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6"/>
  </p:notesMasterIdLst>
  <p:sldIdLst>
    <p:sldId id="4644" r:id="rId2"/>
    <p:sldId id="4642" r:id="rId3"/>
    <p:sldId id="4609" r:id="rId4"/>
    <p:sldId id="4726" r:id="rId5"/>
    <p:sldId id="4518" r:id="rId6"/>
    <p:sldId id="4730" r:id="rId7"/>
    <p:sldId id="4731" r:id="rId8"/>
    <p:sldId id="4737" r:id="rId9"/>
    <p:sldId id="4791" r:id="rId10"/>
    <p:sldId id="4617" r:id="rId11"/>
    <p:sldId id="4734" r:id="rId12"/>
    <p:sldId id="4792" r:id="rId13"/>
    <p:sldId id="4733" r:id="rId14"/>
    <p:sldId id="4741" r:id="rId15"/>
    <p:sldId id="4776" r:id="rId16"/>
    <p:sldId id="4782" r:id="rId17"/>
    <p:sldId id="4783" r:id="rId18"/>
    <p:sldId id="4784" r:id="rId19"/>
    <p:sldId id="4777" r:id="rId20"/>
    <p:sldId id="4781" r:id="rId21"/>
    <p:sldId id="4778" r:id="rId22"/>
    <p:sldId id="4738" r:id="rId23"/>
    <p:sldId id="4799" r:id="rId24"/>
    <p:sldId id="4744" r:id="rId25"/>
    <p:sldId id="4798" r:id="rId26"/>
    <p:sldId id="4797" r:id="rId27"/>
    <p:sldId id="4640" r:id="rId28"/>
    <p:sldId id="4785" r:id="rId29"/>
    <p:sldId id="4795" r:id="rId30"/>
    <p:sldId id="4796" r:id="rId31"/>
    <p:sldId id="4789" r:id="rId32"/>
    <p:sldId id="4790" r:id="rId33"/>
    <p:sldId id="4145" r:id="rId34"/>
    <p:sldId id="4597" r:id="rId35"/>
    <p:sldId id="4747" r:id="rId36"/>
    <p:sldId id="4549" r:id="rId37"/>
    <p:sldId id="4787" r:id="rId38"/>
    <p:sldId id="4753" r:id="rId39"/>
    <p:sldId id="4788" r:id="rId40"/>
    <p:sldId id="4620" r:id="rId41"/>
    <p:sldId id="4619" r:id="rId42"/>
    <p:sldId id="4755" r:id="rId43"/>
    <p:sldId id="4756" r:id="rId44"/>
    <p:sldId id="4757" r:id="rId45"/>
    <p:sldId id="4545" r:id="rId46"/>
    <p:sldId id="4759" r:id="rId47"/>
    <p:sldId id="4557" r:id="rId48"/>
    <p:sldId id="4761" r:id="rId49"/>
    <p:sldId id="4768" r:id="rId50"/>
    <p:sldId id="4559" r:id="rId51"/>
    <p:sldId id="4772" r:id="rId52"/>
    <p:sldId id="4773" r:id="rId53"/>
    <p:sldId id="4769" r:id="rId54"/>
    <p:sldId id="4745" r:id="rId55"/>
    <p:sldId id="4622" r:id="rId56"/>
    <p:sldId id="4751" r:id="rId57"/>
    <p:sldId id="4749" r:id="rId58"/>
    <p:sldId id="4750" r:id="rId59"/>
    <p:sldId id="4767" r:id="rId60"/>
    <p:sldId id="4572" r:id="rId61"/>
    <p:sldId id="4752" r:id="rId62"/>
    <p:sldId id="4800" r:id="rId63"/>
    <p:sldId id="4786" r:id="rId64"/>
    <p:sldId id="4507" r:id="rId65"/>
  </p:sldIdLst>
  <p:sldSz cx="6335713" cy="45005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48"/>
    <a:srgbClr val="007382"/>
    <a:srgbClr val="6B8B8F"/>
    <a:srgbClr val="0094A8"/>
    <a:srgbClr val="CCD9DA"/>
    <a:srgbClr val="CACACA"/>
    <a:srgbClr val="CFCFCF"/>
    <a:srgbClr val="8F8F8F"/>
    <a:srgbClr val="050505"/>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20" d="100"/>
          <a:sy n="220" d="100"/>
        </p:scale>
        <p:origin x="217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7525A-D998-47BB-87D9-A9E44192935F}" type="doc">
      <dgm:prSet loTypeId="urn:microsoft.com/office/officeart/2005/8/layout/pyramid1" loCatId="pyramid" qsTypeId="urn:microsoft.com/office/officeart/2005/8/quickstyle/simple1" qsCatId="simple" csTypeId="urn:microsoft.com/office/officeart/2005/8/colors/accent1_2" csCatId="accent1" phldr="1"/>
      <dgm:spPr/>
    </dgm:pt>
    <dgm:pt modelId="{13E687D3-07C9-48BA-9806-A1E2A7EF0473}">
      <dgm:prSet phldrT="[Text]"/>
      <dgm:spPr>
        <a:solidFill>
          <a:srgbClr val="003F48"/>
        </a:solidFill>
        <a:ln>
          <a:solidFill>
            <a:schemeClr val="bg1"/>
          </a:solidFill>
        </a:ln>
      </dgm:spPr>
      <dgm:t>
        <a:bodyPr/>
        <a:lstStyle/>
        <a:p>
          <a:r>
            <a:rPr lang="en-GB"/>
            <a:t> </a:t>
          </a:r>
        </a:p>
      </dgm:t>
    </dgm:pt>
    <dgm:pt modelId="{23E8473E-763D-4391-BC33-16C2C1D94410}" type="parTrans" cxnId="{EFCD8BD2-45F2-4997-A019-DF39FB71D62C}">
      <dgm:prSet/>
      <dgm:spPr/>
      <dgm:t>
        <a:bodyPr/>
        <a:lstStyle/>
        <a:p>
          <a:endParaRPr lang="en-GB"/>
        </a:p>
      </dgm:t>
    </dgm:pt>
    <dgm:pt modelId="{59B2CA45-1EBE-4104-894E-3B1B4BDF6C7B}" type="sibTrans" cxnId="{EFCD8BD2-45F2-4997-A019-DF39FB71D62C}">
      <dgm:prSet/>
      <dgm:spPr/>
      <dgm:t>
        <a:bodyPr/>
        <a:lstStyle/>
        <a:p>
          <a:endParaRPr lang="en-GB"/>
        </a:p>
      </dgm:t>
    </dgm:pt>
    <dgm:pt modelId="{CA74A224-0879-4DCD-BF3B-57B2990AD458}">
      <dgm:prSet phldrT="[Text]"/>
      <dgm:spPr>
        <a:solidFill>
          <a:srgbClr val="003F48"/>
        </a:solidFill>
        <a:ln>
          <a:solidFill>
            <a:schemeClr val="bg1"/>
          </a:solidFill>
        </a:ln>
      </dgm:spPr>
      <dgm:t>
        <a:bodyPr/>
        <a:lstStyle/>
        <a:p>
          <a:r>
            <a:rPr lang="en-GB"/>
            <a:t> </a:t>
          </a:r>
        </a:p>
      </dgm:t>
    </dgm:pt>
    <dgm:pt modelId="{EAA624FE-F548-47C7-97DA-6F83D646468B}" type="parTrans" cxnId="{F68F4970-CA8A-4728-8BC0-3C7A463B8684}">
      <dgm:prSet/>
      <dgm:spPr/>
      <dgm:t>
        <a:bodyPr/>
        <a:lstStyle/>
        <a:p>
          <a:endParaRPr lang="en-GB"/>
        </a:p>
      </dgm:t>
    </dgm:pt>
    <dgm:pt modelId="{354AC813-3639-4A7D-924E-78175CF42470}" type="sibTrans" cxnId="{F68F4970-CA8A-4728-8BC0-3C7A463B8684}">
      <dgm:prSet/>
      <dgm:spPr/>
      <dgm:t>
        <a:bodyPr/>
        <a:lstStyle/>
        <a:p>
          <a:endParaRPr lang="en-GB"/>
        </a:p>
      </dgm:t>
    </dgm:pt>
    <dgm:pt modelId="{5FE017C2-0F76-470C-BC0C-E94F56FCAD39}">
      <dgm:prSet phldrT="[Text]"/>
      <dgm:spPr>
        <a:solidFill>
          <a:srgbClr val="003F48"/>
        </a:solidFill>
        <a:ln>
          <a:solidFill>
            <a:schemeClr val="bg1"/>
          </a:solidFill>
        </a:ln>
      </dgm:spPr>
      <dgm:t>
        <a:bodyPr/>
        <a:lstStyle/>
        <a:p>
          <a:r>
            <a:rPr lang="en-GB"/>
            <a:t> </a:t>
          </a:r>
        </a:p>
      </dgm:t>
    </dgm:pt>
    <dgm:pt modelId="{53F69D9E-1577-4E9C-B1E6-89E386DE8D32}" type="parTrans" cxnId="{7B5FA6F8-FF15-42F0-80BF-8E90C9191511}">
      <dgm:prSet/>
      <dgm:spPr/>
      <dgm:t>
        <a:bodyPr/>
        <a:lstStyle/>
        <a:p>
          <a:endParaRPr lang="en-GB"/>
        </a:p>
      </dgm:t>
    </dgm:pt>
    <dgm:pt modelId="{26C60556-CA32-4E26-9C00-50ADC71A8005}" type="sibTrans" cxnId="{7B5FA6F8-FF15-42F0-80BF-8E90C9191511}">
      <dgm:prSet/>
      <dgm:spPr/>
      <dgm:t>
        <a:bodyPr/>
        <a:lstStyle/>
        <a:p>
          <a:endParaRPr lang="en-GB"/>
        </a:p>
      </dgm:t>
    </dgm:pt>
    <dgm:pt modelId="{9E8EC4CE-F283-4683-8A47-9E4674DA9504}" type="pres">
      <dgm:prSet presAssocID="{C247525A-D998-47BB-87D9-A9E44192935F}" presName="Name0" presStyleCnt="0">
        <dgm:presLayoutVars>
          <dgm:dir/>
          <dgm:animLvl val="lvl"/>
          <dgm:resizeHandles val="exact"/>
        </dgm:presLayoutVars>
      </dgm:prSet>
      <dgm:spPr/>
    </dgm:pt>
    <dgm:pt modelId="{2692DE6E-7CA8-4359-8A92-F0D9D6050E2F}" type="pres">
      <dgm:prSet presAssocID="{13E687D3-07C9-48BA-9806-A1E2A7EF0473}" presName="Name8" presStyleCnt="0"/>
      <dgm:spPr/>
    </dgm:pt>
    <dgm:pt modelId="{B5D9B884-CF31-454F-BAE8-72D585F2258D}" type="pres">
      <dgm:prSet presAssocID="{13E687D3-07C9-48BA-9806-A1E2A7EF0473}" presName="level" presStyleLbl="node1" presStyleIdx="0" presStyleCnt="3">
        <dgm:presLayoutVars>
          <dgm:chMax val="1"/>
          <dgm:bulletEnabled val="1"/>
        </dgm:presLayoutVars>
      </dgm:prSet>
      <dgm:spPr/>
    </dgm:pt>
    <dgm:pt modelId="{219143E6-C1A5-4E28-91FC-AE7550348D43}" type="pres">
      <dgm:prSet presAssocID="{13E687D3-07C9-48BA-9806-A1E2A7EF0473}" presName="levelTx" presStyleLbl="revTx" presStyleIdx="0" presStyleCnt="0">
        <dgm:presLayoutVars>
          <dgm:chMax val="1"/>
          <dgm:bulletEnabled val="1"/>
        </dgm:presLayoutVars>
      </dgm:prSet>
      <dgm:spPr/>
    </dgm:pt>
    <dgm:pt modelId="{14AACEC5-23FF-4CAF-B9C7-5D4AA6B55C4F}" type="pres">
      <dgm:prSet presAssocID="{CA74A224-0879-4DCD-BF3B-57B2990AD458}" presName="Name8" presStyleCnt="0"/>
      <dgm:spPr/>
    </dgm:pt>
    <dgm:pt modelId="{3D77744C-B058-4A82-99A6-EA506B8CD766}" type="pres">
      <dgm:prSet presAssocID="{CA74A224-0879-4DCD-BF3B-57B2990AD458}" presName="level" presStyleLbl="node1" presStyleIdx="1" presStyleCnt="3">
        <dgm:presLayoutVars>
          <dgm:chMax val="1"/>
          <dgm:bulletEnabled val="1"/>
        </dgm:presLayoutVars>
      </dgm:prSet>
      <dgm:spPr/>
    </dgm:pt>
    <dgm:pt modelId="{82E371F4-9828-4307-9CEB-107630AA20B5}" type="pres">
      <dgm:prSet presAssocID="{CA74A224-0879-4DCD-BF3B-57B2990AD458}" presName="levelTx" presStyleLbl="revTx" presStyleIdx="0" presStyleCnt="0">
        <dgm:presLayoutVars>
          <dgm:chMax val="1"/>
          <dgm:bulletEnabled val="1"/>
        </dgm:presLayoutVars>
      </dgm:prSet>
      <dgm:spPr/>
    </dgm:pt>
    <dgm:pt modelId="{25C24C2C-A132-42B5-90A7-8138778E364F}" type="pres">
      <dgm:prSet presAssocID="{5FE017C2-0F76-470C-BC0C-E94F56FCAD39}" presName="Name8" presStyleCnt="0"/>
      <dgm:spPr/>
    </dgm:pt>
    <dgm:pt modelId="{210C0A4E-0F0E-4B8D-ABD4-786F8A98A194}" type="pres">
      <dgm:prSet presAssocID="{5FE017C2-0F76-470C-BC0C-E94F56FCAD39}" presName="level" presStyleLbl="node1" presStyleIdx="2" presStyleCnt="3">
        <dgm:presLayoutVars>
          <dgm:chMax val="1"/>
          <dgm:bulletEnabled val="1"/>
        </dgm:presLayoutVars>
      </dgm:prSet>
      <dgm:spPr/>
    </dgm:pt>
    <dgm:pt modelId="{0EDE4872-F1D7-4273-AD20-71E338831707}" type="pres">
      <dgm:prSet presAssocID="{5FE017C2-0F76-470C-BC0C-E94F56FCAD39}" presName="levelTx" presStyleLbl="revTx" presStyleIdx="0" presStyleCnt="0">
        <dgm:presLayoutVars>
          <dgm:chMax val="1"/>
          <dgm:bulletEnabled val="1"/>
        </dgm:presLayoutVars>
      </dgm:prSet>
      <dgm:spPr/>
    </dgm:pt>
  </dgm:ptLst>
  <dgm:cxnLst>
    <dgm:cxn modelId="{A00D3111-D895-4FFC-97BA-E3901063EF57}" type="presOf" srcId="{5FE017C2-0F76-470C-BC0C-E94F56FCAD39}" destId="{0EDE4872-F1D7-4273-AD20-71E338831707}" srcOrd="1" destOrd="0" presId="urn:microsoft.com/office/officeart/2005/8/layout/pyramid1"/>
    <dgm:cxn modelId="{AD7CE95F-C136-43C0-BC62-5347FA6A5B02}" type="presOf" srcId="{13E687D3-07C9-48BA-9806-A1E2A7EF0473}" destId="{B5D9B884-CF31-454F-BAE8-72D585F2258D}" srcOrd="0" destOrd="0" presId="urn:microsoft.com/office/officeart/2005/8/layout/pyramid1"/>
    <dgm:cxn modelId="{DF727542-F0E3-472E-98F1-6C0C07476559}" type="presOf" srcId="{5FE017C2-0F76-470C-BC0C-E94F56FCAD39}" destId="{210C0A4E-0F0E-4B8D-ABD4-786F8A98A194}" srcOrd="0" destOrd="0" presId="urn:microsoft.com/office/officeart/2005/8/layout/pyramid1"/>
    <dgm:cxn modelId="{F68F4970-CA8A-4728-8BC0-3C7A463B8684}" srcId="{C247525A-D998-47BB-87D9-A9E44192935F}" destId="{CA74A224-0879-4DCD-BF3B-57B2990AD458}" srcOrd="1" destOrd="0" parTransId="{EAA624FE-F548-47C7-97DA-6F83D646468B}" sibTransId="{354AC813-3639-4A7D-924E-78175CF42470}"/>
    <dgm:cxn modelId="{8A8D4D8F-8DC0-4C00-9E2B-A9D909EFD3B6}" type="presOf" srcId="{C247525A-D998-47BB-87D9-A9E44192935F}" destId="{9E8EC4CE-F283-4683-8A47-9E4674DA9504}" srcOrd="0" destOrd="0" presId="urn:microsoft.com/office/officeart/2005/8/layout/pyramid1"/>
    <dgm:cxn modelId="{7E8BA196-F368-4161-88A8-007A98397ADC}" type="presOf" srcId="{CA74A224-0879-4DCD-BF3B-57B2990AD458}" destId="{3D77744C-B058-4A82-99A6-EA506B8CD766}" srcOrd="0" destOrd="0" presId="urn:microsoft.com/office/officeart/2005/8/layout/pyramid1"/>
    <dgm:cxn modelId="{5B8AA5B6-A890-4A24-93E1-EE46B022CA6D}" type="presOf" srcId="{CA74A224-0879-4DCD-BF3B-57B2990AD458}" destId="{82E371F4-9828-4307-9CEB-107630AA20B5}" srcOrd="1" destOrd="0" presId="urn:microsoft.com/office/officeart/2005/8/layout/pyramid1"/>
    <dgm:cxn modelId="{EFCD8BD2-45F2-4997-A019-DF39FB71D62C}" srcId="{C247525A-D998-47BB-87D9-A9E44192935F}" destId="{13E687D3-07C9-48BA-9806-A1E2A7EF0473}" srcOrd="0" destOrd="0" parTransId="{23E8473E-763D-4391-BC33-16C2C1D94410}" sibTransId="{59B2CA45-1EBE-4104-894E-3B1B4BDF6C7B}"/>
    <dgm:cxn modelId="{15399EDC-29E0-4DFC-BCE1-8CE79E510200}" type="presOf" srcId="{13E687D3-07C9-48BA-9806-A1E2A7EF0473}" destId="{219143E6-C1A5-4E28-91FC-AE7550348D43}" srcOrd="1" destOrd="0" presId="urn:microsoft.com/office/officeart/2005/8/layout/pyramid1"/>
    <dgm:cxn modelId="{7B5FA6F8-FF15-42F0-80BF-8E90C9191511}" srcId="{C247525A-D998-47BB-87D9-A9E44192935F}" destId="{5FE017C2-0F76-470C-BC0C-E94F56FCAD39}" srcOrd="2" destOrd="0" parTransId="{53F69D9E-1577-4E9C-B1E6-89E386DE8D32}" sibTransId="{26C60556-CA32-4E26-9C00-50ADC71A8005}"/>
    <dgm:cxn modelId="{47A61ECC-C068-4591-B8BE-A0ABAF1C4D71}" type="presParOf" srcId="{9E8EC4CE-F283-4683-8A47-9E4674DA9504}" destId="{2692DE6E-7CA8-4359-8A92-F0D9D6050E2F}" srcOrd="0" destOrd="0" presId="urn:microsoft.com/office/officeart/2005/8/layout/pyramid1"/>
    <dgm:cxn modelId="{23ECD876-651A-45E6-8E93-6A71ACFCE762}" type="presParOf" srcId="{2692DE6E-7CA8-4359-8A92-F0D9D6050E2F}" destId="{B5D9B884-CF31-454F-BAE8-72D585F2258D}" srcOrd="0" destOrd="0" presId="urn:microsoft.com/office/officeart/2005/8/layout/pyramid1"/>
    <dgm:cxn modelId="{7EBC8093-4D1F-4A8A-8DB2-FD2BC7C89812}" type="presParOf" srcId="{2692DE6E-7CA8-4359-8A92-F0D9D6050E2F}" destId="{219143E6-C1A5-4E28-91FC-AE7550348D43}" srcOrd="1" destOrd="0" presId="urn:microsoft.com/office/officeart/2005/8/layout/pyramid1"/>
    <dgm:cxn modelId="{5AD90405-1497-40E1-8F4E-0CF5E9723E50}" type="presParOf" srcId="{9E8EC4CE-F283-4683-8A47-9E4674DA9504}" destId="{14AACEC5-23FF-4CAF-B9C7-5D4AA6B55C4F}" srcOrd="1" destOrd="0" presId="urn:microsoft.com/office/officeart/2005/8/layout/pyramid1"/>
    <dgm:cxn modelId="{70C97E8B-38FC-46DB-97DF-49F46DF0E4FE}" type="presParOf" srcId="{14AACEC5-23FF-4CAF-B9C7-5D4AA6B55C4F}" destId="{3D77744C-B058-4A82-99A6-EA506B8CD766}" srcOrd="0" destOrd="0" presId="urn:microsoft.com/office/officeart/2005/8/layout/pyramid1"/>
    <dgm:cxn modelId="{9FCD746F-884F-40C2-8CE7-2792C49C8E13}" type="presParOf" srcId="{14AACEC5-23FF-4CAF-B9C7-5D4AA6B55C4F}" destId="{82E371F4-9828-4307-9CEB-107630AA20B5}" srcOrd="1" destOrd="0" presId="urn:microsoft.com/office/officeart/2005/8/layout/pyramid1"/>
    <dgm:cxn modelId="{DA67A9D5-6575-40B6-8335-22872D1F65A2}" type="presParOf" srcId="{9E8EC4CE-F283-4683-8A47-9E4674DA9504}" destId="{25C24C2C-A132-42B5-90A7-8138778E364F}" srcOrd="2" destOrd="0" presId="urn:microsoft.com/office/officeart/2005/8/layout/pyramid1"/>
    <dgm:cxn modelId="{E77A6792-0DB5-4B72-9C6D-8EE7C1C499D7}" type="presParOf" srcId="{25C24C2C-A132-42B5-90A7-8138778E364F}" destId="{210C0A4E-0F0E-4B8D-ABD4-786F8A98A194}" srcOrd="0" destOrd="0" presId="urn:microsoft.com/office/officeart/2005/8/layout/pyramid1"/>
    <dgm:cxn modelId="{BE22FA85-41FF-4AD5-BC8A-8E2D646BEBDA}" type="presParOf" srcId="{25C24C2C-A132-42B5-90A7-8138778E364F}" destId="{0EDE4872-F1D7-4273-AD20-71E338831707}" srcOrd="1" destOrd="0" presId="urn:microsoft.com/office/officeart/2005/8/layout/pyramid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7525A-D998-47BB-87D9-A9E44192935F}" type="doc">
      <dgm:prSet loTypeId="urn:microsoft.com/office/officeart/2005/8/layout/pyramid1" loCatId="pyramid" qsTypeId="urn:microsoft.com/office/officeart/2005/8/quickstyle/simple1" qsCatId="simple" csTypeId="urn:microsoft.com/office/officeart/2005/8/colors/accent1_2" csCatId="accent1" phldr="1"/>
      <dgm:spPr/>
    </dgm:pt>
    <dgm:pt modelId="{13E687D3-07C9-48BA-9806-A1E2A7EF0473}">
      <dgm:prSet phldrT="[Text]"/>
      <dgm:spPr>
        <a:solidFill>
          <a:srgbClr val="003F48"/>
        </a:solidFill>
        <a:ln>
          <a:solidFill>
            <a:schemeClr val="bg1"/>
          </a:solidFill>
        </a:ln>
      </dgm:spPr>
      <dgm:t>
        <a:bodyPr/>
        <a:lstStyle/>
        <a:p>
          <a:r>
            <a:rPr lang="en-GB"/>
            <a:t> </a:t>
          </a:r>
        </a:p>
      </dgm:t>
    </dgm:pt>
    <dgm:pt modelId="{23E8473E-763D-4391-BC33-16C2C1D94410}" type="parTrans" cxnId="{EFCD8BD2-45F2-4997-A019-DF39FB71D62C}">
      <dgm:prSet/>
      <dgm:spPr/>
      <dgm:t>
        <a:bodyPr/>
        <a:lstStyle/>
        <a:p>
          <a:endParaRPr lang="en-GB"/>
        </a:p>
      </dgm:t>
    </dgm:pt>
    <dgm:pt modelId="{59B2CA45-1EBE-4104-894E-3B1B4BDF6C7B}" type="sibTrans" cxnId="{EFCD8BD2-45F2-4997-A019-DF39FB71D62C}">
      <dgm:prSet/>
      <dgm:spPr/>
      <dgm:t>
        <a:bodyPr/>
        <a:lstStyle/>
        <a:p>
          <a:endParaRPr lang="en-GB"/>
        </a:p>
      </dgm:t>
    </dgm:pt>
    <dgm:pt modelId="{CA74A224-0879-4DCD-BF3B-57B2990AD458}">
      <dgm:prSet phldrT="[Text]"/>
      <dgm:spPr>
        <a:solidFill>
          <a:srgbClr val="003F48">
            <a:alpha val="50000"/>
          </a:srgbClr>
        </a:solidFill>
        <a:ln>
          <a:solidFill>
            <a:schemeClr val="bg1"/>
          </a:solidFill>
        </a:ln>
      </dgm:spPr>
      <dgm:t>
        <a:bodyPr/>
        <a:lstStyle/>
        <a:p>
          <a:r>
            <a:rPr lang="en-GB"/>
            <a:t> </a:t>
          </a:r>
        </a:p>
      </dgm:t>
    </dgm:pt>
    <dgm:pt modelId="{EAA624FE-F548-47C7-97DA-6F83D646468B}" type="parTrans" cxnId="{F68F4970-CA8A-4728-8BC0-3C7A463B8684}">
      <dgm:prSet/>
      <dgm:spPr/>
      <dgm:t>
        <a:bodyPr/>
        <a:lstStyle/>
        <a:p>
          <a:endParaRPr lang="en-GB"/>
        </a:p>
      </dgm:t>
    </dgm:pt>
    <dgm:pt modelId="{354AC813-3639-4A7D-924E-78175CF42470}" type="sibTrans" cxnId="{F68F4970-CA8A-4728-8BC0-3C7A463B8684}">
      <dgm:prSet/>
      <dgm:spPr/>
      <dgm:t>
        <a:bodyPr/>
        <a:lstStyle/>
        <a:p>
          <a:endParaRPr lang="en-GB"/>
        </a:p>
      </dgm:t>
    </dgm:pt>
    <dgm:pt modelId="{5FE017C2-0F76-470C-BC0C-E94F56FCAD39}">
      <dgm:prSet phldrT="[Text]"/>
      <dgm:spPr>
        <a:solidFill>
          <a:srgbClr val="003F48">
            <a:alpha val="50000"/>
          </a:srgbClr>
        </a:solidFill>
        <a:ln>
          <a:solidFill>
            <a:schemeClr val="bg1"/>
          </a:solidFill>
        </a:ln>
      </dgm:spPr>
      <dgm:t>
        <a:bodyPr/>
        <a:lstStyle/>
        <a:p>
          <a:r>
            <a:rPr lang="en-GB"/>
            <a:t> </a:t>
          </a:r>
        </a:p>
      </dgm:t>
    </dgm:pt>
    <dgm:pt modelId="{53F69D9E-1577-4E9C-B1E6-89E386DE8D32}" type="parTrans" cxnId="{7B5FA6F8-FF15-42F0-80BF-8E90C9191511}">
      <dgm:prSet/>
      <dgm:spPr/>
      <dgm:t>
        <a:bodyPr/>
        <a:lstStyle/>
        <a:p>
          <a:endParaRPr lang="en-GB"/>
        </a:p>
      </dgm:t>
    </dgm:pt>
    <dgm:pt modelId="{26C60556-CA32-4E26-9C00-50ADC71A8005}" type="sibTrans" cxnId="{7B5FA6F8-FF15-42F0-80BF-8E90C9191511}">
      <dgm:prSet/>
      <dgm:spPr/>
      <dgm:t>
        <a:bodyPr/>
        <a:lstStyle/>
        <a:p>
          <a:endParaRPr lang="en-GB"/>
        </a:p>
      </dgm:t>
    </dgm:pt>
    <dgm:pt modelId="{9E8EC4CE-F283-4683-8A47-9E4674DA9504}" type="pres">
      <dgm:prSet presAssocID="{C247525A-D998-47BB-87D9-A9E44192935F}" presName="Name0" presStyleCnt="0">
        <dgm:presLayoutVars>
          <dgm:dir/>
          <dgm:animLvl val="lvl"/>
          <dgm:resizeHandles val="exact"/>
        </dgm:presLayoutVars>
      </dgm:prSet>
      <dgm:spPr/>
    </dgm:pt>
    <dgm:pt modelId="{2692DE6E-7CA8-4359-8A92-F0D9D6050E2F}" type="pres">
      <dgm:prSet presAssocID="{13E687D3-07C9-48BA-9806-A1E2A7EF0473}" presName="Name8" presStyleCnt="0"/>
      <dgm:spPr/>
    </dgm:pt>
    <dgm:pt modelId="{B5D9B884-CF31-454F-BAE8-72D585F2258D}" type="pres">
      <dgm:prSet presAssocID="{13E687D3-07C9-48BA-9806-A1E2A7EF0473}" presName="level" presStyleLbl="node1" presStyleIdx="0" presStyleCnt="3">
        <dgm:presLayoutVars>
          <dgm:chMax val="1"/>
          <dgm:bulletEnabled val="1"/>
        </dgm:presLayoutVars>
      </dgm:prSet>
      <dgm:spPr/>
    </dgm:pt>
    <dgm:pt modelId="{219143E6-C1A5-4E28-91FC-AE7550348D43}" type="pres">
      <dgm:prSet presAssocID="{13E687D3-07C9-48BA-9806-A1E2A7EF0473}" presName="levelTx" presStyleLbl="revTx" presStyleIdx="0" presStyleCnt="0">
        <dgm:presLayoutVars>
          <dgm:chMax val="1"/>
          <dgm:bulletEnabled val="1"/>
        </dgm:presLayoutVars>
      </dgm:prSet>
      <dgm:spPr/>
    </dgm:pt>
    <dgm:pt modelId="{14AACEC5-23FF-4CAF-B9C7-5D4AA6B55C4F}" type="pres">
      <dgm:prSet presAssocID="{CA74A224-0879-4DCD-BF3B-57B2990AD458}" presName="Name8" presStyleCnt="0"/>
      <dgm:spPr/>
    </dgm:pt>
    <dgm:pt modelId="{3D77744C-B058-4A82-99A6-EA506B8CD766}" type="pres">
      <dgm:prSet presAssocID="{CA74A224-0879-4DCD-BF3B-57B2990AD458}" presName="level" presStyleLbl="node1" presStyleIdx="1" presStyleCnt="3">
        <dgm:presLayoutVars>
          <dgm:chMax val="1"/>
          <dgm:bulletEnabled val="1"/>
        </dgm:presLayoutVars>
      </dgm:prSet>
      <dgm:spPr/>
    </dgm:pt>
    <dgm:pt modelId="{82E371F4-9828-4307-9CEB-107630AA20B5}" type="pres">
      <dgm:prSet presAssocID="{CA74A224-0879-4DCD-BF3B-57B2990AD458}" presName="levelTx" presStyleLbl="revTx" presStyleIdx="0" presStyleCnt="0">
        <dgm:presLayoutVars>
          <dgm:chMax val="1"/>
          <dgm:bulletEnabled val="1"/>
        </dgm:presLayoutVars>
      </dgm:prSet>
      <dgm:spPr/>
    </dgm:pt>
    <dgm:pt modelId="{25C24C2C-A132-42B5-90A7-8138778E364F}" type="pres">
      <dgm:prSet presAssocID="{5FE017C2-0F76-470C-BC0C-E94F56FCAD39}" presName="Name8" presStyleCnt="0"/>
      <dgm:spPr/>
    </dgm:pt>
    <dgm:pt modelId="{210C0A4E-0F0E-4B8D-ABD4-786F8A98A194}" type="pres">
      <dgm:prSet presAssocID="{5FE017C2-0F76-470C-BC0C-E94F56FCAD39}" presName="level" presStyleLbl="node1" presStyleIdx="2" presStyleCnt="3">
        <dgm:presLayoutVars>
          <dgm:chMax val="1"/>
          <dgm:bulletEnabled val="1"/>
        </dgm:presLayoutVars>
      </dgm:prSet>
      <dgm:spPr/>
    </dgm:pt>
    <dgm:pt modelId="{0EDE4872-F1D7-4273-AD20-71E338831707}" type="pres">
      <dgm:prSet presAssocID="{5FE017C2-0F76-470C-BC0C-E94F56FCAD39}" presName="levelTx" presStyleLbl="revTx" presStyleIdx="0" presStyleCnt="0">
        <dgm:presLayoutVars>
          <dgm:chMax val="1"/>
          <dgm:bulletEnabled val="1"/>
        </dgm:presLayoutVars>
      </dgm:prSet>
      <dgm:spPr/>
    </dgm:pt>
  </dgm:ptLst>
  <dgm:cxnLst>
    <dgm:cxn modelId="{A00D3111-D895-4FFC-97BA-E3901063EF57}" type="presOf" srcId="{5FE017C2-0F76-470C-BC0C-E94F56FCAD39}" destId="{0EDE4872-F1D7-4273-AD20-71E338831707}" srcOrd="1" destOrd="0" presId="urn:microsoft.com/office/officeart/2005/8/layout/pyramid1"/>
    <dgm:cxn modelId="{AD7CE95F-C136-43C0-BC62-5347FA6A5B02}" type="presOf" srcId="{13E687D3-07C9-48BA-9806-A1E2A7EF0473}" destId="{B5D9B884-CF31-454F-BAE8-72D585F2258D}" srcOrd="0" destOrd="0" presId="urn:microsoft.com/office/officeart/2005/8/layout/pyramid1"/>
    <dgm:cxn modelId="{DF727542-F0E3-472E-98F1-6C0C07476559}" type="presOf" srcId="{5FE017C2-0F76-470C-BC0C-E94F56FCAD39}" destId="{210C0A4E-0F0E-4B8D-ABD4-786F8A98A194}" srcOrd="0" destOrd="0" presId="urn:microsoft.com/office/officeart/2005/8/layout/pyramid1"/>
    <dgm:cxn modelId="{F68F4970-CA8A-4728-8BC0-3C7A463B8684}" srcId="{C247525A-D998-47BB-87D9-A9E44192935F}" destId="{CA74A224-0879-4DCD-BF3B-57B2990AD458}" srcOrd="1" destOrd="0" parTransId="{EAA624FE-F548-47C7-97DA-6F83D646468B}" sibTransId="{354AC813-3639-4A7D-924E-78175CF42470}"/>
    <dgm:cxn modelId="{8A8D4D8F-8DC0-4C00-9E2B-A9D909EFD3B6}" type="presOf" srcId="{C247525A-D998-47BB-87D9-A9E44192935F}" destId="{9E8EC4CE-F283-4683-8A47-9E4674DA9504}" srcOrd="0" destOrd="0" presId="urn:microsoft.com/office/officeart/2005/8/layout/pyramid1"/>
    <dgm:cxn modelId="{7E8BA196-F368-4161-88A8-007A98397ADC}" type="presOf" srcId="{CA74A224-0879-4DCD-BF3B-57B2990AD458}" destId="{3D77744C-B058-4A82-99A6-EA506B8CD766}" srcOrd="0" destOrd="0" presId="urn:microsoft.com/office/officeart/2005/8/layout/pyramid1"/>
    <dgm:cxn modelId="{5B8AA5B6-A890-4A24-93E1-EE46B022CA6D}" type="presOf" srcId="{CA74A224-0879-4DCD-BF3B-57B2990AD458}" destId="{82E371F4-9828-4307-9CEB-107630AA20B5}" srcOrd="1" destOrd="0" presId="urn:microsoft.com/office/officeart/2005/8/layout/pyramid1"/>
    <dgm:cxn modelId="{EFCD8BD2-45F2-4997-A019-DF39FB71D62C}" srcId="{C247525A-D998-47BB-87D9-A9E44192935F}" destId="{13E687D3-07C9-48BA-9806-A1E2A7EF0473}" srcOrd="0" destOrd="0" parTransId="{23E8473E-763D-4391-BC33-16C2C1D94410}" sibTransId="{59B2CA45-1EBE-4104-894E-3B1B4BDF6C7B}"/>
    <dgm:cxn modelId="{15399EDC-29E0-4DFC-BCE1-8CE79E510200}" type="presOf" srcId="{13E687D3-07C9-48BA-9806-A1E2A7EF0473}" destId="{219143E6-C1A5-4E28-91FC-AE7550348D43}" srcOrd="1" destOrd="0" presId="urn:microsoft.com/office/officeart/2005/8/layout/pyramid1"/>
    <dgm:cxn modelId="{7B5FA6F8-FF15-42F0-80BF-8E90C9191511}" srcId="{C247525A-D998-47BB-87D9-A9E44192935F}" destId="{5FE017C2-0F76-470C-BC0C-E94F56FCAD39}" srcOrd="2" destOrd="0" parTransId="{53F69D9E-1577-4E9C-B1E6-89E386DE8D32}" sibTransId="{26C60556-CA32-4E26-9C00-50ADC71A8005}"/>
    <dgm:cxn modelId="{47A61ECC-C068-4591-B8BE-A0ABAF1C4D71}" type="presParOf" srcId="{9E8EC4CE-F283-4683-8A47-9E4674DA9504}" destId="{2692DE6E-7CA8-4359-8A92-F0D9D6050E2F}" srcOrd="0" destOrd="0" presId="urn:microsoft.com/office/officeart/2005/8/layout/pyramid1"/>
    <dgm:cxn modelId="{23ECD876-651A-45E6-8E93-6A71ACFCE762}" type="presParOf" srcId="{2692DE6E-7CA8-4359-8A92-F0D9D6050E2F}" destId="{B5D9B884-CF31-454F-BAE8-72D585F2258D}" srcOrd="0" destOrd="0" presId="urn:microsoft.com/office/officeart/2005/8/layout/pyramid1"/>
    <dgm:cxn modelId="{7EBC8093-4D1F-4A8A-8DB2-FD2BC7C89812}" type="presParOf" srcId="{2692DE6E-7CA8-4359-8A92-F0D9D6050E2F}" destId="{219143E6-C1A5-4E28-91FC-AE7550348D43}" srcOrd="1" destOrd="0" presId="urn:microsoft.com/office/officeart/2005/8/layout/pyramid1"/>
    <dgm:cxn modelId="{5AD90405-1497-40E1-8F4E-0CF5E9723E50}" type="presParOf" srcId="{9E8EC4CE-F283-4683-8A47-9E4674DA9504}" destId="{14AACEC5-23FF-4CAF-B9C7-5D4AA6B55C4F}" srcOrd="1" destOrd="0" presId="urn:microsoft.com/office/officeart/2005/8/layout/pyramid1"/>
    <dgm:cxn modelId="{70C97E8B-38FC-46DB-97DF-49F46DF0E4FE}" type="presParOf" srcId="{14AACEC5-23FF-4CAF-B9C7-5D4AA6B55C4F}" destId="{3D77744C-B058-4A82-99A6-EA506B8CD766}" srcOrd="0" destOrd="0" presId="urn:microsoft.com/office/officeart/2005/8/layout/pyramid1"/>
    <dgm:cxn modelId="{9FCD746F-884F-40C2-8CE7-2792C49C8E13}" type="presParOf" srcId="{14AACEC5-23FF-4CAF-B9C7-5D4AA6B55C4F}" destId="{82E371F4-9828-4307-9CEB-107630AA20B5}" srcOrd="1" destOrd="0" presId="urn:microsoft.com/office/officeart/2005/8/layout/pyramid1"/>
    <dgm:cxn modelId="{DA67A9D5-6575-40B6-8335-22872D1F65A2}" type="presParOf" srcId="{9E8EC4CE-F283-4683-8A47-9E4674DA9504}" destId="{25C24C2C-A132-42B5-90A7-8138778E364F}" srcOrd="2" destOrd="0" presId="urn:microsoft.com/office/officeart/2005/8/layout/pyramid1"/>
    <dgm:cxn modelId="{E77A6792-0DB5-4B72-9C6D-8EE7C1C499D7}" type="presParOf" srcId="{25C24C2C-A132-42B5-90A7-8138778E364F}" destId="{210C0A4E-0F0E-4B8D-ABD4-786F8A98A194}" srcOrd="0" destOrd="0" presId="urn:microsoft.com/office/officeart/2005/8/layout/pyramid1"/>
    <dgm:cxn modelId="{BE22FA85-41FF-4AD5-BC8A-8E2D646BEBDA}" type="presParOf" srcId="{25C24C2C-A132-42B5-90A7-8138778E364F}" destId="{0EDE4872-F1D7-4273-AD20-71E33883170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7525A-D998-47BB-87D9-A9E44192935F}" type="doc">
      <dgm:prSet loTypeId="urn:microsoft.com/office/officeart/2005/8/layout/pyramid1" loCatId="pyramid" qsTypeId="urn:microsoft.com/office/officeart/2005/8/quickstyle/simple1" qsCatId="simple" csTypeId="urn:microsoft.com/office/officeart/2005/8/colors/accent1_2" csCatId="accent1" phldr="1"/>
      <dgm:spPr/>
    </dgm:pt>
    <dgm:pt modelId="{13E687D3-07C9-48BA-9806-A1E2A7EF0473}">
      <dgm:prSet phldrT="[Text]"/>
      <dgm:spPr>
        <a:solidFill>
          <a:srgbClr val="003F48">
            <a:alpha val="50000"/>
          </a:srgbClr>
        </a:solidFill>
        <a:ln>
          <a:solidFill>
            <a:schemeClr val="bg1"/>
          </a:solidFill>
        </a:ln>
      </dgm:spPr>
      <dgm:t>
        <a:bodyPr/>
        <a:lstStyle/>
        <a:p>
          <a:r>
            <a:rPr lang="en-GB"/>
            <a:t> </a:t>
          </a:r>
        </a:p>
      </dgm:t>
    </dgm:pt>
    <dgm:pt modelId="{23E8473E-763D-4391-BC33-16C2C1D94410}" type="parTrans" cxnId="{EFCD8BD2-45F2-4997-A019-DF39FB71D62C}">
      <dgm:prSet/>
      <dgm:spPr/>
      <dgm:t>
        <a:bodyPr/>
        <a:lstStyle/>
        <a:p>
          <a:endParaRPr lang="en-GB"/>
        </a:p>
      </dgm:t>
    </dgm:pt>
    <dgm:pt modelId="{59B2CA45-1EBE-4104-894E-3B1B4BDF6C7B}" type="sibTrans" cxnId="{EFCD8BD2-45F2-4997-A019-DF39FB71D62C}">
      <dgm:prSet/>
      <dgm:spPr/>
      <dgm:t>
        <a:bodyPr/>
        <a:lstStyle/>
        <a:p>
          <a:endParaRPr lang="en-GB"/>
        </a:p>
      </dgm:t>
    </dgm:pt>
    <dgm:pt modelId="{CA74A224-0879-4DCD-BF3B-57B2990AD458}">
      <dgm:prSet phldrT="[Text]"/>
      <dgm:spPr>
        <a:solidFill>
          <a:srgbClr val="003F48"/>
        </a:solidFill>
        <a:ln>
          <a:solidFill>
            <a:schemeClr val="bg1"/>
          </a:solidFill>
        </a:ln>
      </dgm:spPr>
      <dgm:t>
        <a:bodyPr/>
        <a:lstStyle/>
        <a:p>
          <a:r>
            <a:rPr lang="en-GB"/>
            <a:t> </a:t>
          </a:r>
        </a:p>
      </dgm:t>
    </dgm:pt>
    <dgm:pt modelId="{EAA624FE-F548-47C7-97DA-6F83D646468B}" type="parTrans" cxnId="{F68F4970-CA8A-4728-8BC0-3C7A463B8684}">
      <dgm:prSet/>
      <dgm:spPr/>
      <dgm:t>
        <a:bodyPr/>
        <a:lstStyle/>
        <a:p>
          <a:endParaRPr lang="en-GB"/>
        </a:p>
      </dgm:t>
    </dgm:pt>
    <dgm:pt modelId="{354AC813-3639-4A7D-924E-78175CF42470}" type="sibTrans" cxnId="{F68F4970-CA8A-4728-8BC0-3C7A463B8684}">
      <dgm:prSet/>
      <dgm:spPr/>
      <dgm:t>
        <a:bodyPr/>
        <a:lstStyle/>
        <a:p>
          <a:endParaRPr lang="en-GB"/>
        </a:p>
      </dgm:t>
    </dgm:pt>
    <dgm:pt modelId="{5FE017C2-0F76-470C-BC0C-E94F56FCAD39}">
      <dgm:prSet phldrT="[Text]"/>
      <dgm:spPr>
        <a:solidFill>
          <a:srgbClr val="003F48">
            <a:alpha val="50000"/>
          </a:srgbClr>
        </a:solidFill>
        <a:ln>
          <a:solidFill>
            <a:schemeClr val="bg1"/>
          </a:solidFill>
        </a:ln>
      </dgm:spPr>
      <dgm:t>
        <a:bodyPr/>
        <a:lstStyle/>
        <a:p>
          <a:r>
            <a:rPr lang="en-GB"/>
            <a:t> </a:t>
          </a:r>
        </a:p>
      </dgm:t>
    </dgm:pt>
    <dgm:pt modelId="{53F69D9E-1577-4E9C-B1E6-89E386DE8D32}" type="parTrans" cxnId="{7B5FA6F8-FF15-42F0-80BF-8E90C9191511}">
      <dgm:prSet/>
      <dgm:spPr/>
      <dgm:t>
        <a:bodyPr/>
        <a:lstStyle/>
        <a:p>
          <a:endParaRPr lang="en-GB"/>
        </a:p>
      </dgm:t>
    </dgm:pt>
    <dgm:pt modelId="{26C60556-CA32-4E26-9C00-50ADC71A8005}" type="sibTrans" cxnId="{7B5FA6F8-FF15-42F0-80BF-8E90C9191511}">
      <dgm:prSet/>
      <dgm:spPr/>
      <dgm:t>
        <a:bodyPr/>
        <a:lstStyle/>
        <a:p>
          <a:endParaRPr lang="en-GB"/>
        </a:p>
      </dgm:t>
    </dgm:pt>
    <dgm:pt modelId="{9E8EC4CE-F283-4683-8A47-9E4674DA9504}" type="pres">
      <dgm:prSet presAssocID="{C247525A-D998-47BB-87D9-A9E44192935F}" presName="Name0" presStyleCnt="0">
        <dgm:presLayoutVars>
          <dgm:dir/>
          <dgm:animLvl val="lvl"/>
          <dgm:resizeHandles val="exact"/>
        </dgm:presLayoutVars>
      </dgm:prSet>
      <dgm:spPr/>
    </dgm:pt>
    <dgm:pt modelId="{2692DE6E-7CA8-4359-8A92-F0D9D6050E2F}" type="pres">
      <dgm:prSet presAssocID="{13E687D3-07C9-48BA-9806-A1E2A7EF0473}" presName="Name8" presStyleCnt="0"/>
      <dgm:spPr/>
    </dgm:pt>
    <dgm:pt modelId="{B5D9B884-CF31-454F-BAE8-72D585F2258D}" type="pres">
      <dgm:prSet presAssocID="{13E687D3-07C9-48BA-9806-A1E2A7EF0473}" presName="level" presStyleLbl="node1" presStyleIdx="0" presStyleCnt="3">
        <dgm:presLayoutVars>
          <dgm:chMax val="1"/>
          <dgm:bulletEnabled val="1"/>
        </dgm:presLayoutVars>
      </dgm:prSet>
      <dgm:spPr/>
    </dgm:pt>
    <dgm:pt modelId="{219143E6-C1A5-4E28-91FC-AE7550348D43}" type="pres">
      <dgm:prSet presAssocID="{13E687D3-07C9-48BA-9806-A1E2A7EF0473}" presName="levelTx" presStyleLbl="revTx" presStyleIdx="0" presStyleCnt="0">
        <dgm:presLayoutVars>
          <dgm:chMax val="1"/>
          <dgm:bulletEnabled val="1"/>
        </dgm:presLayoutVars>
      </dgm:prSet>
      <dgm:spPr/>
    </dgm:pt>
    <dgm:pt modelId="{14AACEC5-23FF-4CAF-B9C7-5D4AA6B55C4F}" type="pres">
      <dgm:prSet presAssocID="{CA74A224-0879-4DCD-BF3B-57B2990AD458}" presName="Name8" presStyleCnt="0"/>
      <dgm:spPr/>
    </dgm:pt>
    <dgm:pt modelId="{3D77744C-B058-4A82-99A6-EA506B8CD766}" type="pres">
      <dgm:prSet presAssocID="{CA74A224-0879-4DCD-BF3B-57B2990AD458}" presName="level" presStyleLbl="node1" presStyleIdx="1" presStyleCnt="3">
        <dgm:presLayoutVars>
          <dgm:chMax val="1"/>
          <dgm:bulletEnabled val="1"/>
        </dgm:presLayoutVars>
      </dgm:prSet>
      <dgm:spPr/>
    </dgm:pt>
    <dgm:pt modelId="{82E371F4-9828-4307-9CEB-107630AA20B5}" type="pres">
      <dgm:prSet presAssocID="{CA74A224-0879-4DCD-BF3B-57B2990AD458}" presName="levelTx" presStyleLbl="revTx" presStyleIdx="0" presStyleCnt="0">
        <dgm:presLayoutVars>
          <dgm:chMax val="1"/>
          <dgm:bulletEnabled val="1"/>
        </dgm:presLayoutVars>
      </dgm:prSet>
      <dgm:spPr/>
    </dgm:pt>
    <dgm:pt modelId="{25C24C2C-A132-42B5-90A7-8138778E364F}" type="pres">
      <dgm:prSet presAssocID="{5FE017C2-0F76-470C-BC0C-E94F56FCAD39}" presName="Name8" presStyleCnt="0"/>
      <dgm:spPr/>
    </dgm:pt>
    <dgm:pt modelId="{210C0A4E-0F0E-4B8D-ABD4-786F8A98A194}" type="pres">
      <dgm:prSet presAssocID="{5FE017C2-0F76-470C-BC0C-E94F56FCAD39}" presName="level" presStyleLbl="node1" presStyleIdx="2" presStyleCnt="3">
        <dgm:presLayoutVars>
          <dgm:chMax val="1"/>
          <dgm:bulletEnabled val="1"/>
        </dgm:presLayoutVars>
      </dgm:prSet>
      <dgm:spPr/>
    </dgm:pt>
    <dgm:pt modelId="{0EDE4872-F1D7-4273-AD20-71E338831707}" type="pres">
      <dgm:prSet presAssocID="{5FE017C2-0F76-470C-BC0C-E94F56FCAD39}" presName="levelTx" presStyleLbl="revTx" presStyleIdx="0" presStyleCnt="0">
        <dgm:presLayoutVars>
          <dgm:chMax val="1"/>
          <dgm:bulletEnabled val="1"/>
        </dgm:presLayoutVars>
      </dgm:prSet>
      <dgm:spPr/>
    </dgm:pt>
  </dgm:ptLst>
  <dgm:cxnLst>
    <dgm:cxn modelId="{A00D3111-D895-4FFC-97BA-E3901063EF57}" type="presOf" srcId="{5FE017C2-0F76-470C-BC0C-E94F56FCAD39}" destId="{0EDE4872-F1D7-4273-AD20-71E338831707}" srcOrd="1" destOrd="0" presId="urn:microsoft.com/office/officeart/2005/8/layout/pyramid1"/>
    <dgm:cxn modelId="{AD7CE95F-C136-43C0-BC62-5347FA6A5B02}" type="presOf" srcId="{13E687D3-07C9-48BA-9806-A1E2A7EF0473}" destId="{B5D9B884-CF31-454F-BAE8-72D585F2258D}" srcOrd="0" destOrd="0" presId="urn:microsoft.com/office/officeart/2005/8/layout/pyramid1"/>
    <dgm:cxn modelId="{DF727542-F0E3-472E-98F1-6C0C07476559}" type="presOf" srcId="{5FE017C2-0F76-470C-BC0C-E94F56FCAD39}" destId="{210C0A4E-0F0E-4B8D-ABD4-786F8A98A194}" srcOrd="0" destOrd="0" presId="urn:microsoft.com/office/officeart/2005/8/layout/pyramid1"/>
    <dgm:cxn modelId="{F68F4970-CA8A-4728-8BC0-3C7A463B8684}" srcId="{C247525A-D998-47BB-87D9-A9E44192935F}" destId="{CA74A224-0879-4DCD-BF3B-57B2990AD458}" srcOrd="1" destOrd="0" parTransId="{EAA624FE-F548-47C7-97DA-6F83D646468B}" sibTransId="{354AC813-3639-4A7D-924E-78175CF42470}"/>
    <dgm:cxn modelId="{8A8D4D8F-8DC0-4C00-9E2B-A9D909EFD3B6}" type="presOf" srcId="{C247525A-D998-47BB-87D9-A9E44192935F}" destId="{9E8EC4CE-F283-4683-8A47-9E4674DA9504}" srcOrd="0" destOrd="0" presId="urn:microsoft.com/office/officeart/2005/8/layout/pyramid1"/>
    <dgm:cxn modelId="{7E8BA196-F368-4161-88A8-007A98397ADC}" type="presOf" srcId="{CA74A224-0879-4DCD-BF3B-57B2990AD458}" destId="{3D77744C-B058-4A82-99A6-EA506B8CD766}" srcOrd="0" destOrd="0" presId="urn:microsoft.com/office/officeart/2005/8/layout/pyramid1"/>
    <dgm:cxn modelId="{5B8AA5B6-A890-4A24-93E1-EE46B022CA6D}" type="presOf" srcId="{CA74A224-0879-4DCD-BF3B-57B2990AD458}" destId="{82E371F4-9828-4307-9CEB-107630AA20B5}" srcOrd="1" destOrd="0" presId="urn:microsoft.com/office/officeart/2005/8/layout/pyramid1"/>
    <dgm:cxn modelId="{EFCD8BD2-45F2-4997-A019-DF39FB71D62C}" srcId="{C247525A-D998-47BB-87D9-A9E44192935F}" destId="{13E687D3-07C9-48BA-9806-A1E2A7EF0473}" srcOrd="0" destOrd="0" parTransId="{23E8473E-763D-4391-BC33-16C2C1D94410}" sibTransId="{59B2CA45-1EBE-4104-894E-3B1B4BDF6C7B}"/>
    <dgm:cxn modelId="{15399EDC-29E0-4DFC-BCE1-8CE79E510200}" type="presOf" srcId="{13E687D3-07C9-48BA-9806-A1E2A7EF0473}" destId="{219143E6-C1A5-4E28-91FC-AE7550348D43}" srcOrd="1" destOrd="0" presId="urn:microsoft.com/office/officeart/2005/8/layout/pyramid1"/>
    <dgm:cxn modelId="{7B5FA6F8-FF15-42F0-80BF-8E90C9191511}" srcId="{C247525A-D998-47BB-87D9-A9E44192935F}" destId="{5FE017C2-0F76-470C-BC0C-E94F56FCAD39}" srcOrd="2" destOrd="0" parTransId="{53F69D9E-1577-4E9C-B1E6-89E386DE8D32}" sibTransId="{26C60556-CA32-4E26-9C00-50ADC71A8005}"/>
    <dgm:cxn modelId="{47A61ECC-C068-4591-B8BE-A0ABAF1C4D71}" type="presParOf" srcId="{9E8EC4CE-F283-4683-8A47-9E4674DA9504}" destId="{2692DE6E-7CA8-4359-8A92-F0D9D6050E2F}" srcOrd="0" destOrd="0" presId="urn:microsoft.com/office/officeart/2005/8/layout/pyramid1"/>
    <dgm:cxn modelId="{23ECD876-651A-45E6-8E93-6A71ACFCE762}" type="presParOf" srcId="{2692DE6E-7CA8-4359-8A92-F0D9D6050E2F}" destId="{B5D9B884-CF31-454F-BAE8-72D585F2258D}" srcOrd="0" destOrd="0" presId="urn:microsoft.com/office/officeart/2005/8/layout/pyramid1"/>
    <dgm:cxn modelId="{7EBC8093-4D1F-4A8A-8DB2-FD2BC7C89812}" type="presParOf" srcId="{2692DE6E-7CA8-4359-8A92-F0D9D6050E2F}" destId="{219143E6-C1A5-4E28-91FC-AE7550348D43}" srcOrd="1" destOrd="0" presId="urn:microsoft.com/office/officeart/2005/8/layout/pyramid1"/>
    <dgm:cxn modelId="{5AD90405-1497-40E1-8F4E-0CF5E9723E50}" type="presParOf" srcId="{9E8EC4CE-F283-4683-8A47-9E4674DA9504}" destId="{14AACEC5-23FF-4CAF-B9C7-5D4AA6B55C4F}" srcOrd="1" destOrd="0" presId="urn:microsoft.com/office/officeart/2005/8/layout/pyramid1"/>
    <dgm:cxn modelId="{70C97E8B-38FC-46DB-97DF-49F46DF0E4FE}" type="presParOf" srcId="{14AACEC5-23FF-4CAF-B9C7-5D4AA6B55C4F}" destId="{3D77744C-B058-4A82-99A6-EA506B8CD766}" srcOrd="0" destOrd="0" presId="urn:microsoft.com/office/officeart/2005/8/layout/pyramid1"/>
    <dgm:cxn modelId="{9FCD746F-884F-40C2-8CE7-2792C49C8E13}" type="presParOf" srcId="{14AACEC5-23FF-4CAF-B9C7-5D4AA6B55C4F}" destId="{82E371F4-9828-4307-9CEB-107630AA20B5}" srcOrd="1" destOrd="0" presId="urn:microsoft.com/office/officeart/2005/8/layout/pyramid1"/>
    <dgm:cxn modelId="{DA67A9D5-6575-40B6-8335-22872D1F65A2}" type="presParOf" srcId="{9E8EC4CE-F283-4683-8A47-9E4674DA9504}" destId="{25C24C2C-A132-42B5-90A7-8138778E364F}" srcOrd="2" destOrd="0" presId="urn:microsoft.com/office/officeart/2005/8/layout/pyramid1"/>
    <dgm:cxn modelId="{E77A6792-0DB5-4B72-9C6D-8EE7C1C499D7}" type="presParOf" srcId="{25C24C2C-A132-42B5-90A7-8138778E364F}" destId="{210C0A4E-0F0E-4B8D-ABD4-786F8A98A194}" srcOrd="0" destOrd="0" presId="urn:microsoft.com/office/officeart/2005/8/layout/pyramid1"/>
    <dgm:cxn modelId="{BE22FA85-41FF-4AD5-BC8A-8E2D646BEBDA}" type="presParOf" srcId="{25C24C2C-A132-42B5-90A7-8138778E364F}" destId="{0EDE4872-F1D7-4273-AD20-71E33883170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7525A-D998-47BB-87D9-A9E44192935F}" type="doc">
      <dgm:prSet loTypeId="urn:microsoft.com/office/officeart/2005/8/layout/pyramid1" loCatId="pyramid" qsTypeId="urn:microsoft.com/office/officeart/2005/8/quickstyle/simple1" qsCatId="simple" csTypeId="urn:microsoft.com/office/officeart/2005/8/colors/accent1_2" csCatId="accent1" phldr="1"/>
      <dgm:spPr/>
    </dgm:pt>
    <dgm:pt modelId="{13E687D3-07C9-48BA-9806-A1E2A7EF0473}">
      <dgm:prSet phldrT="[Text]" custT="1"/>
      <dgm:spPr>
        <a:solidFill>
          <a:srgbClr val="003F48">
            <a:alpha val="50000"/>
          </a:srgbClr>
        </a:solidFill>
        <a:ln w="12700" cap="flat" cmpd="sng" algn="ctr">
          <a:solidFill>
            <a:schemeClr val="bg1"/>
          </a:solidFill>
          <a:prstDash val="solid"/>
          <a:miter lim="800000"/>
        </a:ln>
        <a:effectLst/>
      </dgm:spPr>
      <dgm:t>
        <a:bodyPr spcFirstLastPara="0" vert="horz" wrap="square" lIns="72390" tIns="72390" rIns="72390" bIns="72390" numCol="1" spcCol="1270" anchor="ctr" anchorCtr="0"/>
        <a:lstStyle/>
        <a:p>
          <a:pPr marL="0" lvl="0" indent="0" algn="ctr" defTabSz="2533650">
            <a:lnSpc>
              <a:spcPct val="90000"/>
            </a:lnSpc>
            <a:spcBef>
              <a:spcPct val="0"/>
            </a:spcBef>
            <a:spcAft>
              <a:spcPct val="35000"/>
            </a:spcAft>
            <a:buNone/>
          </a:pPr>
          <a:r>
            <a:rPr lang="en-GB" sz="5700" kern="1200">
              <a:solidFill>
                <a:prstClr val="black">
                  <a:hueOff val="0"/>
                  <a:satOff val="0"/>
                  <a:lumOff val="0"/>
                  <a:alphaOff val="0"/>
                </a:prstClr>
              </a:solidFill>
              <a:latin typeface="Calibri" panose="020F0502020204030204"/>
              <a:ea typeface="+mn-ea"/>
              <a:cs typeface="+mn-cs"/>
            </a:rPr>
            <a:t> </a:t>
          </a:r>
        </a:p>
      </dgm:t>
    </dgm:pt>
    <dgm:pt modelId="{23E8473E-763D-4391-BC33-16C2C1D94410}" type="parTrans" cxnId="{EFCD8BD2-45F2-4997-A019-DF39FB71D62C}">
      <dgm:prSet/>
      <dgm:spPr/>
      <dgm:t>
        <a:bodyPr/>
        <a:lstStyle/>
        <a:p>
          <a:endParaRPr lang="en-GB"/>
        </a:p>
      </dgm:t>
    </dgm:pt>
    <dgm:pt modelId="{59B2CA45-1EBE-4104-894E-3B1B4BDF6C7B}" type="sibTrans" cxnId="{EFCD8BD2-45F2-4997-A019-DF39FB71D62C}">
      <dgm:prSet/>
      <dgm:spPr/>
      <dgm:t>
        <a:bodyPr/>
        <a:lstStyle/>
        <a:p>
          <a:endParaRPr lang="en-GB"/>
        </a:p>
      </dgm:t>
    </dgm:pt>
    <dgm:pt modelId="{CA74A224-0879-4DCD-BF3B-57B2990AD458}">
      <dgm:prSet phldrT="[Text]"/>
      <dgm:spPr>
        <a:solidFill>
          <a:srgbClr val="003F48">
            <a:alpha val="50000"/>
          </a:srgbClr>
        </a:solidFill>
        <a:ln>
          <a:solidFill>
            <a:schemeClr val="bg1"/>
          </a:solidFill>
        </a:ln>
      </dgm:spPr>
      <dgm:t>
        <a:bodyPr/>
        <a:lstStyle/>
        <a:p>
          <a:r>
            <a:rPr lang="en-GB"/>
            <a:t> </a:t>
          </a:r>
        </a:p>
      </dgm:t>
    </dgm:pt>
    <dgm:pt modelId="{EAA624FE-F548-47C7-97DA-6F83D646468B}" type="parTrans" cxnId="{F68F4970-CA8A-4728-8BC0-3C7A463B8684}">
      <dgm:prSet/>
      <dgm:spPr/>
      <dgm:t>
        <a:bodyPr/>
        <a:lstStyle/>
        <a:p>
          <a:endParaRPr lang="en-GB"/>
        </a:p>
      </dgm:t>
    </dgm:pt>
    <dgm:pt modelId="{354AC813-3639-4A7D-924E-78175CF42470}" type="sibTrans" cxnId="{F68F4970-CA8A-4728-8BC0-3C7A463B8684}">
      <dgm:prSet/>
      <dgm:spPr/>
      <dgm:t>
        <a:bodyPr/>
        <a:lstStyle/>
        <a:p>
          <a:endParaRPr lang="en-GB"/>
        </a:p>
      </dgm:t>
    </dgm:pt>
    <dgm:pt modelId="{5FE017C2-0F76-470C-BC0C-E94F56FCAD39}">
      <dgm:prSet phldrT="[Text]" custT="1"/>
      <dgm:spPr>
        <a:solidFill>
          <a:srgbClr val="003F48"/>
        </a:solidFill>
        <a:ln w="12700" cap="flat" cmpd="sng" algn="ctr">
          <a:solidFill>
            <a:schemeClr val="bg1"/>
          </a:solidFill>
          <a:prstDash val="solid"/>
          <a:miter lim="800000"/>
        </a:ln>
        <a:effectLst/>
      </dgm:spPr>
      <dgm:t>
        <a:bodyPr spcFirstLastPara="0" vert="horz" wrap="square" lIns="72390" tIns="72390" rIns="72390" bIns="72390" numCol="1" spcCol="1270" anchor="ctr" anchorCtr="0"/>
        <a:lstStyle/>
        <a:p>
          <a:pPr marL="0" lvl="0" indent="0" algn="ctr" defTabSz="2533650">
            <a:lnSpc>
              <a:spcPct val="90000"/>
            </a:lnSpc>
            <a:spcBef>
              <a:spcPct val="0"/>
            </a:spcBef>
            <a:spcAft>
              <a:spcPct val="35000"/>
            </a:spcAft>
            <a:buNone/>
          </a:pPr>
          <a:r>
            <a:rPr lang="en-GB" sz="5700" kern="1200">
              <a:solidFill>
                <a:prstClr val="black">
                  <a:hueOff val="0"/>
                  <a:satOff val="0"/>
                  <a:lumOff val="0"/>
                  <a:alphaOff val="0"/>
                </a:prstClr>
              </a:solidFill>
              <a:latin typeface="Calibri" panose="020F0502020204030204"/>
              <a:ea typeface="+mn-ea"/>
              <a:cs typeface="+mn-cs"/>
            </a:rPr>
            <a:t> </a:t>
          </a:r>
        </a:p>
      </dgm:t>
    </dgm:pt>
    <dgm:pt modelId="{53F69D9E-1577-4E9C-B1E6-89E386DE8D32}" type="parTrans" cxnId="{7B5FA6F8-FF15-42F0-80BF-8E90C9191511}">
      <dgm:prSet/>
      <dgm:spPr/>
      <dgm:t>
        <a:bodyPr/>
        <a:lstStyle/>
        <a:p>
          <a:endParaRPr lang="en-GB"/>
        </a:p>
      </dgm:t>
    </dgm:pt>
    <dgm:pt modelId="{26C60556-CA32-4E26-9C00-50ADC71A8005}" type="sibTrans" cxnId="{7B5FA6F8-FF15-42F0-80BF-8E90C9191511}">
      <dgm:prSet/>
      <dgm:spPr/>
      <dgm:t>
        <a:bodyPr/>
        <a:lstStyle/>
        <a:p>
          <a:endParaRPr lang="en-GB"/>
        </a:p>
      </dgm:t>
    </dgm:pt>
    <dgm:pt modelId="{9E8EC4CE-F283-4683-8A47-9E4674DA9504}" type="pres">
      <dgm:prSet presAssocID="{C247525A-D998-47BB-87D9-A9E44192935F}" presName="Name0" presStyleCnt="0">
        <dgm:presLayoutVars>
          <dgm:dir/>
          <dgm:animLvl val="lvl"/>
          <dgm:resizeHandles val="exact"/>
        </dgm:presLayoutVars>
      </dgm:prSet>
      <dgm:spPr/>
    </dgm:pt>
    <dgm:pt modelId="{2692DE6E-7CA8-4359-8A92-F0D9D6050E2F}" type="pres">
      <dgm:prSet presAssocID="{13E687D3-07C9-48BA-9806-A1E2A7EF0473}" presName="Name8" presStyleCnt="0"/>
      <dgm:spPr/>
    </dgm:pt>
    <dgm:pt modelId="{B5D9B884-CF31-454F-BAE8-72D585F2258D}" type="pres">
      <dgm:prSet presAssocID="{13E687D3-07C9-48BA-9806-A1E2A7EF0473}" presName="level" presStyleLbl="node1" presStyleIdx="0" presStyleCnt="3">
        <dgm:presLayoutVars>
          <dgm:chMax val="1"/>
          <dgm:bulletEnabled val="1"/>
        </dgm:presLayoutVars>
      </dgm:prSet>
      <dgm:spPr>
        <a:xfrm>
          <a:off x="1017793" y="0"/>
          <a:ext cx="1017793" cy="953433"/>
        </a:xfrm>
        <a:prstGeom prst="trapezoid">
          <a:avLst>
            <a:gd name="adj" fmla="val 53375"/>
          </a:avLst>
        </a:prstGeom>
      </dgm:spPr>
    </dgm:pt>
    <dgm:pt modelId="{219143E6-C1A5-4E28-91FC-AE7550348D43}" type="pres">
      <dgm:prSet presAssocID="{13E687D3-07C9-48BA-9806-A1E2A7EF0473}" presName="levelTx" presStyleLbl="revTx" presStyleIdx="0" presStyleCnt="0">
        <dgm:presLayoutVars>
          <dgm:chMax val="1"/>
          <dgm:bulletEnabled val="1"/>
        </dgm:presLayoutVars>
      </dgm:prSet>
      <dgm:spPr/>
    </dgm:pt>
    <dgm:pt modelId="{14AACEC5-23FF-4CAF-B9C7-5D4AA6B55C4F}" type="pres">
      <dgm:prSet presAssocID="{CA74A224-0879-4DCD-BF3B-57B2990AD458}" presName="Name8" presStyleCnt="0"/>
      <dgm:spPr/>
    </dgm:pt>
    <dgm:pt modelId="{3D77744C-B058-4A82-99A6-EA506B8CD766}" type="pres">
      <dgm:prSet presAssocID="{CA74A224-0879-4DCD-BF3B-57B2990AD458}" presName="level" presStyleLbl="node1" presStyleIdx="1" presStyleCnt="3">
        <dgm:presLayoutVars>
          <dgm:chMax val="1"/>
          <dgm:bulletEnabled val="1"/>
        </dgm:presLayoutVars>
      </dgm:prSet>
      <dgm:spPr/>
    </dgm:pt>
    <dgm:pt modelId="{82E371F4-9828-4307-9CEB-107630AA20B5}" type="pres">
      <dgm:prSet presAssocID="{CA74A224-0879-4DCD-BF3B-57B2990AD458}" presName="levelTx" presStyleLbl="revTx" presStyleIdx="0" presStyleCnt="0">
        <dgm:presLayoutVars>
          <dgm:chMax val="1"/>
          <dgm:bulletEnabled val="1"/>
        </dgm:presLayoutVars>
      </dgm:prSet>
      <dgm:spPr/>
    </dgm:pt>
    <dgm:pt modelId="{25C24C2C-A132-42B5-90A7-8138778E364F}" type="pres">
      <dgm:prSet presAssocID="{5FE017C2-0F76-470C-BC0C-E94F56FCAD39}" presName="Name8" presStyleCnt="0"/>
      <dgm:spPr/>
    </dgm:pt>
    <dgm:pt modelId="{210C0A4E-0F0E-4B8D-ABD4-786F8A98A194}" type="pres">
      <dgm:prSet presAssocID="{5FE017C2-0F76-470C-BC0C-E94F56FCAD39}" presName="level" presStyleLbl="node1" presStyleIdx="2" presStyleCnt="3">
        <dgm:presLayoutVars>
          <dgm:chMax val="1"/>
          <dgm:bulletEnabled val="1"/>
        </dgm:presLayoutVars>
      </dgm:prSet>
      <dgm:spPr>
        <a:xfrm>
          <a:off x="0" y="1906867"/>
          <a:ext cx="3053379" cy="953433"/>
        </a:xfrm>
        <a:prstGeom prst="trapezoid">
          <a:avLst>
            <a:gd name="adj" fmla="val 53375"/>
          </a:avLst>
        </a:prstGeom>
      </dgm:spPr>
    </dgm:pt>
    <dgm:pt modelId="{0EDE4872-F1D7-4273-AD20-71E338831707}" type="pres">
      <dgm:prSet presAssocID="{5FE017C2-0F76-470C-BC0C-E94F56FCAD39}" presName="levelTx" presStyleLbl="revTx" presStyleIdx="0" presStyleCnt="0">
        <dgm:presLayoutVars>
          <dgm:chMax val="1"/>
          <dgm:bulletEnabled val="1"/>
        </dgm:presLayoutVars>
      </dgm:prSet>
      <dgm:spPr/>
    </dgm:pt>
  </dgm:ptLst>
  <dgm:cxnLst>
    <dgm:cxn modelId="{A00D3111-D895-4FFC-97BA-E3901063EF57}" type="presOf" srcId="{5FE017C2-0F76-470C-BC0C-E94F56FCAD39}" destId="{0EDE4872-F1D7-4273-AD20-71E338831707}" srcOrd="1" destOrd="0" presId="urn:microsoft.com/office/officeart/2005/8/layout/pyramid1"/>
    <dgm:cxn modelId="{AD7CE95F-C136-43C0-BC62-5347FA6A5B02}" type="presOf" srcId="{13E687D3-07C9-48BA-9806-A1E2A7EF0473}" destId="{B5D9B884-CF31-454F-BAE8-72D585F2258D}" srcOrd="0" destOrd="0" presId="urn:microsoft.com/office/officeart/2005/8/layout/pyramid1"/>
    <dgm:cxn modelId="{DF727542-F0E3-472E-98F1-6C0C07476559}" type="presOf" srcId="{5FE017C2-0F76-470C-BC0C-E94F56FCAD39}" destId="{210C0A4E-0F0E-4B8D-ABD4-786F8A98A194}" srcOrd="0" destOrd="0" presId="urn:microsoft.com/office/officeart/2005/8/layout/pyramid1"/>
    <dgm:cxn modelId="{F68F4970-CA8A-4728-8BC0-3C7A463B8684}" srcId="{C247525A-D998-47BB-87D9-A9E44192935F}" destId="{CA74A224-0879-4DCD-BF3B-57B2990AD458}" srcOrd="1" destOrd="0" parTransId="{EAA624FE-F548-47C7-97DA-6F83D646468B}" sibTransId="{354AC813-3639-4A7D-924E-78175CF42470}"/>
    <dgm:cxn modelId="{8A8D4D8F-8DC0-4C00-9E2B-A9D909EFD3B6}" type="presOf" srcId="{C247525A-D998-47BB-87D9-A9E44192935F}" destId="{9E8EC4CE-F283-4683-8A47-9E4674DA9504}" srcOrd="0" destOrd="0" presId="urn:microsoft.com/office/officeart/2005/8/layout/pyramid1"/>
    <dgm:cxn modelId="{7E8BA196-F368-4161-88A8-007A98397ADC}" type="presOf" srcId="{CA74A224-0879-4DCD-BF3B-57B2990AD458}" destId="{3D77744C-B058-4A82-99A6-EA506B8CD766}" srcOrd="0" destOrd="0" presId="urn:microsoft.com/office/officeart/2005/8/layout/pyramid1"/>
    <dgm:cxn modelId="{5B8AA5B6-A890-4A24-93E1-EE46B022CA6D}" type="presOf" srcId="{CA74A224-0879-4DCD-BF3B-57B2990AD458}" destId="{82E371F4-9828-4307-9CEB-107630AA20B5}" srcOrd="1" destOrd="0" presId="urn:microsoft.com/office/officeart/2005/8/layout/pyramid1"/>
    <dgm:cxn modelId="{EFCD8BD2-45F2-4997-A019-DF39FB71D62C}" srcId="{C247525A-D998-47BB-87D9-A9E44192935F}" destId="{13E687D3-07C9-48BA-9806-A1E2A7EF0473}" srcOrd="0" destOrd="0" parTransId="{23E8473E-763D-4391-BC33-16C2C1D94410}" sibTransId="{59B2CA45-1EBE-4104-894E-3B1B4BDF6C7B}"/>
    <dgm:cxn modelId="{15399EDC-29E0-4DFC-BCE1-8CE79E510200}" type="presOf" srcId="{13E687D3-07C9-48BA-9806-A1E2A7EF0473}" destId="{219143E6-C1A5-4E28-91FC-AE7550348D43}" srcOrd="1" destOrd="0" presId="urn:microsoft.com/office/officeart/2005/8/layout/pyramid1"/>
    <dgm:cxn modelId="{7B5FA6F8-FF15-42F0-80BF-8E90C9191511}" srcId="{C247525A-D998-47BB-87D9-A9E44192935F}" destId="{5FE017C2-0F76-470C-BC0C-E94F56FCAD39}" srcOrd="2" destOrd="0" parTransId="{53F69D9E-1577-4E9C-B1E6-89E386DE8D32}" sibTransId="{26C60556-CA32-4E26-9C00-50ADC71A8005}"/>
    <dgm:cxn modelId="{47A61ECC-C068-4591-B8BE-A0ABAF1C4D71}" type="presParOf" srcId="{9E8EC4CE-F283-4683-8A47-9E4674DA9504}" destId="{2692DE6E-7CA8-4359-8A92-F0D9D6050E2F}" srcOrd="0" destOrd="0" presId="urn:microsoft.com/office/officeart/2005/8/layout/pyramid1"/>
    <dgm:cxn modelId="{23ECD876-651A-45E6-8E93-6A71ACFCE762}" type="presParOf" srcId="{2692DE6E-7CA8-4359-8A92-F0D9D6050E2F}" destId="{B5D9B884-CF31-454F-BAE8-72D585F2258D}" srcOrd="0" destOrd="0" presId="urn:microsoft.com/office/officeart/2005/8/layout/pyramid1"/>
    <dgm:cxn modelId="{7EBC8093-4D1F-4A8A-8DB2-FD2BC7C89812}" type="presParOf" srcId="{2692DE6E-7CA8-4359-8A92-F0D9D6050E2F}" destId="{219143E6-C1A5-4E28-91FC-AE7550348D43}" srcOrd="1" destOrd="0" presId="urn:microsoft.com/office/officeart/2005/8/layout/pyramid1"/>
    <dgm:cxn modelId="{5AD90405-1497-40E1-8F4E-0CF5E9723E50}" type="presParOf" srcId="{9E8EC4CE-F283-4683-8A47-9E4674DA9504}" destId="{14AACEC5-23FF-4CAF-B9C7-5D4AA6B55C4F}" srcOrd="1" destOrd="0" presId="urn:microsoft.com/office/officeart/2005/8/layout/pyramid1"/>
    <dgm:cxn modelId="{70C97E8B-38FC-46DB-97DF-49F46DF0E4FE}" type="presParOf" srcId="{14AACEC5-23FF-4CAF-B9C7-5D4AA6B55C4F}" destId="{3D77744C-B058-4A82-99A6-EA506B8CD766}" srcOrd="0" destOrd="0" presId="urn:microsoft.com/office/officeart/2005/8/layout/pyramid1"/>
    <dgm:cxn modelId="{9FCD746F-884F-40C2-8CE7-2792C49C8E13}" type="presParOf" srcId="{14AACEC5-23FF-4CAF-B9C7-5D4AA6B55C4F}" destId="{82E371F4-9828-4307-9CEB-107630AA20B5}" srcOrd="1" destOrd="0" presId="urn:microsoft.com/office/officeart/2005/8/layout/pyramid1"/>
    <dgm:cxn modelId="{DA67A9D5-6575-40B6-8335-22872D1F65A2}" type="presParOf" srcId="{9E8EC4CE-F283-4683-8A47-9E4674DA9504}" destId="{25C24C2C-A132-42B5-90A7-8138778E364F}" srcOrd="2" destOrd="0" presId="urn:microsoft.com/office/officeart/2005/8/layout/pyramid1"/>
    <dgm:cxn modelId="{E77A6792-0DB5-4B72-9C6D-8EE7C1C499D7}" type="presParOf" srcId="{25C24C2C-A132-42B5-90A7-8138778E364F}" destId="{210C0A4E-0F0E-4B8D-ABD4-786F8A98A194}" srcOrd="0" destOrd="0" presId="urn:microsoft.com/office/officeart/2005/8/layout/pyramid1"/>
    <dgm:cxn modelId="{BE22FA85-41FF-4AD5-BC8A-8E2D646BEBDA}" type="presParOf" srcId="{25C24C2C-A132-42B5-90A7-8138778E364F}" destId="{0EDE4872-F1D7-4273-AD20-71E33883170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B884-CF31-454F-BAE8-72D585F2258D}">
      <dsp:nvSpPr>
        <dsp:cNvPr id="0" name=""/>
        <dsp:cNvSpPr/>
      </dsp:nvSpPr>
      <dsp:spPr>
        <a:xfrm>
          <a:off x="604444" y="0"/>
          <a:ext cx="604444"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604444" y="0"/>
        <a:ext cx="604444" cy="566223"/>
      </dsp:txXfrm>
    </dsp:sp>
    <dsp:sp modelId="{3D77744C-B058-4A82-99A6-EA506B8CD766}">
      <dsp:nvSpPr>
        <dsp:cNvPr id="0" name=""/>
        <dsp:cNvSpPr/>
      </dsp:nvSpPr>
      <dsp:spPr>
        <a:xfrm>
          <a:off x="302222" y="566223"/>
          <a:ext cx="1208889"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513777" y="566223"/>
        <a:ext cx="785778" cy="566223"/>
      </dsp:txXfrm>
    </dsp:sp>
    <dsp:sp modelId="{210C0A4E-0F0E-4B8D-ABD4-786F8A98A194}">
      <dsp:nvSpPr>
        <dsp:cNvPr id="0" name=""/>
        <dsp:cNvSpPr/>
      </dsp:nvSpPr>
      <dsp:spPr>
        <a:xfrm>
          <a:off x="0" y="1132446"/>
          <a:ext cx="1813334"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317333" y="1132446"/>
        <a:ext cx="1178667" cy="566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B884-CF31-454F-BAE8-72D585F2258D}">
      <dsp:nvSpPr>
        <dsp:cNvPr id="0" name=""/>
        <dsp:cNvSpPr/>
      </dsp:nvSpPr>
      <dsp:spPr>
        <a:xfrm>
          <a:off x="604444" y="0"/>
          <a:ext cx="604444"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604444" y="0"/>
        <a:ext cx="604444" cy="566223"/>
      </dsp:txXfrm>
    </dsp:sp>
    <dsp:sp modelId="{3D77744C-B058-4A82-99A6-EA506B8CD766}">
      <dsp:nvSpPr>
        <dsp:cNvPr id="0" name=""/>
        <dsp:cNvSpPr/>
      </dsp:nvSpPr>
      <dsp:spPr>
        <a:xfrm>
          <a:off x="302222" y="566223"/>
          <a:ext cx="1208889"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513777" y="566223"/>
        <a:ext cx="785778" cy="566223"/>
      </dsp:txXfrm>
    </dsp:sp>
    <dsp:sp modelId="{210C0A4E-0F0E-4B8D-ABD4-786F8A98A194}">
      <dsp:nvSpPr>
        <dsp:cNvPr id="0" name=""/>
        <dsp:cNvSpPr/>
      </dsp:nvSpPr>
      <dsp:spPr>
        <a:xfrm>
          <a:off x="0" y="1132446"/>
          <a:ext cx="1813334"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317333" y="1132446"/>
        <a:ext cx="1178667" cy="566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B884-CF31-454F-BAE8-72D585F2258D}">
      <dsp:nvSpPr>
        <dsp:cNvPr id="0" name=""/>
        <dsp:cNvSpPr/>
      </dsp:nvSpPr>
      <dsp:spPr>
        <a:xfrm>
          <a:off x="604444" y="0"/>
          <a:ext cx="604444"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604444" y="0"/>
        <a:ext cx="604444" cy="566223"/>
      </dsp:txXfrm>
    </dsp:sp>
    <dsp:sp modelId="{3D77744C-B058-4A82-99A6-EA506B8CD766}">
      <dsp:nvSpPr>
        <dsp:cNvPr id="0" name=""/>
        <dsp:cNvSpPr/>
      </dsp:nvSpPr>
      <dsp:spPr>
        <a:xfrm>
          <a:off x="302222" y="566223"/>
          <a:ext cx="1208889"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513777" y="566223"/>
        <a:ext cx="785778" cy="566223"/>
      </dsp:txXfrm>
    </dsp:sp>
    <dsp:sp modelId="{210C0A4E-0F0E-4B8D-ABD4-786F8A98A194}">
      <dsp:nvSpPr>
        <dsp:cNvPr id="0" name=""/>
        <dsp:cNvSpPr/>
      </dsp:nvSpPr>
      <dsp:spPr>
        <a:xfrm>
          <a:off x="0" y="1132446"/>
          <a:ext cx="1813334"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317333" y="1132446"/>
        <a:ext cx="1178667" cy="566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B884-CF31-454F-BAE8-72D585F2258D}">
      <dsp:nvSpPr>
        <dsp:cNvPr id="0" name=""/>
        <dsp:cNvSpPr/>
      </dsp:nvSpPr>
      <dsp:spPr>
        <a:xfrm>
          <a:off x="604444" y="0"/>
          <a:ext cx="604444"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GB" sz="5700" kern="1200">
              <a:solidFill>
                <a:prstClr val="black">
                  <a:hueOff val="0"/>
                  <a:satOff val="0"/>
                  <a:lumOff val="0"/>
                  <a:alphaOff val="0"/>
                </a:prstClr>
              </a:solidFill>
              <a:latin typeface="Calibri" panose="020F0502020204030204"/>
              <a:ea typeface="+mn-ea"/>
              <a:cs typeface="+mn-cs"/>
            </a:rPr>
            <a:t> </a:t>
          </a:r>
        </a:p>
      </dsp:txBody>
      <dsp:txXfrm>
        <a:off x="604444" y="0"/>
        <a:ext cx="604444" cy="566223"/>
      </dsp:txXfrm>
    </dsp:sp>
    <dsp:sp modelId="{3D77744C-B058-4A82-99A6-EA506B8CD766}">
      <dsp:nvSpPr>
        <dsp:cNvPr id="0" name=""/>
        <dsp:cNvSpPr/>
      </dsp:nvSpPr>
      <dsp:spPr>
        <a:xfrm>
          <a:off x="302222" y="566223"/>
          <a:ext cx="1208889" cy="566223"/>
        </a:xfrm>
        <a:prstGeom prst="trapezoid">
          <a:avLst>
            <a:gd name="adj" fmla="val 53375"/>
          </a:avLst>
        </a:prstGeom>
        <a:solidFill>
          <a:srgbClr val="003F48">
            <a:alpha val="5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 </a:t>
          </a:r>
        </a:p>
      </dsp:txBody>
      <dsp:txXfrm>
        <a:off x="513777" y="566223"/>
        <a:ext cx="785778" cy="566223"/>
      </dsp:txXfrm>
    </dsp:sp>
    <dsp:sp modelId="{210C0A4E-0F0E-4B8D-ABD4-786F8A98A194}">
      <dsp:nvSpPr>
        <dsp:cNvPr id="0" name=""/>
        <dsp:cNvSpPr/>
      </dsp:nvSpPr>
      <dsp:spPr>
        <a:xfrm>
          <a:off x="0" y="1132446"/>
          <a:ext cx="1813334" cy="566223"/>
        </a:xfrm>
        <a:prstGeom prst="trapezoid">
          <a:avLst>
            <a:gd name="adj" fmla="val 53375"/>
          </a:avLst>
        </a:prstGeom>
        <a:solidFill>
          <a:srgbClr val="003F4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GB" sz="5700" kern="1200">
              <a:solidFill>
                <a:prstClr val="black">
                  <a:hueOff val="0"/>
                  <a:satOff val="0"/>
                  <a:lumOff val="0"/>
                  <a:alphaOff val="0"/>
                </a:prstClr>
              </a:solidFill>
              <a:latin typeface="Calibri" panose="020F0502020204030204"/>
              <a:ea typeface="+mn-ea"/>
              <a:cs typeface="+mn-cs"/>
            </a:rPr>
            <a:t> </a:t>
          </a:r>
        </a:p>
      </dsp:txBody>
      <dsp:txXfrm>
        <a:off x="317333" y="1132446"/>
        <a:ext cx="1178667" cy="5662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67C1407-5A43-43CC-A00D-A44F9C06198F}" type="datetimeFigureOut">
              <a:rPr lang="en-GB" smtClean="0"/>
              <a:t>26/04/2024</a:t>
            </a:fld>
            <a:endParaRPr lang="en-GB"/>
          </a:p>
        </p:txBody>
      </p:sp>
      <p:sp>
        <p:nvSpPr>
          <p:cNvPr id="4" name="Slide Image Placeholder 3"/>
          <p:cNvSpPr>
            <a:spLocks noGrp="1" noRot="1" noChangeAspect="1"/>
          </p:cNvSpPr>
          <p:nvPr>
            <p:ph type="sldImg" idx="2"/>
          </p:nvPr>
        </p:nvSpPr>
        <p:spPr>
          <a:xfrm>
            <a:off x="1120775" y="1279525"/>
            <a:ext cx="4862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2A235B4-F94F-4B4A-AC15-D2830AD85B26}" type="slidenum">
              <a:rPr lang="en-GB" smtClean="0"/>
              <a:t>‹#›</a:t>
            </a:fld>
            <a:endParaRPr lang="en-GB"/>
          </a:p>
        </p:txBody>
      </p:sp>
    </p:spTree>
    <p:extLst>
      <p:ext uri="{BB962C8B-B14F-4D97-AF65-F5344CB8AC3E}">
        <p14:creationId xmlns:p14="http://schemas.microsoft.com/office/powerpoint/2010/main" val="642036422"/>
      </p:ext>
    </p:extLst>
  </p:cSld>
  <p:clrMap bg1="lt1" tx1="dk1" bg2="lt2" tx2="dk2" accent1="accent1" accent2="accent2" accent3="accent3" accent4="accent4" accent5="accent5" accent6="accent6" hlink="hlink" folHlink="folHlink"/>
  <p:notesStyle>
    <a:lvl1pPr marL="0" algn="l" defTabSz="590993" rtl="0" eaLnBrk="1" latinLnBrk="0" hangingPunct="1">
      <a:defRPr sz="776" kern="1200">
        <a:solidFill>
          <a:schemeClr val="tx1"/>
        </a:solidFill>
        <a:latin typeface="+mn-lt"/>
        <a:ea typeface="+mn-ea"/>
        <a:cs typeface="+mn-cs"/>
      </a:defRPr>
    </a:lvl1pPr>
    <a:lvl2pPr marL="295496" algn="l" defTabSz="590993" rtl="0" eaLnBrk="1" latinLnBrk="0" hangingPunct="1">
      <a:defRPr sz="776" kern="1200">
        <a:solidFill>
          <a:schemeClr val="tx1"/>
        </a:solidFill>
        <a:latin typeface="+mn-lt"/>
        <a:ea typeface="+mn-ea"/>
        <a:cs typeface="+mn-cs"/>
      </a:defRPr>
    </a:lvl2pPr>
    <a:lvl3pPr marL="590993" algn="l" defTabSz="590993" rtl="0" eaLnBrk="1" latinLnBrk="0" hangingPunct="1">
      <a:defRPr sz="776" kern="1200">
        <a:solidFill>
          <a:schemeClr val="tx1"/>
        </a:solidFill>
        <a:latin typeface="+mn-lt"/>
        <a:ea typeface="+mn-ea"/>
        <a:cs typeface="+mn-cs"/>
      </a:defRPr>
    </a:lvl3pPr>
    <a:lvl4pPr marL="886489" algn="l" defTabSz="590993" rtl="0" eaLnBrk="1" latinLnBrk="0" hangingPunct="1">
      <a:defRPr sz="776" kern="1200">
        <a:solidFill>
          <a:schemeClr val="tx1"/>
        </a:solidFill>
        <a:latin typeface="+mn-lt"/>
        <a:ea typeface="+mn-ea"/>
        <a:cs typeface="+mn-cs"/>
      </a:defRPr>
    </a:lvl4pPr>
    <a:lvl5pPr marL="1181985" algn="l" defTabSz="590993" rtl="0" eaLnBrk="1" latinLnBrk="0" hangingPunct="1">
      <a:defRPr sz="776" kern="1200">
        <a:solidFill>
          <a:schemeClr val="tx1"/>
        </a:solidFill>
        <a:latin typeface="+mn-lt"/>
        <a:ea typeface="+mn-ea"/>
        <a:cs typeface="+mn-cs"/>
      </a:defRPr>
    </a:lvl5pPr>
    <a:lvl6pPr marL="1477481" algn="l" defTabSz="590993" rtl="0" eaLnBrk="1" latinLnBrk="0" hangingPunct="1">
      <a:defRPr sz="776" kern="1200">
        <a:solidFill>
          <a:schemeClr val="tx1"/>
        </a:solidFill>
        <a:latin typeface="+mn-lt"/>
        <a:ea typeface="+mn-ea"/>
        <a:cs typeface="+mn-cs"/>
      </a:defRPr>
    </a:lvl6pPr>
    <a:lvl7pPr marL="1772978" algn="l" defTabSz="590993" rtl="0" eaLnBrk="1" latinLnBrk="0" hangingPunct="1">
      <a:defRPr sz="776" kern="1200">
        <a:solidFill>
          <a:schemeClr val="tx1"/>
        </a:solidFill>
        <a:latin typeface="+mn-lt"/>
        <a:ea typeface="+mn-ea"/>
        <a:cs typeface="+mn-cs"/>
      </a:defRPr>
    </a:lvl7pPr>
    <a:lvl8pPr marL="2068475" algn="l" defTabSz="590993" rtl="0" eaLnBrk="1" latinLnBrk="0" hangingPunct="1">
      <a:defRPr sz="776" kern="1200">
        <a:solidFill>
          <a:schemeClr val="tx1"/>
        </a:solidFill>
        <a:latin typeface="+mn-lt"/>
        <a:ea typeface="+mn-ea"/>
        <a:cs typeface="+mn-cs"/>
      </a:defRPr>
    </a:lvl8pPr>
    <a:lvl9pPr marL="2363972" algn="l" defTabSz="590993" rtl="0" eaLnBrk="1" latinLnBrk="0" hangingPunct="1">
      <a:defRPr sz="7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1</a:t>
            </a:fld>
            <a:endParaRPr lang="en-GB"/>
          </a:p>
        </p:txBody>
      </p:sp>
    </p:spTree>
    <p:extLst>
      <p:ext uri="{BB962C8B-B14F-4D97-AF65-F5344CB8AC3E}">
        <p14:creationId xmlns:p14="http://schemas.microsoft.com/office/powerpoint/2010/main" val="71326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21</a:t>
            </a:fld>
            <a:endParaRPr lang="en-GB"/>
          </a:p>
        </p:txBody>
      </p:sp>
    </p:spTree>
    <p:extLst>
      <p:ext uri="{BB962C8B-B14F-4D97-AF65-F5344CB8AC3E}">
        <p14:creationId xmlns:p14="http://schemas.microsoft.com/office/powerpoint/2010/main" val="103125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24</a:t>
            </a:fld>
            <a:endParaRPr lang="en-GB"/>
          </a:p>
        </p:txBody>
      </p:sp>
    </p:spTree>
    <p:extLst>
      <p:ext uri="{BB962C8B-B14F-4D97-AF65-F5344CB8AC3E}">
        <p14:creationId xmlns:p14="http://schemas.microsoft.com/office/powerpoint/2010/main" val="413370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25</a:t>
            </a:fld>
            <a:endParaRPr lang="en-GB"/>
          </a:p>
        </p:txBody>
      </p:sp>
    </p:spTree>
    <p:extLst>
      <p:ext uri="{BB962C8B-B14F-4D97-AF65-F5344CB8AC3E}">
        <p14:creationId xmlns:p14="http://schemas.microsoft.com/office/powerpoint/2010/main" val="67149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r>
              <a:rPr lang="en-GB"/>
              <a:t>Potential challenges and objections</a:t>
            </a:r>
          </a:p>
        </p:txBody>
      </p:sp>
      <p:sp>
        <p:nvSpPr>
          <p:cNvPr id="4" name="Slide Number Placeholder 3"/>
          <p:cNvSpPr>
            <a:spLocks noGrp="1"/>
          </p:cNvSpPr>
          <p:nvPr>
            <p:ph type="sldNum" sz="quarter" idx="5"/>
          </p:nvPr>
        </p:nvSpPr>
        <p:spPr/>
        <p:txBody>
          <a:bodyPr/>
          <a:lstStyle/>
          <a:p>
            <a:fld id="{B265CCD0-D3B2-4248-9BFD-AF83512A8091}" type="slidenum">
              <a:rPr lang="en-GB" smtClean="0"/>
              <a:t>26</a:t>
            </a:fld>
            <a:endParaRPr lang="en-GB"/>
          </a:p>
        </p:txBody>
      </p:sp>
    </p:spTree>
    <p:extLst>
      <p:ext uri="{BB962C8B-B14F-4D97-AF65-F5344CB8AC3E}">
        <p14:creationId xmlns:p14="http://schemas.microsoft.com/office/powerpoint/2010/main" val="196888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33</a:t>
            </a:fld>
            <a:endParaRPr lang="en-GB"/>
          </a:p>
        </p:txBody>
      </p:sp>
    </p:spTree>
    <p:extLst>
      <p:ext uri="{BB962C8B-B14F-4D97-AF65-F5344CB8AC3E}">
        <p14:creationId xmlns:p14="http://schemas.microsoft.com/office/powerpoint/2010/main" val="297343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34</a:t>
            </a:fld>
            <a:endParaRPr lang="en-GB"/>
          </a:p>
        </p:txBody>
      </p:sp>
    </p:spTree>
    <p:extLst>
      <p:ext uri="{BB962C8B-B14F-4D97-AF65-F5344CB8AC3E}">
        <p14:creationId xmlns:p14="http://schemas.microsoft.com/office/powerpoint/2010/main" val="334345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35</a:t>
            </a:fld>
            <a:endParaRPr lang="en-GB"/>
          </a:p>
        </p:txBody>
      </p:sp>
    </p:spTree>
    <p:extLst>
      <p:ext uri="{BB962C8B-B14F-4D97-AF65-F5344CB8AC3E}">
        <p14:creationId xmlns:p14="http://schemas.microsoft.com/office/powerpoint/2010/main" val="379074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54</a:t>
            </a:fld>
            <a:endParaRPr lang="en-GB"/>
          </a:p>
        </p:txBody>
      </p:sp>
    </p:spTree>
    <p:extLst>
      <p:ext uri="{BB962C8B-B14F-4D97-AF65-F5344CB8AC3E}">
        <p14:creationId xmlns:p14="http://schemas.microsoft.com/office/powerpoint/2010/main" val="278861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64</a:t>
            </a:fld>
            <a:endParaRPr lang="en-GB"/>
          </a:p>
        </p:txBody>
      </p:sp>
    </p:spTree>
    <p:extLst>
      <p:ext uri="{BB962C8B-B14F-4D97-AF65-F5344CB8AC3E}">
        <p14:creationId xmlns:p14="http://schemas.microsoft.com/office/powerpoint/2010/main" val="20509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13</a:t>
            </a:fld>
            <a:endParaRPr lang="en-GB"/>
          </a:p>
        </p:txBody>
      </p:sp>
    </p:spTree>
    <p:extLst>
      <p:ext uri="{BB962C8B-B14F-4D97-AF65-F5344CB8AC3E}">
        <p14:creationId xmlns:p14="http://schemas.microsoft.com/office/powerpoint/2010/main" val="25378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14</a:t>
            </a:fld>
            <a:endParaRPr lang="en-GB"/>
          </a:p>
        </p:txBody>
      </p:sp>
    </p:spTree>
    <p:extLst>
      <p:ext uri="{BB962C8B-B14F-4D97-AF65-F5344CB8AC3E}">
        <p14:creationId xmlns:p14="http://schemas.microsoft.com/office/powerpoint/2010/main" val="135593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15</a:t>
            </a:fld>
            <a:endParaRPr lang="en-GB"/>
          </a:p>
        </p:txBody>
      </p:sp>
    </p:spTree>
    <p:extLst>
      <p:ext uri="{BB962C8B-B14F-4D97-AF65-F5344CB8AC3E}">
        <p14:creationId xmlns:p14="http://schemas.microsoft.com/office/powerpoint/2010/main" val="15396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16</a:t>
            </a:fld>
            <a:endParaRPr lang="en-GB"/>
          </a:p>
        </p:txBody>
      </p:sp>
    </p:spTree>
    <p:extLst>
      <p:ext uri="{BB962C8B-B14F-4D97-AF65-F5344CB8AC3E}">
        <p14:creationId xmlns:p14="http://schemas.microsoft.com/office/powerpoint/2010/main" val="25479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17</a:t>
            </a:fld>
            <a:endParaRPr lang="en-GB"/>
          </a:p>
        </p:txBody>
      </p:sp>
    </p:spTree>
    <p:extLst>
      <p:ext uri="{BB962C8B-B14F-4D97-AF65-F5344CB8AC3E}">
        <p14:creationId xmlns:p14="http://schemas.microsoft.com/office/powerpoint/2010/main" val="219018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18</a:t>
            </a:fld>
            <a:endParaRPr lang="en-GB"/>
          </a:p>
        </p:txBody>
      </p:sp>
    </p:spTree>
    <p:extLst>
      <p:ext uri="{BB962C8B-B14F-4D97-AF65-F5344CB8AC3E}">
        <p14:creationId xmlns:p14="http://schemas.microsoft.com/office/powerpoint/2010/main" val="98663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19</a:t>
            </a:fld>
            <a:endParaRPr lang="en-GB"/>
          </a:p>
        </p:txBody>
      </p:sp>
    </p:spTree>
    <p:extLst>
      <p:ext uri="{BB962C8B-B14F-4D97-AF65-F5344CB8AC3E}">
        <p14:creationId xmlns:p14="http://schemas.microsoft.com/office/powerpoint/2010/main" val="339071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65CCD0-D3B2-4248-9BFD-AF83512A8091}" type="slidenum">
              <a:rPr lang="en-GB" smtClean="0"/>
              <a:t>20</a:t>
            </a:fld>
            <a:endParaRPr lang="en-GB"/>
          </a:p>
        </p:txBody>
      </p:sp>
    </p:spTree>
    <p:extLst>
      <p:ext uri="{BB962C8B-B14F-4D97-AF65-F5344CB8AC3E}">
        <p14:creationId xmlns:p14="http://schemas.microsoft.com/office/powerpoint/2010/main" val="354482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179" y="736551"/>
            <a:ext cx="5385356" cy="1566863"/>
          </a:xfrm>
        </p:spPr>
        <p:txBody>
          <a:bodyPr anchor="b"/>
          <a:lstStyle>
            <a:lvl1pPr algn="ctr">
              <a:defRPr sz="3938"/>
            </a:lvl1pPr>
          </a:lstStyle>
          <a:p>
            <a:r>
              <a:rPr lang="en-US"/>
              <a:t>Click to edit Master title style</a:t>
            </a:r>
            <a:endParaRPr lang="en-US" dirty="0"/>
          </a:p>
        </p:txBody>
      </p:sp>
      <p:sp>
        <p:nvSpPr>
          <p:cNvPr id="3" name="Subtitle 2"/>
          <p:cNvSpPr>
            <a:spLocks noGrp="1"/>
          </p:cNvSpPr>
          <p:nvPr>
            <p:ph type="subTitle" idx="1"/>
          </p:nvPr>
        </p:nvSpPr>
        <p:spPr>
          <a:xfrm>
            <a:off x="791964" y="2363838"/>
            <a:ext cx="4751785" cy="1086594"/>
          </a:xfrm>
        </p:spPr>
        <p:txBody>
          <a:bodyPr/>
          <a:lstStyle>
            <a:lvl1pPr marL="0" indent="0" algn="ctr">
              <a:buNone/>
              <a:defRPr sz="1575"/>
            </a:lvl1pPr>
            <a:lvl2pPr marL="300060" indent="0" algn="ctr">
              <a:buNone/>
              <a:defRPr sz="1313"/>
            </a:lvl2pPr>
            <a:lvl3pPr marL="600121" indent="0" algn="ctr">
              <a:buNone/>
              <a:defRPr sz="1181"/>
            </a:lvl3pPr>
            <a:lvl4pPr marL="900181" indent="0" algn="ctr">
              <a:buNone/>
              <a:defRPr sz="1050"/>
            </a:lvl4pPr>
            <a:lvl5pPr marL="1200241" indent="0" algn="ctr">
              <a:buNone/>
              <a:defRPr sz="1050"/>
            </a:lvl5pPr>
            <a:lvl6pPr marL="1500302" indent="0" algn="ctr">
              <a:buNone/>
              <a:defRPr sz="1050"/>
            </a:lvl6pPr>
            <a:lvl7pPr marL="1800362" indent="0" algn="ctr">
              <a:buNone/>
              <a:defRPr sz="1050"/>
            </a:lvl7pPr>
            <a:lvl8pPr marL="2100423" indent="0" algn="ctr">
              <a:buNone/>
              <a:defRPr sz="1050"/>
            </a:lvl8pPr>
            <a:lvl9pPr marL="2400483" indent="0" algn="ctr">
              <a:buNone/>
              <a:defRPr sz="10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5219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42905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3995" y="239613"/>
            <a:ext cx="1366138" cy="381401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5581" y="239613"/>
            <a:ext cx="4019218" cy="38140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36039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 y="4171359"/>
            <a:ext cx="327180" cy="239614"/>
          </a:xfrm>
        </p:spPr>
        <p:txBody>
          <a:bodyPr/>
          <a:lstStyle>
            <a:lvl1pPr algn="ctr">
              <a:defRPr>
                <a:solidFill>
                  <a:srgbClr val="0094A8"/>
                </a:solidFill>
              </a:defRPr>
            </a:lvl1pPr>
          </a:lstStyle>
          <a:p>
            <a:fld id="{C011AD72-A2EC-4686-BA36-824214780EC5}" type="slidenum">
              <a:rPr lang="en-GB" smtClean="0"/>
              <a:pPr/>
              <a:t>‹#›</a:t>
            </a:fld>
            <a:endParaRPr lang="en-GB"/>
          </a:p>
        </p:txBody>
      </p:sp>
    </p:spTree>
    <p:extLst>
      <p:ext uri="{BB962C8B-B14F-4D97-AF65-F5344CB8AC3E}">
        <p14:creationId xmlns:p14="http://schemas.microsoft.com/office/powerpoint/2010/main" val="11816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33980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2281" y="1122017"/>
            <a:ext cx="5464552" cy="1872109"/>
          </a:xfrm>
        </p:spPr>
        <p:txBody>
          <a:bodyPr anchor="b"/>
          <a:lstStyle>
            <a:lvl1pPr>
              <a:defRPr sz="3938"/>
            </a:lvl1pPr>
          </a:lstStyle>
          <a:p>
            <a:r>
              <a:rPr lang="en-US"/>
              <a:t>Click to edit Master title style</a:t>
            </a:r>
            <a:endParaRPr lang="en-US" dirty="0"/>
          </a:p>
        </p:txBody>
      </p:sp>
      <p:sp>
        <p:nvSpPr>
          <p:cNvPr id="3" name="Text Placeholder 2"/>
          <p:cNvSpPr>
            <a:spLocks noGrp="1"/>
          </p:cNvSpPr>
          <p:nvPr>
            <p:ph type="body" idx="1"/>
          </p:nvPr>
        </p:nvSpPr>
        <p:spPr>
          <a:xfrm>
            <a:off x="432281" y="3011836"/>
            <a:ext cx="5464552" cy="984498"/>
          </a:xfrm>
        </p:spPr>
        <p:txBody>
          <a:bodyPr/>
          <a:lstStyle>
            <a:lvl1pPr marL="0" indent="0">
              <a:buNone/>
              <a:defRPr sz="1575">
                <a:solidFill>
                  <a:schemeClr val="tx1"/>
                </a:solidFill>
              </a:defRPr>
            </a:lvl1pPr>
            <a:lvl2pPr marL="300060" indent="0">
              <a:buNone/>
              <a:defRPr sz="1313">
                <a:solidFill>
                  <a:schemeClr val="tx1">
                    <a:tint val="75000"/>
                  </a:schemeClr>
                </a:solidFill>
              </a:defRPr>
            </a:lvl2pPr>
            <a:lvl3pPr marL="600121" indent="0">
              <a:buNone/>
              <a:defRPr sz="1181">
                <a:solidFill>
                  <a:schemeClr val="tx1">
                    <a:tint val="75000"/>
                  </a:schemeClr>
                </a:solidFill>
              </a:defRPr>
            </a:lvl3pPr>
            <a:lvl4pPr marL="900181" indent="0">
              <a:buNone/>
              <a:defRPr sz="1050">
                <a:solidFill>
                  <a:schemeClr val="tx1">
                    <a:tint val="75000"/>
                  </a:schemeClr>
                </a:solidFill>
              </a:defRPr>
            </a:lvl4pPr>
            <a:lvl5pPr marL="1200241" indent="0">
              <a:buNone/>
              <a:defRPr sz="1050">
                <a:solidFill>
                  <a:schemeClr val="tx1">
                    <a:tint val="75000"/>
                  </a:schemeClr>
                </a:solidFill>
              </a:defRPr>
            </a:lvl5pPr>
            <a:lvl6pPr marL="1500302" indent="0">
              <a:buNone/>
              <a:defRPr sz="1050">
                <a:solidFill>
                  <a:schemeClr val="tx1">
                    <a:tint val="75000"/>
                  </a:schemeClr>
                </a:solidFill>
              </a:defRPr>
            </a:lvl6pPr>
            <a:lvl7pPr marL="1800362" indent="0">
              <a:buNone/>
              <a:defRPr sz="1050">
                <a:solidFill>
                  <a:schemeClr val="tx1">
                    <a:tint val="75000"/>
                  </a:schemeClr>
                </a:solidFill>
              </a:defRPr>
            </a:lvl7pPr>
            <a:lvl8pPr marL="2100423" indent="0">
              <a:buNone/>
              <a:defRPr sz="1050">
                <a:solidFill>
                  <a:schemeClr val="tx1">
                    <a:tint val="75000"/>
                  </a:schemeClr>
                </a:solidFill>
              </a:defRPr>
            </a:lvl8pPr>
            <a:lvl9pPr marL="2400483"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CD9C9-02CC-4AC0-8632-62834C0D5A8B}" type="datetimeFigureOut">
              <a:rPr lang="en-GB" smtClean="0"/>
              <a:t>26/04/2024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12907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580"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07455"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CD9C9-02CC-4AC0-8632-62834C0D5A8B}"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69834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6406" y="239614"/>
            <a:ext cx="5464552" cy="869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6406" y="1103263"/>
            <a:ext cx="26803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4" name="Content Placeholder 3"/>
          <p:cNvSpPr>
            <a:spLocks noGrp="1"/>
          </p:cNvSpPr>
          <p:nvPr>
            <p:ph sz="half" idx="2"/>
          </p:nvPr>
        </p:nvSpPr>
        <p:spPr>
          <a:xfrm>
            <a:off x="436406" y="1643956"/>
            <a:ext cx="26803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07455" y="1103263"/>
            <a:ext cx="26935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6" name="Content Placeholder 5"/>
          <p:cNvSpPr>
            <a:spLocks noGrp="1"/>
          </p:cNvSpPr>
          <p:nvPr>
            <p:ph sz="quarter" idx="4"/>
          </p:nvPr>
        </p:nvSpPr>
        <p:spPr>
          <a:xfrm>
            <a:off x="3207455" y="1643956"/>
            <a:ext cx="26935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CD9C9-02CC-4AC0-8632-62834C0D5A8B}" type="datetimeFigureOut">
              <a:rPr lang="en-GB" smtClean="0"/>
              <a:t>26/04/2024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98882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CD9C9-02CC-4AC0-8632-62834C0D5A8B}" type="datetimeFigureOut">
              <a:rPr lang="en-GB" smtClean="0"/>
              <a:t>26/04/2024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81260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CD9C9-02CC-4AC0-8632-62834C0D5A8B}" type="datetimeFigureOut">
              <a:rPr lang="en-GB" smtClean="0"/>
              <a:t>26/04/2024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72343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2693503" y="647999"/>
            <a:ext cx="3207455" cy="3198317"/>
          </a:xfrm>
        </p:spPr>
        <p:txBody>
          <a:bodyPr/>
          <a:lstStyle>
            <a:lvl1pPr>
              <a:defRPr sz="2100"/>
            </a:lvl1pPr>
            <a:lvl2pPr>
              <a:defRPr sz="1838"/>
            </a:lvl2pPr>
            <a:lvl3pPr>
              <a:defRPr sz="1575"/>
            </a:lvl3pPr>
            <a:lvl4pPr>
              <a:defRPr sz="1313"/>
            </a:lvl4pPr>
            <a:lvl5pPr>
              <a:defRPr sz="1313"/>
            </a:lvl5pPr>
            <a:lvl6pPr>
              <a:defRPr sz="1313"/>
            </a:lvl6pPr>
            <a:lvl7pPr>
              <a:defRPr sz="1313"/>
            </a:lvl7pPr>
            <a:lvl8pPr>
              <a:defRPr sz="1313"/>
            </a:lvl8pPr>
            <a:lvl9pPr>
              <a:defRPr sz="13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5975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93503" y="647999"/>
            <a:ext cx="3207455" cy="3198317"/>
          </a:xfrm>
        </p:spPr>
        <p:txBody>
          <a:bodyPr anchor="t"/>
          <a:lstStyle>
            <a:lvl1pPr marL="0" indent="0">
              <a:buNone/>
              <a:defRPr sz="2100"/>
            </a:lvl1pPr>
            <a:lvl2pPr marL="300060" indent="0">
              <a:buNone/>
              <a:defRPr sz="1838"/>
            </a:lvl2pPr>
            <a:lvl3pPr marL="600121" indent="0">
              <a:buNone/>
              <a:defRPr sz="1575"/>
            </a:lvl3pPr>
            <a:lvl4pPr marL="900181" indent="0">
              <a:buNone/>
              <a:defRPr sz="1313"/>
            </a:lvl4pPr>
            <a:lvl5pPr marL="1200241" indent="0">
              <a:buNone/>
              <a:defRPr sz="1313"/>
            </a:lvl5pPr>
            <a:lvl6pPr marL="1500302" indent="0">
              <a:buNone/>
              <a:defRPr sz="1313"/>
            </a:lvl6pPr>
            <a:lvl7pPr marL="1800362" indent="0">
              <a:buNone/>
              <a:defRPr sz="1313"/>
            </a:lvl7pPr>
            <a:lvl8pPr marL="2100423" indent="0">
              <a:buNone/>
              <a:defRPr sz="1313"/>
            </a:lvl8pPr>
            <a:lvl9pPr marL="2400483" indent="0">
              <a:buNone/>
              <a:defRPr sz="1313"/>
            </a:lvl9pPr>
          </a:lstStyle>
          <a:p>
            <a:r>
              <a:rPr lang="en-US"/>
              <a:t>Click icon to add picture</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26/04/2024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40727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581" y="239614"/>
            <a:ext cx="5464552" cy="869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5581" y="1198066"/>
            <a:ext cx="5464552" cy="2855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5580" y="4171356"/>
            <a:ext cx="1425535" cy="239613"/>
          </a:xfrm>
          <a:prstGeom prst="rect">
            <a:avLst/>
          </a:prstGeom>
        </p:spPr>
        <p:txBody>
          <a:bodyPr vert="horz" lIns="91440" tIns="45720" rIns="91440" bIns="45720" rtlCol="0" anchor="ctr"/>
          <a:lstStyle>
            <a:lvl1pPr algn="l">
              <a:defRPr sz="788">
                <a:solidFill>
                  <a:schemeClr val="tx1">
                    <a:tint val="75000"/>
                  </a:schemeClr>
                </a:solidFill>
              </a:defRPr>
            </a:lvl1pPr>
          </a:lstStyle>
          <a:p>
            <a:fld id="{711CD9C9-02CC-4AC0-8632-62834C0D5A8B}" type="datetimeFigureOut">
              <a:rPr lang="en-GB" smtClean="0"/>
              <a:t>26/04/2024</a:t>
            </a:fld>
            <a:endParaRPr lang="en-GB"/>
          </a:p>
        </p:txBody>
      </p:sp>
      <p:sp>
        <p:nvSpPr>
          <p:cNvPr id="5" name="Footer Placeholder 4"/>
          <p:cNvSpPr>
            <a:spLocks noGrp="1"/>
          </p:cNvSpPr>
          <p:nvPr>
            <p:ph type="ftr" sz="quarter" idx="3"/>
          </p:nvPr>
        </p:nvSpPr>
        <p:spPr>
          <a:xfrm>
            <a:off x="2098705" y="4171356"/>
            <a:ext cx="2138303" cy="239613"/>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474598" y="4171356"/>
            <a:ext cx="1425535" cy="239613"/>
          </a:xfrm>
          <a:prstGeom prst="rect">
            <a:avLst/>
          </a:prstGeom>
        </p:spPr>
        <p:txBody>
          <a:bodyPr vert="horz" lIns="91440" tIns="45720" rIns="91440" bIns="45720" rtlCol="0" anchor="ctr"/>
          <a:lstStyle>
            <a:lvl1pPr algn="r">
              <a:defRPr sz="788">
                <a:solidFill>
                  <a:schemeClr val="tx1">
                    <a:tint val="75000"/>
                  </a:schemeClr>
                </a:solidFill>
              </a:defRPr>
            </a:lvl1pPr>
          </a:lstStyle>
          <a:p>
            <a:fld id="{58305831-24BF-4942-BB6A-A43B7E454DFB}" type="slidenum">
              <a:rPr lang="en-GB" smtClean="0"/>
              <a:t>‹#›</a:t>
            </a:fld>
            <a:endParaRPr lang="en-GB"/>
          </a:p>
        </p:txBody>
      </p:sp>
    </p:spTree>
    <p:extLst>
      <p:ext uri="{BB962C8B-B14F-4D97-AF65-F5344CB8AC3E}">
        <p14:creationId xmlns:p14="http://schemas.microsoft.com/office/powerpoint/2010/main" val="16627891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600121" rtl="0" eaLnBrk="1" latinLnBrk="0" hangingPunct="1">
        <a:lnSpc>
          <a:spcPct val="90000"/>
        </a:lnSpc>
        <a:spcBef>
          <a:spcPct val="0"/>
        </a:spcBef>
        <a:buNone/>
        <a:defRPr sz="2888" kern="1200">
          <a:solidFill>
            <a:schemeClr val="tx1"/>
          </a:solidFill>
          <a:latin typeface="+mj-lt"/>
          <a:ea typeface="+mj-ea"/>
          <a:cs typeface="+mj-cs"/>
        </a:defRPr>
      </a:lvl1pPr>
    </p:titleStyle>
    <p:bodyStyle>
      <a:lvl1pPr marL="150030" indent="-150030" algn="l" defTabSz="600121" rtl="0" eaLnBrk="1" latinLnBrk="0" hangingPunct="1">
        <a:lnSpc>
          <a:spcPct val="90000"/>
        </a:lnSpc>
        <a:spcBef>
          <a:spcPts val="656"/>
        </a:spcBef>
        <a:buFont typeface="Arial" panose="020B0604020202020204" pitchFamily="34" charset="0"/>
        <a:buChar char="•"/>
        <a:defRPr sz="1838" kern="1200">
          <a:solidFill>
            <a:schemeClr val="tx1"/>
          </a:solidFill>
          <a:latin typeface="+mn-lt"/>
          <a:ea typeface="+mn-ea"/>
          <a:cs typeface="+mn-cs"/>
        </a:defRPr>
      </a:lvl1pPr>
      <a:lvl2pPr marL="450091" indent="-150030" algn="l" defTabSz="600121" rtl="0" eaLnBrk="1" latinLnBrk="0" hangingPunct="1">
        <a:lnSpc>
          <a:spcPct val="90000"/>
        </a:lnSpc>
        <a:spcBef>
          <a:spcPts val="328"/>
        </a:spcBef>
        <a:buFont typeface="Arial" panose="020B0604020202020204" pitchFamily="34" charset="0"/>
        <a:buChar char="•"/>
        <a:defRPr sz="1575" kern="1200">
          <a:solidFill>
            <a:schemeClr val="tx1"/>
          </a:solidFill>
          <a:latin typeface="+mn-lt"/>
          <a:ea typeface="+mn-ea"/>
          <a:cs typeface="+mn-cs"/>
        </a:defRPr>
      </a:lvl2pPr>
      <a:lvl3pPr marL="750151" indent="-150030" algn="l" defTabSz="600121" rtl="0" eaLnBrk="1" latinLnBrk="0" hangingPunct="1">
        <a:lnSpc>
          <a:spcPct val="90000"/>
        </a:lnSpc>
        <a:spcBef>
          <a:spcPts val="328"/>
        </a:spcBef>
        <a:buFont typeface="Arial" panose="020B0604020202020204" pitchFamily="34" charset="0"/>
        <a:buChar char="•"/>
        <a:defRPr sz="1313" kern="1200">
          <a:solidFill>
            <a:schemeClr val="tx1"/>
          </a:solidFill>
          <a:latin typeface="+mn-lt"/>
          <a:ea typeface="+mn-ea"/>
          <a:cs typeface="+mn-cs"/>
        </a:defRPr>
      </a:lvl3pPr>
      <a:lvl4pPr marL="1050211"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4pPr>
      <a:lvl5pPr marL="135027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5pPr>
      <a:lvl6pPr marL="165033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6pPr>
      <a:lvl7pPr marL="195039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7pPr>
      <a:lvl8pPr marL="225045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8pPr>
      <a:lvl9pPr marL="255051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9pPr>
    </p:bodyStyle>
    <p:otherStyle>
      <a:defPPr>
        <a:defRPr lang="en-US"/>
      </a:defPPr>
      <a:lvl1pPr marL="0" algn="l" defTabSz="600121" rtl="0" eaLnBrk="1" latinLnBrk="0" hangingPunct="1">
        <a:defRPr sz="1181" kern="1200">
          <a:solidFill>
            <a:schemeClr val="tx1"/>
          </a:solidFill>
          <a:latin typeface="+mn-lt"/>
          <a:ea typeface="+mn-ea"/>
          <a:cs typeface="+mn-cs"/>
        </a:defRPr>
      </a:lvl1pPr>
      <a:lvl2pPr marL="300060" algn="l" defTabSz="600121" rtl="0" eaLnBrk="1" latinLnBrk="0" hangingPunct="1">
        <a:defRPr sz="1181" kern="1200">
          <a:solidFill>
            <a:schemeClr val="tx1"/>
          </a:solidFill>
          <a:latin typeface="+mn-lt"/>
          <a:ea typeface="+mn-ea"/>
          <a:cs typeface="+mn-cs"/>
        </a:defRPr>
      </a:lvl2pPr>
      <a:lvl3pPr marL="600121" algn="l" defTabSz="600121" rtl="0" eaLnBrk="1" latinLnBrk="0" hangingPunct="1">
        <a:defRPr sz="1181" kern="1200">
          <a:solidFill>
            <a:schemeClr val="tx1"/>
          </a:solidFill>
          <a:latin typeface="+mn-lt"/>
          <a:ea typeface="+mn-ea"/>
          <a:cs typeface="+mn-cs"/>
        </a:defRPr>
      </a:lvl3pPr>
      <a:lvl4pPr marL="900181" algn="l" defTabSz="600121" rtl="0" eaLnBrk="1" latinLnBrk="0" hangingPunct="1">
        <a:defRPr sz="1181" kern="1200">
          <a:solidFill>
            <a:schemeClr val="tx1"/>
          </a:solidFill>
          <a:latin typeface="+mn-lt"/>
          <a:ea typeface="+mn-ea"/>
          <a:cs typeface="+mn-cs"/>
        </a:defRPr>
      </a:lvl4pPr>
      <a:lvl5pPr marL="1200241" algn="l" defTabSz="600121" rtl="0" eaLnBrk="1" latinLnBrk="0" hangingPunct="1">
        <a:defRPr sz="1181" kern="1200">
          <a:solidFill>
            <a:schemeClr val="tx1"/>
          </a:solidFill>
          <a:latin typeface="+mn-lt"/>
          <a:ea typeface="+mn-ea"/>
          <a:cs typeface="+mn-cs"/>
        </a:defRPr>
      </a:lvl5pPr>
      <a:lvl6pPr marL="1500302" algn="l" defTabSz="600121" rtl="0" eaLnBrk="1" latinLnBrk="0" hangingPunct="1">
        <a:defRPr sz="1181" kern="1200">
          <a:solidFill>
            <a:schemeClr val="tx1"/>
          </a:solidFill>
          <a:latin typeface="+mn-lt"/>
          <a:ea typeface="+mn-ea"/>
          <a:cs typeface="+mn-cs"/>
        </a:defRPr>
      </a:lvl6pPr>
      <a:lvl7pPr marL="1800362" algn="l" defTabSz="600121" rtl="0" eaLnBrk="1" latinLnBrk="0" hangingPunct="1">
        <a:defRPr sz="1181" kern="1200">
          <a:solidFill>
            <a:schemeClr val="tx1"/>
          </a:solidFill>
          <a:latin typeface="+mn-lt"/>
          <a:ea typeface="+mn-ea"/>
          <a:cs typeface="+mn-cs"/>
        </a:defRPr>
      </a:lvl7pPr>
      <a:lvl8pPr marL="2100423" algn="l" defTabSz="600121" rtl="0" eaLnBrk="1" latinLnBrk="0" hangingPunct="1">
        <a:defRPr sz="1181" kern="1200">
          <a:solidFill>
            <a:schemeClr val="tx1"/>
          </a:solidFill>
          <a:latin typeface="+mn-lt"/>
          <a:ea typeface="+mn-ea"/>
          <a:cs typeface="+mn-cs"/>
        </a:defRPr>
      </a:lvl8pPr>
      <a:lvl9pPr marL="2400483" algn="l" defTabSz="600121" rtl="0" eaLnBrk="1" latinLnBrk="0" hangingPunct="1">
        <a:defRPr sz="1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0.sv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0.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1.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 Id="rId22" Type="http://schemas.openxmlformats.org/officeDocument/2006/relationships/image" Target="../media/image70.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image" Target="../media/image1.png"/><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4.svg"/><Relationship Id="rId7" Type="http://schemas.openxmlformats.org/officeDocument/2006/relationships/image" Target="../media/image98.sv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2.svg"/><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18" Type="http://schemas.openxmlformats.org/officeDocument/2006/relationships/image" Target="../media/image119.png"/><Relationship Id="rId3" Type="http://schemas.openxmlformats.org/officeDocument/2006/relationships/image" Target="../media/image104.svg"/><Relationship Id="rId21" Type="http://schemas.openxmlformats.org/officeDocument/2006/relationships/image" Target="../media/image122.svg"/><Relationship Id="rId7" Type="http://schemas.openxmlformats.org/officeDocument/2006/relationships/image" Target="../media/image108.svg"/><Relationship Id="rId12" Type="http://schemas.openxmlformats.org/officeDocument/2006/relationships/image" Target="../media/image113.png"/><Relationship Id="rId17" Type="http://schemas.openxmlformats.org/officeDocument/2006/relationships/image" Target="../media/image118.svg"/><Relationship Id="rId2" Type="http://schemas.openxmlformats.org/officeDocument/2006/relationships/image" Target="../media/image103.png"/><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svg"/><Relationship Id="rId5" Type="http://schemas.openxmlformats.org/officeDocument/2006/relationships/image" Target="../media/image106.svg"/><Relationship Id="rId15" Type="http://schemas.openxmlformats.org/officeDocument/2006/relationships/image" Target="../media/image116.svg"/><Relationship Id="rId10" Type="http://schemas.openxmlformats.org/officeDocument/2006/relationships/image" Target="../media/image111.png"/><Relationship Id="rId19" Type="http://schemas.openxmlformats.org/officeDocument/2006/relationships/image" Target="../media/image120.svg"/><Relationship Id="rId4" Type="http://schemas.openxmlformats.org/officeDocument/2006/relationships/image" Target="../media/image105.png"/><Relationship Id="rId9" Type="http://schemas.openxmlformats.org/officeDocument/2006/relationships/image" Target="../media/image110.svg"/><Relationship Id="rId14" Type="http://schemas.openxmlformats.org/officeDocument/2006/relationships/image" Target="../media/image115.png"/><Relationship Id="rId22"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svg"/><Relationship Id="rId7" Type="http://schemas.openxmlformats.org/officeDocument/2006/relationships/image" Target="../media/image129.sv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png"/><Relationship Id="rId5" Type="http://schemas.openxmlformats.org/officeDocument/2006/relationships/image" Target="../media/image127.svg"/><Relationship Id="rId10" Type="http://schemas.openxmlformats.org/officeDocument/2006/relationships/image" Target="../media/image132.svg"/><Relationship Id="rId4" Type="http://schemas.openxmlformats.org/officeDocument/2006/relationships/image" Target="../media/image126.png"/><Relationship Id="rId9" Type="http://schemas.openxmlformats.org/officeDocument/2006/relationships/image" Target="../media/image131.svg"/></Relationships>
</file>

<file path=ppt/slides/_rels/slide5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7.svg"/><Relationship Id="rId7" Type="http://schemas.openxmlformats.org/officeDocument/2006/relationships/image" Target="../media/image132.sv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5.svg"/><Relationship Id="rId4" Type="http://schemas.openxmlformats.org/officeDocument/2006/relationships/image" Target="../media/image124.png"/></Relationships>
</file>

<file path=ppt/slides/_rels/slide53.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svg"/><Relationship Id="rId18" Type="http://schemas.openxmlformats.org/officeDocument/2006/relationships/image" Target="../media/image1.png"/><Relationship Id="rId3" Type="http://schemas.openxmlformats.org/officeDocument/2006/relationships/image" Target="../media/image134.svg"/><Relationship Id="rId7" Type="http://schemas.openxmlformats.org/officeDocument/2006/relationships/image" Target="../media/image138.svg"/><Relationship Id="rId12" Type="http://schemas.openxmlformats.org/officeDocument/2006/relationships/image" Target="../media/image143.png"/><Relationship Id="rId17" Type="http://schemas.openxmlformats.org/officeDocument/2006/relationships/image" Target="../media/image148.svg"/><Relationship Id="rId2" Type="http://schemas.openxmlformats.org/officeDocument/2006/relationships/image" Target="../media/image133.png"/><Relationship Id="rId16"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image" Target="../media/image142.svg"/><Relationship Id="rId5" Type="http://schemas.openxmlformats.org/officeDocument/2006/relationships/image" Target="../media/image136.svg"/><Relationship Id="rId15" Type="http://schemas.openxmlformats.org/officeDocument/2006/relationships/image" Target="../media/image146.sv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svg"/><Relationship Id="rId1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50.svg"/><Relationship Id="rId13"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149.png"/><Relationship Id="rId12" Type="http://schemas.openxmlformats.org/officeDocument/2006/relationships/image" Target="../media/image154.sv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53.png"/><Relationship Id="rId5" Type="http://schemas.openxmlformats.org/officeDocument/2006/relationships/diagramColors" Target="../diagrams/colors1.xml"/><Relationship Id="rId10" Type="http://schemas.openxmlformats.org/officeDocument/2006/relationships/image" Target="../media/image152.svg"/><Relationship Id="rId4" Type="http://schemas.openxmlformats.org/officeDocument/2006/relationships/diagramQuickStyle" Target="../diagrams/quickStyle1.xml"/><Relationship Id="rId9" Type="http://schemas.openxmlformats.org/officeDocument/2006/relationships/image" Target="../media/image151.png"/></Relationships>
</file>

<file path=ppt/slides/_rels/slide56.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diagramLayout" Target="../diagrams/layout2.xml"/><Relationship Id="rId7" Type="http://schemas.openxmlformats.org/officeDocument/2006/relationships/image" Target="../media/image149.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57.xml.rels><?xml version="1.0" encoding="UTF-8" standalone="yes"?>
<Relationships xmlns="http://schemas.openxmlformats.org/package/2006/relationships"><Relationship Id="rId8" Type="http://schemas.openxmlformats.org/officeDocument/2006/relationships/image" Target="../media/image152.svg"/><Relationship Id="rId3" Type="http://schemas.openxmlformats.org/officeDocument/2006/relationships/diagramLayout" Target="../diagrams/layout3.xml"/><Relationship Id="rId7" Type="http://schemas.openxmlformats.org/officeDocument/2006/relationships/image" Target="../media/image15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png"/></Relationships>
</file>

<file path=ppt/slides/_rels/slide58.xml.rels><?xml version="1.0" encoding="UTF-8" standalone="yes"?>
<Relationships xmlns="http://schemas.openxmlformats.org/package/2006/relationships"><Relationship Id="rId8" Type="http://schemas.openxmlformats.org/officeDocument/2006/relationships/image" Target="../media/image154.svg"/><Relationship Id="rId3" Type="http://schemas.openxmlformats.org/officeDocument/2006/relationships/diagramLayout" Target="../diagrams/layout4.xml"/><Relationship Id="rId7" Type="http://schemas.openxmlformats.org/officeDocument/2006/relationships/image" Target="../media/image15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8.png"/><Relationship Id="rId11" Type="http://schemas.openxmlformats.org/officeDocument/2006/relationships/image" Target="../media/image163.svg"/><Relationship Id="rId5" Type="http://schemas.openxmlformats.org/officeDocument/2006/relationships/image" Target="../media/image157.svg"/><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3A35B-749D-49A7-906D-DC0B7DB4ED10}"/>
              </a:ext>
            </a:extLst>
          </p:cNvPr>
          <p:cNvSpPr/>
          <p:nvPr/>
        </p:nvSpPr>
        <p:spPr>
          <a:xfrm>
            <a:off x="992004" y="1854285"/>
            <a:ext cx="264853" cy="79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6" name="TextBox 5">
            <a:extLst>
              <a:ext uri="{FF2B5EF4-FFF2-40B4-BE49-F238E27FC236}">
                <a16:creationId xmlns:a16="http://schemas.microsoft.com/office/drawing/2014/main" id="{3DF45013-AA60-4BAC-B9E5-F3C36BD9A57F}"/>
              </a:ext>
            </a:extLst>
          </p:cNvPr>
          <p:cNvSpPr txBox="1"/>
          <p:nvPr/>
        </p:nvSpPr>
        <p:spPr>
          <a:xfrm>
            <a:off x="1256856" y="1854285"/>
            <a:ext cx="5078857" cy="791992"/>
          </a:xfrm>
          <a:prstGeom prst="rect">
            <a:avLst/>
          </a:prstGeom>
          <a:solidFill>
            <a:srgbClr val="003F48"/>
          </a:solidFill>
          <a:ln>
            <a:noFill/>
          </a:ln>
        </p:spPr>
        <p:txBody>
          <a:bodyPr wrap="square" rIns="256555" rtlCol="0" anchor="ctr">
            <a:noAutofit/>
          </a:bodyPr>
          <a:lstStyle/>
          <a:p>
            <a:pPr algn="r">
              <a:lnSpc>
                <a:spcPct val="90000"/>
              </a:lnSpc>
            </a:pPr>
            <a:r>
              <a:rPr lang="en-GB" sz="2613" b="1" spc="65">
                <a:solidFill>
                  <a:schemeClr val="bg1"/>
                </a:solidFill>
                <a:latin typeface="Avenir LT Pro 65 Medium" panose="020B0603020203020204" pitchFamily="34" charset="0"/>
              </a:rPr>
              <a:t>CUSTOMER STRATEGY</a:t>
            </a:r>
          </a:p>
          <a:p>
            <a:pPr algn="r">
              <a:lnSpc>
                <a:spcPct val="90000"/>
              </a:lnSpc>
            </a:pPr>
            <a:r>
              <a:rPr lang="en-GB" sz="1901" spc="65">
                <a:solidFill>
                  <a:srgbClr val="0094A8"/>
                </a:solidFill>
                <a:latin typeface="Avenir LT Pro 65 Medium" panose="020B0603020203020204" pitchFamily="34" charset="0"/>
              </a:rPr>
              <a:t>POCKETBOOK</a:t>
            </a:r>
            <a:endParaRPr lang="en-GB" sz="2613" spc="65">
              <a:solidFill>
                <a:srgbClr val="0094A8"/>
              </a:solidFill>
              <a:latin typeface="Avenir LT Pro 65 Medium" panose="020B0603020203020204" pitchFamily="34" charset="0"/>
            </a:endParaRPr>
          </a:p>
        </p:txBody>
      </p:sp>
      <p:pic>
        <p:nvPicPr>
          <p:cNvPr id="8" name="Picture 7">
            <a:extLst>
              <a:ext uri="{FF2B5EF4-FFF2-40B4-BE49-F238E27FC236}">
                <a16:creationId xmlns:a16="http://schemas.microsoft.com/office/drawing/2014/main" id="{8537BC49-3C04-4128-B1CB-FB70A0346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96987" y="2164724"/>
            <a:ext cx="654887" cy="171115"/>
          </a:xfrm>
          <a:prstGeom prst="rect">
            <a:avLst/>
          </a:prstGeom>
        </p:spPr>
      </p:pic>
    </p:spTree>
    <p:extLst>
      <p:ext uri="{BB962C8B-B14F-4D97-AF65-F5344CB8AC3E}">
        <p14:creationId xmlns:p14="http://schemas.microsoft.com/office/powerpoint/2010/main" val="36104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845423-DA9D-5974-7866-FBBA906CC738}"/>
              </a:ext>
            </a:extLst>
          </p:cNvPr>
          <p:cNvSpPr txBox="1"/>
          <p:nvPr/>
        </p:nvSpPr>
        <p:spPr>
          <a:xfrm>
            <a:off x="529373" y="1592742"/>
            <a:ext cx="4862599" cy="1696362"/>
          </a:xfrm>
          <a:prstGeom prst="rect">
            <a:avLst/>
          </a:prstGeom>
          <a:noFill/>
        </p:spPr>
        <p:txBody>
          <a:bodyPr wrap="square">
            <a:spAutoFit/>
          </a:bodyPr>
          <a:lstStyle/>
          <a:p>
            <a:pPr marL="214973">
              <a:lnSpc>
                <a:spcPct val="150000"/>
              </a:lnSpc>
              <a:spcAft>
                <a:spcPts val="754"/>
              </a:spcAft>
              <a:buClr>
                <a:srgbClr val="003F48"/>
              </a:buClr>
            </a:pPr>
            <a:r>
              <a:rPr lang="en-GB" sz="800" b="1" dirty="0">
                <a:solidFill>
                  <a:srgbClr val="003F48"/>
                </a:solidFill>
                <a:latin typeface="Avenir LT Pro 65 Medium" panose="020B0603020203020204" pitchFamily="34" charset="0"/>
              </a:rPr>
              <a:t>Happy customers </a:t>
            </a:r>
            <a:r>
              <a:rPr lang="en-GB" sz="800" dirty="0">
                <a:latin typeface="Avenir LT Pro 65 Medium" panose="020B0603020203020204" pitchFamily="34" charset="0"/>
              </a:rPr>
              <a:t>buy and use more.</a:t>
            </a:r>
          </a:p>
          <a:p>
            <a:pPr marL="214973">
              <a:lnSpc>
                <a:spcPct val="150000"/>
              </a:lnSpc>
              <a:spcAft>
                <a:spcPts val="754"/>
              </a:spcAft>
              <a:buClr>
                <a:srgbClr val="003F48"/>
              </a:buClr>
            </a:pPr>
            <a:r>
              <a:rPr lang="en-GB" sz="800" b="1" dirty="0">
                <a:solidFill>
                  <a:srgbClr val="003F48"/>
                </a:solidFill>
                <a:latin typeface="Avenir LT Pro 65 Medium" panose="020B0603020203020204" pitchFamily="34" charset="0"/>
              </a:rPr>
              <a:t>Returners</a:t>
            </a:r>
            <a:r>
              <a:rPr lang="en-GB" sz="800" b="1" dirty="0">
                <a:latin typeface="Avenir LT Pro 65 Medium" panose="020B0603020203020204" pitchFamily="34" charset="0"/>
              </a:rPr>
              <a:t> </a:t>
            </a:r>
            <a:r>
              <a:rPr lang="en-GB" sz="800" dirty="0">
                <a:latin typeface="Avenir LT Pro 65 Medium" panose="020B0603020203020204" pitchFamily="34" charset="0"/>
              </a:rPr>
              <a:t>actively seek out your products and services.</a:t>
            </a:r>
          </a:p>
          <a:p>
            <a:pPr marL="214973">
              <a:lnSpc>
                <a:spcPct val="150000"/>
              </a:lnSpc>
              <a:spcAft>
                <a:spcPts val="754"/>
              </a:spcAft>
            </a:pPr>
            <a:r>
              <a:rPr lang="en-GB" sz="800" b="1" dirty="0">
                <a:solidFill>
                  <a:srgbClr val="003F48"/>
                </a:solidFill>
                <a:latin typeface="Avenir LT Pro 65 Medium" panose="020B0603020203020204" pitchFamily="34" charset="0"/>
              </a:rPr>
              <a:t>Energisers</a:t>
            </a:r>
            <a:r>
              <a:rPr lang="en-GB" sz="800" b="1" dirty="0">
                <a:latin typeface="Avenir LT Pro 65 Medium" panose="020B0603020203020204" pitchFamily="34" charset="0"/>
              </a:rPr>
              <a:t> </a:t>
            </a:r>
            <a:r>
              <a:rPr lang="en-GB" sz="800" dirty="0">
                <a:latin typeface="Avenir LT Pro 65 Medium" panose="020B0603020203020204" pitchFamily="34" charset="0"/>
              </a:rPr>
              <a:t>stimulate loyalty in other customers and employees.</a:t>
            </a:r>
          </a:p>
          <a:p>
            <a:pPr marL="214973">
              <a:lnSpc>
                <a:spcPct val="150000"/>
              </a:lnSpc>
              <a:spcAft>
                <a:spcPts val="754"/>
              </a:spcAft>
              <a:buClr>
                <a:srgbClr val="003F48"/>
              </a:buClr>
            </a:pPr>
            <a:r>
              <a:rPr lang="en-GB" sz="800" b="1" dirty="0">
                <a:solidFill>
                  <a:srgbClr val="003F48"/>
                </a:solidFill>
                <a:latin typeface="Avenir LT Pro 65 Medium" panose="020B0603020203020204" pitchFamily="34" charset="0"/>
              </a:rPr>
              <a:t>Active followers</a:t>
            </a:r>
            <a:r>
              <a:rPr lang="en-GB" sz="800" b="1" dirty="0">
                <a:latin typeface="Avenir LT Pro 65 Medium" panose="020B0603020203020204" pitchFamily="34" charset="0"/>
              </a:rPr>
              <a:t> </a:t>
            </a:r>
            <a:r>
              <a:rPr lang="en-GB" sz="800" dirty="0">
                <a:latin typeface="Avenir LT Pro 65 Medium" panose="020B0603020203020204" pitchFamily="34" charset="0"/>
              </a:rPr>
              <a:t>listen to you and help you reach others though sharing.</a:t>
            </a:r>
          </a:p>
          <a:p>
            <a:pPr marL="214973">
              <a:lnSpc>
                <a:spcPct val="150000"/>
              </a:lnSpc>
              <a:spcAft>
                <a:spcPts val="754"/>
              </a:spcAft>
              <a:buClr>
                <a:srgbClr val="003F48"/>
              </a:buClr>
            </a:pPr>
            <a:r>
              <a:rPr lang="en-GB" sz="800" b="1" dirty="0">
                <a:solidFill>
                  <a:srgbClr val="003F48"/>
                </a:solidFill>
                <a:latin typeface="Avenir LT Pro 65 Medium" panose="020B0603020203020204" pitchFamily="34" charset="0"/>
              </a:rPr>
              <a:t>Early adopters </a:t>
            </a:r>
            <a:r>
              <a:rPr lang="en-GB" sz="800" dirty="0">
                <a:latin typeface="Avenir LT Pro 65 Medium" panose="020B0603020203020204" pitchFamily="34" charset="0"/>
              </a:rPr>
              <a:t>try new propositions and help others to understand the benefits.</a:t>
            </a:r>
          </a:p>
          <a:p>
            <a:pPr marL="214973">
              <a:lnSpc>
                <a:spcPct val="150000"/>
              </a:lnSpc>
              <a:spcAft>
                <a:spcPts val="754"/>
              </a:spcAft>
              <a:buClr>
                <a:srgbClr val="003F48"/>
              </a:buClr>
            </a:pPr>
            <a:r>
              <a:rPr lang="en-GB" sz="800" b="1" dirty="0">
                <a:solidFill>
                  <a:srgbClr val="003F48"/>
                </a:solidFill>
                <a:latin typeface="Avenir LT Pro 65 Medium" panose="020B0603020203020204" pitchFamily="34" charset="0"/>
              </a:rPr>
              <a:t>Loyal customers </a:t>
            </a:r>
            <a:r>
              <a:rPr lang="en-GB" sz="800" dirty="0">
                <a:latin typeface="Avenir LT Pro 65 Medium" panose="020B0603020203020204" pitchFamily="34" charset="0"/>
              </a:rPr>
              <a:t>stay longer as you continue to meet or exceed their expectations.</a:t>
            </a:r>
          </a:p>
        </p:txBody>
      </p:sp>
      <p:pic>
        <p:nvPicPr>
          <p:cNvPr id="31" name="Graphic 30" descr="Heart outline">
            <a:extLst>
              <a:ext uri="{FF2B5EF4-FFF2-40B4-BE49-F238E27FC236}">
                <a16:creationId xmlns:a16="http://schemas.microsoft.com/office/drawing/2014/main" id="{D41DEB07-CA65-7F8E-6DCE-8F1F8175D7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101" y="3042091"/>
            <a:ext cx="226261" cy="226261"/>
          </a:xfrm>
          <a:prstGeom prst="rect">
            <a:avLst/>
          </a:prstGeom>
        </p:spPr>
      </p:pic>
      <p:pic>
        <p:nvPicPr>
          <p:cNvPr id="34" name="Graphic 33" descr="Stopwatch 25% outline">
            <a:extLst>
              <a:ext uri="{FF2B5EF4-FFF2-40B4-BE49-F238E27FC236}">
                <a16:creationId xmlns:a16="http://schemas.microsoft.com/office/drawing/2014/main" id="{905B9B83-02AC-9C17-950F-49008D0102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101" y="2761559"/>
            <a:ext cx="226261" cy="226261"/>
          </a:xfrm>
          <a:prstGeom prst="rect">
            <a:avLst/>
          </a:prstGeom>
        </p:spPr>
      </p:pic>
      <p:pic>
        <p:nvPicPr>
          <p:cNvPr id="38" name="Graphic 37" descr="Follow outline">
            <a:extLst>
              <a:ext uri="{FF2B5EF4-FFF2-40B4-BE49-F238E27FC236}">
                <a16:creationId xmlns:a16="http://schemas.microsoft.com/office/drawing/2014/main" id="{E33CFE19-BAB1-9D7F-4AEA-781AEFBA5A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101" y="2481029"/>
            <a:ext cx="226261" cy="226261"/>
          </a:xfrm>
          <a:prstGeom prst="rect">
            <a:avLst/>
          </a:prstGeom>
        </p:spPr>
      </p:pic>
      <p:pic>
        <p:nvPicPr>
          <p:cNvPr id="46" name="Graphic 45" descr="Battery charging outline">
            <a:extLst>
              <a:ext uri="{FF2B5EF4-FFF2-40B4-BE49-F238E27FC236}">
                <a16:creationId xmlns:a16="http://schemas.microsoft.com/office/drawing/2014/main" id="{B7297D03-7E3B-3129-83C7-6CC8B395C9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5101" y="2200499"/>
            <a:ext cx="226261" cy="226261"/>
          </a:xfrm>
          <a:prstGeom prst="rect">
            <a:avLst/>
          </a:prstGeom>
        </p:spPr>
      </p:pic>
      <p:pic>
        <p:nvPicPr>
          <p:cNvPr id="48" name="Graphic 47" descr="Circles with arrows outline">
            <a:extLst>
              <a:ext uri="{FF2B5EF4-FFF2-40B4-BE49-F238E27FC236}">
                <a16:creationId xmlns:a16="http://schemas.microsoft.com/office/drawing/2014/main" id="{34065BA4-636D-53B4-256C-19E33C33CC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101" y="1919969"/>
            <a:ext cx="226261" cy="226261"/>
          </a:xfrm>
          <a:prstGeom prst="rect">
            <a:avLst/>
          </a:prstGeom>
        </p:spPr>
      </p:pic>
      <p:pic>
        <p:nvPicPr>
          <p:cNvPr id="50" name="Graphic 49" descr="Smiling face outline outline">
            <a:extLst>
              <a:ext uri="{FF2B5EF4-FFF2-40B4-BE49-F238E27FC236}">
                <a16:creationId xmlns:a16="http://schemas.microsoft.com/office/drawing/2014/main" id="{54090DBE-C75D-4EEF-2615-3885FD9A2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101" y="1639439"/>
            <a:ext cx="226261" cy="226261"/>
          </a:xfrm>
          <a:prstGeom prst="rect">
            <a:avLst/>
          </a:prstGeom>
        </p:spPr>
      </p:pic>
      <p:sp>
        <p:nvSpPr>
          <p:cNvPr id="6" name="Right Brace 5">
            <a:extLst>
              <a:ext uri="{FF2B5EF4-FFF2-40B4-BE49-F238E27FC236}">
                <a16:creationId xmlns:a16="http://schemas.microsoft.com/office/drawing/2014/main" id="{1C94D1A7-F7FF-9314-5876-5D97B86B72BE}"/>
              </a:ext>
            </a:extLst>
          </p:cNvPr>
          <p:cNvSpPr/>
          <p:nvPr/>
        </p:nvSpPr>
        <p:spPr>
          <a:xfrm>
            <a:off x="4912407" y="1639438"/>
            <a:ext cx="141863" cy="1628913"/>
          </a:xfrm>
          <a:prstGeom prst="rightBrace">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528"/>
          </a:p>
        </p:txBody>
      </p:sp>
      <p:sp>
        <p:nvSpPr>
          <p:cNvPr id="9" name="TextBox 8">
            <a:extLst>
              <a:ext uri="{FF2B5EF4-FFF2-40B4-BE49-F238E27FC236}">
                <a16:creationId xmlns:a16="http://schemas.microsoft.com/office/drawing/2014/main" id="{9DEE2D93-8CDB-6411-77E0-564663D56D65}"/>
              </a:ext>
            </a:extLst>
          </p:cNvPr>
          <p:cNvSpPr txBox="1"/>
          <p:nvPr/>
        </p:nvSpPr>
        <p:spPr>
          <a:xfrm>
            <a:off x="5054271" y="2182048"/>
            <a:ext cx="877982" cy="564257"/>
          </a:xfrm>
          <a:prstGeom prst="rect">
            <a:avLst/>
          </a:prstGeom>
          <a:noFill/>
        </p:spPr>
        <p:txBody>
          <a:bodyPr wrap="square">
            <a:spAutoFit/>
          </a:bodyPr>
          <a:lstStyle/>
          <a:p>
            <a:pPr>
              <a:spcAft>
                <a:spcPts val="357"/>
              </a:spcAft>
            </a:pPr>
            <a:r>
              <a:rPr lang="en-GB" sz="800" b="1" dirty="0">
                <a:solidFill>
                  <a:srgbClr val="003F48"/>
                </a:solidFill>
                <a:latin typeface="Avenir LT Pro 65 Medium" panose="020B0603020203020204" pitchFamily="34" charset="0"/>
                <a:sym typeface="Wingdings" panose="05000000000000000000" pitchFamily="2" charset="2"/>
              </a:rPr>
              <a:t></a:t>
            </a:r>
            <a:r>
              <a:rPr lang="en-GB" sz="800" b="1" dirty="0">
                <a:solidFill>
                  <a:srgbClr val="003F48"/>
                </a:solidFill>
                <a:latin typeface="Avenir LT Pro 65 Medium" panose="020B0603020203020204" pitchFamily="34" charset="0"/>
              </a:rPr>
              <a:t>  Revenue</a:t>
            </a:r>
          </a:p>
          <a:p>
            <a:pPr>
              <a:spcAft>
                <a:spcPts val="357"/>
              </a:spcAft>
            </a:pPr>
            <a:r>
              <a:rPr lang="en-GB" sz="800" b="1" dirty="0">
                <a:solidFill>
                  <a:srgbClr val="003F48"/>
                </a:solidFill>
                <a:latin typeface="Avenir LT Pro 65 Medium" panose="020B0603020203020204" pitchFamily="34" charset="0"/>
                <a:sym typeface="Wingdings" panose="05000000000000000000" pitchFamily="2" charset="2"/>
              </a:rPr>
              <a:t></a:t>
            </a:r>
            <a:r>
              <a:rPr lang="en-GB" sz="800" b="1" dirty="0">
                <a:solidFill>
                  <a:srgbClr val="003F48"/>
                </a:solidFill>
                <a:latin typeface="Avenir LT Pro 65 Medium" panose="020B0603020203020204" pitchFamily="34" charset="0"/>
              </a:rPr>
              <a:t>  Cost</a:t>
            </a:r>
          </a:p>
          <a:p>
            <a:pPr>
              <a:spcAft>
                <a:spcPts val="357"/>
              </a:spcAft>
            </a:pPr>
            <a:r>
              <a:rPr lang="en-GB" sz="800" b="1" dirty="0">
                <a:solidFill>
                  <a:srgbClr val="003F48"/>
                </a:solidFill>
                <a:latin typeface="Avenir LT Pro 65 Medium" panose="020B0603020203020204" pitchFamily="34" charset="0"/>
                <a:sym typeface="Wingdings" panose="05000000000000000000" pitchFamily="2" charset="2"/>
              </a:rPr>
              <a:t>  </a:t>
            </a:r>
            <a:r>
              <a:rPr lang="en-GB" sz="800" b="1" dirty="0">
                <a:solidFill>
                  <a:srgbClr val="003F48"/>
                </a:solidFill>
                <a:latin typeface="Avenir LT Pro 65 Medium" panose="020B0603020203020204" pitchFamily="34" charset="0"/>
              </a:rPr>
              <a:t>Profit</a:t>
            </a:r>
          </a:p>
        </p:txBody>
      </p:sp>
      <p:sp>
        <p:nvSpPr>
          <p:cNvPr id="16" name="Title 1">
            <a:extLst>
              <a:ext uri="{FF2B5EF4-FFF2-40B4-BE49-F238E27FC236}">
                <a16:creationId xmlns:a16="http://schemas.microsoft.com/office/drawing/2014/main" id="{98BDD6FB-B133-C6D8-D2E4-11E426F0B0A2}"/>
              </a:ext>
            </a:extLst>
          </p:cNvPr>
          <p:cNvSpPr txBox="1">
            <a:spLocks/>
          </p:cNvSpPr>
          <p:nvPr/>
        </p:nvSpPr>
        <p:spPr>
          <a:xfrm>
            <a:off x="340029" y="792683"/>
            <a:ext cx="4935423"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ENCOURAGING THE RIGHT BEHAVIOURS DRIVES PROFITABILITY</a:t>
            </a:r>
          </a:p>
        </p:txBody>
      </p:sp>
      <p:pic>
        <p:nvPicPr>
          <p:cNvPr id="4" name="Picture 3">
            <a:extLst>
              <a:ext uri="{FF2B5EF4-FFF2-40B4-BE49-F238E27FC236}">
                <a16:creationId xmlns:a16="http://schemas.microsoft.com/office/drawing/2014/main" id="{A8066123-98B3-3694-82C7-50C80A9946C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10" name="Slide Number Placeholder 5">
            <a:extLst>
              <a:ext uri="{FF2B5EF4-FFF2-40B4-BE49-F238E27FC236}">
                <a16:creationId xmlns:a16="http://schemas.microsoft.com/office/drawing/2014/main" id="{232395F0-677F-079B-1579-C6F8A02B72D6}"/>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10</a:t>
            </a:fld>
            <a:endParaRPr lang="en-GB" sz="754" dirty="0">
              <a:latin typeface="Avenir LT Pro 65 Medium" panose="020B0603020203020204" pitchFamily="34" charset="0"/>
            </a:endParaRPr>
          </a:p>
        </p:txBody>
      </p:sp>
      <p:sp>
        <p:nvSpPr>
          <p:cNvPr id="11" name="TextBox 10">
            <a:extLst>
              <a:ext uri="{FF2B5EF4-FFF2-40B4-BE49-F238E27FC236}">
                <a16:creationId xmlns:a16="http://schemas.microsoft.com/office/drawing/2014/main" id="{B1E0932C-90EE-CC07-DD6D-73532EBD3326}"/>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12" name="Straight Connector 11">
            <a:extLst>
              <a:ext uri="{FF2B5EF4-FFF2-40B4-BE49-F238E27FC236}">
                <a16:creationId xmlns:a16="http://schemas.microsoft.com/office/drawing/2014/main" id="{14793F20-841D-AC69-C8B1-F77945AC84AE}"/>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A9C98D-2054-6721-8F6A-CED00EF8E5BA}"/>
              </a:ext>
            </a:extLst>
          </p:cNvPr>
          <p:cNvSpPr/>
          <p:nvPr/>
        </p:nvSpPr>
        <p:spPr>
          <a:xfrm>
            <a:off x="6299908"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3630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6DEB2F-45AD-F25E-DACD-471BD3A6D016}"/>
              </a:ext>
            </a:extLst>
          </p:cNvPr>
          <p:cNvSpPr/>
          <p:nvPr/>
        </p:nvSpPr>
        <p:spPr>
          <a:xfrm>
            <a:off x="475916" y="1285322"/>
            <a:ext cx="5456337" cy="209022"/>
          </a:xfrm>
          <a:prstGeom prst="rect">
            <a:avLst/>
          </a:prstGeom>
          <a:noFill/>
        </p:spPr>
        <p:txBody>
          <a:bodyPr wrap="square" lIns="0" rIns="21379" numCol="1" spcCol="360000" anchor="t">
            <a:noAutofit/>
          </a:bodyPr>
          <a:lstStyle/>
          <a:p>
            <a:pPr>
              <a:spcAft>
                <a:spcPts val="600"/>
              </a:spcAft>
            </a:pPr>
            <a:r>
              <a:rPr lang="en-GB" sz="900" dirty="0">
                <a:latin typeface="Avenir LT Pro 65 Medium" panose="020B0603020203020204" pitchFamily="34" charset="0"/>
              </a:rPr>
              <a:t>Managing customers is managing their contribution to profit. Some customers make you money, some could make you more, but some are not making you money, and some never will. </a:t>
            </a:r>
          </a:p>
          <a:p>
            <a:pPr>
              <a:spcAft>
                <a:spcPts val="600"/>
              </a:spcAft>
            </a:pPr>
            <a:r>
              <a:rPr lang="en-GB" sz="900" dirty="0">
                <a:latin typeface="Avenir LT Pro 65 Medium" panose="020B0603020203020204" pitchFamily="34" charset="0"/>
              </a:rPr>
              <a:t>A well-defined customer strategy helps you direct and control resources, decisions and activities to ensure what happens to each customer is commensurate with their likely profit potential.</a:t>
            </a:r>
          </a:p>
          <a:p>
            <a:pPr>
              <a:spcAft>
                <a:spcPts val="600"/>
              </a:spcAft>
            </a:pPr>
            <a:endParaRPr lang="en-GB" sz="900" dirty="0">
              <a:latin typeface="Avenir LT Pro 65 Medium" panose="020B0603020203020204" pitchFamily="34" charset="0"/>
            </a:endParaRPr>
          </a:p>
        </p:txBody>
      </p:sp>
      <p:sp>
        <p:nvSpPr>
          <p:cNvPr id="17" name="Title 1">
            <a:extLst>
              <a:ext uri="{FF2B5EF4-FFF2-40B4-BE49-F238E27FC236}">
                <a16:creationId xmlns:a16="http://schemas.microsoft.com/office/drawing/2014/main" id="{DAB9A224-6363-FFD7-48EC-555AFC08600A}"/>
              </a:ext>
            </a:extLst>
          </p:cNvPr>
          <p:cNvSpPr txBox="1">
            <a:spLocks/>
          </p:cNvSpPr>
          <p:nvPr/>
        </p:nvSpPr>
        <p:spPr>
          <a:xfrm>
            <a:off x="475916" y="779070"/>
            <a:ext cx="4498855"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MANAGING PROFITABILITY</a:t>
            </a:r>
          </a:p>
        </p:txBody>
      </p:sp>
      <p:pic>
        <p:nvPicPr>
          <p:cNvPr id="5" name="Picture 4">
            <a:extLst>
              <a:ext uri="{FF2B5EF4-FFF2-40B4-BE49-F238E27FC236}">
                <a16:creationId xmlns:a16="http://schemas.microsoft.com/office/drawing/2014/main" id="{EAC2E648-AD79-9681-6C14-4D4E01914C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8" name="TextBox 7">
            <a:extLst>
              <a:ext uri="{FF2B5EF4-FFF2-40B4-BE49-F238E27FC236}">
                <a16:creationId xmlns:a16="http://schemas.microsoft.com/office/drawing/2014/main" id="{FA5ED2D6-DF67-EBBE-E3C4-ED983D350A5F}"/>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9" name="Slide Number Placeholder 5">
            <a:extLst>
              <a:ext uri="{FF2B5EF4-FFF2-40B4-BE49-F238E27FC236}">
                <a16:creationId xmlns:a16="http://schemas.microsoft.com/office/drawing/2014/main" id="{3C816812-5983-125C-B3FF-2131E549FCBC}"/>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11</a:t>
            </a:fld>
            <a:endParaRPr lang="en-GB" sz="754" b="1">
              <a:solidFill>
                <a:schemeClr val="tx1"/>
              </a:solidFill>
              <a:latin typeface="Avenir LT Pro 65 Medium" panose="020B0603020203020204" pitchFamily="34" charset="0"/>
            </a:endParaRPr>
          </a:p>
        </p:txBody>
      </p:sp>
      <p:cxnSp>
        <p:nvCxnSpPr>
          <p:cNvPr id="10" name="Straight Connector 9">
            <a:extLst>
              <a:ext uri="{FF2B5EF4-FFF2-40B4-BE49-F238E27FC236}">
                <a16:creationId xmlns:a16="http://schemas.microsoft.com/office/drawing/2014/main" id="{E239C38C-BB47-120F-FEC1-E13AC80EC1A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9969D7A-CA7E-7D8A-651D-1ED01902E6E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12" name="Group 11">
            <a:extLst>
              <a:ext uri="{FF2B5EF4-FFF2-40B4-BE49-F238E27FC236}">
                <a16:creationId xmlns:a16="http://schemas.microsoft.com/office/drawing/2014/main" id="{84AD365A-CFB8-C392-E560-9C39A9EB8746}"/>
              </a:ext>
            </a:extLst>
          </p:cNvPr>
          <p:cNvGrpSpPr>
            <a:grpSpLocks noChangeAspect="1"/>
          </p:cNvGrpSpPr>
          <p:nvPr/>
        </p:nvGrpSpPr>
        <p:grpSpPr>
          <a:xfrm>
            <a:off x="4530637" y="2193120"/>
            <a:ext cx="1090664" cy="813099"/>
            <a:chOff x="4176764" y="3121800"/>
            <a:chExt cx="1843036" cy="1374000"/>
          </a:xfrm>
          <a:solidFill>
            <a:srgbClr val="003F48"/>
          </a:solidFill>
        </p:grpSpPr>
        <p:pic>
          <p:nvPicPr>
            <p:cNvPr id="14" name="Graphic 13" descr="Internet outline">
              <a:extLst>
                <a:ext uri="{FF2B5EF4-FFF2-40B4-BE49-F238E27FC236}">
                  <a16:creationId xmlns:a16="http://schemas.microsoft.com/office/drawing/2014/main" id="{502BFCD8-8B7D-FB4B-0B4B-EE460EAD2E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7018" y="3474218"/>
              <a:ext cx="674650" cy="674650"/>
            </a:xfrm>
            <a:prstGeom prst="rect">
              <a:avLst/>
            </a:prstGeom>
          </p:spPr>
        </p:pic>
        <p:pic>
          <p:nvPicPr>
            <p:cNvPr id="15" name="Graphic 14" descr="Television outline">
              <a:extLst>
                <a:ext uri="{FF2B5EF4-FFF2-40B4-BE49-F238E27FC236}">
                  <a16:creationId xmlns:a16="http://schemas.microsoft.com/office/drawing/2014/main" id="{AD4284C9-1DAB-1299-67EC-F0E736E10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5800" y="3121800"/>
              <a:ext cx="1374000" cy="1374000"/>
            </a:xfrm>
            <a:prstGeom prst="rect">
              <a:avLst/>
            </a:prstGeom>
          </p:spPr>
        </p:pic>
        <p:pic>
          <p:nvPicPr>
            <p:cNvPr id="18" name="Graphic 17" descr="Smart Phone outline">
              <a:extLst>
                <a:ext uri="{FF2B5EF4-FFF2-40B4-BE49-F238E27FC236}">
                  <a16:creationId xmlns:a16="http://schemas.microsoft.com/office/drawing/2014/main" id="{E8DB4B7D-50C3-D618-F461-7DFCC80ABC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96217">
              <a:off x="5492502" y="3510231"/>
              <a:ext cx="368525" cy="368525"/>
            </a:xfrm>
            <a:prstGeom prst="rect">
              <a:avLst/>
            </a:prstGeom>
          </p:spPr>
        </p:pic>
        <p:pic>
          <p:nvPicPr>
            <p:cNvPr id="19" name="Graphic 18" descr="Remote control outline">
              <a:extLst>
                <a:ext uri="{FF2B5EF4-FFF2-40B4-BE49-F238E27FC236}">
                  <a16:creationId xmlns:a16="http://schemas.microsoft.com/office/drawing/2014/main" id="{E6EEBAC6-629C-3971-48BA-B8251D731C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27731">
              <a:off x="4176764" y="3813589"/>
              <a:ext cx="502444" cy="502444"/>
            </a:xfrm>
            <a:prstGeom prst="rect">
              <a:avLst/>
            </a:prstGeom>
          </p:spPr>
        </p:pic>
      </p:grpSp>
      <p:sp>
        <p:nvSpPr>
          <p:cNvPr id="20" name="Rectangle 19">
            <a:extLst>
              <a:ext uri="{FF2B5EF4-FFF2-40B4-BE49-F238E27FC236}">
                <a16:creationId xmlns:a16="http://schemas.microsoft.com/office/drawing/2014/main" id="{0159523A-CD8C-824F-0385-A80767C8CBC9}"/>
              </a:ext>
            </a:extLst>
          </p:cNvPr>
          <p:cNvSpPr/>
          <p:nvPr/>
        </p:nvSpPr>
        <p:spPr>
          <a:xfrm>
            <a:off x="475916" y="2240371"/>
            <a:ext cx="3909737" cy="209022"/>
          </a:xfrm>
          <a:prstGeom prst="rect">
            <a:avLst/>
          </a:prstGeom>
          <a:noFill/>
        </p:spPr>
        <p:txBody>
          <a:bodyPr wrap="square" lIns="0" rIns="21379" numCol="1" spcCol="360000" anchor="t">
            <a:noAutofit/>
          </a:bodyPr>
          <a:lstStyle/>
          <a:p>
            <a:pPr>
              <a:spcAft>
                <a:spcPts val="600"/>
              </a:spcAft>
            </a:pPr>
            <a:r>
              <a:rPr lang="en-GB" sz="900" dirty="0">
                <a:latin typeface="Avenir LT Pro 65 Medium" panose="020B0603020203020204" pitchFamily="34" charset="0"/>
              </a:rPr>
              <a:t>For example, a digital media brand implemented a customer strategy encompassing all acquisition and base management activities, which increased their customer lifetime value by 12%</a:t>
            </a:r>
            <a:r>
              <a:rPr lang="en-GB" sz="900" baseline="30000" dirty="0">
                <a:latin typeface="Avenir LT Pro 65 Medium" panose="020B0603020203020204" pitchFamily="34" charset="0"/>
              </a:rPr>
              <a:t>1</a:t>
            </a:r>
            <a:r>
              <a:rPr lang="en-GB" sz="900" dirty="0">
                <a:latin typeface="Avenir LT Pro 65 Medium" panose="020B0603020203020204" pitchFamily="34" charset="0"/>
              </a:rPr>
              <a:t>.</a:t>
            </a:r>
          </a:p>
        </p:txBody>
      </p:sp>
    </p:spTree>
    <p:extLst>
      <p:ext uri="{BB962C8B-B14F-4D97-AF65-F5344CB8AC3E}">
        <p14:creationId xmlns:p14="http://schemas.microsoft.com/office/powerpoint/2010/main" val="85671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6DEB2F-45AD-F25E-DACD-471BD3A6D016}"/>
              </a:ext>
            </a:extLst>
          </p:cNvPr>
          <p:cNvSpPr/>
          <p:nvPr/>
        </p:nvSpPr>
        <p:spPr>
          <a:xfrm>
            <a:off x="793058" y="1285322"/>
            <a:ext cx="5078352" cy="209022"/>
          </a:xfrm>
          <a:prstGeom prst="rect">
            <a:avLst/>
          </a:prstGeom>
          <a:noFill/>
        </p:spPr>
        <p:txBody>
          <a:bodyPr wrap="square" lIns="21379" rIns="21379" numCol="1" spcCol="360000" anchor="t">
            <a:noAutofit/>
          </a:bodyPr>
          <a:lstStyle/>
          <a:p>
            <a:pPr>
              <a:buClr>
                <a:srgbClr val="003F48"/>
              </a:buClr>
            </a:pPr>
            <a:r>
              <a:rPr lang="en-GB" sz="900" b="1" dirty="0">
                <a:solidFill>
                  <a:srgbClr val="003F48"/>
                </a:solidFill>
                <a:latin typeface="Avenir LT Pro 65 Medium" panose="020B0603020203020204" pitchFamily="34" charset="0"/>
              </a:rPr>
              <a:t>Realign</a:t>
            </a:r>
            <a:r>
              <a:rPr lang="en-GB" sz="900" dirty="0">
                <a:latin typeface="Avenir LT Pro 65 Medium" panose="020B0603020203020204" pitchFamily="34" charset="0"/>
              </a:rPr>
              <a:t> customer relationships with the least value and opportunity to grow through more efficient management and servicing, such as promoting self-serve and introducing fees to encourage its use.</a:t>
            </a:r>
          </a:p>
          <a:p>
            <a:pPr>
              <a:buClr>
                <a:srgbClr val="003F48"/>
              </a:buClr>
            </a:pPr>
            <a:endParaRPr lang="en-GB" sz="900" dirty="0">
              <a:latin typeface="Avenir LT Pro 65 Medium" panose="020B0603020203020204" pitchFamily="34" charset="0"/>
            </a:endParaRPr>
          </a:p>
          <a:p>
            <a:pPr>
              <a:buClr>
                <a:srgbClr val="003F48"/>
              </a:buClr>
            </a:pPr>
            <a:r>
              <a:rPr lang="en-GB" sz="900" b="1" dirty="0">
                <a:solidFill>
                  <a:srgbClr val="003F48"/>
                </a:solidFill>
                <a:latin typeface="Avenir LT Pro 65 Medium" panose="020B0603020203020204" pitchFamily="34" charset="0"/>
              </a:rPr>
              <a:t>Encourage</a:t>
            </a:r>
            <a:r>
              <a:rPr lang="en-GB" sz="900" dirty="0">
                <a:latin typeface="Avenir LT Pro 65 Medium" panose="020B0603020203020204" pitchFamily="34" charset="0"/>
              </a:rPr>
              <a:t> low value customers with higher potential for revenue growth to spend more and use premier service, through messaging around usage stimulation and benefits of upgrading.</a:t>
            </a:r>
          </a:p>
          <a:p>
            <a:pPr>
              <a:buClr>
                <a:srgbClr val="003F48"/>
              </a:buClr>
            </a:pPr>
            <a:endParaRPr lang="en-GB" sz="900" dirty="0">
              <a:latin typeface="Avenir LT Pro 65 Medium" panose="020B0603020203020204" pitchFamily="34" charset="0"/>
            </a:endParaRPr>
          </a:p>
          <a:p>
            <a:pPr>
              <a:buClr>
                <a:srgbClr val="003F48"/>
              </a:buClr>
            </a:pPr>
            <a:r>
              <a:rPr lang="en-GB" sz="900" b="1" dirty="0">
                <a:solidFill>
                  <a:srgbClr val="003F48"/>
                </a:solidFill>
                <a:latin typeface="Avenir LT Pro 65 Medium" panose="020B0603020203020204" pitchFamily="34" charset="0"/>
              </a:rPr>
              <a:t>Reward</a:t>
            </a:r>
            <a:r>
              <a:rPr lang="en-GB" sz="900" dirty="0">
                <a:latin typeface="Avenir LT Pro 65 Medium" panose="020B0603020203020204" pitchFamily="34" charset="0"/>
              </a:rPr>
              <a:t> the highest value customer relationships for their continued loyalty through personalised retention programmes and surprise and delight actions, such as exclusive event invitations.</a:t>
            </a:r>
          </a:p>
          <a:p>
            <a:pPr>
              <a:buClr>
                <a:srgbClr val="003F48"/>
              </a:buClr>
            </a:pPr>
            <a:endParaRPr lang="en-GB" sz="900" dirty="0">
              <a:latin typeface="Avenir LT Pro 65 Medium" panose="020B0603020203020204" pitchFamily="34" charset="0"/>
            </a:endParaRPr>
          </a:p>
          <a:p>
            <a:pPr>
              <a:buClr>
                <a:srgbClr val="003F48"/>
              </a:buClr>
            </a:pPr>
            <a:r>
              <a:rPr lang="en-GB" sz="900" b="1" dirty="0">
                <a:solidFill>
                  <a:srgbClr val="003F48"/>
                </a:solidFill>
                <a:latin typeface="Avenir LT Pro 65 Medium" panose="020B0603020203020204" pitchFamily="34" charset="0"/>
              </a:rPr>
              <a:t>Improve</a:t>
            </a:r>
            <a:r>
              <a:rPr lang="en-GB" sz="900" dirty="0">
                <a:latin typeface="Avenir LT Pro 65 Medium" panose="020B0603020203020204" pitchFamily="34" charset="0"/>
              </a:rPr>
              <a:t> relationships with the least engaged or dissatisfied customers through remedial actions such as restating benefits and value or addressing concerns.</a:t>
            </a:r>
          </a:p>
          <a:p>
            <a:pPr>
              <a:buClr>
                <a:srgbClr val="003F48"/>
              </a:buClr>
            </a:pPr>
            <a:endParaRPr lang="en-GB" sz="900" dirty="0">
              <a:latin typeface="Avenir LT Pro 65 Medium" panose="020B0603020203020204" pitchFamily="34" charset="0"/>
            </a:endParaRPr>
          </a:p>
        </p:txBody>
      </p:sp>
      <p:sp>
        <p:nvSpPr>
          <p:cNvPr id="17" name="Title 1">
            <a:extLst>
              <a:ext uri="{FF2B5EF4-FFF2-40B4-BE49-F238E27FC236}">
                <a16:creationId xmlns:a16="http://schemas.microsoft.com/office/drawing/2014/main" id="{DAB9A224-6363-FFD7-48EC-555AFC08600A}"/>
              </a:ext>
            </a:extLst>
          </p:cNvPr>
          <p:cNvSpPr txBox="1">
            <a:spLocks/>
          </p:cNvSpPr>
          <p:nvPr/>
        </p:nvSpPr>
        <p:spPr>
          <a:xfrm>
            <a:off x="311746" y="779070"/>
            <a:ext cx="4498855"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 HIGH-LEVEL CUSTOMER STRATEGY</a:t>
            </a:r>
          </a:p>
        </p:txBody>
      </p:sp>
      <p:pic>
        <p:nvPicPr>
          <p:cNvPr id="6" name="Picture 5">
            <a:extLst>
              <a:ext uri="{FF2B5EF4-FFF2-40B4-BE49-F238E27FC236}">
                <a16:creationId xmlns:a16="http://schemas.microsoft.com/office/drawing/2014/main" id="{1C0CB2A6-8B6E-2672-83E2-E6AC511B1DB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88600718-D730-61EE-061C-9D5974A6769A}"/>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12</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80AF1AC1-D3FC-2B9B-84C4-2FACCA155CE0}"/>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607B14C5-5706-5F5E-B415-3C1574E361F6}"/>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9C50F41-E14B-6989-771B-0522A3DB81DF}"/>
              </a:ext>
            </a:extLst>
          </p:cNvPr>
          <p:cNvSpPr/>
          <p:nvPr/>
        </p:nvSpPr>
        <p:spPr>
          <a:xfrm>
            <a:off x="6299908"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0" name="Graphic 9" descr="Chat with solid fill">
            <a:extLst>
              <a:ext uri="{FF2B5EF4-FFF2-40B4-BE49-F238E27FC236}">
                <a16:creationId xmlns:a16="http://schemas.microsoft.com/office/drawing/2014/main" id="{E342F2F8-EB45-DD43-29AA-1437827B34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366" y="2807447"/>
            <a:ext cx="296437" cy="296437"/>
          </a:xfrm>
          <a:prstGeom prst="rect">
            <a:avLst/>
          </a:prstGeom>
        </p:spPr>
      </p:pic>
      <p:pic>
        <p:nvPicPr>
          <p:cNvPr id="12" name="Graphic 11" descr="Trophy with solid fill">
            <a:extLst>
              <a:ext uri="{FF2B5EF4-FFF2-40B4-BE49-F238E27FC236}">
                <a16:creationId xmlns:a16="http://schemas.microsoft.com/office/drawing/2014/main" id="{18D2866A-8BF0-D00E-64F0-92E12A40B5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366" y="2311374"/>
            <a:ext cx="296437" cy="296437"/>
          </a:xfrm>
          <a:prstGeom prst="rect">
            <a:avLst/>
          </a:prstGeom>
        </p:spPr>
      </p:pic>
      <p:pic>
        <p:nvPicPr>
          <p:cNvPr id="15" name="Graphic 14" descr="Bar graph with upward trend with solid fill">
            <a:extLst>
              <a:ext uri="{FF2B5EF4-FFF2-40B4-BE49-F238E27FC236}">
                <a16:creationId xmlns:a16="http://schemas.microsoft.com/office/drawing/2014/main" id="{AACA25F3-5D48-89B6-4F4C-2AD6EC6E24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366" y="1861142"/>
            <a:ext cx="296437" cy="296437"/>
          </a:xfrm>
          <a:prstGeom prst="rect">
            <a:avLst/>
          </a:prstGeom>
        </p:spPr>
      </p:pic>
      <p:pic>
        <p:nvPicPr>
          <p:cNvPr id="19" name="Graphic 18" descr="Minimize with solid fill">
            <a:extLst>
              <a:ext uri="{FF2B5EF4-FFF2-40B4-BE49-F238E27FC236}">
                <a16:creationId xmlns:a16="http://schemas.microsoft.com/office/drawing/2014/main" id="{E96402B6-3987-DF9A-E6B4-142FED9515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366" y="1346125"/>
            <a:ext cx="296437" cy="296437"/>
          </a:xfrm>
          <a:prstGeom prst="rect">
            <a:avLst/>
          </a:prstGeom>
        </p:spPr>
      </p:pic>
    </p:spTree>
    <p:extLst>
      <p:ext uri="{BB962C8B-B14F-4D97-AF65-F5344CB8AC3E}">
        <p14:creationId xmlns:p14="http://schemas.microsoft.com/office/powerpoint/2010/main" val="7944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B9437C-7872-33AF-6E2B-30E3B942C832}"/>
              </a:ext>
            </a:extLst>
          </p:cNvPr>
          <p:cNvSpPr/>
          <p:nvPr/>
        </p:nvSpPr>
        <p:spPr>
          <a:xfrm>
            <a:off x="675799" y="1388689"/>
            <a:ext cx="896800" cy="277178"/>
          </a:xfrm>
          <a:prstGeom prst="roundRect">
            <a:avLst/>
          </a:prstGeom>
          <a:solidFill>
            <a:srgbClr val="003F48"/>
          </a:solidFill>
        </p:spPr>
        <p:txBody>
          <a:bodyPr wrap="square" lIns="21379" rIns="21379" numCol="1" spcCol="360000" anchor="ctr">
            <a:noAutofit/>
          </a:bodyPr>
          <a:lstStyle/>
          <a:p>
            <a:pPr algn="just">
              <a:spcAft>
                <a:spcPts val="357"/>
              </a:spcAft>
            </a:pPr>
            <a:r>
              <a:rPr lang="en-GB" sz="900" b="1" dirty="0">
                <a:solidFill>
                  <a:schemeClr val="bg1"/>
                </a:solidFill>
                <a:latin typeface="Avenir LT Pro 65 Medium" panose="020B0603020203020204" pitchFamily="34" charset="0"/>
              </a:rPr>
              <a:t>Some customers…</a:t>
            </a:r>
            <a:endParaRPr lang="en-GB" sz="900" dirty="0">
              <a:solidFill>
                <a:schemeClr val="bg1"/>
              </a:solidFill>
              <a:latin typeface="Avenir LT Pro 65 Medium" panose="020B0603020203020204" pitchFamily="34" charset="0"/>
            </a:endParaRPr>
          </a:p>
        </p:txBody>
      </p:sp>
      <p:sp>
        <p:nvSpPr>
          <p:cNvPr id="13" name="Rectangle 12">
            <a:extLst>
              <a:ext uri="{FF2B5EF4-FFF2-40B4-BE49-F238E27FC236}">
                <a16:creationId xmlns:a16="http://schemas.microsoft.com/office/drawing/2014/main" id="{9212BC77-529C-2A09-FD2F-EA6EE984D931}"/>
              </a:ext>
            </a:extLst>
          </p:cNvPr>
          <p:cNvSpPr/>
          <p:nvPr/>
        </p:nvSpPr>
        <p:spPr>
          <a:xfrm>
            <a:off x="1967258" y="1324410"/>
            <a:ext cx="2192472" cy="1304731"/>
          </a:xfrm>
          <a:prstGeom prst="rect">
            <a:avLst/>
          </a:prstGeom>
        </p:spPr>
        <p:txBody>
          <a:bodyPr wrap="square" lIns="21379" rIns="21379" numCol="1" spcCol="360000">
            <a:noAutofit/>
          </a:bodyPr>
          <a:lstStyle/>
          <a:p>
            <a:pPr>
              <a:spcAft>
                <a:spcPts val="600"/>
              </a:spcAft>
            </a:pPr>
            <a:r>
              <a:rPr lang="en-GB" sz="900" dirty="0">
                <a:latin typeface="Avenir LT Pro 65 Medium" panose="020B0603020203020204" pitchFamily="34" charset="0"/>
              </a:rPr>
              <a:t>are worth </a:t>
            </a:r>
            <a:r>
              <a:rPr lang="en-GB" sz="900" b="1" dirty="0">
                <a:solidFill>
                  <a:srgbClr val="003F48"/>
                </a:solidFill>
                <a:latin typeface="Avenir LT Pro 65 Medium" panose="020B0603020203020204" pitchFamily="34" charset="0"/>
              </a:rPr>
              <a:t>more</a:t>
            </a:r>
            <a:r>
              <a:rPr lang="en-GB" sz="900" dirty="0">
                <a:latin typeface="Avenir LT Pro 65 Medium" panose="020B0603020203020204" pitchFamily="34" charset="0"/>
              </a:rPr>
              <a:t> in </a:t>
            </a:r>
            <a:r>
              <a:rPr lang="en-GB" sz="900" b="1" dirty="0">
                <a:solidFill>
                  <a:srgbClr val="003F48"/>
                </a:solidFill>
                <a:latin typeface="Avenir LT Pro 65 Medium" panose="020B0603020203020204" pitchFamily="34" charset="0"/>
              </a:rPr>
              <a:t>sales</a:t>
            </a:r>
          </a:p>
          <a:p>
            <a:pPr>
              <a:spcAft>
                <a:spcPts val="600"/>
              </a:spcAft>
            </a:pPr>
            <a:r>
              <a:rPr lang="en-GB" sz="900" dirty="0">
                <a:latin typeface="Avenir LT Pro 65 Medium" panose="020B0603020203020204" pitchFamily="34" charset="0"/>
              </a:rPr>
              <a:t>need </a:t>
            </a:r>
            <a:r>
              <a:rPr lang="en-GB" sz="900" b="1" dirty="0">
                <a:solidFill>
                  <a:srgbClr val="003F48"/>
                </a:solidFill>
                <a:latin typeface="Avenir LT Pro 65 Medium" panose="020B0603020203020204" pitchFamily="34" charset="0"/>
              </a:rPr>
              <a:t>less servicing</a:t>
            </a:r>
          </a:p>
          <a:p>
            <a:pPr>
              <a:spcAft>
                <a:spcPts val="600"/>
              </a:spcAft>
            </a:pPr>
            <a:r>
              <a:rPr lang="en-GB" sz="900" dirty="0">
                <a:latin typeface="Avenir LT Pro 65 Medium" panose="020B0603020203020204" pitchFamily="34" charset="0"/>
              </a:rPr>
              <a:t>need </a:t>
            </a:r>
            <a:r>
              <a:rPr lang="en-GB" sz="900" b="1" dirty="0">
                <a:solidFill>
                  <a:srgbClr val="003F48"/>
                </a:solidFill>
                <a:latin typeface="Avenir LT Pro 65 Medium" panose="020B0603020203020204" pitchFamily="34" charset="0"/>
              </a:rPr>
              <a:t>more</a:t>
            </a:r>
            <a:r>
              <a:rPr lang="en-GB" sz="900" dirty="0">
                <a:latin typeface="Avenir LT Pro 65 Medium" panose="020B0603020203020204" pitchFamily="34" charset="0"/>
              </a:rPr>
              <a:t> assisted-channel </a:t>
            </a:r>
            <a:r>
              <a:rPr lang="en-GB" sz="900" b="1" dirty="0">
                <a:solidFill>
                  <a:srgbClr val="003F48"/>
                </a:solidFill>
                <a:latin typeface="Avenir LT Pro 65 Medium" panose="020B0603020203020204" pitchFamily="34" charset="0"/>
              </a:rPr>
              <a:t>support</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different needs</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different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interests</a:t>
            </a:r>
            <a:r>
              <a:rPr lang="en-GB" sz="900" dirty="0">
                <a:latin typeface="Avenir LT Pro 65 Medium" panose="020B0603020203020204" pitchFamily="34" charset="0"/>
              </a:rPr>
              <a:t> and </a:t>
            </a:r>
            <a:r>
              <a:rPr lang="en-GB" sz="900" b="1" dirty="0">
                <a:solidFill>
                  <a:srgbClr val="003F48"/>
                </a:solidFill>
                <a:latin typeface="Avenir LT Pro 65 Medium" panose="020B0603020203020204" pitchFamily="34" charset="0"/>
              </a:rPr>
              <a:t>preferences</a:t>
            </a:r>
          </a:p>
          <a:p>
            <a:pPr>
              <a:spcAft>
                <a:spcPts val="600"/>
              </a:spcAft>
            </a:pPr>
            <a:r>
              <a:rPr lang="en-GB" sz="900" dirty="0">
                <a:latin typeface="Avenir LT Pro 65 Medium" panose="020B0603020203020204" pitchFamily="34" charset="0"/>
              </a:rPr>
              <a:t>have a </a:t>
            </a:r>
            <a:r>
              <a:rPr lang="en-GB" sz="900" b="1" dirty="0">
                <a:solidFill>
                  <a:srgbClr val="003F48"/>
                </a:solidFill>
                <a:latin typeface="Avenir LT Pro 65 Medium" panose="020B0603020203020204" pitchFamily="34" charset="0"/>
              </a:rPr>
              <a:t>different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risk</a:t>
            </a:r>
            <a:r>
              <a:rPr lang="en-GB" sz="900" dirty="0">
                <a:latin typeface="Avenir LT Pro 65 Medium" panose="020B0603020203020204" pitchFamily="34" charset="0"/>
              </a:rPr>
              <a:t> of </a:t>
            </a:r>
            <a:r>
              <a:rPr lang="en-GB" sz="900" b="1" dirty="0">
                <a:solidFill>
                  <a:srgbClr val="003F48"/>
                </a:solidFill>
                <a:latin typeface="Avenir LT Pro 65 Medium" panose="020B0603020203020204" pitchFamily="34" charset="0"/>
              </a:rPr>
              <a:t>default</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different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behaviour </a:t>
            </a:r>
            <a:r>
              <a:rPr lang="en-GB" sz="900" dirty="0">
                <a:latin typeface="Avenir LT Pro 65 Medium" panose="020B0603020203020204" pitchFamily="34" charset="0"/>
              </a:rPr>
              <a:t>and</a:t>
            </a:r>
            <a:r>
              <a:rPr lang="en-GB" sz="900" b="1" dirty="0">
                <a:solidFill>
                  <a:srgbClr val="003F48"/>
                </a:solidFill>
                <a:latin typeface="Avenir LT Pro 65 Medium" panose="020B0603020203020204" pitchFamily="34" charset="0"/>
              </a:rPr>
              <a:t> usage</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different risk </a:t>
            </a:r>
            <a:r>
              <a:rPr lang="en-GB" sz="900" dirty="0">
                <a:latin typeface="Avenir LT Pro 65 Medium" panose="020B0603020203020204" pitchFamily="34" charset="0"/>
              </a:rPr>
              <a:t>of </a:t>
            </a:r>
            <a:r>
              <a:rPr lang="en-GB" sz="900" b="1" dirty="0">
                <a:solidFill>
                  <a:srgbClr val="003F48"/>
                </a:solidFill>
                <a:latin typeface="Avenir LT Pro 65 Medium" panose="020B0603020203020204" pitchFamily="34" charset="0"/>
              </a:rPr>
              <a:t>churn</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different potential </a:t>
            </a:r>
            <a:r>
              <a:rPr lang="en-GB" sz="900" dirty="0">
                <a:latin typeface="Avenir LT Pro 65 Medium" panose="020B0603020203020204" pitchFamily="34" charset="0"/>
              </a:rPr>
              <a:t>for </a:t>
            </a:r>
            <a:r>
              <a:rPr lang="en-GB" sz="900" b="1" dirty="0">
                <a:solidFill>
                  <a:srgbClr val="003F48"/>
                </a:solidFill>
                <a:latin typeface="Avenir LT Pro 65 Medium" panose="020B0603020203020204" pitchFamily="34" charset="0"/>
              </a:rPr>
              <a:t>growth</a:t>
            </a:r>
          </a:p>
          <a:p>
            <a:pPr>
              <a:spcAft>
                <a:spcPts val="600"/>
              </a:spcAft>
            </a:pPr>
            <a:r>
              <a:rPr lang="en-GB" sz="900" dirty="0">
                <a:latin typeface="Avenir LT Pro 65 Medium" panose="020B0603020203020204" pitchFamily="34" charset="0"/>
              </a:rPr>
              <a:t>have </a:t>
            </a:r>
            <a:r>
              <a:rPr lang="en-GB" sz="900" b="1" dirty="0">
                <a:solidFill>
                  <a:srgbClr val="003F48"/>
                </a:solidFill>
                <a:latin typeface="Avenir LT Pro 65 Medium" panose="020B0603020203020204" pitchFamily="34" charset="0"/>
              </a:rPr>
              <a:t>more</a:t>
            </a:r>
            <a:r>
              <a:rPr lang="en-GB" sz="900" dirty="0">
                <a:latin typeface="Avenir LT Pro 65 Medium" panose="020B0603020203020204" pitchFamily="34" charset="0"/>
              </a:rPr>
              <a:t> disposable </a:t>
            </a:r>
            <a:r>
              <a:rPr lang="en-GB" sz="900" b="1" dirty="0">
                <a:solidFill>
                  <a:srgbClr val="003F48"/>
                </a:solidFill>
                <a:latin typeface="Avenir LT Pro 65 Medium" panose="020B0603020203020204" pitchFamily="34" charset="0"/>
              </a:rPr>
              <a:t>income</a:t>
            </a:r>
          </a:p>
          <a:p>
            <a:pPr>
              <a:spcAft>
                <a:spcPts val="600"/>
              </a:spcAft>
            </a:pPr>
            <a:r>
              <a:rPr lang="en-GB" sz="900" dirty="0">
                <a:latin typeface="Avenir LT Pro 65 Medium" panose="020B0603020203020204" pitchFamily="34" charset="0"/>
              </a:rPr>
              <a:t>are </a:t>
            </a:r>
            <a:r>
              <a:rPr lang="en-GB" sz="900" b="1" dirty="0">
                <a:solidFill>
                  <a:srgbClr val="003F48"/>
                </a:solidFill>
                <a:latin typeface="Avenir LT Pro 65 Medium" panose="020B0603020203020204" pitchFamily="34" charset="0"/>
              </a:rPr>
              <a:t>more likely </a:t>
            </a:r>
            <a:r>
              <a:rPr lang="en-GB" sz="900" dirty="0">
                <a:latin typeface="Avenir LT Pro 65 Medium" panose="020B0603020203020204" pitchFamily="34" charset="0"/>
              </a:rPr>
              <a:t>to be </a:t>
            </a:r>
            <a:r>
              <a:rPr lang="en-GB" sz="900" b="1" dirty="0">
                <a:solidFill>
                  <a:srgbClr val="003F48"/>
                </a:solidFill>
                <a:latin typeface="Avenir LT Pro 65 Medium" panose="020B0603020203020204" pitchFamily="34" charset="0"/>
              </a:rPr>
              <a:t>promotors</a:t>
            </a:r>
          </a:p>
          <a:p>
            <a:pPr>
              <a:spcAft>
                <a:spcPts val="600"/>
              </a:spcAft>
            </a:pPr>
            <a:r>
              <a:rPr lang="en-GB" sz="900" dirty="0">
                <a:latin typeface="Avenir LT Pro 65 Medium" panose="020B0603020203020204" pitchFamily="34" charset="0"/>
              </a:rPr>
              <a:t>are </a:t>
            </a:r>
            <a:r>
              <a:rPr lang="en-GB" sz="900" b="1" dirty="0">
                <a:solidFill>
                  <a:srgbClr val="003F48"/>
                </a:solidFill>
                <a:latin typeface="Avenir LT Pro 65 Medium" panose="020B0603020203020204" pitchFamily="34" charset="0"/>
              </a:rPr>
              <a:t>just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different</a:t>
            </a:r>
            <a:r>
              <a:rPr lang="en-GB" sz="900" dirty="0">
                <a:latin typeface="Avenir LT Pro 65 Medium" panose="020B0603020203020204" pitchFamily="34" charset="0"/>
              </a:rPr>
              <a:t>, e.g. VIP</a:t>
            </a:r>
          </a:p>
        </p:txBody>
      </p:sp>
      <p:sp>
        <p:nvSpPr>
          <p:cNvPr id="14" name="Left Brace 13">
            <a:extLst>
              <a:ext uri="{FF2B5EF4-FFF2-40B4-BE49-F238E27FC236}">
                <a16:creationId xmlns:a16="http://schemas.microsoft.com/office/drawing/2014/main" id="{B283C934-A6C4-EB72-58C6-75050AC4923D}"/>
              </a:ext>
            </a:extLst>
          </p:cNvPr>
          <p:cNvSpPr/>
          <p:nvPr/>
        </p:nvSpPr>
        <p:spPr>
          <a:xfrm>
            <a:off x="1714507" y="1371935"/>
            <a:ext cx="167273" cy="2485013"/>
          </a:xfrm>
          <a:prstGeom prst="leftBrace">
            <a:avLst>
              <a:gd name="adj1" fmla="val 8333"/>
              <a:gd name="adj2" fmla="val 8324"/>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528"/>
          </a:p>
        </p:txBody>
      </p:sp>
      <p:sp>
        <p:nvSpPr>
          <p:cNvPr id="15" name="Left Brace 14">
            <a:extLst>
              <a:ext uri="{FF2B5EF4-FFF2-40B4-BE49-F238E27FC236}">
                <a16:creationId xmlns:a16="http://schemas.microsoft.com/office/drawing/2014/main" id="{7D5C09C2-81B7-FDBD-0FC5-29952FAEA97D}"/>
              </a:ext>
            </a:extLst>
          </p:cNvPr>
          <p:cNvSpPr/>
          <p:nvPr/>
        </p:nvSpPr>
        <p:spPr>
          <a:xfrm flipH="1">
            <a:off x="4159728" y="1371935"/>
            <a:ext cx="167273" cy="2485013"/>
          </a:xfrm>
          <a:prstGeom prst="leftBrace">
            <a:avLst>
              <a:gd name="adj1" fmla="val 8333"/>
              <a:gd name="adj2" fmla="val 11167"/>
            </a:avLst>
          </a:prstGeom>
          <a:ln>
            <a:solidFill>
              <a:srgbClr val="003F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528"/>
          </a:p>
        </p:txBody>
      </p:sp>
      <p:sp>
        <p:nvSpPr>
          <p:cNvPr id="16" name="Rectangle: Rounded Corners 15">
            <a:extLst>
              <a:ext uri="{FF2B5EF4-FFF2-40B4-BE49-F238E27FC236}">
                <a16:creationId xmlns:a16="http://schemas.microsoft.com/office/drawing/2014/main" id="{9446E600-D9D5-675D-C5A3-7BD69E501F6A}"/>
              </a:ext>
            </a:extLst>
          </p:cNvPr>
          <p:cNvSpPr/>
          <p:nvPr/>
        </p:nvSpPr>
        <p:spPr>
          <a:xfrm>
            <a:off x="4496116" y="1379377"/>
            <a:ext cx="1331774" cy="588100"/>
          </a:xfrm>
          <a:prstGeom prst="roundRect">
            <a:avLst>
              <a:gd name="adj" fmla="val 5917"/>
            </a:avLst>
          </a:prstGeom>
          <a:solidFill>
            <a:srgbClr val="003F48"/>
          </a:solidFill>
        </p:spPr>
        <p:txBody>
          <a:bodyPr wrap="square" lIns="21379" rIns="21379" numCol="1" spcCol="360000" anchor="ctr">
            <a:noAutofit/>
          </a:bodyPr>
          <a:lstStyle/>
          <a:p>
            <a:pPr algn="ctr">
              <a:spcAft>
                <a:spcPts val="357"/>
              </a:spcAft>
            </a:pPr>
            <a:r>
              <a:rPr lang="en-GB" sz="900" dirty="0">
                <a:solidFill>
                  <a:schemeClr val="bg1"/>
                </a:solidFill>
                <a:latin typeface="Avenir LT Pro 65 Medium" panose="020B0603020203020204" pitchFamily="34" charset="0"/>
              </a:rPr>
              <a:t>…so, they have very different </a:t>
            </a:r>
            <a:r>
              <a:rPr lang="en-GB" sz="900" b="1" dirty="0">
                <a:solidFill>
                  <a:schemeClr val="bg1"/>
                </a:solidFill>
                <a:latin typeface="Avenir LT Pro 65 Medium" panose="020B0603020203020204" pitchFamily="34" charset="0"/>
              </a:rPr>
              <a:t>costs, revenues </a:t>
            </a:r>
            <a:r>
              <a:rPr lang="en-GB" sz="900" dirty="0">
                <a:solidFill>
                  <a:schemeClr val="bg1"/>
                </a:solidFill>
                <a:latin typeface="Avenir LT Pro 65 Medium" panose="020B0603020203020204" pitchFamily="34" charset="0"/>
              </a:rPr>
              <a:t>and</a:t>
            </a:r>
            <a:r>
              <a:rPr lang="en-GB" sz="900" b="1" dirty="0">
                <a:solidFill>
                  <a:schemeClr val="bg1"/>
                </a:solidFill>
                <a:latin typeface="Avenir LT Pro 65 Medium" panose="020B0603020203020204" pitchFamily="34" charset="0"/>
              </a:rPr>
              <a:t> opportunity.</a:t>
            </a:r>
            <a:endParaRPr lang="en-GB" sz="900" dirty="0">
              <a:solidFill>
                <a:schemeClr val="bg1"/>
              </a:solidFill>
              <a:latin typeface="Avenir LT Pro 65 Medium" panose="020B0603020203020204" pitchFamily="34" charset="0"/>
            </a:endParaRPr>
          </a:p>
        </p:txBody>
      </p:sp>
      <p:sp>
        <p:nvSpPr>
          <p:cNvPr id="21" name="Title 1">
            <a:extLst>
              <a:ext uri="{FF2B5EF4-FFF2-40B4-BE49-F238E27FC236}">
                <a16:creationId xmlns:a16="http://schemas.microsoft.com/office/drawing/2014/main" id="{4B427285-9C93-242C-D982-44B36594DDC4}"/>
              </a:ext>
            </a:extLst>
          </p:cNvPr>
          <p:cNvSpPr txBox="1">
            <a:spLocks/>
          </p:cNvSpPr>
          <p:nvPr/>
        </p:nvSpPr>
        <p:spPr>
          <a:xfrm>
            <a:off x="475916" y="792683"/>
            <a:ext cx="4369104"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MANAGING CUSTOMER PROFITABILITY IS CHALLENGING</a:t>
            </a:r>
          </a:p>
        </p:txBody>
      </p:sp>
      <p:pic>
        <p:nvPicPr>
          <p:cNvPr id="6" name="Picture 5">
            <a:extLst>
              <a:ext uri="{FF2B5EF4-FFF2-40B4-BE49-F238E27FC236}">
                <a16:creationId xmlns:a16="http://schemas.microsoft.com/office/drawing/2014/main" id="{BF9AAD59-B54D-3794-3BE2-DC78A4B61D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7083" y="4002749"/>
            <a:ext cx="513264" cy="134110"/>
          </a:xfrm>
          <a:prstGeom prst="rect">
            <a:avLst/>
          </a:prstGeom>
        </p:spPr>
      </p:pic>
      <p:sp>
        <p:nvSpPr>
          <p:cNvPr id="7" name="TextBox 6">
            <a:extLst>
              <a:ext uri="{FF2B5EF4-FFF2-40B4-BE49-F238E27FC236}">
                <a16:creationId xmlns:a16="http://schemas.microsoft.com/office/drawing/2014/main" id="{254EF091-A84D-ED4E-BEEF-9D50099A2D1C}"/>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8" name="Slide Number Placeholder 5">
            <a:extLst>
              <a:ext uri="{FF2B5EF4-FFF2-40B4-BE49-F238E27FC236}">
                <a16:creationId xmlns:a16="http://schemas.microsoft.com/office/drawing/2014/main" id="{9E5C1958-726B-2115-CFFB-FC2C25347756}"/>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13</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3FAAAF4F-F3F9-0255-50D1-9DA983304A1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A27C96F-F737-1B3C-BA2B-C7693ED7B68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8668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58BA7-117C-8CD4-8AC4-850F7822A133}"/>
              </a:ext>
            </a:extLst>
          </p:cNvPr>
          <p:cNvSpPr txBox="1"/>
          <p:nvPr/>
        </p:nvSpPr>
        <p:spPr>
          <a:xfrm>
            <a:off x="340029" y="1289278"/>
            <a:ext cx="3119257" cy="1908215"/>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Most businesses will broadly rely on the same levers to strive towards their objectives: new customer acquisition, in-life, growth, retention and win back. </a:t>
            </a:r>
          </a:p>
          <a:p>
            <a:pPr>
              <a:spcAft>
                <a:spcPts val="357"/>
              </a:spcAft>
            </a:pPr>
            <a:r>
              <a:rPr lang="en-GB" sz="900" dirty="0">
                <a:latin typeface="Avenir LT Pro 65 Medium" panose="020B0603020203020204" pitchFamily="34" charset="0"/>
              </a:rPr>
              <a:t>The leaky bucket is a metaphor for a business striving to add customers to the base whilst minimising customers leaving.</a:t>
            </a:r>
          </a:p>
          <a:p>
            <a:pPr>
              <a:spcAft>
                <a:spcPts val="357"/>
              </a:spcAft>
            </a:pPr>
            <a:r>
              <a:rPr lang="en-GB" sz="900" dirty="0">
                <a:latin typeface="Avenir LT Pro 65 Medium" panose="020B0603020203020204" pitchFamily="34" charset="0"/>
              </a:rPr>
              <a:t>Different approaches can size different opportunities, which in turn gives way to planning customer management activities that capitalise on priority areas.</a:t>
            </a:r>
          </a:p>
          <a:p>
            <a:pPr>
              <a:spcAft>
                <a:spcPts val="357"/>
              </a:spcAft>
            </a:pPr>
            <a:r>
              <a:rPr lang="en-GB" sz="900" dirty="0">
                <a:latin typeface="Avenir LT Pro 65 Medium" panose="020B0603020203020204" pitchFamily="34" charset="0"/>
              </a:rPr>
              <a:t>A key point is where the ‘headroom’ is in the customer base for value growth – that is, which customers and which strategies are priorities?</a:t>
            </a:r>
          </a:p>
        </p:txBody>
      </p:sp>
      <p:sp>
        <p:nvSpPr>
          <p:cNvPr id="27" name="Oval 26">
            <a:extLst>
              <a:ext uri="{FF2B5EF4-FFF2-40B4-BE49-F238E27FC236}">
                <a16:creationId xmlns:a16="http://schemas.microsoft.com/office/drawing/2014/main" id="{91CFCCF1-BE89-CD7E-786C-BA1172121CF2}"/>
              </a:ext>
            </a:extLst>
          </p:cNvPr>
          <p:cNvSpPr/>
          <p:nvPr/>
        </p:nvSpPr>
        <p:spPr>
          <a:xfrm>
            <a:off x="3912081" y="1974235"/>
            <a:ext cx="1196596" cy="438958"/>
          </a:xfrm>
          <a:prstGeom prst="ellipse">
            <a:avLst/>
          </a:prstGeom>
          <a:solidFill>
            <a:srgbClr val="0094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32"/>
          </a:p>
        </p:txBody>
      </p:sp>
      <p:sp>
        <p:nvSpPr>
          <p:cNvPr id="28" name="Freeform: Shape 27">
            <a:extLst>
              <a:ext uri="{FF2B5EF4-FFF2-40B4-BE49-F238E27FC236}">
                <a16:creationId xmlns:a16="http://schemas.microsoft.com/office/drawing/2014/main" id="{A6C91528-3BBF-F615-97F0-7FC9FE0E2208}"/>
              </a:ext>
            </a:extLst>
          </p:cNvPr>
          <p:cNvSpPr/>
          <p:nvPr/>
        </p:nvSpPr>
        <p:spPr>
          <a:xfrm>
            <a:off x="3724690" y="1875724"/>
            <a:ext cx="1453795" cy="1517417"/>
          </a:xfrm>
          <a:custGeom>
            <a:avLst/>
            <a:gdLst>
              <a:gd name="connsiteX0" fmla="*/ 1367672 w 1367671"/>
              <a:gd name="connsiteY0" fmla="*/ 234756 h 1314635"/>
              <a:gd name="connsiteX1" fmla="*/ 741655 w 1367671"/>
              <a:gd name="connsiteY1" fmla="*/ 0 h 1314635"/>
              <a:gd name="connsiteX2" fmla="*/ 115638 w 1367671"/>
              <a:gd name="connsiteY2" fmla="*/ 234756 h 1314635"/>
              <a:gd name="connsiteX3" fmla="*/ 121304 w 1367671"/>
              <a:gd name="connsiteY3" fmla="*/ 268342 h 1314635"/>
              <a:gd name="connsiteX4" fmla="*/ 127564 w 1367671"/>
              <a:gd name="connsiteY4" fmla="*/ 301678 h 1314635"/>
              <a:gd name="connsiteX5" fmla="*/ 71441 w 1367671"/>
              <a:gd name="connsiteY5" fmla="*/ 883498 h 1314635"/>
              <a:gd name="connsiteX6" fmla="*/ 376468 w 1367671"/>
              <a:gd name="connsiteY6" fmla="*/ 1012395 h 1314635"/>
              <a:gd name="connsiteX7" fmla="*/ 443859 w 1367671"/>
              <a:gd name="connsiteY7" fmla="*/ 1008638 h 1314635"/>
              <a:gd name="connsiteX8" fmla="*/ 911180 w 1367671"/>
              <a:gd name="connsiteY8" fmla="*/ 801552 h 1314635"/>
              <a:gd name="connsiteX9" fmla="*/ 1008213 w 1367671"/>
              <a:gd name="connsiteY9" fmla="*/ 713628 h 1314635"/>
              <a:gd name="connsiteX10" fmla="*/ 1016414 w 1367671"/>
              <a:gd name="connsiteY10" fmla="*/ 705177 h 1314635"/>
              <a:gd name="connsiteX11" fmla="*/ 1019012 w 1367671"/>
              <a:gd name="connsiteY11" fmla="*/ 706585 h 1314635"/>
              <a:gd name="connsiteX12" fmla="*/ 1098203 w 1367671"/>
              <a:gd name="connsiteY12" fmla="*/ 716195 h 1314635"/>
              <a:gd name="connsiteX13" fmla="*/ 1176652 w 1367671"/>
              <a:gd name="connsiteY13" fmla="*/ 582593 h 1314635"/>
              <a:gd name="connsiteX14" fmla="*/ 1043051 w 1367671"/>
              <a:gd name="connsiteY14" fmla="*/ 504144 h 1314635"/>
              <a:gd name="connsiteX15" fmla="*/ 965362 w 1367671"/>
              <a:gd name="connsiteY15" fmla="*/ 579817 h 1314635"/>
              <a:gd name="connsiteX16" fmla="*/ 972123 w 1367671"/>
              <a:gd name="connsiteY16" fmla="*/ 657725 h 1314635"/>
              <a:gd name="connsiteX17" fmla="*/ 973187 w 1367671"/>
              <a:gd name="connsiteY17" fmla="*/ 659978 h 1314635"/>
              <a:gd name="connsiteX18" fmla="*/ 968461 w 1367671"/>
              <a:gd name="connsiteY18" fmla="*/ 664861 h 1314635"/>
              <a:gd name="connsiteX19" fmla="*/ 871960 w 1367671"/>
              <a:gd name="connsiteY19" fmla="*/ 752723 h 1314635"/>
              <a:gd name="connsiteX20" fmla="*/ 437066 w 1367671"/>
              <a:gd name="connsiteY20" fmla="*/ 946412 h 1314635"/>
              <a:gd name="connsiteX21" fmla="*/ 310235 w 1367671"/>
              <a:gd name="connsiteY21" fmla="*/ 944472 h 1314635"/>
              <a:gd name="connsiteX22" fmla="*/ 201590 w 1367671"/>
              <a:gd name="connsiteY22" fmla="*/ 357894 h 1314635"/>
              <a:gd name="connsiteX23" fmla="*/ 741655 w 1367671"/>
              <a:gd name="connsiteY23" fmla="*/ 469513 h 1314635"/>
              <a:gd name="connsiteX24" fmla="*/ 1281720 w 1367671"/>
              <a:gd name="connsiteY24" fmla="*/ 357894 h 1314635"/>
              <a:gd name="connsiteX25" fmla="*/ 1149255 w 1367671"/>
              <a:gd name="connsiteY25" fmla="*/ 1073306 h 1314635"/>
              <a:gd name="connsiteX26" fmla="*/ 741655 w 1367671"/>
              <a:gd name="connsiteY26" fmla="*/ 1252034 h 1314635"/>
              <a:gd name="connsiteX27" fmla="*/ 335589 w 1367671"/>
              <a:gd name="connsiteY27" fmla="*/ 1078596 h 1314635"/>
              <a:gd name="connsiteX28" fmla="*/ 269857 w 1367671"/>
              <a:gd name="connsiteY28" fmla="*/ 1069832 h 1314635"/>
              <a:gd name="connsiteX29" fmla="*/ 272987 w 1367671"/>
              <a:gd name="connsiteY29" fmla="*/ 1086765 h 1314635"/>
              <a:gd name="connsiteX30" fmla="*/ 741655 w 1367671"/>
              <a:gd name="connsiteY30" fmla="*/ 1314636 h 1314635"/>
              <a:gd name="connsiteX31" fmla="*/ 1210636 w 1367671"/>
              <a:gd name="connsiteY31" fmla="*/ 1085576 h 1314635"/>
              <a:gd name="connsiteX32" fmla="*/ 1361975 w 1367671"/>
              <a:gd name="connsiteY32" fmla="*/ 268342 h 1314635"/>
              <a:gd name="connsiteX33" fmla="*/ 1367672 w 1367671"/>
              <a:gd name="connsiteY33" fmla="*/ 234756 h 1314635"/>
              <a:gd name="connsiteX34" fmla="*/ 1057543 w 1367671"/>
              <a:gd name="connsiteY34" fmla="*/ 565105 h 1314635"/>
              <a:gd name="connsiteX35" fmla="*/ 1115569 w 1367671"/>
              <a:gd name="connsiteY35" fmla="*/ 597837 h 1314635"/>
              <a:gd name="connsiteX36" fmla="*/ 1115575 w 1367671"/>
              <a:gd name="connsiteY36" fmla="*/ 623106 h 1314635"/>
              <a:gd name="connsiteX37" fmla="*/ 1083053 w 1367671"/>
              <a:gd name="connsiteY37" fmla="*/ 655627 h 1314635"/>
              <a:gd name="connsiteX38" fmla="*/ 1025053 w 1367671"/>
              <a:gd name="connsiteY38" fmla="*/ 623303 h 1314635"/>
              <a:gd name="connsiteX39" fmla="*/ 1025053 w 1367671"/>
              <a:gd name="connsiteY39" fmla="*/ 597627 h 1314635"/>
              <a:gd name="connsiteX40" fmla="*/ 1057543 w 1367671"/>
              <a:gd name="connsiteY40" fmla="*/ 565105 h 1314635"/>
              <a:gd name="connsiteX41" fmla="*/ 120177 w 1367671"/>
              <a:gd name="connsiteY41" fmla="*/ 844309 h 1314635"/>
              <a:gd name="connsiteX42" fmla="*/ 144278 w 1367671"/>
              <a:gd name="connsiteY42" fmla="*/ 392325 h 1314635"/>
              <a:gd name="connsiteX43" fmla="*/ 243596 w 1367671"/>
              <a:gd name="connsiteY43" fmla="*/ 928602 h 1314635"/>
              <a:gd name="connsiteX44" fmla="*/ 120177 w 1367671"/>
              <a:gd name="connsiteY44" fmla="*/ 844309 h 1314635"/>
              <a:gd name="connsiteX45" fmla="*/ 741655 w 1367671"/>
              <a:gd name="connsiteY45" fmla="*/ 406911 h 1314635"/>
              <a:gd name="connsiteX46" fmla="*/ 181933 w 1367671"/>
              <a:gd name="connsiteY46" fmla="*/ 251784 h 1314635"/>
              <a:gd name="connsiteX47" fmla="*/ 178490 w 1367671"/>
              <a:gd name="connsiteY47" fmla="*/ 233285 h 1314635"/>
              <a:gd name="connsiteX48" fmla="*/ 741655 w 1367671"/>
              <a:gd name="connsiteY48" fmla="*/ 62602 h 1314635"/>
              <a:gd name="connsiteX49" fmla="*/ 1304789 w 1367671"/>
              <a:gd name="connsiteY49" fmla="*/ 233285 h 1314635"/>
              <a:gd name="connsiteX50" fmla="*/ 1301377 w 1367671"/>
              <a:gd name="connsiteY50" fmla="*/ 251784 h 1314635"/>
              <a:gd name="connsiteX51" fmla="*/ 741655 w 1367671"/>
              <a:gd name="connsiteY51" fmla="*/ 406911 h 131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67671" h="1314635">
                <a:moveTo>
                  <a:pt x="1367672" y="234756"/>
                </a:moveTo>
                <a:cubicBezTo>
                  <a:pt x="1367672" y="82259"/>
                  <a:pt x="1045273" y="0"/>
                  <a:pt x="741655" y="0"/>
                </a:cubicBezTo>
                <a:cubicBezTo>
                  <a:pt x="438037" y="0"/>
                  <a:pt x="115638" y="82259"/>
                  <a:pt x="115638" y="234756"/>
                </a:cubicBezTo>
                <a:cubicBezTo>
                  <a:pt x="115698" y="246184"/>
                  <a:pt x="117610" y="257528"/>
                  <a:pt x="121304" y="268342"/>
                </a:cubicBezTo>
                <a:lnTo>
                  <a:pt x="127564" y="301678"/>
                </a:lnTo>
                <a:cubicBezTo>
                  <a:pt x="-18924" y="515650"/>
                  <a:pt x="-41461" y="743019"/>
                  <a:pt x="71441" y="883498"/>
                </a:cubicBezTo>
                <a:cubicBezTo>
                  <a:pt x="139020" y="967728"/>
                  <a:pt x="245787" y="1012395"/>
                  <a:pt x="376468" y="1012395"/>
                </a:cubicBezTo>
                <a:cubicBezTo>
                  <a:pt x="398983" y="1012357"/>
                  <a:pt x="421479" y="1011105"/>
                  <a:pt x="443859" y="1008638"/>
                </a:cubicBezTo>
                <a:cubicBezTo>
                  <a:pt x="615932" y="984668"/>
                  <a:pt x="777836" y="912924"/>
                  <a:pt x="911180" y="801552"/>
                </a:cubicBezTo>
                <a:cubicBezTo>
                  <a:pt x="945201" y="774148"/>
                  <a:pt x="977598" y="744791"/>
                  <a:pt x="1008213" y="713628"/>
                </a:cubicBezTo>
                <a:lnTo>
                  <a:pt x="1016414" y="705177"/>
                </a:lnTo>
                <a:lnTo>
                  <a:pt x="1019012" y="706585"/>
                </a:lnTo>
                <a:cubicBezTo>
                  <a:pt x="1043148" y="719985"/>
                  <a:pt x="1071563" y="723434"/>
                  <a:pt x="1098203" y="716195"/>
                </a:cubicBezTo>
                <a:cubicBezTo>
                  <a:pt x="1156761" y="700964"/>
                  <a:pt x="1191883" y="641148"/>
                  <a:pt x="1176652" y="582593"/>
                </a:cubicBezTo>
                <a:cubicBezTo>
                  <a:pt x="1161421" y="524036"/>
                  <a:pt x="1101605" y="488913"/>
                  <a:pt x="1043051" y="504144"/>
                </a:cubicBezTo>
                <a:cubicBezTo>
                  <a:pt x="1005609" y="513882"/>
                  <a:pt x="976080" y="542644"/>
                  <a:pt x="965362" y="579817"/>
                </a:cubicBezTo>
                <a:cubicBezTo>
                  <a:pt x="957465" y="605684"/>
                  <a:pt x="959888" y="633604"/>
                  <a:pt x="972123" y="657725"/>
                </a:cubicBezTo>
                <a:lnTo>
                  <a:pt x="973187" y="659978"/>
                </a:lnTo>
                <a:lnTo>
                  <a:pt x="968461" y="664861"/>
                </a:lnTo>
                <a:cubicBezTo>
                  <a:pt x="938055" y="696024"/>
                  <a:pt x="905831" y="725363"/>
                  <a:pt x="871960" y="752723"/>
                </a:cubicBezTo>
                <a:cubicBezTo>
                  <a:pt x="747928" y="856632"/>
                  <a:pt x="597274" y="923729"/>
                  <a:pt x="437066" y="946412"/>
                </a:cubicBezTo>
                <a:cubicBezTo>
                  <a:pt x="394879" y="951176"/>
                  <a:pt x="352257" y="950525"/>
                  <a:pt x="310235" y="944472"/>
                </a:cubicBezTo>
                <a:lnTo>
                  <a:pt x="201590" y="357894"/>
                </a:lnTo>
                <a:cubicBezTo>
                  <a:pt x="317685" y="431013"/>
                  <a:pt x="534099" y="469513"/>
                  <a:pt x="741655" y="469513"/>
                </a:cubicBezTo>
                <a:cubicBezTo>
                  <a:pt x="949211" y="469513"/>
                  <a:pt x="1165625" y="431013"/>
                  <a:pt x="1281720" y="357894"/>
                </a:cubicBezTo>
                <a:lnTo>
                  <a:pt x="1149255" y="1073306"/>
                </a:lnTo>
                <a:cubicBezTo>
                  <a:pt x="1115857" y="1228809"/>
                  <a:pt x="879535" y="1252034"/>
                  <a:pt x="741655" y="1252034"/>
                </a:cubicBezTo>
                <a:cubicBezTo>
                  <a:pt x="575761" y="1252034"/>
                  <a:pt x="371992" y="1221453"/>
                  <a:pt x="335589" y="1078596"/>
                </a:cubicBezTo>
                <a:cubicBezTo>
                  <a:pt x="313513" y="1077100"/>
                  <a:pt x="291555" y="1074170"/>
                  <a:pt x="269857" y="1069832"/>
                </a:cubicBezTo>
                <a:lnTo>
                  <a:pt x="272987" y="1086765"/>
                </a:lnTo>
                <a:cubicBezTo>
                  <a:pt x="296463" y="1190715"/>
                  <a:pt x="396626" y="1314636"/>
                  <a:pt x="741655" y="1314636"/>
                </a:cubicBezTo>
                <a:cubicBezTo>
                  <a:pt x="1088625" y="1314636"/>
                  <a:pt x="1188099" y="1190559"/>
                  <a:pt x="1210636" y="1085576"/>
                </a:cubicBezTo>
                <a:lnTo>
                  <a:pt x="1361975" y="268342"/>
                </a:lnTo>
                <a:cubicBezTo>
                  <a:pt x="1365678" y="257528"/>
                  <a:pt x="1367603" y="246187"/>
                  <a:pt x="1367672" y="234756"/>
                </a:cubicBezTo>
                <a:close/>
                <a:moveTo>
                  <a:pt x="1057543" y="565105"/>
                </a:moveTo>
                <a:cubicBezTo>
                  <a:pt x="1082606" y="558122"/>
                  <a:pt x="1108582" y="572774"/>
                  <a:pt x="1115569" y="597837"/>
                </a:cubicBezTo>
                <a:cubicBezTo>
                  <a:pt x="1117872" y="606103"/>
                  <a:pt x="1117872" y="614839"/>
                  <a:pt x="1115575" y="623106"/>
                </a:cubicBezTo>
                <a:cubicBezTo>
                  <a:pt x="1111262" y="638941"/>
                  <a:pt x="1098888" y="651314"/>
                  <a:pt x="1083053" y="655627"/>
                </a:cubicBezTo>
                <a:cubicBezTo>
                  <a:pt x="1058110" y="662717"/>
                  <a:pt x="1032143" y="648247"/>
                  <a:pt x="1025053" y="623303"/>
                </a:cubicBezTo>
                <a:cubicBezTo>
                  <a:pt x="1022668" y="614911"/>
                  <a:pt x="1022668" y="606019"/>
                  <a:pt x="1025053" y="597627"/>
                </a:cubicBezTo>
                <a:cubicBezTo>
                  <a:pt x="1029366" y="581801"/>
                  <a:pt x="1041724" y="569434"/>
                  <a:pt x="1057543" y="565105"/>
                </a:cubicBezTo>
                <a:close/>
                <a:moveTo>
                  <a:pt x="120177" y="844309"/>
                </a:moveTo>
                <a:cubicBezTo>
                  <a:pt x="34225" y="737198"/>
                  <a:pt x="45055" y="565137"/>
                  <a:pt x="144278" y="392325"/>
                </a:cubicBezTo>
                <a:lnTo>
                  <a:pt x="243596" y="928602"/>
                </a:lnTo>
                <a:cubicBezTo>
                  <a:pt x="195302" y="912764"/>
                  <a:pt x="152501" y="883532"/>
                  <a:pt x="120177" y="844309"/>
                </a:cubicBezTo>
                <a:close/>
                <a:moveTo>
                  <a:pt x="741655" y="406911"/>
                </a:moveTo>
                <a:cubicBezTo>
                  <a:pt x="441542" y="406911"/>
                  <a:pt x="212326" y="328189"/>
                  <a:pt x="181933" y="251784"/>
                </a:cubicBezTo>
                <a:lnTo>
                  <a:pt x="178490" y="233285"/>
                </a:lnTo>
                <a:cubicBezTo>
                  <a:pt x="181339" y="152404"/>
                  <a:pt x="421103" y="62602"/>
                  <a:pt x="741655" y="62602"/>
                </a:cubicBezTo>
                <a:cubicBezTo>
                  <a:pt x="1062207" y="62602"/>
                  <a:pt x="1301940" y="152404"/>
                  <a:pt x="1304789" y="233285"/>
                </a:cubicBezTo>
                <a:lnTo>
                  <a:pt x="1301377" y="251784"/>
                </a:lnTo>
                <a:cubicBezTo>
                  <a:pt x="1270984" y="328189"/>
                  <a:pt x="1041736" y="406911"/>
                  <a:pt x="741655" y="406911"/>
                </a:cubicBezTo>
                <a:close/>
              </a:path>
            </a:pathLst>
          </a:custGeom>
          <a:solidFill>
            <a:srgbClr val="003F48"/>
          </a:solidFill>
          <a:ln w="31254" cap="flat">
            <a:noFill/>
            <a:prstDash val="solid"/>
            <a:miter/>
          </a:ln>
        </p:spPr>
        <p:txBody>
          <a:bodyPr rtlCol="0" anchor="ctr"/>
          <a:lstStyle/>
          <a:p>
            <a:endParaRPr lang="en-GB" sz="832"/>
          </a:p>
        </p:txBody>
      </p:sp>
      <p:sp>
        <p:nvSpPr>
          <p:cNvPr id="29" name="TextBox 28">
            <a:extLst>
              <a:ext uri="{FF2B5EF4-FFF2-40B4-BE49-F238E27FC236}">
                <a16:creationId xmlns:a16="http://schemas.microsoft.com/office/drawing/2014/main" id="{CAEB0AC2-8E60-2446-40B7-CB37ADB68B86}"/>
              </a:ext>
            </a:extLst>
          </p:cNvPr>
          <p:cNvSpPr txBox="1"/>
          <p:nvPr/>
        </p:nvSpPr>
        <p:spPr>
          <a:xfrm>
            <a:off x="3573101" y="1723409"/>
            <a:ext cx="626359" cy="276999"/>
          </a:xfrm>
          <a:prstGeom prst="rect">
            <a:avLst/>
          </a:prstGeom>
          <a:noFill/>
        </p:spPr>
        <p:txBody>
          <a:bodyPr wrap="square" rtlCol="0">
            <a:spAutoFit/>
          </a:bodyPr>
          <a:lstStyle/>
          <a:p>
            <a:pPr algn="ctr"/>
            <a:r>
              <a:rPr lang="en-GB" sz="600" dirty="0">
                <a:latin typeface="Avenir LT Pro 65 Medium" panose="020B0603020203020204" pitchFamily="34" charset="0"/>
              </a:rPr>
              <a:t>Customers In</a:t>
            </a:r>
          </a:p>
        </p:txBody>
      </p:sp>
      <p:sp>
        <p:nvSpPr>
          <p:cNvPr id="30" name="TextBox 29">
            <a:extLst>
              <a:ext uri="{FF2B5EF4-FFF2-40B4-BE49-F238E27FC236}">
                <a16:creationId xmlns:a16="http://schemas.microsoft.com/office/drawing/2014/main" id="{A14804BE-3519-296F-4AC3-5CE39D9CD509}"/>
              </a:ext>
            </a:extLst>
          </p:cNvPr>
          <p:cNvSpPr txBox="1"/>
          <p:nvPr/>
        </p:nvSpPr>
        <p:spPr>
          <a:xfrm>
            <a:off x="5121519" y="3319373"/>
            <a:ext cx="607484" cy="276999"/>
          </a:xfrm>
          <a:prstGeom prst="rect">
            <a:avLst/>
          </a:prstGeom>
          <a:noFill/>
        </p:spPr>
        <p:txBody>
          <a:bodyPr wrap="square" rtlCol="0">
            <a:spAutoFit/>
          </a:bodyPr>
          <a:lstStyle/>
          <a:p>
            <a:pPr algn="ctr"/>
            <a:r>
              <a:rPr lang="en-GB" sz="600">
                <a:latin typeface="Avenir LT Pro 65 Medium" panose="020B0603020203020204" pitchFamily="34" charset="0"/>
              </a:rPr>
              <a:t>Customers Out</a:t>
            </a:r>
          </a:p>
        </p:txBody>
      </p:sp>
      <p:sp>
        <p:nvSpPr>
          <p:cNvPr id="31" name="Rectangle: Rounded Corners 30">
            <a:extLst>
              <a:ext uri="{FF2B5EF4-FFF2-40B4-BE49-F238E27FC236}">
                <a16:creationId xmlns:a16="http://schemas.microsoft.com/office/drawing/2014/main" id="{16320D59-F7BA-BE09-77D9-6A44F14491A6}"/>
              </a:ext>
            </a:extLst>
          </p:cNvPr>
          <p:cNvSpPr/>
          <p:nvPr/>
        </p:nvSpPr>
        <p:spPr>
          <a:xfrm>
            <a:off x="4358769" y="1385606"/>
            <a:ext cx="749908" cy="145873"/>
          </a:xfrm>
          <a:prstGeom prst="roundRect">
            <a:avLst>
              <a:gd name="adj" fmla="val 6846"/>
            </a:avLst>
          </a:prstGeom>
          <a:solidFill>
            <a:srgbClr val="003F48">
              <a:alpha val="74902"/>
            </a:srgbClr>
          </a:solidFill>
        </p:spPr>
        <p:txBody>
          <a:bodyPr wrap="square" numCol="1" spcCol="360000" anchor="ctr">
            <a:noAutofit/>
          </a:bodyPr>
          <a:lstStyle/>
          <a:p>
            <a:pPr algn="ctr">
              <a:spcAft>
                <a:spcPts val="178"/>
              </a:spcAft>
              <a:buClr>
                <a:srgbClr val="003F48"/>
              </a:buClr>
            </a:pPr>
            <a:r>
              <a:rPr lang="en-GB" sz="600" b="1">
                <a:solidFill>
                  <a:schemeClr val="bg1"/>
                </a:solidFill>
                <a:latin typeface="Avenir LT Pro 65 Medium" panose="020B0603020203020204" pitchFamily="34" charset="0"/>
              </a:rPr>
              <a:t>ACQUISITION</a:t>
            </a:r>
          </a:p>
        </p:txBody>
      </p:sp>
      <p:sp>
        <p:nvSpPr>
          <p:cNvPr id="32" name="Rectangle: Rounded Corners 31">
            <a:extLst>
              <a:ext uri="{FF2B5EF4-FFF2-40B4-BE49-F238E27FC236}">
                <a16:creationId xmlns:a16="http://schemas.microsoft.com/office/drawing/2014/main" id="{45335320-2ACE-5E0D-1D58-9A619B16D175}"/>
              </a:ext>
            </a:extLst>
          </p:cNvPr>
          <p:cNvSpPr/>
          <p:nvPr/>
        </p:nvSpPr>
        <p:spPr>
          <a:xfrm>
            <a:off x="5199128" y="2558321"/>
            <a:ext cx="607792" cy="145873"/>
          </a:xfrm>
          <a:prstGeom prst="roundRect">
            <a:avLst>
              <a:gd name="adj" fmla="val 6846"/>
            </a:avLst>
          </a:prstGeom>
          <a:solidFill>
            <a:srgbClr val="003F48">
              <a:alpha val="74902"/>
            </a:srgbClr>
          </a:solidFill>
        </p:spPr>
        <p:txBody>
          <a:bodyPr wrap="square" numCol="1" spcCol="360000" anchor="ctr">
            <a:noAutofit/>
          </a:bodyPr>
          <a:lstStyle/>
          <a:p>
            <a:pPr algn="ctr">
              <a:spcAft>
                <a:spcPts val="178"/>
              </a:spcAft>
              <a:buClr>
                <a:srgbClr val="003F48"/>
              </a:buClr>
            </a:pPr>
            <a:r>
              <a:rPr lang="en-GB" sz="600" b="1">
                <a:solidFill>
                  <a:schemeClr val="bg1"/>
                </a:solidFill>
                <a:latin typeface="Avenir LT Pro 65 Medium" panose="020B0603020203020204" pitchFamily="34" charset="0"/>
              </a:rPr>
              <a:t>GROWTH</a:t>
            </a:r>
          </a:p>
        </p:txBody>
      </p:sp>
      <p:sp>
        <p:nvSpPr>
          <p:cNvPr id="33" name="Rectangle: Rounded Corners 32">
            <a:extLst>
              <a:ext uri="{FF2B5EF4-FFF2-40B4-BE49-F238E27FC236}">
                <a16:creationId xmlns:a16="http://schemas.microsoft.com/office/drawing/2014/main" id="{45F62FA1-260B-71A0-24A1-6C00C7AF6A9B}"/>
              </a:ext>
            </a:extLst>
          </p:cNvPr>
          <p:cNvSpPr/>
          <p:nvPr/>
        </p:nvSpPr>
        <p:spPr>
          <a:xfrm>
            <a:off x="5130594" y="2930705"/>
            <a:ext cx="749908" cy="145873"/>
          </a:xfrm>
          <a:prstGeom prst="roundRect">
            <a:avLst>
              <a:gd name="adj" fmla="val 6846"/>
            </a:avLst>
          </a:prstGeom>
          <a:solidFill>
            <a:srgbClr val="003F48">
              <a:alpha val="74902"/>
            </a:srgbClr>
          </a:solidFill>
        </p:spPr>
        <p:txBody>
          <a:bodyPr wrap="square" numCol="1" spcCol="360000" anchor="ctr">
            <a:noAutofit/>
          </a:bodyPr>
          <a:lstStyle/>
          <a:p>
            <a:pPr algn="ctr">
              <a:spcAft>
                <a:spcPts val="178"/>
              </a:spcAft>
              <a:buClr>
                <a:srgbClr val="003F48"/>
              </a:buClr>
            </a:pPr>
            <a:r>
              <a:rPr lang="en-GB" sz="600" b="1">
                <a:solidFill>
                  <a:schemeClr val="bg1"/>
                </a:solidFill>
                <a:latin typeface="Avenir LT Pro 65 Medium" panose="020B0603020203020204" pitchFamily="34" charset="0"/>
              </a:rPr>
              <a:t>RETENTION</a:t>
            </a:r>
          </a:p>
        </p:txBody>
      </p:sp>
      <p:sp>
        <p:nvSpPr>
          <p:cNvPr id="34" name="Rectangle: Rounded Corners 33">
            <a:extLst>
              <a:ext uri="{FF2B5EF4-FFF2-40B4-BE49-F238E27FC236}">
                <a16:creationId xmlns:a16="http://schemas.microsoft.com/office/drawing/2014/main" id="{7C55495F-A8D9-9DBC-259C-0F1CDA7162CC}"/>
              </a:ext>
            </a:extLst>
          </p:cNvPr>
          <p:cNvSpPr/>
          <p:nvPr/>
        </p:nvSpPr>
        <p:spPr>
          <a:xfrm>
            <a:off x="4795996" y="3624888"/>
            <a:ext cx="690688" cy="145873"/>
          </a:xfrm>
          <a:prstGeom prst="roundRect">
            <a:avLst>
              <a:gd name="adj" fmla="val 6846"/>
            </a:avLst>
          </a:prstGeom>
          <a:solidFill>
            <a:srgbClr val="003F48">
              <a:alpha val="74902"/>
            </a:srgbClr>
          </a:solidFill>
        </p:spPr>
        <p:txBody>
          <a:bodyPr wrap="square" numCol="1" spcCol="360000" anchor="ctr">
            <a:noAutofit/>
          </a:bodyPr>
          <a:lstStyle/>
          <a:p>
            <a:pPr algn="ctr">
              <a:spcAft>
                <a:spcPts val="178"/>
              </a:spcAft>
              <a:buClr>
                <a:srgbClr val="003F48"/>
              </a:buClr>
            </a:pPr>
            <a:r>
              <a:rPr lang="en-GB" sz="600" b="1">
                <a:solidFill>
                  <a:schemeClr val="bg1"/>
                </a:solidFill>
                <a:latin typeface="Avenir LT Pro 65 Medium" panose="020B0603020203020204" pitchFamily="34" charset="0"/>
              </a:rPr>
              <a:t>WINBACK</a:t>
            </a:r>
          </a:p>
        </p:txBody>
      </p:sp>
      <p:pic>
        <p:nvPicPr>
          <p:cNvPr id="37" name="Graphic 36" descr="Leaky Tap outline">
            <a:extLst>
              <a:ext uri="{FF2B5EF4-FFF2-40B4-BE49-F238E27FC236}">
                <a16:creationId xmlns:a16="http://schemas.microsoft.com/office/drawing/2014/main" id="{56A2F9E0-43E0-B252-EA39-F6DC8992F9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2220" y="1303588"/>
            <a:ext cx="832609" cy="832609"/>
          </a:xfrm>
          <a:prstGeom prst="rect">
            <a:avLst/>
          </a:prstGeom>
        </p:spPr>
      </p:pic>
      <p:grpSp>
        <p:nvGrpSpPr>
          <p:cNvPr id="39" name="Group 38">
            <a:extLst>
              <a:ext uri="{FF2B5EF4-FFF2-40B4-BE49-F238E27FC236}">
                <a16:creationId xmlns:a16="http://schemas.microsoft.com/office/drawing/2014/main" id="{7D2FBA46-28C4-DCF8-9179-FC015D4475ED}"/>
              </a:ext>
            </a:extLst>
          </p:cNvPr>
          <p:cNvGrpSpPr>
            <a:grpSpLocks noChangeAspect="1"/>
          </p:cNvGrpSpPr>
          <p:nvPr/>
        </p:nvGrpSpPr>
        <p:grpSpPr>
          <a:xfrm>
            <a:off x="4163086" y="1839574"/>
            <a:ext cx="239113" cy="239113"/>
            <a:chOff x="2817629" y="2927840"/>
            <a:chExt cx="926289" cy="926289"/>
          </a:xfrm>
        </p:grpSpPr>
        <p:sp>
          <p:nvSpPr>
            <p:cNvPr id="57" name="Oval 56">
              <a:extLst>
                <a:ext uri="{FF2B5EF4-FFF2-40B4-BE49-F238E27FC236}">
                  <a16:creationId xmlns:a16="http://schemas.microsoft.com/office/drawing/2014/main" id="{388D7828-672C-2F1C-4C38-F1E777DA2248}"/>
                </a:ext>
              </a:extLst>
            </p:cNvPr>
            <p:cNvSpPr>
              <a:spLocks noChangeAspect="1"/>
            </p:cNvSpPr>
            <p:nvPr/>
          </p:nvSpPr>
          <p:spPr>
            <a:xfrm>
              <a:off x="2817629" y="2927840"/>
              <a:ext cx="926289" cy="926289"/>
            </a:xfrm>
            <a:prstGeom prst="ellipse">
              <a:avLst/>
            </a:prstGeom>
            <a:solidFill>
              <a:srgbClr val="0094A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32"/>
            </a:p>
          </p:txBody>
        </p:sp>
        <p:pic>
          <p:nvPicPr>
            <p:cNvPr id="58" name="Graphic 57" descr="User outline">
              <a:extLst>
                <a:ext uri="{FF2B5EF4-FFF2-40B4-BE49-F238E27FC236}">
                  <a16:creationId xmlns:a16="http://schemas.microsoft.com/office/drawing/2014/main" id="{0F38F5CD-07D2-7FB1-D7D0-94FC4BD92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4900" y="3065110"/>
              <a:ext cx="651749" cy="651748"/>
            </a:xfrm>
            <a:prstGeom prst="rect">
              <a:avLst/>
            </a:prstGeom>
            <a:effectLst>
              <a:glow rad="101600">
                <a:schemeClr val="accent3">
                  <a:satMod val="175000"/>
                  <a:alpha val="40000"/>
                </a:schemeClr>
              </a:glow>
            </a:effectLst>
          </p:spPr>
        </p:pic>
      </p:grpSp>
      <p:grpSp>
        <p:nvGrpSpPr>
          <p:cNvPr id="53" name="Group 52">
            <a:extLst>
              <a:ext uri="{FF2B5EF4-FFF2-40B4-BE49-F238E27FC236}">
                <a16:creationId xmlns:a16="http://schemas.microsoft.com/office/drawing/2014/main" id="{E6E6CE51-5E71-0ECB-D5C5-8C602BEAB2A6}"/>
              </a:ext>
            </a:extLst>
          </p:cNvPr>
          <p:cNvGrpSpPr>
            <a:grpSpLocks noChangeAspect="1"/>
          </p:cNvGrpSpPr>
          <p:nvPr/>
        </p:nvGrpSpPr>
        <p:grpSpPr>
          <a:xfrm>
            <a:off x="4960014" y="3316755"/>
            <a:ext cx="239113" cy="239113"/>
            <a:chOff x="2817629" y="2927840"/>
            <a:chExt cx="926289" cy="926289"/>
          </a:xfrm>
        </p:grpSpPr>
        <p:sp>
          <p:nvSpPr>
            <p:cNvPr id="55" name="Oval 54">
              <a:extLst>
                <a:ext uri="{FF2B5EF4-FFF2-40B4-BE49-F238E27FC236}">
                  <a16:creationId xmlns:a16="http://schemas.microsoft.com/office/drawing/2014/main" id="{46DAFB51-9401-60BF-2EF3-126AF3D0CA5A}"/>
                </a:ext>
              </a:extLst>
            </p:cNvPr>
            <p:cNvSpPr>
              <a:spLocks noChangeAspect="1"/>
            </p:cNvSpPr>
            <p:nvPr/>
          </p:nvSpPr>
          <p:spPr>
            <a:xfrm>
              <a:off x="2817629" y="2927840"/>
              <a:ext cx="926289" cy="926289"/>
            </a:xfrm>
            <a:prstGeom prst="ellipse">
              <a:avLst/>
            </a:prstGeom>
            <a:solidFill>
              <a:srgbClr val="0094A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32"/>
            </a:p>
          </p:txBody>
        </p:sp>
        <p:pic>
          <p:nvPicPr>
            <p:cNvPr id="56" name="Graphic 55" descr="User outline">
              <a:extLst>
                <a:ext uri="{FF2B5EF4-FFF2-40B4-BE49-F238E27FC236}">
                  <a16:creationId xmlns:a16="http://schemas.microsoft.com/office/drawing/2014/main" id="{E2CAB998-D2F0-A00C-21AB-11F677C1A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4900" y="3065110"/>
              <a:ext cx="651749" cy="651748"/>
            </a:xfrm>
            <a:prstGeom prst="rect">
              <a:avLst/>
            </a:prstGeom>
            <a:effectLst>
              <a:glow rad="101600">
                <a:schemeClr val="accent3">
                  <a:satMod val="175000"/>
                  <a:alpha val="40000"/>
                </a:schemeClr>
              </a:glow>
            </a:effectLst>
          </p:spPr>
        </p:pic>
      </p:grpSp>
      <p:sp>
        <p:nvSpPr>
          <p:cNvPr id="10" name="Title 1">
            <a:extLst>
              <a:ext uri="{FF2B5EF4-FFF2-40B4-BE49-F238E27FC236}">
                <a16:creationId xmlns:a16="http://schemas.microsoft.com/office/drawing/2014/main" id="{A721A1D5-BE5B-2A14-A430-B65967D37889}"/>
              </a:ext>
            </a:extLst>
          </p:cNvPr>
          <p:cNvSpPr txBox="1">
            <a:spLocks/>
          </p:cNvSpPr>
          <p:nvPr/>
        </p:nvSpPr>
        <p:spPr>
          <a:xfrm>
            <a:off x="340029" y="779070"/>
            <a:ext cx="4498855"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LEAKY BUCKET</a:t>
            </a:r>
          </a:p>
        </p:txBody>
      </p:sp>
      <p:sp>
        <p:nvSpPr>
          <p:cNvPr id="6" name="Rectangle: Rounded Corners 5">
            <a:extLst>
              <a:ext uri="{FF2B5EF4-FFF2-40B4-BE49-F238E27FC236}">
                <a16:creationId xmlns:a16="http://schemas.microsoft.com/office/drawing/2014/main" id="{FDF38A8D-EA6F-8510-992A-F91B7DBBB05F}"/>
              </a:ext>
            </a:extLst>
          </p:cNvPr>
          <p:cNvSpPr/>
          <p:nvPr/>
        </p:nvSpPr>
        <p:spPr>
          <a:xfrm>
            <a:off x="5257604" y="2177289"/>
            <a:ext cx="607792" cy="145873"/>
          </a:xfrm>
          <a:prstGeom prst="roundRect">
            <a:avLst>
              <a:gd name="adj" fmla="val 6846"/>
            </a:avLst>
          </a:prstGeom>
          <a:solidFill>
            <a:srgbClr val="003F48">
              <a:alpha val="74902"/>
            </a:srgbClr>
          </a:solidFill>
        </p:spPr>
        <p:txBody>
          <a:bodyPr wrap="square" numCol="1" spcCol="360000" anchor="ctr">
            <a:noAutofit/>
          </a:bodyPr>
          <a:lstStyle/>
          <a:p>
            <a:pPr algn="ctr">
              <a:spcAft>
                <a:spcPts val="178"/>
              </a:spcAft>
              <a:buClr>
                <a:srgbClr val="003F48"/>
              </a:buClr>
            </a:pPr>
            <a:r>
              <a:rPr lang="en-GB" sz="600" b="1">
                <a:solidFill>
                  <a:schemeClr val="bg1"/>
                </a:solidFill>
                <a:latin typeface="Avenir LT Pro 65 Medium" panose="020B0603020203020204" pitchFamily="34" charset="0"/>
              </a:rPr>
              <a:t>IN-LIFE</a:t>
            </a:r>
          </a:p>
        </p:txBody>
      </p:sp>
      <p:pic>
        <p:nvPicPr>
          <p:cNvPr id="12" name="Picture 11">
            <a:extLst>
              <a:ext uri="{FF2B5EF4-FFF2-40B4-BE49-F238E27FC236}">
                <a16:creationId xmlns:a16="http://schemas.microsoft.com/office/drawing/2014/main" id="{C4E36051-A327-8D79-E0C9-3EB25E7BD1C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5" name="Oval 34">
            <a:extLst>
              <a:ext uri="{FF2B5EF4-FFF2-40B4-BE49-F238E27FC236}">
                <a16:creationId xmlns:a16="http://schemas.microsoft.com/office/drawing/2014/main" id="{24672CEF-C95E-A55C-E51C-5DABE3CE33CE}"/>
              </a:ext>
            </a:extLst>
          </p:cNvPr>
          <p:cNvSpPr/>
          <p:nvPr/>
        </p:nvSpPr>
        <p:spPr>
          <a:xfrm rot="1094878">
            <a:off x="4820021" y="3032791"/>
            <a:ext cx="92367" cy="168281"/>
          </a:xfrm>
          <a:prstGeom prst="ellipse">
            <a:avLst/>
          </a:prstGeom>
          <a:solidFill>
            <a:srgbClr val="0094A8"/>
          </a:solidFill>
          <a:ln w="19050" cap="flat">
            <a:solidFill>
              <a:srgbClr val="003F48"/>
            </a:solidFill>
            <a:prstDash val="solid"/>
            <a:miter/>
          </a:ln>
        </p:spPr>
        <p:txBody>
          <a:bodyPr rot="0" spcFirstLastPara="0" vertOverflow="overflow" horzOverflow="overflow" vert="horz" wrap="square" lIns="54304" tIns="27153" rIns="54304" bIns="27153" numCol="1" spcCol="0" rtlCol="0" fromWordArt="0" anchor="ctr" anchorCtr="0" forceAA="0" compatLnSpc="1">
            <a:prstTxWarp prst="textNoShape">
              <a:avLst/>
            </a:prstTxWarp>
            <a:noAutofit/>
          </a:bodyPr>
          <a:lstStyle/>
          <a:p>
            <a:endParaRPr lang="en-GB" sz="832"/>
          </a:p>
        </p:txBody>
      </p:sp>
      <p:sp>
        <p:nvSpPr>
          <p:cNvPr id="54" name="Arrow: Bent 53">
            <a:extLst>
              <a:ext uri="{FF2B5EF4-FFF2-40B4-BE49-F238E27FC236}">
                <a16:creationId xmlns:a16="http://schemas.microsoft.com/office/drawing/2014/main" id="{A674A919-BE42-3A8E-4774-3EC6341A479E}"/>
              </a:ext>
            </a:extLst>
          </p:cNvPr>
          <p:cNvSpPr/>
          <p:nvPr/>
        </p:nvSpPr>
        <p:spPr>
          <a:xfrm rot="5400000">
            <a:off x="4883331" y="3051328"/>
            <a:ext cx="239114" cy="273364"/>
          </a:xfrm>
          <a:prstGeom prst="bentArrow">
            <a:avLst>
              <a:gd name="adj1" fmla="val 41720"/>
              <a:gd name="adj2" fmla="val 29900"/>
              <a:gd name="adj3" fmla="val 25000"/>
              <a:gd name="adj4" fmla="val 75000"/>
            </a:avLst>
          </a:prstGeom>
          <a:solidFill>
            <a:srgbClr val="0094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32">
              <a:solidFill>
                <a:schemeClr val="tx1"/>
              </a:solidFill>
            </a:endParaRPr>
          </a:p>
        </p:txBody>
      </p:sp>
      <p:sp>
        <p:nvSpPr>
          <p:cNvPr id="4" name="Slide Number Placeholder 5">
            <a:extLst>
              <a:ext uri="{FF2B5EF4-FFF2-40B4-BE49-F238E27FC236}">
                <a16:creationId xmlns:a16="http://schemas.microsoft.com/office/drawing/2014/main" id="{A97BCEE3-2333-5F13-A762-BEF29B471528}"/>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14</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E1D21E1F-7EFB-22E5-D0CB-0D630824EC45}"/>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7F5BB279-B8BB-F4D9-ED0A-414B220AB8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CE1D5D7-B28B-A01A-0F55-77C8C8275DB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18468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D16FDF-7ED5-91AC-C4DE-33E455577008}"/>
              </a:ext>
            </a:extLst>
          </p:cNvPr>
          <p:cNvSpPr txBox="1">
            <a:spLocks/>
          </p:cNvSpPr>
          <p:nvPr/>
        </p:nvSpPr>
        <p:spPr>
          <a:xfrm>
            <a:off x="803628" y="3591779"/>
            <a:ext cx="4935423"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endParaRPr lang="en-GB" sz="1188">
              <a:solidFill>
                <a:srgbClr val="003F48"/>
              </a:solidFill>
              <a:latin typeface="Avenir LT Pro 65 Medium" panose="020B0603020203020204" pitchFamily="34" charset="0"/>
            </a:endParaRPr>
          </a:p>
        </p:txBody>
      </p:sp>
      <p:graphicFrame>
        <p:nvGraphicFramePr>
          <p:cNvPr id="2" name="Table 1">
            <a:extLst>
              <a:ext uri="{FF2B5EF4-FFF2-40B4-BE49-F238E27FC236}">
                <a16:creationId xmlns:a16="http://schemas.microsoft.com/office/drawing/2014/main" id="{D10FF798-D293-2AC3-D76A-085F6153A6D5}"/>
              </a:ext>
            </a:extLst>
          </p:cNvPr>
          <p:cNvGraphicFramePr>
            <a:graphicFrameLocks noGrp="1"/>
          </p:cNvGraphicFramePr>
          <p:nvPr>
            <p:extLst>
              <p:ext uri="{D42A27DB-BD31-4B8C-83A1-F6EECF244321}">
                <p14:modId xmlns:p14="http://schemas.microsoft.com/office/powerpoint/2010/main" val="3619791638"/>
              </p:ext>
            </p:extLst>
          </p:nvPr>
        </p:nvGraphicFramePr>
        <p:xfrm>
          <a:off x="465029" y="1272345"/>
          <a:ext cx="5467223" cy="2596611"/>
        </p:xfrm>
        <a:graphic>
          <a:graphicData uri="http://schemas.openxmlformats.org/drawingml/2006/table">
            <a:tbl>
              <a:tblPr>
                <a:tableStyleId>{5C22544A-7EE6-4342-B048-85BDC9FD1C3A}</a:tableStyleId>
              </a:tblPr>
              <a:tblGrid>
                <a:gridCol w="868471">
                  <a:extLst>
                    <a:ext uri="{9D8B030D-6E8A-4147-A177-3AD203B41FA5}">
                      <a16:colId xmlns:a16="http://schemas.microsoft.com/office/drawing/2014/main" val="89334750"/>
                    </a:ext>
                  </a:extLst>
                </a:gridCol>
                <a:gridCol w="3409052">
                  <a:extLst>
                    <a:ext uri="{9D8B030D-6E8A-4147-A177-3AD203B41FA5}">
                      <a16:colId xmlns:a16="http://schemas.microsoft.com/office/drawing/2014/main" val="720726718"/>
                    </a:ext>
                  </a:extLst>
                </a:gridCol>
                <a:gridCol w="1189700">
                  <a:extLst>
                    <a:ext uri="{9D8B030D-6E8A-4147-A177-3AD203B41FA5}">
                      <a16:colId xmlns:a16="http://schemas.microsoft.com/office/drawing/2014/main" val="3755756084"/>
                    </a:ext>
                  </a:extLst>
                </a:gridCol>
              </a:tblGrid>
              <a:tr h="846679">
                <a:tc>
                  <a:txBody>
                    <a:bodyPr/>
                    <a:lstStyle/>
                    <a:p>
                      <a:pPr algn="ctr"/>
                      <a:r>
                        <a:rPr lang="en-GB" sz="900" b="1" dirty="0">
                          <a:solidFill>
                            <a:srgbClr val="003F48"/>
                          </a:solidFill>
                          <a:latin typeface="Avenir LT Pro 65 Medium" panose="020B0603020203020204" pitchFamily="34" charset="0"/>
                        </a:rPr>
                        <a:t>Lead management</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a:spcAft>
                          <a:spcPts val="600"/>
                        </a:spcAft>
                      </a:pPr>
                      <a:r>
                        <a:rPr lang="en-GB" sz="900" dirty="0">
                          <a:latin typeface="Avenir LT Pro 65 Medium" panose="020B0603020203020204" pitchFamily="34" charset="0"/>
                        </a:rPr>
                        <a:t>An abandoned basket, registration of interest in a product, or browsing certain content on the website: all are potential indications of purchase intent that can be nurtured as a lead with the right content and activities to further engage and sell at the right moment.</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Interest categories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Buying indicators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Lead scoring</a:t>
                      </a:r>
                    </a:p>
                  </a:txBody>
                  <a:tcPr marL="54304" marR="54304" marT="27153" marB="27153" anchor="ctr">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4152189860"/>
                  </a:ext>
                </a:extLst>
              </a:tr>
              <a:tr h="846518">
                <a:tc>
                  <a:txBody>
                    <a:bodyPr/>
                    <a:lstStyle/>
                    <a:p>
                      <a:pPr algn="ctr"/>
                      <a:r>
                        <a:rPr lang="en-GB" sz="900" b="1" dirty="0">
                          <a:solidFill>
                            <a:srgbClr val="003F48"/>
                          </a:solidFill>
                          <a:latin typeface="Avenir LT Pro 65 Medium" panose="020B0603020203020204" pitchFamily="34" charset="0"/>
                        </a:rPr>
                        <a:t>Onboarding</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venir LT Pro 65 Medium" panose="020B0603020203020204" pitchFamily="34" charset="0"/>
                        </a:rPr>
                        <a:t>Welcoming the customer and exchanging information to enable them to fully benefit from the features of the product or service.</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Funding method</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Data collection</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Permissions</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1487453108"/>
                  </a:ext>
                </a:extLst>
              </a:tr>
              <a:tr h="903414">
                <a:tc>
                  <a:txBody>
                    <a:bodyPr/>
                    <a:lstStyle/>
                    <a:p>
                      <a:pPr algn="ctr"/>
                      <a:r>
                        <a:rPr lang="en-GB" sz="900" b="1" dirty="0">
                          <a:solidFill>
                            <a:srgbClr val="003F48"/>
                          </a:solidFill>
                          <a:latin typeface="Avenir LT Pro 65 Medium" panose="020B0603020203020204" pitchFamily="34" charset="0"/>
                        </a:rPr>
                        <a:t>New</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r>
                        <a:rPr lang="en-GB" sz="900">
                          <a:latin typeface="Avenir LT Pro 65 Medium" panose="020B0603020203020204" pitchFamily="34" charset="0"/>
                        </a:rPr>
                        <a:t>Once onboarded, customers may be excluded from general marketing activity for a period to observe behaviour and ensure the product or service is being utilised. The intention is to care about them getting value from what they have already and not come across as ‘hard sell’ from the start.</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Did you know…</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Help videos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Reminders to do X</a:t>
                      </a:r>
                    </a:p>
                    <a:p>
                      <a:endParaRPr lang="en-GB" sz="900" dirty="0">
                        <a:latin typeface="Avenir LT Pro 65 Medium" panose="020B0603020203020204" pitchFamily="34" charset="0"/>
                      </a:endParaRPr>
                    </a:p>
                  </a:txBody>
                  <a:tcPr marL="54304" marR="54304" marT="27153" marB="27153" anchor="ctr">
                    <a:lnT w="9525" cap="flat" cmpd="sng" algn="ctr">
                      <a:solidFill>
                        <a:srgbClr val="003F48"/>
                      </a:solidFill>
                      <a:prstDash val="solid"/>
                      <a:round/>
                      <a:headEnd type="none" w="med" len="med"/>
                      <a:tailEnd type="none" w="med" len="med"/>
                    </a:lnT>
                    <a:noFill/>
                  </a:tcPr>
                </a:tc>
                <a:extLst>
                  <a:ext uri="{0D108BD9-81ED-4DB2-BD59-A6C34878D82A}">
                    <a16:rowId xmlns:a16="http://schemas.microsoft.com/office/drawing/2014/main" val="1744553596"/>
                  </a:ext>
                </a:extLst>
              </a:tr>
            </a:tbl>
          </a:graphicData>
        </a:graphic>
      </p:graphicFrame>
      <p:sp>
        <p:nvSpPr>
          <p:cNvPr id="12" name="Title 1">
            <a:extLst>
              <a:ext uri="{FF2B5EF4-FFF2-40B4-BE49-F238E27FC236}">
                <a16:creationId xmlns:a16="http://schemas.microsoft.com/office/drawing/2014/main" id="{392F2B81-0863-7809-10A6-DF2FF98D7883}"/>
              </a:ext>
            </a:extLst>
          </p:cNvPr>
          <p:cNvSpPr txBox="1">
            <a:spLocks/>
          </p:cNvSpPr>
          <p:nvPr/>
        </p:nvSpPr>
        <p:spPr>
          <a:xfrm>
            <a:off x="465030" y="792683"/>
            <a:ext cx="4498814"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ACQUISITION STRATEGIES</a:t>
            </a:r>
          </a:p>
        </p:txBody>
      </p:sp>
      <p:pic>
        <p:nvPicPr>
          <p:cNvPr id="9" name="Picture 8">
            <a:extLst>
              <a:ext uri="{FF2B5EF4-FFF2-40B4-BE49-F238E27FC236}">
                <a16:creationId xmlns:a16="http://schemas.microsoft.com/office/drawing/2014/main" id="{3AED74BA-0E04-E1D3-E8D2-E261FD44D9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4" name="TextBox 3">
            <a:extLst>
              <a:ext uri="{FF2B5EF4-FFF2-40B4-BE49-F238E27FC236}">
                <a16:creationId xmlns:a16="http://schemas.microsoft.com/office/drawing/2014/main" id="{D7C9BF65-949F-73AD-9735-4AED5392CDC4}"/>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8" name="Slide Number Placeholder 5">
            <a:extLst>
              <a:ext uri="{FF2B5EF4-FFF2-40B4-BE49-F238E27FC236}">
                <a16:creationId xmlns:a16="http://schemas.microsoft.com/office/drawing/2014/main" id="{99ED7418-202B-D7A1-FFE3-EEC05268494B}"/>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15</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3FCFFA8A-86C1-AF9B-2C5D-D639ACE49172}"/>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C6ADA35-D278-39E1-0411-E7F2EC0AEB3E}"/>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50617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3B5778-900A-7EBC-32AE-45E2C350D82F}"/>
              </a:ext>
            </a:extLst>
          </p:cNvPr>
          <p:cNvGraphicFramePr>
            <a:graphicFrameLocks noGrp="1"/>
          </p:cNvGraphicFramePr>
          <p:nvPr>
            <p:extLst>
              <p:ext uri="{D42A27DB-BD31-4B8C-83A1-F6EECF244321}">
                <p14:modId xmlns:p14="http://schemas.microsoft.com/office/powerpoint/2010/main" val="1667013088"/>
              </p:ext>
            </p:extLst>
          </p:nvPr>
        </p:nvGraphicFramePr>
        <p:xfrm>
          <a:off x="340029" y="1281693"/>
          <a:ext cx="5531381" cy="2590220"/>
        </p:xfrm>
        <a:graphic>
          <a:graphicData uri="http://schemas.openxmlformats.org/drawingml/2006/table">
            <a:tbl>
              <a:tblPr>
                <a:tableStyleId>{5C22544A-7EE6-4342-B048-85BDC9FD1C3A}</a:tableStyleId>
              </a:tblPr>
              <a:tblGrid>
                <a:gridCol w="817260">
                  <a:extLst>
                    <a:ext uri="{9D8B030D-6E8A-4147-A177-3AD203B41FA5}">
                      <a16:colId xmlns:a16="http://schemas.microsoft.com/office/drawing/2014/main" val="89334750"/>
                    </a:ext>
                  </a:extLst>
                </a:gridCol>
                <a:gridCol w="3321542">
                  <a:extLst>
                    <a:ext uri="{9D8B030D-6E8A-4147-A177-3AD203B41FA5}">
                      <a16:colId xmlns:a16="http://schemas.microsoft.com/office/drawing/2014/main" val="720726718"/>
                    </a:ext>
                  </a:extLst>
                </a:gridCol>
                <a:gridCol w="1392579">
                  <a:extLst>
                    <a:ext uri="{9D8B030D-6E8A-4147-A177-3AD203B41FA5}">
                      <a16:colId xmlns:a16="http://schemas.microsoft.com/office/drawing/2014/main" val="3755756084"/>
                    </a:ext>
                  </a:extLst>
                </a:gridCol>
              </a:tblGrid>
              <a:tr h="844487">
                <a:tc>
                  <a:txBody>
                    <a:bodyPr/>
                    <a:lstStyle/>
                    <a:p>
                      <a:pPr algn="ctr"/>
                      <a:r>
                        <a:rPr lang="en-GB" sz="900" b="1" dirty="0">
                          <a:solidFill>
                            <a:srgbClr val="003F48"/>
                          </a:solidFill>
                          <a:latin typeface="Avenir LT Pro 65 Medium" panose="020B0603020203020204" pitchFamily="34" charset="0"/>
                        </a:rPr>
                        <a:t>Engagement</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Strategies designed to improve the customer’s satisfaction and encourage advocacy. The intention is to reinforce the relationship with relevant value add content to inform, educate and reward.</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Loyalty and introducer</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Benefits to customers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Surprise and delight</a:t>
                      </a:r>
                    </a:p>
                  </a:txBody>
                  <a:tcPr marL="54304" marR="54304" marT="27153" marB="27153" anchor="ctr">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4152189860"/>
                  </a:ext>
                </a:extLst>
              </a:tr>
              <a:tr h="844487">
                <a:tc>
                  <a:txBody>
                    <a:bodyPr/>
                    <a:lstStyle/>
                    <a:p>
                      <a:pPr algn="ctr"/>
                      <a:r>
                        <a:rPr lang="en-GB" sz="900" b="1" dirty="0">
                          <a:solidFill>
                            <a:srgbClr val="003F48"/>
                          </a:solidFill>
                          <a:latin typeface="Avenir LT Pro 65 Medium" panose="020B0603020203020204" pitchFamily="34" charset="0"/>
                        </a:rPr>
                        <a:t>Cost deflection</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Typically focusing on embedding self-service channels to take away cost of human interaction for low (or no) value transactions. This can be information, guidance or encouragement to use self-serve and self-help features.</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Switch to online billing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New bill explainer</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Call routing</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1487453108"/>
                  </a:ext>
                </a:extLst>
              </a:tr>
              <a:tr h="901246">
                <a:tc>
                  <a:txBody>
                    <a:bodyPr/>
                    <a:lstStyle/>
                    <a:p>
                      <a:pPr algn="ctr"/>
                      <a:r>
                        <a:rPr lang="en-GB" sz="900" b="1" dirty="0">
                          <a:solidFill>
                            <a:srgbClr val="003F48"/>
                          </a:solidFill>
                          <a:latin typeface="Avenir LT Pro 65 Medium" panose="020B0603020203020204" pitchFamily="34" charset="0"/>
                        </a:rPr>
                        <a:t>Service</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r>
                        <a:rPr lang="en-GB" sz="900" dirty="0">
                          <a:latin typeface="Avenir LT Pro 65 Medium" panose="020B0603020203020204" pitchFamily="34" charset="0"/>
                        </a:rPr>
                        <a:t>Often ignored or run in a separate process to other customer activities, ‘service actions’ provide information and features to inform and support the relationship.</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Price changes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Alerts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Satisfaction surveys</a:t>
                      </a:r>
                    </a:p>
                    <a:p>
                      <a:endParaRPr lang="en-GB" sz="900" dirty="0">
                        <a:latin typeface="Avenir LT Pro 65 Medium" panose="020B0603020203020204" pitchFamily="34" charset="0"/>
                      </a:endParaRPr>
                    </a:p>
                  </a:txBody>
                  <a:tcPr marL="54304" marR="54304" marT="27153" marB="27153" anchor="ctr">
                    <a:lnT w="9525" cap="flat" cmpd="sng" algn="ctr">
                      <a:solidFill>
                        <a:srgbClr val="003F48"/>
                      </a:solidFill>
                      <a:prstDash val="solid"/>
                      <a:round/>
                      <a:headEnd type="none" w="med" len="med"/>
                      <a:tailEnd type="none" w="med" len="med"/>
                    </a:lnT>
                    <a:noFill/>
                  </a:tcPr>
                </a:tc>
                <a:extLst>
                  <a:ext uri="{0D108BD9-81ED-4DB2-BD59-A6C34878D82A}">
                    <a16:rowId xmlns:a16="http://schemas.microsoft.com/office/drawing/2014/main" val="1744553596"/>
                  </a:ext>
                </a:extLst>
              </a:tr>
            </a:tbl>
          </a:graphicData>
        </a:graphic>
      </p:graphicFrame>
      <p:sp>
        <p:nvSpPr>
          <p:cNvPr id="14" name="Title 1">
            <a:extLst>
              <a:ext uri="{FF2B5EF4-FFF2-40B4-BE49-F238E27FC236}">
                <a16:creationId xmlns:a16="http://schemas.microsoft.com/office/drawing/2014/main" id="{B43D9721-F9E5-ECED-5FA4-6F58E59AF473}"/>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IN-LIFE STRATEGIES</a:t>
            </a:r>
          </a:p>
        </p:txBody>
      </p:sp>
      <p:pic>
        <p:nvPicPr>
          <p:cNvPr id="6" name="Picture 5">
            <a:extLst>
              <a:ext uri="{FF2B5EF4-FFF2-40B4-BE49-F238E27FC236}">
                <a16:creationId xmlns:a16="http://schemas.microsoft.com/office/drawing/2014/main" id="{0CE5E976-AF7B-DB7D-A41A-526E02FC13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3D9FD2FC-EE6C-3A24-056C-A9EEF194C5C3}"/>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16</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7A7AB340-8873-4DA8-BF05-1EC011B70402}"/>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4EFA8EAF-2213-DE5C-3352-CED738216733}"/>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62DC6BC-8443-C69E-DE93-F876D5E10EA9}"/>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21405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3B5778-900A-7EBC-32AE-45E2C350D82F}"/>
              </a:ext>
            </a:extLst>
          </p:cNvPr>
          <p:cNvGraphicFramePr>
            <a:graphicFrameLocks noGrp="1"/>
          </p:cNvGraphicFramePr>
          <p:nvPr>
            <p:extLst>
              <p:ext uri="{D42A27DB-BD31-4B8C-83A1-F6EECF244321}">
                <p14:modId xmlns:p14="http://schemas.microsoft.com/office/powerpoint/2010/main" val="2721633831"/>
              </p:ext>
            </p:extLst>
          </p:nvPr>
        </p:nvGraphicFramePr>
        <p:xfrm>
          <a:off x="476430" y="1272490"/>
          <a:ext cx="5455823" cy="2152714"/>
        </p:xfrm>
        <a:graphic>
          <a:graphicData uri="http://schemas.openxmlformats.org/drawingml/2006/table">
            <a:tbl>
              <a:tblPr>
                <a:tableStyleId>{5C22544A-7EE6-4342-B048-85BDC9FD1C3A}</a:tableStyleId>
              </a:tblPr>
              <a:tblGrid>
                <a:gridCol w="806097">
                  <a:extLst>
                    <a:ext uri="{9D8B030D-6E8A-4147-A177-3AD203B41FA5}">
                      <a16:colId xmlns:a16="http://schemas.microsoft.com/office/drawing/2014/main" val="89334750"/>
                    </a:ext>
                  </a:extLst>
                </a:gridCol>
                <a:gridCol w="3462508">
                  <a:extLst>
                    <a:ext uri="{9D8B030D-6E8A-4147-A177-3AD203B41FA5}">
                      <a16:colId xmlns:a16="http://schemas.microsoft.com/office/drawing/2014/main" val="720726718"/>
                    </a:ext>
                  </a:extLst>
                </a:gridCol>
                <a:gridCol w="1187218">
                  <a:extLst>
                    <a:ext uri="{9D8B030D-6E8A-4147-A177-3AD203B41FA5}">
                      <a16:colId xmlns:a16="http://schemas.microsoft.com/office/drawing/2014/main" val="3755756084"/>
                    </a:ext>
                  </a:extLst>
                </a:gridCol>
              </a:tblGrid>
              <a:tr h="1199248">
                <a:tc>
                  <a:txBody>
                    <a:bodyPr/>
                    <a:lstStyle/>
                    <a:p>
                      <a:pPr algn="ctr">
                        <a:spcAft>
                          <a:spcPts val="600"/>
                        </a:spcAft>
                      </a:pPr>
                      <a:r>
                        <a:rPr lang="en-GB" sz="900" b="1" dirty="0">
                          <a:solidFill>
                            <a:srgbClr val="003F48"/>
                          </a:solidFill>
                          <a:latin typeface="Avenir LT Pro 65 Medium" panose="020B0603020203020204" pitchFamily="34" charset="0"/>
                        </a:rPr>
                        <a:t>Cross-sell</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a:spcAft>
                          <a:spcPts val="600"/>
                        </a:spcAft>
                      </a:pPr>
                      <a:r>
                        <a:rPr lang="en-GB" sz="900" dirty="0">
                          <a:latin typeface="Avenir LT Pro 65 Medium" panose="020B0603020203020204" pitchFamily="34" charset="0"/>
                        </a:rPr>
                        <a:t>The more product categories a customer has the stronger the relationship is likely to be. </a:t>
                      </a:r>
                    </a:p>
                    <a:p>
                      <a:pPr>
                        <a:spcAft>
                          <a:spcPts val="600"/>
                        </a:spcAft>
                      </a:pPr>
                      <a:r>
                        <a:rPr lang="en-GB" sz="900" dirty="0">
                          <a:latin typeface="Avenir LT Pro 65 Medium" panose="020B0603020203020204" pitchFamily="34" charset="0"/>
                        </a:rPr>
                        <a:t>Cross-sell is designed to introduce a different category of product to the customer and encourage them to add it. </a:t>
                      </a:r>
                    </a:p>
                    <a:p>
                      <a:pPr>
                        <a:spcAft>
                          <a:spcPts val="600"/>
                        </a:spcAft>
                      </a:pPr>
                      <a:r>
                        <a:rPr lang="en-GB" sz="900" dirty="0">
                          <a:latin typeface="Avenir LT Pro 65 Medium" panose="020B0603020203020204" pitchFamily="34" charset="0"/>
                        </a:rPr>
                        <a:t>This is often one of the biggest and most easily measured value drivers.</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marL="0" indent="0">
                        <a:spcAft>
                          <a:spcPts val="600"/>
                        </a:spcAft>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Life insurance to home insurance customers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Have you tried…</a:t>
                      </a:r>
                    </a:p>
                  </a:txBody>
                  <a:tcPr marL="54304" marR="54304" marT="27153" marB="27153" anchor="ctr">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4152189860"/>
                  </a:ext>
                </a:extLst>
              </a:tr>
              <a:tr h="757756">
                <a:tc>
                  <a:txBody>
                    <a:bodyPr/>
                    <a:lstStyle/>
                    <a:p>
                      <a:pPr algn="ctr">
                        <a:spcAft>
                          <a:spcPts val="600"/>
                        </a:spcAft>
                      </a:pPr>
                      <a:r>
                        <a:rPr lang="en-GB" sz="900" b="1" dirty="0">
                          <a:solidFill>
                            <a:srgbClr val="003F48"/>
                          </a:solidFill>
                          <a:latin typeface="Avenir LT Pro 65 Medium" panose="020B0603020203020204" pitchFamily="34" charset="0"/>
                        </a:rPr>
                        <a:t>Up-sell</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latin typeface="Avenir LT Pro 65 Medium" panose="020B0603020203020204" pitchFamily="34" charset="0"/>
                        </a:rPr>
                        <a:t>Another big driver of value is to encourage the customer to spend more, or more frequently.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latin typeface="Avenir LT Pro 65 Medium" panose="020B0603020203020204" pitchFamily="34" charset="0"/>
                        </a:rPr>
                        <a:t>Up-selling is designed to stimulate increased usage of their existing service or to increase the value or frequency of each purchase. </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indent="0">
                        <a:spcAft>
                          <a:spcPts val="600"/>
                        </a:spcAft>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Up a subscription tier</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More frequent purchasing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Increasing basket size</a:t>
                      </a:r>
                    </a:p>
                  </a:txBody>
                  <a:tcPr marL="54304" marR="54304" marT="27153" marB="27153" anchor="ctr">
                    <a:lnT w="9525" cap="flat" cmpd="sng" algn="ctr">
                      <a:solidFill>
                        <a:srgbClr val="003F48"/>
                      </a:solidFill>
                      <a:prstDash val="solid"/>
                      <a:round/>
                      <a:headEnd type="none" w="med" len="med"/>
                      <a:tailEnd type="none" w="med" len="med"/>
                    </a:lnT>
                    <a:noFill/>
                  </a:tcPr>
                </a:tc>
                <a:extLst>
                  <a:ext uri="{0D108BD9-81ED-4DB2-BD59-A6C34878D82A}">
                    <a16:rowId xmlns:a16="http://schemas.microsoft.com/office/drawing/2014/main" val="1487453108"/>
                  </a:ext>
                </a:extLst>
              </a:tr>
            </a:tbl>
          </a:graphicData>
        </a:graphic>
      </p:graphicFrame>
      <p:sp>
        <p:nvSpPr>
          <p:cNvPr id="10" name="Title 1">
            <a:extLst>
              <a:ext uri="{FF2B5EF4-FFF2-40B4-BE49-F238E27FC236}">
                <a16:creationId xmlns:a16="http://schemas.microsoft.com/office/drawing/2014/main" id="{F35228A8-58CF-714A-0146-53D2FBBC67B9}"/>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GROWTH STRATEGIES</a:t>
            </a:r>
          </a:p>
        </p:txBody>
      </p:sp>
      <p:pic>
        <p:nvPicPr>
          <p:cNvPr id="11" name="Picture 10">
            <a:extLst>
              <a:ext uri="{FF2B5EF4-FFF2-40B4-BE49-F238E27FC236}">
                <a16:creationId xmlns:a16="http://schemas.microsoft.com/office/drawing/2014/main" id="{2A05B2F2-AFC2-0BAB-31BA-CC83055FEA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199D3618-ADEC-96FE-2B25-C700702F7D6E}"/>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4003BBFB-5F6E-51CC-FC66-0B84DBB8C7CB}"/>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17</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DBA126F6-6288-7F09-4B20-26E344344DA8}"/>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F113CD4-3563-1155-FE08-B08B4FE370B9}"/>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68601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3B5778-900A-7EBC-32AE-45E2C350D82F}"/>
              </a:ext>
            </a:extLst>
          </p:cNvPr>
          <p:cNvGraphicFramePr>
            <a:graphicFrameLocks noGrp="1"/>
          </p:cNvGraphicFramePr>
          <p:nvPr>
            <p:extLst>
              <p:ext uri="{D42A27DB-BD31-4B8C-83A1-F6EECF244321}">
                <p14:modId xmlns:p14="http://schemas.microsoft.com/office/powerpoint/2010/main" val="3504103321"/>
              </p:ext>
            </p:extLst>
          </p:nvPr>
        </p:nvGraphicFramePr>
        <p:xfrm>
          <a:off x="340029" y="1295500"/>
          <a:ext cx="5560710" cy="2534516"/>
        </p:xfrm>
        <a:graphic>
          <a:graphicData uri="http://schemas.openxmlformats.org/drawingml/2006/table">
            <a:tbl>
              <a:tblPr>
                <a:tableStyleId>{5C22544A-7EE6-4342-B048-85BDC9FD1C3A}</a:tableStyleId>
              </a:tblPr>
              <a:tblGrid>
                <a:gridCol w="821592">
                  <a:extLst>
                    <a:ext uri="{9D8B030D-6E8A-4147-A177-3AD203B41FA5}">
                      <a16:colId xmlns:a16="http://schemas.microsoft.com/office/drawing/2014/main" val="89334750"/>
                    </a:ext>
                  </a:extLst>
                </a:gridCol>
                <a:gridCol w="3269977">
                  <a:extLst>
                    <a:ext uri="{9D8B030D-6E8A-4147-A177-3AD203B41FA5}">
                      <a16:colId xmlns:a16="http://schemas.microsoft.com/office/drawing/2014/main" val="720726718"/>
                    </a:ext>
                  </a:extLst>
                </a:gridCol>
                <a:gridCol w="1469141">
                  <a:extLst>
                    <a:ext uri="{9D8B030D-6E8A-4147-A177-3AD203B41FA5}">
                      <a16:colId xmlns:a16="http://schemas.microsoft.com/office/drawing/2014/main" val="3755756084"/>
                    </a:ext>
                  </a:extLst>
                </a:gridCol>
              </a:tblGrid>
              <a:tr h="752375">
                <a:tc>
                  <a:txBody>
                    <a:bodyPr/>
                    <a:lstStyle/>
                    <a:p>
                      <a:pPr algn="ctr"/>
                      <a:r>
                        <a:rPr lang="en-GB" sz="900" b="1" dirty="0">
                          <a:solidFill>
                            <a:srgbClr val="003F48"/>
                          </a:solidFill>
                          <a:latin typeface="Avenir LT Pro 65 Medium" panose="020B0603020203020204" pitchFamily="34" charset="0"/>
                        </a:rPr>
                        <a:t>Proactive Retention</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a:spcAft>
                          <a:spcPts val="600"/>
                        </a:spcAft>
                      </a:pPr>
                      <a:r>
                        <a:rPr lang="en-GB" sz="900" dirty="0">
                          <a:latin typeface="Avenir LT Pro 65 Medium" panose="020B0603020203020204" pitchFamily="34" charset="0"/>
                        </a:rPr>
                        <a:t>Often the biggest value lever, retention can deliver higher revenue customers than acquisition, and at a lower cost when pricing is optimised against business priority. </a:t>
                      </a:r>
                    </a:p>
                    <a:p>
                      <a:pPr>
                        <a:spcAft>
                          <a:spcPts val="600"/>
                        </a:spcAft>
                      </a:pPr>
                      <a:r>
                        <a:rPr lang="en-GB" sz="900" dirty="0">
                          <a:latin typeface="Avenir LT Pro 65 Medium" panose="020B0603020203020204" pitchFamily="34" charset="0"/>
                        </a:rPr>
                        <a:t>Proactive means targeting at-risk customers before leaving.</a:t>
                      </a:r>
                    </a:p>
                  </a:txBody>
                  <a:tcPr marL="54304" marR="54304" marT="27153" marB="27153" anchor="ctr">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Prior to insurance renewal</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End of contract</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High churn risk</a:t>
                      </a:r>
                    </a:p>
                  </a:txBody>
                  <a:tcPr marL="54304" marR="54304" marT="27153" marB="27153" anchor="ctr">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4152189860"/>
                  </a:ext>
                </a:extLst>
              </a:tr>
              <a:tr h="828675">
                <a:tc>
                  <a:txBody>
                    <a:bodyPr/>
                    <a:lstStyle/>
                    <a:p>
                      <a:pPr algn="ctr"/>
                      <a:r>
                        <a:rPr lang="en-GB" sz="900" b="1" dirty="0">
                          <a:solidFill>
                            <a:srgbClr val="003F48"/>
                          </a:solidFill>
                          <a:latin typeface="Avenir LT Pro 65 Medium" panose="020B0603020203020204" pitchFamily="34" charset="0"/>
                        </a:rPr>
                        <a:t>Reactive Retention</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a:spcAft>
                          <a:spcPts val="600"/>
                        </a:spcAft>
                      </a:pPr>
                      <a:r>
                        <a:rPr lang="en-GB" sz="900" dirty="0">
                          <a:latin typeface="Avenir LT Pro 65 Medium" panose="020B0603020203020204" pitchFamily="34" charset="0"/>
                        </a:rPr>
                        <a:t>Reactive retention is when the business negotiates to save the customer when they want to leave. </a:t>
                      </a:r>
                    </a:p>
                    <a:p>
                      <a:pPr>
                        <a:spcAft>
                          <a:spcPts val="600"/>
                        </a:spcAft>
                      </a:pPr>
                      <a:r>
                        <a:rPr lang="en-GB" sz="900" dirty="0">
                          <a:latin typeface="Avenir LT Pro 65 Medium" panose="020B0603020203020204" pitchFamily="34" charset="0"/>
                        </a:rPr>
                        <a:t>Pricing is often key, but must be optimised against business priority to save them, i.e. are they worth saving?</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Disconnection requests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Phone number transfers</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Balance transfers</a:t>
                      </a:r>
                    </a:p>
                  </a:txBody>
                  <a:tcPr marL="54304" marR="54304" marT="27153" marB="27153" anchor="ctr">
                    <a:lnT w="9525" cap="flat" cmpd="sng" algn="ctr">
                      <a:solidFill>
                        <a:srgbClr val="003F48"/>
                      </a:solidFill>
                      <a:prstDash val="solid"/>
                      <a:round/>
                      <a:headEnd type="none" w="med" len="med"/>
                      <a:tailEnd type="none" w="med" len="med"/>
                    </a:lnT>
                    <a:lnB w="9525" cap="flat" cmpd="sng" algn="ctr">
                      <a:solidFill>
                        <a:srgbClr val="003F48"/>
                      </a:solidFill>
                      <a:prstDash val="solid"/>
                      <a:round/>
                      <a:headEnd type="none" w="med" len="med"/>
                      <a:tailEnd type="none" w="med" len="med"/>
                    </a:lnB>
                    <a:noFill/>
                  </a:tcPr>
                </a:tc>
                <a:extLst>
                  <a:ext uri="{0D108BD9-81ED-4DB2-BD59-A6C34878D82A}">
                    <a16:rowId xmlns:a16="http://schemas.microsoft.com/office/drawing/2014/main" val="1487453108"/>
                  </a:ext>
                </a:extLst>
              </a:tr>
              <a:tr h="935833">
                <a:tc>
                  <a:txBody>
                    <a:bodyPr/>
                    <a:lstStyle/>
                    <a:p>
                      <a:pPr algn="ctr"/>
                      <a:r>
                        <a:rPr lang="en-GB" sz="900" b="1" dirty="0">
                          <a:solidFill>
                            <a:srgbClr val="003F48"/>
                          </a:solidFill>
                          <a:latin typeface="Avenir LT Pro 65 Medium" panose="020B0603020203020204" pitchFamily="34" charset="0"/>
                        </a:rPr>
                        <a:t>Win-back</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latin typeface="Avenir LT Pro 65 Medium" panose="020B0603020203020204" pitchFamily="34" charset="0"/>
                        </a:rPr>
                        <a:t>Re-engaging lost customers when you know they may be next in market. If customers are subject to minimum contract terms, the timing of strategies can coincide with the renewal or contract lapse of their new provider.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latin typeface="Avenir LT Pro 65 Medium" panose="020B0603020203020204" pitchFamily="34" charset="0"/>
                        </a:rPr>
                        <a:t>Knowing why an individual customer leaves, e.g., price, location, or service experience, informs relevant win-back.</a:t>
                      </a:r>
                    </a:p>
                  </a:txBody>
                  <a:tcPr marL="54304" marR="54304" marT="27153" marB="27153" anchor="ctr">
                    <a:lnT w="9525" cap="flat" cmpd="sng" algn="ctr">
                      <a:solidFill>
                        <a:srgbClr val="003F48"/>
                      </a:solidFill>
                      <a:prstDash val="solid"/>
                      <a:round/>
                      <a:headEnd type="none" w="med" len="med"/>
                      <a:tailEnd type="none" w="med" len="med"/>
                    </a:lnT>
                    <a:noFill/>
                  </a:tcPr>
                </a:tc>
                <a:tc>
                  <a:txBody>
                    <a:bodyPr/>
                    <a:lstStyle/>
                    <a:p>
                      <a:pPr marL="0" indent="0">
                        <a:buClr>
                          <a:srgbClr val="003F48"/>
                        </a:buClr>
                        <a:buFont typeface="Wingdings" panose="05000000000000000000" pitchFamily="2" charset="2"/>
                        <a:buNone/>
                      </a:pPr>
                      <a:r>
                        <a:rPr lang="en-GB" sz="900" b="1" dirty="0">
                          <a:solidFill>
                            <a:srgbClr val="003F48"/>
                          </a:solidFill>
                          <a:latin typeface="Avenir LT Pro 65 Medium" panose="020B0603020203020204" pitchFamily="34" charset="0"/>
                        </a:rPr>
                        <a:t>E.g.</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Insurance renewal anniversary</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New service launch</a:t>
                      </a:r>
                    </a:p>
                    <a:p>
                      <a:pPr marL="85725" indent="-85725" algn="l" defTabSz="914400" rtl="0" eaLnBrk="1" latinLnBrk="0" hangingPunct="1">
                        <a:spcAft>
                          <a:spcPts val="300"/>
                        </a:spcAft>
                        <a:buClr>
                          <a:srgbClr val="003F48"/>
                        </a:buClr>
                        <a:buFont typeface="Wingdings" panose="05000000000000000000" pitchFamily="2" charset="2"/>
                        <a:buChar char="§"/>
                      </a:pPr>
                      <a:r>
                        <a:rPr lang="en-GB" sz="800" kern="1200" dirty="0">
                          <a:solidFill>
                            <a:schemeClr val="dk1"/>
                          </a:solidFill>
                          <a:latin typeface="Avenir LT Pro 65 Medium" panose="020B0603020203020204" pitchFamily="34" charset="0"/>
                          <a:ea typeface="+mn-ea"/>
                          <a:cs typeface="+mn-cs"/>
                        </a:rPr>
                        <a:t>Special events</a:t>
                      </a:r>
                    </a:p>
                    <a:p>
                      <a:pPr marL="85725" indent="-85725" algn="l" defTabSz="914400" rtl="0" eaLnBrk="1" latinLnBrk="0" hangingPunct="1">
                        <a:buClr>
                          <a:srgbClr val="003F48"/>
                        </a:buClr>
                        <a:buFont typeface="Wingdings" panose="05000000000000000000" pitchFamily="2" charset="2"/>
                        <a:buChar char="§"/>
                      </a:pPr>
                      <a:endParaRPr lang="en-GB" sz="800" kern="1200" dirty="0">
                        <a:solidFill>
                          <a:schemeClr val="dk1"/>
                        </a:solidFill>
                        <a:latin typeface="Avenir LT Pro 65 Medium" panose="020B0603020203020204" pitchFamily="34" charset="0"/>
                        <a:ea typeface="+mn-ea"/>
                        <a:cs typeface="+mn-cs"/>
                      </a:endParaRPr>
                    </a:p>
                  </a:txBody>
                  <a:tcPr marL="54304" marR="54304" marT="27153" marB="27153" anchor="ctr">
                    <a:lnT w="9525" cap="flat" cmpd="sng" algn="ctr">
                      <a:solidFill>
                        <a:srgbClr val="003F48"/>
                      </a:solidFill>
                      <a:prstDash val="solid"/>
                      <a:round/>
                      <a:headEnd type="none" w="med" len="med"/>
                      <a:tailEnd type="none" w="med" len="med"/>
                    </a:lnT>
                    <a:noFill/>
                  </a:tcPr>
                </a:tc>
                <a:extLst>
                  <a:ext uri="{0D108BD9-81ED-4DB2-BD59-A6C34878D82A}">
                    <a16:rowId xmlns:a16="http://schemas.microsoft.com/office/drawing/2014/main" val="1337813503"/>
                  </a:ext>
                </a:extLst>
              </a:tr>
            </a:tbl>
          </a:graphicData>
        </a:graphic>
      </p:graphicFrame>
      <p:sp>
        <p:nvSpPr>
          <p:cNvPr id="8" name="Title 1">
            <a:extLst>
              <a:ext uri="{FF2B5EF4-FFF2-40B4-BE49-F238E27FC236}">
                <a16:creationId xmlns:a16="http://schemas.microsoft.com/office/drawing/2014/main" id="{A760F002-24EA-DF07-3275-D6D06373B022}"/>
              </a:ext>
            </a:extLst>
          </p:cNvPr>
          <p:cNvSpPr txBox="1">
            <a:spLocks/>
          </p:cNvSpPr>
          <p:nvPr/>
        </p:nvSpPr>
        <p:spPr>
          <a:xfrm>
            <a:off x="332853"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END OF LIFECYCLE STRATEGIES</a:t>
            </a:r>
          </a:p>
        </p:txBody>
      </p:sp>
      <p:pic>
        <p:nvPicPr>
          <p:cNvPr id="10" name="Picture 9">
            <a:extLst>
              <a:ext uri="{FF2B5EF4-FFF2-40B4-BE49-F238E27FC236}">
                <a16:creationId xmlns:a16="http://schemas.microsoft.com/office/drawing/2014/main" id="{043ABEA7-F4C2-BA4F-20AD-7CB0A8DD30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6BE01636-BEA8-6D5D-DD03-DD7EBCBBADC9}"/>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18</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5042905B-872A-F1DB-2030-4E541FEEFCF2}"/>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71EFC03F-1C99-8CF8-B0AB-1ABEF2876B8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163D0C3-3D6C-6446-AB56-81E740F228D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06946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D042EE-0357-E4BB-693B-102176F631A1}"/>
              </a:ext>
            </a:extLst>
          </p:cNvPr>
          <p:cNvSpPr txBox="1"/>
          <p:nvPr/>
        </p:nvSpPr>
        <p:spPr>
          <a:xfrm>
            <a:off x="475917" y="1271643"/>
            <a:ext cx="4395492" cy="1077218"/>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Inbound channels are when a customer visits a touchpoint to transact or interact with the business through, e.g., retail stores, app, website, service centre, chat.</a:t>
            </a:r>
          </a:p>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Every inbound touchpoint may be an opportunity to engage the customer, but should be controlled by treatment strategy to prevent message over-saturation</a:t>
            </a:r>
          </a:p>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There is a difference between real-time data and real-time decisions. One or both may not be necessary.</a:t>
            </a:r>
          </a:p>
        </p:txBody>
      </p:sp>
      <p:sp>
        <p:nvSpPr>
          <p:cNvPr id="7" name="Title 1">
            <a:extLst>
              <a:ext uri="{FF2B5EF4-FFF2-40B4-BE49-F238E27FC236}">
                <a16:creationId xmlns:a16="http://schemas.microsoft.com/office/drawing/2014/main" id="{0B558CB2-DEFE-3D65-5B11-D275F63487B7}"/>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INBOUND CHANNEL CONSIDERATIONS</a:t>
            </a:r>
          </a:p>
        </p:txBody>
      </p:sp>
      <p:pic>
        <p:nvPicPr>
          <p:cNvPr id="11" name="Picture 10">
            <a:extLst>
              <a:ext uri="{FF2B5EF4-FFF2-40B4-BE49-F238E27FC236}">
                <a16:creationId xmlns:a16="http://schemas.microsoft.com/office/drawing/2014/main" id="{8015AE39-F491-C475-C517-0A4C16D4EF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93B9FB91-22CC-B9B9-8A68-CBEAB306BF97}"/>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3" name="Slide Number Placeholder 5">
            <a:extLst>
              <a:ext uri="{FF2B5EF4-FFF2-40B4-BE49-F238E27FC236}">
                <a16:creationId xmlns:a16="http://schemas.microsoft.com/office/drawing/2014/main" id="{1F15FA8F-49E2-C65F-559D-6C6582A54A4C}"/>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19</a:t>
            </a:fld>
            <a:endParaRPr lang="en-GB" sz="754" b="1">
              <a:solidFill>
                <a:schemeClr val="tx1"/>
              </a:solidFill>
              <a:latin typeface="Avenir LT Pro 65 Medium" panose="020B0603020203020204" pitchFamily="34" charset="0"/>
            </a:endParaRPr>
          </a:p>
        </p:txBody>
      </p:sp>
      <p:cxnSp>
        <p:nvCxnSpPr>
          <p:cNvPr id="5" name="Straight Connector 4">
            <a:extLst>
              <a:ext uri="{FF2B5EF4-FFF2-40B4-BE49-F238E27FC236}">
                <a16:creationId xmlns:a16="http://schemas.microsoft.com/office/drawing/2014/main" id="{4447A18E-FA0B-E6B8-9C98-FF4BBDCC716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704B1F9-C786-DF08-285C-2B848530B98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26" name="Group 25">
            <a:extLst>
              <a:ext uri="{FF2B5EF4-FFF2-40B4-BE49-F238E27FC236}">
                <a16:creationId xmlns:a16="http://schemas.microsoft.com/office/drawing/2014/main" id="{29865E6C-3B19-A6C6-768E-4397F3ECE4EE}"/>
              </a:ext>
            </a:extLst>
          </p:cNvPr>
          <p:cNvGrpSpPr>
            <a:grpSpLocks noChangeAspect="1"/>
          </p:cNvGrpSpPr>
          <p:nvPr/>
        </p:nvGrpSpPr>
        <p:grpSpPr>
          <a:xfrm>
            <a:off x="4953597" y="1405987"/>
            <a:ext cx="978655" cy="565824"/>
            <a:chOff x="2755427" y="1318792"/>
            <a:chExt cx="713341" cy="412429"/>
          </a:xfrm>
        </p:grpSpPr>
        <p:grpSp>
          <p:nvGrpSpPr>
            <p:cNvPr id="9" name="Group 8">
              <a:extLst>
                <a:ext uri="{FF2B5EF4-FFF2-40B4-BE49-F238E27FC236}">
                  <a16:creationId xmlns:a16="http://schemas.microsoft.com/office/drawing/2014/main" id="{0DFDBC99-5A60-1E8B-E63D-D42E8C8CB1B2}"/>
                </a:ext>
              </a:extLst>
            </p:cNvPr>
            <p:cNvGrpSpPr>
              <a:grpSpLocks noChangeAspect="1"/>
            </p:cNvGrpSpPr>
            <p:nvPr/>
          </p:nvGrpSpPr>
          <p:grpSpPr>
            <a:xfrm>
              <a:off x="3133029" y="1402873"/>
              <a:ext cx="335739" cy="316444"/>
              <a:chOff x="3798352" y="2363088"/>
              <a:chExt cx="654384" cy="616775"/>
            </a:xfrm>
          </p:grpSpPr>
          <p:sp>
            <p:nvSpPr>
              <p:cNvPr id="12" name="Freeform: Shape 11">
                <a:extLst>
                  <a:ext uri="{FF2B5EF4-FFF2-40B4-BE49-F238E27FC236}">
                    <a16:creationId xmlns:a16="http://schemas.microsoft.com/office/drawing/2014/main" id="{5E5EDAC1-0EA4-2D07-9FD8-5E68A7C43D3A}"/>
                  </a:ext>
                </a:extLst>
              </p:cNvPr>
              <p:cNvSpPr/>
              <p:nvPr/>
            </p:nvSpPr>
            <p:spPr>
              <a:xfrm>
                <a:off x="4058727" y="2363088"/>
                <a:ext cx="131703" cy="131705"/>
              </a:xfrm>
              <a:custGeom>
                <a:avLst/>
                <a:gdLst>
                  <a:gd name="connsiteX0" fmla="*/ 65852 w 131704"/>
                  <a:gd name="connsiteY0" fmla="*/ 131705 h 131704"/>
                  <a:gd name="connsiteX1" fmla="*/ 131705 w 131704"/>
                  <a:gd name="connsiteY1" fmla="*/ 65852 h 131704"/>
                  <a:gd name="connsiteX2" fmla="*/ 65852 w 131704"/>
                  <a:gd name="connsiteY2" fmla="*/ 0 h 131704"/>
                  <a:gd name="connsiteX3" fmla="*/ 0 w 131704"/>
                  <a:gd name="connsiteY3" fmla="*/ 65852 h 131704"/>
                  <a:gd name="connsiteX4" fmla="*/ 65852 w 131704"/>
                  <a:gd name="connsiteY4" fmla="*/ 131705 h 13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4" h="131704">
                    <a:moveTo>
                      <a:pt x="65852" y="131705"/>
                    </a:moveTo>
                    <a:cubicBezTo>
                      <a:pt x="102071" y="131705"/>
                      <a:pt x="131705" y="102071"/>
                      <a:pt x="131705" y="65852"/>
                    </a:cubicBezTo>
                    <a:cubicBezTo>
                      <a:pt x="131705" y="29634"/>
                      <a:pt x="102071" y="0"/>
                      <a:pt x="65852" y="0"/>
                    </a:cubicBezTo>
                    <a:cubicBezTo>
                      <a:pt x="29634" y="0"/>
                      <a:pt x="0" y="29634"/>
                      <a:pt x="0" y="65852"/>
                    </a:cubicBezTo>
                    <a:cubicBezTo>
                      <a:pt x="0" y="102071"/>
                      <a:pt x="29634" y="131705"/>
                      <a:pt x="65852" y="131705"/>
                    </a:cubicBezTo>
                  </a:path>
                </a:pathLst>
              </a:custGeom>
              <a:solidFill>
                <a:srgbClr val="003F48"/>
              </a:solidFill>
              <a:ln w="8136" cap="flat">
                <a:noFill/>
                <a:prstDash val="solid"/>
                <a:miter/>
              </a:ln>
            </p:spPr>
            <p:txBody>
              <a:bodyPr rtlCol="0" anchor="ctr"/>
              <a:lstStyle/>
              <a:p>
                <a:endParaRPr lang="en-GB" sz="4800"/>
              </a:p>
            </p:txBody>
          </p:sp>
          <p:sp>
            <p:nvSpPr>
              <p:cNvPr id="13" name="Freeform: Shape 12">
                <a:extLst>
                  <a:ext uri="{FF2B5EF4-FFF2-40B4-BE49-F238E27FC236}">
                    <a16:creationId xmlns:a16="http://schemas.microsoft.com/office/drawing/2014/main" id="{5212FA2F-6312-D2A1-EA87-981084BC519A}"/>
                  </a:ext>
                </a:extLst>
              </p:cNvPr>
              <p:cNvSpPr/>
              <p:nvPr/>
            </p:nvSpPr>
            <p:spPr>
              <a:xfrm>
                <a:off x="3982997" y="2511257"/>
                <a:ext cx="283988" cy="98777"/>
              </a:xfrm>
              <a:custGeom>
                <a:avLst/>
                <a:gdLst>
                  <a:gd name="connsiteX0" fmla="*/ 274933 w 283988"/>
                  <a:gd name="connsiteY0" fmla="*/ 60913 h 98778"/>
                  <a:gd name="connsiteX1" fmla="*/ 265056 w 283988"/>
                  <a:gd name="connsiteY1" fmla="*/ 42804 h 98778"/>
                  <a:gd name="connsiteX2" fmla="*/ 195911 w 283988"/>
                  <a:gd name="connsiteY2" fmla="*/ 6585 h 98778"/>
                  <a:gd name="connsiteX3" fmla="*/ 141583 w 283988"/>
                  <a:gd name="connsiteY3" fmla="*/ 0 h 98778"/>
                  <a:gd name="connsiteX4" fmla="*/ 87254 w 283988"/>
                  <a:gd name="connsiteY4" fmla="*/ 8232 h 98778"/>
                  <a:gd name="connsiteX5" fmla="*/ 18109 w 283988"/>
                  <a:gd name="connsiteY5" fmla="*/ 44450 h 98778"/>
                  <a:gd name="connsiteX6" fmla="*/ 8232 w 283988"/>
                  <a:gd name="connsiteY6" fmla="*/ 62560 h 98778"/>
                  <a:gd name="connsiteX7" fmla="*/ 0 w 283988"/>
                  <a:gd name="connsiteY7" fmla="*/ 98779 h 98778"/>
                  <a:gd name="connsiteX8" fmla="*/ 283988 w 283988"/>
                  <a:gd name="connsiteY8" fmla="*/ 98779 h 98778"/>
                  <a:gd name="connsiteX9" fmla="*/ 274933 w 283988"/>
                  <a:gd name="connsiteY9" fmla="*/ 60913 h 9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988" h="98778">
                    <a:moveTo>
                      <a:pt x="274933" y="60913"/>
                    </a:moveTo>
                    <a:cubicBezTo>
                      <a:pt x="273287" y="54328"/>
                      <a:pt x="269995" y="47743"/>
                      <a:pt x="265056" y="42804"/>
                    </a:cubicBezTo>
                    <a:cubicBezTo>
                      <a:pt x="245300" y="26341"/>
                      <a:pt x="222252" y="14817"/>
                      <a:pt x="195911" y="6585"/>
                    </a:cubicBezTo>
                    <a:cubicBezTo>
                      <a:pt x="177801" y="3293"/>
                      <a:pt x="159692" y="0"/>
                      <a:pt x="141583" y="0"/>
                    </a:cubicBezTo>
                    <a:cubicBezTo>
                      <a:pt x="123473" y="0"/>
                      <a:pt x="105364" y="3293"/>
                      <a:pt x="87254" y="8232"/>
                    </a:cubicBezTo>
                    <a:cubicBezTo>
                      <a:pt x="60913" y="14817"/>
                      <a:pt x="37865" y="27987"/>
                      <a:pt x="18109" y="44450"/>
                    </a:cubicBezTo>
                    <a:cubicBezTo>
                      <a:pt x="13170" y="49389"/>
                      <a:pt x="9878" y="55974"/>
                      <a:pt x="8232" y="62560"/>
                    </a:cubicBezTo>
                    <a:lnTo>
                      <a:pt x="0" y="98779"/>
                    </a:lnTo>
                    <a:lnTo>
                      <a:pt x="283988" y="98779"/>
                    </a:lnTo>
                    <a:lnTo>
                      <a:pt x="274933" y="60913"/>
                    </a:lnTo>
                    <a:close/>
                  </a:path>
                </a:pathLst>
              </a:custGeom>
              <a:solidFill>
                <a:srgbClr val="003F48"/>
              </a:solidFill>
              <a:ln w="8136" cap="flat">
                <a:noFill/>
                <a:prstDash val="solid"/>
                <a:miter/>
              </a:ln>
            </p:spPr>
            <p:txBody>
              <a:bodyPr rtlCol="0" anchor="ctr"/>
              <a:lstStyle/>
              <a:p>
                <a:endParaRPr lang="en-GB" sz="4800"/>
              </a:p>
            </p:txBody>
          </p:sp>
          <p:sp>
            <p:nvSpPr>
              <p:cNvPr id="14" name="Rectangle 13">
                <a:extLst>
                  <a:ext uri="{FF2B5EF4-FFF2-40B4-BE49-F238E27FC236}">
                    <a16:creationId xmlns:a16="http://schemas.microsoft.com/office/drawing/2014/main" id="{3BC9E9DF-162A-25A8-163E-223610349444}"/>
                  </a:ext>
                </a:extLst>
              </p:cNvPr>
              <p:cNvSpPr/>
              <p:nvPr/>
            </p:nvSpPr>
            <p:spPr>
              <a:xfrm>
                <a:off x="3798352" y="2626498"/>
                <a:ext cx="654384" cy="353365"/>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lIns="45252" rIns="45252" rtlCol="0" anchor="ctr"/>
              <a:lstStyle/>
              <a:p>
                <a:pPr algn="ctr"/>
                <a:r>
                  <a:rPr lang="en-GB" sz="900" b="1" dirty="0">
                    <a:latin typeface="Avenir LT Pro 65 Medium" panose="020B0603020203020204" pitchFamily="34" charset="0"/>
                  </a:rPr>
                  <a:t>OPEN</a:t>
                </a:r>
              </a:p>
            </p:txBody>
          </p:sp>
        </p:grpSp>
        <p:pic>
          <p:nvPicPr>
            <p:cNvPr id="15" name="Graphic 14" descr="Man with solid fill">
              <a:extLst>
                <a:ext uri="{FF2B5EF4-FFF2-40B4-BE49-F238E27FC236}">
                  <a16:creationId xmlns:a16="http://schemas.microsoft.com/office/drawing/2014/main" id="{FA31AD21-4459-3A1F-5744-53A2792419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5427" y="1318792"/>
              <a:ext cx="412429" cy="412429"/>
            </a:xfrm>
            <a:prstGeom prst="rect">
              <a:avLst/>
            </a:prstGeom>
          </p:spPr>
        </p:pic>
      </p:grpSp>
      <p:sp>
        <p:nvSpPr>
          <p:cNvPr id="27" name="TextBox 26">
            <a:extLst>
              <a:ext uri="{FF2B5EF4-FFF2-40B4-BE49-F238E27FC236}">
                <a16:creationId xmlns:a16="http://schemas.microsoft.com/office/drawing/2014/main" id="{63ABD806-B62F-D996-B42A-E4B05F37738E}"/>
              </a:ext>
            </a:extLst>
          </p:cNvPr>
          <p:cNvSpPr txBox="1"/>
          <p:nvPr/>
        </p:nvSpPr>
        <p:spPr>
          <a:xfrm>
            <a:off x="475916" y="2356494"/>
            <a:ext cx="5586451" cy="1369606"/>
          </a:xfrm>
          <a:prstGeom prst="rect">
            <a:avLst/>
          </a:prstGeom>
          <a:noFill/>
        </p:spPr>
        <p:txBody>
          <a:bodyPr wrap="square" lIns="0" rIns="0">
            <a:spAutoFit/>
          </a:bodyPr>
          <a:lstStyle/>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Service channels should primarily focus on serving customers and answering their queries before introducing ‘sales-over-service’ messages.</a:t>
            </a:r>
          </a:p>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Human-assisted channels are subject to the variability of human skills, whereas digital channels can be controlled consistently.</a:t>
            </a:r>
          </a:p>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Digital channels can only use the stored data available at the point of interaction, whereas human channels can overlay ‘live’ context.</a:t>
            </a:r>
          </a:p>
          <a:p>
            <a:pPr marL="101830" indent="-101830">
              <a:spcAft>
                <a:spcPts val="754"/>
              </a:spcAft>
              <a:buClr>
                <a:srgbClr val="003F48"/>
              </a:buClr>
              <a:buFont typeface="Wingdings" panose="05000000000000000000" pitchFamily="2" charset="2"/>
              <a:buChar char="§"/>
            </a:pPr>
            <a:r>
              <a:rPr lang="en-GB" sz="900" dirty="0">
                <a:latin typeface="Avenir LT Pro 65 Medium" panose="020B0603020203020204" pitchFamily="34" charset="0"/>
              </a:rPr>
              <a:t>Personalisation is more difficult to control on an individual customer basis.</a:t>
            </a:r>
          </a:p>
        </p:txBody>
      </p:sp>
    </p:spTree>
    <p:extLst>
      <p:ext uri="{BB962C8B-B14F-4D97-AF65-F5344CB8AC3E}">
        <p14:creationId xmlns:p14="http://schemas.microsoft.com/office/powerpoint/2010/main" val="152979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9C4613-C3F3-427F-916A-0BDB1F429BC4}"/>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BDCFA0E4-F7AE-A916-9E52-502921F27F0C}"/>
              </a:ext>
            </a:extLst>
          </p:cNvPr>
          <p:cNvSpPr txBox="1"/>
          <p:nvPr/>
        </p:nvSpPr>
        <p:spPr>
          <a:xfrm>
            <a:off x="608743" y="3587549"/>
            <a:ext cx="5032666" cy="466093"/>
          </a:xfrm>
          <a:prstGeom prst="rect">
            <a:avLst/>
          </a:prstGeom>
        </p:spPr>
        <p:txBody>
          <a:bodyPr wrap="square" lIns="21379" rIns="21379" numCol="1" spcCol="360000">
            <a:noAutofit/>
          </a:bodyPr>
          <a:lstStyle>
            <a:defPPr>
              <a:defRPr lang="en-US"/>
            </a:defPPr>
            <a:lvl1pPr algn="just">
              <a:spcAft>
                <a:spcPts val="600"/>
              </a:spcAft>
              <a:defRPr sz="900" b="1">
                <a:solidFill>
                  <a:srgbClr val="003F48"/>
                </a:solidFill>
                <a:latin typeface="Avenir Next LT Pro" panose="020B0504020202020204" pitchFamily="34" charset="0"/>
              </a:defRPr>
            </a:lvl1pPr>
          </a:lstStyle>
          <a:p>
            <a:r>
              <a:rPr lang="en-GB" sz="534" b="0" dirty="0">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sp>
        <p:nvSpPr>
          <p:cNvPr id="3" name="TextBox 2">
            <a:extLst>
              <a:ext uri="{FF2B5EF4-FFF2-40B4-BE49-F238E27FC236}">
                <a16:creationId xmlns:a16="http://schemas.microsoft.com/office/drawing/2014/main" id="{0F6D7B29-475A-E359-B2F3-B044C77A134A}"/>
              </a:ext>
            </a:extLst>
          </p:cNvPr>
          <p:cNvSpPr txBox="1"/>
          <p:nvPr/>
        </p:nvSpPr>
        <p:spPr>
          <a:xfrm>
            <a:off x="1020536" y="1650076"/>
            <a:ext cx="4209081" cy="735966"/>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2800" indent="-52800">
              <a:spcAft>
                <a:spcPts val="246"/>
              </a:spcAft>
            </a:pPr>
            <a:r>
              <a:rPr lang="en-GB" sz="1257" b="1" i="1" dirty="0">
                <a:solidFill>
                  <a:schemeClr val="bg1"/>
                </a:solidFill>
                <a:latin typeface="Avenir LT Pro 65 Medium" panose="020B0603020203020204" pitchFamily="34" charset="0"/>
              </a:rPr>
              <a:t>“It is, however, reasonable to have perfection in our eye; that we may always advance towards it, though we know it never can be reached.”</a:t>
            </a:r>
            <a:br>
              <a:rPr lang="en-GB" sz="1257" b="1" i="1" dirty="0">
                <a:solidFill>
                  <a:schemeClr val="bg1"/>
                </a:solidFill>
                <a:latin typeface="Avenir LT Pro 65 Medium" panose="020B0603020203020204" pitchFamily="34" charset="0"/>
              </a:rPr>
            </a:br>
            <a:endParaRPr lang="en-GB" sz="1257" b="1" i="1" dirty="0">
              <a:solidFill>
                <a:schemeClr val="bg1"/>
              </a:solidFill>
              <a:latin typeface="Avenir LT Pro 65 Medium" panose="020B0603020203020204" pitchFamily="34" charset="0"/>
            </a:endParaRPr>
          </a:p>
          <a:p>
            <a:pPr>
              <a:spcAft>
                <a:spcPts val="246"/>
              </a:spcAft>
            </a:pPr>
            <a:r>
              <a:rPr lang="en-GB" sz="1257" i="1" dirty="0">
                <a:solidFill>
                  <a:srgbClr val="8F8F8F"/>
                </a:solidFill>
                <a:latin typeface="Avenir LT Pro 65 Medium" panose="020B0603020203020204" pitchFamily="34" charset="0"/>
              </a:rPr>
              <a:t>Dr Samuel Johnson</a:t>
            </a:r>
          </a:p>
        </p:txBody>
      </p:sp>
    </p:spTree>
    <p:extLst>
      <p:ext uri="{BB962C8B-B14F-4D97-AF65-F5344CB8AC3E}">
        <p14:creationId xmlns:p14="http://schemas.microsoft.com/office/powerpoint/2010/main" val="235808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3DF8AB-537A-75BF-7327-12E33CEC606F}"/>
              </a:ext>
            </a:extLst>
          </p:cNvPr>
          <p:cNvSpPr txBox="1"/>
          <p:nvPr/>
        </p:nvSpPr>
        <p:spPr>
          <a:xfrm>
            <a:off x="334676" y="1285450"/>
            <a:ext cx="3860463" cy="1431161"/>
          </a:xfrm>
          <a:prstGeom prst="rect">
            <a:avLst/>
          </a:prstGeom>
          <a:noFill/>
        </p:spPr>
        <p:txBody>
          <a:bodyPr wrap="square" rIns="0">
            <a:spAutoFit/>
          </a:bodyPr>
          <a:lstStyle/>
          <a:p>
            <a:pPr>
              <a:spcAft>
                <a:spcPts val="600"/>
              </a:spcAft>
            </a:pPr>
            <a:r>
              <a:rPr lang="en-GB" sz="900" dirty="0">
                <a:latin typeface="Avenir LT Pro 65 Medium" panose="020B0603020203020204" pitchFamily="34" charset="0"/>
              </a:rPr>
              <a:t>Outbound channels are when the business chooses to contact a customer through, e.g., email, mail, telesales, app, social, and SMS.</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Every outbound channel may be an opportunity to contact the customer but should be controlled by the overall treatment strategy to prevent over-saturation of messages and contact fatigue.</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Digital is often viewed as free whereas telesales &amp; direct mail being most expensive. Note that ‘free’ doesn’t mean cost-effective.</a:t>
            </a:r>
          </a:p>
          <a:p>
            <a:pPr>
              <a:spcAft>
                <a:spcPts val="600"/>
              </a:spcAft>
              <a:buClr>
                <a:srgbClr val="003F48"/>
              </a:buClr>
            </a:pPr>
            <a:endParaRPr lang="en-GB" sz="900" dirty="0">
              <a:latin typeface="Avenir LT Pro 65 Medium" panose="020B0603020203020204" pitchFamily="34" charset="0"/>
            </a:endParaRPr>
          </a:p>
        </p:txBody>
      </p:sp>
      <p:sp>
        <p:nvSpPr>
          <p:cNvPr id="11" name="Title 1">
            <a:extLst>
              <a:ext uri="{FF2B5EF4-FFF2-40B4-BE49-F238E27FC236}">
                <a16:creationId xmlns:a16="http://schemas.microsoft.com/office/drawing/2014/main" id="{5F082CCB-2044-ECFC-1997-76392B6BACC4}"/>
              </a:ext>
            </a:extLst>
          </p:cNvPr>
          <p:cNvSpPr txBox="1">
            <a:spLocks/>
          </p:cNvSpPr>
          <p:nvPr/>
        </p:nvSpPr>
        <p:spPr>
          <a:xfrm>
            <a:off x="334676" y="779070"/>
            <a:ext cx="4498855" cy="277178"/>
          </a:xfrm>
          <a:prstGeom prst="rect">
            <a:avLst/>
          </a:prstGeom>
          <a:noFill/>
        </p:spPr>
        <p:txBody>
          <a:bodyPr vert="horz" wrap="square" lIns="0" tIns="27153" rIns="0"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OUTBOUND CHANNEL CONSIDERATIONS</a:t>
            </a:r>
          </a:p>
        </p:txBody>
      </p:sp>
      <p:pic>
        <p:nvPicPr>
          <p:cNvPr id="7" name="Picture 6">
            <a:extLst>
              <a:ext uri="{FF2B5EF4-FFF2-40B4-BE49-F238E27FC236}">
                <a16:creationId xmlns:a16="http://schemas.microsoft.com/office/drawing/2014/main" id="{0F81718B-F7E1-426E-BA55-7A2102CCB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B4969EAC-3694-42A6-D755-FCC03D9AB4C8}"/>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20</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3B049BE4-F8EF-5043-31FF-B2FF2046596D}"/>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F6892EEC-8568-56AF-B37C-34FB2A7702DE}"/>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69BF122-68AC-ED5D-6F97-9C59E1A2788A}"/>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37" name="Group 36">
            <a:extLst>
              <a:ext uri="{FF2B5EF4-FFF2-40B4-BE49-F238E27FC236}">
                <a16:creationId xmlns:a16="http://schemas.microsoft.com/office/drawing/2014/main" id="{1849FFC8-71BF-322E-F622-855886206952}"/>
              </a:ext>
            </a:extLst>
          </p:cNvPr>
          <p:cNvGrpSpPr>
            <a:grpSpLocks noChangeAspect="1"/>
          </p:cNvGrpSpPr>
          <p:nvPr/>
        </p:nvGrpSpPr>
        <p:grpSpPr>
          <a:xfrm>
            <a:off x="4361148" y="1426559"/>
            <a:ext cx="1610832" cy="631062"/>
            <a:chOff x="4855055" y="3443633"/>
            <a:chExt cx="1052755" cy="412429"/>
          </a:xfrm>
        </p:grpSpPr>
        <p:grpSp>
          <p:nvGrpSpPr>
            <p:cNvPr id="16" name="Group 15">
              <a:extLst>
                <a:ext uri="{FF2B5EF4-FFF2-40B4-BE49-F238E27FC236}">
                  <a16:creationId xmlns:a16="http://schemas.microsoft.com/office/drawing/2014/main" id="{C7BBE4D9-04ED-C51A-E3E9-C558B2FC60ED}"/>
                </a:ext>
              </a:extLst>
            </p:cNvPr>
            <p:cNvGrpSpPr>
              <a:grpSpLocks noChangeAspect="1"/>
            </p:cNvGrpSpPr>
            <p:nvPr/>
          </p:nvGrpSpPr>
          <p:grpSpPr>
            <a:xfrm>
              <a:off x="4855055" y="3480251"/>
              <a:ext cx="386683" cy="362716"/>
              <a:chOff x="2162995" y="2344772"/>
              <a:chExt cx="743807" cy="697704"/>
            </a:xfrm>
          </p:grpSpPr>
          <p:sp>
            <p:nvSpPr>
              <p:cNvPr id="17" name="Freeform: Shape 16">
                <a:extLst>
                  <a:ext uri="{FF2B5EF4-FFF2-40B4-BE49-F238E27FC236}">
                    <a16:creationId xmlns:a16="http://schemas.microsoft.com/office/drawing/2014/main" id="{55331F24-D56D-45F0-B0C8-59F81DC166FB}"/>
                  </a:ext>
                </a:extLst>
              </p:cNvPr>
              <p:cNvSpPr/>
              <p:nvPr/>
            </p:nvSpPr>
            <p:spPr>
              <a:xfrm>
                <a:off x="2162995" y="2563847"/>
                <a:ext cx="266700" cy="476250"/>
              </a:xfrm>
              <a:custGeom>
                <a:avLst/>
                <a:gdLst>
                  <a:gd name="connsiteX0" fmla="*/ 238125 w 266700"/>
                  <a:gd name="connsiteY0" fmla="*/ 285750 h 476250"/>
                  <a:gd name="connsiteX1" fmla="*/ 57150 w 266700"/>
                  <a:gd name="connsiteY1" fmla="*/ 285750 h 476250"/>
                  <a:gd name="connsiteX2" fmla="*/ 57150 w 266700"/>
                  <a:gd name="connsiteY2" fmla="*/ 28575 h 476250"/>
                  <a:gd name="connsiteX3" fmla="*/ 28575 w 266700"/>
                  <a:gd name="connsiteY3" fmla="*/ 0 h 476250"/>
                  <a:gd name="connsiteX4" fmla="*/ 0 w 266700"/>
                  <a:gd name="connsiteY4" fmla="*/ 28575 h 476250"/>
                  <a:gd name="connsiteX5" fmla="*/ 0 w 266700"/>
                  <a:gd name="connsiteY5" fmla="*/ 314325 h 476250"/>
                  <a:gd name="connsiteX6" fmla="*/ 28575 w 266700"/>
                  <a:gd name="connsiteY6" fmla="*/ 342900 h 476250"/>
                  <a:gd name="connsiteX7" fmla="*/ 104775 w 266700"/>
                  <a:gd name="connsiteY7" fmla="*/ 342900 h 476250"/>
                  <a:gd name="connsiteX8" fmla="*/ 104775 w 266700"/>
                  <a:gd name="connsiteY8" fmla="*/ 419100 h 476250"/>
                  <a:gd name="connsiteX9" fmla="*/ 47625 w 266700"/>
                  <a:gd name="connsiteY9" fmla="*/ 419100 h 476250"/>
                  <a:gd name="connsiteX10" fmla="*/ 47625 w 266700"/>
                  <a:gd name="connsiteY10" fmla="*/ 476250 h 476250"/>
                  <a:gd name="connsiteX11" fmla="*/ 219075 w 266700"/>
                  <a:gd name="connsiteY11" fmla="*/ 476250 h 476250"/>
                  <a:gd name="connsiteX12" fmla="*/ 219075 w 266700"/>
                  <a:gd name="connsiteY12" fmla="*/ 419100 h 476250"/>
                  <a:gd name="connsiteX13" fmla="*/ 161925 w 266700"/>
                  <a:gd name="connsiteY13" fmla="*/ 419100 h 476250"/>
                  <a:gd name="connsiteX14" fmla="*/ 161925 w 266700"/>
                  <a:gd name="connsiteY14" fmla="*/ 342900 h 476250"/>
                  <a:gd name="connsiteX15" fmla="*/ 238125 w 266700"/>
                  <a:gd name="connsiteY15" fmla="*/ 342900 h 476250"/>
                  <a:gd name="connsiteX16" fmla="*/ 266700 w 266700"/>
                  <a:gd name="connsiteY16" fmla="*/ 314325 h 476250"/>
                  <a:gd name="connsiteX17" fmla="*/ 238125 w 266700"/>
                  <a:gd name="connsiteY17" fmla="*/ 2857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476250">
                    <a:moveTo>
                      <a:pt x="238125" y="285750"/>
                    </a:moveTo>
                    <a:lnTo>
                      <a:pt x="57150" y="285750"/>
                    </a:lnTo>
                    <a:lnTo>
                      <a:pt x="57150" y="28575"/>
                    </a:lnTo>
                    <a:cubicBezTo>
                      <a:pt x="57150" y="12793"/>
                      <a:pt x="44357" y="0"/>
                      <a:pt x="28575" y="0"/>
                    </a:cubicBezTo>
                    <a:cubicBezTo>
                      <a:pt x="12793" y="0"/>
                      <a:pt x="0" y="12793"/>
                      <a:pt x="0" y="28575"/>
                    </a:cubicBezTo>
                    <a:lnTo>
                      <a:pt x="0" y="314325"/>
                    </a:lnTo>
                    <a:cubicBezTo>
                      <a:pt x="0" y="330107"/>
                      <a:pt x="12793" y="342900"/>
                      <a:pt x="28575" y="342900"/>
                    </a:cubicBezTo>
                    <a:lnTo>
                      <a:pt x="104775" y="342900"/>
                    </a:lnTo>
                    <a:lnTo>
                      <a:pt x="104775" y="419100"/>
                    </a:lnTo>
                    <a:lnTo>
                      <a:pt x="47625" y="419100"/>
                    </a:lnTo>
                    <a:lnTo>
                      <a:pt x="47625" y="476250"/>
                    </a:lnTo>
                    <a:lnTo>
                      <a:pt x="219075" y="476250"/>
                    </a:lnTo>
                    <a:lnTo>
                      <a:pt x="219075" y="419100"/>
                    </a:lnTo>
                    <a:lnTo>
                      <a:pt x="161925" y="419100"/>
                    </a:lnTo>
                    <a:lnTo>
                      <a:pt x="161925" y="342900"/>
                    </a:lnTo>
                    <a:lnTo>
                      <a:pt x="238125" y="342900"/>
                    </a:lnTo>
                    <a:cubicBezTo>
                      <a:pt x="253907" y="342900"/>
                      <a:pt x="266700" y="330107"/>
                      <a:pt x="266700" y="314325"/>
                    </a:cubicBezTo>
                    <a:cubicBezTo>
                      <a:pt x="266700" y="298543"/>
                      <a:pt x="253907" y="285750"/>
                      <a:pt x="238125" y="285750"/>
                    </a:cubicBezTo>
                    <a:close/>
                  </a:path>
                </a:pathLst>
              </a:custGeom>
              <a:solidFill>
                <a:srgbClr val="003F48"/>
              </a:solidFill>
              <a:ln w="9525" cap="flat">
                <a:noFill/>
                <a:prstDash val="solid"/>
                <a:miter/>
              </a:ln>
            </p:spPr>
            <p:txBody>
              <a:bodyPr rtlCol="0" anchor="ctr"/>
              <a:lstStyle/>
              <a:p>
                <a:endParaRPr lang="en-GB" sz="2959"/>
              </a:p>
            </p:txBody>
          </p:sp>
          <p:sp>
            <p:nvSpPr>
              <p:cNvPr id="18" name="Freeform: Shape 17">
                <a:extLst>
                  <a:ext uri="{FF2B5EF4-FFF2-40B4-BE49-F238E27FC236}">
                    <a16:creationId xmlns:a16="http://schemas.microsoft.com/office/drawing/2014/main" id="{D365353E-6F4D-F246-070C-13056A20BBC0}"/>
                  </a:ext>
                </a:extLst>
              </p:cNvPr>
              <p:cNvSpPr/>
              <p:nvPr/>
            </p:nvSpPr>
            <p:spPr>
              <a:xfrm>
                <a:off x="2248714" y="2501585"/>
                <a:ext cx="304328" cy="519461"/>
              </a:xfrm>
              <a:custGeom>
                <a:avLst/>
                <a:gdLst>
                  <a:gd name="connsiteX0" fmla="*/ 156691 w 304328"/>
                  <a:gd name="connsiteY0" fmla="*/ 132175 h 519461"/>
                  <a:gd name="connsiteX1" fmla="*/ 175741 w 304328"/>
                  <a:gd name="connsiteY1" fmla="*/ 138461 h 519461"/>
                  <a:gd name="connsiteX2" fmla="*/ 270991 w 304328"/>
                  <a:gd name="connsiteY2" fmla="*/ 138461 h 519461"/>
                  <a:gd name="connsiteX3" fmla="*/ 304329 w 304328"/>
                  <a:gd name="connsiteY3" fmla="*/ 105124 h 519461"/>
                  <a:gd name="connsiteX4" fmla="*/ 270991 w 304328"/>
                  <a:gd name="connsiteY4" fmla="*/ 71786 h 519461"/>
                  <a:gd name="connsiteX5" fmla="*/ 186981 w 304328"/>
                  <a:gd name="connsiteY5" fmla="*/ 71786 h 519461"/>
                  <a:gd name="connsiteX6" fmla="*/ 111829 w 304328"/>
                  <a:gd name="connsiteY6" fmla="*/ 17398 h 519461"/>
                  <a:gd name="connsiteX7" fmla="*/ 60108 w 304328"/>
                  <a:gd name="connsiteY7" fmla="*/ 349 h 519461"/>
                  <a:gd name="connsiteX8" fmla="*/ 5 w 304328"/>
                  <a:gd name="connsiteY8" fmla="*/ 68643 h 519461"/>
                  <a:gd name="connsiteX9" fmla="*/ 5 w 304328"/>
                  <a:gd name="connsiteY9" fmla="*/ 252761 h 519461"/>
                  <a:gd name="connsiteX10" fmla="*/ 66680 w 304328"/>
                  <a:gd name="connsiteY10" fmla="*/ 319436 h 519461"/>
                  <a:gd name="connsiteX11" fmla="*/ 219080 w 304328"/>
                  <a:gd name="connsiteY11" fmla="*/ 319436 h 519461"/>
                  <a:gd name="connsiteX12" fmla="*/ 219080 w 304328"/>
                  <a:gd name="connsiteY12" fmla="*/ 486124 h 519461"/>
                  <a:gd name="connsiteX13" fmla="*/ 252418 w 304328"/>
                  <a:gd name="connsiteY13" fmla="*/ 519461 h 519461"/>
                  <a:gd name="connsiteX14" fmla="*/ 285755 w 304328"/>
                  <a:gd name="connsiteY14" fmla="*/ 486124 h 519461"/>
                  <a:gd name="connsiteX15" fmla="*/ 285755 w 304328"/>
                  <a:gd name="connsiteY15" fmla="*/ 286099 h 519461"/>
                  <a:gd name="connsiteX16" fmla="*/ 252418 w 304328"/>
                  <a:gd name="connsiteY16" fmla="*/ 252761 h 519461"/>
                  <a:gd name="connsiteX17" fmla="*/ 133355 w 304328"/>
                  <a:gd name="connsiteY17" fmla="*/ 252761 h 519461"/>
                  <a:gd name="connsiteX18" fmla="*/ 133355 w 304328"/>
                  <a:gd name="connsiteY18" fmla="*/ 115220 h 51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328" h="519461">
                    <a:moveTo>
                      <a:pt x="156691" y="132175"/>
                    </a:moveTo>
                    <a:cubicBezTo>
                      <a:pt x="162245" y="136176"/>
                      <a:pt x="168897" y="138372"/>
                      <a:pt x="175741" y="138461"/>
                    </a:cubicBezTo>
                    <a:lnTo>
                      <a:pt x="270991" y="138461"/>
                    </a:lnTo>
                    <a:cubicBezTo>
                      <a:pt x="289403" y="138461"/>
                      <a:pt x="304329" y="123535"/>
                      <a:pt x="304329" y="105124"/>
                    </a:cubicBezTo>
                    <a:cubicBezTo>
                      <a:pt x="304329" y="86712"/>
                      <a:pt x="289403" y="71786"/>
                      <a:pt x="270991" y="71786"/>
                    </a:cubicBezTo>
                    <a:lnTo>
                      <a:pt x="186981" y="71786"/>
                    </a:lnTo>
                    <a:lnTo>
                      <a:pt x="111829" y="17398"/>
                    </a:lnTo>
                    <a:cubicBezTo>
                      <a:pt x="97801" y="4613"/>
                      <a:pt x="78989" y="-1589"/>
                      <a:pt x="60108" y="349"/>
                    </a:cubicBezTo>
                    <a:cubicBezTo>
                      <a:pt x="25533" y="4349"/>
                      <a:pt x="-421" y="33840"/>
                      <a:pt x="5" y="68643"/>
                    </a:cubicBezTo>
                    <a:lnTo>
                      <a:pt x="5" y="252761"/>
                    </a:lnTo>
                    <a:cubicBezTo>
                      <a:pt x="5" y="289585"/>
                      <a:pt x="29857" y="319436"/>
                      <a:pt x="66680" y="319436"/>
                    </a:cubicBezTo>
                    <a:lnTo>
                      <a:pt x="219080" y="319436"/>
                    </a:lnTo>
                    <a:lnTo>
                      <a:pt x="219080" y="486124"/>
                    </a:lnTo>
                    <a:cubicBezTo>
                      <a:pt x="219080" y="504535"/>
                      <a:pt x="234006" y="519461"/>
                      <a:pt x="252418" y="519461"/>
                    </a:cubicBezTo>
                    <a:cubicBezTo>
                      <a:pt x="270829" y="519461"/>
                      <a:pt x="285755" y="504535"/>
                      <a:pt x="285755" y="486124"/>
                    </a:cubicBezTo>
                    <a:lnTo>
                      <a:pt x="285755" y="286099"/>
                    </a:lnTo>
                    <a:cubicBezTo>
                      <a:pt x="285755" y="267687"/>
                      <a:pt x="270829" y="252761"/>
                      <a:pt x="252418" y="252761"/>
                    </a:cubicBezTo>
                    <a:lnTo>
                      <a:pt x="133355" y="252761"/>
                    </a:lnTo>
                    <a:lnTo>
                      <a:pt x="133355" y="115220"/>
                    </a:lnTo>
                    <a:close/>
                  </a:path>
                </a:pathLst>
              </a:custGeom>
              <a:solidFill>
                <a:srgbClr val="003F48"/>
              </a:solidFill>
              <a:ln w="9525" cap="flat">
                <a:noFill/>
                <a:prstDash val="solid"/>
                <a:miter/>
              </a:ln>
            </p:spPr>
            <p:txBody>
              <a:bodyPr rtlCol="0" anchor="ctr"/>
              <a:lstStyle/>
              <a:p>
                <a:endParaRPr lang="en-GB" sz="2959"/>
              </a:p>
            </p:txBody>
          </p:sp>
          <p:sp>
            <p:nvSpPr>
              <p:cNvPr id="19" name="Freeform: Shape 18">
                <a:extLst>
                  <a:ext uri="{FF2B5EF4-FFF2-40B4-BE49-F238E27FC236}">
                    <a16:creationId xmlns:a16="http://schemas.microsoft.com/office/drawing/2014/main" id="{5B5996E5-2E9E-E58E-4AFE-6DD1640EAE73}"/>
                  </a:ext>
                </a:extLst>
              </p:cNvPr>
              <p:cNvSpPr/>
              <p:nvPr/>
            </p:nvSpPr>
            <p:spPr>
              <a:xfrm>
                <a:off x="2248720" y="2344772"/>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3F48"/>
              </a:solidFill>
              <a:ln w="9525" cap="flat">
                <a:noFill/>
                <a:prstDash val="solid"/>
                <a:miter/>
              </a:ln>
            </p:spPr>
            <p:txBody>
              <a:bodyPr rtlCol="0" anchor="ctr"/>
              <a:lstStyle/>
              <a:p>
                <a:endParaRPr lang="en-GB" sz="2959"/>
              </a:p>
            </p:txBody>
          </p:sp>
          <p:grpSp>
            <p:nvGrpSpPr>
              <p:cNvPr id="20" name="Group 19">
                <a:extLst>
                  <a:ext uri="{FF2B5EF4-FFF2-40B4-BE49-F238E27FC236}">
                    <a16:creationId xmlns:a16="http://schemas.microsoft.com/office/drawing/2014/main" id="{1A778C00-006F-AFA2-4DAB-EDDFE02F244A}"/>
                  </a:ext>
                </a:extLst>
              </p:cNvPr>
              <p:cNvGrpSpPr/>
              <p:nvPr/>
            </p:nvGrpSpPr>
            <p:grpSpPr>
              <a:xfrm>
                <a:off x="2443565" y="2671001"/>
                <a:ext cx="463237" cy="371475"/>
                <a:chOff x="2451320" y="2601788"/>
                <a:chExt cx="427177" cy="188663"/>
              </a:xfrm>
            </p:grpSpPr>
            <p:sp>
              <p:nvSpPr>
                <p:cNvPr id="23" name="Rectangle 22">
                  <a:extLst>
                    <a:ext uri="{FF2B5EF4-FFF2-40B4-BE49-F238E27FC236}">
                      <a16:creationId xmlns:a16="http://schemas.microsoft.com/office/drawing/2014/main" id="{8F8FBB57-1E8C-8825-FA7D-CB868550DEBE}"/>
                    </a:ext>
                  </a:extLst>
                </p:cNvPr>
                <p:cNvSpPr/>
                <p:nvPr/>
              </p:nvSpPr>
              <p:spPr>
                <a:xfrm>
                  <a:off x="2451320" y="2601788"/>
                  <a:ext cx="427177" cy="188663"/>
                </a:xfrm>
                <a:prstGeom prst="rect">
                  <a:avLst/>
                </a:prstGeom>
                <a:solidFill>
                  <a:srgbClr val="003F48"/>
                </a:solidFill>
                <a:ln w="31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cxnSp>
              <p:nvCxnSpPr>
                <p:cNvPr id="24" name="Straight Connector 23">
                  <a:extLst>
                    <a:ext uri="{FF2B5EF4-FFF2-40B4-BE49-F238E27FC236}">
                      <a16:creationId xmlns:a16="http://schemas.microsoft.com/office/drawing/2014/main" id="{CA59B61E-5193-9E22-1EF2-59BD3C810B6C}"/>
                    </a:ext>
                  </a:extLst>
                </p:cNvPr>
                <p:cNvCxnSpPr>
                  <a:cxnSpLocks/>
                </p:cNvCxnSpPr>
                <p:nvPr/>
              </p:nvCxnSpPr>
              <p:spPr>
                <a:xfrm>
                  <a:off x="2475104" y="2657978"/>
                  <a:ext cx="379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D4AD5A5-2DDB-5C19-226D-44874D14A702}"/>
                  </a:ext>
                </a:extLst>
              </p:cNvPr>
              <p:cNvSpPr/>
              <p:nvPr/>
            </p:nvSpPr>
            <p:spPr>
              <a:xfrm rot="309957">
                <a:off x="2740027" y="2476874"/>
                <a:ext cx="18000" cy="171154"/>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sp>
            <p:nvSpPr>
              <p:cNvPr id="22" name="Rectangle 21">
                <a:extLst>
                  <a:ext uri="{FF2B5EF4-FFF2-40B4-BE49-F238E27FC236}">
                    <a16:creationId xmlns:a16="http://schemas.microsoft.com/office/drawing/2014/main" id="{F67E3B7D-F4EA-51F2-5E67-398ED7EC87F2}"/>
                  </a:ext>
                </a:extLst>
              </p:cNvPr>
              <p:cNvSpPr/>
              <p:nvPr/>
            </p:nvSpPr>
            <p:spPr>
              <a:xfrm>
                <a:off x="2756844" y="2566336"/>
                <a:ext cx="10800" cy="108000"/>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59"/>
              </a:p>
            </p:txBody>
          </p:sp>
        </p:grpSp>
        <p:pic>
          <p:nvPicPr>
            <p:cNvPr id="25" name="Graphic 24" descr="Man with solid fill">
              <a:extLst>
                <a:ext uri="{FF2B5EF4-FFF2-40B4-BE49-F238E27FC236}">
                  <a16:creationId xmlns:a16="http://schemas.microsoft.com/office/drawing/2014/main" id="{346323BC-5D44-F881-D97A-04F297420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5381" y="3443633"/>
              <a:ext cx="412429" cy="412429"/>
            </a:xfrm>
            <a:prstGeom prst="rect">
              <a:avLst/>
            </a:prstGeom>
          </p:spPr>
        </p:pic>
        <p:pic>
          <p:nvPicPr>
            <p:cNvPr id="30" name="Graphic 29" descr="Arrow: Slight curve with solid fill">
              <a:extLst>
                <a:ext uri="{FF2B5EF4-FFF2-40B4-BE49-F238E27FC236}">
                  <a16:creationId xmlns:a16="http://schemas.microsoft.com/office/drawing/2014/main" id="{3A68C0A2-850A-154D-CC89-4A542D0336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2417" y="3519434"/>
              <a:ext cx="283141" cy="283141"/>
            </a:xfrm>
            <a:prstGeom prst="rect">
              <a:avLst/>
            </a:prstGeom>
          </p:spPr>
        </p:pic>
        <p:cxnSp>
          <p:nvCxnSpPr>
            <p:cNvPr id="32" name="Straight Connector 31">
              <a:extLst>
                <a:ext uri="{FF2B5EF4-FFF2-40B4-BE49-F238E27FC236}">
                  <a16:creationId xmlns:a16="http://schemas.microsoft.com/office/drawing/2014/main" id="{E85E104F-3FB8-BDFD-FC6A-A13C3F29DA07}"/>
                </a:ext>
              </a:extLst>
            </p:cNvPr>
            <p:cNvCxnSpPr>
              <a:cxnSpLocks/>
            </p:cNvCxnSpPr>
            <p:nvPr/>
          </p:nvCxnSpPr>
          <p:spPr>
            <a:xfrm flipH="1">
              <a:off x="5395932" y="3638146"/>
              <a:ext cx="10726" cy="692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FDE1FD9-D1F8-47F6-FD97-B2014EE24893}"/>
                </a:ext>
              </a:extLst>
            </p:cNvPr>
            <p:cNvCxnSpPr>
              <a:cxnSpLocks/>
            </p:cNvCxnSpPr>
            <p:nvPr/>
          </p:nvCxnSpPr>
          <p:spPr>
            <a:xfrm flipH="1">
              <a:off x="5442595" y="3637833"/>
              <a:ext cx="10726" cy="692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0D4A5F-B172-5F15-A52A-8CD24B2BE5A9}"/>
                </a:ext>
              </a:extLst>
            </p:cNvPr>
            <p:cNvCxnSpPr>
              <a:cxnSpLocks/>
            </p:cNvCxnSpPr>
            <p:nvPr/>
          </p:nvCxnSpPr>
          <p:spPr>
            <a:xfrm flipH="1">
              <a:off x="5348990" y="3626241"/>
              <a:ext cx="10726" cy="692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949D687-E8A2-7894-F567-02EAC18DE877}"/>
              </a:ext>
            </a:extLst>
          </p:cNvPr>
          <p:cNvSpPr txBox="1"/>
          <p:nvPr/>
        </p:nvSpPr>
        <p:spPr>
          <a:xfrm>
            <a:off x="334676" y="2484886"/>
            <a:ext cx="5557024" cy="1292662"/>
          </a:xfrm>
          <a:prstGeom prst="rect">
            <a:avLst/>
          </a:prstGeom>
          <a:noFill/>
        </p:spPr>
        <p:txBody>
          <a:bodyPr wrap="square" rIns="0">
            <a:spAutoFit/>
          </a:bodyPr>
          <a:lstStyle/>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Emails give feedback on open and click-through, whereas direct mail has little feedback other than ‘gone aways’ and sales.</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Telesales is subject to the variability of human skills, whereas other channels can be controlled for consistency and compliance.</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Digital ‘calls to action’ are more seamless when communicated via the digital channel, whereas digital is less useful when the transaction cannot be undertaken online.</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Personalisation can be done at scale.</a:t>
            </a:r>
          </a:p>
        </p:txBody>
      </p:sp>
    </p:spTree>
    <p:extLst>
      <p:ext uri="{BB962C8B-B14F-4D97-AF65-F5344CB8AC3E}">
        <p14:creationId xmlns:p14="http://schemas.microsoft.com/office/powerpoint/2010/main" val="74565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111E98-3F44-4AC5-8532-6457969689F2}"/>
              </a:ext>
            </a:extLst>
          </p:cNvPr>
          <p:cNvSpPr txBox="1"/>
          <p:nvPr/>
        </p:nvSpPr>
        <p:spPr>
          <a:xfrm>
            <a:off x="475916" y="1295790"/>
            <a:ext cx="5456337" cy="2412090"/>
          </a:xfrm>
          <a:prstGeom prst="rect">
            <a:avLst/>
          </a:prstGeom>
          <a:noFill/>
        </p:spPr>
        <p:txBody>
          <a:bodyPr wrap="square" lIns="0" rIns="0" numCol="2" spcCol="360000">
            <a:noAutofit/>
          </a:bodyPr>
          <a:lstStyle/>
          <a:p>
            <a:r>
              <a:rPr lang="en-GB" sz="800" b="1" dirty="0">
                <a:solidFill>
                  <a:srgbClr val="003F48"/>
                </a:solidFill>
                <a:latin typeface="Avenir LT Pro 65 Medium" panose="020B0603020203020204" pitchFamily="34" charset="0"/>
              </a:rPr>
              <a:t>Increased focus on customer management</a:t>
            </a:r>
          </a:p>
          <a:p>
            <a:r>
              <a:rPr lang="en-GB" sz="800" dirty="0">
                <a:latin typeface="Avenir LT Pro 65 Medium" panose="020B0603020203020204" pitchFamily="34" charset="0"/>
              </a:rPr>
              <a:t>Sectors that historically dealt with anonymous customers are now enabled by digital channels to understand and communicate with them in a personalised way</a:t>
            </a:r>
          </a:p>
          <a:p>
            <a:endParaRPr lang="en-GB" sz="800" dirty="0">
              <a:latin typeface="Avenir LT Pro 65 Medium" panose="020B0603020203020204" pitchFamily="34" charset="0"/>
            </a:endParaRPr>
          </a:p>
          <a:p>
            <a:r>
              <a:rPr lang="en-GB" sz="800" b="1" dirty="0">
                <a:solidFill>
                  <a:srgbClr val="003F48"/>
                </a:solidFill>
                <a:latin typeface="Avenir LT Pro 65 Medium" panose="020B0603020203020204" pitchFamily="34" charset="0"/>
              </a:rPr>
              <a:t>Exploitation of sales-over-service</a:t>
            </a:r>
          </a:p>
          <a:p>
            <a:r>
              <a:rPr lang="en-GB" sz="800" dirty="0">
                <a:latin typeface="Avenir LT Pro 65 Medium" panose="020B0603020203020204" pitchFamily="34" charset="0"/>
              </a:rPr>
              <a:t>More businesses are personalising offer delivery in both digital and human channels (such as retail stores and customer service) where technology prompts front-line staff.</a:t>
            </a:r>
          </a:p>
          <a:p>
            <a:endParaRPr lang="en-GB" sz="800" dirty="0">
              <a:latin typeface="Avenir LT Pro 65 Medium" panose="020B0603020203020204" pitchFamily="34" charset="0"/>
            </a:endParaRPr>
          </a:p>
          <a:p>
            <a:r>
              <a:rPr lang="en-GB" sz="800" b="1" dirty="0">
                <a:solidFill>
                  <a:srgbClr val="003F48"/>
                </a:solidFill>
                <a:latin typeface="Avenir LT Pro 65 Medium" panose="020B0603020203020204" pitchFamily="34" charset="0"/>
              </a:rPr>
              <a:t>Alignment of digital and traditional CRM</a:t>
            </a:r>
          </a:p>
          <a:p>
            <a:r>
              <a:rPr lang="en-GB" sz="800" dirty="0">
                <a:latin typeface="Avenir LT Pro 65 Medium" panose="020B0603020203020204" pitchFamily="34" charset="0"/>
              </a:rPr>
              <a:t>Digital grew quickly and often with end-to-end ownership of sales, marketing and IT, but the customer just viewed it as a channel. Customer strategies are now being delivered more consistently across all channels.</a:t>
            </a:r>
          </a:p>
          <a:p>
            <a:endParaRPr lang="en-GB" sz="800" b="1" dirty="0">
              <a:solidFill>
                <a:srgbClr val="003F48"/>
              </a:solidFill>
              <a:latin typeface="Avenir LT Pro 65 Medium" panose="020B0603020203020204" pitchFamily="34" charset="0"/>
            </a:endParaRPr>
          </a:p>
          <a:p>
            <a:r>
              <a:rPr lang="en-GB" sz="800" b="1" dirty="0">
                <a:solidFill>
                  <a:srgbClr val="003F48"/>
                </a:solidFill>
                <a:latin typeface="Avenir LT Pro 65 Medium" panose="020B0603020203020204" pitchFamily="34" charset="0"/>
              </a:rPr>
              <a:t>Technology available to all</a:t>
            </a:r>
          </a:p>
          <a:p>
            <a:r>
              <a:rPr lang="en-GB" sz="800" dirty="0">
                <a:latin typeface="Avenir LT Pro 65 Medium" panose="020B0603020203020204" pitchFamily="34" charset="0"/>
              </a:rPr>
              <a:t>The cost of sophisticated tools has significantly reduced meaning businesses of all sizes can deploy customer strategies at scale.</a:t>
            </a:r>
          </a:p>
          <a:p>
            <a:endParaRPr lang="en-GB" sz="800" dirty="0">
              <a:latin typeface="Avenir LT Pro 65 Medium" panose="020B0603020203020204" pitchFamily="34" charset="0"/>
            </a:endParaRPr>
          </a:p>
          <a:p>
            <a:r>
              <a:rPr lang="en-GB" sz="800" b="1" dirty="0">
                <a:solidFill>
                  <a:srgbClr val="003F48"/>
                </a:solidFill>
                <a:latin typeface="Avenir LT Pro 65 Medium" panose="020B0603020203020204" pitchFamily="34" charset="0"/>
              </a:rPr>
              <a:t>Targeting sophistication</a:t>
            </a:r>
          </a:p>
          <a:p>
            <a:r>
              <a:rPr lang="en-GB" sz="800" dirty="0">
                <a:latin typeface="Avenir LT Pro 65 Medium" panose="020B0603020203020204" pitchFamily="34" charset="0"/>
              </a:rPr>
              <a:t>More data, better predictions, integration of predictions into tools means customers get better, more relevant experiences which can lead to more success.</a:t>
            </a:r>
          </a:p>
          <a:p>
            <a:endParaRPr lang="en-GB" sz="800" dirty="0">
              <a:latin typeface="Avenir LT Pro 65 Medium" panose="020B0603020203020204" pitchFamily="34" charset="0"/>
            </a:endParaRPr>
          </a:p>
          <a:p>
            <a:r>
              <a:rPr lang="en-GB" sz="800" b="1" dirty="0">
                <a:solidFill>
                  <a:srgbClr val="003F48"/>
                </a:solidFill>
                <a:latin typeface="Avenir LT Pro 65 Medium" panose="020B0603020203020204" pitchFamily="34" charset="0"/>
              </a:rPr>
              <a:t>Always On Marketing</a:t>
            </a:r>
          </a:p>
          <a:p>
            <a:r>
              <a:rPr lang="en-GB" sz="800" dirty="0">
                <a:latin typeface="Avenir LT Pro 65 Medium" panose="020B0603020203020204" pitchFamily="34" charset="0"/>
              </a:rPr>
              <a:t>Many businesses that historically segmented batch campaigns have moved towards more ‘always-on’ strategies, where a set of pre-planned messages are triggered based on customer behaviour.</a:t>
            </a:r>
          </a:p>
        </p:txBody>
      </p:sp>
      <p:sp>
        <p:nvSpPr>
          <p:cNvPr id="10" name="Title 1">
            <a:extLst>
              <a:ext uri="{FF2B5EF4-FFF2-40B4-BE49-F238E27FC236}">
                <a16:creationId xmlns:a16="http://schemas.microsoft.com/office/drawing/2014/main" id="{CD908D4B-7377-9495-1873-51B64DD21F4E}"/>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TRENDS IN CUSTOMER STRATEGY</a:t>
            </a:r>
          </a:p>
        </p:txBody>
      </p:sp>
      <p:pic>
        <p:nvPicPr>
          <p:cNvPr id="11" name="Picture 10">
            <a:extLst>
              <a:ext uri="{FF2B5EF4-FFF2-40B4-BE49-F238E27FC236}">
                <a16:creationId xmlns:a16="http://schemas.microsoft.com/office/drawing/2014/main" id="{599529FF-8884-C844-0CE6-BCC9AA6639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DDF3DECA-A122-C59C-284C-FEAD516030C8}"/>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C210F700-54DB-EAA5-794B-685AA9346B39}"/>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21</a:t>
            </a:fld>
            <a:endParaRPr lang="en-GB" sz="754" b="1">
              <a:solidFill>
                <a:schemeClr val="tx1"/>
              </a:solidFill>
              <a:latin typeface="Avenir LT Pro 65 Medium" panose="020B0603020203020204" pitchFamily="34" charset="0"/>
            </a:endParaRPr>
          </a:p>
        </p:txBody>
      </p:sp>
      <p:cxnSp>
        <p:nvCxnSpPr>
          <p:cNvPr id="5" name="Straight Connector 4">
            <a:extLst>
              <a:ext uri="{FF2B5EF4-FFF2-40B4-BE49-F238E27FC236}">
                <a16:creationId xmlns:a16="http://schemas.microsoft.com/office/drawing/2014/main" id="{F98642A4-8477-AF36-159B-71C8A7FD604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AFB9F58-DE23-7938-5A0F-FF2398116EE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08287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4A7995F8-FC8D-B9C1-B1C4-8F334697CB9C}"/>
              </a:ext>
            </a:extLst>
          </p:cNvPr>
          <p:cNvSpPr>
            <a:spLocks noChangeAspect="1"/>
          </p:cNvSpPr>
          <p:nvPr/>
        </p:nvSpPr>
        <p:spPr>
          <a:xfrm>
            <a:off x="2809273" y="3108389"/>
            <a:ext cx="703051" cy="703051"/>
          </a:xfrm>
          <a:prstGeom prst="ellipse">
            <a:avLst/>
          </a:prstGeom>
          <a:solidFill>
            <a:srgbClr val="003F48"/>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40" name="Oval 39">
            <a:extLst>
              <a:ext uri="{FF2B5EF4-FFF2-40B4-BE49-F238E27FC236}">
                <a16:creationId xmlns:a16="http://schemas.microsoft.com/office/drawing/2014/main" id="{082E8706-2010-8F5D-1195-6120E5B7D373}"/>
              </a:ext>
            </a:extLst>
          </p:cNvPr>
          <p:cNvSpPr>
            <a:spLocks noChangeAspect="1"/>
          </p:cNvSpPr>
          <p:nvPr/>
        </p:nvSpPr>
        <p:spPr>
          <a:xfrm>
            <a:off x="2613872" y="2049856"/>
            <a:ext cx="1093853" cy="788028"/>
          </a:xfrm>
          <a:prstGeom prst="ellipse">
            <a:avLst/>
          </a:prstGeom>
          <a:solidFill>
            <a:srgbClr val="003F48">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41" name="TextBox 40">
            <a:extLst>
              <a:ext uri="{FF2B5EF4-FFF2-40B4-BE49-F238E27FC236}">
                <a16:creationId xmlns:a16="http://schemas.microsoft.com/office/drawing/2014/main" id="{BB49FA2C-197B-E61F-7960-F5B873D32052}"/>
              </a:ext>
            </a:extLst>
          </p:cNvPr>
          <p:cNvSpPr txBox="1"/>
          <p:nvPr/>
        </p:nvSpPr>
        <p:spPr>
          <a:xfrm>
            <a:off x="2661552" y="2154331"/>
            <a:ext cx="998494" cy="369332"/>
          </a:xfrm>
          <a:prstGeom prst="rect">
            <a:avLst/>
          </a:prstGeom>
          <a:noFill/>
        </p:spPr>
        <p:txBody>
          <a:bodyPr wrap="square">
            <a:spAutoFit/>
          </a:bodyPr>
          <a:lstStyle/>
          <a:p>
            <a:pPr algn="ctr"/>
            <a:r>
              <a:rPr lang="en-GB" sz="900" b="1" dirty="0">
                <a:solidFill>
                  <a:srgbClr val="003F48"/>
                </a:solidFill>
                <a:latin typeface="Avenir LT Pro 65 Medium" panose="020B0603020203020204" pitchFamily="34" charset="0"/>
              </a:rPr>
              <a:t>CUSTOMER</a:t>
            </a:r>
          </a:p>
          <a:p>
            <a:pPr algn="ctr"/>
            <a:r>
              <a:rPr lang="en-GB" sz="900" b="1" dirty="0">
                <a:solidFill>
                  <a:srgbClr val="003F48"/>
                </a:solidFill>
                <a:latin typeface="Avenir LT Pro 65 Medium" panose="020B0603020203020204" pitchFamily="34" charset="0"/>
              </a:rPr>
              <a:t>OBJECTIVE</a:t>
            </a:r>
          </a:p>
        </p:txBody>
      </p:sp>
      <p:sp>
        <p:nvSpPr>
          <p:cNvPr id="42" name="TextBox 41">
            <a:extLst>
              <a:ext uri="{FF2B5EF4-FFF2-40B4-BE49-F238E27FC236}">
                <a16:creationId xmlns:a16="http://schemas.microsoft.com/office/drawing/2014/main" id="{3AF876DD-5C9F-A339-8F1C-DE004A00366E}"/>
              </a:ext>
            </a:extLst>
          </p:cNvPr>
          <p:cNvSpPr txBox="1"/>
          <p:nvPr/>
        </p:nvSpPr>
        <p:spPr>
          <a:xfrm>
            <a:off x="2717461" y="2549028"/>
            <a:ext cx="889859" cy="238527"/>
          </a:xfrm>
          <a:prstGeom prst="rect">
            <a:avLst/>
          </a:prstGeom>
          <a:noFill/>
        </p:spPr>
        <p:txBody>
          <a:bodyPr wrap="square">
            <a:spAutoFit/>
          </a:bodyPr>
          <a:lstStyle/>
          <a:p>
            <a:pPr marL="52800" algn="ctr">
              <a:spcAft>
                <a:spcPts val="178"/>
              </a:spcAft>
              <a:buClr>
                <a:srgbClr val="003F48"/>
              </a:buClr>
            </a:pPr>
            <a:r>
              <a:rPr lang="en-GB" sz="475">
                <a:solidFill>
                  <a:srgbClr val="003F48"/>
                </a:solidFill>
                <a:latin typeface="Avenir LT Pro 65 Medium" panose="020B0603020203020204" pitchFamily="34" charset="0"/>
              </a:rPr>
              <a:t>E.g. Get 10 million customers in 3 years</a:t>
            </a:r>
          </a:p>
        </p:txBody>
      </p:sp>
      <p:sp>
        <p:nvSpPr>
          <p:cNvPr id="26" name="Arrow: Pentagon 25">
            <a:extLst>
              <a:ext uri="{FF2B5EF4-FFF2-40B4-BE49-F238E27FC236}">
                <a16:creationId xmlns:a16="http://schemas.microsoft.com/office/drawing/2014/main" id="{A4DCF674-E0F2-3F59-597E-EDC7DA718542}"/>
              </a:ext>
            </a:extLst>
          </p:cNvPr>
          <p:cNvSpPr/>
          <p:nvPr/>
        </p:nvSpPr>
        <p:spPr>
          <a:xfrm>
            <a:off x="385764" y="1534439"/>
            <a:ext cx="2185076" cy="1858667"/>
          </a:xfrm>
          <a:prstGeom prst="homePlate">
            <a:avLst>
              <a:gd name="adj" fmla="val 18675"/>
            </a:avLst>
          </a:prstGeom>
          <a:ln>
            <a:solidFill>
              <a:srgbClr val="003F48"/>
            </a:solidFill>
          </a:ln>
        </p:spPr>
        <p:txBody>
          <a:bodyPr wrap="square" lIns="45252" rIns="45252" numCol="1" spcCol="360000">
            <a:noAutofit/>
          </a:bodyPr>
          <a:lstStyle/>
          <a:p>
            <a:pPr algn="ctr">
              <a:spcAft>
                <a:spcPts val="357"/>
              </a:spcAft>
            </a:pPr>
            <a:r>
              <a:rPr lang="en-GB" sz="900" b="1" dirty="0">
                <a:solidFill>
                  <a:srgbClr val="003F48"/>
                </a:solidFill>
                <a:latin typeface="Avenir LT Pro 65 Medium" panose="020B0603020203020204" pitchFamily="34" charset="0"/>
              </a:rPr>
              <a:t>INTERNAL FACTORS</a:t>
            </a:r>
          </a:p>
          <a:p>
            <a:pPr algn="ctr">
              <a:spcAft>
                <a:spcPts val="251"/>
              </a:spcAft>
              <a:buClr>
                <a:srgbClr val="003F48"/>
              </a:buClr>
            </a:pPr>
            <a:r>
              <a:rPr lang="en-GB" sz="800" dirty="0">
                <a:latin typeface="Avenir LT Pro 65 Medium" panose="020B0603020203020204" pitchFamily="34" charset="0"/>
              </a:rPr>
              <a:t>Corporate vision and objectives</a:t>
            </a:r>
          </a:p>
          <a:p>
            <a:pPr algn="ctr">
              <a:spcAft>
                <a:spcPts val="251"/>
              </a:spcAft>
              <a:buClr>
                <a:srgbClr val="003F48"/>
              </a:buClr>
            </a:pPr>
            <a:r>
              <a:rPr lang="en-GB" sz="800" dirty="0">
                <a:latin typeface="Avenir LT Pro 65 Medium" panose="020B0603020203020204" pitchFamily="34" charset="0"/>
              </a:rPr>
              <a:t>Stakeholder expectations</a:t>
            </a:r>
          </a:p>
          <a:p>
            <a:pPr algn="ctr">
              <a:spcAft>
                <a:spcPts val="251"/>
              </a:spcAft>
              <a:buClr>
                <a:srgbClr val="003F48"/>
              </a:buClr>
            </a:pPr>
            <a:r>
              <a:rPr lang="en-GB" sz="800" dirty="0">
                <a:latin typeface="Avenir LT Pro 65 Medium" panose="020B0603020203020204" pitchFamily="34" charset="0"/>
              </a:rPr>
              <a:t>Operations (diverse vs focused)</a:t>
            </a:r>
          </a:p>
          <a:p>
            <a:pPr algn="ctr">
              <a:spcAft>
                <a:spcPts val="251"/>
              </a:spcAft>
              <a:buClr>
                <a:srgbClr val="003F48"/>
              </a:buClr>
            </a:pPr>
            <a:r>
              <a:rPr lang="en-GB" sz="800" dirty="0">
                <a:latin typeface="Avenir LT Pro 65 Medium" panose="020B0603020203020204" pitchFamily="34" charset="0"/>
              </a:rPr>
              <a:t>Leadership style and approach</a:t>
            </a:r>
          </a:p>
          <a:p>
            <a:pPr algn="ctr">
              <a:spcAft>
                <a:spcPts val="251"/>
              </a:spcAft>
              <a:buClr>
                <a:srgbClr val="003F48"/>
              </a:buClr>
            </a:pPr>
            <a:r>
              <a:rPr lang="en-GB" sz="800" dirty="0">
                <a:latin typeface="Avenir LT Pro 65 Medium" panose="020B0603020203020204" pitchFamily="34" charset="0"/>
              </a:rPr>
              <a:t>Business strategy and experiences</a:t>
            </a:r>
          </a:p>
          <a:p>
            <a:pPr algn="ctr">
              <a:spcAft>
                <a:spcPts val="251"/>
              </a:spcAft>
              <a:buClr>
                <a:srgbClr val="003F48"/>
              </a:buClr>
            </a:pPr>
            <a:r>
              <a:rPr lang="en-GB" sz="800" dirty="0">
                <a:latin typeface="Avenir LT Pro 65 Medium" panose="020B0603020203020204" pitchFamily="34" charset="0"/>
              </a:rPr>
              <a:t>Ways of working, structures and culture</a:t>
            </a:r>
          </a:p>
          <a:p>
            <a:pPr algn="ctr">
              <a:spcAft>
                <a:spcPts val="251"/>
              </a:spcAft>
              <a:buClr>
                <a:srgbClr val="003F48"/>
              </a:buClr>
            </a:pPr>
            <a:r>
              <a:rPr lang="en-GB" sz="800" dirty="0">
                <a:latin typeface="Avenir LT Pro 65 Medium" panose="020B0603020203020204" pitchFamily="34" charset="0"/>
              </a:rPr>
              <a:t>People and processes</a:t>
            </a:r>
          </a:p>
          <a:p>
            <a:pPr algn="ctr">
              <a:spcAft>
                <a:spcPts val="251"/>
              </a:spcAft>
              <a:buClr>
                <a:srgbClr val="003F48"/>
              </a:buClr>
            </a:pPr>
            <a:r>
              <a:rPr lang="en-GB" sz="800" dirty="0">
                <a:latin typeface="Avenir LT Pro 65 Medium" panose="020B0603020203020204" pitchFamily="34" charset="0"/>
              </a:rPr>
              <a:t>Systems and data infrastructure</a:t>
            </a:r>
          </a:p>
          <a:p>
            <a:pPr algn="ctr">
              <a:spcAft>
                <a:spcPts val="251"/>
              </a:spcAft>
              <a:buClr>
                <a:srgbClr val="003F48"/>
              </a:buClr>
            </a:pPr>
            <a:r>
              <a:rPr lang="en-GB" sz="800" dirty="0">
                <a:latin typeface="Avenir LT Pro 65 Medium" panose="020B0603020203020204" pitchFamily="34" charset="0"/>
              </a:rPr>
              <a:t>Customer and competitor perception</a:t>
            </a:r>
          </a:p>
          <a:p>
            <a:pPr algn="ctr">
              <a:spcAft>
                <a:spcPts val="251"/>
              </a:spcAft>
              <a:buClr>
                <a:srgbClr val="003F48"/>
              </a:buClr>
            </a:pPr>
            <a:r>
              <a:rPr lang="en-GB" sz="800" dirty="0">
                <a:latin typeface="Avenir LT Pro 65 Medium" panose="020B0603020203020204" pitchFamily="34" charset="0"/>
              </a:rPr>
              <a:t>Supplier relationships</a:t>
            </a:r>
            <a:endParaRPr lang="en-GB" sz="900" dirty="0">
              <a:latin typeface="Avenir LT Pro 65 Medium" panose="020B0603020203020204" pitchFamily="34" charset="0"/>
            </a:endParaRPr>
          </a:p>
        </p:txBody>
      </p:sp>
      <p:sp>
        <p:nvSpPr>
          <p:cNvPr id="28" name="Rectangle 27">
            <a:extLst>
              <a:ext uri="{FF2B5EF4-FFF2-40B4-BE49-F238E27FC236}">
                <a16:creationId xmlns:a16="http://schemas.microsoft.com/office/drawing/2014/main" id="{A85F4A7B-9292-7C9C-AEE0-315FCBB1C707}"/>
              </a:ext>
            </a:extLst>
          </p:cNvPr>
          <p:cNvSpPr/>
          <p:nvPr/>
        </p:nvSpPr>
        <p:spPr>
          <a:xfrm>
            <a:off x="4082688" y="1533553"/>
            <a:ext cx="1776035" cy="292283"/>
          </a:xfrm>
          <a:prstGeom prst="rect">
            <a:avLst/>
          </a:prstGeom>
        </p:spPr>
        <p:txBody>
          <a:bodyPr wrap="square" lIns="45252" rIns="45252" numCol="1" spcCol="360000">
            <a:noAutofit/>
          </a:bodyPr>
          <a:lstStyle/>
          <a:p>
            <a:pPr algn="ctr">
              <a:spcAft>
                <a:spcPts val="357"/>
              </a:spcAft>
            </a:pPr>
            <a:r>
              <a:rPr lang="en-GB" sz="900" b="1" dirty="0">
                <a:solidFill>
                  <a:srgbClr val="003F48"/>
                </a:solidFill>
                <a:latin typeface="Avenir LT Pro 65 Medium" panose="020B0603020203020204" pitchFamily="34" charset="0"/>
              </a:rPr>
              <a:t>EXTERNAL FACTORS</a:t>
            </a:r>
          </a:p>
          <a:p>
            <a:pPr algn="ctr">
              <a:spcAft>
                <a:spcPts val="251"/>
              </a:spcAft>
              <a:buClr>
                <a:srgbClr val="003F48"/>
              </a:buClr>
            </a:pPr>
            <a:r>
              <a:rPr lang="en-GB" sz="800" dirty="0">
                <a:latin typeface="Avenir LT Pro 65 Medium" panose="020B0603020203020204" pitchFamily="34" charset="0"/>
              </a:rPr>
              <a:t>Market demands</a:t>
            </a:r>
          </a:p>
          <a:p>
            <a:pPr algn="ctr">
              <a:spcAft>
                <a:spcPts val="251"/>
              </a:spcAft>
              <a:buClr>
                <a:srgbClr val="003F48"/>
              </a:buClr>
            </a:pPr>
            <a:r>
              <a:rPr lang="en-GB" sz="800" dirty="0">
                <a:latin typeface="Avenir LT Pro 65 Medium" panose="020B0603020203020204" pitchFamily="34" charset="0"/>
              </a:rPr>
              <a:t>Competitor activity</a:t>
            </a:r>
          </a:p>
          <a:p>
            <a:pPr algn="ctr">
              <a:spcAft>
                <a:spcPts val="251"/>
              </a:spcAft>
              <a:buClr>
                <a:srgbClr val="003F48"/>
              </a:buClr>
            </a:pPr>
            <a:r>
              <a:rPr lang="en-GB" sz="800" dirty="0">
                <a:latin typeface="Avenir LT Pro 65 Medium" panose="020B0603020203020204" pitchFamily="34" charset="0"/>
              </a:rPr>
              <a:t>Competitiveness in market</a:t>
            </a:r>
          </a:p>
          <a:p>
            <a:pPr algn="ctr">
              <a:spcAft>
                <a:spcPts val="251"/>
              </a:spcAft>
              <a:buClr>
                <a:srgbClr val="003F48"/>
              </a:buClr>
            </a:pPr>
            <a:r>
              <a:rPr lang="en-GB" sz="800" dirty="0">
                <a:latin typeface="Avenir LT Pro 65 Medium" panose="020B0603020203020204" pitchFamily="34" charset="0"/>
              </a:rPr>
              <a:t>Regulation</a:t>
            </a:r>
          </a:p>
          <a:p>
            <a:pPr algn="ctr">
              <a:spcAft>
                <a:spcPts val="251"/>
              </a:spcAft>
              <a:buClr>
                <a:srgbClr val="003F48"/>
              </a:buClr>
            </a:pPr>
            <a:r>
              <a:rPr lang="en-GB" sz="800" dirty="0">
                <a:latin typeface="Avenir LT Pro 65 Medium" panose="020B0603020203020204" pitchFamily="34" charset="0"/>
              </a:rPr>
              <a:t>Environmental trends</a:t>
            </a:r>
          </a:p>
          <a:p>
            <a:pPr algn="ctr">
              <a:spcAft>
                <a:spcPts val="251"/>
              </a:spcAft>
              <a:buClr>
                <a:srgbClr val="003F48"/>
              </a:buClr>
            </a:pPr>
            <a:r>
              <a:rPr lang="en-GB" sz="800" dirty="0">
                <a:latin typeface="Avenir LT Pro 65 Medium" panose="020B0603020203020204" pitchFamily="34" charset="0"/>
              </a:rPr>
              <a:t>Behavioural trends</a:t>
            </a:r>
          </a:p>
          <a:p>
            <a:pPr algn="ctr">
              <a:spcAft>
                <a:spcPts val="251"/>
              </a:spcAft>
              <a:buClr>
                <a:srgbClr val="003F48"/>
              </a:buClr>
            </a:pPr>
            <a:r>
              <a:rPr lang="en-GB" sz="800" dirty="0">
                <a:latin typeface="Avenir LT Pro 65 Medium" panose="020B0603020203020204" pitchFamily="34" charset="0"/>
              </a:rPr>
              <a:t>Economic trends</a:t>
            </a:r>
          </a:p>
          <a:p>
            <a:pPr algn="ctr">
              <a:spcAft>
                <a:spcPts val="251"/>
              </a:spcAft>
              <a:buClr>
                <a:srgbClr val="003F48"/>
              </a:buClr>
            </a:pPr>
            <a:r>
              <a:rPr lang="en-GB" sz="800" dirty="0">
                <a:latin typeface="Avenir LT Pro 65 Medium" panose="020B0603020203020204" pitchFamily="34" charset="0"/>
              </a:rPr>
              <a:t>Technological trends</a:t>
            </a:r>
          </a:p>
          <a:p>
            <a:pPr algn="ctr">
              <a:spcAft>
                <a:spcPts val="251"/>
              </a:spcAft>
              <a:buClr>
                <a:srgbClr val="003F48"/>
              </a:buClr>
            </a:pPr>
            <a:r>
              <a:rPr lang="en-GB" sz="800" dirty="0">
                <a:latin typeface="Avenir LT Pro 65 Medium" panose="020B0603020203020204" pitchFamily="34" charset="0"/>
              </a:rPr>
              <a:t>Demographic trends</a:t>
            </a:r>
          </a:p>
          <a:p>
            <a:pPr algn="ctr">
              <a:spcAft>
                <a:spcPts val="251"/>
              </a:spcAft>
              <a:buClr>
                <a:srgbClr val="003F48"/>
              </a:buClr>
            </a:pPr>
            <a:r>
              <a:rPr lang="en-GB" sz="800" dirty="0">
                <a:latin typeface="Avenir LT Pro 65 Medium" panose="020B0603020203020204" pitchFamily="34" charset="0"/>
              </a:rPr>
              <a:t>Cultural trends</a:t>
            </a:r>
          </a:p>
        </p:txBody>
      </p:sp>
      <p:grpSp>
        <p:nvGrpSpPr>
          <p:cNvPr id="20" name="Group 19">
            <a:extLst>
              <a:ext uri="{FF2B5EF4-FFF2-40B4-BE49-F238E27FC236}">
                <a16:creationId xmlns:a16="http://schemas.microsoft.com/office/drawing/2014/main" id="{D822D3B5-D1D6-F9ED-A625-A504372BD405}"/>
              </a:ext>
            </a:extLst>
          </p:cNvPr>
          <p:cNvGrpSpPr>
            <a:grpSpLocks noChangeAspect="1"/>
          </p:cNvGrpSpPr>
          <p:nvPr/>
        </p:nvGrpSpPr>
        <p:grpSpPr>
          <a:xfrm>
            <a:off x="2437423" y="2315398"/>
            <a:ext cx="275126" cy="275126"/>
            <a:chOff x="1590693" y="2502711"/>
            <a:chExt cx="926289" cy="926289"/>
          </a:xfrm>
        </p:grpSpPr>
        <p:sp>
          <p:nvSpPr>
            <p:cNvPr id="21" name="Oval 20">
              <a:extLst>
                <a:ext uri="{FF2B5EF4-FFF2-40B4-BE49-F238E27FC236}">
                  <a16:creationId xmlns:a16="http://schemas.microsoft.com/office/drawing/2014/main" id="{CAC93944-71BF-A840-1304-2EAA5E3A1064}"/>
                </a:ext>
              </a:extLst>
            </p:cNvPr>
            <p:cNvSpPr>
              <a:spLocks noChangeAspect="1"/>
            </p:cNvSpPr>
            <p:nvPr/>
          </p:nvSpPr>
          <p:spPr>
            <a:xfrm>
              <a:off x="1590693" y="2502711"/>
              <a:ext cx="926289" cy="926289"/>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22" name="Graphic 21" descr="Building outline">
              <a:extLst>
                <a:ext uri="{FF2B5EF4-FFF2-40B4-BE49-F238E27FC236}">
                  <a16:creationId xmlns:a16="http://schemas.microsoft.com/office/drawing/2014/main" id="{3C08C242-0BC1-AA2A-96D9-A958BA757F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340" y="2611316"/>
              <a:ext cx="709075" cy="709075"/>
            </a:xfrm>
            <a:prstGeom prst="rect">
              <a:avLst/>
            </a:prstGeom>
            <a:effectLst>
              <a:glow rad="101600">
                <a:schemeClr val="accent3">
                  <a:satMod val="175000"/>
                  <a:alpha val="40000"/>
                </a:schemeClr>
              </a:glow>
            </a:effectLst>
          </p:spPr>
        </p:pic>
      </p:grpSp>
      <p:sp>
        <p:nvSpPr>
          <p:cNvPr id="31" name="Arrow: Pentagon 30">
            <a:extLst>
              <a:ext uri="{FF2B5EF4-FFF2-40B4-BE49-F238E27FC236}">
                <a16:creationId xmlns:a16="http://schemas.microsoft.com/office/drawing/2014/main" id="{F717D063-8331-A16C-C9DE-6C278FF6B19A}"/>
              </a:ext>
            </a:extLst>
          </p:cNvPr>
          <p:cNvSpPr/>
          <p:nvPr/>
        </p:nvSpPr>
        <p:spPr>
          <a:xfrm rot="10800000">
            <a:off x="3778709" y="1534439"/>
            <a:ext cx="2080014" cy="1857600"/>
          </a:xfrm>
          <a:prstGeom prst="homePlate">
            <a:avLst>
              <a:gd name="adj" fmla="val 18675"/>
            </a:avLst>
          </a:prstGeom>
          <a:ln>
            <a:solidFill>
              <a:srgbClr val="003F48"/>
            </a:solidFill>
          </a:ln>
        </p:spPr>
        <p:txBody>
          <a:bodyPr wrap="square" numCol="1" spcCol="360000">
            <a:noAutofit/>
          </a:bodyPr>
          <a:lstStyle/>
          <a:p>
            <a:pPr>
              <a:spcAft>
                <a:spcPts val="357"/>
              </a:spcAft>
            </a:pPr>
            <a:endParaRPr lang="en-GB" sz="713">
              <a:latin typeface="Avenir LT Pro 65 Medium" panose="020B0603020203020204" pitchFamily="34" charset="0"/>
            </a:endParaRPr>
          </a:p>
        </p:txBody>
      </p:sp>
      <p:grpSp>
        <p:nvGrpSpPr>
          <p:cNvPr id="23" name="Group 22">
            <a:extLst>
              <a:ext uri="{FF2B5EF4-FFF2-40B4-BE49-F238E27FC236}">
                <a16:creationId xmlns:a16="http://schemas.microsoft.com/office/drawing/2014/main" id="{2F4D2B85-E483-2083-FA40-3B048B3DF154}"/>
              </a:ext>
            </a:extLst>
          </p:cNvPr>
          <p:cNvGrpSpPr>
            <a:grpSpLocks noChangeAspect="1"/>
          </p:cNvGrpSpPr>
          <p:nvPr/>
        </p:nvGrpSpPr>
        <p:grpSpPr>
          <a:xfrm>
            <a:off x="3611965" y="2315398"/>
            <a:ext cx="275126" cy="275126"/>
            <a:chOff x="3876025" y="2927840"/>
            <a:chExt cx="501160" cy="501160"/>
          </a:xfrm>
        </p:grpSpPr>
        <p:sp>
          <p:nvSpPr>
            <p:cNvPr id="24" name="Oval 23">
              <a:extLst>
                <a:ext uri="{FF2B5EF4-FFF2-40B4-BE49-F238E27FC236}">
                  <a16:creationId xmlns:a16="http://schemas.microsoft.com/office/drawing/2014/main" id="{44959F56-79E3-702F-6585-7EBFE2300771}"/>
                </a:ext>
              </a:extLst>
            </p:cNvPr>
            <p:cNvSpPr>
              <a:spLocks noChangeAspect="1"/>
            </p:cNvSpPr>
            <p:nvPr/>
          </p:nvSpPr>
          <p:spPr>
            <a:xfrm>
              <a:off x="3876025" y="2927840"/>
              <a:ext cx="501160" cy="501160"/>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25" name="Graphic 24" descr="Store outline">
              <a:extLst>
                <a:ext uri="{FF2B5EF4-FFF2-40B4-BE49-F238E27FC236}">
                  <a16:creationId xmlns:a16="http://schemas.microsoft.com/office/drawing/2014/main" id="{9A2345F2-914F-1DE1-8D71-7379204052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4413" y="3006227"/>
              <a:ext cx="344384" cy="344384"/>
            </a:xfrm>
            <a:prstGeom prst="rect">
              <a:avLst/>
            </a:prstGeom>
            <a:effectLst>
              <a:glow rad="101600">
                <a:schemeClr val="accent3">
                  <a:satMod val="175000"/>
                  <a:alpha val="40000"/>
                </a:schemeClr>
              </a:glow>
            </a:effectLst>
          </p:spPr>
        </p:pic>
      </p:grpSp>
      <p:sp>
        <p:nvSpPr>
          <p:cNvPr id="30" name="Rectangle 29">
            <a:extLst>
              <a:ext uri="{FF2B5EF4-FFF2-40B4-BE49-F238E27FC236}">
                <a16:creationId xmlns:a16="http://schemas.microsoft.com/office/drawing/2014/main" id="{7A107864-0C18-B100-C6FD-007FB9455038}"/>
              </a:ext>
            </a:extLst>
          </p:cNvPr>
          <p:cNvSpPr/>
          <p:nvPr/>
        </p:nvSpPr>
        <p:spPr>
          <a:xfrm>
            <a:off x="389292" y="1534439"/>
            <a:ext cx="27151" cy="1857600"/>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2" name="Rectangle 31">
            <a:extLst>
              <a:ext uri="{FF2B5EF4-FFF2-40B4-BE49-F238E27FC236}">
                <a16:creationId xmlns:a16="http://schemas.microsoft.com/office/drawing/2014/main" id="{64554200-783C-2BF2-FB26-5ED7F559BD73}"/>
              </a:ext>
            </a:extLst>
          </p:cNvPr>
          <p:cNvSpPr/>
          <p:nvPr/>
        </p:nvSpPr>
        <p:spPr>
          <a:xfrm>
            <a:off x="5825073" y="1534439"/>
            <a:ext cx="27151" cy="1857600"/>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6" name="TextBox 35">
            <a:extLst>
              <a:ext uri="{FF2B5EF4-FFF2-40B4-BE49-F238E27FC236}">
                <a16:creationId xmlns:a16="http://schemas.microsoft.com/office/drawing/2014/main" id="{80C8D924-D711-C81A-6145-283B60C83290}"/>
              </a:ext>
            </a:extLst>
          </p:cNvPr>
          <p:cNvSpPr txBox="1"/>
          <p:nvPr/>
        </p:nvSpPr>
        <p:spPr>
          <a:xfrm>
            <a:off x="2661552" y="3328333"/>
            <a:ext cx="998494" cy="311752"/>
          </a:xfrm>
          <a:prstGeom prst="rect">
            <a:avLst/>
          </a:prstGeom>
          <a:noFill/>
        </p:spPr>
        <p:txBody>
          <a:bodyPr wrap="square">
            <a:spAutoFit/>
          </a:bodyPr>
          <a:lstStyle/>
          <a:p>
            <a:pPr algn="ctr"/>
            <a:r>
              <a:rPr lang="en-GB" sz="713" b="1" dirty="0">
                <a:solidFill>
                  <a:schemeClr val="bg1"/>
                </a:solidFill>
                <a:latin typeface="Avenir LT Pro 65 Medium" panose="020B0603020203020204" pitchFamily="34" charset="0"/>
              </a:rPr>
              <a:t>CUSTOMER</a:t>
            </a:r>
          </a:p>
          <a:p>
            <a:pPr algn="ctr"/>
            <a:r>
              <a:rPr lang="en-GB" sz="713" b="1" dirty="0">
                <a:solidFill>
                  <a:schemeClr val="bg1"/>
                </a:solidFill>
                <a:latin typeface="Avenir LT Pro 65 Medium" panose="020B0603020203020204" pitchFamily="34" charset="0"/>
              </a:rPr>
              <a:t>STRATEGY</a:t>
            </a:r>
          </a:p>
        </p:txBody>
      </p:sp>
      <p:sp>
        <p:nvSpPr>
          <p:cNvPr id="15" name="Title 1">
            <a:extLst>
              <a:ext uri="{FF2B5EF4-FFF2-40B4-BE49-F238E27FC236}">
                <a16:creationId xmlns:a16="http://schemas.microsoft.com/office/drawing/2014/main" id="{5317FA94-0A8C-64CE-F117-CF215D2CF002}"/>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INFLUENCES ON CUSTOMER STRATEGY</a:t>
            </a:r>
          </a:p>
        </p:txBody>
      </p:sp>
      <p:pic>
        <p:nvPicPr>
          <p:cNvPr id="7" name="Picture 6">
            <a:extLst>
              <a:ext uri="{FF2B5EF4-FFF2-40B4-BE49-F238E27FC236}">
                <a16:creationId xmlns:a16="http://schemas.microsoft.com/office/drawing/2014/main" id="{2E8C23AF-3A4D-2FA4-AEA4-A9BC75D235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2D28788A-5D23-263B-6C0F-998CEFB7DC46}"/>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22</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F10665C0-054C-5768-0924-D54B7361BAA0}"/>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B430F6EA-A048-21DD-B913-B70B419D8D71}"/>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C53D0BD-2B40-91E3-F4BD-93B46A7BB17C}"/>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6" name="Arrow: Down 5">
            <a:extLst>
              <a:ext uri="{FF2B5EF4-FFF2-40B4-BE49-F238E27FC236}">
                <a16:creationId xmlns:a16="http://schemas.microsoft.com/office/drawing/2014/main" id="{43881799-9D48-5ED7-E480-B56577A1D817}"/>
              </a:ext>
            </a:extLst>
          </p:cNvPr>
          <p:cNvSpPr/>
          <p:nvPr/>
        </p:nvSpPr>
        <p:spPr>
          <a:xfrm>
            <a:off x="3043407" y="2834885"/>
            <a:ext cx="234784" cy="292283"/>
          </a:xfrm>
          <a:prstGeom prst="downArrow">
            <a:avLst/>
          </a:prstGeom>
          <a:solidFill>
            <a:srgbClr val="003F4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algn="ctr"/>
            <a:endParaRPr lang="en-GB" sz="475" dirty="0">
              <a:solidFill>
                <a:srgbClr val="003F48"/>
              </a:solidFill>
              <a:latin typeface="Avenir LT Pro 65 Medium" panose="020B0603020203020204" pitchFamily="34" charset="0"/>
            </a:endParaRPr>
          </a:p>
        </p:txBody>
      </p:sp>
    </p:spTree>
    <p:extLst>
      <p:ext uri="{BB962C8B-B14F-4D97-AF65-F5344CB8AC3E}">
        <p14:creationId xmlns:p14="http://schemas.microsoft.com/office/powerpoint/2010/main" val="109578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20614B-BCC2-AAE4-4407-07BB6E6839F8}"/>
              </a:ext>
            </a:extLst>
          </p:cNvPr>
          <p:cNvSpPr/>
          <p:nvPr/>
        </p:nvSpPr>
        <p:spPr>
          <a:xfrm>
            <a:off x="642111" y="2451884"/>
            <a:ext cx="2100224" cy="659438"/>
          </a:xfrm>
          <a:prstGeom prst="roundRect">
            <a:avLst>
              <a:gd name="adj" fmla="val 6846"/>
            </a:avLst>
          </a:prstGeom>
          <a:noFill/>
        </p:spPr>
        <p:txBody>
          <a:bodyPr wrap="square" lIns="36000" tIns="36000" rIns="0" bIns="36000" numCol="1" spcCol="360000" anchor="ctr">
            <a:noAutofit/>
          </a:bodyPr>
          <a:lstStyle/>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Prioritise service for segment A</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Offer only proposition X, Y or Z</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Protect segment 1, Grow segment 2</a:t>
            </a:r>
          </a:p>
        </p:txBody>
      </p:sp>
      <p:sp>
        <p:nvSpPr>
          <p:cNvPr id="45" name="Rectangle: Rounded Corners 44">
            <a:extLst>
              <a:ext uri="{FF2B5EF4-FFF2-40B4-BE49-F238E27FC236}">
                <a16:creationId xmlns:a16="http://schemas.microsoft.com/office/drawing/2014/main" id="{99A52589-5103-9112-456A-F7D7BFCDC1B5}"/>
              </a:ext>
            </a:extLst>
          </p:cNvPr>
          <p:cNvSpPr/>
          <p:nvPr/>
        </p:nvSpPr>
        <p:spPr>
          <a:xfrm>
            <a:off x="2201599" y="3259338"/>
            <a:ext cx="2148925" cy="659437"/>
          </a:xfrm>
          <a:prstGeom prst="roundRect">
            <a:avLst>
              <a:gd name="adj" fmla="val 5953"/>
            </a:avLst>
          </a:prstGeom>
          <a:noFill/>
        </p:spPr>
        <p:txBody>
          <a:bodyPr wrap="square" lIns="36000" tIns="36000" rIns="0" bIns="36000" numCol="1" spcCol="360000" anchor="ctr">
            <a:noAutofit/>
          </a:bodyPr>
          <a:lstStyle/>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Wow segment A, Control segment B</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Enable self-serve only for segment C</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Invest in retention, then acquisition</a:t>
            </a:r>
          </a:p>
        </p:txBody>
      </p:sp>
      <p:sp>
        <p:nvSpPr>
          <p:cNvPr id="46" name="Rectangle: Rounded Corners 45">
            <a:extLst>
              <a:ext uri="{FF2B5EF4-FFF2-40B4-BE49-F238E27FC236}">
                <a16:creationId xmlns:a16="http://schemas.microsoft.com/office/drawing/2014/main" id="{F57C50E4-5B9A-D9DD-C0D6-C8003CF2400F}"/>
              </a:ext>
            </a:extLst>
          </p:cNvPr>
          <p:cNvSpPr/>
          <p:nvPr/>
        </p:nvSpPr>
        <p:spPr>
          <a:xfrm>
            <a:off x="3831245" y="2451884"/>
            <a:ext cx="2001519" cy="659438"/>
          </a:xfrm>
          <a:prstGeom prst="roundRect">
            <a:avLst>
              <a:gd name="adj" fmla="val 5953"/>
            </a:avLst>
          </a:prstGeom>
          <a:noFill/>
        </p:spPr>
        <p:txBody>
          <a:bodyPr wrap="square" lIns="36000" tIns="36000" rIns="0" bIns="36000" numCol="1" spcCol="360000" anchor="ctr">
            <a:noAutofit/>
          </a:bodyPr>
          <a:lstStyle/>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Message theme 1 for segment D</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Don’t waive fees for segment 1</a:t>
            </a:r>
          </a:p>
          <a:p>
            <a:pPr marL="52800" indent="-52800">
              <a:spcAft>
                <a:spcPts val="178"/>
              </a:spcAft>
              <a:buClr>
                <a:srgbClr val="003F48"/>
              </a:buClr>
              <a:buFont typeface="Wingdings" panose="05000000000000000000" pitchFamily="2" charset="2"/>
              <a:buChar char="§"/>
            </a:pPr>
            <a:r>
              <a:rPr lang="en-GB" sz="900" dirty="0">
                <a:latin typeface="Avenir LT Pro 65 Medium" panose="020B0603020203020204" pitchFamily="34" charset="0"/>
              </a:rPr>
              <a:t>Intensive care for segment C</a:t>
            </a:r>
          </a:p>
        </p:txBody>
      </p:sp>
      <p:sp>
        <p:nvSpPr>
          <p:cNvPr id="15" name="Title 1">
            <a:extLst>
              <a:ext uri="{FF2B5EF4-FFF2-40B4-BE49-F238E27FC236}">
                <a16:creationId xmlns:a16="http://schemas.microsoft.com/office/drawing/2014/main" id="{5317FA94-0A8C-64CE-F117-CF215D2CF002}"/>
              </a:ext>
            </a:extLst>
          </p:cNvPr>
          <p:cNvSpPr txBox="1">
            <a:spLocks/>
          </p:cNvSpPr>
          <p:nvPr/>
        </p:nvSpPr>
        <p:spPr>
          <a:xfrm>
            <a:off x="475916"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INFLUENCES ON CUSTOMER STRATEGY</a:t>
            </a:r>
          </a:p>
        </p:txBody>
      </p:sp>
      <p:sp>
        <p:nvSpPr>
          <p:cNvPr id="4" name="Oval 3">
            <a:extLst>
              <a:ext uri="{FF2B5EF4-FFF2-40B4-BE49-F238E27FC236}">
                <a16:creationId xmlns:a16="http://schemas.microsoft.com/office/drawing/2014/main" id="{530F5A35-595F-8790-BEA6-F222F77FE804}"/>
              </a:ext>
            </a:extLst>
          </p:cNvPr>
          <p:cNvSpPr>
            <a:spLocks noChangeAspect="1"/>
          </p:cNvSpPr>
          <p:nvPr/>
        </p:nvSpPr>
        <p:spPr>
          <a:xfrm>
            <a:off x="2945160" y="2418585"/>
            <a:ext cx="703051" cy="703051"/>
          </a:xfrm>
          <a:prstGeom prst="ellipse">
            <a:avLst/>
          </a:prstGeom>
          <a:solidFill>
            <a:srgbClr val="003F48"/>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10" name="Oval 9">
            <a:extLst>
              <a:ext uri="{FF2B5EF4-FFF2-40B4-BE49-F238E27FC236}">
                <a16:creationId xmlns:a16="http://schemas.microsoft.com/office/drawing/2014/main" id="{D2D35746-1085-5B1B-30DC-78E284854A6C}"/>
              </a:ext>
            </a:extLst>
          </p:cNvPr>
          <p:cNvSpPr>
            <a:spLocks noChangeAspect="1"/>
          </p:cNvSpPr>
          <p:nvPr/>
        </p:nvSpPr>
        <p:spPr>
          <a:xfrm>
            <a:off x="2749759" y="1360052"/>
            <a:ext cx="1093853" cy="788028"/>
          </a:xfrm>
          <a:prstGeom prst="ellipse">
            <a:avLst/>
          </a:prstGeom>
          <a:solidFill>
            <a:srgbClr val="003F48">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11" name="TextBox 10">
            <a:extLst>
              <a:ext uri="{FF2B5EF4-FFF2-40B4-BE49-F238E27FC236}">
                <a16:creationId xmlns:a16="http://schemas.microsoft.com/office/drawing/2014/main" id="{D1542245-B5CA-44C5-73F3-70DD2A7F24BD}"/>
              </a:ext>
            </a:extLst>
          </p:cNvPr>
          <p:cNvSpPr txBox="1"/>
          <p:nvPr/>
        </p:nvSpPr>
        <p:spPr>
          <a:xfrm>
            <a:off x="2797439" y="1464527"/>
            <a:ext cx="998494" cy="369332"/>
          </a:xfrm>
          <a:prstGeom prst="rect">
            <a:avLst/>
          </a:prstGeom>
          <a:noFill/>
        </p:spPr>
        <p:txBody>
          <a:bodyPr wrap="square">
            <a:spAutoFit/>
          </a:bodyPr>
          <a:lstStyle/>
          <a:p>
            <a:pPr algn="ctr"/>
            <a:r>
              <a:rPr lang="en-GB" sz="900" b="1" dirty="0">
                <a:solidFill>
                  <a:srgbClr val="003F48"/>
                </a:solidFill>
                <a:latin typeface="Avenir LT Pro 65 Medium" panose="020B0603020203020204" pitchFamily="34" charset="0"/>
              </a:rPr>
              <a:t>CUSTOMER</a:t>
            </a:r>
          </a:p>
          <a:p>
            <a:pPr algn="ctr"/>
            <a:r>
              <a:rPr lang="en-GB" sz="900" b="1" dirty="0">
                <a:solidFill>
                  <a:srgbClr val="003F48"/>
                </a:solidFill>
                <a:latin typeface="Avenir LT Pro 65 Medium" panose="020B0603020203020204" pitchFamily="34" charset="0"/>
              </a:rPr>
              <a:t>OBJECTIVE</a:t>
            </a:r>
          </a:p>
        </p:txBody>
      </p:sp>
      <p:sp>
        <p:nvSpPr>
          <p:cNvPr id="12" name="TextBox 11">
            <a:extLst>
              <a:ext uri="{FF2B5EF4-FFF2-40B4-BE49-F238E27FC236}">
                <a16:creationId xmlns:a16="http://schemas.microsoft.com/office/drawing/2014/main" id="{3355DF0A-7D03-4F5E-CA83-845CE4D407BF}"/>
              </a:ext>
            </a:extLst>
          </p:cNvPr>
          <p:cNvSpPr txBox="1"/>
          <p:nvPr/>
        </p:nvSpPr>
        <p:spPr>
          <a:xfrm>
            <a:off x="2853348" y="1859224"/>
            <a:ext cx="889859" cy="238527"/>
          </a:xfrm>
          <a:prstGeom prst="rect">
            <a:avLst/>
          </a:prstGeom>
          <a:noFill/>
        </p:spPr>
        <p:txBody>
          <a:bodyPr wrap="square">
            <a:spAutoFit/>
          </a:bodyPr>
          <a:lstStyle/>
          <a:p>
            <a:pPr marL="52800" algn="ctr">
              <a:spcAft>
                <a:spcPts val="178"/>
              </a:spcAft>
              <a:buClr>
                <a:srgbClr val="003F48"/>
              </a:buClr>
            </a:pPr>
            <a:r>
              <a:rPr lang="en-GB" sz="475">
                <a:solidFill>
                  <a:srgbClr val="003F48"/>
                </a:solidFill>
                <a:latin typeface="Avenir LT Pro 65 Medium" panose="020B0603020203020204" pitchFamily="34" charset="0"/>
              </a:rPr>
              <a:t>E.g. Get 10 million customers in 3 years</a:t>
            </a:r>
          </a:p>
        </p:txBody>
      </p:sp>
      <p:sp>
        <p:nvSpPr>
          <p:cNvPr id="13" name="Arrow: Pentagon 12">
            <a:extLst>
              <a:ext uri="{FF2B5EF4-FFF2-40B4-BE49-F238E27FC236}">
                <a16:creationId xmlns:a16="http://schemas.microsoft.com/office/drawing/2014/main" id="{D165C256-74B8-C487-6A46-34163D7EB846}"/>
              </a:ext>
            </a:extLst>
          </p:cNvPr>
          <p:cNvSpPr/>
          <p:nvPr/>
        </p:nvSpPr>
        <p:spPr>
          <a:xfrm>
            <a:off x="521651" y="1654261"/>
            <a:ext cx="2185076" cy="222293"/>
          </a:xfrm>
          <a:prstGeom prst="homePlate">
            <a:avLst>
              <a:gd name="adj" fmla="val 18675"/>
            </a:avLst>
          </a:prstGeom>
          <a:ln>
            <a:solidFill>
              <a:srgbClr val="003F48"/>
            </a:solidFill>
          </a:ln>
        </p:spPr>
        <p:txBody>
          <a:bodyPr wrap="square" lIns="45252" rIns="45252" numCol="1" spcCol="360000">
            <a:noAutofit/>
          </a:bodyPr>
          <a:lstStyle/>
          <a:p>
            <a:pPr algn="ctr">
              <a:spcAft>
                <a:spcPts val="357"/>
              </a:spcAft>
            </a:pPr>
            <a:r>
              <a:rPr lang="en-GB" sz="900" b="1" dirty="0">
                <a:solidFill>
                  <a:srgbClr val="003F48"/>
                </a:solidFill>
                <a:latin typeface="Avenir LT Pro 65 Medium" panose="020B0603020203020204" pitchFamily="34" charset="0"/>
              </a:rPr>
              <a:t>INTERNAL FACTORS</a:t>
            </a:r>
          </a:p>
        </p:txBody>
      </p:sp>
      <p:sp>
        <p:nvSpPr>
          <p:cNvPr id="14" name="Rectangle 13">
            <a:extLst>
              <a:ext uri="{FF2B5EF4-FFF2-40B4-BE49-F238E27FC236}">
                <a16:creationId xmlns:a16="http://schemas.microsoft.com/office/drawing/2014/main" id="{2B965650-1933-9372-272C-C1815C257A14}"/>
              </a:ext>
            </a:extLst>
          </p:cNvPr>
          <p:cNvSpPr/>
          <p:nvPr/>
        </p:nvSpPr>
        <p:spPr>
          <a:xfrm>
            <a:off x="4027840" y="1653375"/>
            <a:ext cx="1776035" cy="292283"/>
          </a:xfrm>
          <a:prstGeom prst="rect">
            <a:avLst/>
          </a:prstGeom>
        </p:spPr>
        <p:txBody>
          <a:bodyPr wrap="square" lIns="45252" rIns="45252" numCol="1" spcCol="360000">
            <a:noAutofit/>
          </a:bodyPr>
          <a:lstStyle/>
          <a:p>
            <a:pPr algn="ctr">
              <a:spcAft>
                <a:spcPts val="357"/>
              </a:spcAft>
            </a:pPr>
            <a:r>
              <a:rPr lang="en-GB" sz="900" b="1" dirty="0">
                <a:solidFill>
                  <a:srgbClr val="003F48"/>
                </a:solidFill>
                <a:latin typeface="Avenir LT Pro 65 Medium" panose="020B0603020203020204" pitchFamily="34" charset="0"/>
              </a:rPr>
              <a:t>EXTERNAL FACTORS</a:t>
            </a:r>
          </a:p>
        </p:txBody>
      </p:sp>
      <p:grpSp>
        <p:nvGrpSpPr>
          <p:cNvPr id="16" name="Group 15">
            <a:extLst>
              <a:ext uri="{FF2B5EF4-FFF2-40B4-BE49-F238E27FC236}">
                <a16:creationId xmlns:a16="http://schemas.microsoft.com/office/drawing/2014/main" id="{EA8924C5-4C9F-B3FD-7821-C3860C466958}"/>
              </a:ext>
            </a:extLst>
          </p:cNvPr>
          <p:cNvGrpSpPr>
            <a:grpSpLocks noChangeAspect="1"/>
          </p:cNvGrpSpPr>
          <p:nvPr/>
        </p:nvGrpSpPr>
        <p:grpSpPr>
          <a:xfrm>
            <a:off x="2573310" y="1625594"/>
            <a:ext cx="275126" cy="275126"/>
            <a:chOff x="1590693" y="2502711"/>
            <a:chExt cx="926289" cy="926289"/>
          </a:xfrm>
        </p:grpSpPr>
        <p:sp>
          <p:nvSpPr>
            <p:cNvPr id="17" name="Oval 16">
              <a:extLst>
                <a:ext uri="{FF2B5EF4-FFF2-40B4-BE49-F238E27FC236}">
                  <a16:creationId xmlns:a16="http://schemas.microsoft.com/office/drawing/2014/main" id="{7F102FA7-5256-B5FD-AFE0-713786247C91}"/>
                </a:ext>
              </a:extLst>
            </p:cNvPr>
            <p:cNvSpPr>
              <a:spLocks noChangeAspect="1"/>
            </p:cNvSpPr>
            <p:nvPr/>
          </p:nvSpPr>
          <p:spPr>
            <a:xfrm>
              <a:off x="1590693" y="2502711"/>
              <a:ext cx="926289" cy="926289"/>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8" name="Graphic 17" descr="Building outline">
              <a:extLst>
                <a:ext uri="{FF2B5EF4-FFF2-40B4-BE49-F238E27FC236}">
                  <a16:creationId xmlns:a16="http://schemas.microsoft.com/office/drawing/2014/main" id="{A455CE28-A599-66CB-EF06-3BE8FA69E7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340" y="2611316"/>
              <a:ext cx="709075" cy="709075"/>
            </a:xfrm>
            <a:prstGeom prst="rect">
              <a:avLst/>
            </a:prstGeom>
            <a:effectLst>
              <a:glow rad="101600">
                <a:schemeClr val="accent3">
                  <a:satMod val="175000"/>
                  <a:alpha val="40000"/>
                </a:schemeClr>
              </a:glow>
            </a:effectLst>
          </p:spPr>
        </p:pic>
      </p:grpSp>
      <p:sp>
        <p:nvSpPr>
          <p:cNvPr id="19" name="Arrow: Pentagon 18">
            <a:extLst>
              <a:ext uri="{FF2B5EF4-FFF2-40B4-BE49-F238E27FC236}">
                <a16:creationId xmlns:a16="http://schemas.microsoft.com/office/drawing/2014/main" id="{167F4F2F-3265-75A8-6752-7DAC2F203DB8}"/>
              </a:ext>
            </a:extLst>
          </p:cNvPr>
          <p:cNvSpPr/>
          <p:nvPr/>
        </p:nvSpPr>
        <p:spPr>
          <a:xfrm rot="10800000">
            <a:off x="3914596" y="1654260"/>
            <a:ext cx="2001519" cy="222165"/>
          </a:xfrm>
          <a:prstGeom prst="homePlate">
            <a:avLst>
              <a:gd name="adj" fmla="val 18675"/>
            </a:avLst>
          </a:prstGeom>
          <a:ln>
            <a:solidFill>
              <a:srgbClr val="003F48"/>
            </a:solidFill>
          </a:ln>
        </p:spPr>
        <p:txBody>
          <a:bodyPr wrap="square" numCol="1" spcCol="360000">
            <a:noAutofit/>
          </a:bodyPr>
          <a:lstStyle/>
          <a:p>
            <a:pPr>
              <a:spcAft>
                <a:spcPts val="357"/>
              </a:spcAft>
            </a:pPr>
            <a:endParaRPr lang="en-GB" sz="713">
              <a:latin typeface="Avenir LT Pro 65 Medium" panose="020B0603020203020204" pitchFamily="34" charset="0"/>
            </a:endParaRPr>
          </a:p>
        </p:txBody>
      </p:sp>
      <p:grpSp>
        <p:nvGrpSpPr>
          <p:cNvPr id="27" name="Group 26">
            <a:extLst>
              <a:ext uri="{FF2B5EF4-FFF2-40B4-BE49-F238E27FC236}">
                <a16:creationId xmlns:a16="http://schemas.microsoft.com/office/drawing/2014/main" id="{3D85F910-6F8B-6E30-846D-92371F5789F1}"/>
              </a:ext>
            </a:extLst>
          </p:cNvPr>
          <p:cNvGrpSpPr>
            <a:grpSpLocks noChangeAspect="1"/>
          </p:cNvGrpSpPr>
          <p:nvPr/>
        </p:nvGrpSpPr>
        <p:grpSpPr>
          <a:xfrm>
            <a:off x="3747852" y="1625594"/>
            <a:ext cx="275126" cy="275126"/>
            <a:chOff x="3876025" y="2927840"/>
            <a:chExt cx="501160" cy="501160"/>
          </a:xfrm>
        </p:grpSpPr>
        <p:sp>
          <p:nvSpPr>
            <p:cNvPr id="29" name="Oval 28">
              <a:extLst>
                <a:ext uri="{FF2B5EF4-FFF2-40B4-BE49-F238E27FC236}">
                  <a16:creationId xmlns:a16="http://schemas.microsoft.com/office/drawing/2014/main" id="{02C0CD8C-AA0E-0F81-1ECB-34B8C62F94EC}"/>
                </a:ext>
              </a:extLst>
            </p:cNvPr>
            <p:cNvSpPr>
              <a:spLocks noChangeAspect="1"/>
            </p:cNvSpPr>
            <p:nvPr/>
          </p:nvSpPr>
          <p:spPr>
            <a:xfrm>
              <a:off x="3876025" y="2927840"/>
              <a:ext cx="501160" cy="501160"/>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3" name="Graphic 32" descr="Store outline">
              <a:extLst>
                <a:ext uri="{FF2B5EF4-FFF2-40B4-BE49-F238E27FC236}">
                  <a16:creationId xmlns:a16="http://schemas.microsoft.com/office/drawing/2014/main" id="{7418862F-A972-4F04-6D14-9E26B7FF1D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4413" y="3006227"/>
              <a:ext cx="344384" cy="344384"/>
            </a:xfrm>
            <a:prstGeom prst="rect">
              <a:avLst/>
            </a:prstGeom>
            <a:effectLst>
              <a:glow rad="101600">
                <a:schemeClr val="accent3">
                  <a:satMod val="175000"/>
                  <a:alpha val="40000"/>
                </a:schemeClr>
              </a:glow>
            </a:effectLst>
          </p:spPr>
        </p:pic>
      </p:grpSp>
      <p:sp>
        <p:nvSpPr>
          <p:cNvPr id="34" name="Rectangle 33">
            <a:extLst>
              <a:ext uri="{FF2B5EF4-FFF2-40B4-BE49-F238E27FC236}">
                <a16:creationId xmlns:a16="http://schemas.microsoft.com/office/drawing/2014/main" id="{4F3EB69B-5123-108A-3AB2-9A8370E73BDC}"/>
              </a:ext>
            </a:extLst>
          </p:cNvPr>
          <p:cNvSpPr/>
          <p:nvPr/>
        </p:nvSpPr>
        <p:spPr>
          <a:xfrm>
            <a:off x="525179" y="1654261"/>
            <a:ext cx="27151" cy="222165"/>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5" name="Rectangle 34">
            <a:extLst>
              <a:ext uri="{FF2B5EF4-FFF2-40B4-BE49-F238E27FC236}">
                <a16:creationId xmlns:a16="http://schemas.microsoft.com/office/drawing/2014/main" id="{9A1B936C-92E7-308F-80E8-F9F26A10A129}"/>
              </a:ext>
            </a:extLst>
          </p:cNvPr>
          <p:cNvSpPr/>
          <p:nvPr/>
        </p:nvSpPr>
        <p:spPr>
          <a:xfrm>
            <a:off x="5888964" y="1654261"/>
            <a:ext cx="27151" cy="222165"/>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7" name="TextBox 36">
            <a:extLst>
              <a:ext uri="{FF2B5EF4-FFF2-40B4-BE49-F238E27FC236}">
                <a16:creationId xmlns:a16="http://schemas.microsoft.com/office/drawing/2014/main" id="{9EC86F65-CC3C-80FE-6F42-12DF93D3AEAD}"/>
              </a:ext>
            </a:extLst>
          </p:cNvPr>
          <p:cNvSpPr txBox="1"/>
          <p:nvPr/>
        </p:nvSpPr>
        <p:spPr>
          <a:xfrm>
            <a:off x="2797439" y="2638529"/>
            <a:ext cx="998494" cy="311752"/>
          </a:xfrm>
          <a:prstGeom prst="rect">
            <a:avLst/>
          </a:prstGeom>
          <a:noFill/>
        </p:spPr>
        <p:txBody>
          <a:bodyPr wrap="square">
            <a:spAutoFit/>
          </a:bodyPr>
          <a:lstStyle/>
          <a:p>
            <a:pPr algn="ctr"/>
            <a:r>
              <a:rPr lang="en-GB" sz="713" b="1" dirty="0">
                <a:solidFill>
                  <a:schemeClr val="bg1"/>
                </a:solidFill>
                <a:latin typeface="Avenir LT Pro 65 Medium" panose="020B0603020203020204" pitchFamily="34" charset="0"/>
              </a:rPr>
              <a:t>CUSTOMER</a:t>
            </a:r>
          </a:p>
          <a:p>
            <a:pPr algn="ctr"/>
            <a:r>
              <a:rPr lang="en-GB" sz="713" b="1" dirty="0">
                <a:solidFill>
                  <a:schemeClr val="bg1"/>
                </a:solidFill>
                <a:latin typeface="Avenir LT Pro 65 Medium" panose="020B0603020203020204" pitchFamily="34" charset="0"/>
              </a:rPr>
              <a:t>STRATEGY</a:t>
            </a:r>
          </a:p>
        </p:txBody>
      </p:sp>
      <p:sp>
        <p:nvSpPr>
          <p:cNvPr id="38" name="Arrow: Down 37">
            <a:extLst>
              <a:ext uri="{FF2B5EF4-FFF2-40B4-BE49-F238E27FC236}">
                <a16:creationId xmlns:a16="http://schemas.microsoft.com/office/drawing/2014/main" id="{643CBD73-4EDF-2773-F980-3B4BC5018BB0}"/>
              </a:ext>
            </a:extLst>
          </p:cNvPr>
          <p:cNvSpPr/>
          <p:nvPr/>
        </p:nvSpPr>
        <p:spPr>
          <a:xfrm>
            <a:off x="3179294" y="2145081"/>
            <a:ext cx="234784" cy="292283"/>
          </a:xfrm>
          <a:prstGeom prst="downArrow">
            <a:avLst/>
          </a:prstGeom>
          <a:solidFill>
            <a:srgbClr val="003F4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algn="ctr"/>
            <a:r>
              <a:rPr lang="en-GB" sz="475">
                <a:solidFill>
                  <a:srgbClr val="003F48"/>
                </a:solidFill>
                <a:latin typeface="Avenir LT Pro 65 Medium" panose="020B0603020203020204" pitchFamily="34" charset="0"/>
              </a:rPr>
              <a:t>e.g.</a:t>
            </a:r>
          </a:p>
        </p:txBody>
      </p:sp>
      <p:sp>
        <p:nvSpPr>
          <p:cNvPr id="39" name="Isosceles Triangle 38">
            <a:extLst>
              <a:ext uri="{FF2B5EF4-FFF2-40B4-BE49-F238E27FC236}">
                <a16:creationId xmlns:a16="http://schemas.microsoft.com/office/drawing/2014/main" id="{151F9CA2-3446-31B3-719D-95A6DFC3D162}"/>
              </a:ext>
            </a:extLst>
          </p:cNvPr>
          <p:cNvSpPr/>
          <p:nvPr/>
        </p:nvSpPr>
        <p:spPr>
          <a:xfrm rot="10800000">
            <a:off x="3197418" y="3166209"/>
            <a:ext cx="198534" cy="56444"/>
          </a:xfrm>
          <a:prstGeom prst="triangl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2E025842-1477-3E7B-B297-37E7CCDF623B}"/>
              </a:ext>
            </a:extLst>
          </p:cNvPr>
          <p:cNvSpPr/>
          <p:nvPr/>
        </p:nvSpPr>
        <p:spPr>
          <a:xfrm rot="16200000">
            <a:off x="2734585" y="2753381"/>
            <a:ext cx="198534" cy="56444"/>
          </a:xfrm>
          <a:prstGeom prst="triangl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69F61275-92FC-8E62-AA98-8967083FE64A}"/>
              </a:ext>
            </a:extLst>
          </p:cNvPr>
          <p:cNvSpPr/>
          <p:nvPr/>
        </p:nvSpPr>
        <p:spPr>
          <a:xfrm rot="5400000" flipH="1">
            <a:off x="3640461" y="2753381"/>
            <a:ext cx="198534" cy="56444"/>
          </a:xfrm>
          <a:prstGeom prst="triangl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605BF069-1E5B-5AE7-252E-D4038F0EAA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49" name="TextBox 48">
            <a:extLst>
              <a:ext uri="{FF2B5EF4-FFF2-40B4-BE49-F238E27FC236}">
                <a16:creationId xmlns:a16="http://schemas.microsoft.com/office/drawing/2014/main" id="{51D023D7-7A04-43F4-6609-E3CB4C2C3A71}"/>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50" name="Slide Number Placeholder 5">
            <a:extLst>
              <a:ext uri="{FF2B5EF4-FFF2-40B4-BE49-F238E27FC236}">
                <a16:creationId xmlns:a16="http://schemas.microsoft.com/office/drawing/2014/main" id="{93A278CD-F4FB-0235-7536-0C36E725B23F}"/>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23</a:t>
            </a:fld>
            <a:endParaRPr lang="en-GB" sz="754" b="1">
              <a:solidFill>
                <a:schemeClr val="tx1"/>
              </a:solidFill>
              <a:latin typeface="Avenir LT Pro 65 Medium" panose="020B0603020203020204" pitchFamily="34" charset="0"/>
            </a:endParaRPr>
          </a:p>
        </p:txBody>
      </p:sp>
      <p:cxnSp>
        <p:nvCxnSpPr>
          <p:cNvPr id="51" name="Straight Connector 50">
            <a:extLst>
              <a:ext uri="{FF2B5EF4-FFF2-40B4-BE49-F238E27FC236}">
                <a16:creationId xmlns:a16="http://schemas.microsoft.com/office/drawing/2014/main" id="{1DE759AB-AAB6-9D1E-E420-E50B260D8022}"/>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A085B51-CE73-60E5-B39A-18F222EBBFF5}"/>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89880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9F3DA94-BB06-7E86-FE7D-6E814A150B0F}"/>
              </a:ext>
            </a:extLst>
          </p:cNvPr>
          <p:cNvSpPr/>
          <p:nvPr/>
        </p:nvSpPr>
        <p:spPr>
          <a:xfrm>
            <a:off x="337911" y="1276728"/>
            <a:ext cx="4075106" cy="345823"/>
          </a:xfrm>
          <a:prstGeom prst="rect">
            <a:avLst/>
          </a:prstGeom>
          <a:noFill/>
          <a:ln>
            <a:noFill/>
          </a:ln>
        </p:spPr>
        <p:txBody>
          <a:bodyPr wrap="square" lIns="0" tIns="21379" rIns="0" bIns="21379" numCol="1" spcCol="360000" anchor="t">
            <a:spAutoFit/>
          </a:bodyPr>
          <a:lstStyle/>
          <a:p>
            <a:pPr>
              <a:spcAft>
                <a:spcPts val="178"/>
              </a:spcAft>
              <a:buClr>
                <a:srgbClr val="003F48"/>
              </a:buClr>
            </a:pPr>
            <a:r>
              <a:rPr lang="en-GB" sz="900" b="1" dirty="0">
                <a:solidFill>
                  <a:srgbClr val="003F48"/>
                </a:solidFill>
                <a:latin typeface="Avenir LT Pro 65 Medium" panose="020B0603020203020204" pitchFamily="34" charset="0"/>
              </a:rPr>
              <a:t>GOVERNANCE</a:t>
            </a:r>
          </a:p>
          <a:p>
            <a:pPr>
              <a:spcAft>
                <a:spcPts val="178"/>
              </a:spcAft>
              <a:buClr>
                <a:srgbClr val="003F48"/>
              </a:buClr>
            </a:pPr>
            <a:r>
              <a:rPr lang="en-GB" sz="900" dirty="0">
                <a:latin typeface="Avenir LT Pro 65 Medium" panose="020B0603020203020204" pitchFamily="34" charset="0"/>
              </a:rPr>
              <a:t>Oversight and steering of the overall business relationship with its customers.</a:t>
            </a:r>
            <a:endParaRPr lang="en-GB" sz="800" dirty="0">
              <a:latin typeface="Avenir LT Pro 65 Medium" panose="020B0603020203020204" pitchFamily="34" charset="0"/>
            </a:endParaRPr>
          </a:p>
        </p:txBody>
      </p:sp>
      <p:sp>
        <p:nvSpPr>
          <p:cNvPr id="35" name="Rectangle 34">
            <a:extLst>
              <a:ext uri="{FF2B5EF4-FFF2-40B4-BE49-F238E27FC236}">
                <a16:creationId xmlns:a16="http://schemas.microsoft.com/office/drawing/2014/main" id="{62F2CEA7-21D9-A76B-66A3-0F0C81E92B7B}"/>
              </a:ext>
            </a:extLst>
          </p:cNvPr>
          <p:cNvSpPr/>
          <p:nvPr/>
        </p:nvSpPr>
        <p:spPr>
          <a:xfrm>
            <a:off x="337911" y="3375846"/>
            <a:ext cx="4075106" cy="484322"/>
          </a:xfrm>
          <a:prstGeom prst="rect">
            <a:avLst/>
          </a:prstGeom>
          <a:noFill/>
          <a:ln>
            <a:noFill/>
          </a:ln>
        </p:spPr>
        <p:txBody>
          <a:bodyPr wrap="square" lIns="0" tIns="21379" rIns="0" bIns="21379" numCol="1" spcCol="360000" anchor="t">
            <a:spAutoFit/>
          </a:bodyPr>
          <a:lstStyle/>
          <a:p>
            <a:pPr>
              <a:spcAft>
                <a:spcPts val="178"/>
              </a:spcAft>
              <a:buClr>
                <a:srgbClr val="003F48"/>
              </a:buClr>
            </a:pPr>
            <a:r>
              <a:rPr lang="en-GB" sz="900" b="1" dirty="0">
                <a:solidFill>
                  <a:srgbClr val="003F48"/>
                </a:solidFill>
                <a:latin typeface="Avenir LT Pro 65 Medium" panose="020B0603020203020204" pitchFamily="34" charset="0"/>
              </a:rPr>
              <a:t>TREATMENT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STRATEGIES</a:t>
            </a:r>
          </a:p>
          <a:p>
            <a:pPr>
              <a:spcAft>
                <a:spcPts val="178"/>
              </a:spcAft>
              <a:buClr>
                <a:srgbClr val="003F48"/>
              </a:buClr>
            </a:pPr>
            <a:r>
              <a:rPr lang="en-GB" sz="900" dirty="0">
                <a:latin typeface="Avenir LT Pro 65 Medium" panose="020B0603020203020204" pitchFamily="34" charset="0"/>
              </a:rPr>
              <a:t>Principles and parameters for managing customers in each segment. E.g. priority, message themes, contact intensity.</a:t>
            </a:r>
          </a:p>
        </p:txBody>
      </p:sp>
      <p:sp>
        <p:nvSpPr>
          <p:cNvPr id="36" name="Rectangle 35">
            <a:extLst>
              <a:ext uri="{FF2B5EF4-FFF2-40B4-BE49-F238E27FC236}">
                <a16:creationId xmlns:a16="http://schemas.microsoft.com/office/drawing/2014/main" id="{272136C7-56FB-EAF5-F839-D72051860713}"/>
              </a:ext>
            </a:extLst>
          </p:cNvPr>
          <p:cNvSpPr/>
          <p:nvPr/>
        </p:nvSpPr>
        <p:spPr>
          <a:xfrm>
            <a:off x="337911" y="2816441"/>
            <a:ext cx="4075106" cy="484322"/>
          </a:xfrm>
          <a:prstGeom prst="rect">
            <a:avLst/>
          </a:prstGeom>
          <a:noFill/>
          <a:ln>
            <a:noFill/>
          </a:ln>
        </p:spPr>
        <p:txBody>
          <a:bodyPr wrap="square" lIns="0" tIns="21379" rIns="0" bIns="21379" numCol="1" spcCol="360000" anchor="t">
            <a:spAutoFit/>
          </a:bodyPr>
          <a:lstStyle/>
          <a:p>
            <a:pPr>
              <a:spcAft>
                <a:spcPts val="178"/>
              </a:spcAft>
              <a:buClr>
                <a:srgbClr val="003F48"/>
              </a:buClr>
            </a:pPr>
            <a:r>
              <a:rPr lang="en-GB" sz="900" b="1" dirty="0">
                <a:solidFill>
                  <a:srgbClr val="003F48"/>
                </a:solidFill>
                <a:latin typeface="Avenir LT Pro 65 Medium" panose="020B0603020203020204" pitchFamily="34" charset="0"/>
              </a:rPr>
              <a:t>JOURNEYS</a:t>
            </a:r>
          </a:p>
          <a:p>
            <a:pPr>
              <a:spcAft>
                <a:spcPts val="178"/>
              </a:spcAft>
              <a:buClr>
                <a:srgbClr val="003F48"/>
              </a:buClr>
            </a:pPr>
            <a:r>
              <a:rPr lang="en-GB" sz="900" dirty="0">
                <a:latin typeface="Avenir LT Pro 65 Medium" panose="020B0603020203020204" pitchFamily="34" charset="0"/>
              </a:rPr>
              <a:t>Experiential route-maps for navigating customers efficiently through the business. E.g. Onboarding &amp; welcome, in-life development, renewals.</a:t>
            </a:r>
            <a:endParaRPr lang="en-GB" sz="800" dirty="0">
              <a:latin typeface="Avenir LT Pro 65 Medium" panose="020B0603020203020204" pitchFamily="34" charset="0"/>
            </a:endParaRPr>
          </a:p>
        </p:txBody>
      </p:sp>
      <p:sp>
        <p:nvSpPr>
          <p:cNvPr id="37" name="Rectangle 36">
            <a:extLst>
              <a:ext uri="{FF2B5EF4-FFF2-40B4-BE49-F238E27FC236}">
                <a16:creationId xmlns:a16="http://schemas.microsoft.com/office/drawing/2014/main" id="{034B1894-8CAD-5BC4-A37F-7EA249F601E7}"/>
              </a:ext>
            </a:extLst>
          </p:cNvPr>
          <p:cNvSpPr/>
          <p:nvPr/>
        </p:nvSpPr>
        <p:spPr>
          <a:xfrm>
            <a:off x="337911" y="2257037"/>
            <a:ext cx="4075106" cy="484322"/>
          </a:xfrm>
          <a:prstGeom prst="rect">
            <a:avLst/>
          </a:prstGeom>
          <a:noFill/>
          <a:ln>
            <a:noFill/>
          </a:ln>
        </p:spPr>
        <p:txBody>
          <a:bodyPr wrap="square" lIns="0" tIns="21379" rIns="0" bIns="21379" numCol="1" spcCol="360000" anchor="t">
            <a:spAutoFit/>
          </a:bodyPr>
          <a:lstStyle/>
          <a:p>
            <a:pPr>
              <a:spcAft>
                <a:spcPts val="178"/>
              </a:spcAft>
              <a:buClr>
                <a:srgbClr val="003F48"/>
              </a:buClr>
            </a:pPr>
            <a:r>
              <a:rPr lang="en-GB" sz="900" b="1" dirty="0">
                <a:solidFill>
                  <a:srgbClr val="003F48"/>
                </a:solidFill>
                <a:latin typeface="Avenir LT Pro 65 Medium" panose="020B0603020203020204" pitchFamily="34" charset="0"/>
              </a:rPr>
              <a:t>TRACKS</a:t>
            </a:r>
          </a:p>
          <a:p>
            <a:pPr>
              <a:spcAft>
                <a:spcPts val="178"/>
              </a:spcAft>
              <a:buClr>
                <a:srgbClr val="003F48"/>
              </a:buClr>
            </a:pPr>
            <a:r>
              <a:rPr lang="en-GB" sz="900" dirty="0">
                <a:latin typeface="Avenir LT Pro 65 Medium" panose="020B0603020203020204" pitchFamily="34" charset="0"/>
              </a:rPr>
              <a:t>Orchestrate and apply processes and decisions to implement segment strategy. E.g. Contact rules, recommendations and personalisation.</a:t>
            </a:r>
            <a:endParaRPr lang="en-GB" sz="800" dirty="0">
              <a:latin typeface="Avenir LT Pro 65 Medium" panose="020B0603020203020204" pitchFamily="34" charset="0"/>
            </a:endParaRPr>
          </a:p>
        </p:txBody>
      </p:sp>
      <p:sp>
        <p:nvSpPr>
          <p:cNvPr id="38" name="Rectangle 37">
            <a:extLst>
              <a:ext uri="{FF2B5EF4-FFF2-40B4-BE49-F238E27FC236}">
                <a16:creationId xmlns:a16="http://schemas.microsoft.com/office/drawing/2014/main" id="{9EA45925-62D5-F988-57C6-500DCDF0127C}"/>
              </a:ext>
            </a:extLst>
          </p:cNvPr>
          <p:cNvSpPr/>
          <p:nvPr/>
        </p:nvSpPr>
        <p:spPr>
          <a:xfrm>
            <a:off x="337911" y="1697633"/>
            <a:ext cx="4075106" cy="484322"/>
          </a:xfrm>
          <a:prstGeom prst="rect">
            <a:avLst/>
          </a:prstGeom>
          <a:noFill/>
          <a:ln>
            <a:noFill/>
          </a:ln>
        </p:spPr>
        <p:txBody>
          <a:bodyPr wrap="square" lIns="0" tIns="21379" rIns="0" bIns="21379" numCol="1" spcCol="360000" anchor="t">
            <a:spAutoFit/>
          </a:bodyPr>
          <a:lstStyle/>
          <a:p>
            <a:pPr>
              <a:spcAft>
                <a:spcPts val="178"/>
              </a:spcAft>
              <a:buClr>
                <a:srgbClr val="003F48"/>
              </a:buClr>
            </a:pPr>
            <a:r>
              <a:rPr lang="en-GB" sz="900" b="1" dirty="0">
                <a:solidFill>
                  <a:srgbClr val="003F48"/>
                </a:solidFill>
                <a:latin typeface="Avenir LT Pro 65 Medium" panose="020B0603020203020204" pitchFamily="34" charset="0"/>
              </a:rPr>
              <a:t>ACTIONS</a:t>
            </a:r>
          </a:p>
          <a:p>
            <a:pPr>
              <a:spcAft>
                <a:spcPts val="178"/>
              </a:spcAft>
              <a:buClr>
                <a:srgbClr val="003F48"/>
              </a:buClr>
            </a:pPr>
            <a:r>
              <a:rPr lang="en-GB" sz="900" dirty="0">
                <a:latin typeface="Avenir LT Pro 65 Medium" panose="020B0603020203020204" pitchFamily="34" charset="0"/>
              </a:rPr>
              <a:t>Prioritised prompts, campaigns, servicing and sales actions to implement the segment strategy. E.g. Outreach, triggers.</a:t>
            </a:r>
            <a:endParaRPr lang="en-GB" sz="800" dirty="0">
              <a:latin typeface="Avenir LT Pro 65 Medium" panose="020B0603020203020204" pitchFamily="34" charset="0"/>
            </a:endParaRPr>
          </a:p>
        </p:txBody>
      </p:sp>
      <p:sp>
        <p:nvSpPr>
          <p:cNvPr id="40" name="Title 1">
            <a:extLst>
              <a:ext uri="{FF2B5EF4-FFF2-40B4-BE49-F238E27FC236}">
                <a16:creationId xmlns:a16="http://schemas.microsoft.com/office/drawing/2014/main" id="{AD90144E-1ECB-55D3-9868-667A6495F4B3}"/>
              </a:ext>
            </a:extLst>
          </p:cNvPr>
          <p:cNvSpPr txBox="1">
            <a:spLocks/>
          </p:cNvSpPr>
          <p:nvPr/>
        </p:nvSpPr>
        <p:spPr>
          <a:xfrm>
            <a:off x="340029" y="777582"/>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ELEMENTS OF A CUSTOMER STRATEGY</a:t>
            </a:r>
          </a:p>
        </p:txBody>
      </p:sp>
      <p:sp>
        <p:nvSpPr>
          <p:cNvPr id="8" name="Oval 7">
            <a:extLst>
              <a:ext uri="{FF2B5EF4-FFF2-40B4-BE49-F238E27FC236}">
                <a16:creationId xmlns:a16="http://schemas.microsoft.com/office/drawing/2014/main" id="{9713701C-8AB7-B453-24D0-FAFA1489548D}"/>
              </a:ext>
            </a:extLst>
          </p:cNvPr>
          <p:cNvSpPr>
            <a:spLocks noChangeAspect="1"/>
          </p:cNvSpPr>
          <p:nvPr/>
        </p:nvSpPr>
        <p:spPr>
          <a:xfrm>
            <a:off x="4545077" y="1578152"/>
            <a:ext cx="1953388" cy="1958778"/>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13" name="Oval 12">
            <a:extLst>
              <a:ext uri="{FF2B5EF4-FFF2-40B4-BE49-F238E27FC236}">
                <a16:creationId xmlns:a16="http://schemas.microsoft.com/office/drawing/2014/main" id="{2AA516A9-939B-7041-C21C-83D1DD79E374}"/>
              </a:ext>
            </a:extLst>
          </p:cNvPr>
          <p:cNvSpPr>
            <a:spLocks noChangeAspect="1"/>
          </p:cNvSpPr>
          <p:nvPr/>
        </p:nvSpPr>
        <p:spPr>
          <a:xfrm>
            <a:off x="4626765" y="1642252"/>
            <a:ext cx="1806674" cy="1811659"/>
          </a:xfrm>
          <a:prstGeom prst="ellipse">
            <a:avLst/>
          </a:prstGeom>
          <a:solidFill>
            <a:srgbClr val="0094A8">
              <a:alpha val="20000"/>
            </a:srgb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cxnSp>
        <p:nvCxnSpPr>
          <p:cNvPr id="18" name="Straight Connector 17">
            <a:extLst>
              <a:ext uri="{FF2B5EF4-FFF2-40B4-BE49-F238E27FC236}">
                <a16:creationId xmlns:a16="http://schemas.microsoft.com/office/drawing/2014/main" id="{6B7E85FA-F037-CFC2-018D-6BE5C51918DE}"/>
              </a:ext>
            </a:extLst>
          </p:cNvPr>
          <p:cNvCxnSpPr>
            <a:cxnSpLocks/>
          </p:cNvCxnSpPr>
          <p:nvPr/>
        </p:nvCxnSpPr>
        <p:spPr>
          <a:xfrm flipH="1" flipV="1">
            <a:off x="4938915" y="1758789"/>
            <a:ext cx="294365" cy="38088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1C16BB-AC66-D29C-2CCA-1947A1E583B4}"/>
              </a:ext>
            </a:extLst>
          </p:cNvPr>
          <p:cNvCxnSpPr>
            <a:cxnSpLocks/>
          </p:cNvCxnSpPr>
          <p:nvPr/>
        </p:nvCxnSpPr>
        <p:spPr>
          <a:xfrm flipH="1" flipV="1">
            <a:off x="5517999" y="1568348"/>
            <a:ext cx="0" cy="4883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9DF5F5-84A1-ED19-FD56-B3019FBCA97F}"/>
              </a:ext>
            </a:extLst>
          </p:cNvPr>
          <p:cNvCxnSpPr>
            <a:cxnSpLocks/>
          </p:cNvCxnSpPr>
          <p:nvPr/>
        </p:nvCxnSpPr>
        <p:spPr>
          <a:xfrm flipH="1">
            <a:off x="4933155" y="2973105"/>
            <a:ext cx="293724" cy="3850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EF3B0F-5BE4-7396-9C28-D78B700AEF82}"/>
              </a:ext>
            </a:extLst>
          </p:cNvPr>
          <p:cNvCxnSpPr>
            <a:cxnSpLocks/>
          </p:cNvCxnSpPr>
          <p:nvPr/>
        </p:nvCxnSpPr>
        <p:spPr>
          <a:xfrm flipH="1">
            <a:off x="5517999" y="3063570"/>
            <a:ext cx="0" cy="4883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24A3D6-2863-CEC5-FAC6-F1C55032446C}"/>
              </a:ext>
            </a:extLst>
          </p:cNvPr>
          <p:cNvCxnSpPr>
            <a:cxnSpLocks/>
          </p:cNvCxnSpPr>
          <p:nvPr/>
        </p:nvCxnSpPr>
        <p:spPr>
          <a:xfrm flipH="1" flipV="1">
            <a:off x="4585293" y="2247769"/>
            <a:ext cx="453454" cy="1551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8A3EFD-7FC0-EC82-4259-EB3D9D727DCA}"/>
              </a:ext>
            </a:extLst>
          </p:cNvPr>
          <p:cNvCxnSpPr>
            <a:cxnSpLocks/>
          </p:cNvCxnSpPr>
          <p:nvPr/>
        </p:nvCxnSpPr>
        <p:spPr>
          <a:xfrm flipH="1">
            <a:off x="4583406" y="2702191"/>
            <a:ext cx="460077" cy="1508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75F8F5-E4D5-29E4-3462-6EB918343A46}"/>
              </a:ext>
            </a:extLst>
          </p:cNvPr>
          <p:cNvSpPr>
            <a:spLocks noChangeAspect="1"/>
          </p:cNvSpPr>
          <p:nvPr/>
        </p:nvSpPr>
        <p:spPr>
          <a:xfrm>
            <a:off x="4999555" y="2036429"/>
            <a:ext cx="1042225" cy="10422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pic>
        <p:nvPicPr>
          <p:cNvPr id="41" name="Graphic 40" descr="Clipboard Badge outline">
            <a:extLst>
              <a:ext uri="{FF2B5EF4-FFF2-40B4-BE49-F238E27FC236}">
                <a16:creationId xmlns:a16="http://schemas.microsoft.com/office/drawing/2014/main" id="{38C2C868-897D-5B4C-71CA-B4C40B3B0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705" y="1744994"/>
            <a:ext cx="267245" cy="267245"/>
          </a:xfrm>
          <a:prstGeom prst="rect">
            <a:avLst/>
          </a:prstGeom>
          <a:effectLst>
            <a:glow rad="101600">
              <a:schemeClr val="accent3">
                <a:satMod val="175000"/>
                <a:alpha val="40000"/>
              </a:schemeClr>
            </a:glow>
          </a:effectLst>
        </p:spPr>
      </p:pic>
      <p:pic>
        <p:nvPicPr>
          <p:cNvPr id="45" name="Graphic 44" descr="Call center outline">
            <a:extLst>
              <a:ext uri="{FF2B5EF4-FFF2-40B4-BE49-F238E27FC236}">
                <a16:creationId xmlns:a16="http://schemas.microsoft.com/office/drawing/2014/main" id="{1D1A0DF3-A072-6381-579A-4A7189C49B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2390" y="1976575"/>
            <a:ext cx="267245" cy="267245"/>
          </a:xfrm>
          <a:prstGeom prst="rect">
            <a:avLst/>
          </a:prstGeom>
          <a:effectLst>
            <a:glow rad="101600">
              <a:schemeClr val="accent3">
                <a:satMod val="175000"/>
                <a:alpha val="40000"/>
              </a:schemeClr>
            </a:glow>
          </a:effectLst>
        </p:spPr>
      </p:pic>
      <p:pic>
        <p:nvPicPr>
          <p:cNvPr id="47" name="Graphic 46" descr="Workflow outline">
            <a:extLst>
              <a:ext uri="{FF2B5EF4-FFF2-40B4-BE49-F238E27FC236}">
                <a16:creationId xmlns:a16="http://schemas.microsoft.com/office/drawing/2014/main" id="{B02568BA-0007-5A7A-8D01-7D1C56A1FB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6576" y="2425296"/>
            <a:ext cx="267245" cy="267245"/>
          </a:xfrm>
          <a:prstGeom prst="rect">
            <a:avLst/>
          </a:prstGeom>
          <a:effectLst>
            <a:glow rad="101600">
              <a:schemeClr val="accent3">
                <a:satMod val="175000"/>
                <a:alpha val="40000"/>
              </a:schemeClr>
            </a:glow>
          </a:effectLst>
        </p:spPr>
      </p:pic>
      <p:pic>
        <p:nvPicPr>
          <p:cNvPr id="49" name="Graphic 48" descr="Treasure Map outline">
            <a:extLst>
              <a:ext uri="{FF2B5EF4-FFF2-40B4-BE49-F238E27FC236}">
                <a16:creationId xmlns:a16="http://schemas.microsoft.com/office/drawing/2014/main" id="{A0D4BD09-7906-EC5E-0E9D-A9B2F6D9C3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4725" y="2824905"/>
            <a:ext cx="267245" cy="267245"/>
          </a:xfrm>
          <a:prstGeom prst="rect">
            <a:avLst/>
          </a:prstGeom>
          <a:effectLst>
            <a:glow rad="101600">
              <a:schemeClr val="accent3">
                <a:satMod val="175000"/>
                <a:alpha val="40000"/>
              </a:schemeClr>
            </a:glow>
          </a:effectLst>
        </p:spPr>
      </p:pic>
      <p:pic>
        <p:nvPicPr>
          <p:cNvPr id="52" name="Graphic 51" descr="Handshake outline">
            <a:extLst>
              <a:ext uri="{FF2B5EF4-FFF2-40B4-BE49-F238E27FC236}">
                <a16:creationId xmlns:a16="http://schemas.microsoft.com/office/drawing/2014/main" id="{E24492AC-D261-843B-9DC2-D1C3BE3DE0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75989" y="3108601"/>
            <a:ext cx="267245" cy="267245"/>
          </a:xfrm>
          <a:prstGeom prst="rect">
            <a:avLst/>
          </a:prstGeom>
          <a:effectLst>
            <a:glow rad="101600">
              <a:schemeClr val="accent3">
                <a:satMod val="175000"/>
                <a:alpha val="40000"/>
              </a:schemeClr>
            </a:glow>
          </a:effectLst>
        </p:spPr>
      </p:pic>
      <p:sp>
        <p:nvSpPr>
          <p:cNvPr id="4" name="Rectangle 3">
            <a:extLst>
              <a:ext uri="{FF2B5EF4-FFF2-40B4-BE49-F238E27FC236}">
                <a16:creationId xmlns:a16="http://schemas.microsoft.com/office/drawing/2014/main" id="{7E8DE679-6240-2D34-05A7-58FAE484EE8E}"/>
              </a:ext>
            </a:extLst>
          </p:cNvPr>
          <p:cNvSpPr/>
          <p:nvPr/>
        </p:nvSpPr>
        <p:spPr>
          <a:xfrm>
            <a:off x="5516775" y="1568348"/>
            <a:ext cx="1020682" cy="201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0DE93ED-E151-9209-9CA5-01FF65E736A3}"/>
              </a:ext>
            </a:extLst>
          </p:cNvPr>
          <p:cNvSpPr>
            <a:spLocks noChangeAspect="1"/>
          </p:cNvSpPr>
          <p:nvPr/>
        </p:nvSpPr>
        <p:spPr>
          <a:xfrm>
            <a:off x="5168360" y="2202708"/>
            <a:ext cx="703051" cy="703051"/>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29" name="TextBox 28">
            <a:extLst>
              <a:ext uri="{FF2B5EF4-FFF2-40B4-BE49-F238E27FC236}">
                <a16:creationId xmlns:a16="http://schemas.microsoft.com/office/drawing/2014/main" id="{9E079BE0-943C-6651-694E-A4C492767B22}"/>
              </a:ext>
            </a:extLst>
          </p:cNvPr>
          <p:cNvSpPr txBox="1"/>
          <p:nvPr/>
        </p:nvSpPr>
        <p:spPr>
          <a:xfrm>
            <a:off x="5022524" y="2420118"/>
            <a:ext cx="998494" cy="311752"/>
          </a:xfrm>
          <a:prstGeom prst="rect">
            <a:avLst/>
          </a:prstGeom>
          <a:noFill/>
        </p:spPr>
        <p:txBody>
          <a:bodyPr wrap="square">
            <a:spAutoFit/>
          </a:bodyPr>
          <a:lstStyle/>
          <a:p>
            <a:pPr algn="ctr"/>
            <a:r>
              <a:rPr lang="en-GB" sz="713" b="1">
                <a:solidFill>
                  <a:schemeClr val="bg1"/>
                </a:solidFill>
                <a:latin typeface="Avenir LT Pro 65 Medium" panose="020B0603020203020204" pitchFamily="34" charset="0"/>
              </a:rPr>
              <a:t>CUSTOMER</a:t>
            </a:r>
          </a:p>
          <a:p>
            <a:pPr algn="ctr"/>
            <a:r>
              <a:rPr lang="en-GB" sz="713" b="1">
                <a:solidFill>
                  <a:schemeClr val="bg1"/>
                </a:solidFill>
                <a:latin typeface="Avenir LT Pro 65 Medium" panose="020B0603020203020204" pitchFamily="34" charset="0"/>
              </a:rPr>
              <a:t>STRATEGY</a:t>
            </a:r>
          </a:p>
        </p:txBody>
      </p:sp>
      <p:pic>
        <p:nvPicPr>
          <p:cNvPr id="19" name="Picture 18">
            <a:extLst>
              <a:ext uri="{FF2B5EF4-FFF2-40B4-BE49-F238E27FC236}">
                <a16:creationId xmlns:a16="http://schemas.microsoft.com/office/drawing/2014/main" id="{8F7E7BA5-55EF-D7DA-438B-6EBF3BD58E6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2" name="Slide Number Placeholder 5">
            <a:extLst>
              <a:ext uri="{FF2B5EF4-FFF2-40B4-BE49-F238E27FC236}">
                <a16:creationId xmlns:a16="http://schemas.microsoft.com/office/drawing/2014/main" id="{8887D7FA-DAF1-5AF7-7479-33E740B4ED24}"/>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24</a:t>
            </a:fld>
            <a:endParaRPr lang="en-GB" sz="754" dirty="0">
              <a:latin typeface="Avenir LT Pro 65 Medium" panose="020B0603020203020204" pitchFamily="34" charset="0"/>
            </a:endParaRPr>
          </a:p>
        </p:txBody>
      </p:sp>
      <p:sp>
        <p:nvSpPr>
          <p:cNvPr id="43" name="TextBox 42">
            <a:extLst>
              <a:ext uri="{FF2B5EF4-FFF2-40B4-BE49-F238E27FC236}">
                <a16:creationId xmlns:a16="http://schemas.microsoft.com/office/drawing/2014/main" id="{4F026F3C-1252-EFA3-FC61-B04BE3D5090B}"/>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4" name="Straight Connector 43">
            <a:extLst>
              <a:ext uri="{FF2B5EF4-FFF2-40B4-BE49-F238E27FC236}">
                <a16:creationId xmlns:a16="http://schemas.microsoft.com/office/drawing/2014/main" id="{74C4EF24-A4EE-AF8F-789C-2B1C497117BA}"/>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C09A7C0-7462-ECF3-A6B0-56066F46757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409513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713701C-8AB7-B453-24D0-FAFA1489548D}"/>
              </a:ext>
            </a:extLst>
          </p:cNvPr>
          <p:cNvSpPr>
            <a:spLocks noChangeAspect="1"/>
          </p:cNvSpPr>
          <p:nvPr/>
        </p:nvSpPr>
        <p:spPr>
          <a:xfrm>
            <a:off x="-131943" y="1578152"/>
            <a:ext cx="1953388" cy="1958778"/>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13" name="Oval 12">
            <a:extLst>
              <a:ext uri="{FF2B5EF4-FFF2-40B4-BE49-F238E27FC236}">
                <a16:creationId xmlns:a16="http://schemas.microsoft.com/office/drawing/2014/main" id="{2AA516A9-939B-7041-C21C-83D1DD79E374}"/>
              </a:ext>
            </a:extLst>
          </p:cNvPr>
          <p:cNvSpPr>
            <a:spLocks noChangeAspect="1"/>
          </p:cNvSpPr>
          <p:nvPr/>
        </p:nvSpPr>
        <p:spPr>
          <a:xfrm>
            <a:off x="-50255" y="1642252"/>
            <a:ext cx="1806674" cy="1811659"/>
          </a:xfrm>
          <a:prstGeom prst="ellipse">
            <a:avLst/>
          </a:prstGeom>
          <a:solidFill>
            <a:srgbClr val="0094A8">
              <a:alpha val="20000"/>
            </a:srgb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cxnSp>
        <p:nvCxnSpPr>
          <p:cNvPr id="18" name="Straight Connector 17">
            <a:extLst>
              <a:ext uri="{FF2B5EF4-FFF2-40B4-BE49-F238E27FC236}">
                <a16:creationId xmlns:a16="http://schemas.microsoft.com/office/drawing/2014/main" id="{6B7E85FA-F037-CFC2-018D-6BE5C51918DE}"/>
              </a:ext>
            </a:extLst>
          </p:cNvPr>
          <p:cNvCxnSpPr>
            <a:cxnSpLocks/>
          </p:cNvCxnSpPr>
          <p:nvPr/>
        </p:nvCxnSpPr>
        <p:spPr>
          <a:xfrm flipH="1" flipV="1">
            <a:off x="261895" y="1758789"/>
            <a:ext cx="294365" cy="38088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1C16BB-AC66-D29C-2CCA-1947A1E583B4}"/>
              </a:ext>
            </a:extLst>
          </p:cNvPr>
          <p:cNvCxnSpPr>
            <a:cxnSpLocks/>
          </p:cNvCxnSpPr>
          <p:nvPr/>
        </p:nvCxnSpPr>
        <p:spPr>
          <a:xfrm flipH="1" flipV="1">
            <a:off x="840979" y="1568348"/>
            <a:ext cx="0" cy="4883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F93588-4236-CCB2-4C75-A6845EA2AA16}"/>
              </a:ext>
            </a:extLst>
          </p:cNvPr>
          <p:cNvCxnSpPr>
            <a:cxnSpLocks/>
          </p:cNvCxnSpPr>
          <p:nvPr/>
        </p:nvCxnSpPr>
        <p:spPr>
          <a:xfrm flipV="1">
            <a:off x="1131036" y="1756904"/>
            <a:ext cx="290697" cy="38276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9DF5F5-84A1-ED19-FD56-B3019FBCA97F}"/>
              </a:ext>
            </a:extLst>
          </p:cNvPr>
          <p:cNvCxnSpPr>
            <a:cxnSpLocks/>
          </p:cNvCxnSpPr>
          <p:nvPr/>
        </p:nvCxnSpPr>
        <p:spPr>
          <a:xfrm flipH="1">
            <a:off x="256135" y="2973105"/>
            <a:ext cx="293724" cy="3850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EF3B0F-5BE4-7396-9C28-D78B700AEF82}"/>
              </a:ext>
            </a:extLst>
          </p:cNvPr>
          <p:cNvCxnSpPr>
            <a:cxnSpLocks/>
          </p:cNvCxnSpPr>
          <p:nvPr/>
        </p:nvCxnSpPr>
        <p:spPr>
          <a:xfrm flipH="1">
            <a:off x="840979" y="3063570"/>
            <a:ext cx="0" cy="4883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AD3D8B-0573-00F3-BC83-F7506DBF2EDB}"/>
              </a:ext>
            </a:extLst>
          </p:cNvPr>
          <p:cNvCxnSpPr>
            <a:cxnSpLocks/>
          </p:cNvCxnSpPr>
          <p:nvPr/>
        </p:nvCxnSpPr>
        <p:spPr>
          <a:xfrm>
            <a:off x="1145192" y="2968446"/>
            <a:ext cx="285969" cy="3930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53C3DB-7E6D-6ED9-3FA8-ED2685B1F005}"/>
              </a:ext>
            </a:extLst>
          </p:cNvPr>
          <p:cNvCxnSpPr>
            <a:cxnSpLocks/>
          </p:cNvCxnSpPr>
          <p:nvPr/>
        </p:nvCxnSpPr>
        <p:spPr>
          <a:xfrm flipV="1">
            <a:off x="1325570" y="2249035"/>
            <a:ext cx="453454" cy="1551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CBEF9A-1D88-62BB-4194-02FBBEAC05BF}"/>
              </a:ext>
            </a:extLst>
          </p:cNvPr>
          <p:cNvCxnSpPr>
            <a:cxnSpLocks/>
          </p:cNvCxnSpPr>
          <p:nvPr/>
        </p:nvCxnSpPr>
        <p:spPr>
          <a:xfrm>
            <a:off x="1323684" y="2703457"/>
            <a:ext cx="460077" cy="1508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24A3D6-2863-CEC5-FAC6-F1C55032446C}"/>
              </a:ext>
            </a:extLst>
          </p:cNvPr>
          <p:cNvCxnSpPr>
            <a:cxnSpLocks/>
          </p:cNvCxnSpPr>
          <p:nvPr/>
        </p:nvCxnSpPr>
        <p:spPr>
          <a:xfrm flipH="1" flipV="1">
            <a:off x="-91727" y="2247769"/>
            <a:ext cx="453454" cy="1551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8A3EFD-7FC0-EC82-4259-EB3D9D727DCA}"/>
              </a:ext>
            </a:extLst>
          </p:cNvPr>
          <p:cNvCxnSpPr>
            <a:cxnSpLocks/>
          </p:cNvCxnSpPr>
          <p:nvPr/>
        </p:nvCxnSpPr>
        <p:spPr>
          <a:xfrm flipH="1">
            <a:off x="-93614" y="2702191"/>
            <a:ext cx="460077" cy="1508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75F8F5-E4D5-29E4-3462-6EB918343A46}"/>
              </a:ext>
            </a:extLst>
          </p:cNvPr>
          <p:cNvSpPr>
            <a:spLocks noChangeAspect="1"/>
          </p:cNvSpPr>
          <p:nvPr/>
        </p:nvSpPr>
        <p:spPr>
          <a:xfrm>
            <a:off x="322535" y="2036429"/>
            <a:ext cx="1042225" cy="10422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31" name="Rectangle 30">
            <a:extLst>
              <a:ext uri="{FF2B5EF4-FFF2-40B4-BE49-F238E27FC236}">
                <a16:creationId xmlns:a16="http://schemas.microsoft.com/office/drawing/2014/main" id="{8B777E62-6C91-2881-4CC4-5B108D732AFB}"/>
              </a:ext>
            </a:extLst>
          </p:cNvPr>
          <p:cNvSpPr/>
          <p:nvPr/>
        </p:nvSpPr>
        <p:spPr>
          <a:xfrm>
            <a:off x="1971990" y="1713807"/>
            <a:ext cx="3960263" cy="484322"/>
          </a:xfrm>
          <a:prstGeom prst="rect">
            <a:avLst/>
          </a:prstGeom>
          <a:noFill/>
          <a:ln>
            <a:noFill/>
          </a:ln>
        </p:spPr>
        <p:txBody>
          <a:bodyPr wrap="square" lIns="0" tIns="21379" rIns="0" bIns="21379" numCol="1" spcCol="360000" anchor="t">
            <a:spAutoFit/>
          </a:bodyPr>
          <a:lstStyle/>
          <a:p>
            <a:pPr marL="52800">
              <a:spcAft>
                <a:spcPts val="178"/>
              </a:spcAft>
              <a:buClr>
                <a:srgbClr val="003F48"/>
              </a:buClr>
            </a:pPr>
            <a:r>
              <a:rPr lang="en-GB" sz="900" b="1" dirty="0">
                <a:solidFill>
                  <a:srgbClr val="003F48"/>
                </a:solidFill>
                <a:latin typeface="Avenir LT Pro 65 Medium" panose="020B0603020203020204" pitchFamily="34" charset="0"/>
              </a:rPr>
              <a:t>CUSTOMER VALUE</a:t>
            </a:r>
          </a:p>
          <a:p>
            <a:pPr marL="52800">
              <a:spcAft>
                <a:spcPts val="178"/>
              </a:spcAft>
              <a:buClr>
                <a:srgbClr val="003F48"/>
              </a:buClr>
            </a:pPr>
            <a:r>
              <a:rPr lang="en-GB" sz="900" dirty="0">
                <a:latin typeface="Avenir LT Pro 65 Medium" panose="020B0603020203020204" pitchFamily="34" charset="0"/>
              </a:rPr>
              <a:t>Profit</a:t>
            </a:r>
            <a:r>
              <a:rPr lang="en-GB" sz="900" b="1" dirty="0">
                <a:solidFill>
                  <a:srgbClr val="003F48"/>
                </a:solidFill>
                <a:latin typeface="Avenir LT Pro 65 Medium" panose="020B0603020203020204" pitchFamily="34" charset="0"/>
              </a:rPr>
              <a:t> </a:t>
            </a:r>
            <a:r>
              <a:rPr lang="en-GB" sz="900" dirty="0">
                <a:latin typeface="Avenir LT Pro 65 Medium" panose="020B0603020203020204" pitchFamily="34" charset="0"/>
              </a:rPr>
              <a:t>contribution to understand which customers are important in terms of revenue, potential, and opportunity.</a:t>
            </a:r>
          </a:p>
        </p:txBody>
      </p:sp>
      <p:sp>
        <p:nvSpPr>
          <p:cNvPr id="32" name="Rectangle 31">
            <a:extLst>
              <a:ext uri="{FF2B5EF4-FFF2-40B4-BE49-F238E27FC236}">
                <a16:creationId xmlns:a16="http://schemas.microsoft.com/office/drawing/2014/main" id="{03799844-794E-F224-1A12-13DCA5A99CCD}"/>
              </a:ext>
            </a:extLst>
          </p:cNvPr>
          <p:cNvSpPr/>
          <p:nvPr/>
        </p:nvSpPr>
        <p:spPr>
          <a:xfrm>
            <a:off x="1971990" y="2289385"/>
            <a:ext cx="3960263" cy="484322"/>
          </a:xfrm>
          <a:prstGeom prst="rect">
            <a:avLst/>
          </a:prstGeom>
          <a:noFill/>
          <a:ln>
            <a:noFill/>
          </a:ln>
        </p:spPr>
        <p:txBody>
          <a:bodyPr wrap="square" lIns="0" tIns="21379" rIns="0" bIns="21379" numCol="1" spcCol="360000" anchor="t">
            <a:spAutoFit/>
          </a:bodyPr>
          <a:lstStyle/>
          <a:p>
            <a:pPr marL="52800">
              <a:spcAft>
                <a:spcPts val="178"/>
              </a:spcAft>
              <a:buClr>
                <a:srgbClr val="003F48"/>
              </a:buClr>
            </a:pPr>
            <a:r>
              <a:rPr lang="en-GB" sz="900" b="1" dirty="0">
                <a:solidFill>
                  <a:srgbClr val="003F48"/>
                </a:solidFill>
                <a:latin typeface="Avenir LT Pro 65 Medium" panose="020B0603020203020204" pitchFamily="34" charset="0"/>
              </a:rPr>
              <a:t>CUSTOMER PROFILES</a:t>
            </a:r>
          </a:p>
          <a:p>
            <a:pPr marL="52800">
              <a:spcAft>
                <a:spcPts val="178"/>
              </a:spcAft>
              <a:buClr>
                <a:srgbClr val="003F48"/>
              </a:buClr>
            </a:pPr>
            <a:r>
              <a:rPr lang="en-GB" sz="900" dirty="0">
                <a:latin typeface="Avenir LT Pro 65 Medium" panose="020B0603020203020204" pitchFamily="34" charset="0"/>
              </a:rPr>
              <a:t>Key features of different audiences to understand needs, behaviours, opportunities and status.</a:t>
            </a:r>
          </a:p>
        </p:txBody>
      </p:sp>
      <p:sp>
        <p:nvSpPr>
          <p:cNvPr id="33" name="Rectangle 32">
            <a:extLst>
              <a:ext uri="{FF2B5EF4-FFF2-40B4-BE49-F238E27FC236}">
                <a16:creationId xmlns:a16="http://schemas.microsoft.com/office/drawing/2014/main" id="{212FAD7D-D4CE-BB10-B1EC-3DC4C6AC3BA2}"/>
              </a:ext>
            </a:extLst>
          </p:cNvPr>
          <p:cNvSpPr/>
          <p:nvPr/>
        </p:nvSpPr>
        <p:spPr>
          <a:xfrm>
            <a:off x="1971990" y="1276728"/>
            <a:ext cx="3960263" cy="345823"/>
          </a:xfrm>
          <a:prstGeom prst="rect">
            <a:avLst/>
          </a:prstGeom>
          <a:noFill/>
          <a:ln>
            <a:noFill/>
          </a:ln>
        </p:spPr>
        <p:txBody>
          <a:bodyPr wrap="square" lIns="0" tIns="21379" rIns="0" bIns="21379" numCol="1" spcCol="360000" anchor="t">
            <a:spAutoFit/>
          </a:bodyPr>
          <a:lstStyle/>
          <a:p>
            <a:pPr marL="52800">
              <a:spcAft>
                <a:spcPts val="178"/>
              </a:spcAft>
              <a:buClr>
                <a:srgbClr val="003F48"/>
              </a:buClr>
            </a:pPr>
            <a:r>
              <a:rPr lang="en-GB" sz="900" b="1" dirty="0">
                <a:solidFill>
                  <a:srgbClr val="003F48"/>
                </a:solidFill>
                <a:latin typeface="Avenir LT Pro 65 Medium" panose="020B0603020203020204" pitchFamily="34" charset="0"/>
              </a:rPr>
              <a:t>CUSTOMER AUDIENCES</a:t>
            </a:r>
          </a:p>
          <a:p>
            <a:pPr marL="52800">
              <a:spcAft>
                <a:spcPts val="178"/>
              </a:spcAft>
              <a:buClr>
                <a:srgbClr val="003F48"/>
              </a:buClr>
            </a:pPr>
            <a:r>
              <a:rPr lang="en-GB" sz="900" dirty="0">
                <a:latin typeface="Avenir LT Pro 65 Medium" panose="020B0603020203020204" pitchFamily="34" charset="0"/>
              </a:rPr>
              <a:t>Markets and customers and their relative strategic importance.</a:t>
            </a:r>
          </a:p>
        </p:txBody>
      </p:sp>
      <p:sp>
        <p:nvSpPr>
          <p:cNvPr id="34" name="Rectangle 33">
            <a:extLst>
              <a:ext uri="{FF2B5EF4-FFF2-40B4-BE49-F238E27FC236}">
                <a16:creationId xmlns:a16="http://schemas.microsoft.com/office/drawing/2014/main" id="{C7EF7C96-8F1F-543C-7659-3DD6E4C26FC2}"/>
              </a:ext>
            </a:extLst>
          </p:cNvPr>
          <p:cNvSpPr/>
          <p:nvPr/>
        </p:nvSpPr>
        <p:spPr>
          <a:xfrm>
            <a:off x="1972435" y="3440541"/>
            <a:ext cx="3959587" cy="484322"/>
          </a:xfrm>
          <a:prstGeom prst="rect">
            <a:avLst/>
          </a:prstGeom>
          <a:noFill/>
          <a:ln>
            <a:noFill/>
          </a:ln>
        </p:spPr>
        <p:txBody>
          <a:bodyPr wrap="square" lIns="0" tIns="21379" rIns="0" bIns="21379" numCol="1" spcCol="360000" anchor="t">
            <a:spAutoFit/>
          </a:bodyPr>
          <a:lstStyle/>
          <a:p>
            <a:pPr marL="52800">
              <a:spcAft>
                <a:spcPts val="178"/>
              </a:spcAft>
              <a:buClr>
                <a:srgbClr val="003F48"/>
              </a:buClr>
            </a:pPr>
            <a:r>
              <a:rPr lang="en-GB" sz="900" b="1" dirty="0">
                <a:solidFill>
                  <a:srgbClr val="003F48"/>
                </a:solidFill>
                <a:latin typeface="Avenir LT Pro 65 Medium" panose="020B0603020203020204" pitchFamily="34" charset="0"/>
              </a:rPr>
              <a:t>STRATEGY</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SEGMENTS</a:t>
            </a:r>
          </a:p>
          <a:p>
            <a:pPr marL="52800">
              <a:spcAft>
                <a:spcPts val="178"/>
              </a:spcAft>
              <a:buClr>
                <a:srgbClr val="003F48"/>
              </a:buClr>
            </a:pPr>
            <a:r>
              <a:rPr lang="en-GB" sz="900" dirty="0">
                <a:latin typeface="Avenir LT Pro 65 Medium" panose="020B0603020203020204" pitchFamily="34" charset="0"/>
              </a:rPr>
              <a:t>High-level customer groups, each of which will have different objectives and treatments.</a:t>
            </a:r>
          </a:p>
        </p:txBody>
      </p:sp>
      <p:sp>
        <p:nvSpPr>
          <p:cNvPr id="39" name="Rectangle 38">
            <a:extLst>
              <a:ext uri="{FF2B5EF4-FFF2-40B4-BE49-F238E27FC236}">
                <a16:creationId xmlns:a16="http://schemas.microsoft.com/office/drawing/2014/main" id="{07BAB31F-F20A-B952-0760-8C8997AFEC2D}"/>
              </a:ext>
            </a:extLst>
          </p:cNvPr>
          <p:cNvSpPr/>
          <p:nvPr/>
        </p:nvSpPr>
        <p:spPr>
          <a:xfrm>
            <a:off x="1972435" y="2864963"/>
            <a:ext cx="3959587" cy="484322"/>
          </a:xfrm>
          <a:prstGeom prst="rect">
            <a:avLst/>
          </a:prstGeom>
          <a:noFill/>
          <a:ln>
            <a:noFill/>
          </a:ln>
        </p:spPr>
        <p:txBody>
          <a:bodyPr wrap="square" lIns="0" tIns="21379" rIns="0" bIns="21379" numCol="1" spcCol="360000" anchor="t">
            <a:spAutoFit/>
          </a:bodyPr>
          <a:lstStyle/>
          <a:p>
            <a:pPr marL="52800">
              <a:spcAft>
                <a:spcPts val="178"/>
              </a:spcAft>
              <a:buClr>
                <a:srgbClr val="003F48"/>
              </a:buClr>
            </a:pPr>
            <a:r>
              <a:rPr lang="en-GB" sz="900" b="1" dirty="0">
                <a:solidFill>
                  <a:srgbClr val="003F48"/>
                </a:solidFill>
                <a:latin typeface="Avenir LT Pro 65 Medium" panose="020B0603020203020204" pitchFamily="34" charset="0"/>
              </a:rPr>
              <a:t>SEGMENT</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OBJECTIVES</a:t>
            </a:r>
          </a:p>
          <a:p>
            <a:pPr marL="52800">
              <a:spcAft>
                <a:spcPts val="178"/>
              </a:spcAft>
              <a:buClr>
                <a:srgbClr val="003F48"/>
              </a:buClr>
            </a:pPr>
            <a:r>
              <a:rPr lang="en-GB" sz="900" dirty="0">
                <a:latin typeface="Avenir LT Pro 65 Medium" panose="020B0603020203020204" pitchFamily="34" charset="0"/>
              </a:rPr>
              <a:t>Measures and expectations for tracking success within each customer group. E.g. Retain 98%, reduce cost to £x.</a:t>
            </a:r>
          </a:p>
        </p:txBody>
      </p:sp>
      <p:pic>
        <p:nvPicPr>
          <p:cNvPr id="41" name="Graphic 40" descr="Clipboard Badge outline">
            <a:extLst>
              <a:ext uri="{FF2B5EF4-FFF2-40B4-BE49-F238E27FC236}">
                <a16:creationId xmlns:a16="http://schemas.microsoft.com/office/drawing/2014/main" id="{38C2C868-897D-5B4C-71CA-B4C40B3B0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85" y="1744994"/>
            <a:ext cx="267245" cy="267245"/>
          </a:xfrm>
          <a:prstGeom prst="rect">
            <a:avLst/>
          </a:prstGeom>
          <a:effectLst>
            <a:glow rad="101600">
              <a:schemeClr val="accent3">
                <a:satMod val="175000"/>
                <a:alpha val="40000"/>
              </a:schemeClr>
            </a:glow>
          </a:effectLst>
        </p:spPr>
      </p:pic>
      <p:pic>
        <p:nvPicPr>
          <p:cNvPr id="45" name="Graphic 44" descr="Call center outline">
            <a:extLst>
              <a:ext uri="{FF2B5EF4-FFF2-40B4-BE49-F238E27FC236}">
                <a16:creationId xmlns:a16="http://schemas.microsoft.com/office/drawing/2014/main" id="{1D1A0DF3-A072-6381-579A-4A7189C49B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370" y="1976575"/>
            <a:ext cx="267245" cy="267245"/>
          </a:xfrm>
          <a:prstGeom prst="rect">
            <a:avLst/>
          </a:prstGeom>
          <a:effectLst>
            <a:glow rad="101600">
              <a:schemeClr val="accent3">
                <a:satMod val="175000"/>
                <a:alpha val="40000"/>
              </a:schemeClr>
            </a:glow>
          </a:effectLst>
        </p:spPr>
      </p:pic>
      <p:pic>
        <p:nvPicPr>
          <p:cNvPr id="47" name="Graphic 46" descr="Workflow outline">
            <a:extLst>
              <a:ext uri="{FF2B5EF4-FFF2-40B4-BE49-F238E27FC236}">
                <a16:creationId xmlns:a16="http://schemas.microsoft.com/office/drawing/2014/main" id="{B02568BA-0007-5A7A-8D01-7D1C56A1FB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56" y="2425296"/>
            <a:ext cx="267245" cy="267245"/>
          </a:xfrm>
          <a:prstGeom prst="rect">
            <a:avLst/>
          </a:prstGeom>
          <a:effectLst>
            <a:glow rad="101600">
              <a:schemeClr val="accent3">
                <a:satMod val="175000"/>
                <a:alpha val="40000"/>
              </a:schemeClr>
            </a:glow>
          </a:effectLst>
        </p:spPr>
      </p:pic>
      <p:pic>
        <p:nvPicPr>
          <p:cNvPr id="49" name="Graphic 48" descr="Treasure Map outline">
            <a:extLst>
              <a:ext uri="{FF2B5EF4-FFF2-40B4-BE49-F238E27FC236}">
                <a16:creationId xmlns:a16="http://schemas.microsoft.com/office/drawing/2014/main" id="{A0D4BD09-7906-EC5E-0E9D-A9B2F6D9C3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705" y="2824905"/>
            <a:ext cx="267245" cy="267245"/>
          </a:xfrm>
          <a:prstGeom prst="rect">
            <a:avLst/>
          </a:prstGeom>
          <a:effectLst>
            <a:glow rad="101600">
              <a:schemeClr val="accent3">
                <a:satMod val="175000"/>
                <a:alpha val="40000"/>
              </a:schemeClr>
            </a:glow>
          </a:effectLst>
        </p:spPr>
      </p:pic>
      <p:pic>
        <p:nvPicPr>
          <p:cNvPr id="52" name="Graphic 51" descr="Handshake outline">
            <a:extLst>
              <a:ext uri="{FF2B5EF4-FFF2-40B4-BE49-F238E27FC236}">
                <a16:creationId xmlns:a16="http://schemas.microsoft.com/office/drawing/2014/main" id="{E24492AC-D261-843B-9DC2-D1C3BE3DE0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8969" y="3108601"/>
            <a:ext cx="267245" cy="267245"/>
          </a:xfrm>
          <a:prstGeom prst="rect">
            <a:avLst/>
          </a:prstGeom>
          <a:effectLst>
            <a:glow rad="101600">
              <a:schemeClr val="accent3">
                <a:satMod val="175000"/>
                <a:alpha val="40000"/>
              </a:schemeClr>
            </a:glow>
          </a:effectLst>
        </p:spPr>
      </p:pic>
      <p:pic>
        <p:nvPicPr>
          <p:cNvPr id="54" name="Graphic 53" descr="Target outline">
            <a:extLst>
              <a:ext uri="{FF2B5EF4-FFF2-40B4-BE49-F238E27FC236}">
                <a16:creationId xmlns:a16="http://schemas.microsoft.com/office/drawing/2014/main" id="{52EF827E-47A3-07FC-2272-DDB58D67E6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05606" y="2837558"/>
            <a:ext cx="267245" cy="267245"/>
          </a:xfrm>
          <a:prstGeom prst="rect">
            <a:avLst/>
          </a:prstGeom>
          <a:effectLst>
            <a:glow rad="101600">
              <a:schemeClr val="accent3">
                <a:satMod val="175000"/>
                <a:alpha val="40000"/>
              </a:schemeClr>
            </a:glow>
          </a:effectLst>
        </p:spPr>
      </p:pic>
      <p:pic>
        <p:nvPicPr>
          <p:cNvPr id="60" name="Graphic 59" descr="Target Audience outline">
            <a:extLst>
              <a:ext uri="{FF2B5EF4-FFF2-40B4-BE49-F238E27FC236}">
                <a16:creationId xmlns:a16="http://schemas.microsoft.com/office/drawing/2014/main" id="{0C568A8B-7AE4-76C2-715E-4EF82B5675F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34249" y="2417288"/>
            <a:ext cx="267245" cy="267245"/>
          </a:xfrm>
          <a:prstGeom prst="rect">
            <a:avLst/>
          </a:prstGeom>
          <a:effectLst>
            <a:glow rad="101600">
              <a:schemeClr val="accent3">
                <a:satMod val="175000"/>
                <a:alpha val="40000"/>
              </a:schemeClr>
            </a:glow>
          </a:effectLst>
        </p:spPr>
      </p:pic>
      <p:pic>
        <p:nvPicPr>
          <p:cNvPr id="66" name="Graphic 65" descr="Users outline">
            <a:extLst>
              <a:ext uri="{FF2B5EF4-FFF2-40B4-BE49-F238E27FC236}">
                <a16:creationId xmlns:a16="http://schemas.microsoft.com/office/drawing/2014/main" id="{E8248C91-7ECC-CB5A-399C-92EE5BFE098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5361" y="1736937"/>
            <a:ext cx="267245" cy="267245"/>
          </a:xfrm>
          <a:prstGeom prst="rect">
            <a:avLst/>
          </a:prstGeom>
          <a:effectLst>
            <a:glow rad="101600">
              <a:schemeClr val="accent3">
                <a:satMod val="175000"/>
                <a:alpha val="40000"/>
              </a:schemeClr>
            </a:glow>
          </a:effectLst>
        </p:spPr>
      </p:pic>
      <p:pic>
        <p:nvPicPr>
          <p:cNvPr id="68" name="Graphic 67" descr="Diamond outline">
            <a:extLst>
              <a:ext uri="{FF2B5EF4-FFF2-40B4-BE49-F238E27FC236}">
                <a16:creationId xmlns:a16="http://schemas.microsoft.com/office/drawing/2014/main" id="{A6E9B8E1-5346-34CF-0506-78C0B8D4C7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88111" y="2010632"/>
            <a:ext cx="267245" cy="267245"/>
          </a:xfrm>
          <a:prstGeom prst="rect">
            <a:avLst/>
          </a:prstGeom>
          <a:effectLst>
            <a:glow rad="101600">
              <a:schemeClr val="accent3">
                <a:satMod val="175000"/>
                <a:alpha val="40000"/>
              </a:schemeClr>
            </a:glow>
          </a:effectLst>
        </p:spPr>
      </p:pic>
      <p:pic>
        <p:nvPicPr>
          <p:cNvPr id="72" name="Graphic 71" descr="Puzzle pieces outline">
            <a:extLst>
              <a:ext uri="{FF2B5EF4-FFF2-40B4-BE49-F238E27FC236}">
                <a16:creationId xmlns:a16="http://schemas.microsoft.com/office/drawing/2014/main" id="{F12D40A5-9086-6BEC-1B78-4DAB866CD75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29621" y="3095399"/>
            <a:ext cx="267245" cy="267245"/>
          </a:xfrm>
          <a:prstGeom prst="rect">
            <a:avLst/>
          </a:prstGeom>
          <a:effectLst>
            <a:glow rad="101600">
              <a:schemeClr val="accent3">
                <a:satMod val="175000"/>
                <a:alpha val="40000"/>
              </a:schemeClr>
            </a:glow>
          </a:effectLst>
        </p:spPr>
      </p:pic>
      <p:sp>
        <p:nvSpPr>
          <p:cNvPr id="4" name="Rectangle 3">
            <a:extLst>
              <a:ext uri="{FF2B5EF4-FFF2-40B4-BE49-F238E27FC236}">
                <a16:creationId xmlns:a16="http://schemas.microsoft.com/office/drawing/2014/main" id="{105F92F4-9FAD-A4C3-348E-9CB19FE3743C}"/>
              </a:ext>
            </a:extLst>
          </p:cNvPr>
          <p:cNvSpPr/>
          <p:nvPr/>
        </p:nvSpPr>
        <p:spPr>
          <a:xfrm>
            <a:off x="-187704" y="1568348"/>
            <a:ext cx="1020682" cy="201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0DE93ED-E151-9209-9CA5-01FF65E736A3}"/>
              </a:ext>
            </a:extLst>
          </p:cNvPr>
          <p:cNvSpPr>
            <a:spLocks noChangeAspect="1"/>
          </p:cNvSpPr>
          <p:nvPr/>
        </p:nvSpPr>
        <p:spPr>
          <a:xfrm>
            <a:off x="491340" y="2202708"/>
            <a:ext cx="703051" cy="703051"/>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b="1"/>
          </a:p>
        </p:txBody>
      </p:sp>
      <p:sp>
        <p:nvSpPr>
          <p:cNvPr id="29" name="TextBox 28">
            <a:extLst>
              <a:ext uri="{FF2B5EF4-FFF2-40B4-BE49-F238E27FC236}">
                <a16:creationId xmlns:a16="http://schemas.microsoft.com/office/drawing/2014/main" id="{9E079BE0-943C-6651-694E-A4C492767B22}"/>
              </a:ext>
            </a:extLst>
          </p:cNvPr>
          <p:cNvSpPr txBox="1"/>
          <p:nvPr/>
        </p:nvSpPr>
        <p:spPr>
          <a:xfrm>
            <a:off x="345504" y="2420118"/>
            <a:ext cx="998494" cy="311752"/>
          </a:xfrm>
          <a:prstGeom prst="rect">
            <a:avLst/>
          </a:prstGeom>
          <a:noFill/>
        </p:spPr>
        <p:txBody>
          <a:bodyPr wrap="square">
            <a:spAutoFit/>
          </a:bodyPr>
          <a:lstStyle/>
          <a:p>
            <a:pPr algn="ctr"/>
            <a:r>
              <a:rPr lang="en-GB" sz="713" b="1">
                <a:solidFill>
                  <a:schemeClr val="bg1"/>
                </a:solidFill>
                <a:latin typeface="Avenir LT Pro 65 Medium" panose="020B0603020203020204" pitchFamily="34" charset="0"/>
              </a:rPr>
              <a:t>CUSTOMER</a:t>
            </a:r>
          </a:p>
          <a:p>
            <a:pPr algn="ctr"/>
            <a:r>
              <a:rPr lang="en-GB" sz="713" b="1">
                <a:solidFill>
                  <a:schemeClr val="bg1"/>
                </a:solidFill>
                <a:latin typeface="Avenir LT Pro 65 Medium" panose="020B0603020203020204" pitchFamily="34" charset="0"/>
              </a:rPr>
              <a:t>STRATEGY</a:t>
            </a:r>
          </a:p>
        </p:txBody>
      </p:sp>
      <p:pic>
        <p:nvPicPr>
          <p:cNvPr id="55" name="Picture 54">
            <a:extLst>
              <a:ext uri="{FF2B5EF4-FFF2-40B4-BE49-F238E27FC236}">
                <a16:creationId xmlns:a16="http://schemas.microsoft.com/office/drawing/2014/main" id="{A175463D-1877-8B0E-41E7-F58157ADB9E4}"/>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56" name="TextBox 55">
            <a:extLst>
              <a:ext uri="{FF2B5EF4-FFF2-40B4-BE49-F238E27FC236}">
                <a16:creationId xmlns:a16="http://schemas.microsoft.com/office/drawing/2014/main" id="{DB62380A-4432-F109-B47D-964A072C0282}"/>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57" name="Slide Number Placeholder 5">
            <a:extLst>
              <a:ext uri="{FF2B5EF4-FFF2-40B4-BE49-F238E27FC236}">
                <a16:creationId xmlns:a16="http://schemas.microsoft.com/office/drawing/2014/main" id="{548BFB72-057E-66A9-814C-175C5CADD2A9}"/>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25</a:t>
            </a:fld>
            <a:endParaRPr lang="en-GB" sz="754" b="1">
              <a:solidFill>
                <a:schemeClr val="tx1"/>
              </a:solidFill>
              <a:latin typeface="Avenir LT Pro 65 Medium" panose="020B0603020203020204" pitchFamily="34" charset="0"/>
            </a:endParaRPr>
          </a:p>
        </p:txBody>
      </p:sp>
      <p:cxnSp>
        <p:nvCxnSpPr>
          <p:cNvPr id="58" name="Straight Connector 57">
            <a:extLst>
              <a:ext uri="{FF2B5EF4-FFF2-40B4-BE49-F238E27FC236}">
                <a16:creationId xmlns:a16="http://schemas.microsoft.com/office/drawing/2014/main" id="{AD6CAAE7-4AB9-88A4-C66D-3C1BD7981A3A}"/>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F82D348B-EB7A-A315-7386-51B9F1DB88C6}"/>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83715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CBAD2-171E-98D9-A6F3-C9387CC20183}"/>
              </a:ext>
            </a:extLst>
          </p:cNvPr>
          <p:cNvSpPr/>
          <p:nvPr/>
        </p:nvSpPr>
        <p:spPr>
          <a:xfrm>
            <a:off x="614091" y="1312597"/>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UNDERSTAND OBJECTIVES</a:t>
            </a:r>
          </a:p>
        </p:txBody>
      </p:sp>
      <p:sp>
        <p:nvSpPr>
          <p:cNvPr id="17" name="Oval 16">
            <a:extLst>
              <a:ext uri="{FF2B5EF4-FFF2-40B4-BE49-F238E27FC236}">
                <a16:creationId xmlns:a16="http://schemas.microsoft.com/office/drawing/2014/main" id="{D3F5811D-0CFD-35C7-847C-A1A0AB63E346}"/>
              </a:ext>
            </a:extLst>
          </p:cNvPr>
          <p:cNvSpPr>
            <a:spLocks noChangeAspect="1"/>
          </p:cNvSpPr>
          <p:nvPr/>
        </p:nvSpPr>
        <p:spPr>
          <a:xfrm>
            <a:off x="475916" y="1290749"/>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1</a:t>
            </a:r>
          </a:p>
        </p:txBody>
      </p:sp>
      <p:sp>
        <p:nvSpPr>
          <p:cNvPr id="8" name="Rectangle 7">
            <a:extLst>
              <a:ext uri="{FF2B5EF4-FFF2-40B4-BE49-F238E27FC236}">
                <a16:creationId xmlns:a16="http://schemas.microsoft.com/office/drawing/2014/main" id="{90D527F3-1650-463D-047E-5A4F7FF3D0C2}"/>
              </a:ext>
            </a:extLst>
          </p:cNvPr>
          <p:cNvSpPr/>
          <p:nvPr/>
        </p:nvSpPr>
        <p:spPr>
          <a:xfrm>
            <a:off x="618333" y="1884230"/>
            <a:ext cx="2432479"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UNDERSTAND CUSTOMER VALUE</a:t>
            </a:r>
          </a:p>
        </p:txBody>
      </p:sp>
      <p:sp>
        <p:nvSpPr>
          <p:cNvPr id="18" name="Oval 17">
            <a:extLst>
              <a:ext uri="{FF2B5EF4-FFF2-40B4-BE49-F238E27FC236}">
                <a16:creationId xmlns:a16="http://schemas.microsoft.com/office/drawing/2014/main" id="{E09451BF-6160-2DD8-F9A9-8A7C9F058AFB}"/>
              </a:ext>
            </a:extLst>
          </p:cNvPr>
          <p:cNvSpPr>
            <a:spLocks noChangeAspect="1"/>
          </p:cNvSpPr>
          <p:nvPr/>
        </p:nvSpPr>
        <p:spPr>
          <a:xfrm>
            <a:off x="475916" y="1862381"/>
            <a:ext cx="192186"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2</a:t>
            </a:r>
          </a:p>
        </p:txBody>
      </p:sp>
      <p:sp>
        <p:nvSpPr>
          <p:cNvPr id="9" name="Rectangle 8">
            <a:extLst>
              <a:ext uri="{FF2B5EF4-FFF2-40B4-BE49-F238E27FC236}">
                <a16:creationId xmlns:a16="http://schemas.microsoft.com/office/drawing/2014/main" id="{B2E9BF6A-D0E4-C3A4-9A39-E4FECD7FE91F}"/>
              </a:ext>
            </a:extLst>
          </p:cNvPr>
          <p:cNvSpPr/>
          <p:nvPr/>
        </p:nvSpPr>
        <p:spPr>
          <a:xfrm>
            <a:off x="614091" y="2424546"/>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IDENTIFY PRIMARY CUSTOMER AUDIENCES</a:t>
            </a:r>
          </a:p>
        </p:txBody>
      </p:sp>
      <p:sp>
        <p:nvSpPr>
          <p:cNvPr id="19" name="Oval 18">
            <a:extLst>
              <a:ext uri="{FF2B5EF4-FFF2-40B4-BE49-F238E27FC236}">
                <a16:creationId xmlns:a16="http://schemas.microsoft.com/office/drawing/2014/main" id="{B9203AF9-5927-02DD-F8F7-3D9ACE7E124B}"/>
              </a:ext>
            </a:extLst>
          </p:cNvPr>
          <p:cNvSpPr>
            <a:spLocks noChangeAspect="1"/>
          </p:cNvSpPr>
          <p:nvPr/>
        </p:nvSpPr>
        <p:spPr>
          <a:xfrm>
            <a:off x="475916" y="2402698"/>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3</a:t>
            </a:r>
          </a:p>
        </p:txBody>
      </p:sp>
      <p:sp>
        <p:nvSpPr>
          <p:cNvPr id="10" name="Rectangle 9">
            <a:extLst>
              <a:ext uri="{FF2B5EF4-FFF2-40B4-BE49-F238E27FC236}">
                <a16:creationId xmlns:a16="http://schemas.microsoft.com/office/drawing/2014/main" id="{4A0388F5-9113-E5A9-AF9A-900437582287}"/>
              </a:ext>
            </a:extLst>
          </p:cNvPr>
          <p:cNvSpPr/>
          <p:nvPr/>
        </p:nvSpPr>
        <p:spPr>
          <a:xfrm>
            <a:off x="614091" y="2981358"/>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CREATE CUSTOMER PROFILES</a:t>
            </a:r>
          </a:p>
        </p:txBody>
      </p:sp>
      <p:sp>
        <p:nvSpPr>
          <p:cNvPr id="20" name="Oval 19">
            <a:extLst>
              <a:ext uri="{FF2B5EF4-FFF2-40B4-BE49-F238E27FC236}">
                <a16:creationId xmlns:a16="http://schemas.microsoft.com/office/drawing/2014/main" id="{DA3BF51D-60B5-3082-86D4-99B8D6F79504}"/>
              </a:ext>
            </a:extLst>
          </p:cNvPr>
          <p:cNvSpPr>
            <a:spLocks noChangeAspect="1"/>
          </p:cNvSpPr>
          <p:nvPr/>
        </p:nvSpPr>
        <p:spPr>
          <a:xfrm>
            <a:off x="475916" y="2959509"/>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4</a:t>
            </a:r>
          </a:p>
        </p:txBody>
      </p:sp>
      <p:sp>
        <p:nvSpPr>
          <p:cNvPr id="11" name="Rectangle 10">
            <a:extLst>
              <a:ext uri="{FF2B5EF4-FFF2-40B4-BE49-F238E27FC236}">
                <a16:creationId xmlns:a16="http://schemas.microsoft.com/office/drawing/2014/main" id="{686B0346-AF25-8BB4-13C5-6762A37F8EB1}"/>
              </a:ext>
            </a:extLst>
          </p:cNvPr>
          <p:cNvSpPr/>
          <p:nvPr/>
        </p:nvSpPr>
        <p:spPr>
          <a:xfrm>
            <a:off x="614091" y="3509558"/>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DEVELOP CUSTOMER TREATMENTS </a:t>
            </a:r>
          </a:p>
        </p:txBody>
      </p:sp>
      <p:sp>
        <p:nvSpPr>
          <p:cNvPr id="21" name="Oval 20">
            <a:extLst>
              <a:ext uri="{FF2B5EF4-FFF2-40B4-BE49-F238E27FC236}">
                <a16:creationId xmlns:a16="http://schemas.microsoft.com/office/drawing/2014/main" id="{2B0A98D9-842A-C038-C8DB-3F2970CDB2E1}"/>
              </a:ext>
            </a:extLst>
          </p:cNvPr>
          <p:cNvSpPr>
            <a:spLocks noChangeAspect="1"/>
          </p:cNvSpPr>
          <p:nvPr/>
        </p:nvSpPr>
        <p:spPr>
          <a:xfrm>
            <a:off x="475916" y="3487709"/>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5</a:t>
            </a:r>
          </a:p>
        </p:txBody>
      </p:sp>
      <p:sp>
        <p:nvSpPr>
          <p:cNvPr id="12" name="Rectangle 11">
            <a:extLst>
              <a:ext uri="{FF2B5EF4-FFF2-40B4-BE49-F238E27FC236}">
                <a16:creationId xmlns:a16="http://schemas.microsoft.com/office/drawing/2014/main" id="{2616CE05-3933-2B0A-EA7D-06561E9F8B30}"/>
              </a:ext>
            </a:extLst>
          </p:cNvPr>
          <p:cNvSpPr/>
          <p:nvPr/>
        </p:nvSpPr>
        <p:spPr>
          <a:xfrm>
            <a:off x="3505654" y="1886840"/>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ALIGN BUSINESS CAPABILITIES</a:t>
            </a:r>
          </a:p>
        </p:txBody>
      </p:sp>
      <p:sp>
        <p:nvSpPr>
          <p:cNvPr id="22" name="Oval 21">
            <a:extLst>
              <a:ext uri="{FF2B5EF4-FFF2-40B4-BE49-F238E27FC236}">
                <a16:creationId xmlns:a16="http://schemas.microsoft.com/office/drawing/2014/main" id="{4ECB26FF-F06E-7827-C9AA-A510BD9B3E3C}"/>
              </a:ext>
            </a:extLst>
          </p:cNvPr>
          <p:cNvSpPr>
            <a:spLocks noChangeAspect="1"/>
          </p:cNvSpPr>
          <p:nvPr/>
        </p:nvSpPr>
        <p:spPr>
          <a:xfrm>
            <a:off x="3367480" y="1864992"/>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7</a:t>
            </a:r>
          </a:p>
        </p:txBody>
      </p:sp>
      <p:sp>
        <p:nvSpPr>
          <p:cNvPr id="13" name="Rectangle 12">
            <a:extLst>
              <a:ext uri="{FF2B5EF4-FFF2-40B4-BE49-F238E27FC236}">
                <a16:creationId xmlns:a16="http://schemas.microsoft.com/office/drawing/2014/main" id="{0CFE5891-B39F-B542-4BAF-44ED81C3DC48}"/>
              </a:ext>
            </a:extLst>
          </p:cNvPr>
          <p:cNvSpPr/>
          <p:nvPr/>
        </p:nvSpPr>
        <p:spPr>
          <a:xfrm>
            <a:off x="3505654" y="2421200"/>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dirty="0">
                <a:solidFill>
                  <a:srgbClr val="003F48"/>
                </a:solidFill>
                <a:latin typeface="Avenir LT Pro 65 Medium" panose="020B0603020203020204" pitchFamily="34" charset="0"/>
                <a:cs typeface="Aharoni" panose="02010803020104030203" pitchFamily="2" charset="-79"/>
              </a:rPr>
              <a:t>DEVELOP &amp; EMBED IN BUSINESS AS USUAL</a:t>
            </a:r>
          </a:p>
        </p:txBody>
      </p:sp>
      <p:sp>
        <p:nvSpPr>
          <p:cNvPr id="23" name="Oval 22">
            <a:extLst>
              <a:ext uri="{FF2B5EF4-FFF2-40B4-BE49-F238E27FC236}">
                <a16:creationId xmlns:a16="http://schemas.microsoft.com/office/drawing/2014/main" id="{83B2BF80-E07D-6E8D-5904-7C56AAF0E934}"/>
              </a:ext>
            </a:extLst>
          </p:cNvPr>
          <p:cNvSpPr>
            <a:spLocks noChangeAspect="1"/>
          </p:cNvSpPr>
          <p:nvPr/>
        </p:nvSpPr>
        <p:spPr>
          <a:xfrm>
            <a:off x="3367480" y="2399350"/>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8</a:t>
            </a:r>
          </a:p>
        </p:txBody>
      </p:sp>
      <p:sp>
        <p:nvSpPr>
          <p:cNvPr id="14" name="Rectangle 13">
            <a:extLst>
              <a:ext uri="{FF2B5EF4-FFF2-40B4-BE49-F238E27FC236}">
                <a16:creationId xmlns:a16="http://schemas.microsoft.com/office/drawing/2014/main" id="{4C099290-9407-AB64-C958-554A5A90DC23}"/>
              </a:ext>
            </a:extLst>
          </p:cNvPr>
          <p:cNvSpPr/>
          <p:nvPr/>
        </p:nvSpPr>
        <p:spPr>
          <a:xfrm>
            <a:off x="3505654" y="1308029"/>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MAP THE CUSTOMER JOURNEY</a:t>
            </a:r>
          </a:p>
        </p:txBody>
      </p:sp>
      <p:sp>
        <p:nvSpPr>
          <p:cNvPr id="24" name="Oval 23">
            <a:extLst>
              <a:ext uri="{FF2B5EF4-FFF2-40B4-BE49-F238E27FC236}">
                <a16:creationId xmlns:a16="http://schemas.microsoft.com/office/drawing/2014/main" id="{2E97407C-D989-2BFA-37A3-F3E1EFADD3A7}"/>
              </a:ext>
            </a:extLst>
          </p:cNvPr>
          <p:cNvSpPr>
            <a:spLocks noChangeAspect="1"/>
          </p:cNvSpPr>
          <p:nvPr/>
        </p:nvSpPr>
        <p:spPr>
          <a:xfrm>
            <a:off x="3367480" y="1286181"/>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6</a:t>
            </a:r>
          </a:p>
        </p:txBody>
      </p:sp>
      <p:sp>
        <p:nvSpPr>
          <p:cNvPr id="15" name="Rectangle 14">
            <a:extLst>
              <a:ext uri="{FF2B5EF4-FFF2-40B4-BE49-F238E27FC236}">
                <a16:creationId xmlns:a16="http://schemas.microsoft.com/office/drawing/2014/main" id="{5E9D0F95-A4DC-D8E7-B05C-BF439D4B930F}"/>
              </a:ext>
            </a:extLst>
          </p:cNvPr>
          <p:cNvSpPr/>
          <p:nvPr/>
        </p:nvSpPr>
        <p:spPr>
          <a:xfrm>
            <a:off x="3505654" y="2977409"/>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DEFINE AND TRACK OBJECTIVES</a:t>
            </a:r>
          </a:p>
        </p:txBody>
      </p:sp>
      <p:sp>
        <p:nvSpPr>
          <p:cNvPr id="25" name="Oval 24">
            <a:extLst>
              <a:ext uri="{FF2B5EF4-FFF2-40B4-BE49-F238E27FC236}">
                <a16:creationId xmlns:a16="http://schemas.microsoft.com/office/drawing/2014/main" id="{10FEDA79-DA98-2E54-CD78-0DF81CF7FAB1}"/>
              </a:ext>
            </a:extLst>
          </p:cNvPr>
          <p:cNvSpPr>
            <a:spLocks noChangeAspect="1"/>
          </p:cNvSpPr>
          <p:nvPr/>
        </p:nvSpPr>
        <p:spPr>
          <a:xfrm>
            <a:off x="3367480" y="2955559"/>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9</a:t>
            </a:r>
          </a:p>
        </p:txBody>
      </p:sp>
      <p:sp>
        <p:nvSpPr>
          <p:cNvPr id="16" name="Rectangle 15">
            <a:extLst>
              <a:ext uri="{FF2B5EF4-FFF2-40B4-BE49-F238E27FC236}">
                <a16:creationId xmlns:a16="http://schemas.microsoft.com/office/drawing/2014/main" id="{D83A2814-C8E7-C25B-E079-773611B25412}"/>
              </a:ext>
            </a:extLst>
          </p:cNvPr>
          <p:cNvSpPr/>
          <p:nvPr/>
        </p:nvSpPr>
        <p:spPr>
          <a:xfrm>
            <a:off x="3505654" y="3505006"/>
            <a:ext cx="2432223" cy="142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52800"/>
            <a:r>
              <a:rPr lang="en-GB" sz="800" b="1">
                <a:solidFill>
                  <a:srgbClr val="003F48"/>
                </a:solidFill>
                <a:latin typeface="Avenir LT Pro 65 Medium" panose="020B0603020203020204" pitchFamily="34" charset="0"/>
                <a:cs typeface="Aharoni" panose="02010803020104030203" pitchFamily="2" charset="-79"/>
              </a:rPr>
              <a:t>CLOSE THE LOOP</a:t>
            </a:r>
          </a:p>
        </p:txBody>
      </p:sp>
      <p:sp>
        <p:nvSpPr>
          <p:cNvPr id="26" name="Oval 25">
            <a:extLst>
              <a:ext uri="{FF2B5EF4-FFF2-40B4-BE49-F238E27FC236}">
                <a16:creationId xmlns:a16="http://schemas.microsoft.com/office/drawing/2014/main" id="{EF78321D-A704-C6FD-FA72-4B0FC4F84AA0}"/>
              </a:ext>
            </a:extLst>
          </p:cNvPr>
          <p:cNvSpPr>
            <a:spLocks noChangeAspect="1"/>
          </p:cNvSpPr>
          <p:nvPr/>
        </p:nvSpPr>
        <p:spPr>
          <a:xfrm>
            <a:off x="3367480" y="3483158"/>
            <a:ext cx="186462" cy="186462"/>
          </a:xfrm>
          <a:prstGeom prst="ellipse">
            <a:avLst/>
          </a:prstGeom>
          <a:solidFill>
            <a:srgbClr val="003F48"/>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21379" rIns="0" bIns="21379" rtlCol="0" anchor="ctr"/>
          <a:lstStyle/>
          <a:p>
            <a:pPr algn="ctr"/>
            <a:r>
              <a:rPr lang="en-GB" sz="713" b="1">
                <a:solidFill>
                  <a:schemeClr val="bg1"/>
                </a:solidFill>
                <a:latin typeface="Avenir LT Pro 65 Medium" panose="020B0603020203020204" pitchFamily="34" charset="0"/>
              </a:rPr>
              <a:t>10</a:t>
            </a:r>
          </a:p>
        </p:txBody>
      </p:sp>
      <p:sp>
        <p:nvSpPr>
          <p:cNvPr id="38" name="TextBox 37">
            <a:extLst>
              <a:ext uri="{FF2B5EF4-FFF2-40B4-BE49-F238E27FC236}">
                <a16:creationId xmlns:a16="http://schemas.microsoft.com/office/drawing/2014/main" id="{8C698F9E-2A20-18AB-2A45-578FE3FB1A85}"/>
              </a:ext>
            </a:extLst>
          </p:cNvPr>
          <p:cNvSpPr txBox="1"/>
          <p:nvPr/>
        </p:nvSpPr>
        <p:spPr>
          <a:xfrm>
            <a:off x="712001" y="1469467"/>
            <a:ext cx="2371300" cy="215444"/>
          </a:xfrm>
          <a:prstGeom prst="rect">
            <a:avLst/>
          </a:prstGeom>
          <a:noFill/>
        </p:spPr>
        <p:txBody>
          <a:bodyPr wrap="square" lIns="0" tIns="0" rIns="0" bIns="0">
            <a:spAutoFit/>
          </a:bodyPr>
          <a:lstStyle/>
          <a:p>
            <a:r>
              <a:rPr lang="en-GB" sz="700" dirty="0">
                <a:latin typeface="Avenir LT Pro 65 Medium" panose="020B0603020203020204" pitchFamily="34" charset="0"/>
              </a:rPr>
              <a:t>How could the customer base could be used to achieve corporate objectives. Commit to a customer strategy.</a:t>
            </a:r>
            <a:endParaRPr lang="en-GB" sz="700" dirty="0"/>
          </a:p>
        </p:txBody>
      </p:sp>
      <p:sp>
        <p:nvSpPr>
          <p:cNvPr id="40" name="TextBox 39">
            <a:extLst>
              <a:ext uri="{FF2B5EF4-FFF2-40B4-BE49-F238E27FC236}">
                <a16:creationId xmlns:a16="http://schemas.microsoft.com/office/drawing/2014/main" id="{D839FE0E-80BB-7AAB-A127-4BB23A0A9EE5}"/>
              </a:ext>
            </a:extLst>
          </p:cNvPr>
          <p:cNvSpPr txBox="1"/>
          <p:nvPr/>
        </p:nvSpPr>
        <p:spPr>
          <a:xfrm>
            <a:off x="712001" y="2041299"/>
            <a:ext cx="2371300" cy="215444"/>
          </a:xfrm>
          <a:prstGeom prst="rect">
            <a:avLst/>
          </a:prstGeom>
          <a:noFill/>
        </p:spPr>
        <p:txBody>
          <a:bodyPr wrap="square" lIns="0" tIns="0" rIns="0" bIns="0">
            <a:spAutoFit/>
          </a:bodyPr>
          <a:lstStyle/>
          <a:p>
            <a:r>
              <a:rPr lang="en-GB" sz="700">
                <a:latin typeface="Avenir LT Pro 65 Medium" panose="020B0603020203020204" pitchFamily="34" charset="0"/>
              </a:rPr>
              <a:t>Deeply understand the revenue and potential of different customers to better identify profitable opportunity.</a:t>
            </a:r>
            <a:endParaRPr lang="en-GB" sz="700"/>
          </a:p>
        </p:txBody>
      </p:sp>
      <p:sp>
        <p:nvSpPr>
          <p:cNvPr id="42" name="TextBox 41">
            <a:extLst>
              <a:ext uri="{FF2B5EF4-FFF2-40B4-BE49-F238E27FC236}">
                <a16:creationId xmlns:a16="http://schemas.microsoft.com/office/drawing/2014/main" id="{93728351-5E73-1CDC-CAC4-7715A6CB73AF}"/>
              </a:ext>
            </a:extLst>
          </p:cNvPr>
          <p:cNvSpPr txBox="1"/>
          <p:nvPr/>
        </p:nvSpPr>
        <p:spPr>
          <a:xfrm>
            <a:off x="712001" y="2581240"/>
            <a:ext cx="2371300" cy="215444"/>
          </a:xfrm>
          <a:prstGeom prst="rect">
            <a:avLst/>
          </a:prstGeom>
          <a:noFill/>
        </p:spPr>
        <p:txBody>
          <a:bodyPr wrap="square" lIns="0" tIns="0" rIns="0" bIns="0">
            <a:spAutoFit/>
          </a:bodyPr>
          <a:lstStyle/>
          <a:p>
            <a:r>
              <a:rPr lang="en-GB" sz="700" dirty="0">
                <a:latin typeface="Avenir LT Pro 65 Medium" panose="020B0603020203020204" pitchFamily="34" charset="0"/>
              </a:rPr>
              <a:t>Evaluate the importance of customers and develop segmentation to inform and guide alignment of strategies. </a:t>
            </a:r>
          </a:p>
        </p:txBody>
      </p:sp>
      <p:sp>
        <p:nvSpPr>
          <p:cNvPr id="43" name="TextBox 42">
            <a:extLst>
              <a:ext uri="{FF2B5EF4-FFF2-40B4-BE49-F238E27FC236}">
                <a16:creationId xmlns:a16="http://schemas.microsoft.com/office/drawing/2014/main" id="{37B7BB41-BE28-297B-CF50-14D957885405}"/>
              </a:ext>
            </a:extLst>
          </p:cNvPr>
          <p:cNvSpPr txBox="1"/>
          <p:nvPr/>
        </p:nvSpPr>
        <p:spPr>
          <a:xfrm>
            <a:off x="712001" y="3138251"/>
            <a:ext cx="2371300" cy="215444"/>
          </a:xfrm>
          <a:prstGeom prst="rect">
            <a:avLst/>
          </a:prstGeom>
          <a:noFill/>
        </p:spPr>
        <p:txBody>
          <a:bodyPr wrap="square" lIns="0" tIns="0" rIns="0" bIns="0">
            <a:spAutoFit/>
          </a:bodyPr>
          <a:lstStyle/>
          <a:p>
            <a:r>
              <a:rPr lang="en-GB" sz="700" dirty="0">
                <a:latin typeface="Avenir LT Pro 65 Medium" panose="020B0603020203020204" pitchFamily="34" charset="0"/>
              </a:rPr>
              <a:t>Create detailed and actionable summaries of each audiences to better understand characteristics and needs.</a:t>
            </a:r>
          </a:p>
        </p:txBody>
      </p:sp>
      <p:sp>
        <p:nvSpPr>
          <p:cNvPr id="47" name="TextBox 46">
            <a:extLst>
              <a:ext uri="{FF2B5EF4-FFF2-40B4-BE49-F238E27FC236}">
                <a16:creationId xmlns:a16="http://schemas.microsoft.com/office/drawing/2014/main" id="{EA3DC762-B495-5675-4FC9-BFF35252BE87}"/>
              </a:ext>
            </a:extLst>
          </p:cNvPr>
          <p:cNvSpPr txBox="1"/>
          <p:nvPr/>
        </p:nvSpPr>
        <p:spPr>
          <a:xfrm>
            <a:off x="3603565" y="2045852"/>
            <a:ext cx="2328688" cy="215444"/>
          </a:xfrm>
          <a:prstGeom prst="rect">
            <a:avLst/>
          </a:prstGeom>
          <a:noFill/>
        </p:spPr>
        <p:txBody>
          <a:bodyPr wrap="square" lIns="0" tIns="0" rIns="0" bIns="0">
            <a:spAutoFit/>
          </a:bodyPr>
          <a:lstStyle/>
          <a:p>
            <a:r>
              <a:rPr lang="en-GB" sz="700" dirty="0">
                <a:latin typeface="Avenir LT Pro 65 Medium" panose="020B0603020203020204" pitchFamily="34" charset="0"/>
              </a:rPr>
              <a:t>Design value proposition, go-to-market strategies, enablers and operations to meet customer needs.</a:t>
            </a:r>
            <a:endParaRPr lang="en-GB" sz="700" dirty="0"/>
          </a:p>
        </p:txBody>
      </p:sp>
      <p:sp>
        <p:nvSpPr>
          <p:cNvPr id="48" name="TextBox 47">
            <a:extLst>
              <a:ext uri="{FF2B5EF4-FFF2-40B4-BE49-F238E27FC236}">
                <a16:creationId xmlns:a16="http://schemas.microsoft.com/office/drawing/2014/main" id="{F9F3A5CB-F1C6-BC0D-C441-67400787961D}"/>
              </a:ext>
            </a:extLst>
          </p:cNvPr>
          <p:cNvSpPr txBox="1"/>
          <p:nvPr/>
        </p:nvSpPr>
        <p:spPr>
          <a:xfrm>
            <a:off x="3603565" y="2581239"/>
            <a:ext cx="2328688" cy="215444"/>
          </a:xfrm>
          <a:prstGeom prst="rect">
            <a:avLst/>
          </a:prstGeom>
          <a:noFill/>
        </p:spPr>
        <p:txBody>
          <a:bodyPr wrap="square" lIns="0" tIns="0" rIns="0" bIns="0">
            <a:spAutoFit/>
          </a:bodyPr>
          <a:lstStyle/>
          <a:p>
            <a:r>
              <a:rPr lang="en-GB" sz="700" dirty="0">
                <a:latin typeface="Avenir LT Pro 65 Medium" panose="020B0603020203020204" pitchFamily="34" charset="0"/>
              </a:rPr>
              <a:t>Create unique value propositions, experiences and capabilities. Apply governance to all customer initiatives.</a:t>
            </a:r>
          </a:p>
        </p:txBody>
      </p:sp>
      <p:sp>
        <p:nvSpPr>
          <p:cNvPr id="49" name="TextBox 48">
            <a:extLst>
              <a:ext uri="{FF2B5EF4-FFF2-40B4-BE49-F238E27FC236}">
                <a16:creationId xmlns:a16="http://schemas.microsoft.com/office/drawing/2014/main" id="{0850B9E4-8727-A39E-CA45-1AC9DB1BE499}"/>
              </a:ext>
            </a:extLst>
          </p:cNvPr>
          <p:cNvSpPr txBox="1"/>
          <p:nvPr/>
        </p:nvSpPr>
        <p:spPr>
          <a:xfrm>
            <a:off x="3603565" y="1468071"/>
            <a:ext cx="2328688" cy="215444"/>
          </a:xfrm>
          <a:prstGeom prst="rect">
            <a:avLst/>
          </a:prstGeom>
          <a:noFill/>
        </p:spPr>
        <p:txBody>
          <a:bodyPr wrap="square" lIns="0" tIns="0" rIns="0" bIns="0">
            <a:spAutoFit/>
          </a:bodyPr>
          <a:lstStyle/>
          <a:p>
            <a:pPr>
              <a:spcAft>
                <a:spcPts val="357"/>
              </a:spcAft>
            </a:pPr>
            <a:r>
              <a:rPr lang="en-GB" sz="700" dirty="0">
                <a:latin typeface="Avenir LT Pro 65 Medium" panose="020B0603020203020204" pitchFamily="34" charset="0"/>
              </a:rPr>
              <a:t>Visually map end-to-end customer experience to better understand and engage at each stage and touchpoint.</a:t>
            </a:r>
          </a:p>
        </p:txBody>
      </p:sp>
      <p:sp>
        <p:nvSpPr>
          <p:cNvPr id="50" name="TextBox 49">
            <a:extLst>
              <a:ext uri="{FF2B5EF4-FFF2-40B4-BE49-F238E27FC236}">
                <a16:creationId xmlns:a16="http://schemas.microsoft.com/office/drawing/2014/main" id="{B03A4976-62C6-29A4-D49E-95E5BA76FD0E}"/>
              </a:ext>
            </a:extLst>
          </p:cNvPr>
          <p:cNvSpPr txBox="1"/>
          <p:nvPr/>
        </p:nvSpPr>
        <p:spPr>
          <a:xfrm>
            <a:off x="3603565" y="3134745"/>
            <a:ext cx="2328688" cy="215444"/>
          </a:xfrm>
          <a:prstGeom prst="rect">
            <a:avLst/>
          </a:prstGeom>
          <a:noFill/>
        </p:spPr>
        <p:txBody>
          <a:bodyPr wrap="square" lIns="0" tIns="0" rIns="0" bIns="0">
            <a:spAutoFit/>
          </a:bodyPr>
          <a:lstStyle/>
          <a:p>
            <a:r>
              <a:rPr lang="en-GB" sz="700" dirty="0">
                <a:latin typeface="Avenir LT Pro 65 Medium" panose="020B0603020203020204" pitchFamily="34" charset="0"/>
              </a:rPr>
              <a:t>Establish relevant and measurable goals to track success and guide customer strategy efforts.</a:t>
            </a:r>
          </a:p>
        </p:txBody>
      </p:sp>
      <p:sp>
        <p:nvSpPr>
          <p:cNvPr id="51" name="TextBox 50">
            <a:extLst>
              <a:ext uri="{FF2B5EF4-FFF2-40B4-BE49-F238E27FC236}">
                <a16:creationId xmlns:a16="http://schemas.microsoft.com/office/drawing/2014/main" id="{BE75721B-3BFB-F779-544F-012AA8209FF0}"/>
              </a:ext>
            </a:extLst>
          </p:cNvPr>
          <p:cNvSpPr txBox="1"/>
          <p:nvPr/>
        </p:nvSpPr>
        <p:spPr>
          <a:xfrm>
            <a:off x="712001" y="3665317"/>
            <a:ext cx="2371300" cy="215444"/>
          </a:xfrm>
          <a:prstGeom prst="rect">
            <a:avLst/>
          </a:prstGeom>
          <a:noFill/>
        </p:spPr>
        <p:txBody>
          <a:bodyPr wrap="square" lIns="0" tIns="0" rIns="0" bIns="0">
            <a:spAutoFit/>
          </a:bodyPr>
          <a:lstStyle/>
          <a:p>
            <a:r>
              <a:rPr lang="en-GB" sz="700" dirty="0">
                <a:latin typeface="Avenir LT Pro 65 Medium" panose="020B0603020203020204" pitchFamily="34" charset="0"/>
              </a:rPr>
              <a:t>Define objectives, expectations, principles, and parameters for managing each audience.</a:t>
            </a:r>
          </a:p>
        </p:txBody>
      </p:sp>
      <p:sp>
        <p:nvSpPr>
          <p:cNvPr id="52" name="TextBox 51">
            <a:extLst>
              <a:ext uri="{FF2B5EF4-FFF2-40B4-BE49-F238E27FC236}">
                <a16:creationId xmlns:a16="http://schemas.microsoft.com/office/drawing/2014/main" id="{A7DEE611-AC86-F554-F5C5-725766C21243}"/>
              </a:ext>
            </a:extLst>
          </p:cNvPr>
          <p:cNvSpPr txBox="1"/>
          <p:nvPr/>
        </p:nvSpPr>
        <p:spPr>
          <a:xfrm>
            <a:off x="3603565" y="3665317"/>
            <a:ext cx="2328688" cy="215444"/>
          </a:xfrm>
          <a:prstGeom prst="rect">
            <a:avLst/>
          </a:prstGeom>
          <a:noFill/>
        </p:spPr>
        <p:txBody>
          <a:bodyPr wrap="square" lIns="0" tIns="0" rIns="0" bIns="0">
            <a:spAutoFit/>
          </a:bodyPr>
          <a:lstStyle/>
          <a:p>
            <a:r>
              <a:rPr lang="en-GB" sz="700" dirty="0">
                <a:latin typeface="Avenir LT Pro 65 Medium" panose="020B0603020203020204" pitchFamily="34" charset="0"/>
              </a:rPr>
              <a:t>Implement mechanisms to continuously monitor feedback and results of activities, then evolve the strategy.</a:t>
            </a:r>
          </a:p>
        </p:txBody>
      </p:sp>
      <p:sp>
        <p:nvSpPr>
          <p:cNvPr id="29" name="Title 1">
            <a:extLst>
              <a:ext uri="{FF2B5EF4-FFF2-40B4-BE49-F238E27FC236}">
                <a16:creationId xmlns:a16="http://schemas.microsoft.com/office/drawing/2014/main" id="{D41002B9-27A1-D15E-EF37-A571D9A54D4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DEFINING CUSTOMER STRATEGY</a:t>
            </a:r>
          </a:p>
        </p:txBody>
      </p:sp>
      <p:pic>
        <p:nvPicPr>
          <p:cNvPr id="7" name="Picture 6">
            <a:extLst>
              <a:ext uri="{FF2B5EF4-FFF2-40B4-BE49-F238E27FC236}">
                <a16:creationId xmlns:a16="http://schemas.microsoft.com/office/drawing/2014/main" id="{86BB726F-0CEF-4095-C70A-3AF9F1AAE8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7" name="Slide Number Placeholder 5">
            <a:extLst>
              <a:ext uri="{FF2B5EF4-FFF2-40B4-BE49-F238E27FC236}">
                <a16:creationId xmlns:a16="http://schemas.microsoft.com/office/drawing/2014/main" id="{3BD1252A-7BE4-8BD1-073B-52814724102F}"/>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26</a:t>
            </a:fld>
            <a:endParaRPr lang="en-GB" sz="754" dirty="0">
              <a:latin typeface="Avenir LT Pro 65 Medium" panose="020B0603020203020204" pitchFamily="34" charset="0"/>
            </a:endParaRPr>
          </a:p>
        </p:txBody>
      </p:sp>
      <p:sp>
        <p:nvSpPr>
          <p:cNvPr id="28" name="TextBox 27">
            <a:extLst>
              <a:ext uri="{FF2B5EF4-FFF2-40B4-BE49-F238E27FC236}">
                <a16:creationId xmlns:a16="http://schemas.microsoft.com/office/drawing/2014/main" id="{78852D9D-480D-F1FB-4819-2E3D8D210566}"/>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1" name="Straight Connector 30">
            <a:extLst>
              <a:ext uri="{FF2B5EF4-FFF2-40B4-BE49-F238E27FC236}">
                <a16:creationId xmlns:a16="http://schemas.microsoft.com/office/drawing/2014/main" id="{028D7BE1-844D-7F20-C2B7-D5DCA9CC5B6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02DDD1D-165C-8D91-BF69-8FA12ABAE38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51651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2A6D20F-8C7B-495C-9BBC-05C39AF4D9D5}"/>
              </a:ext>
            </a:extLst>
          </p:cNvPr>
          <p:cNvGraphicFramePr>
            <a:graphicFrameLocks noGrp="1"/>
          </p:cNvGraphicFramePr>
          <p:nvPr>
            <p:extLst>
              <p:ext uri="{D42A27DB-BD31-4B8C-83A1-F6EECF244321}">
                <p14:modId xmlns:p14="http://schemas.microsoft.com/office/powerpoint/2010/main" val="199991151"/>
              </p:ext>
            </p:extLst>
          </p:nvPr>
        </p:nvGraphicFramePr>
        <p:xfrm>
          <a:off x="481931" y="1328940"/>
          <a:ext cx="5450321" cy="2423118"/>
        </p:xfrm>
        <a:graphic>
          <a:graphicData uri="http://schemas.openxmlformats.org/drawingml/2006/table">
            <a:tbl>
              <a:tblPr>
                <a:tableStyleId>{5C22544A-7EE6-4342-B048-85BDC9FD1C3A}</a:tableStyleId>
              </a:tblPr>
              <a:tblGrid>
                <a:gridCol w="2690240">
                  <a:extLst>
                    <a:ext uri="{9D8B030D-6E8A-4147-A177-3AD203B41FA5}">
                      <a16:colId xmlns:a16="http://schemas.microsoft.com/office/drawing/2014/main" val="1270437853"/>
                    </a:ext>
                  </a:extLst>
                </a:gridCol>
                <a:gridCol w="69841">
                  <a:extLst>
                    <a:ext uri="{9D8B030D-6E8A-4147-A177-3AD203B41FA5}">
                      <a16:colId xmlns:a16="http://schemas.microsoft.com/office/drawing/2014/main" val="3608397326"/>
                    </a:ext>
                  </a:extLst>
                </a:gridCol>
                <a:gridCol w="2690240">
                  <a:extLst>
                    <a:ext uri="{9D8B030D-6E8A-4147-A177-3AD203B41FA5}">
                      <a16:colId xmlns:a16="http://schemas.microsoft.com/office/drawing/2014/main" val="1639219753"/>
                    </a:ext>
                  </a:extLst>
                </a:gridCol>
              </a:tblGrid>
              <a:tr h="258560">
                <a:tc>
                  <a:txBody>
                    <a:bodyPr/>
                    <a:lstStyle/>
                    <a:p>
                      <a:pPr algn="ctr"/>
                      <a:r>
                        <a:rPr lang="en-GB" sz="900" b="1" dirty="0">
                          <a:solidFill>
                            <a:schemeClr val="bg1"/>
                          </a:solidFill>
                          <a:latin typeface="Avenir LT Pro 65 Medium" panose="020B0603020203020204" pitchFamily="34" charset="0"/>
                        </a:rPr>
                        <a:t>Sales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solidFill>
                  </a:tcPr>
                </a:tc>
                <a:tc>
                  <a:txBody>
                    <a:bodyPr/>
                    <a:lstStyle/>
                    <a:p>
                      <a:pPr algn="ctr"/>
                      <a:endParaRPr lang="en-GB" sz="900" b="1">
                        <a:solidFill>
                          <a:schemeClr val="bg1"/>
                        </a:solidFill>
                        <a:latin typeface="Avenir LT Pro 65 Medium"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bg1"/>
                          </a:solidFill>
                          <a:latin typeface="Avenir LT Pro 65 Medium" panose="020B0603020203020204" pitchFamily="34" charset="0"/>
                        </a:rPr>
                        <a:t>Sales Operations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extLst>
                  <a:ext uri="{0D108BD9-81ED-4DB2-BD59-A6C34878D82A}">
                    <a16:rowId xmlns:a16="http://schemas.microsoft.com/office/drawing/2014/main" val="83879104"/>
                  </a:ext>
                </a:extLst>
              </a:tr>
              <a:tr h="1155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Acquiring new customers and cross- and up-selling to existing customers.  Identifying opportunities, understanding needs, and convincing customers to buy more using a variety of channels, such as face-to-face, telephone and email.</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latin typeface="Avenir LT Pro 65 Medium" panose="020B0603020203020204" pitchFamily="34" charset="0"/>
                        </a:rPr>
                        <a:t>Functional support to the sales teams with tools, e.g. CRM, information e.g. a sales pipeline dashboard, and admin tasks, e.g. training.</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224380"/>
                  </a:ext>
                </a:extLst>
              </a:tr>
              <a:tr h="274526">
                <a:tc>
                  <a:txBody>
                    <a:bodyPr/>
                    <a:lstStyle/>
                    <a:p>
                      <a:pPr algn="ctr"/>
                      <a:r>
                        <a:rPr lang="en-GB" sz="900" b="1" dirty="0">
                          <a:solidFill>
                            <a:schemeClr val="bg1"/>
                          </a:solidFill>
                          <a:latin typeface="Avenir LT Pro 65 Medium" panose="020B0603020203020204" pitchFamily="34" charset="0"/>
                        </a:rPr>
                        <a:t>Marketing</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60000"/>
                      </a:srgbClr>
                    </a:solidFill>
                  </a:tcPr>
                </a:tc>
                <a:tc>
                  <a:txBody>
                    <a:bodyPr/>
                    <a:lstStyle/>
                    <a:p>
                      <a:pPr algn="ctr"/>
                      <a:endParaRPr lang="en-GB" sz="900" b="1" dirty="0">
                        <a:solidFill>
                          <a:schemeClr val="bg1"/>
                        </a:solidFill>
                        <a:latin typeface="Avenir LT Pro 65 Medium"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bg1"/>
                          </a:solidFill>
                          <a:latin typeface="Avenir LT Pro 65 Medium" panose="020B0603020203020204" pitchFamily="34" charset="0"/>
                        </a:rPr>
                        <a:t>Marketing Operations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40000"/>
                      </a:srgbClr>
                    </a:solidFill>
                  </a:tcPr>
                </a:tc>
                <a:extLst>
                  <a:ext uri="{0D108BD9-81ED-4DB2-BD59-A6C34878D82A}">
                    <a16:rowId xmlns:a16="http://schemas.microsoft.com/office/drawing/2014/main" val="1536605044"/>
                  </a:ext>
                </a:extLst>
              </a:tr>
              <a:tr h="711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Creating awareness and demand for the products or services being offered using a variety of channels to reach potential and existing customers, such as advertising, public relations, social media, email and snail-mail.</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latin typeface="Avenir LT Pro 65 Medium" panose="020B0603020203020204" pitchFamily="34" charset="0"/>
                        </a:rPr>
                        <a:t>Providing data support of marketing activities, including campaign management, targeting, performance tracking and data management.</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139040"/>
                  </a:ext>
                </a:extLst>
              </a:tr>
            </a:tbl>
          </a:graphicData>
        </a:graphic>
      </p:graphicFrame>
      <p:sp>
        <p:nvSpPr>
          <p:cNvPr id="7" name="Title 1">
            <a:extLst>
              <a:ext uri="{FF2B5EF4-FFF2-40B4-BE49-F238E27FC236}">
                <a16:creationId xmlns:a16="http://schemas.microsoft.com/office/drawing/2014/main" id="{1A3D9F17-55B9-30EA-EECE-2976DDE6D820}"/>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STAKEHOLDERS // 1</a:t>
            </a:r>
          </a:p>
        </p:txBody>
      </p:sp>
      <p:pic>
        <p:nvPicPr>
          <p:cNvPr id="11" name="Picture 10">
            <a:extLst>
              <a:ext uri="{FF2B5EF4-FFF2-40B4-BE49-F238E27FC236}">
                <a16:creationId xmlns:a16="http://schemas.microsoft.com/office/drawing/2014/main" id="{7AE3E9F5-567F-7037-100E-10DE5CA7AE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3" name="TextBox 2">
            <a:extLst>
              <a:ext uri="{FF2B5EF4-FFF2-40B4-BE49-F238E27FC236}">
                <a16:creationId xmlns:a16="http://schemas.microsoft.com/office/drawing/2014/main" id="{D6688058-7C0C-1532-9781-8B3AAD1DF21D}"/>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0765EFB9-8150-3140-0DE7-FD2F6FFD1E87}"/>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27</a:t>
            </a:fld>
            <a:endParaRPr lang="en-GB" sz="754" b="1">
              <a:solidFill>
                <a:schemeClr val="tx1"/>
              </a:solidFill>
              <a:latin typeface="Avenir LT Pro 65 Medium" panose="020B0603020203020204" pitchFamily="34" charset="0"/>
            </a:endParaRPr>
          </a:p>
        </p:txBody>
      </p:sp>
      <p:cxnSp>
        <p:nvCxnSpPr>
          <p:cNvPr id="6" name="Straight Connector 5">
            <a:extLst>
              <a:ext uri="{FF2B5EF4-FFF2-40B4-BE49-F238E27FC236}">
                <a16:creationId xmlns:a16="http://schemas.microsoft.com/office/drawing/2014/main" id="{4DC870C6-BE00-25B3-A27B-6884669C0D19}"/>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A078BD-B100-8445-F1FD-06CAAD1B2D1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04183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9926C1C-838F-E9E3-958D-9A2A9526975B}"/>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STAKEHOLDERS  // 2</a:t>
            </a:r>
          </a:p>
        </p:txBody>
      </p:sp>
      <p:pic>
        <p:nvPicPr>
          <p:cNvPr id="6" name="Picture 5">
            <a:extLst>
              <a:ext uri="{FF2B5EF4-FFF2-40B4-BE49-F238E27FC236}">
                <a16:creationId xmlns:a16="http://schemas.microsoft.com/office/drawing/2014/main" id="{E5141774-1794-CB92-BEA4-3C91B98DAA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B4158295-032F-1787-6B40-2D8EB72E7A29}"/>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28</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261C4DA9-D7B7-CD55-CA8C-FE896CEA099B}"/>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8C25BFCB-BA92-6FBD-827B-F67CE220EEAD}"/>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E2AAADD-633D-8073-6F52-B5E4D66A1BE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5" name="Table 2">
            <a:extLst>
              <a:ext uri="{FF2B5EF4-FFF2-40B4-BE49-F238E27FC236}">
                <a16:creationId xmlns:a16="http://schemas.microsoft.com/office/drawing/2014/main" id="{18B01468-79BD-AC04-BFE1-4D69F193CEE7}"/>
              </a:ext>
            </a:extLst>
          </p:cNvPr>
          <p:cNvGraphicFramePr>
            <a:graphicFrameLocks noGrp="1"/>
          </p:cNvGraphicFramePr>
          <p:nvPr>
            <p:extLst>
              <p:ext uri="{D42A27DB-BD31-4B8C-83A1-F6EECF244321}">
                <p14:modId xmlns:p14="http://schemas.microsoft.com/office/powerpoint/2010/main" val="1115847273"/>
              </p:ext>
            </p:extLst>
          </p:nvPr>
        </p:nvGraphicFramePr>
        <p:xfrm>
          <a:off x="340028" y="1328940"/>
          <a:ext cx="5531382" cy="2423118"/>
        </p:xfrm>
        <a:graphic>
          <a:graphicData uri="http://schemas.openxmlformats.org/drawingml/2006/table">
            <a:tbl>
              <a:tblPr>
                <a:tableStyleId>{5C22544A-7EE6-4342-B048-85BDC9FD1C3A}</a:tableStyleId>
              </a:tblPr>
              <a:tblGrid>
                <a:gridCol w="2730251">
                  <a:extLst>
                    <a:ext uri="{9D8B030D-6E8A-4147-A177-3AD203B41FA5}">
                      <a16:colId xmlns:a16="http://schemas.microsoft.com/office/drawing/2014/main" val="1270437853"/>
                    </a:ext>
                  </a:extLst>
                </a:gridCol>
                <a:gridCol w="70880">
                  <a:extLst>
                    <a:ext uri="{9D8B030D-6E8A-4147-A177-3AD203B41FA5}">
                      <a16:colId xmlns:a16="http://schemas.microsoft.com/office/drawing/2014/main" val="3608397326"/>
                    </a:ext>
                  </a:extLst>
                </a:gridCol>
                <a:gridCol w="2730251">
                  <a:extLst>
                    <a:ext uri="{9D8B030D-6E8A-4147-A177-3AD203B41FA5}">
                      <a16:colId xmlns:a16="http://schemas.microsoft.com/office/drawing/2014/main" val="1639219753"/>
                    </a:ext>
                  </a:extLst>
                </a:gridCol>
              </a:tblGrid>
              <a:tr h="258560">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Customer Services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40000"/>
                      </a:srgbClr>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Customer Operations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60000"/>
                      </a:srgbClr>
                    </a:solidFill>
                  </a:tcPr>
                </a:tc>
                <a:extLst>
                  <a:ext uri="{0D108BD9-81ED-4DB2-BD59-A6C34878D82A}">
                    <a16:rowId xmlns:a16="http://schemas.microsoft.com/office/drawing/2014/main" val="83879104"/>
                  </a:ext>
                </a:extLst>
              </a:tr>
              <a:tr h="1155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Interacting with customers to resolve their issues, provide support, and promote opportunities for value-add. Knowledgeable about the products or services being offered, the processes to fix or change things, and empathetic and patient.</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latin typeface="Avenir LT Pro 65 Medium" panose="020B0603020203020204" pitchFamily="34" charset="0"/>
                        </a:rPr>
                        <a:t>Functional support to the customer services teams with tools, e.g. CRM, information e.g. call status dashboard, and admin tasks, e.g. data entry, and training.</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224380"/>
                  </a:ext>
                </a:extLst>
              </a:tr>
              <a:tr h="274526">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Customer Success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Retentions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solidFill>
                  </a:tcPr>
                </a:tc>
                <a:extLst>
                  <a:ext uri="{0D108BD9-81ED-4DB2-BD59-A6C34878D82A}">
                    <a16:rowId xmlns:a16="http://schemas.microsoft.com/office/drawing/2014/main" val="1536605044"/>
                  </a:ext>
                </a:extLst>
              </a:tr>
              <a:tr h="711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Ensuring customers get the most from the products or services being offered. Work with customers to identify their needs and goals, and then develop plans to help them achieve those goals.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venir LT Pro 65 Medium" panose="020B0603020203020204" pitchFamily="34" charset="0"/>
                        </a:rPr>
                        <a:t>Extending the tenure of customer relationships by addressing pain-points, offering loyalty rewards, and negotiating discounts and other special incentives. These people need a mix of skills akin to customer services and sales.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139040"/>
                  </a:ext>
                </a:extLst>
              </a:tr>
            </a:tbl>
          </a:graphicData>
        </a:graphic>
      </p:graphicFrame>
    </p:spTree>
    <p:extLst>
      <p:ext uri="{BB962C8B-B14F-4D97-AF65-F5344CB8AC3E}">
        <p14:creationId xmlns:p14="http://schemas.microsoft.com/office/powerpoint/2010/main" val="416515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2A6D20F-8C7B-495C-9BBC-05C39AF4D9D5}"/>
              </a:ext>
            </a:extLst>
          </p:cNvPr>
          <p:cNvGraphicFramePr>
            <a:graphicFrameLocks noGrp="1"/>
          </p:cNvGraphicFramePr>
          <p:nvPr>
            <p:extLst>
              <p:ext uri="{D42A27DB-BD31-4B8C-83A1-F6EECF244321}">
                <p14:modId xmlns:p14="http://schemas.microsoft.com/office/powerpoint/2010/main" val="1809565109"/>
              </p:ext>
            </p:extLst>
          </p:nvPr>
        </p:nvGraphicFramePr>
        <p:xfrm>
          <a:off x="481931" y="1328940"/>
          <a:ext cx="5450321" cy="2399873"/>
        </p:xfrm>
        <a:graphic>
          <a:graphicData uri="http://schemas.openxmlformats.org/drawingml/2006/table">
            <a:tbl>
              <a:tblPr>
                <a:tableStyleId>{5C22544A-7EE6-4342-B048-85BDC9FD1C3A}</a:tableStyleId>
              </a:tblPr>
              <a:tblGrid>
                <a:gridCol w="2690240">
                  <a:extLst>
                    <a:ext uri="{9D8B030D-6E8A-4147-A177-3AD203B41FA5}">
                      <a16:colId xmlns:a16="http://schemas.microsoft.com/office/drawing/2014/main" val="1270437853"/>
                    </a:ext>
                  </a:extLst>
                </a:gridCol>
                <a:gridCol w="69841">
                  <a:extLst>
                    <a:ext uri="{9D8B030D-6E8A-4147-A177-3AD203B41FA5}">
                      <a16:colId xmlns:a16="http://schemas.microsoft.com/office/drawing/2014/main" val="3608397326"/>
                    </a:ext>
                  </a:extLst>
                </a:gridCol>
                <a:gridCol w="2690240">
                  <a:extLst>
                    <a:ext uri="{9D8B030D-6E8A-4147-A177-3AD203B41FA5}">
                      <a16:colId xmlns:a16="http://schemas.microsoft.com/office/drawing/2014/main" val="1639219753"/>
                    </a:ext>
                  </a:extLst>
                </a:gridCol>
              </a:tblGrid>
              <a:tr h="258560">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Product Management</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Customer Strategy</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extLst>
                  <a:ext uri="{0D108BD9-81ED-4DB2-BD59-A6C34878D82A}">
                    <a16:rowId xmlns:a16="http://schemas.microsoft.com/office/drawing/2014/main" val="83879104"/>
                  </a:ext>
                </a:extLst>
              </a:tr>
              <a:tr h="115570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900" dirty="0">
                          <a:latin typeface="Avenir LT Pro 65 Medium" panose="020B0603020203020204" pitchFamily="34" charset="0"/>
                        </a:rPr>
                        <a:t>Developing and improving the products or services, working with customers and customer-facing teams to gather feedback and identify and prioritise new features and functionality. </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GB" sz="90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900" dirty="0">
                          <a:latin typeface="Avenir LT Pro 65 Medium" panose="020B0603020203020204" pitchFamily="34" charset="0"/>
                        </a:rPr>
                        <a:t>Defining and optimising parameters for managing customer relationships. Defining key objectives, message themes, offers, business rules, customer journeys and contact planning. </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224380"/>
                  </a:ext>
                </a:extLst>
              </a:tr>
              <a:tr h="274526">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Insight and Analysis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60000"/>
                      </a:srgbClr>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Business Intelligence</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40000"/>
                      </a:srgbClr>
                    </a:solidFill>
                  </a:tcPr>
                </a:tc>
                <a:extLst>
                  <a:ext uri="{0D108BD9-81ED-4DB2-BD59-A6C34878D82A}">
                    <a16:rowId xmlns:a16="http://schemas.microsoft.com/office/drawing/2014/main" val="1536605044"/>
                  </a:ext>
                </a:extLst>
              </a:tr>
              <a:tr h="711087">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900" dirty="0">
                          <a:latin typeface="Avenir LT Pro 65 Medium" panose="020B0603020203020204" pitchFamily="34" charset="0"/>
                        </a:rPr>
                        <a:t>Collecting and analysing customer data to identify trends and patterns, uncover insights, diagnose performance, predict outcomes and inform business decisions.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GB" sz="900" dirty="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900" dirty="0">
                          <a:latin typeface="Avenir LT Pro 65 Medium" panose="020B0603020203020204" pitchFamily="34" charset="0"/>
                        </a:rPr>
                        <a:t>Reporting on the operational performance of the business in terms of channel and process efficiency, including dashboards, visualisations and interpretation.</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139040"/>
                  </a:ext>
                </a:extLst>
              </a:tr>
            </a:tbl>
          </a:graphicData>
        </a:graphic>
      </p:graphicFrame>
      <p:sp>
        <p:nvSpPr>
          <p:cNvPr id="7" name="Title 1">
            <a:extLst>
              <a:ext uri="{FF2B5EF4-FFF2-40B4-BE49-F238E27FC236}">
                <a16:creationId xmlns:a16="http://schemas.microsoft.com/office/drawing/2014/main" id="{1A3D9F17-55B9-30EA-EECE-2976DDE6D820}"/>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STAKEHOLDERS  // 3</a:t>
            </a:r>
          </a:p>
        </p:txBody>
      </p:sp>
      <p:pic>
        <p:nvPicPr>
          <p:cNvPr id="11" name="Picture 10">
            <a:extLst>
              <a:ext uri="{FF2B5EF4-FFF2-40B4-BE49-F238E27FC236}">
                <a16:creationId xmlns:a16="http://schemas.microsoft.com/office/drawing/2014/main" id="{7AE3E9F5-567F-7037-100E-10DE5CA7AE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3" name="TextBox 2">
            <a:extLst>
              <a:ext uri="{FF2B5EF4-FFF2-40B4-BE49-F238E27FC236}">
                <a16:creationId xmlns:a16="http://schemas.microsoft.com/office/drawing/2014/main" id="{D6688058-7C0C-1532-9781-8B3AAD1DF21D}"/>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0765EFB9-8150-3140-0DE7-FD2F6FFD1E87}"/>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29</a:t>
            </a:fld>
            <a:endParaRPr lang="en-GB" sz="754" b="1">
              <a:solidFill>
                <a:schemeClr val="tx1"/>
              </a:solidFill>
              <a:latin typeface="Avenir LT Pro 65 Medium" panose="020B0603020203020204" pitchFamily="34" charset="0"/>
            </a:endParaRPr>
          </a:p>
        </p:txBody>
      </p:sp>
      <p:cxnSp>
        <p:nvCxnSpPr>
          <p:cNvPr id="6" name="Straight Connector 5">
            <a:extLst>
              <a:ext uri="{FF2B5EF4-FFF2-40B4-BE49-F238E27FC236}">
                <a16:creationId xmlns:a16="http://schemas.microsoft.com/office/drawing/2014/main" id="{4DC870C6-BE00-25B3-A27B-6884669C0D19}"/>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A078BD-B100-8445-F1FD-06CAAD1B2D1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01126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15601C0-4489-48CA-9828-E794B7F51511}"/>
              </a:ext>
            </a:extLst>
          </p:cNvPr>
          <p:cNvGraphicFramePr>
            <a:graphicFrameLocks noGrp="1"/>
          </p:cNvGraphicFramePr>
          <p:nvPr>
            <p:extLst>
              <p:ext uri="{D42A27DB-BD31-4B8C-83A1-F6EECF244321}">
                <p14:modId xmlns:p14="http://schemas.microsoft.com/office/powerpoint/2010/main" val="2744046403"/>
              </p:ext>
            </p:extLst>
          </p:nvPr>
        </p:nvGraphicFramePr>
        <p:xfrm>
          <a:off x="471961" y="1266570"/>
          <a:ext cx="5509916" cy="2561192"/>
        </p:xfrm>
        <a:graphic>
          <a:graphicData uri="http://schemas.openxmlformats.org/drawingml/2006/table">
            <a:tbl>
              <a:tblPr>
                <a:tableStyleId>{5C22544A-7EE6-4342-B048-85BDC9FD1C3A}</a:tableStyleId>
              </a:tblPr>
              <a:tblGrid>
                <a:gridCol w="5146402">
                  <a:extLst>
                    <a:ext uri="{9D8B030D-6E8A-4147-A177-3AD203B41FA5}">
                      <a16:colId xmlns:a16="http://schemas.microsoft.com/office/drawing/2014/main" val="1221104140"/>
                    </a:ext>
                  </a:extLst>
                </a:gridCol>
                <a:gridCol w="363514">
                  <a:extLst>
                    <a:ext uri="{9D8B030D-6E8A-4147-A177-3AD203B41FA5}">
                      <a16:colId xmlns:a16="http://schemas.microsoft.com/office/drawing/2014/main" val="4176248469"/>
                    </a:ext>
                  </a:extLst>
                </a:gridCol>
              </a:tblGrid>
              <a:tr h="323145">
                <a:tc>
                  <a:txBody>
                    <a:bodyPr/>
                    <a:lstStyle/>
                    <a:p>
                      <a:r>
                        <a:rPr lang="en-GB" sz="900" b="1" kern="1200" dirty="0">
                          <a:solidFill>
                            <a:srgbClr val="003F48"/>
                          </a:solidFill>
                          <a:latin typeface="Avenir LT Pro 65 Medium" panose="020B0603020203020204" pitchFamily="34" charset="0"/>
                          <a:ea typeface="+mn-ea"/>
                          <a:cs typeface="+mn-cs"/>
                        </a:rPr>
                        <a:t>Introduction</a:t>
                      </a:r>
                    </a:p>
                    <a:p>
                      <a:r>
                        <a:rPr lang="en-GB" sz="900" b="0" i="1" dirty="0">
                          <a:solidFill>
                            <a:schemeClr val="tx1"/>
                          </a:solidFill>
                          <a:latin typeface="Avenir LT Pro 65 Medium" panose="020B0603020203020204" pitchFamily="34" charset="0"/>
                        </a:rPr>
                        <a:t>About this pocketbook and the terminology used.</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1</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8390095"/>
                  </a:ext>
                </a:extLst>
              </a:tr>
              <a:tr h="412241">
                <a:tc>
                  <a:txBody>
                    <a:bodyPr/>
                    <a:lstStyle/>
                    <a:p>
                      <a:r>
                        <a:rPr lang="en-GB" sz="900" b="1" kern="1200" dirty="0">
                          <a:solidFill>
                            <a:srgbClr val="003F48"/>
                          </a:solidFill>
                          <a:latin typeface="Avenir LT Pro 65 Medium" panose="020B0603020203020204" pitchFamily="34" charset="0"/>
                          <a:ea typeface="+mn-ea"/>
                          <a:cs typeface="+mn-cs"/>
                        </a:rPr>
                        <a:t>What is strategy?</a:t>
                      </a:r>
                    </a:p>
                    <a:p>
                      <a:pPr marL="0" algn="l" defTabSz="378013" rtl="0" eaLnBrk="1" latinLnBrk="0" hangingPunct="1"/>
                      <a:r>
                        <a:rPr lang="en-GB" sz="900" b="0" i="1" kern="1200" dirty="0">
                          <a:solidFill>
                            <a:schemeClr val="tx1"/>
                          </a:solidFill>
                          <a:latin typeface="Avenir LT Pro 65 Medium" panose="020B0603020203020204" pitchFamily="34" charset="0"/>
                          <a:ea typeface="+mn-ea"/>
                          <a:cs typeface="+mn-cs"/>
                        </a:rPr>
                        <a:t>Difference between corporate, competitive, and customer strategies; and driving profitability.</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6</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229041"/>
                  </a:ext>
                </a:extLst>
              </a:tr>
              <a:tr h="364065">
                <a:tc>
                  <a:txBody>
                    <a:bodyPr/>
                    <a:lstStyle/>
                    <a:p>
                      <a:r>
                        <a:rPr lang="en-GB" sz="900" b="1" kern="1200" dirty="0">
                          <a:solidFill>
                            <a:srgbClr val="003F48"/>
                          </a:solidFill>
                          <a:latin typeface="Avenir LT Pro 65 Medium" panose="020B0603020203020204" pitchFamily="34" charset="0"/>
                          <a:ea typeface="+mn-ea"/>
                          <a:cs typeface="+mn-cs"/>
                        </a:rPr>
                        <a:t>Defining Strategy</a:t>
                      </a:r>
                    </a:p>
                    <a:p>
                      <a:pPr marL="0" algn="l" defTabSz="378013" rtl="0" eaLnBrk="1" latinLnBrk="0" hangingPunct="1"/>
                      <a:r>
                        <a:rPr lang="en-GB" sz="900" b="0" i="1" kern="1200" dirty="0">
                          <a:solidFill>
                            <a:schemeClr val="tx1"/>
                          </a:solidFill>
                          <a:latin typeface="Avenir LT Pro 65 Medium" panose="020B0603020203020204" pitchFamily="34" charset="0"/>
                          <a:ea typeface="+mn-ea"/>
                          <a:cs typeface="+mn-cs"/>
                        </a:rPr>
                        <a:t>The trends and influences affecting strategy; how to define strategy; who to involve.</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21</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21502"/>
                  </a:ext>
                </a:extLst>
              </a:tr>
              <a:tr h="364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003F48"/>
                          </a:solidFill>
                          <a:latin typeface="Avenir LT Pro 65 Medium" panose="020B0603020203020204" pitchFamily="34" charset="0"/>
                        </a:rPr>
                        <a:t>Strategy Segments</a:t>
                      </a:r>
                    </a:p>
                    <a:p>
                      <a:pPr marL="0" marR="0" lvl="0" indent="0" algn="l" defTabSz="378013"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latin typeface="Avenir LT Pro 65 Medium" panose="020B0603020203020204" pitchFamily="34" charset="0"/>
                          <a:ea typeface="+mn-ea"/>
                          <a:cs typeface="+mn-cs"/>
                        </a:rPr>
                        <a:t>Why a segmented strategy is best, how to segment and apply strategy to each group.</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35</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531133"/>
                  </a:ext>
                </a:extLst>
              </a:tr>
              <a:tr h="364065">
                <a:tc>
                  <a:txBody>
                    <a:bodyPr/>
                    <a:lstStyle/>
                    <a:p>
                      <a:r>
                        <a:rPr lang="en-GB" sz="900" b="1" dirty="0">
                          <a:solidFill>
                            <a:srgbClr val="003F48"/>
                          </a:solidFill>
                          <a:latin typeface="Avenir LT Pro 65 Medium" panose="020B0603020203020204" pitchFamily="34" charset="0"/>
                        </a:rPr>
                        <a:t>Treatment Strategies</a:t>
                      </a:r>
                    </a:p>
                    <a:p>
                      <a:pPr marL="0" algn="l" defTabSz="378013" rtl="0" eaLnBrk="1" latinLnBrk="0" hangingPunct="1"/>
                      <a:r>
                        <a:rPr lang="en-GB" sz="900" b="0" i="1" kern="1200" dirty="0">
                          <a:solidFill>
                            <a:schemeClr val="tx1"/>
                          </a:solidFill>
                          <a:latin typeface="Avenir LT Pro 65 Medium" panose="020B0603020203020204" pitchFamily="34" charset="0"/>
                          <a:ea typeface="+mn-ea"/>
                          <a:cs typeface="+mn-cs"/>
                        </a:rPr>
                        <a:t>What treatments are and why they are important, and how to define and enable them.</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44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5071874"/>
                  </a:ext>
                </a:extLst>
              </a:tr>
              <a:tr h="364065">
                <a:tc>
                  <a:txBody>
                    <a:bodyPr/>
                    <a:lstStyle/>
                    <a:p>
                      <a:r>
                        <a:rPr lang="en-GB" sz="900" b="1" dirty="0">
                          <a:solidFill>
                            <a:srgbClr val="003F48"/>
                          </a:solidFill>
                          <a:latin typeface="Avenir LT Pro 65 Medium" panose="020B0603020203020204" pitchFamily="34" charset="0"/>
                        </a:rPr>
                        <a:t>Customer Tracks</a:t>
                      </a:r>
                    </a:p>
                    <a:p>
                      <a:pPr marL="0" algn="l" defTabSz="378013" rtl="0" eaLnBrk="1" latinLnBrk="0" hangingPunct="1"/>
                      <a:r>
                        <a:rPr lang="en-GB" sz="900" b="0" i="1" kern="1200" dirty="0">
                          <a:solidFill>
                            <a:schemeClr val="tx1"/>
                          </a:solidFill>
                          <a:latin typeface="Avenir LT Pro 65 Medium" panose="020B0603020203020204" pitchFamily="34" charset="0"/>
                          <a:ea typeface="+mn-ea"/>
                          <a:cs typeface="+mn-cs"/>
                        </a:rPr>
                        <a:t>How tracks help orchestrating complex strategies, how to define them and client examples.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49</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6785274"/>
                  </a:ext>
                </a:extLst>
              </a:tr>
              <a:tr h="364065">
                <a:tc>
                  <a:txBody>
                    <a:bodyPr/>
                    <a:lstStyle/>
                    <a:p>
                      <a:r>
                        <a:rPr lang="en-GB" sz="900" b="1" dirty="0">
                          <a:solidFill>
                            <a:srgbClr val="003F48"/>
                          </a:solidFill>
                          <a:latin typeface="Avenir LT Pro 65 Medium" panose="020B0603020203020204" pitchFamily="34" charset="0"/>
                        </a:rPr>
                        <a:t>Customer Governance</a:t>
                      </a:r>
                    </a:p>
                    <a:p>
                      <a:pPr marL="0" algn="l" defTabSz="378013" rtl="0" eaLnBrk="1" latinLnBrk="0" hangingPunct="1"/>
                      <a:r>
                        <a:rPr lang="en-GB" sz="900" b="0" i="1" kern="1200" dirty="0">
                          <a:solidFill>
                            <a:schemeClr val="tx1"/>
                          </a:solidFill>
                          <a:latin typeface="Avenir LT Pro 65 Medium" panose="020B0603020203020204" pitchFamily="34" charset="0"/>
                          <a:ea typeface="+mn-ea"/>
                          <a:cs typeface="+mn-cs"/>
                        </a:rPr>
                        <a:t>Why oversight of all customer initiatives is important; roles, responsibilities and agenda topics.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900" dirty="0">
                          <a:solidFill>
                            <a:srgbClr val="003F48"/>
                          </a:solidFill>
                          <a:latin typeface="Avenir LT Pro 65 Medium" panose="020B0603020203020204" pitchFamily="34" charset="0"/>
                        </a:rPr>
                        <a:t>54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9934613"/>
                  </a:ext>
                </a:extLst>
              </a:tr>
            </a:tbl>
          </a:graphicData>
        </a:graphic>
      </p:graphicFrame>
      <p:sp>
        <p:nvSpPr>
          <p:cNvPr id="13" name="Title 1">
            <a:extLst>
              <a:ext uri="{FF2B5EF4-FFF2-40B4-BE49-F238E27FC236}">
                <a16:creationId xmlns:a16="http://schemas.microsoft.com/office/drawing/2014/main" id="{DBAE3A5F-D27B-29B5-79AA-516D66061000}"/>
              </a:ext>
            </a:extLst>
          </p:cNvPr>
          <p:cNvSpPr txBox="1">
            <a:spLocks/>
          </p:cNvSpPr>
          <p:nvPr/>
        </p:nvSpPr>
        <p:spPr>
          <a:xfrm>
            <a:off x="471961" y="792683"/>
            <a:ext cx="4020200"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CONTENTS</a:t>
            </a:r>
          </a:p>
        </p:txBody>
      </p:sp>
      <p:sp>
        <p:nvSpPr>
          <p:cNvPr id="2" name="TextBox 1">
            <a:extLst>
              <a:ext uri="{FF2B5EF4-FFF2-40B4-BE49-F238E27FC236}">
                <a16:creationId xmlns:a16="http://schemas.microsoft.com/office/drawing/2014/main" id="{5E010731-170F-F1DA-EC78-FE6300569C5C}"/>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5" name="Slide Number Placeholder 5">
            <a:extLst>
              <a:ext uri="{FF2B5EF4-FFF2-40B4-BE49-F238E27FC236}">
                <a16:creationId xmlns:a16="http://schemas.microsoft.com/office/drawing/2014/main" id="{A03D385C-ECBE-0ACB-3E3B-AE15AA1D451D}"/>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a:t>
            </a:fld>
            <a:endParaRPr lang="en-GB" sz="754" b="1">
              <a:solidFill>
                <a:schemeClr val="tx1"/>
              </a:solidFill>
              <a:latin typeface="Avenir LT Pro 65 Medium" panose="020B0603020203020204" pitchFamily="34" charset="0"/>
            </a:endParaRPr>
          </a:p>
        </p:txBody>
      </p:sp>
      <p:pic>
        <p:nvPicPr>
          <p:cNvPr id="8" name="Picture 7">
            <a:extLst>
              <a:ext uri="{FF2B5EF4-FFF2-40B4-BE49-F238E27FC236}">
                <a16:creationId xmlns:a16="http://schemas.microsoft.com/office/drawing/2014/main" id="{EF4399DF-38C2-4855-7261-72C15EF61E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9" name="Straight Connector 8">
            <a:extLst>
              <a:ext uri="{FF2B5EF4-FFF2-40B4-BE49-F238E27FC236}">
                <a16:creationId xmlns:a16="http://schemas.microsoft.com/office/drawing/2014/main" id="{216E89D3-9CFD-3BDE-D1A7-7976D3B36E13}"/>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1E14769-59A4-E446-35E0-1307D56D37E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01472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9926C1C-838F-E9E3-958D-9A2A9526975B}"/>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STAKEHOLDERS  // 4</a:t>
            </a:r>
          </a:p>
        </p:txBody>
      </p:sp>
      <p:pic>
        <p:nvPicPr>
          <p:cNvPr id="6" name="Picture 5">
            <a:extLst>
              <a:ext uri="{FF2B5EF4-FFF2-40B4-BE49-F238E27FC236}">
                <a16:creationId xmlns:a16="http://schemas.microsoft.com/office/drawing/2014/main" id="{E5141774-1794-CB92-BEA4-3C91B98DAA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B4158295-032F-1787-6B40-2D8EB72E7A29}"/>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30</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261C4DA9-D7B7-CD55-CA8C-FE896CEA099B}"/>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8C25BFCB-BA92-6FBD-827B-F67CE220EEAD}"/>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E2AAADD-633D-8073-6F52-B5E4D66A1BE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5" name="Table 2">
            <a:extLst>
              <a:ext uri="{FF2B5EF4-FFF2-40B4-BE49-F238E27FC236}">
                <a16:creationId xmlns:a16="http://schemas.microsoft.com/office/drawing/2014/main" id="{18B01468-79BD-AC04-BFE1-4D69F193CEE7}"/>
              </a:ext>
            </a:extLst>
          </p:cNvPr>
          <p:cNvGraphicFramePr>
            <a:graphicFrameLocks noGrp="1"/>
          </p:cNvGraphicFramePr>
          <p:nvPr>
            <p:extLst>
              <p:ext uri="{D42A27DB-BD31-4B8C-83A1-F6EECF244321}">
                <p14:modId xmlns:p14="http://schemas.microsoft.com/office/powerpoint/2010/main" val="1654914609"/>
              </p:ext>
            </p:extLst>
          </p:nvPr>
        </p:nvGraphicFramePr>
        <p:xfrm>
          <a:off x="340028" y="1328940"/>
          <a:ext cx="5531382" cy="2399873"/>
        </p:xfrm>
        <a:graphic>
          <a:graphicData uri="http://schemas.openxmlformats.org/drawingml/2006/table">
            <a:tbl>
              <a:tblPr>
                <a:tableStyleId>{5C22544A-7EE6-4342-B048-85BDC9FD1C3A}</a:tableStyleId>
              </a:tblPr>
              <a:tblGrid>
                <a:gridCol w="2730251">
                  <a:extLst>
                    <a:ext uri="{9D8B030D-6E8A-4147-A177-3AD203B41FA5}">
                      <a16:colId xmlns:a16="http://schemas.microsoft.com/office/drawing/2014/main" val="1270437853"/>
                    </a:ext>
                  </a:extLst>
                </a:gridCol>
                <a:gridCol w="70880">
                  <a:extLst>
                    <a:ext uri="{9D8B030D-6E8A-4147-A177-3AD203B41FA5}">
                      <a16:colId xmlns:a16="http://schemas.microsoft.com/office/drawing/2014/main" val="3608397326"/>
                    </a:ext>
                  </a:extLst>
                </a:gridCol>
                <a:gridCol w="2730251">
                  <a:extLst>
                    <a:ext uri="{9D8B030D-6E8A-4147-A177-3AD203B41FA5}">
                      <a16:colId xmlns:a16="http://schemas.microsoft.com/office/drawing/2014/main" val="1639219753"/>
                    </a:ext>
                  </a:extLst>
                </a:gridCol>
              </a:tblGrid>
              <a:tr h="258560">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Research</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40000"/>
                      </a:srgbClr>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Fulfilment Operations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60000"/>
                      </a:srgbClr>
                    </a:solidFill>
                  </a:tcPr>
                </a:tc>
                <a:extLst>
                  <a:ext uri="{0D108BD9-81ED-4DB2-BD59-A6C34878D82A}">
                    <a16:rowId xmlns:a16="http://schemas.microsoft.com/office/drawing/2014/main" val="83879104"/>
                  </a:ext>
                </a:extLst>
              </a:tr>
              <a:tr h="1155700">
                <a:tc>
                  <a:txBody>
                    <a:bodyPr/>
                    <a:lstStyle/>
                    <a:p>
                      <a:pPr algn="l">
                        <a:spcAft>
                          <a:spcPts val="300"/>
                        </a:spcAft>
                      </a:pPr>
                      <a:r>
                        <a:rPr lang="en-GB" sz="900" dirty="0">
                          <a:latin typeface="Avenir LT Pro 65 Medium" panose="020B0603020203020204" pitchFamily="34" charset="0"/>
                        </a:rPr>
                        <a:t>Asking the right questions of consumers and customers to understand needs and expectations and inform product development, sales, marketing, customer service, and other business decisions.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00"/>
                        </a:spcAft>
                      </a:pPr>
                      <a:endParaRPr lang="en-GB" sz="90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00"/>
                        </a:spcAft>
                      </a:pPr>
                      <a:r>
                        <a:rPr lang="en-GB" sz="900" dirty="0">
                          <a:latin typeface="Avenir LT Pro 65 Medium" panose="020B0603020203020204" pitchFamily="34" charset="0"/>
                        </a:rPr>
                        <a:t>Providing delivery and/or installation of products and services to customers on-site. Supported by supply chain, warehousing, logistics and implementation services.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224380"/>
                  </a:ext>
                </a:extLst>
              </a:tr>
              <a:tr h="274526">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Data Operations</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tc>
                  <a:txBody>
                    <a:bodyPr/>
                    <a:lstStyle/>
                    <a:p>
                      <a:pPr marL="0" algn="ctr" defTabSz="914400" rtl="0" eaLnBrk="1" latinLnBrk="0" hangingPunct="1"/>
                      <a:endParaRPr lang="en-GB" sz="900" b="1" kern="1200">
                        <a:solidFill>
                          <a:schemeClr val="bg1"/>
                        </a:solidFill>
                        <a:latin typeface="Avenir LT Pro 65 Medium" panose="020B0603020203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900" b="1" kern="1200" dirty="0">
                          <a:solidFill>
                            <a:schemeClr val="bg1"/>
                          </a:solidFill>
                          <a:latin typeface="Avenir LT Pro 65 Medium" panose="020B0603020203020204" pitchFamily="34" charset="0"/>
                          <a:ea typeface="+mn-ea"/>
                          <a:cs typeface="+mn-cs"/>
                        </a:rPr>
                        <a:t>Information Technology</a:t>
                      </a:r>
                    </a:p>
                  </a:txBody>
                  <a:tcPr marL="64139" marR="64139" marT="21379"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solidFill>
                  </a:tcPr>
                </a:tc>
                <a:extLst>
                  <a:ext uri="{0D108BD9-81ED-4DB2-BD59-A6C34878D82A}">
                    <a16:rowId xmlns:a16="http://schemas.microsoft.com/office/drawing/2014/main" val="1536605044"/>
                  </a:ext>
                </a:extLst>
              </a:tr>
              <a:tr h="711087">
                <a:tc>
                  <a:txBody>
                    <a:bodyPr/>
                    <a:lstStyle/>
                    <a:p>
                      <a:pPr algn="l">
                        <a:spcAft>
                          <a:spcPts val="300"/>
                        </a:spcAft>
                      </a:pPr>
                      <a:r>
                        <a:rPr lang="en-GB" sz="900" dirty="0">
                          <a:latin typeface="Avenir LT Pro 65 Medium" panose="020B0603020203020204" pitchFamily="34" charset="0"/>
                        </a:rPr>
                        <a:t>Collecting, preparing, integrating and engineering data to support customer management capabilities and stakeholders.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00"/>
                        </a:spcAft>
                      </a:pPr>
                      <a:endParaRPr lang="en-GB" sz="900" dirty="0">
                        <a:latin typeface="Avenir LT Pro 65 Medium"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00"/>
                        </a:spcAft>
                      </a:pPr>
                      <a:r>
                        <a:rPr lang="en-GB" sz="900" dirty="0">
                          <a:latin typeface="Avenir LT Pro 65 Medium" panose="020B0603020203020204" pitchFamily="34" charset="0"/>
                        </a:rPr>
                        <a:t>Providing technical implementation and support of systems and data infrastructure to support customer management capabilities and stakeholders.</a:t>
                      </a:r>
                    </a:p>
                  </a:txBody>
                  <a:tcPr marL="64139" marR="64139" marT="21379" marB="271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139040"/>
                  </a:ext>
                </a:extLst>
              </a:tr>
            </a:tbl>
          </a:graphicData>
        </a:graphic>
      </p:graphicFrame>
    </p:spTree>
    <p:extLst>
      <p:ext uri="{BB962C8B-B14F-4D97-AF65-F5344CB8AC3E}">
        <p14:creationId xmlns:p14="http://schemas.microsoft.com/office/powerpoint/2010/main" val="82094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3D9F17-55B9-30EA-EECE-2976DDE6D820}"/>
              </a:ext>
            </a:extLst>
          </p:cNvPr>
          <p:cNvSpPr txBox="1">
            <a:spLocks/>
          </p:cNvSpPr>
          <p:nvPr/>
        </p:nvSpPr>
        <p:spPr>
          <a:xfrm>
            <a:off x="42814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CHALLENGES WHEN DEFINING STRATEGY</a:t>
            </a:r>
          </a:p>
        </p:txBody>
      </p:sp>
      <p:sp>
        <p:nvSpPr>
          <p:cNvPr id="8" name="TextBox 7">
            <a:extLst>
              <a:ext uri="{FF2B5EF4-FFF2-40B4-BE49-F238E27FC236}">
                <a16:creationId xmlns:a16="http://schemas.microsoft.com/office/drawing/2014/main" id="{0F565FD3-ECB3-48C0-12DB-EB0DCF605828}"/>
              </a:ext>
            </a:extLst>
          </p:cNvPr>
          <p:cNvSpPr txBox="1"/>
          <p:nvPr/>
        </p:nvSpPr>
        <p:spPr>
          <a:xfrm>
            <a:off x="368807" y="1303402"/>
            <a:ext cx="5613070" cy="2785997"/>
          </a:xfrm>
          <a:prstGeom prst="rect">
            <a:avLst/>
          </a:prstGeom>
          <a:noFill/>
        </p:spPr>
        <p:txBody>
          <a:bodyPr wrap="square" numCol="3" spcCol="180000">
            <a:noAutofit/>
          </a:bodyPr>
          <a:lstStyle/>
          <a:p>
            <a:pPr>
              <a:spcAft>
                <a:spcPts val="713"/>
              </a:spcAft>
            </a:pPr>
            <a:r>
              <a:rPr lang="en-GB" sz="800" b="1" dirty="0">
                <a:solidFill>
                  <a:srgbClr val="003F48"/>
                </a:solidFill>
                <a:latin typeface="Avenir LT Pro 65 Medium" panose="020B0603020203020204" pitchFamily="34" charset="0"/>
              </a:rPr>
              <a:t>Misunderstanding customer needs</a:t>
            </a:r>
            <a:br>
              <a:rPr lang="en-GB" sz="800" dirty="0">
                <a:latin typeface="Avenir LT Pro 65 Medium" panose="020B0603020203020204" pitchFamily="34" charset="0"/>
              </a:rPr>
            </a:br>
            <a:r>
              <a:rPr lang="en-GB" sz="800" dirty="0">
                <a:latin typeface="Avenir LT Pro 65 Medium" panose="020B0603020203020204" pitchFamily="34" charset="0"/>
              </a:rPr>
              <a:t>Outdated assumptions or guesswork leads to suboptimal strategies, or negative results.</a:t>
            </a:r>
          </a:p>
          <a:p>
            <a:pPr>
              <a:spcAft>
                <a:spcPts val="713"/>
              </a:spcAft>
            </a:pPr>
            <a:r>
              <a:rPr lang="en-GB" sz="800" b="1" dirty="0">
                <a:solidFill>
                  <a:srgbClr val="003F48"/>
                </a:solidFill>
                <a:latin typeface="Avenir LT Pro 65 Medium" panose="020B0603020203020204" pitchFamily="34" charset="0"/>
              </a:rPr>
              <a:t>Aiming too high</a:t>
            </a:r>
            <a:br>
              <a:rPr lang="en-GB" sz="800" dirty="0">
                <a:latin typeface="Avenir LT Pro 65 Medium" panose="020B0603020203020204" pitchFamily="34" charset="0"/>
              </a:rPr>
            </a:br>
            <a:r>
              <a:rPr lang="en-GB" sz="800" dirty="0">
                <a:latin typeface="Avenir LT Pro 65 Medium" panose="020B0603020203020204" pitchFamily="34" charset="0"/>
              </a:rPr>
              <a:t>Strategy definition can be complex, involving many stakeholders and rounds of adjustment whilst markets and corporate strategy change.</a:t>
            </a:r>
          </a:p>
          <a:p>
            <a:pPr>
              <a:spcAft>
                <a:spcPts val="713"/>
              </a:spcAft>
            </a:pPr>
            <a:r>
              <a:rPr lang="en-GB" sz="800" b="1" dirty="0">
                <a:solidFill>
                  <a:srgbClr val="003F48"/>
                </a:solidFill>
                <a:latin typeface="Avenir LT Pro 65 Medium" panose="020B0603020203020204" pitchFamily="34" charset="0"/>
              </a:rPr>
              <a:t>Aiming too low</a:t>
            </a:r>
            <a:br>
              <a:rPr lang="en-GB" sz="800" b="1" dirty="0">
                <a:solidFill>
                  <a:srgbClr val="003F48"/>
                </a:solidFill>
                <a:latin typeface="Avenir LT Pro 65 Medium" panose="020B0603020203020204" pitchFamily="34" charset="0"/>
              </a:rPr>
            </a:br>
            <a:r>
              <a:rPr lang="en-GB" sz="800" dirty="0">
                <a:latin typeface="Avenir LT Pro 65 Medium" panose="020B0603020203020204" pitchFamily="34" charset="0"/>
              </a:rPr>
              <a:t>Businesses often aim low to overcome resistance to change, but minor adjustments can lead to minor improvement. </a:t>
            </a:r>
          </a:p>
          <a:p>
            <a:pPr>
              <a:spcAft>
                <a:spcPts val="713"/>
              </a:spcAft>
            </a:pPr>
            <a:r>
              <a:rPr lang="en-GB" sz="800" b="1" dirty="0">
                <a:solidFill>
                  <a:srgbClr val="003F48"/>
                </a:solidFill>
                <a:latin typeface="Avenir LT Pro 65 Medium" panose="020B0603020203020204" pitchFamily="34" charset="0"/>
              </a:rPr>
              <a:t>Misaligned objectives</a:t>
            </a:r>
            <a:br>
              <a:rPr lang="en-GB" sz="800" dirty="0">
                <a:latin typeface="Avenir LT Pro 65 Medium" panose="020B0603020203020204" pitchFamily="34" charset="0"/>
              </a:rPr>
            </a:br>
            <a:r>
              <a:rPr lang="en-GB" sz="800" dirty="0">
                <a:latin typeface="Avenir LT Pro 65 Medium" panose="020B0603020203020204" pitchFamily="34" charset="0"/>
              </a:rPr>
              <a:t>Different departments often have varying priorities, leading to disjointed efforts and inconsistent interactions with customers.</a:t>
            </a:r>
          </a:p>
          <a:p>
            <a:pPr>
              <a:spcAft>
                <a:spcPts val="713"/>
              </a:spcAft>
            </a:pPr>
            <a:r>
              <a:rPr lang="en-GB" sz="800" b="1" dirty="0">
                <a:solidFill>
                  <a:srgbClr val="003F48"/>
                </a:solidFill>
                <a:latin typeface="Avenir LT Pro 65 Medium" panose="020B0603020203020204" pitchFamily="34" charset="0"/>
              </a:rPr>
              <a:t>Moving targets</a:t>
            </a:r>
            <a:br>
              <a:rPr lang="en-GB" sz="800" dirty="0">
                <a:latin typeface="Avenir LT Pro 65 Medium" panose="020B0603020203020204" pitchFamily="34" charset="0"/>
              </a:rPr>
            </a:br>
            <a:r>
              <a:rPr lang="en-GB" sz="800" dirty="0">
                <a:latin typeface="Avenir LT Pro 65 Medium" panose="020B0603020203020204" pitchFamily="34" charset="0"/>
              </a:rPr>
              <a:t>Customer needs and expectations evolve rapidly: it’s hard to keep up.</a:t>
            </a:r>
          </a:p>
          <a:p>
            <a:pPr>
              <a:spcAft>
                <a:spcPts val="713"/>
              </a:spcAft>
            </a:pPr>
            <a:r>
              <a:rPr lang="en-GB" sz="800" b="1" dirty="0">
                <a:solidFill>
                  <a:srgbClr val="003F48"/>
                </a:solidFill>
                <a:latin typeface="Avenir LT Pro 65 Medium" panose="020B0603020203020204" pitchFamily="34" charset="0"/>
              </a:rPr>
              <a:t>Low readiness for transformation</a:t>
            </a:r>
            <a:br>
              <a:rPr lang="en-GB" sz="800" b="1" dirty="0">
                <a:solidFill>
                  <a:srgbClr val="003F48"/>
                </a:solidFill>
                <a:latin typeface="Avenir LT Pro 65 Medium" panose="020B0603020203020204" pitchFamily="34" charset="0"/>
              </a:rPr>
            </a:br>
            <a:r>
              <a:rPr lang="en-GB" sz="800" dirty="0">
                <a:latin typeface="Avenir LT Pro 65 Medium" panose="020B0603020203020204" pitchFamily="34" charset="0"/>
              </a:rPr>
              <a:t>The business may not have capabilities or appetite for significant or protracted change.</a:t>
            </a:r>
          </a:p>
          <a:p>
            <a:pPr>
              <a:spcAft>
                <a:spcPts val="713"/>
              </a:spcAft>
            </a:pPr>
            <a:r>
              <a:rPr lang="en-GB" sz="800" b="1" dirty="0">
                <a:solidFill>
                  <a:srgbClr val="003F48"/>
                </a:solidFill>
                <a:latin typeface="Avenir LT Pro 65 Medium" panose="020B0603020203020204" pitchFamily="34" charset="0"/>
              </a:rPr>
              <a:t>Needing overt differentiation</a:t>
            </a:r>
            <a:br>
              <a:rPr lang="en-GB" sz="800" dirty="0">
                <a:latin typeface="Avenir LT Pro 65 Medium" panose="020B0603020203020204" pitchFamily="34" charset="0"/>
              </a:rPr>
            </a:br>
            <a:r>
              <a:rPr lang="en-GB" sz="800" dirty="0">
                <a:latin typeface="Avenir LT Pro 65 Medium" panose="020B0603020203020204" pitchFamily="34" charset="0"/>
              </a:rPr>
              <a:t>Businesses want to stand out from competitors so, tend to only focus on visible products or services.</a:t>
            </a:r>
          </a:p>
          <a:p>
            <a:pPr>
              <a:spcAft>
                <a:spcPts val="713"/>
              </a:spcAft>
            </a:pPr>
            <a:r>
              <a:rPr lang="en-GB" sz="800" b="1" dirty="0">
                <a:solidFill>
                  <a:srgbClr val="003F48"/>
                </a:solidFill>
                <a:latin typeface="Avenir LT Pro 65 Medium" panose="020B0603020203020204" pitchFamily="34" charset="0"/>
              </a:rPr>
              <a:t>Unaligned employees</a:t>
            </a:r>
            <a:br>
              <a:rPr lang="en-GB" sz="800" dirty="0">
                <a:latin typeface="Avenir LT Pro 65 Medium" panose="020B0603020203020204" pitchFamily="34" charset="0"/>
              </a:rPr>
            </a:br>
            <a:r>
              <a:rPr lang="en-GB" sz="800" dirty="0">
                <a:latin typeface="Avenir LT Pro 65 Medium" panose="020B0603020203020204" pitchFamily="34" charset="0"/>
              </a:rPr>
              <a:t>Siloed structures, fiefdoms, and poor culture can all hinder effective customer-centric strategies.</a:t>
            </a:r>
          </a:p>
          <a:p>
            <a:pPr>
              <a:spcAft>
                <a:spcPts val="713"/>
              </a:spcAft>
            </a:pPr>
            <a:r>
              <a:rPr lang="en-GB" sz="800" b="1" dirty="0">
                <a:solidFill>
                  <a:srgbClr val="003F48"/>
                </a:solidFill>
                <a:latin typeface="Avenir LT Pro 65 Medium" panose="020B0603020203020204" pitchFamily="34" charset="0"/>
              </a:rPr>
              <a:t>Lack of measurement</a:t>
            </a:r>
            <a:br>
              <a:rPr lang="en-GB" sz="800" dirty="0">
                <a:latin typeface="Avenir LT Pro 65 Medium" panose="020B0603020203020204" pitchFamily="34" charset="0"/>
              </a:rPr>
            </a:br>
            <a:r>
              <a:rPr lang="en-GB" sz="800" dirty="0">
                <a:latin typeface="Avenir LT Pro 65 Medium" panose="020B0603020203020204" pitchFamily="34" charset="0"/>
              </a:rPr>
              <a:t>It’s hard to manage or improve something without knowing what’s happening before, during or after.</a:t>
            </a:r>
          </a:p>
          <a:p>
            <a:pPr>
              <a:spcAft>
                <a:spcPts val="713"/>
              </a:spcAft>
            </a:pPr>
            <a:r>
              <a:rPr lang="en-GB" sz="800" b="1" dirty="0">
                <a:solidFill>
                  <a:srgbClr val="003F48"/>
                </a:solidFill>
                <a:latin typeface="Avenir LT Pro 65 Medium" panose="020B0603020203020204" pitchFamily="34" charset="0"/>
              </a:rPr>
              <a:t>Lack of data</a:t>
            </a:r>
            <a:br>
              <a:rPr lang="en-GB" sz="800" b="1" dirty="0">
                <a:solidFill>
                  <a:srgbClr val="003F48"/>
                </a:solidFill>
                <a:latin typeface="Avenir LT Pro 65 Medium" panose="020B0603020203020204" pitchFamily="34" charset="0"/>
              </a:rPr>
            </a:br>
            <a:r>
              <a:rPr lang="en-GB" sz="800" dirty="0">
                <a:latin typeface="Avenir LT Pro 65 Medium" panose="020B0603020203020204" pitchFamily="34" charset="0"/>
              </a:rPr>
              <a:t>Businesses can struggle actionable insight from data. Without a basic view of customers, pain points, preference and behaviour it is hard to design effective strategies.</a:t>
            </a:r>
          </a:p>
          <a:p>
            <a:pPr>
              <a:spcAft>
                <a:spcPts val="713"/>
              </a:spcAft>
            </a:pPr>
            <a:r>
              <a:rPr lang="en-GB" sz="800" b="1" dirty="0">
                <a:solidFill>
                  <a:srgbClr val="003F48"/>
                </a:solidFill>
                <a:latin typeface="Avenir LT Pro 65 Medium" panose="020B0603020203020204" pitchFamily="34" charset="0"/>
              </a:rPr>
              <a:t>Lack of tools</a:t>
            </a:r>
            <a:br>
              <a:rPr lang="en-GB" sz="800" dirty="0">
                <a:latin typeface="Avenir LT Pro 65 Medium" panose="020B0603020203020204" pitchFamily="34" charset="0"/>
              </a:rPr>
            </a:br>
            <a:r>
              <a:rPr lang="en-GB" sz="800" dirty="0">
                <a:latin typeface="Avenir LT Pro 65 Medium" panose="020B0603020203020204" pitchFamily="34" charset="0"/>
              </a:rPr>
              <a:t>Critical to enabling strategy, but implementing effective tools is not easy, can be protracted, and disrupt business as usual during transition.</a:t>
            </a:r>
          </a:p>
          <a:p>
            <a:pPr>
              <a:spcAft>
                <a:spcPts val="713"/>
              </a:spcAft>
            </a:pPr>
            <a:r>
              <a:rPr lang="en-GB" sz="800" b="1" dirty="0">
                <a:solidFill>
                  <a:srgbClr val="003F48"/>
                </a:solidFill>
                <a:latin typeface="Avenir LT Pro 65 Medium" panose="020B0603020203020204" pitchFamily="34" charset="0"/>
              </a:rPr>
              <a:t>Changing business demands</a:t>
            </a:r>
            <a:br>
              <a:rPr lang="en-GB" sz="800" dirty="0">
                <a:latin typeface="Avenir LT Pro 65 Medium" panose="020B0603020203020204" pitchFamily="34" charset="0"/>
              </a:rPr>
            </a:br>
            <a:r>
              <a:rPr lang="en-GB" sz="800" dirty="0">
                <a:latin typeface="Avenir LT Pro 65 Medium" panose="020B0603020203020204" pitchFamily="34" charset="0"/>
              </a:rPr>
              <a:t>Longer-term investment in customer development can be superseded by immediate commercial demands.</a:t>
            </a:r>
          </a:p>
        </p:txBody>
      </p:sp>
      <p:pic>
        <p:nvPicPr>
          <p:cNvPr id="11" name="Picture 10">
            <a:extLst>
              <a:ext uri="{FF2B5EF4-FFF2-40B4-BE49-F238E27FC236}">
                <a16:creationId xmlns:a16="http://schemas.microsoft.com/office/drawing/2014/main" id="{464F7E2E-63DF-A0D1-E8C8-4438BA255D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3" name="TextBox 2">
            <a:extLst>
              <a:ext uri="{FF2B5EF4-FFF2-40B4-BE49-F238E27FC236}">
                <a16:creationId xmlns:a16="http://schemas.microsoft.com/office/drawing/2014/main" id="{2A6AF309-489D-655A-1197-2887378FD9A8}"/>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05245170-2D6A-0D71-2967-5CF25CCA4F4D}"/>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31</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5E6FBC0D-E88E-A03F-5BC5-7A36B0618A6D}"/>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38BA98F-DACB-DEAA-4250-CAC77AE862C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6902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9926C1C-838F-E9E3-958D-9A2A9526975B}"/>
              </a:ext>
            </a:extLst>
          </p:cNvPr>
          <p:cNvSpPr txBox="1">
            <a:spLocks/>
          </p:cNvSpPr>
          <p:nvPr/>
        </p:nvSpPr>
        <p:spPr>
          <a:xfrm>
            <a:off x="342537" y="779070"/>
            <a:ext cx="4675458"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GETTING READY FOR CUSTOMER STRATEGY</a:t>
            </a:r>
          </a:p>
        </p:txBody>
      </p:sp>
      <p:sp>
        <p:nvSpPr>
          <p:cNvPr id="2" name="TextBox 1">
            <a:extLst>
              <a:ext uri="{FF2B5EF4-FFF2-40B4-BE49-F238E27FC236}">
                <a16:creationId xmlns:a16="http://schemas.microsoft.com/office/drawing/2014/main" id="{32305CA2-A5DF-C1DE-2370-C86E80DF8903}"/>
              </a:ext>
            </a:extLst>
          </p:cNvPr>
          <p:cNvSpPr txBox="1"/>
          <p:nvPr/>
        </p:nvSpPr>
        <p:spPr>
          <a:xfrm>
            <a:off x="340029" y="1285450"/>
            <a:ext cx="5531381" cy="507831"/>
          </a:xfrm>
          <a:prstGeom prst="rect">
            <a:avLst/>
          </a:prstGeom>
          <a:noFill/>
        </p:spPr>
        <p:txBody>
          <a:bodyPr wrap="square" lIns="0" rIns="0">
            <a:spAutoFit/>
          </a:bodyPr>
          <a:lstStyle>
            <a:defPPr>
              <a:defRPr lang="en-US"/>
            </a:defPPr>
            <a:lvl1pPr>
              <a:spcAft>
                <a:spcPts val="357"/>
              </a:spcAft>
              <a:defRPr sz="900">
                <a:latin typeface="Avenir LT Pro 65 Medium" panose="020B0603020203020204" pitchFamily="34" charset="0"/>
              </a:defRPr>
            </a:lvl1pPr>
          </a:lstStyle>
          <a:p>
            <a:r>
              <a:rPr lang="en-GB" dirty="0"/>
              <a:t>Defining a customer strategy ultimately involves aligning aspirations and the business model with customer needs, fostering innovation, and ensuring commitment to great customer experiences to drive both customer and financial value. Here are some pointers to help business readiness:</a:t>
            </a:r>
          </a:p>
        </p:txBody>
      </p:sp>
      <p:sp>
        <p:nvSpPr>
          <p:cNvPr id="3" name="TextBox 2">
            <a:extLst>
              <a:ext uri="{FF2B5EF4-FFF2-40B4-BE49-F238E27FC236}">
                <a16:creationId xmlns:a16="http://schemas.microsoft.com/office/drawing/2014/main" id="{0321564F-B005-2FA2-D0CD-15263D8D5B8A}"/>
              </a:ext>
            </a:extLst>
          </p:cNvPr>
          <p:cNvSpPr txBox="1"/>
          <p:nvPr/>
        </p:nvSpPr>
        <p:spPr>
          <a:xfrm>
            <a:off x="340028" y="1877669"/>
            <a:ext cx="5531382" cy="2092395"/>
          </a:xfrm>
          <a:prstGeom prst="rect">
            <a:avLst/>
          </a:prstGeom>
          <a:noFill/>
        </p:spPr>
        <p:txBody>
          <a:bodyPr wrap="square" lIns="0" tIns="0" rIns="0" bIns="0" numCol="2" spcCol="216000">
            <a:noAutofit/>
          </a:bodyPr>
          <a:lstStyle/>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Understand the core needs, expectations, preferences and pain-points of customers in the target market.</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Use insight and measure outcomes to inform and validate approach.</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Start simple and establish a high-level customer strategy first, then evolve.</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Prioritise definition of strategy for customers based on their relative importance to the business.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Encourage cross-functional teams in strategy development and execution, ultimately breaking down silos.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Embed a customer-centric approach across every function and into company culture.</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Transform your business model around fulfilling customer needs and expectations better than competitors.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Ensure alignment between all customer-facing and back-office functions.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Align objectives and priorities towards common customer goals.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Introduce oversight and governance of all customer initiatives and operations.</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Prioritise resources by focusing on customer initiatives that are likely to produce significant positive impact.</a:t>
            </a:r>
          </a:p>
          <a:p>
            <a:pPr marL="101830" indent="-10183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Balance short-term sales demands with longer-term goals such as customer loyalty and lifetime value.</a:t>
            </a:r>
          </a:p>
        </p:txBody>
      </p:sp>
      <p:pic>
        <p:nvPicPr>
          <p:cNvPr id="7" name="Picture 6">
            <a:extLst>
              <a:ext uri="{FF2B5EF4-FFF2-40B4-BE49-F238E27FC236}">
                <a16:creationId xmlns:a16="http://schemas.microsoft.com/office/drawing/2014/main" id="{8B38A2B3-9DCC-5FA8-D398-C645266DC3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5" name="Slide Number Placeholder 5">
            <a:extLst>
              <a:ext uri="{FF2B5EF4-FFF2-40B4-BE49-F238E27FC236}">
                <a16:creationId xmlns:a16="http://schemas.microsoft.com/office/drawing/2014/main" id="{6958A13D-4371-0920-B8F4-1BEBCFDBF4DB}"/>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32</a:t>
            </a:fld>
            <a:endParaRPr lang="en-GB" sz="754" dirty="0">
              <a:latin typeface="Avenir LT Pro 65 Medium" panose="020B0603020203020204" pitchFamily="34" charset="0"/>
            </a:endParaRPr>
          </a:p>
        </p:txBody>
      </p:sp>
      <p:sp>
        <p:nvSpPr>
          <p:cNvPr id="8" name="TextBox 7">
            <a:extLst>
              <a:ext uri="{FF2B5EF4-FFF2-40B4-BE49-F238E27FC236}">
                <a16:creationId xmlns:a16="http://schemas.microsoft.com/office/drawing/2014/main" id="{D14864A9-6960-5130-C181-2F4D6DC5B773}"/>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 name="Straight Connector 3">
            <a:extLst>
              <a:ext uri="{FF2B5EF4-FFF2-40B4-BE49-F238E27FC236}">
                <a16:creationId xmlns:a16="http://schemas.microsoft.com/office/drawing/2014/main" id="{F2530C3A-5A96-A01B-166C-9F19F9EBFBC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67587EB-67DC-2070-A9DD-49D75BF435A5}"/>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056789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Rounded Corners 144">
            <a:extLst>
              <a:ext uri="{FF2B5EF4-FFF2-40B4-BE49-F238E27FC236}">
                <a16:creationId xmlns:a16="http://schemas.microsoft.com/office/drawing/2014/main" id="{87A209F6-11D9-4FED-BC6A-6168E859F494}"/>
              </a:ext>
            </a:extLst>
          </p:cNvPr>
          <p:cNvSpPr/>
          <p:nvPr/>
        </p:nvSpPr>
        <p:spPr>
          <a:xfrm>
            <a:off x="712765" y="3046474"/>
            <a:ext cx="4962776" cy="880867"/>
          </a:xfrm>
          <a:prstGeom prst="roundRect">
            <a:avLst>
              <a:gd name="adj" fmla="val 7130"/>
            </a:avLst>
          </a:prstGeom>
          <a:solidFill>
            <a:srgbClr val="CCD9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1" name="Rectangle: Rounded Corners 110">
            <a:extLst>
              <a:ext uri="{FF2B5EF4-FFF2-40B4-BE49-F238E27FC236}">
                <a16:creationId xmlns:a16="http://schemas.microsoft.com/office/drawing/2014/main" id="{D128E687-52FF-45EE-8EF6-DE082F409F27}"/>
              </a:ext>
            </a:extLst>
          </p:cNvPr>
          <p:cNvSpPr/>
          <p:nvPr/>
        </p:nvSpPr>
        <p:spPr>
          <a:xfrm>
            <a:off x="3380234" y="1333306"/>
            <a:ext cx="1217630" cy="1549759"/>
          </a:xfrm>
          <a:prstGeom prst="roundRect">
            <a:avLst>
              <a:gd name="adj" fmla="val 3512"/>
            </a:avLst>
          </a:prstGeom>
          <a:solidFill>
            <a:srgbClr val="003F48">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8" name="Rectangle: Rounded Corners 107">
            <a:extLst>
              <a:ext uri="{FF2B5EF4-FFF2-40B4-BE49-F238E27FC236}">
                <a16:creationId xmlns:a16="http://schemas.microsoft.com/office/drawing/2014/main" id="{7B92E0BD-7E86-466D-8C56-98167B89A606}"/>
              </a:ext>
            </a:extLst>
          </p:cNvPr>
          <p:cNvSpPr/>
          <p:nvPr/>
        </p:nvSpPr>
        <p:spPr>
          <a:xfrm>
            <a:off x="2321970" y="1333306"/>
            <a:ext cx="1035040" cy="1549759"/>
          </a:xfrm>
          <a:prstGeom prst="roundRect">
            <a:avLst>
              <a:gd name="adj" fmla="val 6098"/>
            </a:avLst>
          </a:prstGeom>
          <a:solidFill>
            <a:srgbClr val="003F48">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4" name="Rectangle: Rounded Corners 13">
            <a:extLst>
              <a:ext uri="{FF2B5EF4-FFF2-40B4-BE49-F238E27FC236}">
                <a16:creationId xmlns:a16="http://schemas.microsoft.com/office/drawing/2014/main" id="{B17EEE49-D7CB-4E0D-80C5-8973B2013D4F}"/>
              </a:ext>
            </a:extLst>
          </p:cNvPr>
          <p:cNvSpPr/>
          <p:nvPr/>
        </p:nvSpPr>
        <p:spPr>
          <a:xfrm>
            <a:off x="712764" y="1333306"/>
            <a:ext cx="1579153" cy="1549759"/>
          </a:xfrm>
          <a:prstGeom prst="roundRect">
            <a:avLst>
              <a:gd name="adj" fmla="val 5039"/>
            </a:avLst>
          </a:prstGeom>
          <a:solidFill>
            <a:srgbClr val="003F48">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136" name="Table 2">
            <a:extLst>
              <a:ext uri="{FF2B5EF4-FFF2-40B4-BE49-F238E27FC236}">
                <a16:creationId xmlns:a16="http://schemas.microsoft.com/office/drawing/2014/main" id="{5F1BEA50-D464-44CF-9784-D02C879AC7CC}"/>
              </a:ext>
            </a:extLst>
          </p:cNvPr>
          <p:cNvGraphicFramePr>
            <a:graphicFrameLocks noGrp="1"/>
          </p:cNvGraphicFramePr>
          <p:nvPr>
            <p:extLst>
              <p:ext uri="{D42A27DB-BD31-4B8C-83A1-F6EECF244321}">
                <p14:modId xmlns:p14="http://schemas.microsoft.com/office/powerpoint/2010/main" val="2929164412"/>
              </p:ext>
            </p:extLst>
          </p:nvPr>
        </p:nvGraphicFramePr>
        <p:xfrm>
          <a:off x="1686225" y="3161285"/>
          <a:ext cx="3826517" cy="632295"/>
        </p:xfrm>
        <a:graphic>
          <a:graphicData uri="http://schemas.openxmlformats.org/drawingml/2006/table">
            <a:tbl>
              <a:tblPr firstRow="1" bandRow="1">
                <a:tableStyleId>{2D5ABB26-0587-4C30-8999-92F81FD0307C}</a:tableStyleId>
              </a:tblPr>
              <a:tblGrid>
                <a:gridCol w="401304">
                  <a:extLst>
                    <a:ext uri="{9D8B030D-6E8A-4147-A177-3AD203B41FA5}">
                      <a16:colId xmlns:a16="http://schemas.microsoft.com/office/drawing/2014/main" val="2985100553"/>
                    </a:ext>
                  </a:extLst>
                </a:gridCol>
                <a:gridCol w="331063">
                  <a:extLst>
                    <a:ext uri="{9D8B030D-6E8A-4147-A177-3AD203B41FA5}">
                      <a16:colId xmlns:a16="http://schemas.microsoft.com/office/drawing/2014/main" val="1040663760"/>
                    </a:ext>
                  </a:extLst>
                </a:gridCol>
                <a:gridCol w="411851">
                  <a:extLst>
                    <a:ext uri="{9D8B030D-6E8A-4147-A177-3AD203B41FA5}">
                      <a16:colId xmlns:a16="http://schemas.microsoft.com/office/drawing/2014/main" val="3491674762"/>
                    </a:ext>
                  </a:extLst>
                </a:gridCol>
                <a:gridCol w="401521">
                  <a:extLst>
                    <a:ext uri="{9D8B030D-6E8A-4147-A177-3AD203B41FA5}">
                      <a16:colId xmlns:a16="http://schemas.microsoft.com/office/drawing/2014/main" val="672635954"/>
                    </a:ext>
                  </a:extLst>
                </a:gridCol>
                <a:gridCol w="330010">
                  <a:extLst>
                    <a:ext uri="{9D8B030D-6E8A-4147-A177-3AD203B41FA5}">
                      <a16:colId xmlns:a16="http://schemas.microsoft.com/office/drawing/2014/main" val="2645835107"/>
                    </a:ext>
                  </a:extLst>
                </a:gridCol>
                <a:gridCol w="270566">
                  <a:extLst>
                    <a:ext uri="{9D8B030D-6E8A-4147-A177-3AD203B41FA5}">
                      <a16:colId xmlns:a16="http://schemas.microsoft.com/office/drawing/2014/main" val="1510022124"/>
                    </a:ext>
                  </a:extLst>
                </a:gridCol>
                <a:gridCol w="344560">
                  <a:extLst>
                    <a:ext uri="{9D8B030D-6E8A-4147-A177-3AD203B41FA5}">
                      <a16:colId xmlns:a16="http://schemas.microsoft.com/office/drawing/2014/main" val="4169393732"/>
                    </a:ext>
                  </a:extLst>
                </a:gridCol>
                <a:gridCol w="344560">
                  <a:extLst>
                    <a:ext uri="{9D8B030D-6E8A-4147-A177-3AD203B41FA5}">
                      <a16:colId xmlns:a16="http://schemas.microsoft.com/office/drawing/2014/main" val="4074011936"/>
                    </a:ext>
                  </a:extLst>
                </a:gridCol>
                <a:gridCol w="344560">
                  <a:extLst>
                    <a:ext uri="{9D8B030D-6E8A-4147-A177-3AD203B41FA5}">
                      <a16:colId xmlns:a16="http://schemas.microsoft.com/office/drawing/2014/main" val="989037535"/>
                    </a:ext>
                  </a:extLst>
                </a:gridCol>
                <a:gridCol w="285024">
                  <a:extLst>
                    <a:ext uri="{9D8B030D-6E8A-4147-A177-3AD203B41FA5}">
                      <a16:colId xmlns:a16="http://schemas.microsoft.com/office/drawing/2014/main" val="1909512484"/>
                    </a:ext>
                  </a:extLst>
                </a:gridCol>
                <a:gridCol w="361498">
                  <a:extLst>
                    <a:ext uri="{9D8B030D-6E8A-4147-A177-3AD203B41FA5}">
                      <a16:colId xmlns:a16="http://schemas.microsoft.com/office/drawing/2014/main" val="598098932"/>
                    </a:ext>
                  </a:extLst>
                </a:gridCol>
              </a:tblGrid>
              <a:tr h="161451">
                <a:tc>
                  <a:txBody>
                    <a:bodyPr/>
                    <a:lstStyle/>
                    <a:p>
                      <a:pPr algn="ctr"/>
                      <a:r>
                        <a:rPr lang="en-GB" sz="400" b="1">
                          <a:solidFill>
                            <a:schemeClr val="bg1">
                              <a:lumMod val="85000"/>
                            </a:schemeClr>
                          </a:solidFill>
                          <a:latin typeface="Avenir LT Pro 65 Medium" panose="020B0603020203020204" pitchFamily="34" charset="0"/>
                        </a:rPr>
                        <a:t>Web / Digital</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Portal &amp; App</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Email</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Mail</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Self-Serve Machine</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Service Centre</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Retail Counter</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Outbound Call Centre</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Branch Outbound</a:t>
                      </a:r>
                      <a:endParaRPr lang="en-GB" sz="400">
                        <a:solidFill>
                          <a:schemeClr val="bg1">
                            <a:lumMod val="85000"/>
                          </a:schemeClr>
                        </a:solidFill>
                      </a:endParaRP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Premium Manager</a:t>
                      </a:r>
                      <a:endParaRPr lang="en-GB" sz="400">
                        <a:solidFill>
                          <a:schemeClr val="bg1">
                            <a:lumMod val="85000"/>
                          </a:schemeClr>
                        </a:solidFill>
                      </a:endParaRP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tc>
                  <a:txBody>
                    <a:bodyPr/>
                    <a:lstStyle/>
                    <a:p>
                      <a:pPr algn="ctr"/>
                      <a:r>
                        <a:rPr lang="en-GB" sz="400" b="1">
                          <a:solidFill>
                            <a:schemeClr val="bg1">
                              <a:lumMod val="85000"/>
                            </a:schemeClr>
                          </a:solidFill>
                          <a:latin typeface="Avenir LT Pro 65 Medium" panose="020B0603020203020204" pitchFamily="34" charset="0"/>
                        </a:rPr>
                        <a:t>Private</a:t>
                      </a:r>
                      <a:br>
                        <a:rPr lang="en-GB" sz="400" b="1">
                          <a:solidFill>
                            <a:schemeClr val="bg1">
                              <a:lumMod val="85000"/>
                            </a:schemeClr>
                          </a:solidFill>
                          <a:latin typeface="Avenir LT Pro 65 Medium" panose="020B0603020203020204" pitchFamily="34" charset="0"/>
                        </a:rPr>
                      </a:br>
                      <a:r>
                        <a:rPr lang="en-GB" sz="400" b="1">
                          <a:solidFill>
                            <a:schemeClr val="bg1">
                              <a:lumMod val="85000"/>
                            </a:schemeClr>
                          </a:solidFill>
                          <a:latin typeface="Avenir LT Pro 65 Medium" panose="020B0603020203020204" pitchFamily="34" charset="0"/>
                        </a:rPr>
                        <a:t>Manager</a:t>
                      </a:r>
                    </a:p>
                  </a:txBody>
                  <a:tcPr marL="17371" marR="17371" marT="17371" marB="17371"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rgbClr val="003F48"/>
                    </a:solidFill>
                  </a:tcPr>
                </a:tc>
                <a:extLst>
                  <a:ext uri="{0D108BD9-81ED-4DB2-BD59-A6C34878D82A}">
                    <a16:rowId xmlns:a16="http://schemas.microsoft.com/office/drawing/2014/main" val="4143314913"/>
                  </a:ext>
                </a:extLst>
              </a:tr>
              <a:tr h="446416">
                <a:tc>
                  <a:txBody>
                    <a:bodyPr/>
                    <a:lstStyle/>
                    <a:p>
                      <a:pPr algn="ctr">
                        <a:spcAft>
                          <a:spcPts val="600"/>
                        </a:spcAft>
                      </a:pPr>
                      <a:r>
                        <a:rPr lang="en-GB" sz="400">
                          <a:solidFill>
                            <a:schemeClr val="bg1"/>
                          </a:solidFill>
                          <a:latin typeface="Avenir Next LT Pro Light" panose="020B0304020202020204" pitchFamily="34" charset="0"/>
                        </a:rPr>
                        <a:t>Dynamic content customisation</a:t>
                      </a:r>
                      <a:br>
                        <a:rPr lang="en-GB" sz="400">
                          <a:solidFill>
                            <a:schemeClr val="bg1"/>
                          </a:solidFill>
                          <a:latin typeface="Avenir Next LT Pro Light" panose="020B0304020202020204" pitchFamily="34" charset="0"/>
                        </a:rPr>
                      </a:br>
                      <a:r>
                        <a:rPr lang="en-GB" sz="400">
                          <a:solidFill>
                            <a:schemeClr val="bg1"/>
                          </a:solidFill>
                          <a:latin typeface="Avenir Next LT Pro Light" panose="020B0304020202020204" pitchFamily="34" charset="0"/>
                        </a:rPr>
                        <a:t>(if ID)</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a:txBody>
                    <a:bodyPr/>
                    <a:lstStyle/>
                    <a:p>
                      <a:pPr algn="ctr">
                        <a:spcAft>
                          <a:spcPts val="600"/>
                        </a:spcAft>
                      </a:pPr>
                      <a:r>
                        <a:rPr lang="en-GB" sz="400">
                          <a:solidFill>
                            <a:schemeClr val="bg1"/>
                          </a:solidFill>
                          <a:latin typeface="Avenir Next LT Pro Light" panose="020B0304020202020204" pitchFamily="34" charset="0"/>
                        </a:rPr>
                        <a:t>Secure push messaging&amp; Interstitial page prompt</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a:txBody>
                    <a:bodyPr/>
                    <a:lstStyle/>
                    <a:p>
                      <a:pPr algn="ctr">
                        <a:spcAft>
                          <a:spcPts val="600"/>
                        </a:spcAft>
                      </a:pPr>
                      <a:r>
                        <a:rPr lang="en-GB" sz="400">
                          <a:solidFill>
                            <a:schemeClr val="bg1"/>
                          </a:solidFill>
                          <a:latin typeface="Avenir Next LT Pro Light" panose="020B0304020202020204" pitchFamily="34" charset="0"/>
                        </a:rPr>
                        <a:t>Custom multi-content panels, ‘decide on open’</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a:txBody>
                    <a:bodyPr/>
                    <a:lstStyle/>
                    <a:p>
                      <a:pPr algn="ctr">
                        <a:spcAft>
                          <a:spcPts val="600"/>
                        </a:spcAft>
                      </a:pPr>
                      <a:r>
                        <a:rPr lang="en-GB" sz="400">
                          <a:solidFill>
                            <a:schemeClr val="bg1"/>
                          </a:solidFill>
                          <a:latin typeface="Avenir Next LT Pro Light" panose="020B0304020202020204" pitchFamily="34" charset="0"/>
                        </a:rPr>
                        <a:t>Single-content panel</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a:txBody>
                    <a:bodyPr/>
                    <a:lstStyle/>
                    <a:p>
                      <a:pPr algn="ctr">
                        <a:spcAft>
                          <a:spcPts val="600"/>
                        </a:spcAft>
                      </a:pPr>
                      <a:r>
                        <a:rPr lang="en-GB" sz="400">
                          <a:solidFill>
                            <a:schemeClr val="bg1"/>
                          </a:solidFill>
                          <a:latin typeface="Avenir Next LT Pro Light" panose="020B0304020202020204" pitchFamily="34" charset="0"/>
                        </a:rPr>
                        <a:t>Interstitial page prompt</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400">
                          <a:solidFill>
                            <a:schemeClr val="bg1"/>
                          </a:solidFill>
                          <a:latin typeface="Avenir Next LT Pro Light" panose="020B0304020202020204" pitchFamily="34" charset="0"/>
                        </a:rPr>
                        <a:t>Sales-over-service prompts</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latin typeface="Avenir Next LT Pro Light" panose="020B0304020202020204" pitchFamily="34" charset="0"/>
                        </a:rPr>
                        <a:t>Sales-over-service prompts</a:t>
                      </a:r>
                    </a:p>
                    <a:p>
                      <a:pPr algn="ctr"/>
                      <a:endParaRPr lang="en-GB" sz="700">
                        <a:solidFill>
                          <a:schemeClr val="bg1"/>
                        </a:solidFill>
                        <a:latin typeface="Avenir Next LT Pro Light" panose="020B0304020202020204" pitchFamily="34" charset="0"/>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400">
                          <a:solidFill>
                            <a:schemeClr val="bg1"/>
                          </a:solidFill>
                          <a:latin typeface="Avenir Next LT Pro Light" panose="020B0304020202020204" pitchFamily="34" charset="0"/>
                        </a:rPr>
                        <a:t>Call scripts</a:t>
                      </a:r>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400" kern="1200">
                          <a:solidFill>
                            <a:schemeClr val="bg1"/>
                          </a:solidFill>
                          <a:latin typeface="Avenir Next LT Pro Light" panose="020B0304020202020204" pitchFamily="34" charset="0"/>
                          <a:ea typeface="+mn-ea"/>
                          <a:cs typeface="+mn-cs"/>
                        </a:rPr>
                        <a:t>Conversation topic recommendations</a:t>
                      </a:r>
                      <a:endParaRPr lang="en-GB" sz="400"/>
                    </a:p>
                  </a:txBody>
                  <a:tcPr marL="44122" marR="44122" marT="22062" marB="22062" anchor="ctr">
                    <a:lnL w="12700" cap="flat" cmpd="sng" algn="ctr">
                      <a:solidFill>
                        <a:srgbClr val="CCD9DA"/>
                      </a:solidFill>
                      <a:prstDash val="solid"/>
                      <a:round/>
                      <a:headEnd type="none" w="med" len="med"/>
                      <a:tailEnd type="none" w="med" len="med"/>
                    </a:lnL>
                    <a:lnR w="12700" cap="flat" cmpd="sng" algn="ctr">
                      <a:solidFill>
                        <a:srgbClr val="CCD9DA"/>
                      </a:solidFill>
                      <a:prstDash val="solid"/>
                      <a:round/>
                      <a:headEnd type="none" w="med" len="med"/>
                      <a:tailEnd type="none" w="med" len="med"/>
                    </a:lnR>
                    <a:lnT w="12700" cap="flat" cmpd="sng" algn="ctr">
                      <a:solidFill>
                        <a:srgbClr val="CCD9DA"/>
                      </a:solidFill>
                      <a:prstDash val="solid"/>
                      <a:round/>
                      <a:headEnd type="none" w="med" len="med"/>
                      <a:tailEnd type="none" w="med" len="med"/>
                    </a:lnT>
                    <a:lnB w="12700" cap="flat" cmpd="sng" algn="ctr">
                      <a:solidFill>
                        <a:srgbClr val="CCD9DA"/>
                      </a:solidFill>
                      <a:prstDash val="solid"/>
                      <a:round/>
                      <a:headEnd type="none" w="med" len="med"/>
                      <a:tailEnd type="none" w="med" len="med"/>
                    </a:lnB>
                    <a:solidFill>
                      <a:schemeClr val="tx1">
                        <a:lumMod val="65000"/>
                        <a:lumOff val="3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Avenir Next LT Pro Light" panose="020B0304020202020204" pitchFamily="34" charset="0"/>
                          <a:ea typeface="+mn-ea"/>
                          <a:cs typeface="+mn-cs"/>
                        </a:rPr>
                        <a:t>Conversation topic recommendations</a:t>
                      </a:r>
                      <a:endParaRPr lang="en-GB" sz="700"/>
                    </a:p>
                    <a:p>
                      <a:pPr algn="ctr"/>
                      <a:endParaRPr lang="en-GB" sz="700">
                        <a:solidFill>
                          <a:schemeClr val="bg1"/>
                        </a:solidFill>
                        <a:latin typeface="Avenir Next LT Pro Light" panose="020B0304020202020204" pitchFamily="34" charset="0"/>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Avenir Next LT Pro Light" panose="020B0304020202020204" pitchFamily="34" charset="0"/>
                          <a:ea typeface="+mn-ea"/>
                          <a:cs typeface="+mn-cs"/>
                        </a:rPr>
                        <a:t>Conversation topic recommendations</a:t>
                      </a:r>
                      <a:endParaRPr lang="en-GB" sz="700"/>
                    </a:p>
                    <a:p>
                      <a:pPr algn="ctr"/>
                      <a:endParaRPr lang="en-GB" sz="700">
                        <a:solidFill>
                          <a:schemeClr val="bg1"/>
                        </a:solidFill>
                        <a:latin typeface="Avenir Next LT Pro Light" panose="020B0304020202020204" pitchFamily="34" charset="0"/>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8615074"/>
                  </a:ext>
                </a:extLst>
              </a:tr>
            </a:tbl>
          </a:graphicData>
        </a:graphic>
      </p:graphicFrame>
      <p:sp>
        <p:nvSpPr>
          <p:cNvPr id="143" name="TextBox 142">
            <a:extLst>
              <a:ext uri="{FF2B5EF4-FFF2-40B4-BE49-F238E27FC236}">
                <a16:creationId xmlns:a16="http://schemas.microsoft.com/office/drawing/2014/main" id="{15E2A282-4DF7-4BFE-880C-44FC4A040146}"/>
              </a:ext>
            </a:extLst>
          </p:cNvPr>
          <p:cNvSpPr txBox="1"/>
          <p:nvPr/>
        </p:nvSpPr>
        <p:spPr>
          <a:xfrm>
            <a:off x="1670848" y="3755053"/>
            <a:ext cx="3826515" cy="159211"/>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483" i="1">
                <a:solidFill>
                  <a:srgbClr val="003F48"/>
                </a:solidFill>
                <a:latin typeface="Avenir Next LT Pro Light" panose="020B0304020202020204" pitchFamily="34" charset="0"/>
              </a:rPr>
              <a:t>Outcomes feedback to inform future strategies, decisions and actions, i.e. continuous test, learn &amp; refine.</a:t>
            </a:r>
          </a:p>
        </p:txBody>
      </p:sp>
      <p:sp>
        <p:nvSpPr>
          <p:cNvPr id="35" name="TextBox 34">
            <a:extLst>
              <a:ext uri="{FF2B5EF4-FFF2-40B4-BE49-F238E27FC236}">
                <a16:creationId xmlns:a16="http://schemas.microsoft.com/office/drawing/2014/main" id="{826E3A5A-FF30-4398-BBBF-AA4F714486C4}"/>
              </a:ext>
            </a:extLst>
          </p:cNvPr>
          <p:cNvSpPr txBox="1"/>
          <p:nvPr/>
        </p:nvSpPr>
        <p:spPr>
          <a:xfrm>
            <a:off x="706734" y="2531070"/>
            <a:ext cx="1592013" cy="355482"/>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475" i="1">
                <a:solidFill>
                  <a:srgbClr val="003F48"/>
                </a:solidFill>
                <a:latin typeface="Avenir Next LT Pro Light" panose="020B0304020202020204" pitchFamily="34" charset="0"/>
              </a:rPr>
              <a:t>Tracks apply the specific steps in a customer management process, and include rules and triggered actions relevant to that process, e.g. onboarding, or declining use, or end-of-contract</a:t>
            </a:r>
          </a:p>
        </p:txBody>
      </p:sp>
      <p:sp>
        <p:nvSpPr>
          <p:cNvPr id="40" name="Rectangle 39">
            <a:extLst>
              <a:ext uri="{FF2B5EF4-FFF2-40B4-BE49-F238E27FC236}">
                <a16:creationId xmlns:a16="http://schemas.microsoft.com/office/drawing/2014/main" id="{DE36F0C4-85EB-4F86-92D8-76D026F44FD3}"/>
              </a:ext>
            </a:extLst>
          </p:cNvPr>
          <p:cNvSpPr/>
          <p:nvPr/>
        </p:nvSpPr>
        <p:spPr>
          <a:xfrm>
            <a:off x="749265" y="1954574"/>
            <a:ext cx="282844" cy="206716"/>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Money</a:t>
            </a:r>
          </a:p>
        </p:txBody>
      </p:sp>
      <p:sp>
        <p:nvSpPr>
          <p:cNvPr id="41" name="Rectangle 40">
            <a:extLst>
              <a:ext uri="{FF2B5EF4-FFF2-40B4-BE49-F238E27FC236}">
                <a16:creationId xmlns:a16="http://schemas.microsoft.com/office/drawing/2014/main" id="{7E34AA9A-F3AE-4A1F-9C17-1D449CA1A8F1}"/>
              </a:ext>
            </a:extLst>
          </p:cNvPr>
          <p:cNvSpPr/>
          <p:nvPr/>
        </p:nvSpPr>
        <p:spPr>
          <a:xfrm>
            <a:off x="1363654" y="1954574"/>
            <a:ext cx="282844" cy="206716"/>
          </a:xfrm>
          <a:prstGeom prst="rect">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chemeClr val="bg1"/>
                </a:solidFill>
                <a:latin typeface="Avenir LT Pro 65 Medium" panose="020B0603020203020204" pitchFamily="34" charset="0"/>
              </a:rPr>
              <a:t>Plan</a:t>
            </a:r>
          </a:p>
        </p:txBody>
      </p:sp>
      <p:sp>
        <p:nvSpPr>
          <p:cNvPr id="42" name="Rectangle 41">
            <a:extLst>
              <a:ext uri="{FF2B5EF4-FFF2-40B4-BE49-F238E27FC236}">
                <a16:creationId xmlns:a16="http://schemas.microsoft.com/office/drawing/2014/main" id="{686F25E4-8376-49D5-863B-64D1F744526A}"/>
              </a:ext>
            </a:extLst>
          </p:cNvPr>
          <p:cNvSpPr/>
          <p:nvPr/>
        </p:nvSpPr>
        <p:spPr>
          <a:xfrm>
            <a:off x="1056459" y="1954574"/>
            <a:ext cx="282844" cy="206716"/>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Home</a:t>
            </a:r>
          </a:p>
        </p:txBody>
      </p:sp>
      <p:sp>
        <p:nvSpPr>
          <p:cNvPr id="43" name="Rectangle 42">
            <a:extLst>
              <a:ext uri="{FF2B5EF4-FFF2-40B4-BE49-F238E27FC236}">
                <a16:creationId xmlns:a16="http://schemas.microsoft.com/office/drawing/2014/main" id="{0B3BE050-47A6-4167-90D5-1124653616AF}"/>
              </a:ext>
            </a:extLst>
          </p:cNvPr>
          <p:cNvSpPr/>
          <p:nvPr/>
        </p:nvSpPr>
        <p:spPr>
          <a:xfrm>
            <a:off x="1978042" y="1954574"/>
            <a:ext cx="282844" cy="206716"/>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Business</a:t>
            </a:r>
          </a:p>
        </p:txBody>
      </p:sp>
      <p:sp>
        <p:nvSpPr>
          <p:cNvPr id="44" name="Rectangle 43">
            <a:extLst>
              <a:ext uri="{FF2B5EF4-FFF2-40B4-BE49-F238E27FC236}">
                <a16:creationId xmlns:a16="http://schemas.microsoft.com/office/drawing/2014/main" id="{3B50FB53-13E4-41C8-8F72-8DAB8515E6F7}"/>
              </a:ext>
            </a:extLst>
          </p:cNvPr>
          <p:cNvSpPr/>
          <p:nvPr/>
        </p:nvSpPr>
        <p:spPr>
          <a:xfrm>
            <a:off x="749559" y="2293353"/>
            <a:ext cx="282844" cy="166522"/>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Prompt</a:t>
            </a:r>
          </a:p>
        </p:txBody>
      </p:sp>
      <p:sp>
        <p:nvSpPr>
          <p:cNvPr id="45" name="Rectangle 44">
            <a:extLst>
              <a:ext uri="{FF2B5EF4-FFF2-40B4-BE49-F238E27FC236}">
                <a16:creationId xmlns:a16="http://schemas.microsoft.com/office/drawing/2014/main" id="{2BAECFFC-FD18-4AFC-BB9C-950C43B60510}"/>
              </a:ext>
            </a:extLst>
          </p:cNvPr>
          <p:cNvSpPr/>
          <p:nvPr/>
        </p:nvSpPr>
        <p:spPr>
          <a:xfrm>
            <a:off x="1056693" y="2293353"/>
            <a:ext cx="282844" cy="166522"/>
          </a:xfrm>
          <a:prstGeom prst="rect">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chemeClr val="bg1"/>
                </a:solidFill>
                <a:latin typeface="Avenir LT Pro 65 Medium" panose="020B0603020203020204" pitchFamily="34" charset="0"/>
              </a:rPr>
              <a:t>Information</a:t>
            </a:r>
          </a:p>
        </p:txBody>
      </p:sp>
      <p:sp>
        <p:nvSpPr>
          <p:cNvPr id="46" name="Rectangle 45">
            <a:extLst>
              <a:ext uri="{FF2B5EF4-FFF2-40B4-BE49-F238E27FC236}">
                <a16:creationId xmlns:a16="http://schemas.microsoft.com/office/drawing/2014/main" id="{4B559580-6CE6-4DBC-895F-E0F51D2C6B55}"/>
              </a:ext>
            </a:extLst>
          </p:cNvPr>
          <p:cNvSpPr/>
          <p:nvPr/>
        </p:nvSpPr>
        <p:spPr>
          <a:xfrm>
            <a:off x="1363826" y="2293353"/>
            <a:ext cx="282844" cy="166522"/>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Proposition</a:t>
            </a:r>
          </a:p>
        </p:txBody>
      </p:sp>
      <p:sp>
        <p:nvSpPr>
          <p:cNvPr id="47" name="Rectangle 46">
            <a:extLst>
              <a:ext uri="{FF2B5EF4-FFF2-40B4-BE49-F238E27FC236}">
                <a16:creationId xmlns:a16="http://schemas.microsoft.com/office/drawing/2014/main" id="{BC4F8E09-74F6-4227-8EBE-64EB2A662854}"/>
              </a:ext>
            </a:extLst>
          </p:cNvPr>
          <p:cNvSpPr/>
          <p:nvPr/>
        </p:nvSpPr>
        <p:spPr>
          <a:xfrm>
            <a:off x="1978092" y="2293353"/>
            <a:ext cx="282844" cy="166522"/>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Manage</a:t>
            </a:r>
          </a:p>
        </p:txBody>
      </p:sp>
      <p:sp>
        <p:nvSpPr>
          <p:cNvPr id="48" name="Rectangle 47">
            <a:extLst>
              <a:ext uri="{FF2B5EF4-FFF2-40B4-BE49-F238E27FC236}">
                <a16:creationId xmlns:a16="http://schemas.microsoft.com/office/drawing/2014/main" id="{B9F8C776-C8C0-45D7-A394-DF282D75C65B}"/>
              </a:ext>
            </a:extLst>
          </p:cNvPr>
          <p:cNvSpPr/>
          <p:nvPr/>
        </p:nvSpPr>
        <p:spPr>
          <a:xfrm>
            <a:off x="1670960" y="2293353"/>
            <a:ext cx="282844" cy="166522"/>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Onboard</a:t>
            </a:r>
          </a:p>
        </p:txBody>
      </p:sp>
      <p:cxnSp>
        <p:nvCxnSpPr>
          <p:cNvPr id="7" name="Connector: Elbow 6">
            <a:extLst>
              <a:ext uri="{FF2B5EF4-FFF2-40B4-BE49-F238E27FC236}">
                <a16:creationId xmlns:a16="http://schemas.microsoft.com/office/drawing/2014/main" id="{9D969D04-74F0-4AFD-84D2-0298EDC2C761}"/>
              </a:ext>
            </a:extLst>
          </p:cNvPr>
          <p:cNvCxnSpPr>
            <a:cxnSpLocks/>
            <a:stCxn id="41" idx="2"/>
            <a:endCxn id="45" idx="0"/>
          </p:cNvCxnSpPr>
          <p:nvPr/>
        </p:nvCxnSpPr>
        <p:spPr>
          <a:xfrm rot="5400000">
            <a:off x="1285565" y="2073841"/>
            <a:ext cx="132061" cy="30696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29B14C9-01F2-4124-A5D8-EA7B09F895AF}"/>
              </a:ext>
            </a:extLst>
          </p:cNvPr>
          <p:cNvSpPr/>
          <p:nvPr/>
        </p:nvSpPr>
        <p:spPr>
          <a:xfrm>
            <a:off x="1670848" y="1954574"/>
            <a:ext cx="282844" cy="206716"/>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57">
                <a:solidFill>
                  <a:srgbClr val="383838"/>
                </a:solidFill>
                <a:latin typeface="Avenir LT Pro 65 Medium" panose="020B0603020203020204" pitchFamily="34" charset="0"/>
              </a:rPr>
              <a:t>Protect</a:t>
            </a:r>
          </a:p>
        </p:txBody>
      </p:sp>
      <p:sp>
        <p:nvSpPr>
          <p:cNvPr id="39" name="TextBox 38">
            <a:extLst>
              <a:ext uri="{FF2B5EF4-FFF2-40B4-BE49-F238E27FC236}">
                <a16:creationId xmlns:a16="http://schemas.microsoft.com/office/drawing/2014/main" id="{FBB5009A-30E0-4A57-9F0E-B9A31D8898CB}"/>
              </a:ext>
            </a:extLst>
          </p:cNvPr>
          <p:cNvSpPr txBox="1"/>
          <p:nvPr/>
        </p:nvSpPr>
        <p:spPr>
          <a:xfrm>
            <a:off x="3370014" y="2531070"/>
            <a:ext cx="1225981" cy="289695"/>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475" i="1">
                <a:solidFill>
                  <a:srgbClr val="003F48"/>
                </a:solidFill>
                <a:latin typeface="Avenir Next LT Pro Light" panose="020B0304020202020204" pitchFamily="34" charset="0"/>
              </a:rPr>
              <a:t>E.g. capture, inform, chase, update, remind, renew, sell, price change, upgrade, renew, congratulate</a:t>
            </a:r>
          </a:p>
        </p:txBody>
      </p:sp>
      <p:pic>
        <p:nvPicPr>
          <p:cNvPr id="83" name="Graphic 82" descr="Atom">
            <a:extLst>
              <a:ext uri="{FF2B5EF4-FFF2-40B4-BE49-F238E27FC236}">
                <a16:creationId xmlns:a16="http://schemas.microsoft.com/office/drawing/2014/main" id="{BCD3F1C2-4F0A-449A-9DEB-65E036C655B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64859" y="2138070"/>
            <a:ext cx="184429" cy="184429"/>
          </a:xfrm>
          <a:prstGeom prst="rect">
            <a:avLst/>
          </a:prstGeom>
        </p:spPr>
      </p:pic>
      <p:sp>
        <p:nvSpPr>
          <p:cNvPr id="84" name="Oval 83">
            <a:extLst>
              <a:ext uri="{FF2B5EF4-FFF2-40B4-BE49-F238E27FC236}">
                <a16:creationId xmlns:a16="http://schemas.microsoft.com/office/drawing/2014/main" id="{BD15DFBB-8504-4FA8-9974-E86883E87C8B}"/>
              </a:ext>
            </a:extLst>
          </p:cNvPr>
          <p:cNvSpPr/>
          <p:nvPr/>
        </p:nvSpPr>
        <p:spPr>
          <a:xfrm>
            <a:off x="3598758" y="1938579"/>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A</a:t>
            </a:r>
          </a:p>
        </p:txBody>
      </p:sp>
      <p:sp>
        <p:nvSpPr>
          <p:cNvPr id="85" name="Oval 84">
            <a:extLst>
              <a:ext uri="{FF2B5EF4-FFF2-40B4-BE49-F238E27FC236}">
                <a16:creationId xmlns:a16="http://schemas.microsoft.com/office/drawing/2014/main" id="{E648C2F8-4CEB-47B8-B1AD-75E5D6DDEFEC}"/>
              </a:ext>
            </a:extLst>
          </p:cNvPr>
          <p:cNvSpPr/>
          <p:nvPr/>
        </p:nvSpPr>
        <p:spPr>
          <a:xfrm>
            <a:off x="3598758" y="2057933"/>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B</a:t>
            </a:r>
          </a:p>
        </p:txBody>
      </p:sp>
      <p:sp>
        <p:nvSpPr>
          <p:cNvPr id="86" name="Oval 85">
            <a:extLst>
              <a:ext uri="{FF2B5EF4-FFF2-40B4-BE49-F238E27FC236}">
                <a16:creationId xmlns:a16="http://schemas.microsoft.com/office/drawing/2014/main" id="{71104DBF-40CC-4685-A502-4358AB03D412}"/>
              </a:ext>
            </a:extLst>
          </p:cNvPr>
          <p:cNvSpPr/>
          <p:nvPr/>
        </p:nvSpPr>
        <p:spPr>
          <a:xfrm>
            <a:off x="3598758" y="2177286"/>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C</a:t>
            </a:r>
          </a:p>
        </p:txBody>
      </p:sp>
      <p:sp>
        <p:nvSpPr>
          <p:cNvPr id="87" name="Oval 86">
            <a:extLst>
              <a:ext uri="{FF2B5EF4-FFF2-40B4-BE49-F238E27FC236}">
                <a16:creationId xmlns:a16="http://schemas.microsoft.com/office/drawing/2014/main" id="{AB0B93C3-2F57-4B8F-99E2-13E421449774}"/>
              </a:ext>
            </a:extLst>
          </p:cNvPr>
          <p:cNvSpPr/>
          <p:nvPr/>
        </p:nvSpPr>
        <p:spPr>
          <a:xfrm>
            <a:off x="3598758" y="2297273"/>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D</a:t>
            </a:r>
          </a:p>
        </p:txBody>
      </p:sp>
      <p:sp>
        <p:nvSpPr>
          <p:cNvPr id="88" name="Oval 87">
            <a:extLst>
              <a:ext uri="{FF2B5EF4-FFF2-40B4-BE49-F238E27FC236}">
                <a16:creationId xmlns:a16="http://schemas.microsoft.com/office/drawing/2014/main" id="{BF25BF38-729E-4A80-A832-BB3797D0E9EC}"/>
              </a:ext>
            </a:extLst>
          </p:cNvPr>
          <p:cNvSpPr/>
          <p:nvPr/>
        </p:nvSpPr>
        <p:spPr>
          <a:xfrm>
            <a:off x="3598758" y="2417262"/>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E</a:t>
            </a:r>
          </a:p>
        </p:txBody>
      </p:sp>
      <p:sp>
        <p:nvSpPr>
          <p:cNvPr id="89" name="Oval 88">
            <a:extLst>
              <a:ext uri="{FF2B5EF4-FFF2-40B4-BE49-F238E27FC236}">
                <a16:creationId xmlns:a16="http://schemas.microsoft.com/office/drawing/2014/main" id="{568D0814-66F5-4592-B02F-36226C4C6BA7}"/>
              </a:ext>
            </a:extLst>
          </p:cNvPr>
          <p:cNvSpPr/>
          <p:nvPr/>
        </p:nvSpPr>
        <p:spPr>
          <a:xfrm>
            <a:off x="4178572" y="1996603"/>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D</a:t>
            </a:r>
          </a:p>
        </p:txBody>
      </p:sp>
      <p:sp>
        <p:nvSpPr>
          <p:cNvPr id="90" name="Oval 89">
            <a:extLst>
              <a:ext uri="{FF2B5EF4-FFF2-40B4-BE49-F238E27FC236}">
                <a16:creationId xmlns:a16="http://schemas.microsoft.com/office/drawing/2014/main" id="{FEDB431C-26A9-4578-B339-7160E7BDF77D}"/>
              </a:ext>
            </a:extLst>
          </p:cNvPr>
          <p:cNvSpPr/>
          <p:nvPr/>
        </p:nvSpPr>
        <p:spPr>
          <a:xfrm>
            <a:off x="4178572" y="2177286"/>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B</a:t>
            </a:r>
          </a:p>
        </p:txBody>
      </p:sp>
      <p:sp>
        <p:nvSpPr>
          <p:cNvPr id="91" name="Oval 90">
            <a:extLst>
              <a:ext uri="{FF2B5EF4-FFF2-40B4-BE49-F238E27FC236}">
                <a16:creationId xmlns:a16="http://schemas.microsoft.com/office/drawing/2014/main" id="{7CC960D1-A5E7-4934-A08C-3025456A7979}"/>
              </a:ext>
            </a:extLst>
          </p:cNvPr>
          <p:cNvSpPr/>
          <p:nvPr/>
        </p:nvSpPr>
        <p:spPr>
          <a:xfrm>
            <a:off x="4178572" y="2365435"/>
            <a:ext cx="102617" cy="103657"/>
          </a:xfrm>
          <a:prstGeom prst="ellipse">
            <a:avLst/>
          </a:prstGeom>
          <a:solidFill>
            <a:srgbClr val="003F48"/>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wrap="none" lIns="17371" tIns="17371" rIns="17371" bIns="17371" rtlCol="0" anchor="ctr"/>
          <a:lstStyle/>
          <a:p>
            <a:pPr algn="ctr"/>
            <a:r>
              <a:rPr lang="en-GB" sz="386">
                <a:solidFill>
                  <a:schemeClr val="bg1"/>
                </a:solidFill>
                <a:latin typeface="Avenir Next LT Pro Light" panose="020B0304020202020204" pitchFamily="34" charset="0"/>
              </a:rPr>
              <a:t>A</a:t>
            </a:r>
          </a:p>
        </p:txBody>
      </p:sp>
      <p:cxnSp>
        <p:nvCxnSpPr>
          <p:cNvPr id="93" name="Connector: Elbow 92">
            <a:extLst>
              <a:ext uri="{FF2B5EF4-FFF2-40B4-BE49-F238E27FC236}">
                <a16:creationId xmlns:a16="http://schemas.microsoft.com/office/drawing/2014/main" id="{8EB806F6-5503-4678-AB0E-4ED858D43780}"/>
              </a:ext>
            </a:extLst>
          </p:cNvPr>
          <p:cNvCxnSpPr>
            <a:cxnSpLocks/>
            <a:stCxn id="84" idx="6"/>
            <a:endCxn id="83" idx="1"/>
          </p:cNvCxnSpPr>
          <p:nvPr/>
        </p:nvCxnSpPr>
        <p:spPr>
          <a:xfrm>
            <a:off x="3701376" y="1990407"/>
            <a:ext cx="163483" cy="239877"/>
          </a:xfrm>
          <a:prstGeom prst="bentConnector3">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5BC5AD81-53D1-4D0C-A817-6A0D6A048AD7}"/>
              </a:ext>
            </a:extLst>
          </p:cNvPr>
          <p:cNvCxnSpPr>
            <a:cxnSpLocks/>
            <a:stCxn id="85" idx="6"/>
            <a:endCxn id="83" idx="1"/>
          </p:cNvCxnSpPr>
          <p:nvPr/>
        </p:nvCxnSpPr>
        <p:spPr>
          <a:xfrm>
            <a:off x="3701376" y="2109762"/>
            <a:ext cx="163483" cy="120523"/>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16AEB314-1EB7-43C2-8638-C219F0B574DD}"/>
              </a:ext>
            </a:extLst>
          </p:cNvPr>
          <p:cNvCxnSpPr>
            <a:cxnSpLocks/>
            <a:stCxn id="86" idx="6"/>
            <a:endCxn id="83" idx="1"/>
          </p:cNvCxnSpPr>
          <p:nvPr/>
        </p:nvCxnSpPr>
        <p:spPr>
          <a:xfrm>
            <a:off x="3701376" y="2229115"/>
            <a:ext cx="163483" cy="1170"/>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319844F7-F792-466A-88DC-30BD545AC111}"/>
              </a:ext>
            </a:extLst>
          </p:cNvPr>
          <p:cNvCxnSpPr>
            <a:cxnSpLocks/>
            <a:stCxn id="87" idx="6"/>
            <a:endCxn id="83" idx="1"/>
          </p:cNvCxnSpPr>
          <p:nvPr/>
        </p:nvCxnSpPr>
        <p:spPr>
          <a:xfrm flipV="1">
            <a:off x="3701376" y="2230285"/>
            <a:ext cx="163483" cy="118817"/>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CD09ED9C-E933-4710-AEC3-9753ED0D96B3}"/>
              </a:ext>
            </a:extLst>
          </p:cNvPr>
          <p:cNvCxnSpPr>
            <a:cxnSpLocks/>
            <a:stCxn id="88" idx="6"/>
            <a:endCxn id="83" idx="1"/>
          </p:cNvCxnSpPr>
          <p:nvPr/>
        </p:nvCxnSpPr>
        <p:spPr>
          <a:xfrm flipV="1">
            <a:off x="3701376" y="2230285"/>
            <a:ext cx="163483" cy="238806"/>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6A9DAE9E-8682-4ED0-9246-C841A6B12007}"/>
              </a:ext>
            </a:extLst>
          </p:cNvPr>
          <p:cNvCxnSpPr>
            <a:cxnSpLocks/>
            <a:endCxn id="90" idx="2"/>
          </p:cNvCxnSpPr>
          <p:nvPr/>
        </p:nvCxnSpPr>
        <p:spPr>
          <a:xfrm flipV="1">
            <a:off x="4019193" y="2229115"/>
            <a:ext cx="159380" cy="685"/>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36E6DC7B-BE49-4339-99F3-8EF8E2C79FFF}"/>
              </a:ext>
            </a:extLst>
          </p:cNvPr>
          <p:cNvCxnSpPr>
            <a:cxnSpLocks/>
            <a:endCxn id="89" idx="2"/>
          </p:cNvCxnSpPr>
          <p:nvPr/>
        </p:nvCxnSpPr>
        <p:spPr>
          <a:xfrm flipV="1">
            <a:off x="4019193" y="2048433"/>
            <a:ext cx="159380" cy="181367"/>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58DCDCB4-16CD-48C4-8215-8B4F62A66882}"/>
              </a:ext>
            </a:extLst>
          </p:cNvPr>
          <p:cNvCxnSpPr>
            <a:cxnSpLocks/>
            <a:endCxn id="91" idx="2"/>
          </p:cNvCxnSpPr>
          <p:nvPr/>
        </p:nvCxnSpPr>
        <p:spPr>
          <a:xfrm>
            <a:off x="4019193" y="2229800"/>
            <a:ext cx="159380" cy="187464"/>
          </a:xfrm>
          <a:prstGeom prst="bentConnector3">
            <a:avLst>
              <a:gd name="adj1" fmla="val 50000"/>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D723E24-7A60-41EA-8C79-797F5C800EC5}"/>
              </a:ext>
            </a:extLst>
          </p:cNvPr>
          <p:cNvSpPr txBox="1"/>
          <p:nvPr/>
        </p:nvSpPr>
        <p:spPr>
          <a:xfrm>
            <a:off x="3451122" y="1840936"/>
            <a:ext cx="364202" cy="147284"/>
          </a:xfrm>
          <a:prstGeom prst="rect">
            <a:avLst/>
          </a:prstGeom>
          <a:noFill/>
        </p:spPr>
        <p:txBody>
          <a:bodyPr wrap="none">
            <a:spAutoFit/>
          </a:bodyPr>
          <a:lstStyle/>
          <a:p>
            <a:pPr algn="ctr"/>
            <a:r>
              <a:rPr lang="en-GB" sz="357" b="1">
                <a:solidFill>
                  <a:srgbClr val="003F48"/>
                </a:solidFill>
                <a:latin typeface="Avenir Next LT Pro Light" panose="020B0304020202020204" pitchFamily="34" charset="0"/>
              </a:rPr>
              <a:t>Options:</a:t>
            </a:r>
          </a:p>
        </p:txBody>
      </p:sp>
      <p:sp>
        <p:nvSpPr>
          <p:cNvPr id="124" name="TextBox 123">
            <a:extLst>
              <a:ext uri="{FF2B5EF4-FFF2-40B4-BE49-F238E27FC236}">
                <a16:creationId xmlns:a16="http://schemas.microsoft.com/office/drawing/2014/main" id="{67FE54BD-57AD-4C34-8BFC-B64BAF07CC31}"/>
              </a:ext>
            </a:extLst>
          </p:cNvPr>
          <p:cNvSpPr txBox="1"/>
          <p:nvPr/>
        </p:nvSpPr>
        <p:spPr>
          <a:xfrm>
            <a:off x="3933947" y="1840936"/>
            <a:ext cx="585417" cy="147284"/>
          </a:xfrm>
          <a:prstGeom prst="rect">
            <a:avLst/>
          </a:prstGeom>
          <a:noFill/>
        </p:spPr>
        <p:txBody>
          <a:bodyPr wrap="none">
            <a:spAutoFit/>
          </a:bodyPr>
          <a:lstStyle/>
          <a:p>
            <a:pPr algn="ctr"/>
            <a:r>
              <a:rPr lang="en-GB" sz="357" b="1">
                <a:solidFill>
                  <a:srgbClr val="003F48"/>
                </a:solidFill>
                <a:latin typeface="Avenir Next LT Pro Light" panose="020B0304020202020204" pitchFamily="34" charset="0"/>
              </a:rPr>
              <a:t>Recommendations:</a:t>
            </a:r>
          </a:p>
        </p:txBody>
      </p:sp>
      <p:sp>
        <p:nvSpPr>
          <p:cNvPr id="132" name="TextBox 131">
            <a:extLst>
              <a:ext uri="{FF2B5EF4-FFF2-40B4-BE49-F238E27FC236}">
                <a16:creationId xmlns:a16="http://schemas.microsoft.com/office/drawing/2014/main" id="{DCCCE487-D132-46ED-AB04-7BC465EBB37E}"/>
              </a:ext>
            </a:extLst>
          </p:cNvPr>
          <p:cNvSpPr txBox="1"/>
          <p:nvPr/>
        </p:nvSpPr>
        <p:spPr>
          <a:xfrm>
            <a:off x="4269162" y="1944554"/>
            <a:ext cx="266420" cy="183576"/>
          </a:xfrm>
          <a:prstGeom prst="rect">
            <a:avLst/>
          </a:prstGeom>
          <a:noFill/>
        </p:spPr>
        <p:txBody>
          <a:bodyPr wrap="none" anchor="ctr">
            <a:spAutoFit/>
          </a:bodyPr>
          <a:lstStyle/>
          <a:p>
            <a:r>
              <a:rPr lang="en-GB" sz="593">
                <a:solidFill>
                  <a:srgbClr val="003F48"/>
                </a:solidFill>
                <a:latin typeface="Avenir Next LT Pro Light" panose="020B0304020202020204" pitchFamily="34" charset="0"/>
              </a:rPr>
              <a:t>1</a:t>
            </a:r>
            <a:r>
              <a:rPr lang="en-GB" sz="593" baseline="30000">
                <a:solidFill>
                  <a:srgbClr val="003F48"/>
                </a:solidFill>
                <a:latin typeface="Avenir Next LT Pro Light" panose="020B0304020202020204" pitchFamily="34" charset="0"/>
              </a:rPr>
              <a:t>st</a:t>
            </a:r>
            <a:endParaRPr lang="en-GB" sz="593">
              <a:solidFill>
                <a:srgbClr val="003F48"/>
              </a:solidFill>
              <a:latin typeface="Avenir Next LT Pro Light" panose="020B0304020202020204" pitchFamily="34" charset="0"/>
            </a:endParaRPr>
          </a:p>
        </p:txBody>
      </p:sp>
      <p:sp>
        <p:nvSpPr>
          <p:cNvPr id="134" name="TextBox 133">
            <a:extLst>
              <a:ext uri="{FF2B5EF4-FFF2-40B4-BE49-F238E27FC236}">
                <a16:creationId xmlns:a16="http://schemas.microsoft.com/office/drawing/2014/main" id="{8E2A572F-C254-4FB3-84AB-DDE76894FFC9}"/>
              </a:ext>
            </a:extLst>
          </p:cNvPr>
          <p:cNvSpPr txBox="1"/>
          <p:nvPr/>
        </p:nvSpPr>
        <p:spPr>
          <a:xfrm>
            <a:off x="4269162" y="2126042"/>
            <a:ext cx="288862" cy="183576"/>
          </a:xfrm>
          <a:prstGeom prst="rect">
            <a:avLst/>
          </a:prstGeom>
          <a:noFill/>
        </p:spPr>
        <p:txBody>
          <a:bodyPr wrap="none" anchor="ctr">
            <a:spAutoFit/>
          </a:bodyPr>
          <a:lstStyle/>
          <a:p>
            <a:r>
              <a:rPr lang="en-GB" sz="593">
                <a:solidFill>
                  <a:srgbClr val="003F48"/>
                </a:solidFill>
                <a:latin typeface="Avenir Next LT Pro Light" panose="020B0304020202020204" pitchFamily="34" charset="0"/>
              </a:rPr>
              <a:t>2</a:t>
            </a:r>
            <a:r>
              <a:rPr lang="en-GB" sz="593" baseline="30000">
                <a:solidFill>
                  <a:srgbClr val="003F48"/>
                </a:solidFill>
                <a:latin typeface="Avenir Next LT Pro Light" panose="020B0304020202020204" pitchFamily="34" charset="0"/>
              </a:rPr>
              <a:t>nd</a:t>
            </a:r>
            <a:endParaRPr lang="en-GB" sz="593">
              <a:solidFill>
                <a:srgbClr val="003F48"/>
              </a:solidFill>
              <a:latin typeface="Avenir Next LT Pro Light" panose="020B0304020202020204" pitchFamily="34" charset="0"/>
            </a:endParaRPr>
          </a:p>
        </p:txBody>
      </p:sp>
      <p:sp>
        <p:nvSpPr>
          <p:cNvPr id="135" name="TextBox 134">
            <a:extLst>
              <a:ext uri="{FF2B5EF4-FFF2-40B4-BE49-F238E27FC236}">
                <a16:creationId xmlns:a16="http://schemas.microsoft.com/office/drawing/2014/main" id="{F3ACDA51-6373-4B46-8958-6D3382626EBF}"/>
              </a:ext>
            </a:extLst>
          </p:cNvPr>
          <p:cNvSpPr txBox="1"/>
          <p:nvPr/>
        </p:nvSpPr>
        <p:spPr>
          <a:xfrm>
            <a:off x="4269162" y="2325473"/>
            <a:ext cx="277640" cy="183576"/>
          </a:xfrm>
          <a:prstGeom prst="rect">
            <a:avLst/>
          </a:prstGeom>
          <a:noFill/>
        </p:spPr>
        <p:txBody>
          <a:bodyPr wrap="none" anchor="ctr">
            <a:spAutoFit/>
          </a:bodyPr>
          <a:lstStyle/>
          <a:p>
            <a:r>
              <a:rPr lang="en-GB" sz="593">
                <a:solidFill>
                  <a:srgbClr val="003F48"/>
                </a:solidFill>
                <a:latin typeface="Avenir Next LT Pro Light" panose="020B0304020202020204" pitchFamily="34" charset="0"/>
              </a:rPr>
              <a:t>3</a:t>
            </a:r>
            <a:r>
              <a:rPr lang="en-GB" sz="593" baseline="30000">
                <a:solidFill>
                  <a:srgbClr val="003F48"/>
                </a:solidFill>
                <a:latin typeface="Avenir Next LT Pro Light" panose="020B0304020202020204" pitchFamily="34" charset="0"/>
              </a:rPr>
              <a:t>rd</a:t>
            </a:r>
            <a:endParaRPr lang="en-GB" sz="593">
              <a:solidFill>
                <a:srgbClr val="003F48"/>
              </a:solidFill>
              <a:latin typeface="Avenir Next LT Pro Light" panose="020B0304020202020204" pitchFamily="34" charset="0"/>
            </a:endParaRPr>
          </a:p>
        </p:txBody>
      </p:sp>
      <p:sp>
        <p:nvSpPr>
          <p:cNvPr id="75" name="TextBox 74">
            <a:extLst>
              <a:ext uri="{FF2B5EF4-FFF2-40B4-BE49-F238E27FC236}">
                <a16:creationId xmlns:a16="http://schemas.microsoft.com/office/drawing/2014/main" id="{E0E1246C-79A2-4D98-98AB-9EEC5DD4A408}"/>
              </a:ext>
            </a:extLst>
          </p:cNvPr>
          <p:cNvSpPr txBox="1"/>
          <p:nvPr/>
        </p:nvSpPr>
        <p:spPr>
          <a:xfrm>
            <a:off x="2248270" y="2531070"/>
            <a:ext cx="1176148" cy="355482"/>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475" i="1">
                <a:solidFill>
                  <a:srgbClr val="003F48"/>
                </a:solidFill>
                <a:latin typeface="Avenir Next LT Pro Light" panose="020B0304020202020204" pitchFamily="34" charset="0"/>
              </a:rPr>
              <a:t>High-level treatment strategies applied to guide decision-making parameters, e.g. budgets, contact intensity, channel options</a:t>
            </a:r>
          </a:p>
        </p:txBody>
      </p:sp>
      <p:sp>
        <p:nvSpPr>
          <p:cNvPr id="80" name="Rectangle 79">
            <a:extLst>
              <a:ext uri="{FF2B5EF4-FFF2-40B4-BE49-F238E27FC236}">
                <a16:creationId xmlns:a16="http://schemas.microsoft.com/office/drawing/2014/main" id="{3F36276E-DF43-40F4-96B8-3CCB30032AF6}"/>
              </a:ext>
            </a:extLst>
          </p:cNvPr>
          <p:cNvSpPr/>
          <p:nvPr/>
        </p:nvSpPr>
        <p:spPr>
          <a:xfrm>
            <a:off x="2558944" y="1963075"/>
            <a:ext cx="284069" cy="239977"/>
          </a:xfrm>
          <a:prstGeom prst="rect">
            <a:avLst/>
          </a:prstGeom>
          <a:solidFill>
            <a:schemeClr val="accent4">
              <a:lumMod val="60000"/>
              <a:lumOff val="40000"/>
              <a:alpha val="50000"/>
            </a:scheme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86">
                <a:solidFill>
                  <a:srgbClr val="383838"/>
                </a:solidFill>
                <a:latin typeface="Avenir LT Pro 65 Medium" panose="020B0603020203020204" pitchFamily="34" charset="0"/>
              </a:rPr>
              <a:t>Protect</a:t>
            </a:r>
          </a:p>
        </p:txBody>
      </p:sp>
      <p:sp>
        <p:nvSpPr>
          <p:cNvPr id="82" name="Rectangle 81">
            <a:extLst>
              <a:ext uri="{FF2B5EF4-FFF2-40B4-BE49-F238E27FC236}">
                <a16:creationId xmlns:a16="http://schemas.microsoft.com/office/drawing/2014/main" id="{33012DD9-D114-4358-8FFD-7B3F6DA18C47}"/>
              </a:ext>
            </a:extLst>
          </p:cNvPr>
          <p:cNvSpPr/>
          <p:nvPr/>
        </p:nvSpPr>
        <p:spPr>
          <a:xfrm>
            <a:off x="2866764" y="1963075"/>
            <a:ext cx="284069" cy="239977"/>
          </a:xfrm>
          <a:prstGeom prst="rect">
            <a:avLst/>
          </a:prstGeom>
          <a:solidFill>
            <a:schemeClr val="tx2">
              <a:lumMod val="60000"/>
              <a:lumOff val="40000"/>
              <a:alpha val="50000"/>
            </a:scheme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86">
                <a:solidFill>
                  <a:srgbClr val="383838"/>
                </a:solidFill>
                <a:latin typeface="Avenir LT Pro 65 Medium" panose="020B0603020203020204" pitchFamily="34" charset="0"/>
              </a:rPr>
              <a:t>Encourage</a:t>
            </a:r>
          </a:p>
        </p:txBody>
      </p:sp>
      <p:sp>
        <p:nvSpPr>
          <p:cNvPr id="92" name="Rectangle 91">
            <a:extLst>
              <a:ext uri="{FF2B5EF4-FFF2-40B4-BE49-F238E27FC236}">
                <a16:creationId xmlns:a16="http://schemas.microsoft.com/office/drawing/2014/main" id="{771E40F7-5F61-40AD-BB95-2BDF95CD8223}"/>
              </a:ext>
            </a:extLst>
          </p:cNvPr>
          <p:cNvSpPr/>
          <p:nvPr/>
        </p:nvSpPr>
        <p:spPr>
          <a:xfrm>
            <a:off x="2558944" y="2232005"/>
            <a:ext cx="284069" cy="239977"/>
          </a:xfrm>
          <a:prstGeom prst="rect">
            <a:avLst/>
          </a:prstGeom>
          <a:solidFill>
            <a:schemeClr val="accent3">
              <a:alpha val="50000"/>
            </a:scheme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86">
                <a:solidFill>
                  <a:srgbClr val="383838"/>
                </a:solidFill>
                <a:latin typeface="Avenir LT Pro 65 Medium" panose="020B0603020203020204" pitchFamily="34" charset="0"/>
              </a:rPr>
              <a:t>Control</a:t>
            </a:r>
          </a:p>
          <a:p>
            <a:pPr algn="ctr"/>
            <a:r>
              <a:rPr lang="en-GB" sz="386">
                <a:solidFill>
                  <a:srgbClr val="383838"/>
                </a:solidFill>
                <a:latin typeface="Avenir LT Pro 65 Medium" panose="020B0603020203020204" pitchFamily="34" charset="0"/>
              </a:rPr>
              <a:t>costs</a:t>
            </a:r>
          </a:p>
        </p:txBody>
      </p:sp>
      <p:sp>
        <p:nvSpPr>
          <p:cNvPr id="94" name="Rectangle 93">
            <a:extLst>
              <a:ext uri="{FF2B5EF4-FFF2-40B4-BE49-F238E27FC236}">
                <a16:creationId xmlns:a16="http://schemas.microsoft.com/office/drawing/2014/main" id="{F068104E-B29F-41E8-A745-0591B593FEE7}"/>
              </a:ext>
            </a:extLst>
          </p:cNvPr>
          <p:cNvSpPr/>
          <p:nvPr/>
        </p:nvSpPr>
        <p:spPr>
          <a:xfrm>
            <a:off x="2866764" y="2232005"/>
            <a:ext cx="284069" cy="239977"/>
          </a:xfrm>
          <a:prstGeom prst="rect">
            <a:avLst/>
          </a:prstGeom>
          <a:solidFill>
            <a:srgbClr val="6B8B8F"/>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r>
              <a:rPr lang="en-GB" sz="386">
                <a:solidFill>
                  <a:srgbClr val="383838"/>
                </a:solidFill>
                <a:latin typeface="Avenir LT Pro 65 Medium" panose="020B0603020203020204" pitchFamily="34" charset="0"/>
              </a:rPr>
              <a:t>Grow</a:t>
            </a:r>
          </a:p>
        </p:txBody>
      </p:sp>
      <p:sp>
        <p:nvSpPr>
          <p:cNvPr id="97" name="TextBox 96">
            <a:extLst>
              <a:ext uri="{FF2B5EF4-FFF2-40B4-BE49-F238E27FC236}">
                <a16:creationId xmlns:a16="http://schemas.microsoft.com/office/drawing/2014/main" id="{9DAC0DC1-16CF-4D4E-9CB9-C2B1A1F994A7}"/>
              </a:ext>
            </a:extLst>
          </p:cNvPr>
          <p:cNvSpPr txBox="1"/>
          <p:nvPr/>
        </p:nvSpPr>
        <p:spPr>
          <a:xfrm>
            <a:off x="2604432" y="1859118"/>
            <a:ext cx="545341" cy="151708"/>
          </a:xfrm>
          <a:prstGeom prst="rect">
            <a:avLst/>
          </a:prstGeom>
          <a:noFill/>
        </p:spPr>
        <p:txBody>
          <a:bodyPr wrap="none" rtlCol="0">
            <a:spAutoFit/>
          </a:bodyPr>
          <a:lstStyle/>
          <a:p>
            <a:pPr algn="ctr"/>
            <a:r>
              <a:rPr lang="en-GB" sz="386" b="1">
                <a:solidFill>
                  <a:srgbClr val="003F48"/>
                </a:solidFill>
                <a:latin typeface="Avenir LT Pro 65 Medium" panose="020B0603020203020204" pitchFamily="34" charset="0"/>
              </a:rPr>
              <a:t>Potential Value</a:t>
            </a:r>
          </a:p>
        </p:txBody>
      </p:sp>
      <p:sp>
        <p:nvSpPr>
          <p:cNvPr id="98" name="TextBox 97">
            <a:extLst>
              <a:ext uri="{FF2B5EF4-FFF2-40B4-BE49-F238E27FC236}">
                <a16:creationId xmlns:a16="http://schemas.microsoft.com/office/drawing/2014/main" id="{06BC8E6D-3BD2-4312-98CE-25D10FA2BABC}"/>
              </a:ext>
            </a:extLst>
          </p:cNvPr>
          <p:cNvSpPr txBox="1"/>
          <p:nvPr/>
        </p:nvSpPr>
        <p:spPr>
          <a:xfrm rot="16200000">
            <a:off x="2240038" y="2160369"/>
            <a:ext cx="514885" cy="151708"/>
          </a:xfrm>
          <a:prstGeom prst="rect">
            <a:avLst/>
          </a:prstGeom>
          <a:noFill/>
        </p:spPr>
        <p:txBody>
          <a:bodyPr wrap="none" rtlCol="0">
            <a:spAutoFit/>
          </a:bodyPr>
          <a:lstStyle/>
          <a:p>
            <a:pPr algn="ctr"/>
            <a:r>
              <a:rPr lang="en-GB" sz="386" b="1">
                <a:solidFill>
                  <a:srgbClr val="003F48"/>
                </a:solidFill>
                <a:latin typeface="Avenir LT Pro 65 Medium" panose="020B0603020203020204" pitchFamily="34" charset="0"/>
              </a:rPr>
              <a:t>Current Value</a:t>
            </a:r>
          </a:p>
        </p:txBody>
      </p:sp>
      <p:sp>
        <p:nvSpPr>
          <p:cNvPr id="109" name="TextBox 108">
            <a:extLst>
              <a:ext uri="{FF2B5EF4-FFF2-40B4-BE49-F238E27FC236}">
                <a16:creationId xmlns:a16="http://schemas.microsoft.com/office/drawing/2014/main" id="{2E61284B-C659-49A3-AB1A-CA02334CDBB6}"/>
              </a:ext>
            </a:extLst>
          </p:cNvPr>
          <p:cNvSpPr txBox="1"/>
          <p:nvPr/>
        </p:nvSpPr>
        <p:spPr>
          <a:xfrm>
            <a:off x="749266" y="1497365"/>
            <a:ext cx="1511671" cy="389081"/>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534">
                <a:solidFill>
                  <a:srgbClr val="003F48"/>
                </a:solidFill>
                <a:latin typeface="Avenir LT Pro 65 Medium" panose="020B0603020203020204" pitchFamily="34" charset="0"/>
              </a:rPr>
              <a:t>Customer need-states and journey stages drive the overall engagement as a conversation framework, implemented through orchestrated ‘tracks’</a:t>
            </a:r>
            <a:endParaRPr lang="en-GB" sz="475" i="1">
              <a:solidFill>
                <a:srgbClr val="003F48"/>
              </a:solidFill>
              <a:latin typeface="Avenir LT Pro 65 Medium" panose="020B0603020203020204" pitchFamily="34" charset="0"/>
            </a:endParaRPr>
          </a:p>
        </p:txBody>
      </p:sp>
      <p:sp>
        <p:nvSpPr>
          <p:cNvPr id="110" name="TextBox 109">
            <a:extLst>
              <a:ext uri="{FF2B5EF4-FFF2-40B4-BE49-F238E27FC236}">
                <a16:creationId xmlns:a16="http://schemas.microsoft.com/office/drawing/2014/main" id="{FBC17E4B-0371-4F03-A9CB-FAB82C7F25CD}"/>
              </a:ext>
            </a:extLst>
          </p:cNvPr>
          <p:cNvSpPr txBox="1"/>
          <p:nvPr/>
        </p:nvSpPr>
        <p:spPr>
          <a:xfrm>
            <a:off x="2315669" y="1492322"/>
            <a:ext cx="1054687" cy="315086"/>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534">
                <a:solidFill>
                  <a:srgbClr val="003F48"/>
                </a:solidFill>
                <a:latin typeface="Avenir LT Pro 65 Medium" panose="020B0603020203020204" pitchFamily="34" charset="0"/>
              </a:rPr>
              <a:t>Customers segmented by current value of relationship and future potential value</a:t>
            </a:r>
            <a:endParaRPr lang="en-GB" sz="475" i="1">
              <a:solidFill>
                <a:srgbClr val="003F48"/>
              </a:solidFill>
              <a:latin typeface="Avenir LT Pro 65 Medium" panose="020B0603020203020204" pitchFamily="34" charset="0"/>
            </a:endParaRPr>
          </a:p>
        </p:txBody>
      </p:sp>
      <p:sp>
        <p:nvSpPr>
          <p:cNvPr id="112" name="TextBox 111">
            <a:extLst>
              <a:ext uri="{FF2B5EF4-FFF2-40B4-BE49-F238E27FC236}">
                <a16:creationId xmlns:a16="http://schemas.microsoft.com/office/drawing/2014/main" id="{D90809A8-1ACD-4915-B9BB-6804F7334E21}"/>
              </a:ext>
            </a:extLst>
          </p:cNvPr>
          <p:cNvSpPr txBox="1"/>
          <p:nvPr/>
        </p:nvSpPr>
        <p:spPr>
          <a:xfrm>
            <a:off x="3380235" y="1496715"/>
            <a:ext cx="1176148" cy="389081"/>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534">
                <a:solidFill>
                  <a:srgbClr val="003F48"/>
                </a:solidFill>
                <a:latin typeface="Avenir LT Pro 65 Medium" panose="020B0603020203020204" pitchFamily="34" charset="0"/>
              </a:rPr>
              <a:t>Personalised next best action(s) for each customer are prioritised using all customer insights</a:t>
            </a:r>
            <a:endParaRPr lang="en-GB" sz="475" i="1">
              <a:solidFill>
                <a:srgbClr val="003F48"/>
              </a:solidFill>
              <a:latin typeface="Avenir LT Pro 65 Medium" panose="020B0603020203020204" pitchFamily="34" charset="0"/>
            </a:endParaRPr>
          </a:p>
        </p:txBody>
      </p:sp>
      <p:sp>
        <p:nvSpPr>
          <p:cNvPr id="115" name="Rectangle: Rounded Corners 114">
            <a:extLst>
              <a:ext uri="{FF2B5EF4-FFF2-40B4-BE49-F238E27FC236}">
                <a16:creationId xmlns:a16="http://schemas.microsoft.com/office/drawing/2014/main" id="{CB173253-920B-4CC0-8513-086F5AE951EA}"/>
              </a:ext>
            </a:extLst>
          </p:cNvPr>
          <p:cNvSpPr/>
          <p:nvPr/>
        </p:nvSpPr>
        <p:spPr>
          <a:xfrm>
            <a:off x="4623624" y="1333306"/>
            <a:ext cx="1054454" cy="1549759"/>
          </a:xfrm>
          <a:prstGeom prst="roundRect">
            <a:avLst>
              <a:gd name="adj" fmla="val 3512"/>
            </a:avLst>
          </a:prstGeom>
          <a:solidFill>
            <a:srgbClr val="003F48">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6" name="TextBox 115">
            <a:extLst>
              <a:ext uri="{FF2B5EF4-FFF2-40B4-BE49-F238E27FC236}">
                <a16:creationId xmlns:a16="http://schemas.microsoft.com/office/drawing/2014/main" id="{8E34AE6C-E425-4FD8-828A-F86281E63924}"/>
              </a:ext>
            </a:extLst>
          </p:cNvPr>
          <p:cNvSpPr txBox="1"/>
          <p:nvPr/>
        </p:nvSpPr>
        <p:spPr>
          <a:xfrm>
            <a:off x="4621086" y="1492321"/>
            <a:ext cx="1054454" cy="315086"/>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534">
                <a:solidFill>
                  <a:srgbClr val="003F48"/>
                </a:solidFill>
                <a:latin typeface="Avenir LT Pro 65 Medium" panose="020B0603020203020204" pitchFamily="34" charset="0"/>
              </a:rPr>
              <a:t>Lifestyle personas shape the comms approach and tone</a:t>
            </a:r>
            <a:endParaRPr lang="en-GB" sz="475" i="1">
              <a:solidFill>
                <a:srgbClr val="003F48"/>
              </a:solidFill>
              <a:latin typeface="Avenir LT Pro 65 Medium" panose="020B0603020203020204" pitchFamily="34" charset="0"/>
            </a:endParaRPr>
          </a:p>
        </p:txBody>
      </p:sp>
      <p:sp>
        <p:nvSpPr>
          <p:cNvPr id="117" name="TextBox 116">
            <a:extLst>
              <a:ext uri="{FF2B5EF4-FFF2-40B4-BE49-F238E27FC236}">
                <a16:creationId xmlns:a16="http://schemas.microsoft.com/office/drawing/2014/main" id="{B82DD47E-6E03-43E8-BFDE-FF35540C0DB4}"/>
              </a:ext>
            </a:extLst>
          </p:cNvPr>
          <p:cNvSpPr txBox="1"/>
          <p:nvPr/>
        </p:nvSpPr>
        <p:spPr>
          <a:xfrm>
            <a:off x="4621086" y="2531071"/>
            <a:ext cx="1054454" cy="289695"/>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475" i="1">
                <a:solidFill>
                  <a:srgbClr val="003F48"/>
                </a:solidFill>
                <a:latin typeface="Avenir Next LT Pro Light" panose="020B0304020202020204" pitchFamily="34" charset="0"/>
              </a:rPr>
              <a:t>E.g. Starting out; Low Affluence;</a:t>
            </a:r>
            <a:br>
              <a:rPr lang="en-GB" sz="475" i="1">
                <a:solidFill>
                  <a:srgbClr val="003F48"/>
                </a:solidFill>
                <a:latin typeface="Avenir Next LT Pro Light" panose="020B0304020202020204" pitchFamily="34" charset="0"/>
              </a:rPr>
            </a:br>
            <a:r>
              <a:rPr lang="en-GB" sz="475" i="1">
                <a:solidFill>
                  <a:srgbClr val="003F48"/>
                </a:solidFill>
                <a:latin typeface="Avenir Next LT Pro Light" panose="020B0304020202020204" pitchFamily="34" charset="0"/>
              </a:rPr>
              <a:t>High Affluence; Retired;</a:t>
            </a:r>
          </a:p>
        </p:txBody>
      </p:sp>
      <p:grpSp>
        <p:nvGrpSpPr>
          <p:cNvPr id="118" name="Group 117">
            <a:extLst>
              <a:ext uri="{FF2B5EF4-FFF2-40B4-BE49-F238E27FC236}">
                <a16:creationId xmlns:a16="http://schemas.microsoft.com/office/drawing/2014/main" id="{4270093C-BE1C-42F9-ABEA-9F8E382C7559}"/>
              </a:ext>
            </a:extLst>
          </p:cNvPr>
          <p:cNvGrpSpPr/>
          <p:nvPr/>
        </p:nvGrpSpPr>
        <p:grpSpPr>
          <a:xfrm>
            <a:off x="4878768" y="1926455"/>
            <a:ext cx="248096" cy="243954"/>
            <a:chOff x="637324" y="4655624"/>
            <a:chExt cx="384450" cy="378032"/>
          </a:xfrm>
        </p:grpSpPr>
        <p:sp>
          <p:nvSpPr>
            <p:cNvPr id="120" name="Rectangle 119">
              <a:extLst>
                <a:ext uri="{FF2B5EF4-FFF2-40B4-BE49-F238E27FC236}">
                  <a16:creationId xmlns:a16="http://schemas.microsoft.com/office/drawing/2014/main" id="{6AEC1B76-6C8F-4F0D-A7CD-0786D3E8074B}"/>
                </a:ext>
              </a:extLst>
            </p:cNvPr>
            <p:cNvSpPr/>
            <p:nvPr/>
          </p:nvSpPr>
          <p:spPr>
            <a:xfrm>
              <a:off x="637324" y="4655624"/>
              <a:ext cx="384450" cy="378032"/>
            </a:xfrm>
            <a:prstGeom prst="rect">
              <a:avLst/>
            </a:prstGeom>
            <a:solidFill>
              <a:srgbClr val="C00000">
                <a:alpha val="20000"/>
              </a:srgb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endParaRPr lang="en-GB" sz="386">
                <a:solidFill>
                  <a:srgbClr val="383838"/>
                </a:solidFill>
                <a:latin typeface="Avenir LT Pro 65 Medium" panose="020B0603020203020204" pitchFamily="34" charset="0"/>
              </a:endParaRPr>
            </a:p>
          </p:txBody>
        </p:sp>
        <p:pic>
          <p:nvPicPr>
            <p:cNvPr id="121" name="Graphic 120" descr="Golf">
              <a:extLst>
                <a:ext uri="{FF2B5EF4-FFF2-40B4-BE49-F238E27FC236}">
                  <a16:creationId xmlns:a16="http://schemas.microsoft.com/office/drawing/2014/main" id="{A36953AB-2A0A-4BC8-B8E7-92173FA3A12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4857" y="4671773"/>
              <a:ext cx="344470" cy="338720"/>
            </a:xfrm>
            <a:prstGeom prst="rect">
              <a:avLst/>
            </a:prstGeom>
          </p:spPr>
        </p:pic>
      </p:grpSp>
      <p:grpSp>
        <p:nvGrpSpPr>
          <p:cNvPr id="122" name="Group 121">
            <a:extLst>
              <a:ext uri="{FF2B5EF4-FFF2-40B4-BE49-F238E27FC236}">
                <a16:creationId xmlns:a16="http://schemas.microsoft.com/office/drawing/2014/main" id="{52E20542-8F43-4479-9DBE-F33A435C84DB}"/>
              </a:ext>
            </a:extLst>
          </p:cNvPr>
          <p:cNvGrpSpPr/>
          <p:nvPr/>
        </p:nvGrpSpPr>
        <p:grpSpPr>
          <a:xfrm>
            <a:off x="5147607" y="1926455"/>
            <a:ext cx="248096" cy="243954"/>
            <a:chOff x="1053918" y="4655624"/>
            <a:chExt cx="384450" cy="378032"/>
          </a:xfrm>
        </p:grpSpPr>
        <p:sp>
          <p:nvSpPr>
            <p:cNvPr id="125" name="Rectangle 124">
              <a:extLst>
                <a:ext uri="{FF2B5EF4-FFF2-40B4-BE49-F238E27FC236}">
                  <a16:creationId xmlns:a16="http://schemas.microsoft.com/office/drawing/2014/main" id="{6A834289-1EEF-405D-BA78-E3F8E67B6E8D}"/>
                </a:ext>
              </a:extLst>
            </p:cNvPr>
            <p:cNvSpPr/>
            <p:nvPr/>
          </p:nvSpPr>
          <p:spPr>
            <a:xfrm>
              <a:off x="1053918" y="4655624"/>
              <a:ext cx="384450" cy="378032"/>
            </a:xfrm>
            <a:prstGeom prst="rect">
              <a:avLst/>
            </a:prstGeom>
            <a:solidFill>
              <a:srgbClr val="0A74CD">
                <a:alpha val="20000"/>
              </a:srgb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endParaRPr lang="en-GB" sz="386">
                <a:solidFill>
                  <a:srgbClr val="383838"/>
                </a:solidFill>
                <a:latin typeface="Avenir LT Pro 65 Medium" panose="020B0603020203020204" pitchFamily="34" charset="0"/>
              </a:endParaRPr>
            </a:p>
          </p:txBody>
        </p:sp>
        <p:pic>
          <p:nvPicPr>
            <p:cNvPr id="126" name="Graphic 125" descr="Cycling">
              <a:extLst>
                <a:ext uri="{FF2B5EF4-FFF2-40B4-BE49-F238E27FC236}">
                  <a16:creationId xmlns:a16="http://schemas.microsoft.com/office/drawing/2014/main" id="{CC2E9FC4-048E-4B45-8F0E-9F818A18640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73347" y="4676350"/>
              <a:ext cx="344470" cy="338720"/>
            </a:xfrm>
            <a:prstGeom prst="rect">
              <a:avLst/>
            </a:prstGeom>
          </p:spPr>
        </p:pic>
      </p:grpSp>
      <p:grpSp>
        <p:nvGrpSpPr>
          <p:cNvPr id="127" name="Group 126">
            <a:extLst>
              <a:ext uri="{FF2B5EF4-FFF2-40B4-BE49-F238E27FC236}">
                <a16:creationId xmlns:a16="http://schemas.microsoft.com/office/drawing/2014/main" id="{990442AE-156B-499A-B853-D3BB8920B91D}"/>
              </a:ext>
            </a:extLst>
          </p:cNvPr>
          <p:cNvGrpSpPr/>
          <p:nvPr/>
        </p:nvGrpSpPr>
        <p:grpSpPr>
          <a:xfrm>
            <a:off x="4880911" y="2200547"/>
            <a:ext cx="248096" cy="243954"/>
            <a:chOff x="1493589" y="4645926"/>
            <a:chExt cx="384450" cy="378032"/>
          </a:xfrm>
        </p:grpSpPr>
        <p:sp>
          <p:nvSpPr>
            <p:cNvPr id="128" name="Rectangle 127">
              <a:extLst>
                <a:ext uri="{FF2B5EF4-FFF2-40B4-BE49-F238E27FC236}">
                  <a16:creationId xmlns:a16="http://schemas.microsoft.com/office/drawing/2014/main" id="{C74D8A56-739C-43CC-A2EC-CB551355EE6B}"/>
                </a:ext>
              </a:extLst>
            </p:cNvPr>
            <p:cNvSpPr/>
            <p:nvPr/>
          </p:nvSpPr>
          <p:spPr>
            <a:xfrm>
              <a:off x="1493589" y="4645926"/>
              <a:ext cx="384450" cy="378032"/>
            </a:xfrm>
            <a:prstGeom prst="rect">
              <a:avLst/>
            </a:prstGeom>
            <a:solidFill>
              <a:srgbClr val="00B050">
                <a:alpha val="20000"/>
              </a:srgb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endParaRPr lang="en-GB" sz="386">
                <a:solidFill>
                  <a:srgbClr val="383838"/>
                </a:solidFill>
                <a:latin typeface="Avenir LT Pro 65 Medium" panose="020B0603020203020204" pitchFamily="34" charset="0"/>
              </a:endParaRPr>
            </a:p>
          </p:txBody>
        </p:sp>
        <p:pic>
          <p:nvPicPr>
            <p:cNvPr id="129" name="Graphic 128" descr="Cross country skiing">
              <a:extLst>
                <a:ext uri="{FF2B5EF4-FFF2-40B4-BE49-F238E27FC236}">
                  <a16:creationId xmlns:a16="http://schemas.microsoft.com/office/drawing/2014/main" id="{3BA39879-28F9-4FA0-B2E7-2470B4500FC7}"/>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09858" y="4668519"/>
              <a:ext cx="344470" cy="338720"/>
            </a:xfrm>
            <a:prstGeom prst="rect">
              <a:avLst/>
            </a:prstGeom>
          </p:spPr>
        </p:pic>
      </p:grpSp>
      <p:grpSp>
        <p:nvGrpSpPr>
          <p:cNvPr id="130" name="Group 129">
            <a:extLst>
              <a:ext uri="{FF2B5EF4-FFF2-40B4-BE49-F238E27FC236}">
                <a16:creationId xmlns:a16="http://schemas.microsoft.com/office/drawing/2014/main" id="{87C5AFE7-98A8-4885-AA08-E537F4C57ED0}"/>
              </a:ext>
            </a:extLst>
          </p:cNvPr>
          <p:cNvGrpSpPr/>
          <p:nvPr/>
        </p:nvGrpSpPr>
        <p:grpSpPr>
          <a:xfrm>
            <a:off x="5149751" y="2200547"/>
            <a:ext cx="248096" cy="243954"/>
            <a:chOff x="1910183" y="4645926"/>
            <a:chExt cx="384450" cy="378032"/>
          </a:xfrm>
        </p:grpSpPr>
        <p:sp>
          <p:nvSpPr>
            <p:cNvPr id="131" name="Rectangle 130">
              <a:extLst>
                <a:ext uri="{FF2B5EF4-FFF2-40B4-BE49-F238E27FC236}">
                  <a16:creationId xmlns:a16="http://schemas.microsoft.com/office/drawing/2014/main" id="{69AC8D5F-C5BF-46D0-933F-DB5CC6902163}"/>
                </a:ext>
              </a:extLst>
            </p:cNvPr>
            <p:cNvSpPr/>
            <p:nvPr/>
          </p:nvSpPr>
          <p:spPr>
            <a:xfrm>
              <a:off x="1910183" y="4645926"/>
              <a:ext cx="384450" cy="378032"/>
            </a:xfrm>
            <a:prstGeom prst="rect">
              <a:avLst/>
            </a:prstGeom>
            <a:solidFill>
              <a:srgbClr val="FFC000">
                <a:alpha val="20000"/>
              </a:srgbClr>
            </a:solidFill>
            <a:ln w="31750">
              <a:noFill/>
              <a:tailEnd type="arrow"/>
            </a:ln>
          </p:spPr>
          <p:style>
            <a:lnRef idx="2">
              <a:schemeClr val="accent1">
                <a:shade val="50000"/>
              </a:schemeClr>
            </a:lnRef>
            <a:fillRef idx="1">
              <a:schemeClr val="accent1"/>
            </a:fillRef>
            <a:effectRef idx="0">
              <a:schemeClr val="accent1"/>
            </a:effectRef>
            <a:fontRef idx="minor">
              <a:schemeClr val="lt1"/>
            </a:fontRef>
          </p:style>
          <p:txBody>
            <a:bodyPr lIns="17371" tIns="17371" rIns="17371" bIns="17371" rtlCol="0" anchor="ctr"/>
            <a:lstStyle/>
            <a:p>
              <a:pPr algn="ctr"/>
              <a:endParaRPr lang="en-GB" sz="386">
                <a:solidFill>
                  <a:srgbClr val="383838"/>
                </a:solidFill>
                <a:latin typeface="Avenir LT Pro 65 Medium" panose="020B0603020203020204" pitchFamily="34" charset="0"/>
              </a:endParaRPr>
            </a:p>
          </p:txBody>
        </p:sp>
        <p:pic>
          <p:nvPicPr>
            <p:cNvPr id="133" name="Graphic 132" descr="Cricket">
              <a:extLst>
                <a:ext uri="{FF2B5EF4-FFF2-40B4-BE49-F238E27FC236}">
                  <a16:creationId xmlns:a16="http://schemas.microsoft.com/office/drawing/2014/main" id="{6644E93F-2245-4C60-B21E-B2F6F83BDF1E}"/>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29435" y="4665486"/>
              <a:ext cx="344470" cy="338720"/>
            </a:xfrm>
            <a:prstGeom prst="rect">
              <a:avLst/>
            </a:prstGeom>
          </p:spPr>
        </p:pic>
      </p:grpSp>
      <p:sp>
        <p:nvSpPr>
          <p:cNvPr id="27" name="Oval 26">
            <a:extLst>
              <a:ext uri="{FF2B5EF4-FFF2-40B4-BE49-F238E27FC236}">
                <a16:creationId xmlns:a16="http://schemas.microsoft.com/office/drawing/2014/main" id="{078CF155-8B55-4B9F-B402-C30BA1D46DC1}"/>
              </a:ext>
            </a:extLst>
          </p:cNvPr>
          <p:cNvSpPr>
            <a:spLocks noChangeAspect="1"/>
          </p:cNvSpPr>
          <p:nvPr/>
        </p:nvSpPr>
        <p:spPr>
          <a:xfrm>
            <a:off x="1419559" y="1251174"/>
            <a:ext cx="171037" cy="171037"/>
          </a:xfrm>
          <a:prstGeom prst="ellipse">
            <a:avLst/>
          </a:prstGeom>
          <a:solidFill>
            <a:srgbClr val="003F4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1</a:t>
            </a:r>
          </a:p>
        </p:txBody>
      </p:sp>
      <p:sp>
        <p:nvSpPr>
          <p:cNvPr id="146" name="TextBox 145">
            <a:extLst>
              <a:ext uri="{FF2B5EF4-FFF2-40B4-BE49-F238E27FC236}">
                <a16:creationId xmlns:a16="http://schemas.microsoft.com/office/drawing/2014/main" id="{80830929-41E1-43B6-B6F6-94B60F0AF0AC}"/>
              </a:ext>
            </a:extLst>
          </p:cNvPr>
          <p:cNvSpPr txBox="1"/>
          <p:nvPr/>
        </p:nvSpPr>
        <p:spPr>
          <a:xfrm>
            <a:off x="776406" y="3221978"/>
            <a:ext cx="894442" cy="536301"/>
          </a:xfrm>
          <a:prstGeom prst="rect">
            <a:avLst/>
          </a:prstGeom>
          <a:noFill/>
        </p:spPr>
        <p:txBody>
          <a:bodyPr wrap="square" rtlCol="0">
            <a:spAutoFit/>
          </a:bodyPr>
          <a:lstStyle>
            <a:defPPr>
              <a:defRPr lang="en-US"/>
            </a:defPPr>
            <a:lvl1pPr marL="177800" indent="-177800">
              <a:spcAft>
                <a:spcPts val="600"/>
              </a:spcAft>
              <a:buClr>
                <a:srgbClr val="06B4CC"/>
              </a:buClr>
              <a:buFont typeface="Arial" panose="020B0604020202020204" pitchFamily="34" charset="0"/>
              <a:buChar char="•"/>
              <a:defRPr sz="1200">
                <a:solidFill>
                  <a:schemeClr val="bg1"/>
                </a:solidFill>
                <a:latin typeface="Avenir Next LT Pro" panose="020B0504020202020204" pitchFamily="34" charset="0"/>
              </a:defRPr>
            </a:lvl1pPr>
          </a:lstStyle>
          <a:p>
            <a:pPr marL="0" indent="0" algn="ctr">
              <a:lnSpc>
                <a:spcPct val="90000"/>
              </a:lnSpc>
              <a:spcAft>
                <a:spcPts val="579"/>
              </a:spcAft>
              <a:buNone/>
            </a:pPr>
            <a:r>
              <a:rPr lang="en-GB" sz="534">
                <a:solidFill>
                  <a:srgbClr val="003F48"/>
                </a:solidFill>
                <a:latin typeface="Avenir Next LT Pro Light" panose="020B0304020202020204" pitchFamily="34" charset="0"/>
              </a:rPr>
              <a:t>Personalised next best action(s) delivered through the most appropriate interactive or outreach contact channel</a:t>
            </a:r>
          </a:p>
        </p:txBody>
      </p:sp>
      <p:sp>
        <p:nvSpPr>
          <p:cNvPr id="5" name="Oval 4">
            <a:extLst>
              <a:ext uri="{FF2B5EF4-FFF2-40B4-BE49-F238E27FC236}">
                <a16:creationId xmlns:a16="http://schemas.microsoft.com/office/drawing/2014/main" id="{265F062D-D202-B61A-8C2A-76EDA1274DFC}"/>
              </a:ext>
            </a:extLst>
          </p:cNvPr>
          <p:cNvSpPr>
            <a:spLocks noChangeAspect="1"/>
          </p:cNvSpPr>
          <p:nvPr/>
        </p:nvSpPr>
        <p:spPr>
          <a:xfrm>
            <a:off x="2753972" y="1251174"/>
            <a:ext cx="171037" cy="171037"/>
          </a:xfrm>
          <a:prstGeom prst="ellipse">
            <a:avLst/>
          </a:prstGeom>
          <a:solidFill>
            <a:srgbClr val="003F4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2</a:t>
            </a:r>
          </a:p>
        </p:txBody>
      </p:sp>
      <p:sp>
        <p:nvSpPr>
          <p:cNvPr id="6" name="Oval 5">
            <a:extLst>
              <a:ext uri="{FF2B5EF4-FFF2-40B4-BE49-F238E27FC236}">
                <a16:creationId xmlns:a16="http://schemas.microsoft.com/office/drawing/2014/main" id="{B9A3C14E-9B18-3E06-4194-1A3316D5783F}"/>
              </a:ext>
            </a:extLst>
          </p:cNvPr>
          <p:cNvSpPr>
            <a:spLocks noChangeAspect="1"/>
          </p:cNvSpPr>
          <p:nvPr/>
        </p:nvSpPr>
        <p:spPr>
          <a:xfrm>
            <a:off x="3903531" y="1251174"/>
            <a:ext cx="171037" cy="171037"/>
          </a:xfrm>
          <a:prstGeom prst="ellipse">
            <a:avLst/>
          </a:prstGeom>
          <a:solidFill>
            <a:srgbClr val="003F4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3</a:t>
            </a:r>
          </a:p>
        </p:txBody>
      </p:sp>
      <p:sp>
        <p:nvSpPr>
          <p:cNvPr id="8" name="Oval 7">
            <a:extLst>
              <a:ext uri="{FF2B5EF4-FFF2-40B4-BE49-F238E27FC236}">
                <a16:creationId xmlns:a16="http://schemas.microsoft.com/office/drawing/2014/main" id="{7A57B8F9-293D-17C4-DBC6-5EC1FFF0A298}"/>
              </a:ext>
            </a:extLst>
          </p:cNvPr>
          <p:cNvSpPr>
            <a:spLocks noChangeAspect="1"/>
          </p:cNvSpPr>
          <p:nvPr/>
        </p:nvSpPr>
        <p:spPr>
          <a:xfrm>
            <a:off x="5062795" y="1251174"/>
            <a:ext cx="171037" cy="171037"/>
          </a:xfrm>
          <a:prstGeom prst="ellipse">
            <a:avLst/>
          </a:prstGeom>
          <a:solidFill>
            <a:srgbClr val="003F4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4</a:t>
            </a:r>
          </a:p>
        </p:txBody>
      </p:sp>
      <p:sp>
        <p:nvSpPr>
          <p:cNvPr id="9" name="Oval 8">
            <a:extLst>
              <a:ext uri="{FF2B5EF4-FFF2-40B4-BE49-F238E27FC236}">
                <a16:creationId xmlns:a16="http://schemas.microsoft.com/office/drawing/2014/main" id="{A575D089-4A4E-8C95-E7A6-401797C0C128}"/>
              </a:ext>
            </a:extLst>
          </p:cNvPr>
          <p:cNvSpPr>
            <a:spLocks noChangeAspect="1"/>
          </p:cNvSpPr>
          <p:nvPr/>
        </p:nvSpPr>
        <p:spPr>
          <a:xfrm>
            <a:off x="3108634" y="2946296"/>
            <a:ext cx="171037" cy="171037"/>
          </a:xfrm>
          <a:prstGeom prst="ellipse">
            <a:avLst/>
          </a:prstGeom>
          <a:solidFill>
            <a:srgbClr val="003F4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21379" tIns="21379" rIns="21379" bIns="21379" rtlCol="0" anchor="ctr"/>
          <a:lstStyle/>
          <a:p>
            <a:pPr algn="ctr"/>
            <a:r>
              <a:rPr lang="en-GB" sz="713" b="1">
                <a:solidFill>
                  <a:schemeClr val="bg1"/>
                </a:solidFill>
                <a:latin typeface="Avenir LT Pro 65 Medium" panose="020B0603020203020204" pitchFamily="34" charset="0"/>
              </a:rPr>
              <a:t>5</a:t>
            </a:r>
          </a:p>
        </p:txBody>
      </p:sp>
      <p:sp>
        <p:nvSpPr>
          <p:cNvPr id="18" name="Title 1">
            <a:extLst>
              <a:ext uri="{FF2B5EF4-FFF2-40B4-BE49-F238E27FC236}">
                <a16:creationId xmlns:a16="http://schemas.microsoft.com/office/drawing/2014/main" id="{2E24F09F-5E58-455D-1BF7-875DFC69DEDC}"/>
              </a:ext>
            </a:extLst>
          </p:cNvPr>
          <p:cNvSpPr txBox="1">
            <a:spLocks/>
          </p:cNvSpPr>
          <p:nvPr/>
        </p:nvSpPr>
        <p:spPr>
          <a:xfrm>
            <a:off x="40325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STRATEGY: PLANNING INTO ACTION</a:t>
            </a:r>
          </a:p>
        </p:txBody>
      </p:sp>
      <p:pic>
        <p:nvPicPr>
          <p:cNvPr id="12" name="Picture 11">
            <a:extLst>
              <a:ext uri="{FF2B5EF4-FFF2-40B4-BE49-F238E27FC236}">
                <a16:creationId xmlns:a16="http://schemas.microsoft.com/office/drawing/2014/main" id="{FB373670-7859-7795-F156-26857222C9D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3" name="TextBox 2">
            <a:extLst>
              <a:ext uri="{FF2B5EF4-FFF2-40B4-BE49-F238E27FC236}">
                <a16:creationId xmlns:a16="http://schemas.microsoft.com/office/drawing/2014/main" id="{6B78F876-CC08-BB19-7DB2-1DB632D55397}"/>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B4FA2D8E-7D6B-DB1B-89FB-7FEC8E5F8325}"/>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33</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ED068091-49D8-335A-D68A-2AEE2519599D}"/>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5892A9-9D37-3C18-C0A0-D043EAC4CE8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09302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
            <a:extLst>
              <a:ext uri="{FF2B5EF4-FFF2-40B4-BE49-F238E27FC236}">
                <a16:creationId xmlns:a16="http://schemas.microsoft.com/office/drawing/2014/main" id="{D4C39898-498B-4976-91F8-9B6E52F2ED64}"/>
              </a:ext>
            </a:extLst>
          </p:cNvPr>
          <p:cNvSpPr>
            <a:spLocks noChangeArrowheads="1"/>
          </p:cNvSpPr>
          <p:nvPr/>
        </p:nvSpPr>
        <p:spPr bwMode="auto">
          <a:xfrm>
            <a:off x="639520" y="1290003"/>
            <a:ext cx="525853" cy="2506842"/>
          </a:xfrm>
          <a:prstGeom prst="rect">
            <a:avLst/>
          </a:prstGeom>
          <a:solidFill>
            <a:srgbClr val="003F48"/>
          </a:solidFill>
          <a:ln w="9525">
            <a:noFill/>
            <a:miter lim="800000"/>
            <a:headEnd/>
            <a:tailEnd/>
          </a:ln>
        </p:spPr>
        <p:txBody>
          <a:bodyPr lIns="21379" rIns="21379"/>
          <a:lstStyle/>
          <a:p>
            <a:pPr algn="ctr" fontAlgn="base">
              <a:spcBef>
                <a:spcPct val="0"/>
              </a:spcBef>
              <a:spcAft>
                <a:spcPct val="0"/>
              </a:spcAft>
            </a:pPr>
            <a:r>
              <a:rPr lang="en-GB" sz="475" b="1">
                <a:solidFill>
                  <a:schemeClr val="bg1"/>
                </a:solidFill>
                <a:latin typeface="Avenir LT Pro 65 Medium" panose="020B0603020203020204" pitchFamily="34" charset="0"/>
              </a:rPr>
              <a:t>ACQUISITION STRATEGY</a:t>
            </a:r>
          </a:p>
        </p:txBody>
      </p:sp>
      <p:sp>
        <p:nvSpPr>
          <p:cNvPr id="100" name="Rounded Rectangle 4">
            <a:extLst>
              <a:ext uri="{FF2B5EF4-FFF2-40B4-BE49-F238E27FC236}">
                <a16:creationId xmlns:a16="http://schemas.microsoft.com/office/drawing/2014/main" id="{DC31E841-F886-4158-A572-5403A4C7CD2F}"/>
              </a:ext>
            </a:extLst>
          </p:cNvPr>
          <p:cNvSpPr>
            <a:spLocks noChangeArrowheads="1"/>
          </p:cNvSpPr>
          <p:nvPr/>
        </p:nvSpPr>
        <p:spPr bwMode="auto">
          <a:xfrm>
            <a:off x="677461" y="1600675"/>
            <a:ext cx="455282" cy="320252"/>
          </a:xfrm>
          <a:prstGeom prst="roundRect">
            <a:avLst>
              <a:gd name="adj" fmla="val 16667"/>
            </a:avLst>
          </a:prstGeom>
          <a:solidFill>
            <a:srgbClr val="0094A8"/>
          </a:solidFill>
          <a:ln w="25400">
            <a:noFill/>
            <a:round/>
            <a:headEnd/>
            <a:tailEnd/>
          </a:ln>
        </p:spPr>
        <p:txBody>
          <a:bodyPr wrap="none" lIns="0" tIns="0" rIns="0" bIns="0" anchor="ctr"/>
          <a:lstStyle/>
          <a:p>
            <a:pPr algn="ctr" fontAlgn="base">
              <a:spcBef>
                <a:spcPct val="0"/>
              </a:spcBef>
              <a:spcAft>
                <a:spcPct val="0"/>
              </a:spcAft>
            </a:pPr>
            <a:r>
              <a:rPr lang="en-GB" sz="534">
                <a:solidFill>
                  <a:srgbClr val="003F48"/>
                </a:solidFill>
                <a:latin typeface="Avenir LT Pro 65 Medium" panose="020B0603020203020204" pitchFamily="34" charset="0"/>
                <a:ea typeface="ヒラギノ角ゴ Pro W3"/>
                <a:cs typeface="ヒラギノ角ゴ Pro W3"/>
              </a:rPr>
              <a:t>Heartland</a:t>
            </a:r>
          </a:p>
        </p:txBody>
      </p:sp>
      <p:sp>
        <p:nvSpPr>
          <p:cNvPr id="106" name="Rounded Rectangle 5">
            <a:extLst>
              <a:ext uri="{FF2B5EF4-FFF2-40B4-BE49-F238E27FC236}">
                <a16:creationId xmlns:a16="http://schemas.microsoft.com/office/drawing/2014/main" id="{04398B41-BF9B-4917-A292-14015364FD70}"/>
              </a:ext>
            </a:extLst>
          </p:cNvPr>
          <p:cNvSpPr>
            <a:spLocks noChangeArrowheads="1"/>
          </p:cNvSpPr>
          <p:nvPr/>
        </p:nvSpPr>
        <p:spPr bwMode="auto">
          <a:xfrm>
            <a:off x="679889" y="2110182"/>
            <a:ext cx="455282" cy="320252"/>
          </a:xfrm>
          <a:prstGeom prst="roundRect">
            <a:avLst>
              <a:gd name="adj" fmla="val 16667"/>
            </a:avLst>
          </a:prstGeom>
          <a:solidFill>
            <a:srgbClr val="0094A8"/>
          </a:solidFill>
          <a:ln w="25400">
            <a:noFill/>
            <a:round/>
            <a:headEnd/>
            <a:tailEnd/>
          </a:ln>
        </p:spPr>
        <p:txBody>
          <a:bodyPr wrap="none" lIns="0" tIns="0" rIns="0" bIns="0" anchor="ctr"/>
          <a:lstStyle/>
          <a:p>
            <a:pPr algn="ctr" fontAlgn="base">
              <a:spcBef>
                <a:spcPct val="0"/>
              </a:spcBef>
              <a:spcAft>
                <a:spcPct val="0"/>
              </a:spcAft>
            </a:pPr>
            <a:r>
              <a:rPr lang="en-GB" sz="534">
                <a:solidFill>
                  <a:srgbClr val="003F48"/>
                </a:solidFill>
                <a:latin typeface="Avenir LT Pro 65 Medium" panose="020B0603020203020204" pitchFamily="34" charset="0"/>
                <a:ea typeface="ヒラギノ角ゴ Pro W3"/>
                <a:cs typeface="ヒラギノ角ゴ Pro W3"/>
              </a:rPr>
              <a:t>Underweight</a:t>
            </a:r>
          </a:p>
        </p:txBody>
      </p:sp>
      <p:sp>
        <p:nvSpPr>
          <p:cNvPr id="138" name="Rounded Rectangle 6">
            <a:extLst>
              <a:ext uri="{FF2B5EF4-FFF2-40B4-BE49-F238E27FC236}">
                <a16:creationId xmlns:a16="http://schemas.microsoft.com/office/drawing/2014/main" id="{B7D722FA-09CA-4E90-B716-0F2F1B0C5FEB}"/>
              </a:ext>
            </a:extLst>
          </p:cNvPr>
          <p:cNvSpPr>
            <a:spLocks noChangeArrowheads="1"/>
          </p:cNvSpPr>
          <p:nvPr/>
        </p:nvSpPr>
        <p:spPr bwMode="auto">
          <a:xfrm>
            <a:off x="679889" y="2619689"/>
            <a:ext cx="455282" cy="319609"/>
          </a:xfrm>
          <a:prstGeom prst="roundRect">
            <a:avLst>
              <a:gd name="adj" fmla="val 16667"/>
            </a:avLst>
          </a:prstGeom>
          <a:solidFill>
            <a:srgbClr val="0094A8"/>
          </a:solidFill>
          <a:ln w="25400">
            <a:noFill/>
            <a:round/>
            <a:headEnd/>
            <a:tailEnd/>
          </a:ln>
        </p:spPr>
        <p:txBody>
          <a:bodyPr wrap="none" lIns="0" tIns="0" rIns="0" bIns="0" anchor="ctr"/>
          <a:lstStyle/>
          <a:p>
            <a:pPr algn="ctr" fontAlgn="base">
              <a:spcBef>
                <a:spcPct val="0"/>
              </a:spcBef>
              <a:spcAft>
                <a:spcPct val="0"/>
              </a:spcAft>
            </a:pPr>
            <a:r>
              <a:rPr lang="en-GB" sz="534">
                <a:solidFill>
                  <a:srgbClr val="003F48"/>
                </a:solidFill>
                <a:latin typeface="Avenir LT Pro 65 Medium" panose="020B0603020203020204" pitchFamily="34" charset="0"/>
                <a:ea typeface="ヒラギノ角ゴ Pro W3"/>
                <a:cs typeface="ヒラギノ角ゴ Pro W3"/>
              </a:rPr>
              <a:t>Grow</a:t>
            </a:r>
            <a:br>
              <a:rPr lang="en-GB" sz="534">
                <a:solidFill>
                  <a:srgbClr val="003F48"/>
                </a:solidFill>
                <a:latin typeface="Avenir LT Pro 65 Medium" panose="020B0603020203020204" pitchFamily="34" charset="0"/>
                <a:ea typeface="ヒラギノ角ゴ Pro W3"/>
                <a:cs typeface="ヒラギノ角ゴ Pro W3"/>
              </a:rPr>
            </a:br>
            <a:r>
              <a:rPr lang="en-GB" sz="534">
                <a:solidFill>
                  <a:srgbClr val="003F48"/>
                </a:solidFill>
                <a:latin typeface="Avenir LT Pro 65 Medium" panose="020B0603020203020204" pitchFamily="34" charset="0"/>
                <a:ea typeface="ヒラギノ角ゴ Pro W3"/>
                <a:cs typeface="ヒラギノ角ゴ Pro W3"/>
              </a:rPr>
              <a:t>through</a:t>
            </a:r>
            <a:br>
              <a:rPr lang="en-GB" sz="534">
                <a:solidFill>
                  <a:srgbClr val="003F48"/>
                </a:solidFill>
                <a:latin typeface="Avenir LT Pro 65 Medium" panose="020B0603020203020204" pitchFamily="34" charset="0"/>
                <a:ea typeface="ヒラギノ角ゴ Pro W3"/>
                <a:cs typeface="ヒラギノ角ゴ Pro W3"/>
              </a:rPr>
            </a:br>
            <a:r>
              <a:rPr lang="en-GB" sz="534">
                <a:solidFill>
                  <a:srgbClr val="003F48"/>
                </a:solidFill>
                <a:latin typeface="Avenir LT Pro 65 Medium" panose="020B0603020203020204" pitchFamily="34" charset="0"/>
                <a:ea typeface="ヒラギノ角ゴ Pro W3"/>
                <a:cs typeface="ヒラギノ角ゴ Pro W3"/>
              </a:rPr>
              <a:t>Retention</a:t>
            </a:r>
          </a:p>
        </p:txBody>
      </p:sp>
      <p:sp>
        <p:nvSpPr>
          <p:cNvPr id="139" name="Rounded Rectangle 7">
            <a:extLst>
              <a:ext uri="{FF2B5EF4-FFF2-40B4-BE49-F238E27FC236}">
                <a16:creationId xmlns:a16="http://schemas.microsoft.com/office/drawing/2014/main" id="{68C95586-5A0F-4CBB-A173-FF6F647F1481}"/>
              </a:ext>
            </a:extLst>
          </p:cNvPr>
          <p:cNvSpPr>
            <a:spLocks noChangeArrowheads="1"/>
          </p:cNvSpPr>
          <p:nvPr/>
        </p:nvSpPr>
        <p:spPr bwMode="auto">
          <a:xfrm>
            <a:off x="679889" y="3128554"/>
            <a:ext cx="455282" cy="320252"/>
          </a:xfrm>
          <a:prstGeom prst="roundRect">
            <a:avLst>
              <a:gd name="adj" fmla="val 16667"/>
            </a:avLst>
          </a:prstGeom>
          <a:solidFill>
            <a:srgbClr val="0094A8"/>
          </a:solidFill>
          <a:ln w="25400">
            <a:noFill/>
            <a:round/>
            <a:headEnd/>
            <a:tailEnd/>
          </a:ln>
        </p:spPr>
        <p:txBody>
          <a:bodyPr wrap="none" lIns="0" tIns="0" rIns="0" bIns="0" anchor="ctr"/>
          <a:lstStyle/>
          <a:p>
            <a:pPr algn="ctr" fontAlgn="base">
              <a:spcBef>
                <a:spcPct val="0"/>
              </a:spcBef>
              <a:spcAft>
                <a:spcPct val="0"/>
              </a:spcAft>
            </a:pPr>
            <a:r>
              <a:rPr lang="en-GB" sz="534">
                <a:solidFill>
                  <a:srgbClr val="003F48"/>
                </a:solidFill>
                <a:latin typeface="Avenir LT Pro 65 Medium" panose="020B0603020203020204" pitchFamily="34" charset="0"/>
                <a:ea typeface="ヒラギノ角ゴ Pro W3"/>
                <a:cs typeface="ヒラギノ角ゴ Pro W3"/>
              </a:rPr>
              <a:t>Opportunistic</a:t>
            </a:r>
          </a:p>
        </p:txBody>
      </p:sp>
      <p:sp>
        <p:nvSpPr>
          <p:cNvPr id="140" name="Rectangle 8">
            <a:extLst>
              <a:ext uri="{FF2B5EF4-FFF2-40B4-BE49-F238E27FC236}">
                <a16:creationId xmlns:a16="http://schemas.microsoft.com/office/drawing/2014/main" id="{0263C120-EDC1-40FB-9803-DD7210574493}"/>
              </a:ext>
            </a:extLst>
          </p:cNvPr>
          <p:cNvSpPr>
            <a:spLocks noChangeArrowheads="1"/>
          </p:cNvSpPr>
          <p:nvPr/>
        </p:nvSpPr>
        <p:spPr bwMode="auto">
          <a:xfrm>
            <a:off x="1201369" y="1290003"/>
            <a:ext cx="446146" cy="2506842"/>
          </a:xfrm>
          <a:prstGeom prst="rect">
            <a:avLst/>
          </a:prstGeom>
          <a:solidFill>
            <a:srgbClr val="003F48"/>
          </a:solidFill>
          <a:ln w="9525">
            <a:noFill/>
            <a:miter lim="800000"/>
            <a:headEnd/>
            <a:tailEnd/>
          </a:ln>
        </p:spPr>
        <p:txBody>
          <a:bodyPr lIns="21379" rIns="21379"/>
          <a:lstStyle/>
          <a:p>
            <a:pPr algn="ctr" fontAlgn="base">
              <a:spcBef>
                <a:spcPct val="0"/>
              </a:spcBef>
              <a:spcAft>
                <a:spcPct val="0"/>
              </a:spcAft>
            </a:pPr>
            <a:r>
              <a:rPr lang="en-GB" sz="475" b="1">
                <a:solidFill>
                  <a:schemeClr val="bg1"/>
                </a:solidFill>
                <a:latin typeface="Avenir LT Pro 65 Medium" panose="020B0603020203020204" pitchFamily="34" charset="0"/>
                <a:ea typeface="ヒラギノ角ゴ Pro W3"/>
                <a:cs typeface="ヒラギノ角ゴ Pro W3"/>
              </a:rPr>
              <a:t>NEW</a:t>
            </a:r>
          </a:p>
          <a:p>
            <a:pPr algn="ctr" fontAlgn="base">
              <a:spcBef>
                <a:spcPct val="0"/>
              </a:spcBef>
              <a:spcAft>
                <a:spcPct val="0"/>
              </a:spcAft>
            </a:pPr>
            <a:r>
              <a:rPr lang="en-GB" sz="475" b="1">
                <a:solidFill>
                  <a:schemeClr val="bg1"/>
                </a:solidFill>
                <a:latin typeface="Avenir LT Pro 65 Medium" panose="020B0603020203020204" pitchFamily="34" charset="0"/>
                <a:ea typeface="ヒラギノ角ゴ Pro W3"/>
                <a:cs typeface="ヒラギノ角ゴ Pro W3"/>
              </a:rPr>
              <a:t>CUSTOMERS</a:t>
            </a:r>
          </a:p>
          <a:p>
            <a:pPr algn="ctr" fontAlgn="base">
              <a:spcBef>
                <a:spcPct val="0"/>
              </a:spcBef>
              <a:spcAft>
                <a:spcPct val="0"/>
              </a:spcAft>
            </a:pPr>
            <a:r>
              <a:rPr lang="en-GB" sz="475" b="1">
                <a:solidFill>
                  <a:schemeClr val="bg1"/>
                </a:solidFill>
                <a:latin typeface="Avenir LT Pro 65 Medium" panose="020B0603020203020204" pitchFamily="34" charset="0"/>
                <a:ea typeface="ヒラギノ角ゴ Pro W3"/>
                <a:cs typeface="ヒラギノ角ゴ Pro W3"/>
              </a:rPr>
              <a:t>(1m-6m)</a:t>
            </a:r>
          </a:p>
        </p:txBody>
      </p:sp>
      <p:sp>
        <p:nvSpPr>
          <p:cNvPr id="141" name="Rounded Rectangle 4">
            <a:extLst>
              <a:ext uri="{FF2B5EF4-FFF2-40B4-BE49-F238E27FC236}">
                <a16:creationId xmlns:a16="http://schemas.microsoft.com/office/drawing/2014/main" id="{58FA223C-DCD3-48EB-A8F5-22E9FDD69E81}"/>
              </a:ext>
            </a:extLst>
          </p:cNvPr>
          <p:cNvSpPr>
            <a:spLocks noChangeArrowheads="1"/>
          </p:cNvSpPr>
          <p:nvPr/>
        </p:nvSpPr>
        <p:spPr bwMode="auto">
          <a:xfrm>
            <a:off x="1236150" y="1600674"/>
            <a:ext cx="374944" cy="1848131"/>
          </a:xfrm>
          <a:prstGeom prst="roundRect">
            <a:avLst>
              <a:gd name="adj" fmla="val 8347"/>
            </a:avLst>
          </a:prstGeom>
          <a:solidFill>
            <a:srgbClr val="0094A8"/>
          </a:solidFill>
          <a:ln w="25400">
            <a:noFill/>
            <a:round/>
            <a:headEnd/>
            <a:tailEnd/>
          </a:ln>
        </p:spPr>
        <p:txBody>
          <a:bodyPr wrap="none" lIns="0" rIns="0" anchor="ctr"/>
          <a:lstStyle/>
          <a:p>
            <a:pPr algn="ctr" fontAlgn="base">
              <a:spcBef>
                <a:spcPct val="0"/>
              </a:spcBef>
              <a:spcAft>
                <a:spcPct val="0"/>
              </a:spcAft>
            </a:pPr>
            <a:r>
              <a:rPr lang="en-GB" sz="593" b="1">
                <a:solidFill>
                  <a:srgbClr val="003F48"/>
                </a:solidFill>
                <a:latin typeface="Avenir LT Pro 65 Medium" panose="020B0603020203020204" pitchFamily="34" charset="0"/>
                <a:ea typeface="ヒラギノ角ゴ Pro W3"/>
                <a:cs typeface="ヒラギノ角ゴ Pro W3"/>
              </a:rPr>
              <a:t>Welcome</a:t>
            </a:r>
          </a:p>
          <a:p>
            <a:pPr algn="ctr" fontAlgn="base">
              <a:spcBef>
                <a:spcPct val="0"/>
              </a:spcBef>
              <a:spcAft>
                <a:spcPct val="0"/>
              </a:spcAft>
            </a:pPr>
            <a:endParaRPr lang="en-GB" sz="593">
              <a:solidFill>
                <a:srgbClr val="003F48"/>
              </a:solidFill>
              <a:latin typeface="Avenir LT Pro 65 Medium" panose="020B0603020203020204" pitchFamily="34" charset="0"/>
              <a:ea typeface="ヒラギノ角ゴ Pro W3"/>
              <a:cs typeface="ヒラギノ角ゴ Pro W3"/>
            </a:endParaRPr>
          </a:p>
          <a:p>
            <a:pPr algn="ctr" fontAlgn="base">
              <a:spcBef>
                <a:spcPct val="0"/>
              </a:spcBef>
              <a:spcAft>
                <a:spcPct val="0"/>
              </a:spcAft>
            </a:pPr>
            <a:r>
              <a:rPr lang="en-GB" sz="593">
                <a:solidFill>
                  <a:srgbClr val="003F48"/>
                </a:solidFill>
                <a:latin typeface="Avenir LT Pro 65 Medium" panose="020B0603020203020204" pitchFamily="34" charset="0"/>
                <a:ea typeface="ヒラギノ角ゴ Pro W3"/>
                <a:cs typeface="ヒラギノ角ゴ Pro W3"/>
              </a:rPr>
              <a:t>Setup</a:t>
            </a:r>
          </a:p>
          <a:p>
            <a:pPr algn="ctr" fontAlgn="base">
              <a:spcBef>
                <a:spcPct val="0"/>
              </a:spcBef>
              <a:spcAft>
                <a:spcPct val="0"/>
              </a:spcAft>
            </a:pPr>
            <a:endParaRPr lang="en-GB" sz="593">
              <a:solidFill>
                <a:srgbClr val="003F48"/>
              </a:solidFill>
              <a:latin typeface="Avenir LT Pro 65 Medium" panose="020B0603020203020204" pitchFamily="34" charset="0"/>
              <a:ea typeface="ヒラギノ角ゴ Pro W3"/>
              <a:cs typeface="ヒラギノ角ゴ Pro W3"/>
            </a:endParaRPr>
          </a:p>
          <a:p>
            <a:pPr algn="ctr" fontAlgn="base">
              <a:spcBef>
                <a:spcPct val="0"/>
              </a:spcBef>
              <a:spcAft>
                <a:spcPct val="0"/>
              </a:spcAft>
            </a:pPr>
            <a:r>
              <a:rPr lang="en-GB" sz="593">
                <a:solidFill>
                  <a:srgbClr val="003F48"/>
                </a:solidFill>
                <a:latin typeface="Avenir LT Pro 65 Medium" panose="020B0603020203020204" pitchFamily="34" charset="0"/>
                <a:ea typeface="ヒラギノ角ゴ Pro W3"/>
                <a:cs typeface="ヒラギノ角ゴ Pro W3"/>
              </a:rPr>
              <a:t>Benefits</a:t>
            </a:r>
          </a:p>
          <a:p>
            <a:pPr algn="ctr" fontAlgn="base">
              <a:spcBef>
                <a:spcPct val="0"/>
              </a:spcBef>
              <a:spcAft>
                <a:spcPct val="0"/>
              </a:spcAft>
            </a:pPr>
            <a:endParaRPr lang="en-GB" sz="593">
              <a:solidFill>
                <a:srgbClr val="003F48"/>
              </a:solidFill>
              <a:latin typeface="Avenir LT Pro 65 Medium" panose="020B0603020203020204" pitchFamily="34" charset="0"/>
              <a:ea typeface="ヒラギノ角ゴ Pro W3"/>
              <a:cs typeface="ヒラギノ角ゴ Pro W3"/>
            </a:endParaRPr>
          </a:p>
          <a:p>
            <a:pPr algn="ctr" fontAlgn="base">
              <a:spcBef>
                <a:spcPct val="0"/>
              </a:spcBef>
              <a:spcAft>
                <a:spcPct val="0"/>
              </a:spcAft>
            </a:pPr>
            <a:r>
              <a:rPr lang="en-GB" sz="593">
                <a:solidFill>
                  <a:srgbClr val="003F48"/>
                </a:solidFill>
                <a:latin typeface="Avenir LT Pro 65 Medium" panose="020B0603020203020204" pitchFamily="34" charset="0"/>
                <a:ea typeface="ヒラギノ角ゴ Pro W3"/>
                <a:cs typeface="ヒラギノ角ゴ Pro W3"/>
              </a:rPr>
              <a:t>Usage</a:t>
            </a:r>
          </a:p>
          <a:p>
            <a:pPr algn="ctr" fontAlgn="base">
              <a:spcBef>
                <a:spcPct val="0"/>
              </a:spcBef>
              <a:spcAft>
                <a:spcPct val="0"/>
              </a:spcAft>
            </a:pPr>
            <a:endParaRPr lang="en-GB" sz="593">
              <a:solidFill>
                <a:srgbClr val="003F48"/>
              </a:solidFill>
              <a:latin typeface="Avenir LT Pro 65 Medium" panose="020B0603020203020204" pitchFamily="34" charset="0"/>
              <a:ea typeface="ヒラギノ角ゴ Pro W3"/>
              <a:cs typeface="ヒラギノ角ゴ Pro W3"/>
            </a:endParaRPr>
          </a:p>
          <a:p>
            <a:pPr algn="ctr" fontAlgn="base">
              <a:spcBef>
                <a:spcPct val="0"/>
              </a:spcBef>
              <a:spcAft>
                <a:spcPct val="0"/>
              </a:spcAft>
            </a:pPr>
            <a:r>
              <a:rPr lang="en-GB" sz="593">
                <a:solidFill>
                  <a:srgbClr val="003F48"/>
                </a:solidFill>
                <a:latin typeface="Avenir LT Pro 65 Medium" panose="020B0603020203020204" pitchFamily="34" charset="0"/>
                <a:ea typeface="ヒラギノ角ゴ Pro W3"/>
                <a:cs typeface="ヒラギノ角ゴ Pro W3"/>
              </a:rPr>
              <a:t>What</a:t>
            </a:r>
          </a:p>
          <a:p>
            <a:pPr algn="ctr" fontAlgn="base">
              <a:spcBef>
                <a:spcPct val="0"/>
              </a:spcBef>
              <a:spcAft>
                <a:spcPct val="0"/>
              </a:spcAft>
            </a:pPr>
            <a:r>
              <a:rPr lang="en-GB" sz="593">
                <a:solidFill>
                  <a:srgbClr val="003F48"/>
                </a:solidFill>
                <a:latin typeface="Avenir LT Pro 65 Medium" panose="020B0603020203020204" pitchFamily="34" charset="0"/>
                <a:ea typeface="ヒラギノ角ゴ Pro W3"/>
                <a:cs typeface="ヒラギノ角ゴ Pro W3"/>
              </a:rPr>
              <a:t>next</a:t>
            </a:r>
          </a:p>
        </p:txBody>
      </p:sp>
      <p:graphicFrame>
        <p:nvGraphicFramePr>
          <p:cNvPr id="149" name="Group 136">
            <a:extLst>
              <a:ext uri="{FF2B5EF4-FFF2-40B4-BE49-F238E27FC236}">
                <a16:creationId xmlns:a16="http://schemas.microsoft.com/office/drawing/2014/main" id="{CCE6A265-D0F7-4F2D-BD07-9AAFCBC9C3F6}"/>
              </a:ext>
            </a:extLst>
          </p:cNvPr>
          <p:cNvGraphicFramePr>
            <a:graphicFrameLocks noGrp="1"/>
          </p:cNvGraphicFramePr>
          <p:nvPr>
            <p:extLst>
              <p:ext uri="{D42A27DB-BD31-4B8C-83A1-F6EECF244321}">
                <p14:modId xmlns:p14="http://schemas.microsoft.com/office/powerpoint/2010/main" val="3572204017"/>
              </p:ext>
            </p:extLst>
          </p:nvPr>
        </p:nvGraphicFramePr>
        <p:xfrm>
          <a:off x="1675966" y="1282188"/>
          <a:ext cx="3889304" cy="2523187"/>
        </p:xfrm>
        <a:graphic>
          <a:graphicData uri="http://schemas.openxmlformats.org/drawingml/2006/table">
            <a:tbl>
              <a:tblPr/>
              <a:tblGrid>
                <a:gridCol w="492116">
                  <a:extLst>
                    <a:ext uri="{9D8B030D-6E8A-4147-A177-3AD203B41FA5}">
                      <a16:colId xmlns:a16="http://schemas.microsoft.com/office/drawing/2014/main" val="20000"/>
                    </a:ext>
                  </a:extLst>
                </a:gridCol>
                <a:gridCol w="505189">
                  <a:extLst>
                    <a:ext uri="{9D8B030D-6E8A-4147-A177-3AD203B41FA5}">
                      <a16:colId xmlns:a16="http://schemas.microsoft.com/office/drawing/2014/main" val="20001"/>
                    </a:ext>
                  </a:extLst>
                </a:gridCol>
                <a:gridCol w="494917">
                  <a:extLst>
                    <a:ext uri="{9D8B030D-6E8A-4147-A177-3AD203B41FA5}">
                      <a16:colId xmlns:a16="http://schemas.microsoft.com/office/drawing/2014/main" val="20002"/>
                    </a:ext>
                  </a:extLst>
                </a:gridCol>
                <a:gridCol w="468771">
                  <a:extLst>
                    <a:ext uri="{9D8B030D-6E8A-4147-A177-3AD203B41FA5}">
                      <a16:colId xmlns:a16="http://schemas.microsoft.com/office/drawing/2014/main" val="20003"/>
                    </a:ext>
                  </a:extLst>
                </a:gridCol>
                <a:gridCol w="490248">
                  <a:extLst>
                    <a:ext uri="{9D8B030D-6E8A-4147-A177-3AD203B41FA5}">
                      <a16:colId xmlns:a16="http://schemas.microsoft.com/office/drawing/2014/main" val="20004"/>
                    </a:ext>
                  </a:extLst>
                </a:gridCol>
                <a:gridCol w="479043">
                  <a:extLst>
                    <a:ext uri="{9D8B030D-6E8A-4147-A177-3AD203B41FA5}">
                      <a16:colId xmlns:a16="http://schemas.microsoft.com/office/drawing/2014/main" val="20005"/>
                    </a:ext>
                  </a:extLst>
                </a:gridCol>
                <a:gridCol w="479977">
                  <a:extLst>
                    <a:ext uri="{9D8B030D-6E8A-4147-A177-3AD203B41FA5}">
                      <a16:colId xmlns:a16="http://schemas.microsoft.com/office/drawing/2014/main" val="20006"/>
                    </a:ext>
                  </a:extLst>
                </a:gridCol>
                <a:gridCol w="479043">
                  <a:extLst>
                    <a:ext uri="{9D8B030D-6E8A-4147-A177-3AD203B41FA5}">
                      <a16:colId xmlns:a16="http://schemas.microsoft.com/office/drawing/2014/main" val="20007"/>
                    </a:ext>
                  </a:extLst>
                </a:gridCol>
              </a:tblGrid>
              <a:tr h="196024">
                <a:tc gridSpan="8">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lang="en-GB" sz="500" b="1" kern="1200">
                          <a:solidFill>
                            <a:schemeClr val="bg1"/>
                          </a:solidFill>
                          <a:latin typeface="Avenir LT Pro 65 Medium" panose="020B0603020203020204" pitchFamily="34" charset="0"/>
                          <a:ea typeface="+mn-ea"/>
                          <a:cs typeface="+mn-cs"/>
                        </a:rPr>
                        <a:t>IN-LIFE CUSTOMERS (6m+)</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2436">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ENGAGEMENT STATUS</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gridSpan="4">
                  <a:txBody>
                    <a:bodyPr/>
                    <a:lstStyle/>
                    <a:p>
                      <a:pPr marL="0" marR="0" lvl="0" indent="0" algn="l"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900" b="1" i="0" u="none" strike="noStrike" cap="none" normalizeH="0" baseline="0">
                          <a:ln>
                            <a:noFill/>
                          </a:ln>
                          <a:solidFill>
                            <a:schemeClr val="bg1"/>
                          </a:solidFill>
                          <a:effectLst/>
                          <a:latin typeface="Avenir LT Pro 65 Medium" panose="020B0603020203020204" pitchFamily="34" charset="0"/>
                          <a:cs typeface="Arial" charset="0"/>
                        </a:rPr>
                        <a:t>PRO &amp; AMBIVALENT</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900" b="1" i="0" u="none" strike="noStrike" kern="1200" cap="none" normalizeH="0" baseline="0">
                          <a:ln>
                            <a:noFill/>
                          </a:ln>
                          <a:solidFill>
                            <a:schemeClr val="bg1"/>
                          </a:solidFill>
                          <a:effectLst/>
                          <a:latin typeface="Avenir LT Pro 65 Medium" panose="020B0603020203020204" pitchFamily="34" charset="0"/>
                          <a:ea typeface="+mn-ea"/>
                          <a:cs typeface="Arial" charset="0"/>
                        </a:rPr>
                        <a:t>NEGATIVE</a:t>
                      </a:r>
                      <a:endParaRPr kumimoji="0" lang="en-GB" sz="500" b="0" i="0" u="none" strike="noStrike" kern="1200" cap="none" normalizeH="0" baseline="0">
                        <a:ln>
                          <a:noFill/>
                        </a:ln>
                        <a:solidFill>
                          <a:schemeClr val="bg1"/>
                        </a:solidFill>
                        <a:effectLst/>
                        <a:latin typeface="Avenir LT Pro 65 Medium" panose="020B0603020203020204" pitchFamily="34" charset="0"/>
                        <a:ea typeface="+mn-ea"/>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tc>
                  <a:txBody>
                    <a:bodyPr/>
                    <a:lstStyle/>
                    <a:p>
                      <a:pPr marL="0" marR="0" lvl="0" indent="0" algn="l"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900" b="1" i="0" u="none" strike="noStrike" kern="1200" cap="none" normalizeH="0" baseline="0">
                          <a:ln>
                            <a:noFill/>
                          </a:ln>
                          <a:solidFill>
                            <a:schemeClr val="bg1"/>
                          </a:solidFill>
                          <a:effectLst/>
                          <a:latin typeface="Avenir LT Pro 65 Medium" panose="020B0603020203020204" pitchFamily="34" charset="0"/>
                          <a:ea typeface="+mn-ea"/>
                          <a:cs typeface="Arial" charset="0"/>
                        </a:rPr>
                        <a:t>BAD</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1"/>
                  </a:ext>
                </a:extLst>
              </a:tr>
              <a:tr h="423413">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CHURN RISK</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gridSpan="4">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0" i="0" u="none" strike="noStrike" cap="none" normalizeH="0" baseline="0">
                          <a:ln>
                            <a:noFill/>
                          </a:ln>
                          <a:solidFill>
                            <a:schemeClr val="bg1"/>
                          </a:solidFill>
                          <a:effectLst/>
                          <a:latin typeface="Avenir LT Pro 65 Medium" panose="020B0603020203020204" pitchFamily="34" charset="0"/>
                          <a:cs typeface="Arial" charset="0"/>
                        </a:rPr>
                        <a:t>TRIGGERED</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2"/>
                  </a:ext>
                </a:extLst>
              </a:tr>
              <a:tr h="364046">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CURRENT VALUE</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3"/>
                  </a:ext>
                </a:extLst>
              </a:tr>
              <a:tr h="364046">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POTENTIAL VALUE</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endParaRPr kumimoji="0" lang="en-US" sz="500" b="0" i="0" u="none" strike="noStrike" cap="none" normalizeH="0" baseline="0">
                        <a:ln>
                          <a:noFill/>
                        </a:ln>
                        <a:solidFill>
                          <a:schemeClr val="bg1"/>
                        </a:solidFill>
                        <a:effectLst/>
                        <a:latin typeface="Avenir LT Pro 65 Medium" panose="020B0603020203020204" pitchFamily="34" charset="0"/>
                        <a:cs typeface="Arial" charset="0"/>
                      </a:endParaRP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4"/>
                  </a:ext>
                </a:extLst>
              </a:tr>
              <a:tr h="348998">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TREATMENT STRATEGY</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cap="none" normalizeH="0" baseline="0">
                          <a:ln>
                            <a:noFill/>
                          </a:ln>
                          <a:solidFill>
                            <a:schemeClr val="bg1"/>
                          </a:solidFill>
                          <a:effectLst/>
                          <a:latin typeface="Avenir LT Pro 65 Medium" panose="020B0603020203020204" pitchFamily="34" charset="0"/>
                          <a:cs typeface="Arial" charset="0"/>
                        </a:rPr>
                        <a:t>Protect &amp; Grow</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cap="none" normalizeH="0" baseline="0">
                          <a:ln>
                            <a:noFill/>
                          </a:ln>
                          <a:solidFill>
                            <a:schemeClr val="bg1"/>
                          </a:solidFill>
                          <a:effectLst/>
                          <a:latin typeface="Avenir LT Pro 65 Medium" panose="020B0603020203020204" pitchFamily="34" charset="0"/>
                          <a:cs typeface="Arial" charset="0"/>
                        </a:rPr>
                        <a:t>Protect &amp; Maintain</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cap="none" normalizeH="0" baseline="0">
                          <a:ln>
                            <a:noFill/>
                          </a:ln>
                          <a:solidFill>
                            <a:schemeClr val="bg1"/>
                          </a:solidFill>
                          <a:effectLst/>
                          <a:latin typeface="Avenir LT Pro 65 Medium" panose="020B0603020203020204" pitchFamily="34" charset="0"/>
                          <a:cs typeface="Arial" charset="0"/>
                        </a:rPr>
                        <a:t>Engage &amp; Nurture</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cap="none" normalizeH="0" baseline="0">
                          <a:ln>
                            <a:noFill/>
                          </a:ln>
                          <a:solidFill>
                            <a:schemeClr val="bg1"/>
                          </a:solidFill>
                          <a:effectLst/>
                          <a:latin typeface="Avenir LT Pro 65 Medium" panose="020B0603020203020204" pitchFamily="34" charset="0"/>
                          <a:cs typeface="Arial" charset="0"/>
                        </a:rPr>
                        <a:t>Value Re-assurance</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cap="none" normalizeH="0" baseline="0">
                          <a:ln>
                            <a:noFill/>
                          </a:ln>
                          <a:solidFill>
                            <a:schemeClr val="bg1"/>
                          </a:solidFill>
                          <a:effectLst/>
                          <a:latin typeface="Avenir LT Pro 65 Medium" panose="020B0603020203020204" pitchFamily="34" charset="0"/>
                          <a:cs typeface="Arial" charset="0"/>
                        </a:rPr>
                        <a:t>Intensive Care</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kern="1200" cap="none" normalizeH="0" baseline="0">
                          <a:ln>
                            <a:noFill/>
                          </a:ln>
                          <a:solidFill>
                            <a:schemeClr val="bg1"/>
                          </a:solidFill>
                          <a:effectLst/>
                          <a:latin typeface="Avenir LT Pro 65 Medium" panose="020B0603020203020204" pitchFamily="34" charset="0"/>
                          <a:ea typeface="+mn-ea"/>
                          <a:cs typeface="Arial" charset="0"/>
                        </a:rPr>
                        <a:t>Lower</a:t>
                      </a:r>
                      <a:br>
                        <a:rPr kumimoji="0" lang="en-GB" sz="600" b="1" i="0" u="none" strike="noStrike" kern="1200" cap="none" normalizeH="0" baseline="0">
                          <a:ln>
                            <a:noFill/>
                          </a:ln>
                          <a:solidFill>
                            <a:schemeClr val="bg1"/>
                          </a:solidFill>
                          <a:effectLst/>
                          <a:latin typeface="Avenir LT Pro 65 Medium" panose="020B0603020203020204" pitchFamily="34" charset="0"/>
                          <a:ea typeface="+mn-ea"/>
                          <a:cs typeface="Arial" charset="0"/>
                        </a:rPr>
                      </a:br>
                      <a:r>
                        <a:rPr kumimoji="0" lang="en-GB" sz="600" b="1" i="0" u="none" strike="noStrike" kern="1200" cap="none" normalizeH="0" baseline="0">
                          <a:ln>
                            <a:noFill/>
                          </a:ln>
                          <a:solidFill>
                            <a:schemeClr val="bg1"/>
                          </a:solidFill>
                          <a:effectLst/>
                          <a:latin typeface="Avenir LT Pro 65 Medium" panose="020B0603020203020204" pitchFamily="34" charset="0"/>
                          <a:ea typeface="+mn-ea"/>
                          <a:cs typeface="Arial" charset="0"/>
                        </a:rPr>
                        <a:t>Cost Retention</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600" b="1" i="0" u="none" strike="noStrike" kern="1200" cap="none" normalizeH="0" baseline="0">
                          <a:ln>
                            <a:noFill/>
                          </a:ln>
                          <a:solidFill>
                            <a:schemeClr val="bg1"/>
                          </a:solidFill>
                          <a:effectLst/>
                          <a:latin typeface="Avenir LT Pro 65 Medium" panose="020B0603020203020204" pitchFamily="34" charset="0"/>
                          <a:ea typeface="+mn-ea"/>
                          <a:cs typeface="Arial" charset="0"/>
                        </a:rPr>
                        <a:t>Inbound Retentions</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7"/>
                  </a:ext>
                </a:extLst>
              </a:tr>
              <a:tr h="524224">
                <a:tc>
                  <a:txBody>
                    <a:bodyPr/>
                    <a:lstStyle/>
                    <a:p>
                      <a:pPr marL="0" marR="0" lvl="0" indent="0" algn="ctr" defTabSz="914400" rtl="0" eaLnBrk="0" fontAlgn="base" latinLnBrk="0" hangingPunct="0">
                        <a:lnSpc>
                          <a:spcPct val="95000"/>
                        </a:lnSpc>
                        <a:spcBef>
                          <a:spcPts val="1800"/>
                        </a:spcBef>
                        <a:spcAft>
                          <a:spcPct val="0"/>
                        </a:spcAft>
                        <a:buClr>
                          <a:schemeClr val="bg2"/>
                        </a:buClr>
                        <a:buSzTx/>
                        <a:buFont typeface="Arial" charset="0"/>
                        <a:buNone/>
                        <a:tabLst/>
                      </a:pPr>
                      <a:r>
                        <a:rPr kumimoji="0" lang="en-GB" sz="500" b="1" i="0" u="none" strike="noStrike" cap="none" normalizeH="0" baseline="0">
                          <a:ln>
                            <a:noFill/>
                          </a:ln>
                          <a:solidFill>
                            <a:schemeClr val="bg1">
                              <a:lumMod val="85000"/>
                            </a:schemeClr>
                          </a:solidFill>
                          <a:effectLst/>
                          <a:latin typeface="Avenir LT Pro 65 Medium" panose="020B0603020203020204" pitchFamily="34" charset="0"/>
                          <a:cs typeface="Arial" charset="0"/>
                        </a:rPr>
                        <a:t>ACTION STRATEGY</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F48"/>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Propositions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Messages</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Tone</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lumMod val="75000"/>
                            </a:schemeClr>
                          </a:solidFill>
                          <a:effectLst/>
                          <a:latin typeface="Avenir LT Pro 65 Medium" panose="020B0603020203020204" pitchFamily="34" charset="0"/>
                          <a:cs typeface="Arial" charset="0"/>
                        </a:rPr>
                        <a:t>Intensity</a:t>
                      </a:r>
                    </a:p>
                    <a:p>
                      <a:pPr marL="0" marR="0" lvl="0" indent="0" algn="ctr" defTabSz="914400" rtl="0" eaLnBrk="0" fontAlgn="base" latinLnBrk="0" hangingPunct="0">
                        <a:lnSpc>
                          <a:spcPct val="95000"/>
                        </a:lnSpc>
                        <a:spcBef>
                          <a:spcPts val="0"/>
                        </a:spcBef>
                        <a:spcAft>
                          <a:spcPct val="0"/>
                        </a:spcAft>
                        <a:buClr>
                          <a:schemeClr val="bg2"/>
                        </a:buClr>
                        <a:buSzTx/>
                        <a:buFont typeface="Arial" charset="0"/>
                        <a:buNone/>
                        <a:tabLst/>
                      </a:pPr>
                      <a:r>
                        <a:rPr kumimoji="0" lang="en-US" sz="500" b="0" i="0" u="none" strike="noStrike" cap="none" normalizeH="0" baseline="0">
                          <a:ln>
                            <a:noFill/>
                          </a:ln>
                          <a:solidFill>
                            <a:schemeClr val="bg1"/>
                          </a:solidFill>
                          <a:effectLst/>
                          <a:latin typeface="Avenir LT Pro 65 Medium" panose="020B0603020203020204" pitchFamily="34" charset="0"/>
                          <a:cs typeface="Arial" charset="0"/>
                        </a:rPr>
                        <a:t>Weighting</a:t>
                      </a:r>
                    </a:p>
                  </a:txBody>
                  <a:tcPr marL="10690" marR="10690" marT="10690" marB="1069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8"/>
                  </a:ext>
                </a:extLst>
              </a:tr>
            </a:tbl>
          </a:graphicData>
        </a:graphic>
      </p:graphicFrame>
      <p:sp>
        <p:nvSpPr>
          <p:cNvPr id="150" name="AutoShape 89">
            <a:extLst>
              <a:ext uri="{FF2B5EF4-FFF2-40B4-BE49-F238E27FC236}">
                <a16:creationId xmlns:a16="http://schemas.microsoft.com/office/drawing/2014/main" id="{E71FA891-653F-4109-BCF1-B9B501ACB416}"/>
              </a:ext>
            </a:extLst>
          </p:cNvPr>
          <p:cNvSpPr>
            <a:spLocks noChangeArrowheads="1"/>
          </p:cNvSpPr>
          <p:nvPr/>
        </p:nvSpPr>
        <p:spPr bwMode="auto">
          <a:xfrm>
            <a:off x="2286309" y="2280858"/>
            <a:ext cx="278121" cy="171587"/>
          </a:xfrm>
          <a:prstGeom prst="upArrow">
            <a:avLst>
              <a:gd name="adj1" fmla="val 50509"/>
              <a:gd name="adj2" fmla="val 46704"/>
            </a:avLst>
          </a:prstGeom>
          <a:solidFill>
            <a:srgbClr val="0094A8"/>
          </a:solidFill>
          <a:ln w="9525">
            <a:noFill/>
            <a:miter lim="800000"/>
            <a:headEnd/>
            <a:tailEnd/>
          </a:ln>
        </p:spPr>
        <p:txBody>
          <a:bodyPr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High</a:t>
            </a:r>
          </a:p>
        </p:txBody>
      </p:sp>
      <p:sp>
        <p:nvSpPr>
          <p:cNvPr id="151" name="AutoShape 90">
            <a:extLst>
              <a:ext uri="{FF2B5EF4-FFF2-40B4-BE49-F238E27FC236}">
                <a16:creationId xmlns:a16="http://schemas.microsoft.com/office/drawing/2014/main" id="{3E201B9A-ECB5-425E-B6BE-C32B1AABC07A}"/>
              </a:ext>
            </a:extLst>
          </p:cNvPr>
          <p:cNvSpPr>
            <a:spLocks noChangeArrowheads="1"/>
          </p:cNvSpPr>
          <p:nvPr/>
        </p:nvSpPr>
        <p:spPr bwMode="auto">
          <a:xfrm>
            <a:off x="2770914" y="2294810"/>
            <a:ext cx="278121" cy="171587"/>
          </a:xfrm>
          <a:prstGeom prst="upArrow">
            <a:avLst>
              <a:gd name="adj1" fmla="val 50509"/>
              <a:gd name="adj2" fmla="val 46704"/>
            </a:avLst>
          </a:prstGeom>
          <a:solidFill>
            <a:srgbClr val="0094A8"/>
          </a:solidFill>
          <a:ln w="9525">
            <a:noFill/>
            <a:miter lim="800000"/>
            <a:headEnd/>
            <a:tailEnd/>
          </a:ln>
        </p:spPr>
        <p:txBody>
          <a:bodyPr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High</a:t>
            </a:r>
          </a:p>
        </p:txBody>
      </p:sp>
      <p:sp>
        <p:nvSpPr>
          <p:cNvPr id="152" name="AutoShape 91">
            <a:extLst>
              <a:ext uri="{FF2B5EF4-FFF2-40B4-BE49-F238E27FC236}">
                <a16:creationId xmlns:a16="http://schemas.microsoft.com/office/drawing/2014/main" id="{4040CDD3-BAF9-494E-8250-CA142C391BEA}"/>
              </a:ext>
            </a:extLst>
          </p:cNvPr>
          <p:cNvSpPr>
            <a:spLocks noChangeArrowheads="1"/>
          </p:cNvSpPr>
          <p:nvPr/>
        </p:nvSpPr>
        <p:spPr bwMode="auto">
          <a:xfrm>
            <a:off x="2286309" y="2647128"/>
            <a:ext cx="278121" cy="171587"/>
          </a:xfrm>
          <a:prstGeom prst="upArrow">
            <a:avLst>
              <a:gd name="adj1" fmla="val 50509"/>
              <a:gd name="adj2" fmla="val 46704"/>
            </a:avLst>
          </a:prstGeom>
          <a:solidFill>
            <a:srgbClr val="0094A8"/>
          </a:solidFill>
          <a:ln w="9525">
            <a:noFill/>
            <a:miter lim="800000"/>
            <a:headEnd/>
            <a:tailEnd/>
          </a:ln>
        </p:spPr>
        <p:txBody>
          <a:bodyPr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High</a:t>
            </a:r>
          </a:p>
        </p:txBody>
      </p:sp>
      <p:sp>
        <p:nvSpPr>
          <p:cNvPr id="153" name="AutoShape 92">
            <a:extLst>
              <a:ext uri="{FF2B5EF4-FFF2-40B4-BE49-F238E27FC236}">
                <a16:creationId xmlns:a16="http://schemas.microsoft.com/office/drawing/2014/main" id="{9747BB98-BF2B-4BFB-923C-8D9DE3FF7357}"/>
              </a:ext>
            </a:extLst>
          </p:cNvPr>
          <p:cNvSpPr>
            <a:spLocks noChangeArrowheads="1"/>
          </p:cNvSpPr>
          <p:nvPr/>
        </p:nvSpPr>
        <p:spPr bwMode="auto">
          <a:xfrm rot="10800000">
            <a:off x="2770914" y="2661080"/>
            <a:ext cx="278121" cy="171587"/>
          </a:xfrm>
          <a:prstGeom prst="upArrow">
            <a:avLst>
              <a:gd name="adj1" fmla="val 50509"/>
              <a:gd name="adj2" fmla="val 46704"/>
            </a:avLst>
          </a:prstGeom>
          <a:solidFill>
            <a:srgbClr val="003F48"/>
          </a:solidFill>
          <a:ln w="9525">
            <a:no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Low</a:t>
            </a:r>
          </a:p>
        </p:txBody>
      </p:sp>
      <p:sp>
        <p:nvSpPr>
          <p:cNvPr id="154" name="AutoShape 93">
            <a:extLst>
              <a:ext uri="{FF2B5EF4-FFF2-40B4-BE49-F238E27FC236}">
                <a16:creationId xmlns:a16="http://schemas.microsoft.com/office/drawing/2014/main" id="{28C299E5-1974-4D1C-A19E-3AB9544A00A7}"/>
              </a:ext>
            </a:extLst>
          </p:cNvPr>
          <p:cNvSpPr>
            <a:spLocks noChangeArrowheads="1"/>
          </p:cNvSpPr>
          <p:nvPr/>
        </p:nvSpPr>
        <p:spPr bwMode="auto">
          <a:xfrm>
            <a:off x="3255520" y="2661080"/>
            <a:ext cx="278121" cy="171587"/>
          </a:xfrm>
          <a:prstGeom prst="upArrow">
            <a:avLst>
              <a:gd name="adj1" fmla="val 50509"/>
              <a:gd name="adj2" fmla="val 46704"/>
            </a:avLst>
          </a:prstGeom>
          <a:solidFill>
            <a:srgbClr val="0094A8"/>
          </a:solidFill>
          <a:ln w="9525">
            <a:noFill/>
            <a:miter lim="800000"/>
            <a:headEnd/>
            <a:tailEnd/>
          </a:ln>
        </p:spPr>
        <p:txBody>
          <a:bodyPr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High</a:t>
            </a:r>
          </a:p>
        </p:txBody>
      </p:sp>
      <p:sp>
        <p:nvSpPr>
          <p:cNvPr id="155" name="AutoShape 94">
            <a:extLst>
              <a:ext uri="{FF2B5EF4-FFF2-40B4-BE49-F238E27FC236}">
                <a16:creationId xmlns:a16="http://schemas.microsoft.com/office/drawing/2014/main" id="{475C0EEC-4631-408A-A3D1-B622F2A1C70A}"/>
              </a:ext>
            </a:extLst>
          </p:cNvPr>
          <p:cNvSpPr>
            <a:spLocks noChangeArrowheads="1"/>
          </p:cNvSpPr>
          <p:nvPr/>
        </p:nvSpPr>
        <p:spPr bwMode="auto">
          <a:xfrm rot="10800000">
            <a:off x="3740126" y="2661080"/>
            <a:ext cx="278121" cy="171587"/>
          </a:xfrm>
          <a:prstGeom prst="upArrow">
            <a:avLst>
              <a:gd name="adj1" fmla="val 50509"/>
              <a:gd name="adj2" fmla="val 46704"/>
            </a:avLst>
          </a:prstGeom>
          <a:solidFill>
            <a:srgbClr val="003F48"/>
          </a:solidFill>
          <a:ln w="9525">
            <a:no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Low</a:t>
            </a:r>
          </a:p>
        </p:txBody>
      </p:sp>
      <p:sp>
        <p:nvSpPr>
          <p:cNvPr id="156" name="AutoShape 95">
            <a:extLst>
              <a:ext uri="{FF2B5EF4-FFF2-40B4-BE49-F238E27FC236}">
                <a16:creationId xmlns:a16="http://schemas.microsoft.com/office/drawing/2014/main" id="{4761EE8D-B4AC-48BE-B633-2E477E985E81}"/>
              </a:ext>
            </a:extLst>
          </p:cNvPr>
          <p:cNvSpPr>
            <a:spLocks noChangeArrowheads="1"/>
          </p:cNvSpPr>
          <p:nvPr/>
        </p:nvSpPr>
        <p:spPr bwMode="auto">
          <a:xfrm rot="10800000">
            <a:off x="3740126" y="2294810"/>
            <a:ext cx="278121" cy="171587"/>
          </a:xfrm>
          <a:prstGeom prst="upArrow">
            <a:avLst>
              <a:gd name="adj1" fmla="val 50509"/>
              <a:gd name="adj2" fmla="val 46704"/>
            </a:avLst>
          </a:prstGeom>
          <a:solidFill>
            <a:srgbClr val="003F48"/>
          </a:solidFill>
          <a:ln w="9525">
            <a:no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Low</a:t>
            </a:r>
          </a:p>
        </p:txBody>
      </p:sp>
      <p:sp>
        <p:nvSpPr>
          <p:cNvPr id="157" name="AutoShape 96">
            <a:extLst>
              <a:ext uri="{FF2B5EF4-FFF2-40B4-BE49-F238E27FC236}">
                <a16:creationId xmlns:a16="http://schemas.microsoft.com/office/drawing/2014/main" id="{82E1586E-67F2-409B-BFCA-CADAB61D0492}"/>
              </a:ext>
            </a:extLst>
          </p:cNvPr>
          <p:cNvSpPr>
            <a:spLocks noChangeArrowheads="1"/>
          </p:cNvSpPr>
          <p:nvPr/>
        </p:nvSpPr>
        <p:spPr bwMode="auto">
          <a:xfrm rot="10800000">
            <a:off x="3255520" y="2294810"/>
            <a:ext cx="278121" cy="171587"/>
          </a:xfrm>
          <a:prstGeom prst="upArrow">
            <a:avLst>
              <a:gd name="adj1" fmla="val 50509"/>
              <a:gd name="adj2" fmla="val 46704"/>
            </a:avLst>
          </a:prstGeom>
          <a:solidFill>
            <a:srgbClr val="003F48"/>
          </a:solidFill>
          <a:ln w="9525">
            <a:no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Low</a:t>
            </a:r>
          </a:p>
        </p:txBody>
      </p:sp>
      <p:sp>
        <p:nvSpPr>
          <p:cNvPr id="158" name="AutoShape 97">
            <a:extLst>
              <a:ext uri="{FF2B5EF4-FFF2-40B4-BE49-F238E27FC236}">
                <a16:creationId xmlns:a16="http://schemas.microsoft.com/office/drawing/2014/main" id="{6B5593CD-2887-427A-B885-71A392F0F250}"/>
              </a:ext>
            </a:extLst>
          </p:cNvPr>
          <p:cNvSpPr>
            <a:spLocks noChangeArrowheads="1"/>
          </p:cNvSpPr>
          <p:nvPr/>
        </p:nvSpPr>
        <p:spPr bwMode="auto">
          <a:xfrm>
            <a:off x="4224733" y="2294810"/>
            <a:ext cx="278121" cy="171587"/>
          </a:xfrm>
          <a:prstGeom prst="upArrow">
            <a:avLst>
              <a:gd name="adj1" fmla="val 50509"/>
              <a:gd name="adj2" fmla="val 46704"/>
            </a:avLst>
          </a:prstGeom>
          <a:solidFill>
            <a:srgbClr val="0094A8"/>
          </a:solidFill>
          <a:ln w="9525">
            <a:noFill/>
            <a:miter lim="800000"/>
            <a:headEnd/>
            <a:tailEnd/>
          </a:ln>
        </p:spPr>
        <p:txBody>
          <a:bodyPr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High</a:t>
            </a:r>
          </a:p>
        </p:txBody>
      </p:sp>
      <p:sp>
        <p:nvSpPr>
          <p:cNvPr id="159" name="AutoShape 98">
            <a:extLst>
              <a:ext uri="{FF2B5EF4-FFF2-40B4-BE49-F238E27FC236}">
                <a16:creationId xmlns:a16="http://schemas.microsoft.com/office/drawing/2014/main" id="{87DBBF6B-6617-4816-A545-CFF2F63FFC33}"/>
              </a:ext>
            </a:extLst>
          </p:cNvPr>
          <p:cNvSpPr>
            <a:spLocks noChangeArrowheads="1"/>
          </p:cNvSpPr>
          <p:nvPr/>
        </p:nvSpPr>
        <p:spPr bwMode="auto">
          <a:xfrm rot="10800000">
            <a:off x="4709339" y="2294810"/>
            <a:ext cx="278121" cy="171587"/>
          </a:xfrm>
          <a:prstGeom prst="upArrow">
            <a:avLst>
              <a:gd name="adj1" fmla="val 50509"/>
              <a:gd name="adj2" fmla="val 46704"/>
            </a:avLst>
          </a:prstGeom>
          <a:solidFill>
            <a:srgbClr val="003F48"/>
          </a:solidFill>
          <a:ln w="9525">
            <a:no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Low</a:t>
            </a:r>
          </a:p>
        </p:txBody>
      </p:sp>
      <p:sp>
        <p:nvSpPr>
          <p:cNvPr id="160" name="AutoShape 100">
            <a:extLst>
              <a:ext uri="{FF2B5EF4-FFF2-40B4-BE49-F238E27FC236}">
                <a16:creationId xmlns:a16="http://schemas.microsoft.com/office/drawing/2014/main" id="{100C40BD-5856-4A2E-A594-498E3C7E56EE}"/>
              </a:ext>
            </a:extLst>
          </p:cNvPr>
          <p:cNvSpPr>
            <a:spLocks noChangeArrowheads="1"/>
          </p:cNvSpPr>
          <p:nvPr/>
        </p:nvSpPr>
        <p:spPr bwMode="auto">
          <a:xfrm rot="10800000">
            <a:off x="5193944" y="2639868"/>
            <a:ext cx="278121" cy="214011"/>
          </a:xfrm>
          <a:prstGeom prst="upDownArrow">
            <a:avLst>
              <a:gd name="adj1" fmla="val 61023"/>
              <a:gd name="adj2" fmla="val 41208"/>
            </a:avLst>
          </a:prstGeom>
          <a:noFill/>
          <a:ln w="9525">
            <a:solidFill>
              <a:srgbClr val="0094A8"/>
            </a:solid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Any</a:t>
            </a:r>
          </a:p>
        </p:txBody>
      </p:sp>
      <p:sp>
        <p:nvSpPr>
          <p:cNvPr id="161" name="AutoShape 101">
            <a:extLst>
              <a:ext uri="{FF2B5EF4-FFF2-40B4-BE49-F238E27FC236}">
                <a16:creationId xmlns:a16="http://schemas.microsoft.com/office/drawing/2014/main" id="{C616EA2F-0C71-4131-9BAE-827CB84980CC}"/>
              </a:ext>
            </a:extLst>
          </p:cNvPr>
          <p:cNvSpPr>
            <a:spLocks noChangeArrowheads="1"/>
          </p:cNvSpPr>
          <p:nvPr/>
        </p:nvSpPr>
        <p:spPr bwMode="auto">
          <a:xfrm rot="10800000">
            <a:off x="5193944" y="2273598"/>
            <a:ext cx="278121" cy="214012"/>
          </a:xfrm>
          <a:prstGeom prst="upDownArrow">
            <a:avLst>
              <a:gd name="adj1" fmla="val 61023"/>
              <a:gd name="adj2" fmla="val 41208"/>
            </a:avLst>
          </a:prstGeom>
          <a:noFill/>
          <a:ln w="9525">
            <a:solidFill>
              <a:srgbClr val="0094A8"/>
            </a:solid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Any</a:t>
            </a:r>
          </a:p>
        </p:txBody>
      </p:sp>
      <p:grpSp>
        <p:nvGrpSpPr>
          <p:cNvPr id="162" name="Group 161">
            <a:extLst>
              <a:ext uri="{FF2B5EF4-FFF2-40B4-BE49-F238E27FC236}">
                <a16:creationId xmlns:a16="http://schemas.microsoft.com/office/drawing/2014/main" id="{F690822A-ED45-4A68-8963-DA887318182E}"/>
              </a:ext>
            </a:extLst>
          </p:cNvPr>
          <p:cNvGrpSpPr>
            <a:grpSpLocks noChangeAspect="1"/>
          </p:cNvGrpSpPr>
          <p:nvPr/>
        </p:nvGrpSpPr>
        <p:grpSpPr>
          <a:xfrm>
            <a:off x="4179095" y="1844734"/>
            <a:ext cx="812316" cy="292262"/>
            <a:chOff x="8468519" y="2203451"/>
            <a:chExt cx="900113" cy="323850"/>
          </a:xfrm>
        </p:grpSpPr>
        <p:sp>
          <p:nvSpPr>
            <p:cNvPr id="163" name="AutoShape 102">
              <a:extLst>
                <a:ext uri="{FF2B5EF4-FFF2-40B4-BE49-F238E27FC236}">
                  <a16:creationId xmlns:a16="http://schemas.microsoft.com/office/drawing/2014/main" id="{682324A3-9780-4673-A51B-60BE56E9F6DB}"/>
                </a:ext>
              </a:extLst>
            </p:cNvPr>
            <p:cNvSpPr>
              <a:spLocks noChangeArrowheads="1"/>
            </p:cNvSpPr>
            <p:nvPr/>
          </p:nvSpPr>
          <p:spPr bwMode="auto">
            <a:xfrm>
              <a:off x="8468519" y="2203451"/>
              <a:ext cx="900113" cy="323850"/>
            </a:xfrm>
            <a:prstGeom prst="roundRect">
              <a:avLst>
                <a:gd name="adj" fmla="val 31861"/>
              </a:avLst>
            </a:prstGeom>
            <a:solidFill>
              <a:srgbClr val="383838"/>
            </a:solidFill>
            <a:ln w="9525">
              <a:solidFill>
                <a:srgbClr val="404040"/>
              </a:solidFill>
              <a:round/>
              <a:headEnd/>
              <a:tailEnd/>
            </a:ln>
          </p:spPr>
          <p:txBody>
            <a:bodyPr wrap="none" anchor="ctr"/>
            <a:lstStyle/>
            <a:p>
              <a:pPr fontAlgn="base">
                <a:spcBef>
                  <a:spcPct val="0"/>
                </a:spcBef>
                <a:spcAft>
                  <a:spcPct val="0"/>
                </a:spcAft>
              </a:pPr>
              <a:endParaRPr lang="en-GB" sz="593" b="1">
                <a:solidFill>
                  <a:srgbClr val="383838"/>
                </a:solidFill>
                <a:latin typeface="Avenir LT Pro 65 Medium" panose="020B0603020203020204" pitchFamily="34" charset="0"/>
                <a:ea typeface="ＭＳ Ｐゴシック" charset="-128"/>
                <a:cs typeface="Arial" charset="0"/>
              </a:endParaRPr>
            </a:p>
          </p:txBody>
        </p:sp>
        <p:sp>
          <p:nvSpPr>
            <p:cNvPr id="164" name="Oval 103">
              <a:extLst>
                <a:ext uri="{FF2B5EF4-FFF2-40B4-BE49-F238E27FC236}">
                  <a16:creationId xmlns:a16="http://schemas.microsoft.com/office/drawing/2014/main" id="{5DB039FD-662F-4654-AE52-CCFE7F1AB495}"/>
                </a:ext>
              </a:extLst>
            </p:cNvPr>
            <p:cNvSpPr>
              <a:spLocks noChangeArrowheads="1"/>
            </p:cNvSpPr>
            <p:nvPr/>
          </p:nvSpPr>
          <p:spPr bwMode="auto">
            <a:xfrm>
              <a:off x="9081294" y="2239964"/>
              <a:ext cx="252413" cy="252412"/>
            </a:xfrm>
            <a:prstGeom prst="ellipse">
              <a:avLst/>
            </a:prstGeom>
            <a:solidFill>
              <a:srgbClr val="CC0000"/>
            </a:solidFill>
            <a:ln w="9525">
              <a:solidFill>
                <a:srgbClr val="404040"/>
              </a:solidFill>
              <a:round/>
              <a:headEnd/>
              <a:tailEnd/>
            </a:ln>
          </p:spPr>
          <p:txBody>
            <a:bodyPr wrap="none" anchor="ctr"/>
            <a:lstStyle/>
            <a:p>
              <a:pPr algn="ctr" fontAlgn="base">
                <a:spcBef>
                  <a:spcPct val="0"/>
                </a:spcBef>
                <a:spcAft>
                  <a:spcPct val="0"/>
                </a:spcAft>
              </a:pPr>
              <a:r>
                <a:rPr lang="en-GB" sz="593" b="1">
                  <a:solidFill>
                    <a:schemeClr val="bg1"/>
                  </a:solidFill>
                  <a:latin typeface="Avenir LT Pro 65 Medium" panose="020B0603020203020204" pitchFamily="34" charset="0"/>
                  <a:ea typeface="ＭＳ Ｐゴシック" charset="-128"/>
                  <a:cs typeface="Arial" charset="0"/>
                </a:rPr>
                <a:t>High</a:t>
              </a:r>
            </a:p>
          </p:txBody>
        </p:sp>
        <p:sp>
          <p:nvSpPr>
            <p:cNvPr id="165" name="Oval 104">
              <a:extLst>
                <a:ext uri="{FF2B5EF4-FFF2-40B4-BE49-F238E27FC236}">
                  <a16:creationId xmlns:a16="http://schemas.microsoft.com/office/drawing/2014/main" id="{129E4D87-BE61-4874-856F-C8DF9C455189}"/>
                </a:ext>
              </a:extLst>
            </p:cNvPr>
            <p:cNvSpPr>
              <a:spLocks noChangeArrowheads="1"/>
            </p:cNvSpPr>
            <p:nvPr/>
          </p:nvSpPr>
          <p:spPr bwMode="auto">
            <a:xfrm>
              <a:off x="8792369" y="2239964"/>
              <a:ext cx="252413" cy="252412"/>
            </a:xfrm>
            <a:prstGeom prst="ellipse">
              <a:avLst/>
            </a:prstGeom>
            <a:solidFill>
              <a:schemeClr val="tx1"/>
            </a:solidFill>
            <a:ln w="9525">
              <a:solidFill>
                <a:srgbClr val="404040"/>
              </a:solidFill>
              <a:round/>
              <a:headEnd/>
              <a:tailEnd/>
            </a:ln>
          </p:spPr>
          <p:txBody>
            <a:bodyPr wrap="none" anchor="ctr"/>
            <a:lstStyle/>
            <a:p>
              <a:pPr fontAlgn="base">
                <a:spcBef>
                  <a:spcPct val="0"/>
                </a:spcBef>
                <a:spcAft>
                  <a:spcPct val="0"/>
                </a:spcAft>
              </a:pPr>
              <a:endParaRPr lang="en-GB" sz="593" b="1">
                <a:solidFill>
                  <a:srgbClr val="383838"/>
                </a:solidFill>
                <a:latin typeface="Avenir LT Pro 65 Medium" panose="020B0603020203020204" pitchFamily="34" charset="0"/>
                <a:ea typeface="ＭＳ Ｐゴシック" charset="-128"/>
                <a:cs typeface="Arial" charset="0"/>
              </a:endParaRPr>
            </a:p>
          </p:txBody>
        </p:sp>
        <p:sp>
          <p:nvSpPr>
            <p:cNvPr id="166" name="Oval 105">
              <a:extLst>
                <a:ext uri="{FF2B5EF4-FFF2-40B4-BE49-F238E27FC236}">
                  <a16:creationId xmlns:a16="http://schemas.microsoft.com/office/drawing/2014/main" id="{0F7B5BED-59FE-4853-8931-A0EE4993EA6C}"/>
                </a:ext>
              </a:extLst>
            </p:cNvPr>
            <p:cNvSpPr>
              <a:spLocks noChangeArrowheads="1"/>
            </p:cNvSpPr>
            <p:nvPr/>
          </p:nvSpPr>
          <p:spPr bwMode="auto">
            <a:xfrm>
              <a:off x="8505031" y="2239964"/>
              <a:ext cx="252412" cy="252412"/>
            </a:xfrm>
            <a:prstGeom prst="ellipse">
              <a:avLst/>
            </a:prstGeom>
            <a:solidFill>
              <a:schemeClr val="tx1"/>
            </a:solidFill>
            <a:ln w="9525">
              <a:solidFill>
                <a:srgbClr val="404040"/>
              </a:solidFill>
              <a:round/>
              <a:headEnd/>
              <a:tailEnd/>
            </a:ln>
          </p:spPr>
          <p:txBody>
            <a:bodyPr wrap="none" anchor="ctr"/>
            <a:lstStyle/>
            <a:p>
              <a:pPr fontAlgn="base">
                <a:spcBef>
                  <a:spcPct val="0"/>
                </a:spcBef>
                <a:spcAft>
                  <a:spcPct val="0"/>
                </a:spcAft>
              </a:pPr>
              <a:endParaRPr lang="en-GB" sz="593" b="1">
                <a:solidFill>
                  <a:srgbClr val="383838"/>
                </a:solidFill>
                <a:latin typeface="Avenir LT Pro 65 Medium" panose="020B0603020203020204" pitchFamily="34" charset="0"/>
                <a:ea typeface="ＭＳ Ｐゴシック" charset="-128"/>
                <a:cs typeface="Arial" charset="0"/>
              </a:endParaRPr>
            </a:p>
          </p:txBody>
        </p:sp>
      </p:grpSp>
      <p:grpSp>
        <p:nvGrpSpPr>
          <p:cNvPr id="167" name="Group 166">
            <a:extLst>
              <a:ext uri="{FF2B5EF4-FFF2-40B4-BE49-F238E27FC236}">
                <a16:creationId xmlns:a16="http://schemas.microsoft.com/office/drawing/2014/main" id="{70B4A399-7319-47F7-B422-59630EE1EDFF}"/>
              </a:ext>
            </a:extLst>
          </p:cNvPr>
          <p:cNvGrpSpPr>
            <a:grpSpLocks noChangeAspect="1"/>
          </p:cNvGrpSpPr>
          <p:nvPr/>
        </p:nvGrpSpPr>
        <p:grpSpPr>
          <a:xfrm>
            <a:off x="2751837" y="1844734"/>
            <a:ext cx="812315" cy="292262"/>
            <a:chOff x="5643563" y="2148683"/>
            <a:chExt cx="900112" cy="323850"/>
          </a:xfrm>
        </p:grpSpPr>
        <p:sp>
          <p:nvSpPr>
            <p:cNvPr id="168" name="AutoShape 106">
              <a:extLst>
                <a:ext uri="{FF2B5EF4-FFF2-40B4-BE49-F238E27FC236}">
                  <a16:creationId xmlns:a16="http://schemas.microsoft.com/office/drawing/2014/main" id="{09C034FA-3493-43B4-95CF-BB0104C0211E}"/>
                </a:ext>
              </a:extLst>
            </p:cNvPr>
            <p:cNvSpPr>
              <a:spLocks noChangeArrowheads="1"/>
            </p:cNvSpPr>
            <p:nvPr/>
          </p:nvSpPr>
          <p:spPr bwMode="auto">
            <a:xfrm>
              <a:off x="5643563" y="2148683"/>
              <a:ext cx="900112" cy="323850"/>
            </a:xfrm>
            <a:prstGeom prst="roundRect">
              <a:avLst>
                <a:gd name="adj" fmla="val 31861"/>
              </a:avLst>
            </a:prstGeom>
            <a:solidFill>
              <a:srgbClr val="383838"/>
            </a:solidFill>
            <a:ln w="9525">
              <a:solidFill>
                <a:srgbClr val="404040"/>
              </a:solidFill>
              <a:round/>
              <a:headEnd/>
              <a:tailEnd/>
            </a:ln>
          </p:spPr>
          <p:txBody>
            <a:bodyPr wrap="none" anchor="ctr"/>
            <a:lstStyle/>
            <a:p>
              <a:pPr fontAlgn="base">
                <a:spcBef>
                  <a:spcPct val="0"/>
                </a:spcBef>
                <a:spcAft>
                  <a:spcPct val="0"/>
                </a:spcAft>
              </a:pPr>
              <a:endParaRPr lang="en-GB" sz="593" b="1">
                <a:solidFill>
                  <a:srgbClr val="383838"/>
                </a:solidFill>
                <a:latin typeface="Avenir LT Pro 65 Medium" panose="020B0603020203020204" pitchFamily="34" charset="0"/>
                <a:ea typeface="ＭＳ Ｐゴシック" charset="-128"/>
                <a:cs typeface="Arial" charset="0"/>
              </a:endParaRPr>
            </a:p>
          </p:txBody>
        </p:sp>
        <p:sp>
          <p:nvSpPr>
            <p:cNvPr id="169" name="Oval 107">
              <a:extLst>
                <a:ext uri="{FF2B5EF4-FFF2-40B4-BE49-F238E27FC236}">
                  <a16:creationId xmlns:a16="http://schemas.microsoft.com/office/drawing/2014/main" id="{D68C106F-1460-4027-9D80-FFF5DE2F1D2A}"/>
                </a:ext>
              </a:extLst>
            </p:cNvPr>
            <p:cNvSpPr>
              <a:spLocks noChangeArrowheads="1"/>
            </p:cNvSpPr>
            <p:nvPr/>
          </p:nvSpPr>
          <p:spPr bwMode="auto">
            <a:xfrm>
              <a:off x="6256338" y="2185196"/>
              <a:ext cx="252412" cy="252412"/>
            </a:xfrm>
            <a:prstGeom prst="ellipse">
              <a:avLst/>
            </a:prstGeom>
            <a:solidFill>
              <a:schemeClr val="tx1"/>
            </a:solidFill>
            <a:ln w="9525">
              <a:solidFill>
                <a:srgbClr val="404040"/>
              </a:solidFill>
              <a:round/>
              <a:headEnd/>
              <a:tailEnd/>
            </a:ln>
          </p:spPr>
          <p:txBody>
            <a:bodyPr wrap="none" anchor="ctr"/>
            <a:lstStyle/>
            <a:p>
              <a:pPr algn="ctr" fontAlgn="base">
                <a:spcBef>
                  <a:spcPct val="0"/>
                </a:spcBef>
                <a:spcAft>
                  <a:spcPct val="0"/>
                </a:spcAft>
              </a:pPr>
              <a:endParaRPr lang="en-GB" sz="593" b="1">
                <a:solidFill>
                  <a:srgbClr val="383838"/>
                </a:solidFill>
                <a:latin typeface="Avenir LT Pro 65 Medium" panose="020B0603020203020204" pitchFamily="34" charset="0"/>
                <a:ea typeface="ＭＳ Ｐゴシック" charset="-128"/>
                <a:cs typeface="Arial" charset="0"/>
              </a:endParaRPr>
            </a:p>
          </p:txBody>
        </p:sp>
        <p:sp>
          <p:nvSpPr>
            <p:cNvPr id="170" name="Oval 108">
              <a:extLst>
                <a:ext uri="{FF2B5EF4-FFF2-40B4-BE49-F238E27FC236}">
                  <a16:creationId xmlns:a16="http://schemas.microsoft.com/office/drawing/2014/main" id="{B98D0B3B-F1BC-4DEC-A695-37D6763A7538}"/>
                </a:ext>
              </a:extLst>
            </p:cNvPr>
            <p:cNvSpPr>
              <a:spLocks noChangeArrowheads="1"/>
            </p:cNvSpPr>
            <p:nvPr/>
          </p:nvSpPr>
          <p:spPr bwMode="auto">
            <a:xfrm>
              <a:off x="5967413" y="2185196"/>
              <a:ext cx="252412" cy="252412"/>
            </a:xfrm>
            <a:prstGeom prst="ellipse">
              <a:avLst/>
            </a:prstGeom>
            <a:solidFill>
              <a:srgbClr val="FF9900"/>
            </a:solidFill>
            <a:ln w="9525">
              <a:solidFill>
                <a:srgbClr val="404040"/>
              </a:solidFill>
              <a:round/>
              <a:headEnd/>
              <a:tailEnd/>
            </a:ln>
          </p:spPr>
          <p:txBody>
            <a:bodyPr wrap="none" anchor="ctr"/>
            <a:lstStyle/>
            <a:p>
              <a:pPr algn="ctr" fontAlgn="base">
                <a:spcBef>
                  <a:spcPct val="0"/>
                </a:spcBef>
                <a:spcAft>
                  <a:spcPct val="0"/>
                </a:spcAft>
              </a:pPr>
              <a:r>
                <a:rPr lang="en-GB" sz="593" b="1">
                  <a:solidFill>
                    <a:schemeClr val="bg1"/>
                  </a:solidFill>
                  <a:latin typeface="Avenir LT Pro 65 Medium" panose="020B0603020203020204" pitchFamily="34" charset="0"/>
                  <a:ea typeface="ＭＳ Ｐゴシック" charset="-128"/>
                  <a:cs typeface="Arial" charset="0"/>
                </a:rPr>
                <a:t>Mid</a:t>
              </a:r>
            </a:p>
          </p:txBody>
        </p:sp>
        <p:sp>
          <p:nvSpPr>
            <p:cNvPr id="171" name="Oval 109">
              <a:extLst>
                <a:ext uri="{FF2B5EF4-FFF2-40B4-BE49-F238E27FC236}">
                  <a16:creationId xmlns:a16="http://schemas.microsoft.com/office/drawing/2014/main" id="{56C081E3-DC6E-4F29-9809-2A14CC75362E}"/>
                </a:ext>
              </a:extLst>
            </p:cNvPr>
            <p:cNvSpPr>
              <a:spLocks noChangeArrowheads="1"/>
            </p:cNvSpPr>
            <p:nvPr/>
          </p:nvSpPr>
          <p:spPr bwMode="auto">
            <a:xfrm>
              <a:off x="5680076" y="2185196"/>
              <a:ext cx="252413" cy="252412"/>
            </a:xfrm>
            <a:prstGeom prst="ellipse">
              <a:avLst/>
            </a:prstGeom>
            <a:solidFill>
              <a:schemeClr val="accent6"/>
            </a:solidFill>
            <a:ln w="9525">
              <a:solidFill>
                <a:srgbClr val="404040"/>
              </a:solidFill>
              <a:round/>
              <a:headEnd/>
              <a:tailEnd/>
            </a:ln>
          </p:spPr>
          <p:txBody>
            <a:bodyPr wrap="none" anchor="ctr"/>
            <a:lstStyle/>
            <a:p>
              <a:pPr algn="ctr" fontAlgn="base">
                <a:spcBef>
                  <a:spcPct val="0"/>
                </a:spcBef>
                <a:spcAft>
                  <a:spcPct val="0"/>
                </a:spcAft>
              </a:pPr>
              <a:r>
                <a:rPr lang="en-GB" sz="593" b="1">
                  <a:solidFill>
                    <a:schemeClr val="bg1"/>
                  </a:solidFill>
                  <a:latin typeface="Avenir LT Pro 65 Medium" panose="020B0603020203020204" pitchFamily="34" charset="0"/>
                  <a:ea typeface="ＭＳ Ｐゴシック" charset="-128"/>
                  <a:cs typeface="Arial" charset="0"/>
                </a:rPr>
                <a:t>Low</a:t>
              </a:r>
            </a:p>
          </p:txBody>
        </p:sp>
      </p:grpSp>
      <p:sp>
        <p:nvSpPr>
          <p:cNvPr id="173" name="Rectangle 113">
            <a:extLst>
              <a:ext uri="{FF2B5EF4-FFF2-40B4-BE49-F238E27FC236}">
                <a16:creationId xmlns:a16="http://schemas.microsoft.com/office/drawing/2014/main" id="{CDCAFB4C-4AB8-4D73-8F03-765E3A6A5990}"/>
              </a:ext>
            </a:extLst>
          </p:cNvPr>
          <p:cNvSpPr>
            <a:spLocks noChangeArrowheads="1"/>
          </p:cNvSpPr>
          <p:nvPr/>
        </p:nvSpPr>
        <p:spPr bwMode="auto">
          <a:xfrm>
            <a:off x="639520" y="3504897"/>
            <a:ext cx="530702" cy="311624"/>
          </a:xfrm>
          <a:prstGeom prst="rect">
            <a:avLst/>
          </a:prstGeom>
          <a:noFill/>
          <a:ln w="9525">
            <a:noFill/>
            <a:miter lim="800000"/>
            <a:headEnd/>
            <a:tailEnd/>
          </a:ln>
        </p:spPr>
        <p:txBody>
          <a:bodyPr wrap="square" lIns="21379" rIns="21379">
            <a:spAutoFit/>
          </a:bodyPr>
          <a:lstStyle/>
          <a:p>
            <a:pPr algn="ctr" fontAlgn="base">
              <a:spcBef>
                <a:spcPct val="0"/>
              </a:spcBef>
              <a:spcAft>
                <a:spcPct val="0"/>
              </a:spcAft>
            </a:pPr>
            <a:r>
              <a:rPr lang="en-GB" sz="475">
                <a:solidFill>
                  <a:schemeClr val="bg1"/>
                </a:solidFill>
                <a:latin typeface="Avenir LT Pro 65 Medium" panose="020B0603020203020204" pitchFamily="34" charset="0"/>
                <a:ea typeface="ヒラギノ角ゴ Pro W3"/>
                <a:cs typeface="ヒラギノ角ゴ Pro W3"/>
              </a:rPr>
              <a:t>Hybrid socio-demographic segmentation</a:t>
            </a:r>
          </a:p>
        </p:txBody>
      </p:sp>
      <p:sp>
        <p:nvSpPr>
          <p:cNvPr id="176" name="AutoShape 100">
            <a:extLst>
              <a:ext uri="{FF2B5EF4-FFF2-40B4-BE49-F238E27FC236}">
                <a16:creationId xmlns:a16="http://schemas.microsoft.com/office/drawing/2014/main" id="{918B384B-87D6-48DE-8FDF-DAA56B3247E6}"/>
              </a:ext>
            </a:extLst>
          </p:cNvPr>
          <p:cNvSpPr>
            <a:spLocks noChangeArrowheads="1"/>
          </p:cNvSpPr>
          <p:nvPr/>
        </p:nvSpPr>
        <p:spPr bwMode="auto">
          <a:xfrm rot="10800000">
            <a:off x="4709337" y="2639868"/>
            <a:ext cx="278121" cy="214011"/>
          </a:xfrm>
          <a:prstGeom prst="upDownArrow">
            <a:avLst>
              <a:gd name="adj1" fmla="val 61023"/>
              <a:gd name="adj2" fmla="val 41208"/>
            </a:avLst>
          </a:prstGeom>
          <a:noFill/>
          <a:ln w="9525">
            <a:solidFill>
              <a:srgbClr val="0094A8"/>
            </a:solid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Any</a:t>
            </a:r>
          </a:p>
        </p:txBody>
      </p:sp>
      <p:sp>
        <p:nvSpPr>
          <p:cNvPr id="177" name="AutoShape 100">
            <a:extLst>
              <a:ext uri="{FF2B5EF4-FFF2-40B4-BE49-F238E27FC236}">
                <a16:creationId xmlns:a16="http://schemas.microsoft.com/office/drawing/2014/main" id="{A8BEECF5-5877-423B-9B73-66F570FFF651}"/>
              </a:ext>
            </a:extLst>
          </p:cNvPr>
          <p:cNvSpPr>
            <a:spLocks noChangeArrowheads="1"/>
          </p:cNvSpPr>
          <p:nvPr/>
        </p:nvSpPr>
        <p:spPr bwMode="auto">
          <a:xfrm rot="10800000">
            <a:off x="4224732" y="2639868"/>
            <a:ext cx="278121" cy="214011"/>
          </a:xfrm>
          <a:prstGeom prst="upDownArrow">
            <a:avLst>
              <a:gd name="adj1" fmla="val 61023"/>
              <a:gd name="adj2" fmla="val 41208"/>
            </a:avLst>
          </a:prstGeom>
          <a:noFill/>
          <a:ln w="9525">
            <a:solidFill>
              <a:srgbClr val="0094A8"/>
            </a:solidFill>
            <a:miter lim="800000"/>
            <a:headEnd/>
            <a:tailEnd/>
          </a:ln>
        </p:spPr>
        <p:txBody>
          <a:bodyPr rot="10800000" wrap="none" anchor="ctr"/>
          <a:lstStyle/>
          <a:p>
            <a:pPr algn="ctr" fontAlgn="base">
              <a:spcBef>
                <a:spcPct val="0"/>
              </a:spcBef>
              <a:spcAft>
                <a:spcPct val="0"/>
              </a:spcAft>
            </a:pPr>
            <a:r>
              <a:rPr lang="en-GB" sz="475">
                <a:solidFill>
                  <a:schemeClr val="bg1"/>
                </a:solidFill>
                <a:latin typeface="Avenir LT Pro 65 Medium" panose="020B0603020203020204" pitchFamily="34" charset="0"/>
                <a:ea typeface="ＭＳ Ｐゴシック" charset="-128"/>
                <a:cs typeface="Arial" charset="0"/>
              </a:rPr>
              <a:t>Any</a:t>
            </a:r>
          </a:p>
        </p:txBody>
      </p:sp>
      <p:sp>
        <p:nvSpPr>
          <p:cNvPr id="178" name="Rectangle 113">
            <a:extLst>
              <a:ext uri="{FF2B5EF4-FFF2-40B4-BE49-F238E27FC236}">
                <a16:creationId xmlns:a16="http://schemas.microsoft.com/office/drawing/2014/main" id="{8B7E84DE-98CA-41D4-A011-1549BC358DE7}"/>
              </a:ext>
            </a:extLst>
          </p:cNvPr>
          <p:cNvSpPr>
            <a:spLocks noChangeArrowheads="1"/>
          </p:cNvSpPr>
          <p:nvPr/>
        </p:nvSpPr>
        <p:spPr bwMode="auto">
          <a:xfrm>
            <a:off x="1201369" y="3504896"/>
            <a:ext cx="446146" cy="238527"/>
          </a:xfrm>
          <a:prstGeom prst="rect">
            <a:avLst/>
          </a:prstGeom>
          <a:noFill/>
          <a:ln w="9525">
            <a:noFill/>
            <a:miter lim="800000"/>
            <a:headEnd/>
            <a:tailEnd/>
          </a:ln>
        </p:spPr>
        <p:txBody>
          <a:bodyPr wrap="square" lIns="21379" rIns="21379">
            <a:spAutoFit/>
          </a:bodyPr>
          <a:lstStyle/>
          <a:p>
            <a:pPr algn="ctr" fontAlgn="base">
              <a:spcBef>
                <a:spcPct val="0"/>
              </a:spcBef>
              <a:spcAft>
                <a:spcPct val="0"/>
              </a:spcAft>
            </a:pPr>
            <a:r>
              <a:rPr lang="en-GB" sz="475">
                <a:solidFill>
                  <a:schemeClr val="bg1"/>
                </a:solidFill>
                <a:latin typeface="Avenir LT Pro 65 Medium" panose="020B0603020203020204" pitchFamily="34" charset="0"/>
                <a:ea typeface="ヒラギノ角ゴ Pro W3"/>
                <a:cs typeface="ヒラギノ角ゴ Pro W3"/>
              </a:rPr>
              <a:t>Onboarding journey</a:t>
            </a:r>
          </a:p>
        </p:txBody>
      </p:sp>
      <p:sp>
        <p:nvSpPr>
          <p:cNvPr id="13" name="Title 1">
            <a:extLst>
              <a:ext uri="{FF2B5EF4-FFF2-40B4-BE49-F238E27FC236}">
                <a16:creationId xmlns:a16="http://schemas.microsoft.com/office/drawing/2014/main" id="{AB37FB60-8B23-763D-30F4-E10CA2F44D0E}"/>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ACQUISITION TO RETENTION</a:t>
            </a:r>
          </a:p>
        </p:txBody>
      </p:sp>
      <p:pic>
        <p:nvPicPr>
          <p:cNvPr id="5" name="Picture 4">
            <a:extLst>
              <a:ext uri="{FF2B5EF4-FFF2-40B4-BE49-F238E27FC236}">
                <a16:creationId xmlns:a16="http://schemas.microsoft.com/office/drawing/2014/main" id="{5A1FEA29-D2AB-F3A4-42B9-A09CD8BECC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2805FEA9-FF9E-CEBA-D899-1407B784FAFA}"/>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34</a:t>
            </a:fld>
            <a:endParaRPr lang="en-GB" sz="754" dirty="0">
              <a:latin typeface="Avenir LT Pro 65 Medium" panose="020B0603020203020204" pitchFamily="34" charset="0"/>
            </a:endParaRPr>
          </a:p>
        </p:txBody>
      </p:sp>
      <p:sp>
        <p:nvSpPr>
          <p:cNvPr id="7" name="TextBox 6">
            <a:extLst>
              <a:ext uri="{FF2B5EF4-FFF2-40B4-BE49-F238E27FC236}">
                <a16:creationId xmlns:a16="http://schemas.microsoft.com/office/drawing/2014/main" id="{C51296D1-ACF4-673E-EED9-E2FFFFB1561B}"/>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A835EAD4-8895-B25E-CCE7-A333D55693CD}"/>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F804F62-9A1F-4217-590C-387D9DBE8DAD}"/>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497207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3D23A1-744C-8E9F-80FB-F28544828544}"/>
              </a:ext>
            </a:extLst>
          </p:cNvPr>
          <p:cNvSpPr/>
          <p:nvPr/>
        </p:nvSpPr>
        <p:spPr>
          <a:xfrm>
            <a:off x="4638675" y="1343884"/>
            <a:ext cx="1293578" cy="1585911"/>
          </a:xfrm>
          <a:prstGeom prst="rect">
            <a:avLst/>
          </a:prstGeom>
          <a:solidFill>
            <a:srgbClr val="003F4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D582F0-9AD1-85B8-5AA6-29CA6C8B2C7D}"/>
              </a:ext>
            </a:extLst>
          </p:cNvPr>
          <p:cNvSpPr/>
          <p:nvPr/>
        </p:nvSpPr>
        <p:spPr>
          <a:xfrm>
            <a:off x="474389" y="1288249"/>
            <a:ext cx="4057940" cy="1441420"/>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Strategy Segments are a tool for guiding the servicing and treatment of customers in a way that is commensurate with their value to the business today and their potential in the future.</a:t>
            </a:r>
          </a:p>
          <a:p>
            <a:pPr>
              <a:spcAft>
                <a:spcPts val="357"/>
              </a:spcAft>
            </a:pPr>
            <a:r>
              <a:rPr lang="en-GB" sz="900" dirty="0">
                <a:latin typeface="Avenir LT Pro 65 Medium" panose="020B0603020203020204" pitchFamily="34" charset="0"/>
              </a:rPr>
              <a:t>Strategy Segments are used as a framework to better understand the relative importance of different customers, track performance, and determine what strategies should be applied to manage them.</a:t>
            </a:r>
          </a:p>
          <a:p>
            <a:pPr>
              <a:spcAft>
                <a:spcPts val="357"/>
              </a:spcAft>
            </a:pPr>
            <a:r>
              <a:rPr lang="en-GB" sz="900" dirty="0">
                <a:latin typeface="Avenir LT Pro 65 Medium" panose="020B0603020203020204" pitchFamily="34" charset="0"/>
              </a:rPr>
              <a:t>Setting high-level principles and parameters for a segment means it can be easily used to prioritise and align any decision or action for a customer with the overall business objectives. </a:t>
            </a:r>
          </a:p>
        </p:txBody>
      </p:sp>
      <p:sp>
        <p:nvSpPr>
          <p:cNvPr id="14" name="Title 1">
            <a:extLst>
              <a:ext uri="{FF2B5EF4-FFF2-40B4-BE49-F238E27FC236}">
                <a16:creationId xmlns:a16="http://schemas.microsoft.com/office/drawing/2014/main" id="{8055F211-13B7-90D3-D388-400369E762E8}"/>
              </a:ext>
            </a:extLst>
          </p:cNvPr>
          <p:cNvSpPr txBox="1">
            <a:spLocks/>
          </p:cNvSpPr>
          <p:nvPr/>
        </p:nvSpPr>
        <p:spPr>
          <a:xfrm>
            <a:off x="474389"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STRATEGY SEGMENTS</a:t>
            </a:r>
          </a:p>
        </p:txBody>
      </p:sp>
      <p:pic>
        <p:nvPicPr>
          <p:cNvPr id="6" name="Picture 5">
            <a:extLst>
              <a:ext uri="{FF2B5EF4-FFF2-40B4-BE49-F238E27FC236}">
                <a16:creationId xmlns:a16="http://schemas.microsoft.com/office/drawing/2014/main" id="{0E50747A-3408-D45C-64A4-E5B92C0FF8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7" name="TextBox 6">
            <a:extLst>
              <a:ext uri="{FF2B5EF4-FFF2-40B4-BE49-F238E27FC236}">
                <a16:creationId xmlns:a16="http://schemas.microsoft.com/office/drawing/2014/main" id="{605B0AAA-FCDA-FC75-B0E3-B7EA8C7E1EDE}"/>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8" name="Slide Number Placeholder 5">
            <a:extLst>
              <a:ext uri="{FF2B5EF4-FFF2-40B4-BE49-F238E27FC236}">
                <a16:creationId xmlns:a16="http://schemas.microsoft.com/office/drawing/2014/main" id="{0AFB8ADD-A6CA-D945-5665-06F12E6F607A}"/>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35</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50AB34E8-C5E7-BFE3-3D26-998A4FB6C80E}"/>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23BFA86-F3AA-FA2D-DA33-4C104C8CE3E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3" name="Graphic 12" descr="Orange with solid fill">
            <a:extLst>
              <a:ext uri="{FF2B5EF4-FFF2-40B4-BE49-F238E27FC236}">
                <a16:creationId xmlns:a16="http://schemas.microsoft.com/office/drawing/2014/main" id="{E18D425E-A5A1-D2B8-F12F-2A97DD02D5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0275" y="1459767"/>
            <a:ext cx="422056" cy="422056"/>
          </a:xfrm>
          <a:prstGeom prst="rect">
            <a:avLst/>
          </a:prstGeom>
        </p:spPr>
      </p:pic>
      <p:pic>
        <p:nvPicPr>
          <p:cNvPr id="16" name="Graphic 15" descr="Pie chart with solid fill">
            <a:extLst>
              <a:ext uri="{FF2B5EF4-FFF2-40B4-BE49-F238E27FC236}">
                <a16:creationId xmlns:a16="http://schemas.microsoft.com/office/drawing/2014/main" id="{9290DA1B-7D84-444C-549E-257A0D9704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9416" y="1464817"/>
            <a:ext cx="422056" cy="422056"/>
          </a:xfrm>
          <a:prstGeom prst="rect">
            <a:avLst/>
          </a:prstGeom>
        </p:spPr>
      </p:pic>
      <p:pic>
        <p:nvPicPr>
          <p:cNvPr id="18" name="Graphic 17" descr="Pyramid with levels with solid fill">
            <a:extLst>
              <a:ext uri="{FF2B5EF4-FFF2-40B4-BE49-F238E27FC236}">
                <a16:creationId xmlns:a16="http://schemas.microsoft.com/office/drawing/2014/main" id="{DA177A6F-6030-2869-BD76-714908DD79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0275" y="1936399"/>
            <a:ext cx="422056" cy="422056"/>
          </a:xfrm>
          <a:prstGeom prst="rect">
            <a:avLst/>
          </a:prstGeom>
        </p:spPr>
      </p:pic>
      <p:pic>
        <p:nvPicPr>
          <p:cNvPr id="20" name="Graphic 19" descr="Signal with solid fill">
            <a:extLst>
              <a:ext uri="{FF2B5EF4-FFF2-40B4-BE49-F238E27FC236}">
                <a16:creationId xmlns:a16="http://schemas.microsoft.com/office/drawing/2014/main" id="{BA066DB7-F119-E5F4-4E2A-B3239A9D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0275" y="2439477"/>
            <a:ext cx="422056" cy="422056"/>
          </a:xfrm>
          <a:prstGeom prst="rect">
            <a:avLst/>
          </a:prstGeom>
        </p:spPr>
      </p:pic>
      <p:pic>
        <p:nvPicPr>
          <p:cNvPr id="24" name="Graphic 23" descr="Table with solid fill">
            <a:extLst>
              <a:ext uri="{FF2B5EF4-FFF2-40B4-BE49-F238E27FC236}">
                <a16:creationId xmlns:a16="http://schemas.microsoft.com/office/drawing/2014/main" id="{1881EFBE-1AAF-41E9-B65B-1C8C1F5FF3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69416" y="2439477"/>
            <a:ext cx="422056" cy="422056"/>
          </a:xfrm>
          <a:prstGeom prst="rect">
            <a:avLst/>
          </a:prstGeom>
        </p:spPr>
      </p:pic>
      <p:grpSp>
        <p:nvGrpSpPr>
          <p:cNvPr id="26" name="Group 25">
            <a:extLst>
              <a:ext uri="{FF2B5EF4-FFF2-40B4-BE49-F238E27FC236}">
                <a16:creationId xmlns:a16="http://schemas.microsoft.com/office/drawing/2014/main" id="{129A1727-736B-3393-8977-F711F43E941E}"/>
              </a:ext>
            </a:extLst>
          </p:cNvPr>
          <p:cNvGrpSpPr>
            <a:grpSpLocks noChangeAspect="1"/>
          </p:cNvGrpSpPr>
          <p:nvPr/>
        </p:nvGrpSpPr>
        <p:grpSpPr>
          <a:xfrm>
            <a:off x="5369416" y="1934950"/>
            <a:ext cx="422056" cy="501340"/>
            <a:chOff x="4150204" y="2338174"/>
            <a:chExt cx="301386" cy="358002"/>
          </a:xfrm>
        </p:grpSpPr>
        <p:pic>
          <p:nvPicPr>
            <p:cNvPr id="11" name="Graphic 10" descr="Basic Shapes with solid fill">
              <a:extLst>
                <a:ext uri="{FF2B5EF4-FFF2-40B4-BE49-F238E27FC236}">
                  <a16:creationId xmlns:a16="http://schemas.microsoft.com/office/drawing/2014/main" id="{D1D59974-515F-7F7C-D37F-FF2C9025D5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50204" y="2394790"/>
              <a:ext cx="301386" cy="301386"/>
            </a:xfrm>
            <a:prstGeom prst="rect">
              <a:avLst/>
            </a:prstGeom>
          </p:spPr>
        </p:pic>
        <p:sp>
          <p:nvSpPr>
            <p:cNvPr id="25" name="Hexagon 24">
              <a:extLst>
                <a:ext uri="{FF2B5EF4-FFF2-40B4-BE49-F238E27FC236}">
                  <a16:creationId xmlns:a16="http://schemas.microsoft.com/office/drawing/2014/main" id="{12EFB237-3155-3B8D-1955-B62EB36D671B}"/>
                </a:ext>
              </a:extLst>
            </p:cNvPr>
            <p:cNvSpPr/>
            <p:nvPr/>
          </p:nvSpPr>
          <p:spPr>
            <a:xfrm rot="20712184">
              <a:off x="4218157" y="2338174"/>
              <a:ext cx="108000" cy="106621"/>
            </a:xfrm>
            <a:prstGeom prst="hexagon">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3825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029" y="1306154"/>
            <a:ext cx="5531381" cy="1740537"/>
          </a:xfrm>
          <a:prstGeom prst="rect">
            <a:avLst/>
          </a:prstGeom>
        </p:spPr>
        <p:txBody>
          <a:bodyPr wrap="square" lIns="0" rIns="0" numCol="1" spcCol="360000">
            <a:noAutofit/>
          </a:bodyPr>
          <a:lstStyle/>
          <a:p>
            <a:pPr>
              <a:spcAft>
                <a:spcPts val="900"/>
              </a:spcAft>
            </a:pPr>
            <a:r>
              <a:rPr lang="en-GB" sz="900" dirty="0">
                <a:latin typeface="Avenir LT Pro 65 Medium" panose="020B0603020203020204" pitchFamily="34" charset="0"/>
              </a:rPr>
              <a:t>Customers have different needs, expectations and ability to satisfy those needs. They should be treated and managed as an individual to maximise their potential value to the business.</a:t>
            </a:r>
          </a:p>
          <a:p>
            <a:pPr>
              <a:spcAft>
                <a:spcPts val="900"/>
              </a:spcAft>
            </a:pPr>
            <a:r>
              <a:rPr lang="en-GB" sz="900" dirty="0">
                <a:latin typeface="Avenir LT Pro 65 Medium" panose="020B0603020203020204" pitchFamily="34" charset="0"/>
              </a:rPr>
              <a:t>But how to do this at scale and align with business strategy? For example:</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Which customers should be prioritised for assisted service, and which should be discouraged? </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How much should be reinvested in retaining high value customers and low value customers?</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What level of sales and margin trade-off for special offers and opportunities to customers with low potential?</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Should all low value customers be incentivised to self-serve, or just the ones with no growth potential?</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Which message theme should we use for customers with high growth potential: a loyalty or retention focus?</a:t>
            </a:r>
          </a:p>
          <a:p>
            <a:pPr marL="105602" lvl="1" indent="-10183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Should high value customers always get premium delivery included, or just as a one-off?</a:t>
            </a:r>
          </a:p>
        </p:txBody>
      </p:sp>
      <p:sp>
        <p:nvSpPr>
          <p:cNvPr id="15" name="Title 1">
            <a:extLst>
              <a:ext uri="{FF2B5EF4-FFF2-40B4-BE49-F238E27FC236}">
                <a16:creationId xmlns:a16="http://schemas.microsoft.com/office/drawing/2014/main" id="{8418E5DA-6D02-4E55-9B59-35856036E5A9}"/>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EVERY CUSTOMER IS DIFFERENT</a:t>
            </a:r>
          </a:p>
        </p:txBody>
      </p:sp>
      <p:pic>
        <p:nvPicPr>
          <p:cNvPr id="7" name="Picture 6">
            <a:extLst>
              <a:ext uri="{FF2B5EF4-FFF2-40B4-BE49-F238E27FC236}">
                <a16:creationId xmlns:a16="http://schemas.microsoft.com/office/drawing/2014/main" id="{9A25AF79-FDAA-4889-ECE7-4F19B4296B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EF090858-D356-8589-3443-C06AFE26B643}"/>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36</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B52C304A-8D89-0539-B6D1-651DB6657A05}"/>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389DD23C-9CC0-4904-BE3E-F27237A2B63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7854507-0406-E361-030A-C75197F11AD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62916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39E10B-898A-0A70-E245-995006FD32F8}"/>
              </a:ext>
            </a:extLst>
          </p:cNvPr>
          <p:cNvSpPr/>
          <p:nvPr/>
        </p:nvSpPr>
        <p:spPr>
          <a:xfrm>
            <a:off x="475916" y="1283145"/>
            <a:ext cx="5456337" cy="1685077"/>
          </a:xfrm>
          <a:prstGeom prst="rect">
            <a:avLst/>
          </a:prstGeom>
          <a:noFill/>
        </p:spPr>
        <p:txBody>
          <a:bodyPr wrap="square" lIns="0" rIns="0">
            <a:spAutoFit/>
          </a:bodyPr>
          <a:lstStyle/>
          <a:p>
            <a:pPr>
              <a:spcAft>
                <a:spcPts val="900"/>
              </a:spcAft>
            </a:pPr>
            <a:r>
              <a:rPr lang="en-GB" sz="900" dirty="0">
                <a:latin typeface="Avenir LT Pro 65 Medium" panose="020B0603020203020204" pitchFamily="34" charset="0"/>
              </a:rPr>
              <a:t>Grouping customers based on shared characteristics such as status, behaviours, and financial information so that relevant strategies can be applied. Segments simplify the application of high-level strategies to customers.</a:t>
            </a:r>
          </a:p>
          <a:p>
            <a:pPr>
              <a:spcAft>
                <a:spcPts val="900"/>
              </a:spcAft>
            </a:pPr>
            <a:r>
              <a:rPr lang="en-GB" sz="900" dirty="0">
                <a:latin typeface="Avenir LT Pro 65 Medium" panose="020B0603020203020204" pitchFamily="34" charset="0"/>
              </a:rPr>
              <a:t>Strategy Segments are a type of customer segmentation that categorises customers based on importance and relative value to the business so that it can better focus its efforts on the most valuable and important customers while managing the less profitable ones more efficiently.</a:t>
            </a:r>
          </a:p>
          <a:p>
            <a:pPr>
              <a:spcAft>
                <a:spcPts val="900"/>
              </a:spcAft>
            </a:pPr>
            <a:r>
              <a:rPr lang="en-GB" sz="900" dirty="0">
                <a:latin typeface="Avenir LT Pro 65 Medium" panose="020B0603020203020204" pitchFamily="34" charset="0"/>
              </a:rPr>
              <a:t>The measures used for segmenting for strategy are the customer’s relative value and potential to the business, such as revenues, costs, profitability, engagement and growth potential. </a:t>
            </a:r>
          </a:p>
          <a:p>
            <a:pPr>
              <a:spcAft>
                <a:spcPts val="900"/>
              </a:spcAft>
            </a:pPr>
            <a:r>
              <a:rPr lang="en-GB" sz="900" dirty="0">
                <a:latin typeface="Avenir LT Pro 65 Medium" panose="020B0603020203020204" pitchFamily="34" charset="0"/>
              </a:rPr>
              <a:t>Value of the customer is typically split into two primary measures: current value and potential value</a:t>
            </a:r>
            <a:r>
              <a:rPr lang="en-GB" sz="900" baseline="30000" dirty="0">
                <a:latin typeface="Avenir LT Pro 65 Medium" panose="020B0603020203020204" pitchFamily="34" charset="0"/>
              </a:rPr>
              <a:t>1</a:t>
            </a:r>
            <a:r>
              <a:rPr lang="en-GB" sz="900" dirty="0">
                <a:latin typeface="Avenir LT Pro 65 Medium" panose="020B0603020203020204" pitchFamily="34" charset="0"/>
              </a:rPr>
              <a:t>.</a:t>
            </a:r>
          </a:p>
        </p:txBody>
      </p:sp>
      <p:sp>
        <p:nvSpPr>
          <p:cNvPr id="9" name="Title 1">
            <a:extLst>
              <a:ext uri="{FF2B5EF4-FFF2-40B4-BE49-F238E27FC236}">
                <a16:creationId xmlns:a16="http://schemas.microsoft.com/office/drawing/2014/main" id="{41D44AC3-E09A-1F4F-CE8B-F2BD6E3A0785}"/>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CUSTOMER SEGMENTATION</a:t>
            </a:r>
          </a:p>
        </p:txBody>
      </p:sp>
      <p:sp>
        <p:nvSpPr>
          <p:cNvPr id="11" name="Rectangle 10">
            <a:extLst>
              <a:ext uri="{FF2B5EF4-FFF2-40B4-BE49-F238E27FC236}">
                <a16:creationId xmlns:a16="http://schemas.microsoft.com/office/drawing/2014/main" id="{F357273C-6732-81AC-7B78-DA438DCEDEF6}"/>
              </a:ext>
            </a:extLst>
          </p:cNvPr>
          <p:cNvSpPr/>
          <p:nvPr/>
        </p:nvSpPr>
        <p:spPr>
          <a:xfrm>
            <a:off x="401003" y="4013732"/>
            <a:ext cx="3563587" cy="169277"/>
          </a:xfrm>
          <a:prstGeom prst="rect">
            <a:avLst/>
          </a:prstGeom>
        </p:spPr>
        <p:txBody>
          <a:bodyPr wrap="square" anchor="ctr">
            <a:spAutoFit/>
          </a:bodyPr>
          <a:lstStyle/>
          <a:p>
            <a:r>
              <a:rPr lang="en-GB" sz="500" spc="59">
                <a:solidFill>
                  <a:schemeClr val="tx1">
                    <a:lumMod val="50000"/>
                    <a:lumOff val="50000"/>
                  </a:schemeClr>
                </a:solidFill>
                <a:latin typeface="Avenir LT Pro 65 Medium" panose="020B0603020203020204" pitchFamily="34" charset="0"/>
              </a:rPr>
              <a:t>1. See our </a:t>
            </a:r>
            <a:r>
              <a:rPr lang="en-GB" sz="500" i="1" spc="59">
                <a:solidFill>
                  <a:schemeClr val="tx1">
                    <a:lumMod val="50000"/>
                    <a:lumOff val="50000"/>
                  </a:schemeClr>
                </a:solidFill>
                <a:latin typeface="Avenir LT Pro 65 Medium" panose="020B0603020203020204" pitchFamily="34" charset="0"/>
              </a:rPr>
              <a:t>Insight Pocketbook</a:t>
            </a:r>
            <a:r>
              <a:rPr lang="en-GB" sz="500" spc="59">
                <a:solidFill>
                  <a:schemeClr val="tx1">
                    <a:lumMod val="50000"/>
                    <a:lumOff val="50000"/>
                  </a:schemeClr>
                </a:solidFill>
                <a:latin typeface="Avenir LT Pro 65 Medium" panose="020B0603020203020204" pitchFamily="34" charset="0"/>
              </a:rPr>
              <a:t> for more information about designing segmentation systems</a:t>
            </a:r>
            <a:endParaRPr lang="en-GB" sz="500" i="1" spc="59">
              <a:solidFill>
                <a:schemeClr val="tx1">
                  <a:lumMod val="50000"/>
                  <a:lumOff val="50000"/>
                </a:schemeClr>
              </a:solidFill>
              <a:latin typeface="Avenir LT Pro 65 Medium" panose="020B0603020203020204" pitchFamily="34" charset="0"/>
            </a:endParaRPr>
          </a:p>
        </p:txBody>
      </p:sp>
      <p:pic>
        <p:nvPicPr>
          <p:cNvPr id="12" name="Picture 11">
            <a:extLst>
              <a:ext uri="{FF2B5EF4-FFF2-40B4-BE49-F238E27FC236}">
                <a16:creationId xmlns:a16="http://schemas.microsoft.com/office/drawing/2014/main" id="{7386EEC8-7638-3300-6B56-960AADF43A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5" name="TextBox 4">
            <a:extLst>
              <a:ext uri="{FF2B5EF4-FFF2-40B4-BE49-F238E27FC236}">
                <a16:creationId xmlns:a16="http://schemas.microsoft.com/office/drawing/2014/main" id="{4A17C23E-8793-1CFD-32A2-A6475D6AE7DC}"/>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6" name="Slide Number Placeholder 5">
            <a:extLst>
              <a:ext uri="{FF2B5EF4-FFF2-40B4-BE49-F238E27FC236}">
                <a16:creationId xmlns:a16="http://schemas.microsoft.com/office/drawing/2014/main" id="{496DFAEA-B774-32A6-AB01-18E9F5D5D47A}"/>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37</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489C63F3-7927-3AD4-D0EC-1C7F5B591746}"/>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D99171-F4F5-AA6D-B763-9AEB4FBB61A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88761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C1F4BE-B1E0-0131-6719-811A6D53CD54}"/>
              </a:ext>
            </a:extLst>
          </p:cNvPr>
          <p:cNvSpPr/>
          <p:nvPr/>
        </p:nvSpPr>
        <p:spPr>
          <a:xfrm>
            <a:off x="340029" y="1275485"/>
            <a:ext cx="5624887" cy="1661993"/>
          </a:xfrm>
          <a:prstGeom prst="rect">
            <a:avLst/>
          </a:prstGeom>
          <a:noFill/>
        </p:spPr>
        <p:txBody>
          <a:bodyPr wrap="square" lIns="0" rIns="0">
            <a:spAutoFit/>
          </a:bodyPr>
          <a:lstStyle/>
          <a:p>
            <a:pPr>
              <a:spcAft>
                <a:spcPts val="900"/>
              </a:spcAft>
            </a:pPr>
            <a:r>
              <a:rPr lang="en-GB" sz="900" b="1" dirty="0">
                <a:solidFill>
                  <a:srgbClr val="003F48"/>
                </a:solidFill>
                <a:latin typeface="Avenir LT Pro 65 Medium" panose="020B0603020203020204" pitchFamily="34" charset="0"/>
              </a:rPr>
              <a:t>Definition:</a:t>
            </a:r>
            <a:r>
              <a:rPr lang="en-GB" sz="900" dirty="0">
                <a:latin typeface="Avenir LT Pro 65 Medium" panose="020B0603020203020204" pitchFamily="34" charset="0"/>
              </a:rPr>
              <a:t> the customer’s value today based on sales and usage fees. </a:t>
            </a:r>
          </a:p>
          <a:p>
            <a:pPr>
              <a:spcAft>
                <a:spcPts val="900"/>
              </a:spcAft>
            </a:pPr>
            <a:r>
              <a:rPr lang="en-GB" sz="900" dirty="0">
                <a:latin typeface="Avenir LT Pro 65 Medium" panose="020B0603020203020204" pitchFamily="34" charset="0"/>
              </a:rPr>
              <a:t>This is ideally derived from the customer’s contribution to profit over recent periods, including direct and indirect revenues, fees and charges, cost of sales, provision of product, and servicing.</a:t>
            </a:r>
          </a:p>
          <a:p>
            <a:pPr>
              <a:spcAft>
                <a:spcPts val="900"/>
              </a:spcAft>
            </a:pPr>
            <a:r>
              <a:rPr lang="en-GB" sz="900" dirty="0">
                <a:latin typeface="Avenir LT Pro 65 Medium" panose="020B0603020203020204" pitchFamily="34" charset="0"/>
              </a:rPr>
              <a:t>The definition of value, however, depends on what the business can measure so, some start with a proxy and then evolve the definition as experience and capabilities improve</a:t>
            </a:r>
            <a:r>
              <a:rPr lang="en-GB" sz="900" baseline="30000" dirty="0">
                <a:latin typeface="Avenir LT Pro 65 Medium" panose="020B0603020203020204" pitchFamily="34" charset="0"/>
              </a:rPr>
              <a:t>1</a:t>
            </a:r>
            <a:r>
              <a:rPr lang="en-GB" sz="900" dirty="0">
                <a:latin typeface="Avenir LT Pro 65 Medium" panose="020B0603020203020204" pitchFamily="34" charset="0"/>
              </a:rPr>
              <a:t>. Where profitability is not yet available, businesses can use proxies such as:</a:t>
            </a:r>
          </a:p>
          <a:p>
            <a:pPr>
              <a:spcAft>
                <a:spcPts val="900"/>
              </a:spcAft>
            </a:pPr>
            <a:r>
              <a:rPr lang="en-GB" sz="900" b="1" dirty="0">
                <a:solidFill>
                  <a:srgbClr val="003F48"/>
                </a:solidFill>
                <a:latin typeface="Avenir LT Pro 65 Medium" panose="020B0603020203020204" pitchFamily="34" charset="0"/>
              </a:rPr>
              <a:t>Revenues </a:t>
            </a:r>
            <a:r>
              <a:rPr lang="en-GB" sz="900" dirty="0">
                <a:latin typeface="Avenir LT Pro 65 Medium" panose="020B0603020203020204" pitchFamily="34" charset="0"/>
              </a:rPr>
              <a:t>from sales, booking fees, installation or setup fees, and usage fees.</a:t>
            </a:r>
          </a:p>
          <a:p>
            <a:pPr>
              <a:spcAft>
                <a:spcPts val="900"/>
              </a:spcAft>
            </a:pPr>
            <a:r>
              <a:rPr lang="en-GB" sz="900" b="1" dirty="0">
                <a:solidFill>
                  <a:srgbClr val="003F48"/>
                </a:solidFill>
                <a:latin typeface="Avenir LT Pro 65 Medium" panose="020B0603020203020204" pitchFamily="34" charset="0"/>
              </a:rPr>
              <a:t>Costs </a:t>
            </a:r>
            <a:r>
              <a:rPr lang="en-GB" sz="900" dirty="0">
                <a:latin typeface="Avenir LT Pro 65 Medium" panose="020B0603020203020204" pitchFamily="34" charset="0"/>
              </a:rPr>
              <a:t>averaged according to scale of spend or usage, or as a percentage of revenues.</a:t>
            </a:r>
          </a:p>
        </p:txBody>
      </p:sp>
      <p:sp>
        <p:nvSpPr>
          <p:cNvPr id="25" name="Rectangle 24">
            <a:extLst>
              <a:ext uri="{FF2B5EF4-FFF2-40B4-BE49-F238E27FC236}">
                <a16:creationId xmlns:a16="http://schemas.microsoft.com/office/drawing/2014/main" id="{54AEDC27-7C5D-34D2-4B57-AC1B9839B465}"/>
              </a:ext>
            </a:extLst>
          </p:cNvPr>
          <p:cNvSpPr/>
          <p:nvPr/>
        </p:nvSpPr>
        <p:spPr>
          <a:xfrm>
            <a:off x="3403724" y="4024728"/>
            <a:ext cx="2669995" cy="147284"/>
          </a:xfrm>
          <a:prstGeom prst="rect">
            <a:avLst/>
          </a:prstGeom>
        </p:spPr>
        <p:txBody>
          <a:bodyPr wrap="square" anchor="ctr">
            <a:spAutoFit/>
          </a:bodyPr>
          <a:lstStyle/>
          <a:p>
            <a:r>
              <a:rPr lang="en-GB" sz="357" spc="59">
                <a:solidFill>
                  <a:schemeClr val="tx1">
                    <a:lumMod val="50000"/>
                    <a:lumOff val="50000"/>
                  </a:schemeClr>
                </a:solidFill>
                <a:latin typeface="Avenir LT Pro 65 Medium" panose="020B0603020203020204" pitchFamily="34" charset="0"/>
              </a:rPr>
              <a:t>1. See our </a:t>
            </a:r>
            <a:r>
              <a:rPr lang="en-GB" sz="357" i="1" spc="59">
                <a:solidFill>
                  <a:schemeClr val="tx1">
                    <a:lumMod val="50000"/>
                    <a:lumOff val="50000"/>
                  </a:schemeClr>
                </a:solidFill>
                <a:latin typeface="Avenir LT Pro 65 Medium" panose="020B0603020203020204" pitchFamily="34" charset="0"/>
              </a:rPr>
              <a:t>Insight Pocketbook</a:t>
            </a:r>
            <a:r>
              <a:rPr lang="en-GB" sz="357" spc="59">
                <a:solidFill>
                  <a:schemeClr val="tx1">
                    <a:lumMod val="50000"/>
                    <a:lumOff val="50000"/>
                  </a:schemeClr>
                </a:solidFill>
                <a:latin typeface="Avenir LT Pro 65 Medium" panose="020B0603020203020204" pitchFamily="34" charset="0"/>
              </a:rPr>
              <a:t> for more information about defining value</a:t>
            </a:r>
            <a:endParaRPr lang="en-GB" sz="357" i="1" spc="59">
              <a:solidFill>
                <a:schemeClr val="tx1">
                  <a:lumMod val="50000"/>
                  <a:lumOff val="50000"/>
                </a:schemeClr>
              </a:solidFill>
              <a:latin typeface="Avenir LT Pro 65 Medium" panose="020B0603020203020204" pitchFamily="34" charset="0"/>
            </a:endParaRPr>
          </a:p>
        </p:txBody>
      </p:sp>
      <p:sp>
        <p:nvSpPr>
          <p:cNvPr id="30" name="Title 1">
            <a:extLst>
              <a:ext uri="{FF2B5EF4-FFF2-40B4-BE49-F238E27FC236}">
                <a16:creationId xmlns:a16="http://schemas.microsoft.com/office/drawing/2014/main" id="{5FC9A69D-E8F9-6A63-BCBF-B5ED82123488}"/>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CURRENT VALUE DEFINITION</a:t>
            </a:r>
          </a:p>
        </p:txBody>
      </p:sp>
      <p:pic>
        <p:nvPicPr>
          <p:cNvPr id="5" name="Picture 4">
            <a:extLst>
              <a:ext uri="{FF2B5EF4-FFF2-40B4-BE49-F238E27FC236}">
                <a16:creationId xmlns:a16="http://schemas.microsoft.com/office/drawing/2014/main" id="{76338EE9-3E7D-01A3-9CC3-BCF905AD93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B912F24B-071A-AF99-5D70-5B1FCC407C8E}"/>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38</a:t>
            </a:fld>
            <a:endParaRPr lang="en-GB" sz="754" dirty="0">
              <a:latin typeface="Avenir LT Pro 65 Medium" panose="020B0603020203020204" pitchFamily="34" charset="0"/>
            </a:endParaRPr>
          </a:p>
        </p:txBody>
      </p:sp>
      <p:sp>
        <p:nvSpPr>
          <p:cNvPr id="7" name="TextBox 6">
            <a:extLst>
              <a:ext uri="{FF2B5EF4-FFF2-40B4-BE49-F238E27FC236}">
                <a16:creationId xmlns:a16="http://schemas.microsoft.com/office/drawing/2014/main" id="{49AC2305-32AB-3CCD-D770-5F6AD7667325}"/>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74556D05-2148-60FE-7A7D-9F17F0030B2A}"/>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8283724-333C-A2CB-99B2-991BFEF9D9A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5633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224B4A0B-3569-EE72-9D7E-8E22152F864D}"/>
              </a:ext>
            </a:extLst>
          </p:cNvPr>
          <p:cNvCxnSpPr>
            <a:cxnSpLocks/>
          </p:cNvCxnSpPr>
          <p:nvPr/>
        </p:nvCxnSpPr>
        <p:spPr>
          <a:xfrm flipV="1">
            <a:off x="2138625" y="1406189"/>
            <a:ext cx="0" cy="2023935"/>
          </a:xfrm>
          <a:prstGeom prst="straightConnector1">
            <a:avLst/>
          </a:prstGeom>
          <a:ln w="38100">
            <a:solidFill>
              <a:srgbClr val="003F48"/>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5A4CB38-361A-65D3-2837-86EB271DFB28}"/>
              </a:ext>
            </a:extLst>
          </p:cNvPr>
          <p:cNvSpPr/>
          <p:nvPr/>
        </p:nvSpPr>
        <p:spPr>
          <a:xfrm>
            <a:off x="2291208" y="1676685"/>
            <a:ext cx="3386867" cy="769026"/>
          </a:xfrm>
          <a:prstGeom prst="rect">
            <a:avLst/>
          </a:prstGeom>
        </p:spPr>
        <p:txBody>
          <a:bodyPr wrap="square" numCol="1" spcCol="360000">
            <a:noAutofit/>
          </a:bodyPr>
          <a:lstStyle/>
          <a:p>
            <a:pPr algn="just">
              <a:spcAft>
                <a:spcPts val="357"/>
              </a:spcAft>
            </a:pPr>
            <a:r>
              <a:rPr lang="en-GB" sz="900" dirty="0">
                <a:latin typeface="Avenir LT Pro 65 Medium" panose="020B0603020203020204" pitchFamily="34" charset="0"/>
              </a:rPr>
              <a:t>The customer’s </a:t>
            </a:r>
            <a:r>
              <a:rPr lang="en-GB" sz="900" b="1" dirty="0">
                <a:solidFill>
                  <a:srgbClr val="003F48"/>
                </a:solidFill>
                <a:latin typeface="Avenir LT Pro 65 Medium" panose="020B0603020203020204" pitchFamily="34" charset="0"/>
              </a:rPr>
              <a:t>future value </a:t>
            </a:r>
            <a:r>
              <a:rPr lang="en-GB" sz="900" dirty="0">
                <a:latin typeface="Avenir LT Pro 65 Medium" panose="020B0603020203020204" pitchFamily="34" charset="0"/>
              </a:rPr>
              <a:t>based on expected usage and additional sales. </a:t>
            </a:r>
          </a:p>
          <a:p>
            <a:pPr algn="just">
              <a:spcAft>
                <a:spcPts val="357"/>
              </a:spcAft>
            </a:pPr>
            <a:r>
              <a:rPr lang="en-GB" sz="900" dirty="0">
                <a:latin typeface="Avenir LT Pro 65 Medium" panose="020B0603020203020204" pitchFamily="34" charset="0"/>
              </a:rPr>
              <a:t>Ideally derived from a forecast of the individual customer’s ongoing contribution to profit adjusted for the time value of money, likely sales potential and longevity of the relationship.</a:t>
            </a:r>
          </a:p>
          <a:p>
            <a:pPr algn="just">
              <a:spcAft>
                <a:spcPts val="357"/>
              </a:spcAft>
            </a:pPr>
            <a:r>
              <a:rPr lang="en-GB" sz="900" dirty="0">
                <a:latin typeface="Avenir LT Pro 65 Medium" panose="020B0603020203020204" pitchFamily="34" charset="0"/>
              </a:rPr>
              <a:t>Definition depends on what can be measured: some start with a proxy and evolve as capabilities improve</a:t>
            </a:r>
            <a:r>
              <a:rPr lang="en-GB" sz="900" baseline="30000" dirty="0">
                <a:latin typeface="Avenir LT Pro 65 Medium" panose="020B0603020203020204" pitchFamily="34" charset="0"/>
              </a:rPr>
              <a:t>1</a:t>
            </a:r>
            <a:r>
              <a:rPr lang="en-GB" sz="900" dirty="0">
                <a:latin typeface="Avenir LT Pro 65 Medium" panose="020B0603020203020204" pitchFamily="34" charset="0"/>
              </a:rPr>
              <a:t>. </a:t>
            </a:r>
          </a:p>
          <a:p>
            <a:pPr algn="just">
              <a:spcAft>
                <a:spcPts val="357"/>
              </a:spcAft>
            </a:pPr>
            <a:r>
              <a:rPr lang="en-GB" sz="900" dirty="0">
                <a:latin typeface="Avenir LT Pro 65 Medium" panose="020B0603020203020204" pitchFamily="34" charset="0"/>
              </a:rPr>
              <a:t>Example proxies include predicted customer tenure, churn and sales propensities, and average sales revenues.</a:t>
            </a:r>
          </a:p>
        </p:txBody>
      </p:sp>
      <p:cxnSp>
        <p:nvCxnSpPr>
          <p:cNvPr id="14" name="Straight Arrow Connector 13">
            <a:extLst>
              <a:ext uri="{FF2B5EF4-FFF2-40B4-BE49-F238E27FC236}">
                <a16:creationId xmlns:a16="http://schemas.microsoft.com/office/drawing/2014/main" id="{FB3C69BC-05A9-F4C3-D79F-A4F4D5DA6913}"/>
              </a:ext>
            </a:extLst>
          </p:cNvPr>
          <p:cNvCxnSpPr>
            <a:cxnSpLocks/>
          </p:cNvCxnSpPr>
          <p:nvPr/>
        </p:nvCxnSpPr>
        <p:spPr>
          <a:xfrm>
            <a:off x="814536" y="3430124"/>
            <a:ext cx="4863542" cy="0"/>
          </a:xfrm>
          <a:prstGeom prst="straightConnector1">
            <a:avLst/>
          </a:prstGeom>
          <a:ln w="38100">
            <a:solidFill>
              <a:srgbClr val="00738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9CDAA0-90C5-F7E2-D8B8-EF594693B112}"/>
              </a:ext>
            </a:extLst>
          </p:cNvPr>
          <p:cNvCxnSpPr>
            <a:cxnSpLocks/>
          </p:cNvCxnSpPr>
          <p:nvPr/>
        </p:nvCxnSpPr>
        <p:spPr>
          <a:xfrm>
            <a:off x="2138625" y="1406189"/>
            <a:ext cx="3676823" cy="0"/>
          </a:xfrm>
          <a:prstGeom prst="straightConnector1">
            <a:avLst/>
          </a:prstGeom>
          <a:ln w="38100">
            <a:solidFill>
              <a:srgbClr val="003F48"/>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382E88-91D9-6DE0-E063-F47E603EEC7B}"/>
              </a:ext>
            </a:extLst>
          </p:cNvPr>
          <p:cNvSpPr txBox="1"/>
          <p:nvPr/>
        </p:nvSpPr>
        <p:spPr>
          <a:xfrm>
            <a:off x="1073273" y="3306114"/>
            <a:ext cx="912770" cy="223537"/>
          </a:xfrm>
          <a:prstGeom prst="roundRect">
            <a:avLst/>
          </a:prstGeom>
          <a:solidFill>
            <a:srgbClr val="007382"/>
          </a:solidFill>
          <a:ln>
            <a:solidFill>
              <a:srgbClr val="007382"/>
            </a:solidFill>
          </a:ln>
        </p:spPr>
        <p:txBody>
          <a:bodyPr wrap="square">
            <a:spAutoFit/>
          </a:bodyPr>
          <a:lstStyle/>
          <a:p>
            <a:pPr algn="ctr">
              <a:spcAft>
                <a:spcPts val="357"/>
              </a:spcAft>
            </a:pPr>
            <a:r>
              <a:rPr lang="en-GB" sz="713" b="1">
                <a:solidFill>
                  <a:schemeClr val="bg1"/>
                </a:solidFill>
                <a:latin typeface="Avenir LT Pro 65 Medium" panose="020B0603020203020204" pitchFamily="34" charset="0"/>
              </a:rPr>
              <a:t>Current Value</a:t>
            </a:r>
            <a:endParaRPr lang="en-GB" sz="713">
              <a:solidFill>
                <a:schemeClr val="bg1"/>
              </a:solidFill>
              <a:latin typeface="Avenir LT Pro 65 Medium" panose="020B0603020203020204" pitchFamily="34" charset="0"/>
            </a:endParaRPr>
          </a:p>
        </p:txBody>
      </p:sp>
      <p:sp>
        <p:nvSpPr>
          <p:cNvPr id="33" name="TextBox 32">
            <a:extLst>
              <a:ext uri="{FF2B5EF4-FFF2-40B4-BE49-F238E27FC236}">
                <a16:creationId xmlns:a16="http://schemas.microsoft.com/office/drawing/2014/main" id="{E6F7D8F6-A221-AC58-1506-F938BD3CDD05}"/>
              </a:ext>
            </a:extLst>
          </p:cNvPr>
          <p:cNvSpPr txBox="1"/>
          <p:nvPr/>
        </p:nvSpPr>
        <p:spPr>
          <a:xfrm>
            <a:off x="3536764" y="1288082"/>
            <a:ext cx="934204" cy="223537"/>
          </a:xfrm>
          <a:prstGeom prst="roundRect">
            <a:avLst/>
          </a:prstGeom>
          <a:solidFill>
            <a:srgbClr val="003F48"/>
          </a:solidFill>
          <a:ln>
            <a:solidFill>
              <a:srgbClr val="003F48"/>
            </a:solidFill>
          </a:ln>
        </p:spPr>
        <p:txBody>
          <a:bodyPr wrap="square">
            <a:spAutoFit/>
          </a:bodyPr>
          <a:lstStyle/>
          <a:p>
            <a:pPr algn="ctr">
              <a:spcAft>
                <a:spcPts val="357"/>
              </a:spcAft>
            </a:pPr>
            <a:r>
              <a:rPr lang="en-GB" sz="713" b="1">
                <a:solidFill>
                  <a:schemeClr val="bg1"/>
                </a:solidFill>
                <a:latin typeface="Avenir LT Pro 65 Medium" panose="020B0603020203020204" pitchFamily="34" charset="0"/>
              </a:rPr>
              <a:t>Potential Value</a:t>
            </a:r>
            <a:endParaRPr lang="en-GB" sz="713">
              <a:solidFill>
                <a:schemeClr val="bg1"/>
              </a:solidFill>
              <a:latin typeface="Avenir LT Pro 65 Medium" panose="020B0603020203020204" pitchFamily="34" charset="0"/>
            </a:endParaRPr>
          </a:p>
        </p:txBody>
      </p:sp>
      <p:cxnSp>
        <p:nvCxnSpPr>
          <p:cNvPr id="28" name="Straight Arrow Connector 27">
            <a:extLst>
              <a:ext uri="{FF2B5EF4-FFF2-40B4-BE49-F238E27FC236}">
                <a16:creationId xmlns:a16="http://schemas.microsoft.com/office/drawing/2014/main" id="{A8B3E9B9-B58B-BAD9-72BC-0808022DF682}"/>
              </a:ext>
            </a:extLst>
          </p:cNvPr>
          <p:cNvCxnSpPr>
            <a:cxnSpLocks/>
          </p:cNvCxnSpPr>
          <p:nvPr/>
        </p:nvCxnSpPr>
        <p:spPr>
          <a:xfrm>
            <a:off x="2373241" y="3430124"/>
            <a:ext cx="3442207" cy="0"/>
          </a:xfrm>
          <a:prstGeom prst="straightConnector1">
            <a:avLst/>
          </a:prstGeom>
          <a:ln w="38100">
            <a:solidFill>
              <a:srgbClr val="00738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D43427F-01EC-482E-DC06-374DFBF66F34}"/>
              </a:ext>
            </a:extLst>
          </p:cNvPr>
          <p:cNvSpPr/>
          <p:nvPr/>
        </p:nvSpPr>
        <p:spPr>
          <a:xfrm>
            <a:off x="803628" y="4036949"/>
            <a:ext cx="2669995" cy="147284"/>
          </a:xfrm>
          <a:prstGeom prst="rect">
            <a:avLst/>
          </a:prstGeom>
        </p:spPr>
        <p:txBody>
          <a:bodyPr wrap="square" anchor="ctr">
            <a:spAutoFit/>
          </a:bodyPr>
          <a:lstStyle/>
          <a:p>
            <a:r>
              <a:rPr lang="en-GB" sz="357" spc="59">
                <a:solidFill>
                  <a:schemeClr val="tx1">
                    <a:lumMod val="50000"/>
                    <a:lumOff val="50000"/>
                  </a:schemeClr>
                </a:solidFill>
                <a:latin typeface="Avenir LT Pro 65 Medium" panose="020B0603020203020204" pitchFamily="34" charset="0"/>
              </a:rPr>
              <a:t>1. See our </a:t>
            </a:r>
            <a:r>
              <a:rPr lang="en-GB" sz="357" i="1" spc="59">
                <a:solidFill>
                  <a:schemeClr val="tx1">
                    <a:lumMod val="50000"/>
                    <a:lumOff val="50000"/>
                  </a:schemeClr>
                </a:solidFill>
                <a:latin typeface="Avenir LT Pro 65 Medium" panose="020B0603020203020204" pitchFamily="34" charset="0"/>
              </a:rPr>
              <a:t>Insight Pocketbook</a:t>
            </a:r>
            <a:r>
              <a:rPr lang="en-GB" sz="357" spc="59">
                <a:solidFill>
                  <a:schemeClr val="tx1">
                    <a:lumMod val="50000"/>
                    <a:lumOff val="50000"/>
                  </a:schemeClr>
                </a:solidFill>
                <a:latin typeface="Avenir LT Pro 65 Medium" panose="020B0603020203020204" pitchFamily="34" charset="0"/>
              </a:rPr>
              <a:t> for more information about defining value</a:t>
            </a:r>
            <a:endParaRPr lang="en-GB" sz="357" i="1" spc="59">
              <a:solidFill>
                <a:schemeClr val="tx1">
                  <a:lumMod val="50000"/>
                  <a:lumOff val="50000"/>
                </a:schemeClr>
              </a:solidFill>
              <a:latin typeface="Avenir LT Pro 65 Medium" panose="020B0603020203020204" pitchFamily="34" charset="0"/>
            </a:endParaRPr>
          </a:p>
        </p:txBody>
      </p:sp>
      <p:sp>
        <p:nvSpPr>
          <p:cNvPr id="40" name="Title 1">
            <a:extLst>
              <a:ext uri="{FF2B5EF4-FFF2-40B4-BE49-F238E27FC236}">
                <a16:creationId xmlns:a16="http://schemas.microsoft.com/office/drawing/2014/main" id="{3ED15672-861F-BF55-6774-910DD644878E}"/>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POTENTIAL VALUE DEFINITION</a:t>
            </a:r>
          </a:p>
        </p:txBody>
      </p:sp>
      <p:pic>
        <p:nvPicPr>
          <p:cNvPr id="5" name="Picture 4">
            <a:extLst>
              <a:ext uri="{FF2B5EF4-FFF2-40B4-BE49-F238E27FC236}">
                <a16:creationId xmlns:a16="http://schemas.microsoft.com/office/drawing/2014/main" id="{EBAABD9C-CFF2-70A4-3824-D716D9D863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07D9EFA6-38E5-951F-1C5F-013BCA779925}"/>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D61FBF2D-DCD4-2C1D-0097-1F7B87B6AF0F}"/>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39</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AB115334-CE6B-CF5B-A46E-07C9603995A7}"/>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DDD6E05-9D73-52EB-CCCD-C8A5B414752C}"/>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47153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29" y="1306657"/>
            <a:ext cx="5531381" cy="2001138"/>
          </a:xfrm>
          <a:prstGeom prst="rect">
            <a:avLst/>
          </a:prstGeom>
        </p:spPr>
        <p:txBody>
          <a:bodyPr wrap="square" lIns="0" rIns="0" numCol="1" spcCol="360000">
            <a:noAutofit/>
          </a:bodyPr>
          <a:lstStyle/>
          <a:p>
            <a:pPr>
              <a:spcAft>
                <a:spcPts val="357"/>
              </a:spcAft>
            </a:pPr>
            <a:r>
              <a:rPr lang="en-GB" sz="800" dirty="0">
                <a:latin typeface="Avenir LT Pro 65 Medium" panose="020B0603020203020204" pitchFamily="34" charset="0"/>
              </a:rPr>
              <a:t>This book is a high-level guide to strategically managing customers to improve profitably, particularly in data-oriented sectors such as Telco, TV and media, Financial services, Retail, and Asset management.</a:t>
            </a:r>
          </a:p>
          <a:p>
            <a:pPr>
              <a:spcAft>
                <a:spcPts val="357"/>
              </a:spcAft>
            </a:pPr>
            <a:endParaRPr lang="en-GB" sz="800" dirty="0">
              <a:latin typeface="Avenir LT Pro 65 Medium" panose="020B0603020203020204" pitchFamily="34" charset="0"/>
            </a:endParaRPr>
          </a:p>
          <a:p>
            <a:pPr>
              <a:spcAft>
                <a:spcPts val="357"/>
              </a:spcAft>
            </a:pPr>
            <a:r>
              <a:rPr lang="en-GB" sz="800" dirty="0">
                <a:latin typeface="Avenir LT Pro 65 Medium" panose="020B0603020203020204" pitchFamily="34" charset="0"/>
              </a:rPr>
              <a:t>We’ve included the ideas, skills, capabilities, and ways to define and implement a customer strategy used by companies that successfully take care of their customers and develop longer-lasting relationships to help their business grow. </a:t>
            </a:r>
          </a:p>
          <a:p>
            <a:pPr>
              <a:spcAft>
                <a:spcPts val="357"/>
              </a:spcAft>
            </a:pPr>
            <a:endParaRPr lang="en-GB" sz="800" dirty="0">
              <a:latin typeface="Avenir LT Pro 65 Medium" panose="020B0603020203020204" pitchFamily="34" charset="0"/>
            </a:endParaRPr>
          </a:p>
          <a:p>
            <a:pPr>
              <a:spcAft>
                <a:spcPts val="357"/>
              </a:spcAft>
            </a:pPr>
            <a:r>
              <a:rPr lang="en-GB" sz="800" dirty="0">
                <a:latin typeface="Avenir LT Pro 65 Medium" panose="020B0603020203020204" pitchFamily="34" charset="0"/>
              </a:rPr>
              <a:t>The content is aimed at those in charge of all or a part of managing customers such as in sales, marketing, customer services, account management, CRM, retentions, and overall base management. </a:t>
            </a:r>
          </a:p>
          <a:p>
            <a:pPr>
              <a:spcAft>
                <a:spcPts val="357"/>
              </a:spcAft>
            </a:pPr>
            <a:endParaRPr lang="en-GB" sz="800" dirty="0">
              <a:latin typeface="Avenir LT Pro 65 Medium" panose="020B0603020203020204" pitchFamily="34" charset="0"/>
            </a:endParaRPr>
          </a:p>
          <a:p>
            <a:pPr>
              <a:spcAft>
                <a:spcPts val="357"/>
              </a:spcAft>
            </a:pPr>
            <a:r>
              <a:rPr lang="en-GB" sz="800" dirty="0">
                <a:latin typeface="Avenir LT Pro 65 Medium" panose="020B0603020203020204" pitchFamily="34" charset="0"/>
              </a:rPr>
              <a:t>It is not intended to be exhaustive but will outline the basics to better understand the levers and tools available that help create and maintain profitable customer relationships.</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9" y="779070"/>
            <a:ext cx="3105520"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INTRODUCTION</a:t>
            </a:r>
          </a:p>
        </p:txBody>
      </p:sp>
      <p:sp>
        <p:nvSpPr>
          <p:cNvPr id="3" name="Slide Number Placeholder 5">
            <a:extLst>
              <a:ext uri="{FF2B5EF4-FFF2-40B4-BE49-F238E27FC236}">
                <a16:creationId xmlns:a16="http://schemas.microsoft.com/office/drawing/2014/main" id="{1524AEAD-D607-345C-89A2-C0012132BA8A}"/>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6A6C9CCC-6E97-5055-DCCE-2FD66A09C05D}"/>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pic>
        <p:nvPicPr>
          <p:cNvPr id="9" name="Picture 8">
            <a:extLst>
              <a:ext uri="{FF2B5EF4-FFF2-40B4-BE49-F238E27FC236}">
                <a16:creationId xmlns:a16="http://schemas.microsoft.com/office/drawing/2014/main" id="{99412561-E393-9525-8147-94E9A853AC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B533D4DA-ECC0-C81C-35FD-1CB2ACAE938B}"/>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3FCF3A5-E777-1ECD-534D-74429A20562F}"/>
              </a:ext>
            </a:extLst>
          </p:cNvPr>
          <p:cNvSpPr/>
          <p:nvPr/>
        </p:nvSpPr>
        <p:spPr>
          <a:xfrm>
            <a:off x="6299908"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80584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705613BA-7E0C-4FA7-A487-7822B7DBC2FD}"/>
              </a:ext>
            </a:extLst>
          </p:cNvPr>
          <p:cNvSpPr/>
          <p:nvPr/>
        </p:nvSpPr>
        <p:spPr>
          <a:xfrm>
            <a:off x="3280160" y="2516602"/>
            <a:ext cx="1798827" cy="1172446"/>
          </a:xfrm>
          <a:prstGeom prst="roundRect">
            <a:avLst/>
          </a:prstGeom>
          <a:solidFill>
            <a:schemeClr val="bg1">
              <a:lumMod val="85000"/>
            </a:schemeClr>
          </a:solid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5" name="Rectangle: Rounded Corners 44">
            <a:extLst>
              <a:ext uri="{FF2B5EF4-FFF2-40B4-BE49-F238E27FC236}">
                <a16:creationId xmlns:a16="http://schemas.microsoft.com/office/drawing/2014/main" id="{8B492B03-0B9C-46EA-ABF4-35B40E40B431}"/>
              </a:ext>
            </a:extLst>
          </p:cNvPr>
          <p:cNvSpPr/>
          <p:nvPr/>
        </p:nvSpPr>
        <p:spPr>
          <a:xfrm>
            <a:off x="1324418" y="1281571"/>
            <a:ext cx="1798827" cy="1159609"/>
          </a:xfrm>
          <a:prstGeom prst="roundRect">
            <a:avLst/>
          </a:prstGeom>
          <a:solidFill>
            <a:schemeClr val="bg1">
              <a:lumMod val="85000"/>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6" name="Rectangle: Rounded Corners 45">
            <a:extLst>
              <a:ext uri="{FF2B5EF4-FFF2-40B4-BE49-F238E27FC236}">
                <a16:creationId xmlns:a16="http://schemas.microsoft.com/office/drawing/2014/main" id="{EBCBBA3A-280E-4E0A-9771-4115A860BD97}"/>
              </a:ext>
            </a:extLst>
          </p:cNvPr>
          <p:cNvSpPr/>
          <p:nvPr/>
        </p:nvSpPr>
        <p:spPr>
          <a:xfrm>
            <a:off x="1324418" y="2516602"/>
            <a:ext cx="1798827" cy="1172446"/>
          </a:xfrm>
          <a:prstGeom prst="roundRect">
            <a:avLst/>
          </a:prstGeom>
          <a:solidFill>
            <a:schemeClr val="bg1">
              <a:lumMod val="85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1" name="Rectangle: Rounded Corners 40">
            <a:extLst>
              <a:ext uri="{FF2B5EF4-FFF2-40B4-BE49-F238E27FC236}">
                <a16:creationId xmlns:a16="http://schemas.microsoft.com/office/drawing/2014/main" id="{FD34C96C-B294-46E7-8038-6BE97835F4E9}"/>
              </a:ext>
            </a:extLst>
          </p:cNvPr>
          <p:cNvSpPr/>
          <p:nvPr/>
        </p:nvSpPr>
        <p:spPr>
          <a:xfrm>
            <a:off x="3280160" y="1281571"/>
            <a:ext cx="1798827" cy="1159609"/>
          </a:xfrm>
          <a:prstGeom prst="roundRect">
            <a:avLst/>
          </a:prstGeom>
          <a:solidFill>
            <a:schemeClr val="bg1">
              <a:lumMod val="85000"/>
            </a:schemeClr>
          </a:solidFill>
          <a:ln w="222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10" name="Table 9">
            <a:extLst>
              <a:ext uri="{FF2B5EF4-FFF2-40B4-BE49-F238E27FC236}">
                <a16:creationId xmlns:a16="http://schemas.microsoft.com/office/drawing/2014/main" id="{E130892A-C744-44C5-9EAD-26F0110E8E59}"/>
              </a:ext>
            </a:extLst>
          </p:cNvPr>
          <p:cNvGraphicFramePr>
            <a:graphicFrameLocks noGrp="1"/>
          </p:cNvGraphicFramePr>
          <p:nvPr>
            <p:extLst>
              <p:ext uri="{D42A27DB-BD31-4B8C-83A1-F6EECF244321}">
                <p14:modId xmlns:p14="http://schemas.microsoft.com/office/powerpoint/2010/main" val="297056798"/>
              </p:ext>
            </p:extLst>
          </p:nvPr>
        </p:nvGraphicFramePr>
        <p:xfrm>
          <a:off x="981110" y="1281571"/>
          <a:ext cx="4171001" cy="2655884"/>
        </p:xfrm>
        <a:graphic>
          <a:graphicData uri="http://schemas.openxmlformats.org/drawingml/2006/table">
            <a:tbl>
              <a:tblPr>
                <a:tableStyleId>{5C22544A-7EE6-4342-B048-85BDC9FD1C3A}</a:tableStyleId>
              </a:tblPr>
              <a:tblGrid>
                <a:gridCol w="207548">
                  <a:extLst>
                    <a:ext uri="{9D8B030D-6E8A-4147-A177-3AD203B41FA5}">
                      <a16:colId xmlns:a16="http://schemas.microsoft.com/office/drawing/2014/main" val="2453113503"/>
                    </a:ext>
                  </a:extLst>
                </a:gridCol>
                <a:gridCol w="2017552">
                  <a:extLst>
                    <a:ext uri="{9D8B030D-6E8A-4147-A177-3AD203B41FA5}">
                      <a16:colId xmlns:a16="http://schemas.microsoft.com/office/drawing/2014/main" val="3094511845"/>
                    </a:ext>
                  </a:extLst>
                </a:gridCol>
                <a:gridCol w="1945901">
                  <a:extLst>
                    <a:ext uri="{9D8B030D-6E8A-4147-A177-3AD203B41FA5}">
                      <a16:colId xmlns:a16="http://schemas.microsoft.com/office/drawing/2014/main" val="1059107085"/>
                    </a:ext>
                  </a:extLst>
                </a:gridCol>
              </a:tblGrid>
              <a:tr h="1197320">
                <a:tc>
                  <a:txBody>
                    <a:bodyPr/>
                    <a:lstStyle/>
                    <a:p>
                      <a:pPr marL="0" algn="ctr" defTabSz="457200" rtl="0" eaLnBrk="1" latinLnBrk="0" hangingPunct="1">
                        <a:spcAft>
                          <a:spcPts val="1800"/>
                        </a:spcAft>
                      </a:pPr>
                      <a:r>
                        <a:rPr lang="en-GB" sz="900" b="1" kern="1200">
                          <a:solidFill>
                            <a:schemeClr val="bg1"/>
                          </a:solidFill>
                          <a:latin typeface="Avenir LT Pro 65 Medium" panose="020B0603020203020204" pitchFamily="34" charset="0"/>
                          <a:ea typeface="+mn-ea"/>
                          <a:cs typeface="+mn-cs"/>
                        </a:rPr>
                        <a:t>Higher </a:t>
                      </a:r>
                      <a:r>
                        <a:rPr lang="en-GB" sz="900" b="0" kern="1200">
                          <a:solidFill>
                            <a:schemeClr val="bg1"/>
                          </a:solidFill>
                          <a:latin typeface="Avenir LT Pro 65 Medium" panose="020B0603020203020204" pitchFamily="34" charset="0"/>
                          <a:ea typeface="+mn-ea"/>
                          <a:cs typeface="+mn-cs"/>
                        </a:rPr>
                        <a:t>Current Value</a:t>
                      </a:r>
                    </a:p>
                  </a:txBody>
                  <a:tcPr marL="54304" marR="54304" marT="27153" marB="27153"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tc>
                  <a:txBody>
                    <a:bodyPr/>
                    <a:lstStyle/>
                    <a:p>
                      <a:pPr algn="ctr">
                        <a:lnSpc>
                          <a:spcPct val="100000"/>
                        </a:lnSpc>
                        <a:spcAft>
                          <a:spcPts val="600"/>
                        </a:spcAft>
                      </a:pPr>
                      <a:r>
                        <a:rPr lang="en-GB" sz="1100" b="1">
                          <a:solidFill>
                            <a:schemeClr val="accent4">
                              <a:lumMod val="75000"/>
                            </a:schemeClr>
                          </a:solidFill>
                          <a:latin typeface="Avenir LT Pro 65 Medium" panose="020B0603020203020204" pitchFamily="34" charset="0"/>
                        </a:rPr>
                        <a:t>GOLD</a:t>
                      </a:r>
                      <a:r>
                        <a:rPr lang="en-GB" sz="1100" b="1">
                          <a:solidFill>
                            <a:schemeClr val="tx2">
                              <a:lumMod val="60000"/>
                              <a:lumOff val="40000"/>
                            </a:schemeClr>
                          </a:solidFill>
                          <a:latin typeface="Avenir LT Pro 65 Medium" panose="020B0603020203020204" pitchFamily="34" charset="0"/>
                        </a:rPr>
                        <a:t> </a:t>
                      </a:r>
                    </a:p>
                    <a:p>
                      <a:pPr marL="0" algn="ctr" defTabSz="914400" rtl="0" eaLnBrk="1" latinLnBrk="0" hangingPunct="1">
                        <a:lnSpc>
                          <a:spcPct val="100000"/>
                        </a:lnSpc>
                        <a:spcAft>
                          <a:spcPts val="600"/>
                        </a:spcAft>
                      </a:pPr>
                      <a:r>
                        <a:rPr lang="en-GB" sz="900" b="1" kern="1200">
                          <a:solidFill>
                            <a:schemeClr val="tx1"/>
                          </a:solidFill>
                          <a:latin typeface="Avenir LT Pro 65 Medium" panose="020B0603020203020204" pitchFamily="34" charset="0"/>
                          <a:ea typeface="+mn-ea"/>
                          <a:cs typeface="+mn-cs"/>
                        </a:rPr>
                        <a:t>Best customers today</a:t>
                      </a:r>
                    </a:p>
                    <a:p>
                      <a:pPr algn="ctr">
                        <a:lnSpc>
                          <a:spcPct val="100000"/>
                        </a:lnSpc>
                        <a:spcAft>
                          <a:spcPts val="600"/>
                        </a:spcAft>
                      </a:pPr>
                      <a:r>
                        <a:rPr lang="en-GB" sz="500" i="1">
                          <a:solidFill>
                            <a:schemeClr val="tx1"/>
                          </a:solidFill>
                          <a:latin typeface="Avenir LT Pro 65 Medium" panose="020B0603020203020204" pitchFamily="34" charset="0"/>
                        </a:rPr>
                        <a:t>Higher value today</a:t>
                      </a:r>
                    </a:p>
                    <a:p>
                      <a:pPr algn="ctr">
                        <a:lnSpc>
                          <a:spcPct val="100000"/>
                        </a:lnSpc>
                        <a:spcAft>
                          <a:spcPts val="600"/>
                        </a:spcAft>
                      </a:pPr>
                      <a:r>
                        <a:rPr lang="en-GB" sz="500" i="1">
                          <a:solidFill>
                            <a:schemeClr val="tx1"/>
                          </a:solidFill>
                          <a:latin typeface="Avenir LT Pro 65 Medium" panose="020B0603020203020204" pitchFamily="34" charset="0"/>
                        </a:rPr>
                        <a:t>Further growth unlikely</a:t>
                      </a:r>
                    </a:p>
                    <a:p>
                      <a:pPr algn="ctr">
                        <a:lnSpc>
                          <a:spcPct val="100000"/>
                        </a:lnSpc>
                        <a:spcAft>
                          <a:spcPts val="600"/>
                        </a:spcAft>
                      </a:pPr>
                      <a:r>
                        <a:rPr lang="en-GB" sz="500">
                          <a:solidFill>
                            <a:schemeClr val="tx1"/>
                          </a:solidFill>
                          <a:latin typeface="Avenir LT Pro 65 Medium" panose="020B0603020203020204" pitchFamily="34" charset="0"/>
                        </a:rPr>
                        <a:t>Encourage loyalty to retain as</a:t>
                      </a:r>
                      <a:br>
                        <a:rPr lang="en-GB" sz="500">
                          <a:solidFill>
                            <a:schemeClr val="tx1"/>
                          </a:solidFill>
                          <a:latin typeface="Avenir LT Pro 65 Medium" panose="020B0603020203020204" pitchFamily="34" charset="0"/>
                        </a:rPr>
                      </a:br>
                      <a:r>
                        <a:rPr lang="en-GB" sz="500" b="1">
                          <a:solidFill>
                            <a:schemeClr val="accent4">
                              <a:lumMod val="75000"/>
                            </a:schemeClr>
                          </a:solidFill>
                          <a:latin typeface="Avenir LT Pro 65 Medium" panose="020B0603020203020204" pitchFamily="34" charset="0"/>
                        </a:rPr>
                        <a:t>Gold</a:t>
                      </a:r>
                      <a:r>
                        <a:rPr lang="en-GB" sz="500">
                          <a:solidFill>
                            <a:schemeClr val="tx1"/>
                          </a:solidFill>
                          <a:latin typeface="Avenir LT Pro 65 Medium" panose="020B0603020203020204" pitchFamily="34" charset="0"/>
                        </a:rPr>
                        <a:t> customers</a:t>
                      </a:r>
                      <a:endParaRPr lang="en-GB" sz="600" b="1">
                        <a:latin typeface="Avenir LT Pro 65 Medium" panose="020B0603020203020204" pitchFamily="34" charset="0"/>
                      </a:endParaRPr>
                    </a:p>
                  </a:txBody>
                  <a:tcPr marL="213796" marR="213796" marT="42760" marB="42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600"/>
                        </a:spcAft>
                      </a:pPr>
                      <a:r>
                        <a:rPr lang="en-GB" sz="1100" b="1" kern="1200">
                          <a:solidFill>
                            <a:schemeClr val="tx2">
                              <a:lumMod val="60000"/>
                              <a:lumOff val="40000"/>
                            </a:schemeClr>
                          </a:solidFill>
                          <a:latin typeface="Avenir LT Pro 65 Medium" panose="020B0603020203020204" pitchFamily="34" charset="0"/>
                          <a:ea typeface="+mn-ea"/>
                          <a:cs typeface="+mn-cs"/>
                        </a:rPr>
                        <a:t>PLATINUM</a:t>
                      </a:r>
                    </a:p>
                    <a:p>
                      <a:pPr algn="ctr">
                        <a:lnSpc>
                          <a:spcPct val="100000"/>
                        </a:lnSpc>
                        <a:spcAft>
                          <a:spcPts val="600"/>
                        </a:spcAft>
                      </a:pPr>
                      <a:r>
                        <a:rPr lang="en-GB" sz="900" b="1">
                          <a:solidFill>
                            <a:schemeClr val="tx1"/>
                          </a:solidFill>
                          <a:latin typeface="Avenir LT Pro 65 Medium" panose="020B0603020203020204" pitchFamily="34" charset="0"/>
                        </a:rPr>
                        <a:t>Best customers tomorrow</a:t>
                      </a:r>
                    </a:p>
                    <a:p>
                      <a:pPr algn="ctr">
                        <a:lnSpc>
                          <a:spcPct val="100000"/>
                        </a:lnSpc>
                        <a:spcAft>
                          <a:spcPts val="600"/>
                        </a:spcAft>
                      </a:pPr>
                      <a:r>
                        <a:rPr lang="en-GB" sz="500" i="1">
                          <a:solidFill>
                            <a:schemeClr val="tx1"/>
                          </a:solidFill>
                          <a:latin typeface="Avenir LT Pro 65 Medium" panose="020B0603020203020204" pitchFamily="34" charset="0"/>
                        </a:rPr>
                        <a:t>Higher value today</a:t>
                      </a:r>
                    </a:p>
                    <a:p>
                      <a:pPr algn="ctr">
                        <a:lnSpc>
                          <a:spcPct val="100000"/>
                        </a:lnSpc>
                        <a:spcAft>
                          <a:spcPts val="600"/>
                        </a:spcAft>
                      </a:pPr>
                      <a:r>
                        <a:rPr lang="en-GB" sz="500" i="1">
                          <a:solidFill>
                            <a:schemeClr val="tx1"/>
                          </a:solidFill>
                          <a:latin typeface="Avenir LT Pro 65 Medium" panose="020B0603020203020204" pitchFamily="34" charset="0"/>
                        </a:rPr>
                        <a:t>Higher potential for future growth</a:t>
                      </a:r>
                    </a:p>
                    <a:p>
                      <a:pPr algn="ctr">
                        <a:lnSpc>
                          <a:spcPct val="100000"/>
                        </a:lnSpc>
                        <a:spcAft>
                          <a:spcPts val="600"/>
                        </a:spcAft>
                      </a:pPr>
                      <a:r>
                        <a:rPr lang="en-GB" sz="500">
                          <a:solidFill>
                            <a:schemeClr val="tx1"/>
                          </a:solidFill>
                          <a:latin typeface="Avenir LT Pro 65 Medium" panose="020B0603020203020204" pitchFamily="34" charset="0"/>
                        </a:rPr>
                        <a:t>Encourage higher spend to become</a:t>
                      </a:r>
                      <a:br>
                        <a:rPr lang="en-GB" sz="500">
                          <a:solidFill>
                            <a:schemeClr val="tx1"/>
                          </a:solidFill>
                          <a:latin typeface="Avenir LT Pro 65 Medium" panose="020B0603020203020204" pitchFamily="34" charset="0"/>
                        </a:rPr>
                      </a:br>
                      <a:r>
                        <a:rPr lang="en-GB" sz="500" b="1">
                          <a:solidFill>
                            <a:schemeClr val="accent4">
                              <a:lumMod val="75000"/>
                            </a:schemeClr>
                          </a:solidFill>
                          <a:latin typeface="Avenir LT Pro 65 Medium" panose="020B0603020203020204" pitchFamily="34" charset="0"/>
                        </a:rPr>
                        <a:t>Gold</a:t>
                      </a:r>
                      <a:r>
                        <a:rPr lang="en-GB" sz="500" b="1">
                          <a:solidFill>
                            <a:schemeClr val="tx2">
                              <a:lumMod val="60000"/>
                              <a:lumOff val="40000"/>
                            </a:schemeClr>
                          </a:solidFill>
                          <a:latin typeface="Avenir LT Pro 65 Medium" panose="020B0603020203020204" pitchFamily="34" charset="0"/>
                        </a:rPr>
                        <a:t> </a:t>
                      </a:r>
                      <a:r>
                        <a:rPr lang="en-GB" sz="500" kern="1200">
                          <a:solidFill>
                            <a:schemeClr val="tx1"/>
                          </a:solidFill>
                          <a:latin typeface="Avenir LT Pro 65 Medium" panose="020B0603020203020204" pitchFamily="34" charset="0"/>
                          <a:ea typeface="+mn-ea"/>
                          <a:cs typeface="+mn-cs"/>
                        </a:rPr>
                        <a:t>customers</a:t>
                      </a:r>
                    </a:p>
                  </a:txBody>
                  <a:tcPr marL="213796" marR="213796" marT="42760" marB="42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811933"/>
                  </a:ext>
                </a:extLst>
              </a:tr>
              <a:tr h="1267098">
                <a:tc>
                  <a:txBody>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lang="en-GB" sz="900" b="1" kern="1200">
                          <a:solidFill>
                            <a:schemeClr val="bg1"/>
                          </a:solidFill>
                          <a:latin typeface="Avenir LT Pro 65 Medium" panose="020B0603020203020204" pitchFamily="34" charset="0"/>
                          <a:ea typeface="+mn-ea"/>
                          <a:cs typeface="+mn-cs"/>
                        </a:rPr>
                        <a:t>Lower </a:t>
                      </a:r>
                      <a:r>
                        <a:rPr lang="en-GB" sz="900" b="0" kern="1200">
                          <a:solidFill>
                            <a:schemeClr val="bg1"/>
                          </a:solidFill>
                          <a:latin typeface="Avenir LT Pro 65 Medium" panose="020B0603020203020204" pitchFamily="34" charset="0"/>
                          <a:ea typeface="+mn-ea"/>
                          <a:cs typeface="+mn-cs"/>
                        </a:rPr>
                        <a:t>Current Value</a:t>
                      </a:r>
                    </a:p>
                  </a:txBody>
                  <a:tcPr marL="54304" marR="54304" marT="27153" marB="27153"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F48">
                        <a:alpha val="80000"/>
                      </a:srgbClr>
                    </a:solidFill>
                  </a:tcPr>
                </a:tc>
                <a:tc>
                  <a:txBody>
                    <a:bodyPr/>
                    <a:lstStyle/>
                    <a:p>
                      <a:pPr algn="ctr">
                        <a:lnSpc>
                          <a:spcPct val="100000"/>
                        </a:lnSpc>
                        <a:spcAft>
                          <a:spcPts val="600"/>
                        </a:spcAft>
                      </a:pPr>
                      <a:r>
                        <a:rPr lang="en-GB" sz="1100" b="1">
                          <a:solidFill>
                            <a:schemeClr val="accent2">
                              <a:lumMod val="75000"/>
                            </a:schemeClr>
                          </a:solidFill>
                          <a:latin typeface="Avenir LT Pro 65 Medium" panose="020B0603020203020204" pitchFamily="34" charset="0"/>
                        </a:rPr>
                        <a:t>BRONZE</a:t>
                      </a:r>
                    </a:p>
                    <a:p>
                      <a:pPr algn="ctr">
                        <a:lnSpc>
                          <a:spcPct val="100000"/>
                        </a:lnSpc>
                        <a:spcAft>
                          <a:spcPts val="600"/>
                        </a:spcAft>
                      </a:pPr>
                      <a:r>
                        <a:rPr lang="en-GB" sz="900" b="1">
                          <a:solidFill>
                            <a:schemeClr val="tx1"/>
                          </a:solidFill>
                          <a:latin typeface="Avenir LT Pro 65 Medium" panose="020B0603020203020204" pitchFamily="34" charset="0"/>
                        </a:rPr>
                        <a:t>OK customers today</a:t>
                      </a:r>
                    </a:p>
                    <a:p>
                      <a:pPr algn="ctr">
                        <a:lnSpc>
                          <a:spcPct val="100000"/>
                        </a:lnSpc>
                        <a:spcAft>
                          <a:spcPts val="600"/>
                        </a:spcAft>
                      </a:pPr>
                      <a:r>
                        <a:rPr lang="en-GB" sz="500" i="1">
                          <a:solidFill>
                            <a:schemeClr val="tx1"/>
                          </a:solidFill>
                          <a:latin typeface="Avenir LT Pro 65 Medium" panose="020B0603020203020204" pitchFamily="34" charset="0"/>
                        </a:rPr>
                        <a:t>Lower value today</a:t>
                      </a:r>
                    </a:p>
                    <a:p>
                      <a:pPr algn="ctr">
                        <a:lnSpc>
                          <a:spcPct val="100000"/>
                        </a:lnSpc>
                        <a:spcAft>
                          <a:spcPts val="600"/>
                        </a:spcAft>
                      </a:pPr>
                      <a:r>
                        <a:rPr lang="en-GB" sz="500" i="1">
                          <a:solidFill>
                            <a:schemeClr val="tx1"/>
                          </a:solidFill>
                          <a:latin typeface="Avenir LT Pro 65 Medium" panose="020B0603020203020204" pitchFamily="34" charset="0"/>
                        </a:rPr>
                        <a:t>Future growth unlikely</a:t>
                      </a:r>
                    </a:p>
                    <a:p>
                      <a:pPr algn="ctr">
                        <a:lnSpc>
                          <a:spcPct val="100000"/>
                        </a:lnSpc>
                        <a:spcAft>
                          <a:spcPts val="600"/>
                        </a:spcAft>
                      </a:pPr>
                      <a:r>
                        <a:rPr lang="en-GB" sz="500">
                          <a:solidFill>
                            <a:schemeClr val="tx1"/>
                          </a:solidFill>
                          <a:latin typeface="Avenir LT Pro 65 Medium" panose="020B0603020203020204" pitchFamily="34" charset="0"/>
                        </a:rPr>
                        <a:t>Encourage low-cost sales and service and</a:t>
                      </a:r>
                      <a:br>
                        <a:rPr lang="en-GB" sz="500">
                          <a:solidFill>
                            <a:schemeClr val="tx1"/>
                          </a:solidFill>
                          <a:latin typeface="Avenir LT Pro 65 Medium" panose="020B0603020203020204" pitchFamily="34" charset="0"/>
                        </a:rPr>
                      </a:br>
                      <a:r>
                        <a:rPr lang="en-GB" sz="500">
                          <a:solidFill>
                            <a:schemeClr val="tx1"/>
                          </a:solidFill>
                          <a:latin typeface="Avenir LT Pro 65 Medium" panose="020B0603020203020204" pitchFamily="34" charset="0"/>
                        </a:rPr>
                        <a:t>retain at minimum cost</a:t>
                      </a:r>
                    </a:p>
                  </a:txBody>
                  <a:tcPr marL="213796" marR="213796" marT="42760" marB="42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600"/>
                        </a:spcAft>
                      </a:pPr>
                      <a:r>
                        <a:rPr lang="en-GB" sz="1100" b="1">
                          <a:solidFill>
                            <a:schemeClr val="bg1">
                              <a:lumMod val="50000"/>
                            </a:schemeClr>
                          </a:solidFill>
                          <a:latin typeface="Avenir LT Pro 65 Medium" panose="020B0603020203020204" pitchFamily="34" charset="0"/>
                        </a:rPr>
                        <a:t>SILVER</a:t>
                      </a:r>
                    </a:p>
                    <a:p>
                      <a:pPr algn="ctr">
                        <a:lnSpc>
                          <a:spcPct val="100000"/>
                        </a:lnSpc>
                        <a:spcAft>
                          <a:spcPts val="600"/>
                        </a:spcAft>
                      </a:pPr>
                      <a:r>
                        <a:rPr lang="en-GB" sz="900" b="1">
                          <a:solidFill>
                            <a:schemeClr val="tx1"/>
                          </a:solidFill>
                          <a:latin typeface="Avenir LT Pro 65 Medium" panose="020B0603020203020204" pitchFamily="34" charset="0"/>
                        </a:rPr>
                        <a:t>Better customers tomorrow</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500" b="0" i="1" u="none" strike="noStrike" kern="1200" cap="none" spc="0" normalizeH="0" baseline="0" noProof="0">
                          <a:ln>
                            <a:noFill/>
                          </a:ln>
                          <a:solidFill>
                            <a:schemeClr val="tx1"/>
                          </a:solidFill>
                          <a:uLnTx/>
                          <a:uFillTx/>
                          <a:latin typeface="Avenir LT Pro 65 Medium" panose="020B0603020203020204" pitchFamily="34" charset="0"/>
                        </a:rPr>
                        <a:t>Lower value today</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500" b="0" i="1" u="none" strike="noStrike" kern="1200" cap="none" spc="0" normalizeH="0" baseline="0" noProof="0">
                          <a:ln>
                            <a:noFill/>
                          </a:ln>
                          <a:solidFill>
                            <a:schemeClr val="tx1"/>
                          </a:solidFill>
                          <a:uLnTx/>
                          <a:uFillTx/>
                          <a:latin typeface="Avenir LT Pro 65 Medium" panose="020B0603020203020204" pitchFamily="34" charset="0"/>
                        </a:rPr>
                        <a:t>Higher potential for future growth</a:t>
                      </a:r>
                    </a:p>
                    <a:p>
                      <a:pPr algn="ctr">
                        <a:lnSpc>
                          <a:spcPct val="100000"/>
                        </a:lnSpc>
                        <a:spcAft>
                          <a:spcPts val="600"/>
                        </a:spcAft>
                      </a:pPr>
                      <a:r>
                        <a:rPr lang="en-GB" sz="500">
                          <a:solidFill>
                            <a:schemeClr val="tx1"/>
                          </a:solidFill>
                          <a:latin typeface="Avenir LT Pro 65 Medium" panose="020B0603020203020204" pitchFamily="34" charset="0"/>
                        </a:rPr>
                        <a:t>Encourage higher spend to become</a:t>
                      </a:r>
                      <a:br>
                        <a:rPr lang="en-GB" sz="500">
                          <a:solidFill>
                            <a:schemeClr val="tx1"/>
                          </a:solidFill>
                          <a:latin typeface="Avenir LT Pro 65 Medium" panose="020B0603020203020204" pitchFamily="34" charset="0"/>
                        </a:rPr>
                      </a:br>
                      <a:r>
                        <a:rPr lang="en-GB" sz="500" b="1">
                          <a:solidFill>
                            <a:schemeClr val="accent4">
                              <a:lumMod val="75000"/>
                            </a:schemeClr>
                          </a:solidFill>
                          <a:latin typeface="Avenir LT Pro 65 Medium" panose="020B0603020203020204" pitchFamily="34" charset="0"/>
                        </a:rPr>
                        <a:t>Gold</a:t>
                      </a:r>
                      <a:r>
                        <a:rPr lang="en-GB" sz="500">
                          <a:solidFill>
                            <a:schemeClr val="tx1"/>
                          </a:solidFill>
                          <a:latin typeface="Avenir LT Pro 65 Medium" panose="020B0603020203020204" pitchFamily="34" charset="0"/>
                        </a:rPr>
                        <a:t> or </a:t>
                      </a:r>
                      <a:r>
                        <a:rPr lang="en-GB" sz="500" b="1">
                          <a:solidFill>
                            <a:schemeClr val="tx2">
                              <a:lumMod val="60000"/>
                              <a:lumOff val="40000"/>
                            </a:schemeClr>
                          </a:solidFill>
                          <a:latin typeface="Avenir LT Pro 65 Medium" panose="020B0603020203020204" pitchFamily="34" charset="0"/>
                        </a:rPr>
                        <a:t>Platinum </a:t>
                      </a:r>
                      <a:r>
                        <a:rPr lang="en-GB" sz="500" kern="1200">
                          <a:solidFill>
                            <a:schemeClr val="tx1"/>
                          </a:solidFill>
                          <a:latin typeface="Avenir LT Pro 65 Medium" panose="020B0603020203020204" pitchFamily="34" charset="0"/>
                          <a:ea typeface="+mn-ea"/>
                          <a:cs typeface="+mn-cs"/>
                        </a:rPr>
                        <a:t>customers</a:t>
                      </a:r>
                      <a:endParaRPr lang="en-GB" sz="500">
                        <a:solidFill>
                          <a:schemeClr val="tx1"/>
                        </a:solidFill>
                        <a:latin typeface="Avenir LT Pro 65 Medium" panose="020B0603020203020204" pitchFamily="34" charset="0"/>
                      </a:endParaRPr>
                    </a:p>
                  </a:txBody>
                  <a:tcPr marL="213796" marR="213796" marT="42760" marB="42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120426"/>
                  </a:ext>
                </a:extLst>
              </a:tr>
              <a:tr h="188403">
                <a:tc>
                  <a:txBody>
                    <a:bodyPr/>
                    <a:lstStyle/>
                    <a:p>
                      <a:pPr marL="0" algn="ctr" defTabSz="457200" rtl="0" eaLnBrk="1" latinLnBrk="0" hangingPunct="1">
                        <a:spcAft>
                          <a:spcPts val="0"/>
                        </a:spcAft>
                      </a:pPr>
                      <a:endParaRPr lang="en-GB" sz="500" b="1" kern="1200">
                        <a:solidFill>
                          <a:srgbClr val="AD9761"/>
                        </a:solidFill>
                        <a:latin typeface="Avenir LT Pro 65 Medium" panose="020B0603020203020204" pitchFamily="34" charset="0"/>
                        <a:ea typeface="+mn-ea"/>
                        <a:cs typeface="+mn-cs"/>
                      </a:endParaRPr>
                    </a:p>
                  </a:txBody>
                  <a:tcPr marL="54304" marR="54304" marT="27153" marB="27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spcAft>
                          <a:spcPts val="0"/>
                        </a:spcAft>
                      </a:pPr>
                      <a:r>
                        <a:rPr lang="en-GB" sz="900" b="1" kern="1200">
                          <a:solidFill>
                            <a:schemeClr val="bg1"/>
                          </a:solidFill>
                          <a:latin typeface="Avenir LT Pro 65 Medium" panose="020B0603020203020204" pitchFamily="34" charset="0"/>
                          <a:ea typeface="+mn-ea"/>
                          <a:cs typeface="+mn-cs"/>
                        </a:rPr>
                        <a:t>Lower </a:t>
                      </a:r>
                      <a:r>
                        <a:rPr lang="en-GB" sz="900" b="0" kern="1200">
                          <a:solidFill>
                            <a:schemeClr val="bg1"/>
                          </a:solidFill>
                          <a:latin typeface="Avenir LT Pro 65 Medium" panose="020B0603020203020204" pitchFamily="34" charset="0"/>
                          <a:ea typeface="+mn-ea"/>
                          <a:cs typeface="+mn-cs"/>
                        </a:rPr>
                        <a:t>Potential Value</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33">
                        <a:alpha val="80000"/>
                      </a:srgbClr>
                    </a:solidFill>
                  </a:tcPr>
                </a:tc>
                <a:tc>
                  <a:txBody>
                    <a:bodyPr/>
                    <a:lstStyle/>
                    <a:p>
                      <a:pPr marL="0" algn="ctr" defTabSz="457200" rtl="0" eaLnBrk="1" latinLnBrk="0" hangingPunct="1">
                        <a:spcAft>
                          <a:spcPts val="0"/>
                        </a:spcAft>
                      </a:pPr>
                      <a:r>
                        <a:rPr lang="en-GB" sz="900" b="1" kern="1200">
                          <a:solidFill>
                            <a:schemeClr val="bg1"/>
                          </a:solidFill>
                          <a:latin typeface="Avenir LT Pro 65 Medium" panose="020B0603020203020204" pitchFamily="34" charset="0"/>
                          <a:ea typeface="+mn-ea"/>
                          <a:cs typeface="+mn-cs"/>
                        </a:rPr>
                        <a:t>Higher </a:t>
                      </a:r>
                      <a:r>
                        <a:rPr lang="en-GB" sz="900" b="0" kern="1200">
                          <a:solidFill>
                            <a:schemeClr val="bg1"/>
                          </a:solidFill>
                          <a:latin typeface="Avenir LT Pro 65 Medium" panose="020B0603020203020204" pitchFamily="34" charset="0"/>
                          <a:ea typeface="+mn-ea"/>
                          <a:cs typeface="+mn-cs"/>
                        </a:rPr>
                        <a:t>Potential Value</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33">
                        <a:alpha val="80000"/>
                      </a:srgbClr>
                    </a:solidFill>
                  </a:tcPr>
                </a:tc>
                <a:extLst>
                  <a:ext uri="{0D108BD9-81ED-4DB2-BD59-A6C34878D82A}">
                    <a16:rowId xmlns:a16="http://schemas.microsoft.com/office/drawing/2014/main" val="2793627272"/>
                  </a:ext>
                </a:extLst>
              </a:tr>
            </a:tbl>
          </a:graphicData>
        </a:graphic>
      </p:graphicFrame>
      <p:sp>
        <p:nvSpPr>
          <p:cNvPr id="8" name="Trapezoid 7">
            <a:extLst>
              <a:ext uri="{FF2B5EF4-FFF2-40B4-BE49-F238E27FC236}">
                <a16:creationId xmlns:a16="http://schemas.microsoft.com/office/drawing/2014/main" id="{1CFD7E6D-21D2-48CF-81D9-93BCEF8074DE}"/>
              </a:ext>
            </a:extLst>
          </p:cNvPr>
          <p:cNvSpPr/>
          <p:nvPr/>
        </p:nvSpPr>
        <p:spPr>
          <a:xfrm>
            <a:off x="3853809" y="1452443"/>
            <a:ext cx="66818" cy="29472"/>
          </a:xfrm>
          <a:prstGeom prst="trapezoid">
            <a:avLst/>
          </a:prstGeom>
          <a:solidFill>
            <a:schemeClr val="tx2">
              <a:lumMod val="60000"/>
              <a:lumOff val="40000"/>
            </a:schemeClr>
          </a:solidFill>
          <a:ln>
            <a:solidFill>
              <a:schemeClr val="tx2">
                <a:lumMod val="60000"/>
                <a:lumOff val="40000"/>
              </a:schemeClr>
            </a:solidFill>
          </a:ln>
          <a:scene3d>
            <a:camera prst="isometricOffAxis2Left"/>
            <a:lightRig rig="glow" dir="t"/>
          </a:scene3d>
          <a:sp3d extrusionH="298450">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0" name="Graphic 29" descr="Diamond with solid fill">
            <a:extLst>
              <a:ext uri="{FF2B5EF4-FFF2-40B4-BE49-F238E27FC236}">
                <a16:creationId xmlns:a16="http://schemas.microsoft.com/office/drawing/2014/main" id="{272AC374-CA1F-4A70-AAB2-5F41BCA88D4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21799" y="1459287"/>
            <a:ext cx="77688" cy="77688"/>
          </a:xfrm>
          <a:prstGeom prst="rect">
            <a:avLst/>
          </a:prstGeom>
        </p:spPr>
      </p:pic>
      <p:pic>
        <p:nvPicPr>
          <p:cNvPr id="32" name="Graphic 31" descr="Trophy with solid fill">
            <a:extLst>
              <a:ext uri="{FF2B5EF4-FFF2-40B4-BE49-F238E27FC236}">
                <a16:creationId xmlns:a16="http://schemas.microsoft.com/office/drawing/2014/main" id="{3A26B6A1-E1B5-443F-82B6-7FCFFDAE048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62739" y="2597869"/>
            <a:ext cx="128278" cy="128278"/>
          </a:xfrm>
          <a:prstGeom prst="rect">
            <a:avLst/>
          </a:prstGeom>
        </p:spPr>
      </p:pic>
      <p:pic>
        <p:nvPicPr>
          <p:cNvPr id="42" name="Graphic 41" descr="User with solid fill">
            <a:extLst>
              <a:ext uri="{FF2B5EF4-FFF2-40B4-BE49-F238E27FC236}">
                <a16:creationId xmlns:a16="http://schemas.microsoft.com/office/drawing/2014/main" id="{6A7C6142-4656-4DC9-90A1-D6879D6909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71506" y="2604879"/>
            <a:ext cx="128278" cy="128278"/>
          </a:xfrm>
          <a:prstGeom prst="rect">
            <a:avLst/>
          </a:prstGeom>
        </p:spPr>
      </p:pic>
      <p:sp>
        <p:nvSpPr>
          <p:cNvPr id="11" name="Title 1">
            <a:extLst>
              <a:ext uri="{FF2B5EF4-FFF2-40B4-BE49-F238E27FC236}">
                <a16:creationId xmlns:a16="http://schemas.microsoft.com/office/drawing/2014/main" id="{93E1550E-30A2-8CDF-CC24-FE05EE7B313B}"/>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STRATEGY SEGMENTS</a:t>
            </a:r>
          </a:p>
        </p:txBody>
      </p:sp>
      <p:pic>
        <p:nvPicPr>
          <p:cNvPr id="12" name="Picture 11">
            <a:extLst>
              <a:ext uri="{FF2B5EF4-FFF2-40B4-BE49-F238E27FC236}">
                <a16:creationId xmlns:a16="http://schemas.microsoft.com/office/drawing/2014/main" id="{9844F653-FCCC-6599-02F9-D8244D0378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7BC44F79-5E1A-3AFE-3F86-B9FA384B7334}"/>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40</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5EB5CDB6-196F-A1E4-B772-44E71325A89D}"/>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CFD1BAD1-3985-79C5-31E5-62ABF2CD434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6F9DAAF-1DBD-A21A-5E95-E18F1D4CDCE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598476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EB6BB1E5-7487-4B25-8FCF-0C35A88F5FD0}"/>
              </a:ext>
            </a:extLst>
          </p:cNvPr>
          <p:cNvGraphicFramePr>
            <a:graphicFrameLocks noGrp="1"/>
          </p:cNvGraphicFramePr>
          <p:nvPr>
            <p:extLst>
              <p:ext uri="{D42A27DB-BD31-4B8C-83A1-F6EECF244321}">
                <p14:modId xmlns:p14="http://schemas.microsoft.com/office/powerpoint/2010/main" val="1622241734"/>
              </p:ext>
            </p:extLst>
          </p:nvPr>
        </p:nvGraphicFramePr>
        <p:xfrm>
          <a:off x="695218" y="1324410"/>
          <a:ext cx="5017731" cy="2269898"/>
        </p:xfrm>
        <a:graphic>
          <a:graphicData uri="http://schemas.openxmlformats.org/drawingml/2006/table">
            <a:tbl>
              <a:tblPr>
                <a:tableStyleId>{5C22544A-7EE6-4342-B048-85BDC9FD1C3A}</a:tableStyleId>
              </a:tblPr>
              <a:tblGrid>
                <a:gridCol w="871167">
                  <a:extLst>
                    <a:ext uri="{9D8B030D-6E8A-4147-A177-3AD203B41FA5}">
                      <a16:colId xmlns:a16="http://schemas.microsoft.com/office/drawing/2014/main" val="2931886993"/>
                    </a:ext>
                  </a:extLst>
                </a:gridCol>
                <a:gridCol w="1382188">
                  <a:extLst>
                    <a:ext uri="{9D8B030D-6E8A-4147-A177-3AD203B41FA5}">
                      <a16:colId xmlns:a16="http://schemas.microsoft.com/office/drawing/2014/main" val="1277656060"/>
                    </a:ext>
                  </a:extLst>
                </a:gridCol>
                <a:gridCol w="1382188">
                  <a:extLst>
                    <a:ext uri="{9D8B030D-6E8A-4147-A177-3AD203B41FA5}">
                      <a16:colId xmlns:a16="http://schemas.microsoft.com/office/drawing/2014/main" val="4180127991"/>
                    </a:ext>
                  </a:extLst>
                </a:gridCol>
                <a:gridCol w="1382188">
                  <a:extLst>
                    <a:ext uri="{9D8B030D-6E8A-4147-A177-3AD203B41FA5}">
                      <a16:colId xmlns:a16="http://schemas.microsoft.com/office/drawing/2014/main" val="1873201057"/>
                    </a:ext>
                  </a:extLst>
                </a:gridCol>
              </a:tblGrid>
              <a:tr h="202865">
                <a:tc>
                  <a:txBody>
                    <a:bodyPr/>
                    <a:lstStyle/>
                    <a:p>
                      <a:pPr algn="ctr"/>
                      <a:r>
                        <a:rPr lang="en-GB" sz="800" b="1">
                          <a:solidFill>
                            <a:schemeClr val="bg1"/>
                          </a:solidFill>
                          <a:latin typeface="Avenir LT Pro 65 Medium" panose="020B0603020203020204" pitchFamily="34" charset="0"/>
                        </a:rPr>
                        <a:t>Segment</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F48"/>
                    </a:solidFill>
                  </a:tcPr>
                </a:tc>
                <a:tc>
                  <a:txBody>
                    <a:bodyPr/>
                    <a:lstStyle/>
                    <a:p>
                      <a:pPr marL="0" indent="0" algn="ctr">
                        <a:buFont typeface="Arial" panose="020B0604020202020204" pitchFamily="34" charset="0"/>
                        <a:buNone/>
                      </a:pPr>
                      <a:r>
                        <a:rPr lang="en-GB" sz="800" b="1">
                          <a:solidFill>
                            <a:schemeClr val="bg1"/>
                          </a:solidFill>
                          <a:latin typeface="Avenir LT Pro 65 Medium" panose="020B0603020203020204" pitchFamily="34" charset="0"/>
                        </a:rPr>
                        <a:t>Features</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F48"/>
                    </a:solidFill>
                  </a:tcPr>
                </a:tc>
                <a:tc>
                  <a:txBody>
                    <a:bodyPr/>
                    <a:lstStyle/>
                    <a:p>
                      <a:pPr marL="0" indent="0" algn="ctr">
                        <a:buFont typeface="Arial" panose="020B0604020202020204" pitchFamily="34" charset="0"/>
                        <a:buNone/>
                      </a:pPr>
                      <a:r>
                        <a:rPr lang="en-GB" sz="800" b="1">
                          <a:solidFill>
                            <a:schemeClr val="bg1"/>
                          </a:solidFill>
                          <a:latin typeface="Avenir LT Pro 65 Medium" panose="020B0603020203020204" pitchFamily="34" charset="0"/>
                        </a:rPr>
                        <a:t>Marketing &amp; Sales</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F48"/>
                    </a:solidFill>
                  </a:tcPr>
                </a:tc>
                <a:tc>
                  <a:txBody>
                    <a:bodyPr/>
                    <a:lstStyle/>
                    <a:p>
                      <a:pPr marL="0" indent="0" algn="ctr">
                        <a:buFont typeface="Arial" panose="020B0604020202020204" pitchFamily="34" charset="0"/>
                        <a:buNone/>
                      </a:pPr>
                      <a:r>
                        <a:rPr lang="en-GB" sz="800" b="1">
                          <a:solidFill>
                            <a:schemeClr val="bg1"/>
                          </a:solidFill>
                          <a:latin typeface="Avenir LT Pro 65 Medium" panose="020B0603020203020204" pitchFamily="34" charset="0"/>
                        </a:rPr>
                        <a:t>Service &amp; Admin</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F48"/>
                    </a:solidFill>
                  </a:tcPr>
                </a:tc>
                <a:extLst>
                  <a:ext uri="{0D108BD9-81ED-4DB2-BD59-A6C34878D82A}">
                    <a16:rowId xmlns:a16="http://schemas.microsoft.com/office/drawing/2014/main" val="2995567675"/>
                  </a:ext>
                </a:extLst>
              </a:tr>
              <a:tr h="493109">
                <a:tc>
                  <a:txBody>
                    <a:bodyPr/>
                    <a:lstStyle/>
                    <a:p>
                      <a:pPr algn="ctr"/>
                      <a:r>
                        <a:rPr lang="en-GB" sz="700" b="1" dirty="0">
                          <a:solidFill>
                            <a:srgbClr val="1A535B"/>
                          </a:solidFill>
                          <a:latin typeface="Avenir LT Pro 65 Medium" panose="020B0603020203020204" pitchFamily="34" charset="0"/>
                        </a:rPr>
                        <a:t> Spenders &amp; Switchers </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High value</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Use credit</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High churn risk</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Retention</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Offers</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Value add</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Dedicated support team</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Next-Day delivery</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01156186"/>
                  </a:ext>
                </a:extLst>
              </a:tr>
              <a:tr h="493109">
                <a:tc>
                  <a:txBody>
                    <a:bodyPr/>
                    <a:lstStyle/>
                    <a:p>
                      <a:pPr algn="ctr"/>
                      <a:r>
                        <a:rPr lang="en-GB" sz="700" b="1">
                          <a:solidFill>
                            <a:srgbClr val="1A535B"/>
                          </a:solidFill>
                          <a:latin typeface="Avenir LT Pro 65 Medium" panose="020B0603020203020204" pitchFamily="34" charset="0"/>
                        </a:rPr>
                        <a:t>Risky &amp; Frisky </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Low value</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High credit risk</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High churn risk</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No offers</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Loans</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Regular service response</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Can dispatch returned stock</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Minimum credit limit</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4738278"/>
                  </a:ext>
                </a:extLst>
              </a:tr>
              <a:tr h="493109">
                <a:tc>
                  <a:txBody>
                    <a:bodyPr/>
                    <a:lstStyle/>
                    <a:p>
                      <a:pPr algn="ctr"/>
                      <a:r>
                        <a:rPr lang="en-GB" sz="700" b="1">
                          <a:solidFill>
                            <a:srgbClr val="1A535B"/>
                          </a:solidFill>
                          <a:latin typeface="Avenir LT Pro 65 Medium" panose="020B0603020203020204" pitchFamily="34" charset="0"/>
                        </a:rPr>
                        <a:t>Rising Stars</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Mid value</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High potential</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Mid churn risk</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Special offers</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Up-sell credit limits</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Reinforce benefits</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Elevated service response</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Standard delivery</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59474712"/>
                  </a:ext>
                </a:extLst>
              </a:tr>
              <a:tr h="533225">
                <a:tc>
                  <a:txBody>
                    <a:bodyPr/>
                    <a:lstStyle/>
                    <a:p>
                      <a:pPr algn="ctr"/>
                      <a:r>
                        <a:rPr lang="en-GB" sz="700" b="1">
                          <a:solidFill>
                            <a:srgbClr val="1A535B"/>
                          </a:solidFill>
                          <a:latin typeface="Avenir LT Pro 65 Medium" panose="020B0603020203020204" pitchFamily="34" charset="0"/>
                        </a:rPr>
                        <a:t>Simply the Best</a:t>
                      </a:r>
                    </a:p>
                  </a:txBody>
                  <a:tcPr marL="54304" marR="54304" marT="27153" marB="2715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High value</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Low to mid credit risk</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Low churn risk</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Special event invites</a:t>
                      </a:r>
                    </a:p>
                    <a:p>
                      <a:pPr marL="0" indent="0" algn="ctr" defTabSz="914400" rtl="0" eaLnBrk="1" latinLnBrk="0" hangingPunct="1">
                        <a:buFont typeface="Arial" panose="020B0604020202020204" pitchFamily="34" charset="0"/>
                        <a:buNone/>
                      </a:pPr>
                      <a:r>
                        <a:rPr lang="en-GB" sz="700" kern="1200">
                          <a:solidFill>
                            <a:schemeClr val="dk1"/>
                          </a:solidFill>
                          <a:latin typeface="Avenir LT Pro 65 Medium" panose="020B0603020203020204" pitchFamily="34" charset="0"/>
                          <a:ea typeface="+mn-ea"/>
                          <a:cs typeface="+mn-cs"/>
                        </a:rPr>
                        <a:t>First-to-see offers</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Dedicated support team</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Best service response</a:t>
                      </a:r>
                    </a:p>
                    <a:p>
                      <a:pPr marL="0" indent="0" algn="ctr" defTabSz="914400" rtl="0" eaLnBrk="1" latinLnBrk="0" hangingPunct="1">
                        <a:buFont typeface="Arial" panose="020B0604020202020204" pitchFamily="34" charset="0"/>
                        <a:buNone/>
                      </a:pPr>
                      <a:r>
                        <a:rPr lang="en-GB" sz="700" kern="1200" dirty="0">
                          <a:solidFill>
                            <a:schemeClr val="dk1"/>
                          </a:solidFill>
                          <a:latin typeface="Avenir LT Pro 65 Medium" panose="020B0603020203020204" pitchFamily="34" charset="0"/>
                          <a:ea typeface="+mn-ea"/>
                          <a:cs typeface="+mn-cs"/>
                        </a:rPr>
                        <a:t>Can’t dispatch returned stock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kern="1200" dirty="0">
                          <a:solidFill>
                            <a:schemeClr val="dk1"/>
                          </a:solidFill>
                          <a:latin typeface="Avenir LT Pro 65 Medium" panose="020B0603020203020204" pitchFamily="34" charset="0"/>
                          <a:ea typeface="+mn-ea"/>
                          <a:cs typeface="+mn-cs"/>
                        </a:rPr>
                        <a:t>Next-Day delivery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kern="1200" dirty="0">
                          <a:solidFill>
                            <a:schemeClr val="dk1"/>
                          </a:solidFill>
                          <a:latin typeface="Avenir LT Pro 65 Medium" panose="020B0603020203020204" pitchFamily="34" charset="0"/>
                          <a:ea typeface="+mn-ea"/>
                          <a:cs typeface="+mn-cs"/>
                        </a:rPr>
                        <a:t>Maximum credit limit</a:t>
                      </a:r>
                    </a:p>
                  </a:txBody>
                  <a:tcPr marL="54304" marR="54304" marT="27153" marB="27153"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47988"/>
                  </a:ext>
                </a:extLst>
              </a:tr>
            </a:tbl>
          </a:graphicData>
        </a:graphic>
      </p:graphicFrame>
      <p:sp>
        <p:nvSpPr>
          <p:cNvPr id="13" name="Title 1">
            <a:extLst>
              <a:ext uri="{FF2B5EF4-FFF2-40B4-BE49-F238E27FC236}">
                <a16:creationId xmlns:a16="http://schemas.microsoft.com/office/drawing/2014/main" id="{BA1FDA5D-B69A-8BC0-6F96-E24FD6B22B5E}"/>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STRATEGY SEGMENTS</a:t>
            </a:r>
          </a:p>
        </p:txBody>
      </p:sp>
      <p:pic>
        <p:nvPicPr>
          <p:cNvPr id="9" name="Picture 8">
            <a:extLst>
              <a:ext uri="{FF2B5EF4-FFF2-40B4-BE49-F238E27FC236}">
                <a16:creationId xmlns:a16="http://schemas.microsoft.com/office/drawing/2014/main" id="{F80815D8-24D2-BD56-78C9-2DAF479AA8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B4C78C01-C397-56F3-F56D-D31C2ABF2E57}"/>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C9A0FDE5-C94A-F3BD-D027-9C1BA813F29D}"/>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41</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728EF038-FE5A-CEC2-DDD0-4CDF1A25C19D}"/>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6DCAF8E-2CD1-8681-BD66-43C5CA8F6F8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18026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EC88-9E8A-4E50-9607-457E4FF20761}"/>
              </a:ext>
            </a:extLst>
          </p:cNvPr>
          <p:cNvSpPr/>
          <p:nvPr/>
        </p:nvSpPr>
        <p:spPr>
          <a:xfrm>
            <a:off x="340029" y="1289815"/>
            <a:ext cx="5454177" cy="1986779"/>
          </a:xfrm>
          <a:prstGeom prst="rect">
            <a:avLst/>
          </a:prstGeom>
          <a:noFill/>
        </p:spPr>
        <p:txBody>
          <a:bodyPr wrap="square" lIns="0" tIns="64139" rIns="0" bIns="64139" numCol="2" spcCol="360000" anchor="ctr">
            <a:noAutofit/>
          </a:bodyPr>
          <a:lstStyle/>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Prioritises planning, proposition and targeting teams by focusing resources on the right customers</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Enables acquisition, servicing, growth, retention and loyalty budgets to be allocated more effectively</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Aligns objectives across the business so that every customer decision, interaction, function, budget, and initiative is managed towards the common goal</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Creates an integrated framework that can be used for monitoring base performance, setting strategy, and implementing course corrections</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Enables automated processes to easily reference which relationship strategy to use with each customer</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Enables profiles to be produced to understand relative importance and features of each group</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Provides accessible summaries of different groups for internal communication and alignment of strategy</a:t>
            </a:r>
          </a:p>
          <a:p>
            <a:pPr marL="101830" indent="-101830">
              <a:spcAft>
                <a:spcPts val="713"/>
              </a:spcAft>
              <a:buClr>
                <a:srgbClr val="003F48"/>
              </a:buClr>
              <a:buFont typeface="Wingdings" panose="05000000000000000000" pitchFamily="2" charset="2"/>
              <a:buChar char="ü"/>
            </a:pPr>
            <a:r>
              <a:rPr lang="en-GB" sz="800" dirty="0">
                <a:latin typeface="Avenir LT Pro 65 Medium" panose="020B0603020203020204" pitchFamily="34" charset="0"/>
              </a:rPr>
              <a:t>Gives customer facing teams a simple pointer for how to treat customers during interactions</a:t>
            </a:r>
          </a:p>
        </p:txBody>
      </p:sp>
      <p:sp>
        <p:nvSpPr>
          <p:cNvPr id="7" name="Title 1">
            <a:extLst>
              <a:ext uri="{FF2B5EF4-FFF2-40B4-BE49-F238E27FC236}">
                <a16:creationId xmlns:a16="http://schemas.microsoft.com/office/drawing/2014/main" id="{58877C12-A0C0-1A88-2D62-BA206A08B167}"/>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BENEFITS OF STRATEGY SEGMENTS</a:t>
            </a:r>
          </a:p>
        </p:txBody>
      </p:sp>
      <p:pic>
        <p:nvPicPr>
          <p:cNvPr id="11" name="Picture 10">
            <a:extLst>
              <a:ext uri="{FF2B5EF4-FFF2-40B4-BE49-F238E27FC236}">
                <a16:creationId xmlns:a16="http://schemas.microsoft.com/office/drawing/2014/main" id="{E524D59D-8DB5-56CD-A813-B891DA026D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75CA3F1E-823C-77AE-8878-50D8554742EC}"/>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42</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A30CB600-6C22-8FC7-DAA8-BCF4E0E8A8C5}"/>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D55F51F3-56BE-F32A-F5F7-8D52F29316F6}"/>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9ADCAE9-A0AB-166A-B2BC-DFF797D60A4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928327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5915" y="1283145"/>
            <a:ext cx="5456337" cy="440880"/>
          </a:xfrm>
          <a:prstGeom prst="rect">
            <a:avLst/>
          </a:prstGeom>
        </p:spPr>
        <p:txBody>
          <a:bodyPr wrap="square" lIns="0" rIns="0" numCol="1" spcCol="360000">
            <a:noAutofit/>
          </a:bodyPr>
          <a:lstStyle/>
          <a:p>
            <a:pPr algn="just">
              <a:spcAft>
                <a:spcPts val="357"/>
              </a:spcAft>
            </a:pPr>
            <a:r>
              <a:rPr lang="en-GB" sz="800" b="1" dirty="0">
                <a:solidFill>
                  <a:srgbClr val="003F48"/>
                </a:solidFill>
                <a:latin typeface="Avenir LT Pro 65 Medium" panose="020B0603020203020204" pitchFamily="34" charset="0"/>
              </a:rPr>
              <a:t>Case Study</a:t>
            </a:r>
          </a:p>
          <a:p>
            <a:pPr algn="just">
              <a:spcAft>
                <a:spcPts val="357"/>
              </a:spcAft>
            </a:pPr>
            <a:r>
              <a:rPr lang="en-GB" sz="800" dirty="0">
                <a:latin typeface="Avenir LT Pro 65 Medium" panose="020B0603020203020204" pitchFamily="34" charset="0"/>
              </a:rPr>
              <a:t>Merchant services through web, a marketplace, account managers, and a contact centre, to 1,000’s of customers.</a:t>
            </a:r>
          </a:p>
        </p:txBody>
      </p:sp>
      <p:sp>
        <p:nvSpPr>
          <p:cNvPr id="13" name="Rectangle 12">
            <a:extLst>
              <a:ext uri="{FF2B5EF4-FFF2-40B4-BE49-F238E27FC236}">
                <a16:creationId xmlns:a16="http://schemas.microsoft.com/office/drawing/2014/main" id="{3B304EA9-1283-4EFA-A9C2-768F2ED968A4}"/>
              </a:ext>
            </a:extLst>
          </p:cNvPr>
          <p:cNvSpPr/>
          <p:nvPr/>
        </p:nvSpPr>
        <p:spPr>
          <a:xfrm>
            <a:off x="475916" y="1777576"/>
            <a:ext cx="5456337" cy="1628763"/>
          </a:xfrm>
          <a:prstGeom prst="rect">
            <a:avLst/>
          </a:prstGeom>
        </p:spPr>
        <p:txBody>
          <a:bodyPr wrap="square" lIns="0" rIns="0" numCol="2" spcCol="360000">
            <a:noAutofit/>
          </a:bodyPr>
          <a:lstStyle/>
          <a:p>
            <a:pPr>
              <a:spcAft>
                <a:spcPts val="357"/>
              </a:spcAft>
            </a:pPr>
            <a:r>
              <a:rPr lang="en-GB" sz="800" b="1" dirty="0">
                <a:solidFill>
                  <a:srgbClr val="003F48"/>
                </a:solidFill>
                <a:latin typeface="Avenir LT Pro 65 Medium" panose="020B0603020203020204" pitchFamily="34" charset="0"/>
              </a:rPr>
              <a:t>Situation</a:t>
            </a:r>
            <a:r>
              <a:rPr lang="en-GB" sz="800" dirty="0">
                <a:latin typeface="Avenir LT Pro 65 Medium" panose="020B0603020203020204" pitchFamily="34" charset="0"/>
              </a:rPr>
              <a:t> </a:t>
            </a:r>
          </a:p>
          <a:p>
            <a:pPr>
              <a:spcAft>
                <a:spcPts val="357"/>
              </a:spcAft>
            </a:pPr>
            <a:r>
              <a:rPr lang="en-GB" sz="800" dirty="0">
                <a:latin typeface="Avenir LT Pro 65 Medium" panose="020B0603020203020204" pitchFamily="34" charset="0"/>
              </a:rPr>
              <a:t>Customers managed according to spend. Needs of high spenders were well understood and a more personal service provided. Lower spenders were unknown, targeted with generic sales messages, resulting in lost opportunities or mediocre success. </a:t>
            </a:r>
          </a:p>
          <a:p>
            <a:pPr>
              <a:spcAft>
                <a:spcPts val="357"/>
              </a:spcAft>
            </a:pPr>
            <a:endParaRPr lang="en-GB" sz="800" b="1" dirty="0">
              <a:solidFill>
                <a:srgbClr val="003F48"/>
              </a:solidFill>
              <a:latin typeface="Avenir LT Pro 65 Medium" panose="020B0603020203020204" pitchFamily="34" charset="0"/>
            </a:endParaRPr>
          </a:p>
          <a:p>
            <a:pPr>
              <a:spcAft>
                <a:spcPts val="357"/>
              </a:spcAft>
            </a:pPr>
            <a:r>
              <a:rPr lang="en-GB" sz="800" b="1" dirty="0">
                <a:solidFill>
                  <a:srgbClr val="003F48"/>
                </a:solidFill>
                <a:latin typeface="Avenir LT Pro 65 Medium" panose="020B0603020203020204" pitchFamily="34" charset="0"/>
              </a:rPr>
              <a:t>Objective</a:t>
            </a:r>
          </a:p>
          <a:p>
            <a:pPr>
              <a:spcAft>
                <a:spcPts val="357"/>
              </a:spcAft>
            </a:pPr>
            <a:r>
              <a:rPr lang="en-GB" sz="800" dirty="0">
                <a:latin typeface="Avenir LT Pro 65 Medium" panose="020B0603020203020204" pitchFamily="34" charset="0"/>
              </a:rPr>
              <a:t>Actively manage the whole base as an asset to identify opportunities for new revenues, repeat business, increased engagement and reduced cost to serve.</a:t>
            </a:r>
            <a:endParaRPr lang="en-GB" sz="800" b="1" dirty="0">
              <a:solidFill>
                <a:srgbClr val="003F48"/>
              </a:solidFill>
              <a:latin typeface="Avenir LT Pro 65 Medium" panose="020B0603020203020204" pitchFamily="34" charset="0"/>
            </a:endParaRPr>
          </a:p>
          <a:p>
            <a:pPr>
              <a:spcAft>
                <a:spcPts val="357"/>
              </a:spcAft>
            </a:pPr>
            <a:endParaRPr lang="en-GB" sz="800" b="1" dirty="0">
              <a:solidFill>
                <a:srgbClr val="003F48"/>
              </a:solidFill>
              <a:latin typeface="Avenir LT Pro 65 Medium" panose="020B0603020203020204" pitchFamily="34" charset="0"/>
            </a:endParaRPr>
          </a:p>
          <a:p>
            <a:pPr>
              <a:spcAft>
                <a:spcPts val="357"/>
              </a:spcAft>
            </a:pPr>
            <a:endParaRPr lang="en-GB" sz="800" b="1" dirty="0">
              <a:solidFill>
                <a:srgbClr val="003F48"/>
              </a:solidFill>
              <a:latin typeface="Avenir LT Pro 65 Medium" panose="020B0603020203020204" pitchFamily="34" charset="0"/>
            </a:endParaRPr>
          </a:p>
          <a:p>
            <a:pPr>
              <a:spcAft>
                <a:spcPts val="357"/>
              </a:spcAft>
            </a:pPr>
            <a:endParaRPr lang="en-GB" sz="800" b="1" dirty="0">
              <a:solidFill>
                <a:srgbClr val="003F48"/>
              </a:solidFill>
              <a:latin typeface="Avenir LT Pro 65 Medium" panose="020B0603020203020204" pitchFamily="34" charset="0"/>
            </a:endParaRPr>
          </a:p>
          <a:p>
            <a:pPr>
              <a:spcAft>
                <a:spcPts val="357"/>
              </a:spcAft>
            </a:pPr>
            <a:r>
              <a:rPr lang="en-GB" sz="800" b="1" dirty="0">
                <a:solidFill>
                  <a:srgbClr val="003F48"/>
                </a:solidFill>
                <a:latin typeface="Avenir LT Pro 65 Medium" panose="020B0603020203020204" pitchFamily="34" charset="0"/>
              </a:rPr>
              <a:t>Approach</a:t>
            </a:r>
          </a:p>
          <a:p>
            <a:pPr>
              <a:spcAft>
                <a:spcPts val="357"/>
              </a:spcAft>
            </a:pPr>
            <a:r>
              <a:rPr lang="en-GB" sz="800" dirty="0">
                <a:latin typeface="Avenir LT Pro 65 Medium" panose="020B0603020203020204" pitchFamily="34" charset="0"/>
              </a:rPr>
              <a:t>Created an insight repository to profile interests, behaviours, and pain-points to focus service, sales and marketing engagement activity. Segments were formed around annual revenue, potential revenue and level of engagement to inform and prioritise growth, protection and control strategies, propositions and activities.</a:t>
            </a:r>
          </a:p>
          <a:p>
            <a:pPr>
              <a:spcAft>
                <a:spcPts val="357"/>
              </a:spcAft>
            </a:pPr>
            <a:endParaRPr lang="en-GB" sz="800" b="1" dirty="0">
              <a:solidFill>
                <a:srgbClr val="003F48"/>
              </a:solidFill>
              <a:latin typeface="Avenir LT Pro 65 Medium" panose="020B0603020203020204" pitchFamily="34" charset="0"/>
            </a:endParaRPr>
          </a:p>
          <a:p>
            <a:pPr>
              <a:spcAft>
                <a:spcPts val="357"/>
              </a:spcAft>
            </a:pPr>
            <a:r>
              <a:rPr lang="en-GB" sz="800" b="1" dirty="0">
                <a:solidFill>
                  <a:srgbClr val="003F48"/>
                </a:solidFill>
                <a:latin typeface="Avenir LT Pro 65 Medium" panose="020B0603020203020204" pitchFamily="34" charset="0"/>
              </a:rPr>
              <a:t>Outcome</a:t>
            </a:r>
          </a:p>
          <a:p>
            <a:pPr>
              <a:spcAft>
                <a:spcPts val="357"/>
              </a:spcAft>
            </a:pPr>
            <a:r>
              <a:rPr lang="en-GB" sz="800" dirty="0">
                <a:latin typeface="Avenir LT Pro 65 Medium" panose="020B0603020203020204" pitchFamily="34" charset="0"/>
              </a:rPr>
              <a:t>New insights about customers enrich assisted channels, whilst segment strategies guide customer interactions and outreach programmes: which customers to grow, protect, or contain, and which to surprise and delight.</a:t>
            </a:r>
          </a:p>
        </p:txBody>
      </p:sp>
      <p:sp>
        <p:nvSpPr>
          <p:cNvPr id="9" name="Title 1">
            <a:extLst>
              <a:ext uri="{FF2B5EF4-FFF2-40B4-BE49-F238E27FC236}">
                <a16:creationId xmlns:a16="http://schemas.microsoft.com/office/drawing/2014/main" id="{8B856B5C-36C5-6025-2148-E78B360C9818}"/>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STRATEGY SEGMENTATION EXAMPLE </a:t>
            </a:r>
          </a:p>
        </p:txBody>
      </p:sp>
      <p:pic>
        <p:nvPicPr>
          <p:cNvPr id="10" name="Picture 9">
            <a:extLst>
              <a:ext uri="{FF2B5EF4-FFF2-40B4-BE49-F238E27FC236}">
                <a16:creationId xmlns:a16="http://schemas.microsoft.com/office/drawing/2014/main" id="{D77FC2B9-47A6-5C6C-B295-7290E54449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55277191-DAF3-54C3-00D5-354C285A7A8E}"/>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3" name="Slide Number Placeholder 5">
            <a:extLst>
              <a:ext uri="{FF2B5EF4-FFF2-40B4-BE49-F238E27FC236}">
                <a16:creationId xmlns:a16="http://schemas.microsoft.com/office/drawing/2014/main" id="{CDD64164-6AD7-904B-CF58-0936D1E62B1F}"/>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43</a:t>
            </a:fld>
            <a:endParaRPr lang="en-GB" sz="754" b="1">
              <a:solidFill>
                <a:schemeClr val="tx1"/>
              </a:solidFill>
              <a:latin typeface="Avenir LT Pro 65 Medium" panose="020B0603020203020204" pitchFamily="34" charset="0"/>
            </a:endParaRPr>
          </a:p>
        </p:txBody>
      </p:sp>
      <p:cxnSp>
        <p:nvCxnSpPr>
          <p:cNvPr id="4" name="Straight Connector 3">
            <a:extLst>
              <a:ext uri="{FF2B5EF4-FFF2-40B4-BE49-F238E27FC236}">
                <a16:creationId xmlns:a16="http://schemas.microsoft.com/office/drawing/2014/main" id="{0132A5C9-F2D5-EB23-6169-695BEA4EFB1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6E92C1D-B921-6293-0DC4-52FAF2D2561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6788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0030" y="1283647"/>
            <a:ext cx="5531382" cy="1354217"/>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Customer treatment is the high-level strategy for how a customer should be dealt with in any decision, interaction or contact.</a:t>
            </a:r>
          </a:p>
          <a:p>
            <a:pPr>
              <a:spcAft>
                <a:spcPts val="357"/>
              </a:spcAft>
            </a:pPr>
            <a:r>
              <a:rPr lang="en-GB" sz="900" dirty="0">
                <a:latin typeface="Avenir LT Pro 65 Medium" panose="020B0603020203020204" pitchFamily="34" charset="0"/>
              </a:rPr>
              <a:t>A treatment is defined for a group of customers the business wants to manage in the same way, e.g., how to treat a Strategy Segment. </a:t>
            </a:r>
          </a:p>
          <a:p>
            <a:pPr>
              <a:spcAft>
                <a:spcPts val="357"/>
              </a:spcAft>
            </a:pPr>
            <a:r>
              <a:rPr lang="en-GB" sz="900" dirty="0">
                <a:latin typeface="Avenir LT Pro 65 Medium" panose="020B0603020203020204" pitchFamily="34" charset="0"/>
              </a:rPr>
              <a:t>It’s a collection of qualitative principles for managing customer relationships towards the segment goals and include, e.g., quality of service, channels used for selling, and tolerances for administrative decisions. </a:t>
            </a:r>
          </a:p>
          <a:p>
            <a:pPr>
              <a:spcAft>
                <a:spcPts val="357"/>
              </a:spcAft>
            </a:pPr>
            <a:r>
              <a:rPr lang="en-GB" sz="900" dirty="0">
                <a:latin typeface="Avenir LT Pro 65 Medium" panose="020B0603020203020204" pitchFamily="34" charset="0"/>
              </a:rPr>
              <a:t>Treatments are defined as rules and parameters that  is used to steer individual decisions, interactions and contacts towards the defined segment objectives.</a:t>
            </a:r>
          </a:p>
        </p:txBody>
      </p:sp>
      <p:sp>
        <p:nvSpPr>
          <p:cNvPr id="12" name="Title 1">
            <a:extLst>
              <a:ext uri="{FF2B5EF4-FFF2-40B4-BE49-F238E27FC236}">
                <a16:creationId xmlns:a16="http://schemas.microsoft.com/office/drawing/2014/main" id="{C83BA3A5-C275-835A-54FD-89199E4CA121}"/>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TREATMENT STRATEGIES</a:t>
            </a:r>
          </a:p>
        </p:txBody>
      </p:sp>
      <p:pic>
        <p:nvPicPr>
          <p:cNvPr id="10" name="Picture 9">
            <a:extLst>
              <a:ext uri="{FF2B5EF4-FFF2-40B4-BE49-F238E27FC236}">
                <a16:creationId xmlns:a16="http://schemas.microsoft.com/office/drawing/2014/main" id="{6DECCA1D-0F80-24B0-97ED-7E2AFA5F554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21B45849-D6D3-33D6-096A-FBAA1220E96E}"/>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44</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F0845AD2-F3D6-7384-DAE4-8E96680A1298}"/>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4FC71B59-7B9D-74C5-62AE-A0DCFE48CF8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4E49A2C-37FC-CDEF-A955-36DD6192C747}"/>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788927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217E26-C329-C013-3EF7-AF60136A6347}"/>
              </a:ext>
            </a:extLst>
          </p:cNvPr>
          <p:cNvSpPr txBox="1"/>
          <p:nvPr/>
        </p:nvSpPr>
        <p:spPr>
          <a:xfrm>
            <a:off x="732223" y="1961746"/>
            <a:ext cx="5249654" cy="1990288"/>
          </a:xfrm>
          <a:prstGeom prst="rect">
            <a:avLst/>
          </a:prstGeom>
          <a:noFill/>
        </p:spPr>
        <p:txBody>
          <a:bodyPr wrap="square">
            <a:spAutoFit/>
          </a:bodyPr>
          <a:lstStyle/>
          <a:p>
            <a:pPr>
              <a:spcAft>
                <a:spcPts val="357"/>
              </a:spcAft>
            </a:pPr>
            <a:r>
              <a:rPr lang="en-GB" sz="900" b="1" dirty="0">
                <a:solidFill>
                  <a:srgbClr val="003F48"/>
                </a:solidFill>
                <a:latin typeface="Avenir LT Pro 65 Medium" panose="020B0603020203020204" pitchFamily="34" charset="0"/>
              </a:rPr>
              <a:t>How would you want your best customers to be treated? </a:t>
            </a:r>
            <a:r>
              <a:rPr lang="en-GB" sz="900" dirty="0">
                <a:latin typeface="Avenir LT Pro 65 Medium" panose="020B0603020203020204" pitchFamily="34" charset="0"/>
              </a:rPr>
              <a:t>E.g.</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Is servicing one-size-fits-all or should they be moved into the fast lane wherever possible? </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Should they receive the same offer as everyone else, or get first or exclusive access to special offers? </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Do they receive the same bulk emails as other customers, or do they get more human contact? </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Should marketing and sales contacts be more frequent or less frequent?</a:t>
            </a:r>
          </a:p>
          <a:p>
            <a:pPr>
              <a:spcAft>
                <a:spcPts val="357"/>
              </a:spcAft>
            </a:pPr>
            <a:endParaRPr lang="en-GB" sz="800" dirty="0">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What about your least profitable customers?</a:t>
            </a:r>
            <a:r>
              <a:rPr lang="en-GB" sz="900" dirty="0">
                <a:latin typeface="Avenir LT Pro 65 Medium" panose="020B0603020203020204" pitchFamily="34" charset="0"/>
              </a:rPr>
              <a:t> E.g.</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Should they be actively discouraged from assisted channel contact or encouraged to self-serve? </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Do they see premium offer opportunities, or just what needs to be cleared from stock?</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If they incur legitimate but unexpected fees, should they be waived as a gesture of goodwill?</a:t>
            </a:r>
          </a:p>
          <a:p>
            <a:pPr marL="101830" indent="-101830">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Should they only get brand new product, or could they be sent returned stock?</a:t>
            </a:r>
          </a:p>
        </p:txBody>
      </p:sp>
      <p:sp>
        <p:nvSpPr>
          <p:cNvPr id="3" name="TextBox 2">
            <a:extLst>
              <a:ext uri="{FF2B5EF4-FFF2-40B4-BE49-F238E27FC236}">
                <a16:creationId xmlns:a16="http://schemas.microsoft.com/office/drawing/2014/main" id="{1378D988-39A9-2251-5400-3D5CEA88C0A1}"/>
              </a:ext>
            </a:extLst>
          </p:cNvPr>
          <p:cNvSpPr txBox="1"/>
          <p:nvPr/>
        </p:nvSpPr>
        <p:spPr>
          <a:xfrm>
            <a:off x="475916" y="1264700"/>
            <a:ext cx="5456337" cy="646331"/>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When thinking about treatment, consider how you would want to differentiate your best from your least profitable customers. Sometimes, different treatments can be overt when, e.g., different service levels are built into the proposition, but they can also be used to provide more discretionary customer management, e.g. surprise and delight.</a:t>
            </a:r>
          </a:p>
        </p:txBody>
      </p:sp>
      <p:grpSp>
        <p:nvGrpSpPr>
          <p:cNvPr id="12" name="Group 11">
            <a:extLst>
              <a:ext uri="{FF2B5EF4-FFF2-40B4-BE49-F238E27FC236}">
                <a16:creationId xmlns:a16="http://schemas.microsoft.com/office/drawing/2014/main" id="{E1F63B86-2F4A-CDAF-CE19-616CC9441AA9}"/>
              </a:ext>
            </a:extLst>
          </p:cNvPr>
          <p:cNvGrpSpPr>
            <a:grpSpLocks noChangeAspect="1"/>
          </p:cNvGrpSpPr>
          <p:nvPr/>
        </p:nvGrpSpPr>
        <p:grpSpPr>
          <a:xfrm>
            <a:off x="405251" y="2023689"/>
            <a:ext cx="308959" cy="316766"/>
            <a:chOff x="1077304" y="2886915"/>
            <a:chExt cx="504000" cy="504000"/>
          </a:xfrm>
        </p:grpSpPr>
        <p:sp>
          <p:nvSpPr>
            <p:cNvPr id="10" name="Oval 9">
              <a:extLst>
                <a:ext uri="{FF2B5EF4-FFF2-40B4-BE49-F238E27FC236}">
                  <a16:creationId xmlns:a16="http://schemas.microsoft.com/office/drawing/2014/main" id="{08B1E5E7-49A8-9073-E0BE-2220950736B3}"/>
                </a:ext>
              </a:extLst>
            </p:cNvPr>
            <p:cNvSpPr/>
            <p:nvPr/>
          </p:nvSpPr>
          <p:spPr>
            <a:xfrm>
              <a:off x="1077304" y="2886915"/>
              <a:ext cx="504000" cy="504000"/>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 name="Graphic 7" descr="Podium outline">
              <a:extLst>
                <a:ext uri="{FF2B5EF4-FFF2-40B4-BE49-F238E27FC236}">
                  <a16:creationId xmlns:a16="http://schemas.microsoft.com/office/drawing/2014/main" id="{F3602744-6680-A1E1-5334-4946FE0765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9111" y="2978722"/>
              <a:ext cx="320387" cy="320387"/>
            </a:xfrm>
            <a:prstGeom prst="rect">
              <a:avLst/>
            </a:prstGeom>
            <a:effectLst>
              <a:glow rad="101600">
                <a:schemeClr val="accent3">
                  <a:satMod val="175000"/>
                  <a:alpha val="40000"/>
                </a:schemeClr>
              </a:glow>
            </a:effectLst>
          </p:spPr>
        </p:pic>
      </p:grpSp>
      <p:grpSp>
        <p:nvGrpSpPr>
          <p:cNvPr id="83" name="Group 82">
            <a:extLst>
              <a:ext uri="{FF2B5EF4-FFF2-40B4-BE49-F238E27FC236}">
                <a16:creationId xmlns:a16="http://schemas.microsoft.com/office/drawing/2014/main" id="{EE365628-E827-B583-20A4-D267699330ED}"/>
              </a:ext>
            </a:extLst>
          </p:cNvPr>
          <p:cNvGrpSpPr>
            <a:grpSpLocks noChangeAspect="1"/>
          </p:cNvGrpSpPr>
          <p:nvPr/>
        </p:nvGrpSpPr>
        <p:grpSpPr>
          <a:xfrm>
            <a:off x="405251" y="3076543"/>
            <a:ext cx="308959" cy="316766"/>
            <a:chOff x="1077304" y="4449015"/>
            <a:chExt cx="382402" cy="392066"/>
          </a:xfrm>
        </p:grpSpPr>
        <p:sp>
          <p:nvSpPr>
            <p:cNvPr id="14" name="Oval 13">
              <a:extLst>
                <a:ext uri="{FF2B5EF4-FFF2-40B4-BE49-F238E27FC236}">
                  <a16:creationId xmlns:a16="http://schemas.microsoft.com/office/drawing/2014/main" id="{51D1291B-398E-EE93-E7FC-6AFE040C7B32}"/>
                </a:ext>
              </a:extLst>
            </p:cNvPr>
            <p:cNvSpPr/>
            <p:nvPr/>
          </p:nvSpPr>
          <p:spPr>
            <a:xfrm>
              <a:off x="1077304" y="4449015"/>
              <a:ext cx="382402" cy="392066"/>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82" name="Graphic 81" descr="Priorities outline">
              <a:extLst>
                <a:ext uri="{FF2B5EF4-FFF2-40B4-BE49-F238E27FC236}">
                  <a16:creationId xmlns:a16="http://schemas.microsoft.com/office/drawing/2014/main" id="{CA5E7324-1101-9040-8DD6-8D1A1D80FC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3963" y="4512469"/>
              <a:ext cx="260849" cy="260849"/>
            </a:xfrm>
            <a:prstGeom prst="rect">
              <a:avLst/>
            </a:prstGeom>
            <a:effectLst>
              <a:glow rad="101600">
                <a:schemeClr val="accent3">
                  <a:satMod val="175000"/>
                  <a:alpha val="40000"/>
                </a:schemeClr>
              </a:glow>
            </a:effectLst>
          </p:spPr>
        </p:pic>
      </p:grpSp>
      <p:sp>
        <p:nvSpPr>
          <p:cNvPr id="16" name="Title 1">
            <a:extLst>
              <a:ext uri="{FF2B5EF4-FFF2-40B4-BE49-F238E27FC236}">
                <a16:creationId xmlns:a16="http://schemas.microsoft.com/office/drawing/2014/main" id="{11836406-24FA-5DAE-0277-FB3CEA4672A6}"/>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TREATMENT PRINCIPLES</a:t>
            </a:r>
          </a:p>
        </p:txBody>
      </p:sp>
      <p:pic>
        <p:nvPicPr>
          <p:cNvPr id="9" name="Picture 8">
            <a:extLst>
              <a:ext uri="{FF2B5EF4-FFF2-40B4-BE49-F238E27FC236}">
                <a16:creationId xmlns:a16="http://schemas.microsoft.com/office/drawing/2014/main" id="{FCA23714-0A5F-18F3-A8D1-C120AEFBD0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15" name="TextBox 14">
            <a:extLst>
              <a:ext uri="{FF2B5EF4-FFF2-40B4-BE49-F238E27FC236}">
                <a16:creationId xmlns:a16="http://schemas.microsoft.com/office/drawing/2014/main" id="{9D72728D-F849-E719-83D3-9FF4A902F14C}"/>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17" name="Slide Number Placeholder 5">
            <a:extLst>
              <a:ext uri="{FF2B5EF4-FFF2-40B4-BE49-F238E27FC236}">
                <a16:creationId xmlns:a16="http://schemas.microsoft.com/office/drawing/2014/main" id="{BC8472B8-954C-7343-9A13-3CE8908A1177}"/>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45</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E35A6B8C-EA65-6391-310C-8520B2215138}"/>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A72555-9779-BB6A-69A4-D875D7B591E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690788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777" y="1218715"/>
            <a:ext cx="3379272" cy="1044543"/>
          </a:xfrm>
          <a:prstGeom prst="rect">
            <a:avLst/>
          </a:prstGeom>
        </p:spPr>
        <p:txBody>
          <a:bodyPr wrap="square" numCol="2" spcCol="360000">
            <a:noAutofit/>
          </a:bodyPr>
          <a:lstStyle/>
          <a:p>
            <a:pPr algn="just">
              <a:spcAft>
                <a:spcPts val="357"/>
              </a:spcAft>
            </a:pPr>
            <a:endParaRPr lang="en-GB" sz="534">
              <a:latin typeface="Avenir LT Pro 65 Medium" panose="020B0603020203020204" pitchFamily="34" charset="0"/>
            </a:endParaRPr>
          </a:p>
        </p:txBody>
      </p:sp>
      <p:sp>
        <p:nvSpPr>
          <p:cNvPr id="19" name="TextBox 18">
            <a:extLst>
              <a:ext uri="{FF2B5EF4-FFF2-40B4-BE49-F238E27FC236}">
                <a16:creationId xmlns:a16="http://schemas.microsoft.com/office/drawing/2014/main" id="{21A002F8-2C4B-45C7-82F7-E2436C6034D1}"/>
              </a:ext>
            </a:extLst>
          </p:cNvPr>
          <p:cNvSpPr txBox="1"/>
          <p:nvPr/>
        </p:nvSpPr>
        <p:spPr>
          <a:xfrm>
            <a:off x="1656183" y="2344726"/>
            <a:ext cx="900000" cy="41250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Priority for reactive and proactive service</a:t>
            </a:r>
          </a:p>
        </p:txBody>
      </p:sp>
      <p:sp>
        <p:nvSpPr>
          <p:cNvPr id="20" name="TextBox 19">
            <a:extLst>
              <a:ext uri="{FF2B5EF4-FFF2-40B4-BE49-F238E27FC236}">
                <a16:creationId xmlns:a16="http://schemas.microsoft.com/office/drawing/2014/main" id="{4D6D278B-4C02-4E8C-8C55-B3F72EE62088}"/>
              </a:ext>
            </a:extLst>
          </p:cNvPr>
          <p:cNvSpPr txBox="1"/>
          <p:nvPr/>
        </p:nvSpPr>
        <p:spPr>
          <a:xfrm>
            <a:off x="546259" y="2344726"/>
            <a:ext cx="900000" cy="41250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Level of access to premium information</a:t>
            </a:r>
          </a:p>
        </p:txBody>
      </p:sp>
      <p:sp>
        <p:nvSpPr>
          <p:cNvPr id="21" name="TextBox 20">
            <a:extLst>
              <a:ext uri="{FF2B5EF4-FFF2-40B4-BE49-F238E27FC236}">
                <a16:creationId xmlns:a16="http://schemas.microsoft.com/office/drawing/2014/main" id="{CF77CC14-9215-4217-9DA6-7E4D67514152}"/>
              </a:ext>
            </a:extLst>
          </p:cNvPr>
          <p:cNvSpPr txBox="1"/>
          <p:nvPr/>
        </p:nvSpPr>
        <p:spPr>
          <a:xfrm>
            <a:off x="4946359" y="3226285"/>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Intensity of marketing contact</a:t>
            </a:r>
          </a:p>
        </p:txBody>
      </p:sp>
      <p:sp>
        <p:nvSpPr>
          <p:cNvPr id="22" name="TextBox 21">
            <a:extLst>
              <a:ext uri="{FF2B5EF4-FFF2-40B4-BE49-F238E27FC236}">
                <a16:creationId xmlns:a16="http://schemas.microsoft.com/office/drawing/2014/main" id="{5A8E1A57-37ED-493D-AD7A-1802E4A7913F}"/>
              </a:ext>
            </a:extLst>
          </p:cNvPr>
          <p:cNvSpPr txBox="1"/>
          <p:nvPr/>
        </p:nvSpPr>
        <p:spPr>
          <a:xfrm>
            <a:off x="4946359" y="2344726"/>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Channel mix for proactive contact</a:t>
            </a:r>
          </a:p>
        </p:txBody>
      </p:sp>
      <p:sp>
        <p:nvSpPr>
          <p:cNvPr id="23" name="TextBox 22">
            <a:extLst>
              <a:ext uri="{FF2B5EF4-FFF2-40B4-BE49-F238E27FC236}">
                <a16:creationId xmlns:a16="http://schemas.microsoft.com/office/drawing/2014/main" id="{F5111824-BE52-469E-A05E-B4CC25DD163A}"/>
              </a:ext>
            </a:extLst>
          </p:cNvPr>
          <p:cNvSpPr txBox="1"/>
          <p:nvPr/>
        </p:nvSpPr>
        <p:spPr>
          <a:xfrm>
            <a:off x="559834" y="3226286"/>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Level of access to exclusive services</a:t>
            </a:r>
          </a:p>
        </p:txBody>
      </p:sp>
      <p:sp>
        <p:nvSpPr>
          <p:cNvPr id="25" name="TextBox 24">
            <a:extLst>
              <a:ext uri="{FF2B5EF4-FFF2-40B4-BE49-F238E27FC236}">
                <a16:creationId xmlns:a16="http://schemas.microsoft.com/office/drawing/2014/main" id="{00E606BC-9A29-4693-936B-43A79EC7F711}"/>
              </a:ext>
            </a:extLst>
          </p:cNvPr>
          <p:cNvSpPr txBox="1"/>
          <p:nvPr/>
        </p:nvSpPr>
        <p:spPr>
          <a:xfrm>
            <a:off x="3800811" y="3226285"/>
            <a:ext cx="900000" cy="41250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Level of charges, or thresholds for ‘free’</a:t>
            </a:r>
          </a:p>
        </p:txBody>
      </p:sp>
      <p:sp>
        <p:nvSpPr>
          <p:cNvPr id="28" name="TextBox 27">
            <a:extLst>
              <a:ext uri="{FF2B5EF4-FFF2-40B4-BE49-F238E27FC236}">
                <a16:creationId xmlns:a16="http://schemas.microsoft.com/office/drawing/2014/main" id="{152144F0-9B68-4F12-8B8D-1F263C50833A}"/>
              </a:ext>
            </a:extLst>
          </p:cNvPr>
          <p:cNvSpPr txBox="1"/>
          <p:nvPr/>
        </p:nvSpPr>
        <p:spPr>
          <a:xfrm>
            <a:off x="2669908" y="2343020"/>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Delivery and fulfilment speed</a:t>
            </a:r>
          </a:p>
        </p:txBody>
      </p:sp>
      <p:sp>
        <p:nvSpPr>
          <p:cNvPr id="29" name="TextBox 28">
            <a:extLst>
              <a:ext uri="{FF2B5EF4-FFF2-40B4-BE49-F238E27FC236}">
                <a16:creationId xmlns:a16="http://schemas.microsoft.com/office/drawing/2014/main" id="{B6E605BF-D480-416C-9A84-294BCDDFA7AF}"/>
              </a:ext>
            </a:extLst>
          </p:cNvPr>
          <p:cNvSpPr txBox="1"/>
          <p:nvPr/>
        </p:nvSpPr>
        <p:spPr>
          <a:xfrm>
            <a:off x="1656183" y="3226285"/>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Level of human interaction</a:t>
            </a:r>
          </a:p>
        </p:txBody>
      </p:sp>
      <p:sp>
        <p:nvSpPr>
          <p:cNvPr id="31" name="TextBox 30">
            <a:extLst>
              <a:ext uri="{FF2B5EF4-FFF2-40B4-BE49-F238E27FC236}">
                <a16:creationId xmlns:a16="http://schemas.microsoft.com/office/drawing/2014/main" id="{1BDC3780-63ED-4850-9AFC-FF1522DFFA38}"/>
              </a:ext>
            </a:extLst>
          </p:cNvPr>
          <p:cNvSpPr txBox="1"/>
          <p:nvPr/>
        </p:nvSpPr>
        <p:spPr>
          <a:xfrm>
            <a:off x="2678960" y="3226286"/>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Pricing and/or discount threshold</a:t>
            </a:r>
          </a:p>
        </p:txBody>
      </p:sp>
      <p:sp>
        <p:nvSpPr>
          <p:cNvPr id="33" name="TextBox 32">
            <a:extLst>
              <a:ext uri="{FF2B5EF4-FFF2-40B4-BE49-F238E27FC236}">
                <a16:creationId xmlns:a16="http://schemas.microsoft.com/office/drawing/2014/main" id="{2044041E-F8C2-4681-9EF0-BD8A93FF4E05}"/>
              </a:ext>
            </a:extLst>
          </p:cNvPr>
          <p:cNvSpPr txBox="1"/>
          <p:nvPr/>
        </p:nvSpPr>
        <p:spPr>
          <a:xfrm>
            <a:off x="3805336" y="2344726"/>
            <a:ext cx="900000" cy="289397"/>
          </a:xfrm>
          <a:prstGeom prst="rect">
            <a:avLst/>
          </a:prstGeom>
          <a:noFill/>
        </p:spPr>
        <p:txBody>
          <a:bodyPr wrap="square" lIns="21379" tIns="21379" rIns="21379" bIns="21379">
            <a:spAutoFit/>
          </a:bodyPr>
          <a:lstStyle/>
          <a:p>
            <a:pPr algn="ctr">
              <a:spcAft>
                <a:spcPts val="357"/>
              </a:spcAft>
            </a:pPr>
            <a:r>
              <a:rPr lang="en-GB" sz="800" b="1" dirty="0">
                <a:solidFill>
                  <a:srgbClr val="003F48"/>
                </a:solidFill>
                <a:latin typeface="Avenir LT Pro 65 Medium" panose="020B0603020203020204" pitchFamily="34" charset="0"/>
              </a:rPr>
              <a:t>Level of incentive offered</a:t>
            </a:r>
          </a:p>
        </p:txBody>
      </p:sp>
      <p:sp>
        <p:nvSpPr>
          <p:cNvPr id="34" name="Oval 33">
            <a:extLst>
              <a:ext uri="{FF2B5EF4-FFF2-40B4-BE49-F238E27FC236}">
                <a16:creationId xmlns:a16="http://schemas.microsoft.com/office/drawing/2014/main" id="{A39071E2-364D-44C3-9D2D-D529DFAFE0BA}"/>
              </a:ext>
            </a:extLst>
          </p:cNvPr>
          <p:cNvSpPr/>
          <p:nvPr/>
        </p:nvSpPr>
        <p:spPr>
          <a:xfrm>
            <a:off x="860799" y="2028435"/>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5" name="Graphic 34" descr="Diamond with solid fill">
            <a:extLst>
              <a:ext uri="{FF2B5EF4-FFF2-40B4-BE49-F238E27FC236}">
                <a16:creationId xmlns:a16="http://schemas.microsoft.com/office/drawing/2014/main" id="{62D60817-501B-436F-87BF-D6D3841F717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96775" y="2071953"/>
            <a:ext cx="227360" cy="227360"/>
          </a:xfrm>
          <a:prstGeom prst="rect">
            <a:avLst/>
          </a:prstGeom>
          <a:effectLst>
            <a:glow rad="101600">
              <a:schemeClr val="accent3">
                <a:satMod val="175000"/>
                <a:alpha val="40000"/>
              </a:schemeClr>
            </a:glow>
          </a:effectLst>
        </p:spPr>
      </p:pic>
      <p:sp>
        <p:nvSpPr>
          <p:cNvPr id="36" name="Oval 35">
            <a:extLst>
              <a:ext uri="{FF2B5EF4-FFF2-40B4-BE49-F238E27FC236}">
                <a16:creationId xmlns:a16="http://schemas.microsoft.com/office/drawing/2014/main" id="{05A3B1D8-0261-45AB-8622-EAAB99D35E99}"/>
              </a:ext>
            </a:extLst>
          </p:cNvPr>
          <p:cNvSpPr/>
          <p:nvPr/>
        </p:nvSpPr>
        <p:spPr>
          <a:xfrm>
            <a:off x="860799" y="2911429"/>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7" name="Graphic 36" descr="Lock with solid fill">
            <a:extLst>
              <a:ext uri="{FF2B5EF4-FFF2-40B4-BE49-F238E27FC236}">
                <a16:creationId xmlns:a16="http://schemas.microsoft.com/office/drawing/2014/main" id="{7B9530D6-0BB9-4FF7-8DE4-8920C26C767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94383" y="2947407"/>
            <a:ext cx="227360" cy="227360"/>
          </a:xfrm>
          <a:prstGeom prst="rect">
            <a:avLst/>
          </a:prstGeom>
          <a:effectLst>
            <a:glow rad="101600">
              <a:schemeClr val="accent3">
                <a:satMod val="175000"/>
                <a:alpha val="40000"/>
              </a:schemeClr>
            </a:glow>
          </a:effectLst>
        </p:spPr>
      </p:pic>
      <p:sp>
        <p:nvSpPr>
          <p:cNvPr id="38" name="Oval 37">
            <a:extLst>
              <a:ext uri="{FF2B5EF4-FFF2-40B4-BE49-F238E27FC236}">
                <a16:creationId xmlns:a16="http://schemas.microsoft.com/office/drawing/2014/main" id="{EF733AE5-8824-4685-82BA-0BA7719515A1}"/>
              </a:ext>
            </a:extLst>
          </p:cNvPr>
          <p:cNvSpPr/>
          <p:nvPr/>
        </p:nvSpPr>
        <p:spPr>
          <a:xfrm>
            <a:off x="1957366" y="2028435"/>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9" name="Graphic 38" descr="Call center with solid fill">
            <a:extLst>
              <a:ext uri="{FF2B5EF4-FFF2-40B4-BE49-F238E27FC236}">
                <a16:creationId xmlns:a16="http://schemas.microsoft.com/office/drawing/2014/main" id="{DC3AA809-A32D-4308-8A45-442A6C40042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993343" y="2064411"/>
            <a:ext cx="227360" cy="227360"/>
          </a:xfrm>
          <a:prstGeom prst="rect">
            <a:avLst/>
          </a:prstGeom>
          <a:effectLst>
            <a:glow rad="101600">
              <a:schemeClr val="accent3">
                <a:satMod val="175000"/>
                <a:alpha val="40000"/>
              </a:schemeClr>
            </a:glow>
          </a:effectLst>
        </p:spPr>
      </p:pic>
      <p:sp>
        <p:nvSpPr>
          <p:cNvPr id="40" name="Oval 39">
            <a:extLst>
              <a:ext uri="{FF2B5EF4-FFF2-40B4-BE49-F238E27FC236}">
                <a16:creationId xmlns:a16="http://schemas.microsoft.com/office/drawing/2014/main" id="{6D716834-CE84-4E82-BAC7-0A0703069D52}"/>
              </a:ext>
            </a:extLst>
          </p:cNvPr>
          <p:cNvSpPr/>
          <p:nvPr/>
        </p:nvSpPr>
        <p:spPr>
          <a:xfrm>
            <a:off x="1957366" y="2911429"/>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1" name="Graphic 40" descr="Meeting with solid fill">
            <a:extLst>
              <a:ext uri="{FF2B5EF4-FFF2-40B4-BE49-F238E27FC236}">
                <a16:creationId xmlns:a16="http://schemas.microsoft.com/office/drawing/2014/main" id="{1392C0B0-34D8-44B3-9EB8-2B120B7BE10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993343" y="2947407"/>
            <a:ext cx="227360" cy="227360"/>
          </a:xfrm>
          <a:prstGeom prst="rect">
            <a:avLst/>
          </a:prstGeom>
          <a:effectLst>
            <a:glow rad="101600">
              <a:schemeClr val="accent3">
                <a:satMod val="175000"/>
                <a:alpha val="40000"/>
              </a:schemeClr>
            </a:glow>
          </a:effectLst>
        </p:spPr>
      </p:pic>
      <p:sp>
        <p:nvSpPr>
          <p:cNvPr id="42" name="Oval 41">
            <a:extLst>
              <a:ext uri="{FF2B5EF4-FFF2-40B4-BE49-F238E27FC236}">
                <a16:creationId xmlns:a16="http://schemas.microsoft.com/office/drawing/2014/main" id="{0C4D6B77-7D8C-4222-A882-CF574DC7699B}"/>
              </a:ext>
            </a:extLst>
          </p:cNvPr>
          <p:cNvSpPr/>
          <p:nvPr/>
        </p:nvSpPr>
        <p:spPr>
          <a:xfrm>
            <a:off x="2977511" y="2028435"/>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3" name="Graphic 42" descr="Truck with solid fill">
            <a:extLst>
              <a:ext uri="{FF2B5EF4-FFF2-40B4-BE49-F238E27FC236}">
                <a16:creationId xmlns:a16="http://schemas.microsoft.com/office/drawing/2014/main" id="{A57ABADE-3E5D-4F94-BC9B-384880FFA177}"/>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3018280" y="2064411"/>
            <a:ext cx="227360" cy="227360"/>
          </a:xfrm>
          <a:prstGeom prst="rect">
            <a:avLst/>
          </a:prstGeom>
          <a:effectLst>
            <a:glow rad="101600">
              <a:schemeClr val="accent3">
                <a:satMod val="175000"/>
                <a:alpha val="40000"/>
              </a:schemeClr>
            </a:glow>
          </a:effectLst>
        </p:spPr>
      </p:pic>
      <p:sp>
        <p:nvSpPr>
          <p:cNvPr id="44" name="Oval 43">
            <a:extLst>
              <a:ext uri="{FF2B5EF4-FFF2-40B4-BE49-F238E27FC236}">
                <a16:creationId xmlns:a16="http://schemas.microsoft.com/office/drawing/2014/main" id="{0F3AC812-FF39-4FD9-8B2F-7E3135848478}"/>
              </a:ext>
            </a:extLst>
          </p:cNvPr>
          <p:cNvSpPr/>
          <p:nvPr/>
        </p:nvSpPr>
        <p:spPr>
          <a:xfrm>
            <a:off x="2977511" y="2911429"/>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5" name="Graphic 44" descr="Dollar with solid fill">
            <a:extLst>
              <a:ext uri="{FF2B5EF4-FFF2-40B4-BE49-F238E27FC236}">
                <a16:creationId xmlns:a16="http://schemas.microsoft.com/office/drawing/2014/main" id="{82B86177-C60F-4CC3-B49A-1D71251AE7B1}"/>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018280" y="2947407"/>
            <a:ext cx="227360" cy="227360"/>
          </a:xfrm>
          <a:prstGeom prst="rect">
            <a:avLst/>
          </a:prstGeom>
          <a:effectLst>
            <a:glow rad="101600">
              <a:schemeClr val="accent3">
                <a:satMod val="175000"/>
                <a:alpha val="40000"/>
              </a:schemeClr>
            </a:glow>
          </a:effectLst>
        </p:spPr>
      </p:pic>
      <p:sp>
        <p:nvSpPr>
          <p:cNvPr id="46" name="Oval 45">
            <a:extLst>
              <a:ext uri="{FF2B5EF4-FFF2-40B4-BE49-F238E27FC236}">
                <a16:creationId xmlns:a16="http://schemas.microsoft.com/office/drawing/2014/main" id="{7FC17688-5D53-45B1-8A69-03CFE70B3082}"/>
              </a:ext>
            </a:extLst>
          </p:cNvPr>
          <p:cNvSpPr/>
          <p:nvPr/>
        </p:nvSpPr>
        <p:spPr>
          <a:xfrm>
            <a:off x="4099581" y="2028435"/>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7" name="Graphic 46" descr="Apple with solid fill">
            <a:extLst>
              <a:ext uri="{FF2B5EF4-FFF2-40B4-BE49-F238E27FC236}">
                <a16:creationId xmlns:a16="http://schemas.microsoft.com/office/drawing/2014/main" id="{62A9E154-963D-43F7-8674-F4120645450F}"/>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4136962" y="2064411"/>
            <a:ext cx="227360" cy="227360"/>
          </a:xfrm>
          <a:prstGeom prst="rect">
            <a:avLst/>
          </a:prstGeom>
          <a:effectLst>
            <a:glow rad="101600">
              <a:schemeClr val="accent3">
                <a:satMod val="175000"/>
                <a:alpha val="40000"/>
              </a:schemeClr>
            </a:glow>
          </a:effectLst>
        </p:spPr>
      </p:pic>
      <p:sp>
        <p:nvSpPr>
          <p:cNvPr id="48" name="Oval 47">
            <a:extLst>
              <a:ext uri="{FF2B5EF4-FFF2-40B4-BE49-F238E27FC236}">
                <a16:creationId xmlns:a16="http://schemas.microsoft.com/office/drawing/2014/main" id="{9878E214-2FE9-4418-BDA5-FC6E1304BD5F}"/>
              </a:ext>
            </a:extLst>
          </p:cNvPr>
          <p:cNvSpPr/>
          <p:nvPr/>
        </p:nvSpPr>
        <p:spPr>
          <a:xfrm>
            <a:off x="4099581" y="2911429"/>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9" name="Graphic 48" descr="Bar chart with solid fill">
            <a:extLst>
              <a:ext uri="{FF2B5EF4-FFF2-40B4-BE49-F238E27FC236}">
                <a16:creationId xmlns:a16="http://schemas.microsoft.com/office/drawing/2014/main" id="{54FB4A87-2ACD-4255-87E1-4593DAC7AD94}"/>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4136962" y="2947407"/>
            <a:ext cx="227360" cy="227360"/>
          </a:xfrm>
          <a:prstGeom prst="rect">
            <a:avLst/>
          </a:prstGeom>
          <a:effectLst>
            <a:glow rad="101600">
              <a:schemeClr val="accent3">
                <a:satMod val="175000"/>
                <a:alpha val="40000"/>
              </a:schemeClr>
            </a:glow>
          </a:effectLst>
        </p:spPr>
      </p:pic>
      <p:sp>
        <p:nvSpPr>
          <p:cNvPr id="50" name="Oval 49">
            <a:extLst>
              <a:ext uri="{FF2B5EF4-FFF2-40B4-BE49-F238E27FC236}">
                <a16:creationId xmlns:a16="http://schemas.microsoft.com/office/drawing/2014/main" id="{293D6799-92FC-4DFB-A207-63E6AFEEE823}"/>
              </a:ext>
            </a:extLst>
          </p:cNvPr>
          <p:cNvSpPr/>
          <p:nvPr/>
        </p:nvSpPr>
        <p:spPr>
          <a:xfrm>
            <a:off x="5245127" y="2028435"/>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51" name="Graphic 50" descr="Email with solid fill">
            <a:extLst>
              <a:ext uri="{FF2B5EF4-FFF2-40B4-BE49-F238E27FC236}">
                <a16:creationId xmlns:a16="http://schemas.microsoft.com/office/drawing/2014/main" id="{EC7CDCD4-02D9-4161-8E86-A497C795D210}"/>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5309336" y="2074951"/>
            <a:ext cx="177752" cy="177752"/>
          </a:xfrm>
          <a:prstGeom prst="rect">
            <a:avLst/>
          </a:prstGeom>
          <a:effectLst>
            <a:glow rad="101600">
              <a:schemeClr val="accent3">
                <a:satMod val="175000"/>
                <a:alpha val="40000"/>
              </a:schemeClr>
            </a:glow>
          </a:effectLst>
        </p:spPr>
      </p:pic>
      <p:sp>
        <p:nvSpPr>
          <p:cNvPr id="52" name="Oval 51">
            <a:extLst>
              <a:ext uri="{FF2B5EF4-FFF2-40B4-BE49-F238E27FC236}">
                <a16:creationId xmlns:a16="http://schemas.microsoft.com/office/drawing/2014/main" id="{3D6C9E08-04C1-49DA-B727-4E5936A6C246}"/>
              </a:ext>
            </a:extLst>
          </p:cNvPr>
          <p:cNvSpPr/>
          <p:nvPr/>
        </p:nvSpPr>
        <p:spPr>
          <a:xfrm>
            <a:off x="5245127" y="2911429"/>
            <a:ext cx="299315" cy="299315"/>
          </a:xfrm>
          <a:prstGeom prst="ellipse">
            <a:avLst/>
          </a:prstGeom>
          <a:solidFill>
            <a:srgbClr val="003F4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53" name="Graphic 52" descr="Daily calendar with solid fill">
            <a:extLst>
              <a:ext uri="{FF2B5EF4-FFF2-40B4-BE49-F238E27FC236}">
                <a16:creationId xmlns:a16="http://schemas.microsoft.com/office/drawing/2014/main" id="{9B3821DB-C742-4B67-891A-FD8839575057}"/>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5281105" y="2947407"/>
            <a:ext cx="227360" cy="227360"/>
          </a:xfrm>
          <a:prstGeom prst="rect">
            <a:avLst/>
          </a:prstGeom>
          <a:effectLst>
            <a:glow rad="101600">
              <a:schemeClr val="accent3">
                <a:satMod val="175000"/>
                <a:alpha val="40000"/>
              </a:schemeClr>
            </a:glow>
          </a:effectLst>
        </p:spPr>
      </p:pic>
      <p:sp>
        <p:nvSpPr>
          <p:cNvPr id="4" name="TextBox 3">
            <a:extLst>
              <a:ext uri="{FF2B5EF4-FFF2-40B4-BE49-F238E27FC236}">
                <a16:creationId xmlns:a16="http://schemas.microsoft.com/office/drawing/2014/main" id="{73217E26-C329-C013-3EF7-AF60136A6347}"/>
              </a:ext>
            </a:extLst>
          </p:cNvPr>
          <p:cNvSpPr txBox="1"/>
          <p:nvPr/>
        </p:nvSpPr>
        <p:spPr>
          <a:xfrm>
            <a:off x="340029" y="1266786"/>
            <a:ext cx="5531381" cy="646331"/>
          </a:xfrm>
          <a:prstGeom prst="rect">
            <a:avLst/>
          </a:prstGeom>
          <a:noFill/>
        </p:spPr>
        <p:txBody>
          <a:bodyPr wrap="square" lIns="0" rIns="0">
            <a:spAutoFit/>
          </a:bodyPr>
          <a:lstStyle/>
          <a:p>
            <a:pPr>
              <a:spcAft>
                <a:spcPts val="357"/>
              </a:spcAft>
            </a:pPr>
            <a:r>
              <a:rPr lang="en-GB" sz="900" dirty="0">
                <a:latin typeface="Avenir LT Pro 65 Medium" panose="020B0603020203020204" pitchFamily="34" charset="0"/>
              </a:rPr>
              <a:t>Treatments are defined through ‘levers’ that can be flexed, up or down, to better achieve each segment’s objectives. The levers are set for each segment which informs how each customer in the segment will be treated when they either interact with the business, in decisions, or in outreach activities. Example levers could include:</a:t>
            </a:r>
          </a:p>
        </p:txBody>
      </p:sp>
      <p:sp>
        <p:nvSpPr>
          <p:cNvPr id="14" name="Title 1">
            <a:extLst>
              <a:ext uri="{FF2B5EF4-FFF2-40B4-BE49-F238E27FC236}">
                <a16:creationId xmlns:a16="http://schemas.microsoft.com/office/drawing/2014/main" id="{506BA266-5D8E-CC74-7272-A1DD7B82888C}"/>
              </a:ext>
            </a:extLst>
          </p:cNvPr>
          <p:cNvSpPr txBox="1">
            <a:spLocks/>
          </p:cNvSpPr>
          <p:nvPr/>
        </p:nvSpPr>
        <p:spPr>
          <a:xfrm>
            <a:off x="340029" y="779070"/>
            <a:ext cx="4498855" cy="277178"/>
          </a:xfrm>
          <a:prstGeom prst="rect">
            <a:avLst/>
          </a:prstGeom>
          <a:noFill/>
        </p:spPr>
        <p:txBody>
          <a:bodyPr vert="horz" wrap="square" lIns="0" tIns="27153" rIns="0"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TREATMENT LEVERS</a:t>
            </a:r>
          </a:p>
        </p:txBody>
      </p:sp>
      <p:pic>
        <p:nvPicPr>
          <p:cNvPr id="8" name="Picture 7">
            <a:extLst>
              <a:ext uri="{FF2B5EF4-FFF2-40B4-BE49-F238E27FC236}">
                <a16:creationId xmlns:a16="http://schemas.microsoft.com/office/drawing/2014/main" id="{664653B4-5841-6A1C-1AA5-50B197FFA8C2}"/>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1F483A90-7BD5-A990-D1D2-36F8445F1374}"/>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46</a:t>
            </a:fld>
            <a:endParaRPr lang="en-GB" sz="754" dirty="0">
              <a:latin typeface="Avenir LT Pro 65 Medium" panose="020B0603020203020204" pitchFamily="34" charset="0"/>
            </a:endParaRPr>
          </a:p>
        </p:txBody>
      </p:sp>
      <p:sp>
        <p:nvSpPr>
          <p:cNvPr id="6" name="TextBox 5">
            <a:extLst>
              <a:ext uri="{FF2B5EF4-FFF2-40B4-BE49-F238E27FC236}">
                <a16:creationId xmlns:a16="http://schemas.microsoft.com/office/drawing/2014/main" id="{64B7220B-694A-A7A3-1F27-F4AC31006C94}"/>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5" name="Straight Connector 4">
            <a:extLst>
              <a:ext uri="{FF2B5EF4-FFF2-40B4-BE49-F238E27FC236}">
                <a16:creationId xmlns:a16="http://schemas.microsoft.com/office/drawing/2014/main" id="{C5B32A06-0154-1388-A8F0-3764A20DA4F0}"/>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85C5A9F-CB68-B523-A520-B2FA7008698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50262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8">
            <a:extLst>
              <a:ext uri="{FF2B5EF4-FFF2-40B4-BE49-F238E27FC236}">
                <a16:creationId xmlns:a16="http://schemas.microsoft.com/office/drawing/2014/main" id="{11E0D068-8AA3-401B-9F9A-E2654EE47D2C}"/>
              </a:ext>
            </a:extLst>
          </p:cNvPr>
          <p:cNvGraphicFramePr>
            <a:graphicFrameLocks noGrp="1"/>
          </p:cNvGraphicFramePr>
          <p:nvPr>
            <p:extLst>
              <p:ext uri="{D42A27DB-BD31-4B8C-83A1-F6EECF244321}">
                <p14:modId xmlns:p14="http://schemas.microsoft.com/office/powerpoint/2010/main" val="3526223741"/>
              </p:ext>
            </p:extLst>
          </p:nvPr>
        </p:nvGraphicFramePr>
        <p:xfrm>
          <a:off x="714579" y="1232105"/>
          <a:ext cx="1246541" cy="2587212"/>
        </p:xfrm>
        <a:graphic>
          <a:graphicData uri="http://schemas.openxmlformats.org/drawingml/2006/table">
            <a:tbl>
              <a:tblPr>
                <a:tableStyleId>{5C22544A-7EE6-4342-B048-85BDC9FD1C3A}</a:tableStyleId>
              </a:tblPr>
              <a:tblGrid>
                <a:gridCol w="671133">
                  <a:extLst>
                    <a:ext uri="{9D8B030D-6E8A-4147-A177-3AD203B41FA5}">
                      <a16:colId xmlns:a16="http://schemas.microsoft.com/office/drawing/2014/main" val="2294586838"/>
                    </a:ext>
                  </a:extLst>
                </a:gridCol>
                <a:gridCol w="575408">
                  <a:extLst>
                    <a:ext uri="{9D8B030D-6E8A-4147-A177-3AD203B41FA5}">
                      <a16:colId xmlns:a16="http://schemas.microsoft.com/office/drawing/2014/main" val="3291067056"/>
                    </a:ext>
                  </a:extLst>
                </a:gridCol>
              </a:tblGrid>
              <a:tr h="287468">
                <a:tc>
                  <a:txBody>
                    <a:bodyPr/>
                    <a:lstStyle/>
                    <a:p>
                      <a:pPr algn="ctr"/>
                      <a:r>
                        <a:rPr lang="en-GB" sz="600" b="1">
                          <a:solidFill>
                            <a:schemeClr val="bg1"/>
                          </a:solidFill>
                          <a:latin typeface="Avenir LT Pro 65 Medium" panose="020B0603020203020204" pitchFamily="34" charset="0"/>
                        </a:rPr>
                        <a:t>SEGMENT &amp; PROFILE</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438861276"/>
                  </a:ext>
                </a:extLst>
              </a:tr>
              <a:tr h="287468">
                <a:tc>
                  <a:txBody>
                    <a:bodyPr/>
                    <a:lstStyle/>
                    <a:p>
                      <a:pPr algn="ctr"/>
                      <a:r>
                        <a:rPr lang="en-GB" sz="600" b="1">
                          <a:solidFill>
                            <a:schemeClr val="bg1"/>
                          </a:solidFill>
                          <a:latin typeface="Avenir LT Pro 65 Medium" panose="020B0603020203020204" pitchFamily="34" charset="0"/>
                        </a:rPr>
                        <a:t>OBJECTIVES</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216858168"/>
                  </a:ext>
                </a:extLst>
              </a:tr>
              <a:tr h="287468">
                <a:tc>
                  <a:txBody>
                    <a:bodyPr/>
                    <a:lstStyle/>
                    <a:p>
                      <a:pPr algn="ctr"/>
                      <a:r>
                        <a:rPr lang="en-GB" sz="600" b="1">
                          <a:solidFill>
                            <a:schemeClr val="bg1"/>
                          </a:solidFill>
                          <a:latin typeface="Avenir LT Pro 65 Medium" panose="020B0603020203020204" pitchFamily="34" charset="0"/>
                        </a:rPr>
                        <a:t>TREATMENT PRINCIPLE</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4017439791"/>
                  </a:ext>
                </a:extLst>
              </a:tr>
              <a:tr h="287468">
                <a:tc>
                  <a:txBody>
                    <a:bodyPr/>
                    <a:lstStyle/>
                    <a:p>
                      <a:pPr algn="ctr"/>
                      <a:r>
                        <a:rPr lang="en-GB" sz="600" b="1">
                          <a:solidFill>
                            <a:schemeClr val="bg1"/>
                          </a:solidFill>
                          <a:latin typeface="Avenir LT Pro 65 Medium" panose="020B0603020203020204" pitchFamily="34" charset="0"/>
                        </a:rPr>
                        <a:t>COMMS MIX</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3027428613"/>
                  </a:ext>
                </a:extLst>
              </a:tr>
              <a:tr h="287468">
                <a:tc>
                  <a:txBody>
                    <a:bodyPr/>
                    <a:lstStyle/>
                    <a:p>
                      <a:pPr algn="ctr"/>
                      <a:r>
                        <a:rPr lang="en-GB" sz="600" b="1">
                          <a:solidFill>
                            <a:schemeClr val="bg1"/>
                          </a:solidFill>
                          <a:latin typeface="Avenir LT Pro 65 Medium" panose="020B0603020203020204" pitchFamily="34" charset="0"/>
                        </a:rPr>
                        <a:t>THEMES &amp; TONE</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3330311840"/>
                  </a:ext>
                </a:extLst>
              </a:tr>
              <a:tr h="287468">
                <a:tc>
                  <a:txBody>
                    <a:bodyPr/>
                    <a:lstStyle/>
                    <a:p>
                      <a:pPr algn="ctr"/>
                      <a:r>
                        <a:rPr lang="en-GB" sz="600" b="1">
                          <a:solidFill>
                            <a:schemeClr val="bg1"/>
                          </a:solidFill>
                          <a:latin typeface="Avenir LT Pro 65 Medium" panose="020B0603020203020204" pitchFamily="34" charset="0"/>
                        </a:rPr>
                        <a:t>CONTACT POLICY</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2422252160"/>
                  </a:ext>
                </a:extLst>
              </a:tr>
              <a:tr h="287468">
                <a:tc>
                  <a:txBody>
                    <a:bodyPr/>
                    <a:lstStyle/>
                    <a:p>
                      <a:pPr algn="ctr"/>
                      <a:r>
                        <a:rPr lang="en-GB" sz="600" b="1">
                          <a:solidFill>
                            <a:schemeClr val="bg1"/>
                          </a:solidFill>
                          <a:latin typeface="Avenir LT Pro 65 Medium" panose="020B0603020203020204" pitchFamily="34" charset="0"/>
                        </a:rPr>
                        <a:t>SERVICE LEVEL</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a:latin typeface="Avenir LT Pro 65 Medium" panose="020B0603020203020204" pitchFamily="34" charset="0"/>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2494870298"/>
                  </a:ext>
                </a:extLst>
              </a:tr>
              <a:tr h="287468">
                <a:tc>
                  <a:txBody>
                    <a:bodyPr/>
                    <a:lstStyle/>
                    <a:p>
                      <a:pPr algn="ctr"/>
                      <a:r>
                        <a:rPr lang="en-GB" sz="600" b="1">
                          <a:solidFill>
                            <a:schemeClr val="bg1"/>
                          </a:solidFill>
                          <a:latin typeface="Avenir LT Pro 65 Medium" panose="020B0603020203020204" pitchFamily="34" charset="0"/>
                        </a:rPr>
                        <a:t>TOLERANCES</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kern="1200">
                        <a:solidFill>
                          <a:schemeClr val="dk1"/>
                        </a:solidFill>
                        <a:latin typeface="Avenir LT Pro 65 Medium" panose="020B0603020203020204" pitchFamily="34" charset="0"/>
                        <a:ea typeface="+mn-ea"/>
                        <a:cs typeface="+mn-cs"/>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28382729"/>
                  </a:ext>
                </a:extLst>
              </a:tr>
              <a:tr h="287468">
                <a:tc>
                  <a:txBody>
                    <a:bodyPr/>
                    <a:lstStyle/>
                    <a:p>
                      <a:pPr algn="ctr"/>
                      <a:r>
                        <a:rPr lang="en-GB" sz="600" b="1">
                          <a:solidFill>
                            <a:schemeClr val="bg1"/>
                          </a:solidFill>
                          <a:latin typeface="Avenir LT Pro 65 Medium" panose="020B0603020203020204" pitchFamily="34" charset="0"/>
                        </a:rPr>
                        <a:t>ACTION THEMES</a:t>
                      </a: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F48"/>
                    </a:solidFill>
                  </a:tcPr>
                </a:tc>
                <a:tc>
                  <a:txBody>
                    <a:bodyPr/>
                    <a:lstStyle/>
                    <a:p>
                      <a:pPr algn="ctr"/>
                      <a:endParaRPr lang="en-GB" sz="600" b="0" kern="1200">
                        <a:solidFill>
                          <a:schemeClr val="dk1"/>
                        </a:solidFill>
                        <a:latin typeface="Avenir LT Pro 65 Medium" panose="020B0603020203020204" pitchFamily="34" charset="0"/>
                        <a:ea typeface="+mn-ea"/>
                        <a:cs typeface="+mn-cs"/>
                      </a:endParaRPr>
                    </a:p>
                  </a:txBody>
                  <a:tcPr marL="54304" marR="54304" marT="27153" marB="271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alpha val="80000"/>
                      </a:schemeClr>
                    </a:solidFill>
                  </a:tcPr>
                </a:tc>
                <a:extLst>
                  <a:ext uri="{0D108BD9-81ED-4DB2-BD59-A6C34878D82A}">
                    <a16:rowId xmlns:a16="http://schemas.microsoft.com/office/drawing/2014/main" val="2095895838"/>
                  </a:ext>
                </a:extLst>
              </a:tr>
            </a:tbl>
          </a:graphicData>
        </a:graphic>
      </p:graphicFrame>
      <p:sp>
        <p:nvSpPr>
          <p:cNvPr id="11" name="TextBox 10">
            <a:extLst>
              <a:ext uri="{FF2B5EF4-FFF2-40B4-BE49-F238E27FC236}">
                <a16:creationId xmlns:a16="http://schemas.microsoft.com/office/drawing/2014/main" id="{9FFC37BF-FBB6-34D1-8543-9CCCC15BB86F}"/>
              </a:ext>
            </a:extLst>
          </p:cNvPr>
          <p:cNvSpPr txBox="1"/>
          <p:nvPr/>
        </p:nvSpPr>
        <p:spPr>
          <a:xfrm>
            <a:off x="2054840" y="1265880"/>
            <a:ext cx="3670121" cy="246140"/>
          </a:xfrm>
          <a:prstGeom prst="rect">
            <a:avLst/>
          </a:prstGeom>
          <a:solidFill>
            <a:srgbClr val="003F48">
              <a:alpha val="20000"/>
            </a:srgbClr>
          </a:solidFill>
        </p:spPr>
        <p:txBody>
          <a:bodyPr wrap="square" lIns="45252" tIns="45252" rIns="45252" bIns="45252" anchor="ctr">
            <a:noAutofit/>
          </a:bodyPr>
          <a:lstStyle/>
          <a:p>
            <a:pPr algn="ctr"/>
            <a:r>
              <a:rPr lang="en-GB" sz="700">
                <a:latin typeface="Avenir LT Pro 65 Medium" panose="020B0603020203020204" pitchFamily="34" charset="0"/>
              </a:rPr>
              <a:t>Which segment is this treatment aimed at, and what are the key characteristics of the customers in the group?</a:t>
            </a:r>
          </a:p>
        </p:txBody>
      </p:sp>
      <p:sp>
        <p:nvSpPr>
          <p:cNvPr id="13" name="Arrow: Right 12">
            <a:extLst>
              <a:ext uri="{FF2B5EF4-FFF2-40B4-BE49-F238E27FC236}">
                <a16:creationId xmlns:a16="http://schemas.microsoft.com/office/drawing/2014/main" id="{6E77CFBC-6EB8-3C4C-F65C-972120C412D9}"/>
              </a:ext>
            </a:extLst>
          </p:cNvPr>
          <p:cNvSpPr/>
          <p:nvPr/>
        </p:nvSpPr>
        <p:spPr>
          <a:xfrm rot="10800000">
            <a:off x="1902427" y="1313405"/>
            <a:ext cx="154616" cy="151091"/>
          </a:xfrm>
          <a:prstGeom prst="rightArrow">
            <a:avLst/>
          </a:prstGeom>
          <a:solidFill>
            <a:srgbClr val="003F48">
              <a:alpha val="20000"/>
            </a:srgbClr>
          </a:solidFill>
        </p:spPr>
        <p:txBody>
          <a:bodyPr wrap="square" anchor="ctr">
            <a:noAutofit/>
          </a:bodyPr>
          <a:lstStyle/>
          <a:p>
            <a:endParaRPr lang="en-GB" sz="713">
              <a:latin typeface="Avenir LT Pro 65 Medium" panose="020B0603020203020204" pitchFamily="34" charset="0"/>
            </a:endParaRPr>
          </a:p>
        </p:txBody>
      </p:sp>
      <p:sp>
        <p:nvSpPr>
          <p:cNvPr id="14" name="TextBox 13">
            <a:extLst>
              <a:ext uri="{FF2B5EF4-FFF2-40B4-BE49-F238E27FC236}">
                <a16:creationId xmlns:a16="http://schemas.microsoft.com/office/drawing/2014/main" id="{68110805-AE39-50ED-315C-2D33DDC91B30}"/>
              </a:ext>
            </a:extLst>
          </p:cNvPr>
          <p:cNvSpPr txBox="1"/>
          <p:nvPr/>
        </p:nvSpPr>
        <p:spPr>
          <a:xfrm>
            <a:off x="2054840" y="1833152"/>
            <a:ext cx="3670121" cy="246140"/>
          </a:xfrm>
          <a:prstGeom prst="rect">
            <a:avLst/>
          </a:prstGeom>
          <a:solidFill>
            <a:srgbClr val="003F48">
              <a:alpha val="20000"/>
            </a:srgbClr>
          </a:solidFill>
        </p:spPr>
        <p:txBody>
          <a:bodyPr wrap="square" lIns="45252" tIns="45252" rIns="45252" bIns="45252" anchor="ctr">
            <a:noAutofit/>
          </a:bodyPr>
          <a:lstStyle/>
          <a:p>
            <a:pPr algn="ctr"/>
            <a:r>
              <a:rPr lang="en-GB" sz="700">
                <a:latin typeface="Avenir LT Pro 65 Medium" panose="020B0603020203020204" pitchFamily="34" charset="0"/>
              </a:rPr>
              <a:t>What’s the overall approach for managing this segment? E.g. Is it to be very accommodating, or to follow process and policy to the letter?</a:t>
            </a:r>
          </a:p>
        </p:txBody>
      </p:sp>
      <p:sp>
        <p:nvSpPr>
          <p:cNvPr id="17" name="Arrow: Right 16">
            <a:extLst>
              <a:ext uri="{FF2B5EF4-FFF2-40B4-BE49-F238E27FC236}">
                <a16:creationId xmlns:a16="http://schemas.microsoft.com/office/drawing/2014/main" id="{257731FE-7313-5F43-6971-9E3668775DF3}"/>
              </a:ext>
            </a:extLst>
          </p:cNvPr>
          <p:cNvSpPr/>
          <p:nvPr/>
        </p:nvSpPr>
        <p:spPr>
          <a:xfrm rot="10800000">
            <a:off x="1902427" y="1880678"/>
            <a:ext cx="154616" cy="151091"/>
          </a:xfrm>
          <a:prstGeom prst="rightArrow">
            <a:avLst/>
          </a:prstGeom>
          <a:solidFill>
            <a:srgbClr val="003F48">
              <a:alpha val="20000"/>
            </a:srgbClr>
          </a:solidFill>
        </p:spPr>
        <p:txBody>
          <a:bodyPr wrap="square" anchor="ctr">
            <a:noAutofit/>
          </a:bodyPr>
          <a:lstStyle/>
          <a:p>
            <a:endParaRPr lang="en-GB" sz="713">
              <a:latin typeface="Avenir LT Pro 65 Medium" panose="020B0603020203020204" pitchFamily="34" charset="0"/>
            </a:endParaRPr>
          </a:p>
        </p:txBody>
      </p:sp>
      <p:sp>
        <p:nvSpPr>
          <p:cNvPr id="18" name="TextBox 17">
            <a:extLst>
              <a:ext uri="{FF2B5EF4-FFF2-40B4-BE49-F238E27FC236}">
                <a16:creationId xmlns:a16="http://schemas.microsoft.com/office/drawing/2014/main" id="{C256B882-9E46-C74E-2BC8-AA80026BD825}"/>
              </a:ext>
            </a:extLst>
          </p:cNvPr>
          <p:cNvSpPr txBox="1"/>
          <p:nvPr/>
        </p:nvSpPr>
        <p:spPr>
          <a:xfrm>
            <a:off x="2054838" y="1545096"/>
            <a:ext cx="3670121" cy="246140"/>
          </a:xfrm>
          <a:prstGeom prst="rect">
            <a:avLst/>
          </a:prstGeom>
          <a:solidFill>
            <a:srgbClr val="003F48">
              <a:alpha val="40000"/>
            </a:srgbClr>
          </a:solidFill>
        </p:spPr>
        <p:txBody>
          <a:bodyPr wrap="square" lIns="45252" tIns="45252" rIns="45252" bIns="45252" anchor="ctr">
            <a:noAutofit/>
          </a:bodyPr>
          <a:lstStyle/>
          <a:p>
            <a:pPr algn="ctr"/>
            <a:r>
              <a:rPr lang="en-GB" sz="700">
                <a:solidFill>
                  <a:schemeClr val="bg1"/>
                </a:solidFill>
                <a:latin typeface="Avenir LT Pro 65 Medium" panose="020B0603020203020204" pitchFamily="34" charset="0"/>
              </a:rPr>
              <a:t>What is to be achieved by the treatment? E.g. Is it to protect and encourage loyalty, to grow, or to reduce cost?</a:t>
            </a:r>
          </a:p>
        </p:txBody>
      </p:sp>
      <p:sp>
        <p:nvSpPr>
          <p:cNvPr id="19" name="Arrow: Right 18">
            <a:extLst>
              <a:ext uri="{FF2B5EF4-FFF2-40B4-BE49-F238E27FC236}">
                <a16:creationId xmlns:a16="http://schemas.microsoft.com/office/drawing/2014/main" id="{C0681739-2E13-0061-786C-540FC7B5585F}"/>
              </a:ext>
            </a:extLst>
          </p:cNvPr>
          <p:cNvSpPr/>
          <p:nvPr/>
        </p:nvSpPr>
        <p:spPr>
          <a:xfrm rot="10800000">
            <a:off x="1902427" y="1592622"/>
            <a:ext cx="154616" cy="151091"/>
          </a:xfrm>
          <a:prstGeom prst="rightArrow">
            <a:avLst/>
          </a:prstGeom>
          <a:solidFill>
            <a:srgbClr val="003F48">
              <a:alpha val="40000"/>
            </a:srgbClr>
          </a:solidFill>
        </p:spPr>
        <p:txBody>
          <a:bodyPr wrap="square" anchor="ctr">
            <a:noAutofit/>
          </a:bodyPr>
          <a:lstStyle/>
          <a:p>
            <a:endParaRPr lang="en-GB" sz="713">
              <a:latin typeface="Avenir LT Pro 65 Medium" panose="020B0603020203020204" pitchFamily="34" charset="0"/>
            </a:endParaRPr>
          </a:p>
        </p:txBody>
      </p:sp>
      <p:sp>
        <p:nvSpPr>
          <p:cNvPr id="20" name="TextBox 19">
            <a:extLst>
              <a:ext uri="{FF2B5EF4-FFF2-40B4-BE49-F238E27FC236}">
                <a16:creationId xmlns:a16="http://schemas.microsoft.com/office/drawing/2014/main" id="{B8B007CA-02F4-DF28-6CD7-4B65CADC5A04}"/>
              </a:ext>
            </a:extLst>
          </p:cNvPr>
          <p:cNvSpPr txBox="1"/>
          <p:nvPr/>
        </p:nvSpPr>
        <p:spPr>
          <a:xfrm>
            <a:off x="2054838" y="2118776"/>
            <a:ext cx="3670121" cy="246140"/>
          </a:xfrm>
          <a:prstGeom prst="rect">
            <a:avLst/>
          </a:prstGeom>
          <a:solidFill>
            <a:srgbClr val="003F48">
              <a:alpha val="40000"/>
            </a:srgbClr>
          </a:solidFill>
        </p:spPr>
        <p:txBody>
          <a:bodyPr wrap="square" lIns="45252" tIns="45252" rIns="45252" bIns="45252" anchor="ctr">
            <a:noAutofit/>
          </a:bodyPr>
          <a:lstStyle/>
          <a:p>
            <a:pPr algn="ctr"/>
            <a:r>
              <a:rPr lang="en-GB" sz="700">
                <a:solidFill>
                  <a:schemeClr val="bg1"/>
                </a:solidFill>
                <a:latin typeface="Avenir LT Pro 65 Medium" panose="020B0603020203020204" pitchFamily="34" charset="0"/>
              </a:rPr>
              <a:t>What proportion of comms should be used for different messaging? E.g. awareness vs selling vs service vs retaining vs educating</a:t>
            </a:r>
          </a:p>
        </p:txBody>
      </p:sp>
      <p:sp>
        <p:nvSpPr>
          <p:cNvPr id="21" name="Arrow: Right 20">
            <a:extLst>
              <a:ext uri="{FF2B5EF4-FFF2-40B4-BE49-F238E27FC236}">
                <a16:creationId xmlns:a16="http://schemas.microsoft.com/office/drawing/2014/main" id="{2C955618-C326-B8FE-F5FD-2538EB5A0957}"/>
              </a:ext>
            </a:extLst>
          </p:cNvPr>
          <p:cNvSpPr/>
          <p:nvPr/>
        </p:nvSpPr>
        <p:spPr>
          <a:xfrm rot="10800000">
            <a:off x="1902427" y="2166302"/>
            <a:ext cx="154616" cy="151091"/>
          </a:xfrm>
          <a:prstGeom prst="rightArrow">
            <a:avLst/>
          </a:prstGeom>
          <a:solidFill>
            <a:srgbClr val="003F48">
              <a:alpha val="40000"/>
            </a:srgbClr>
          </a:solidFill>
        </p:spPr>
        <p:txBody>
          <a:bodyPr wrap="square" anchor="ctr">
            <a:noAutofit/>
          </a:bodyPr>
          <a:lstStyle/>
          <a:p>
            <a:endParaRPr lang="en-GB" sz="713">
              <a:latin typeface="Avenir LT Pro 65 Medium" panose="020B0603020203020204" pitchFamily="34" charset="0"/>
            </a:endParaRPr>
          </a:p>
        </p:txBody>
      </p:sp>
      <p:sp>
        <p:nvSpPr>
          <p:cNvPr id="22" name="TextBox 21">
            <a:extLst>
              <a:ext uri="{FF2B5EF4-FFF2-40B4-BE49-F238E27FC236}">
                <a16:creationId xmlns:a16="http://schemas.microsoft.com/office/drawing/2014/main" id="{867A0159-3CAA-BC48-39A8-939567ED3B47}"/>
              </a:ext>
            </a:extLst>
          </p:cNvPr>
          <p:cNvSpPr txBox="1"/>
          <p:nvPr/>
        </p:nvSpPr>
        <p:spPr>
          <a:xfrm>
            <a:off x="2054840" y="2686047"/>
            <a:ext cx="3670121" cy="246140"/>
          </a:xfrm>
          <a:prstGeom prst="rect">
            <a:avLst/>
          </a:prstGeom>
          <a:solidFill>
            <a:srgbClr val="003F48">
              <a:alpha val="40000"/>
            </a:srgbClr>
          </a:solidFill>
        </p:spPr>
        <p:txBody>
          <a:bodyPr wrap="square" lIns="45252" tIns="45252" rIns="45252" bIns="45252" anchor="ctr">
            <a:noAutofit/>
          </a:bodyPr>
          <a:lstStyle/>
          <a:p>
            <a:pPr algn="ctr"/>
            <a:r>
              <a:rPr lang="en-GB" sz="700" dirty="0">
                <a:solidFill>
                  <a:schemeClr val="bg1"/>
                </a:solidFill>
                <a:latin typeface="Avenir LT Pro 65 Medium" panose="020B0603020203020204" pitchFamily="34" charset="0"/>
              </a:rPr>
              <a:t>What comms channels are permissible and how often should they be used? E.g. Email twice per week, Inbound prompts for sales-over-service once per month</a:t>
            </a:r>
          </a:p>
        </p:txBody>
      </p:sp>
      <p:sp>
        <p:nvSpPr>
          <p:cNvPr id="23" name="Arrow: Right 22">
            <a:extLst>
              <a:ext uri="{FF2B5EF4-FFF2-40B4-BE49-F238E27FC236}">
                <a16:creationId xmlns:a16="http://schemas.microsoft.com/office/drawing/2014/main" id="{D1005817-4887-5DDF-630C-F2B6CB78D71D}"/>
              </a:ext>
            </a:extLst>
          </p:cNvPr>
          <p:cNvSpPr/>
          <p:nvPr/>
        </p:nvSpPr>
        <p:spPr>
          <a:xfrm rot="10800000">
            <a:off x="1902427" y="2733573"/>
            <a:ext cx="154616" cy="151091"/>
          </a:xfrm>
          <a:prstGeom prst="rightArrow">
            <a:avLst/>
          </a:prstGeom>
          <a:solidFill>
            <a:srgbClr val="003F48">
              <a:alpha val="40000"/>
            </a:srgbClr>
          </a:solidFill>
        </p:spPr>
        <p:txBody>
          <a:bodyPr wrap="square" anchor="ctr">
            <a:noAutofit/>
          </a:bodyPr>
          <a:lstStyle/>
          <a:p>
            <a:endParaRPr lang="en-GB" sz="713">
              <a:latin typeface="Avenir LT Pro 65 Medium" panose="020B0603020203020204" pitchFamily="34" charset="0"/>
            </a:endParaRPr>
          </a:p>
        </p:txBody>
      </p:sp>
      <p:sp>
        <p:nvSpPr>
          <p:cNvPr id="24" name="TextBox 23">
            <a:extLst>
              <a:ext uri="{FF2B5EF4-FFF2-40B4-BE49-F238E27FC236}">
                <a16:creationId xmlns:a16="http://schemas.microsoft.com/office/drawing/2014/main" id="{DD616784-F124-0349-33C4-3268499E529C}"/>
              </a:ext>
            </a:extLst>
          </p:cNvPr>
          <p:cNvSpPr txBox="1"/>
          <p:nvPr/>
        </p:nvSpPr>
        <p:spPr>
          <a:xfrm>
            <a:off x="2054837" y="2397991"/>
            <a:ext cx="3670121" cy="246140"/>
          </a:xfrm>
          <a:prstGeom prst="rect">
            <a:avLst/>
          </a:prstGeom>
          <a:solidFill>
            <a:srgbClr val="003F48">
              <a:alpha val="20000"/>
            </a:srgbClr>
          </a:solidFill>
        </p:spPr>
        <p:txBody>
          <a:bodyPr wrap="square" lIns="45252" tIns="45252" rIns="45252" bIns="45252" anchor="ctr">
            <a:noAutofit/>
          </a:bodyPr>
          <a:lstStyle/>
          <a:p>
            <a:pPr algn="ctr"/>
            <a:r>
              <a:rPr lang="en-GB" sz="700">
                <a:latin typeface="Avenir LT Pro 65 Medium" panose="020B0603020203020204" pitchFamily="34" charset="0"/>
              </a:rPr>
              <a:t>What core messages should be used to communicate and how should it be conveyed? E.g. Is it about how valued they are, and formal or friendly?</a:t>
            </a:r>
          </a:p>
        </p:txBody>
      </p:sp>
      <p:sp>
        <p:nvSpPr>
          <p:cNvPr id="25" name="Arrow: Right 24">
            <a:extLst>
              <a:ext uri="{FF2B5EF4-FFF2-40B4-BE49-F238E27FC236}">
                <a16:creationId xmlns:a16="http://schemas.microsoft.com/office/drawing/2014/main" id="{87AB82C8-9F84-8F4C-D563-2832BE0FA8BD}"/>
              </a:ext>
            </a:extLst>
          </p:cNvPr>
          <p:cNvSpPr/>
          <p:nvPr/>
        </p:nvSpPr>
        <p:spPr>
          <a:xfrm rot="10800000">
            <a:off x="1902427" y="2445517"/>
            <a:ext cx="154616" cy="151091"/>
          </a:xfrm>
          <a:prstGeom prst="rightArrow">
            <a:avLst/>
          </a:prstGeom>
          <a:solidFill>
            <a:srgbClr val="003F48">
              <a:alpha val="20000"/>
            </a:srgbClr>
          </a:solidFill>
        </p:spPr>
        <p:txBody>
          <a:bodyPr wrap="square" anchor="ctr">
            <a:noAutofit/>
          </a:bodyPr>
          <a:lstStyle/>
          <a:p>
            <a:endParaRPr lang="en-GB" sz="713">
              <a:latin typeface="Avenir LT Pro 65 Medium" panose="020B0603020203020204" pitchFamily="34" charset="0"/>
            </a:endParaRPr>
          </a:p>
        </p:txBody>
      </p:sp>
      <p:sp>
        <p:nvSpPr>
          <p:cNvPr id="34" name="TextBox 33">
            <a:extLst>
              <a:ext uri="{FF2B5EF4-FFF2-40B4-BE49-F238E27FC236}">
                <a16:creationId xmlns:a16="http://schemas.microsoft.com/office/drawing/2014/main" id="{27045038-B7CE-4208-D1A4-F05561D4684E}"/>
              </a:ext>
            </a:extLst>
          </p:cNvPr>
          <p:cNvSpPr txBox="1"/>
          <p:nvPr/>
        </p:nvSpPr>
        <p:spPr>
          <a:xfrm>
            <a:off x="2054838" y="2985891"/>
            <a:ext cx="3670121" cy="246140"/>
          </a:xfrm>
          <a:prstGeom prst="rect">
            <a:avLst/>
          </a:prstGeom>
          <a:solidFill>
            <a:srgbClr val="003F48">
              <a:alpha val="20000"/>
            </a:srgbClr>
          </a:solidFill>
        </p:spPr>
        <p:txBody>
          <a:bodyPr wrap="square" lIns="45252" tIns="45252" rIns="45252" bIns="45252" anchor="ctr">
            <a:noAutofit/>
          </a:bodyPr>
          <a:lstStyle/>
          <a:p>
            <a:pPr algn="ctr"/>
            <a:r>
              <a:rPr lang="en-GB" sz="700">
                <a:latin typeface="Avenir LT Pro 65 Medium" panose="020B0603020203020204" pitchFamily="34" charset="0"/>
              </a:rPr>
              <a:t>What quality of service to use? E.g. prioritise high value customers in call queue and named account manager, or qualify calls before reaching a human operator</a:t>
            </a:r>
          </a:p>
        </p:txBody>
      </p:sp>
      <p:sp>
        <p:nvSpPr>
          <p:cNvPr id="35" name="Arrow: Right 34">
            <a:extLst>
              <a:ext uri="{FF2B5EF4-FFF2-40B4-BE49-F238E27FC236}">
                <a16:creationId xmlns:a16="http://schemas.microsoft.com/office/drawing/2014/main" id="{0B6002C9-EA15-EAF6-7255-669AA952A7D1}"/>
              </a:ext>
            </a:extLst>
          </p:cNvPr>
          <p:cNvSpPr/>
          <p:nvPr/>
        </p:nvSpPr>
        <p:spPr>
          <a:xfrm rot="10800000">
            <a:off x="1902427" y="3033417"/>
            <a:ext cx="154616" cy="151091"/>
          </a:xfrm>
          <a:prstGeom prst="rightArrow">
            <a:avLst/>
          </a:prstGeom>
          <a:solidFill>
            <a:srgbClr val="003F48">
              <a:alpha val="20000"/>
            </a:srgbClr>
          </a:solidFill>
        </p:spPr>
        <p:txBody>
          <a:bodyPr wrap="square" anchor="ctr">
            <a:noAutofit/>
          </a:bodyPr>
          <a:lstStyle/>
          <a:p>
            <a:endParaRPr lang="en-GB" sz="713">
              <a:latin typeface="Avenir LT Pro 65 Medium" panose="020B0603020203020204" pitchFamily="34" charset="0"/>
            </a:endParaRPr>
          </a:p>
        </p:txBody>
      </p:sp>
      <p:sp>
        <p:nvSpPr>
          <p:cNvPr id="36" name="TextBox 35">
            <a:extLst>
              <a:ext uri="{FF2B5EF4-FFF2-40B4-BE49-F238E27FC236}">
                <a16:creationId xmlns:a16="http://schemas.microsoft.com/office/drawing/2014/main" id="{E29947A8-C17E-5E78-3C96-8F43A8156FF7}"/>
              </a:ext>
            </a:extLst>
          </p:cNvPr>
          <p:cNvSpPr txBox="1"/>
          <p:nvPr/>
        </p:nvSpPr>
        <p:spPr>
          <a:xfrm>
            <a:off x="2054840" y="3553163"/>
            <a:ext cx="3670121" cy="246140"/>
          </a:xfrm>
          <a:prstGeom prst="rect">
            <a:avLst/>
          </a:prstGeom>
          <a:solidFill>
            <a:srgbClr val="003F48">
              <a:alpha val="20000"/>
            </a:srgbClr>
          </a:solidFill>
        </p:spPr>
        <p:txBody>
          <a:bodyPr wrap="square" lIns="45252" tIns="45252" rIns="45252" bIns="45252" anchor="ctr">
            <a:noAutofit/>
          </a:bodyPr>
          <a:lstStyle/>
          <a:p>
            <a:pPr algn="ctr"/>
            <a:r>
              <a:rPr lang="en-GB" sz="700">
                <a:latin typeface="Avenir LT Pro 65 Medium" panose="020B0603020203020204" pitchFamily="34" charset="0"/>
              </a:rPr>
              <a:t>What actions are central to achieving this segment’s objectives? E.g. proactively offering health checks to identify needs and circumstance</a:t>
            </a:r>
          </a:p>
        </p:txBody>
      </p:sp>
      <p:sp>
        <p:nvSpPr>
          <p:cNvPr id="37" name="Arrow: Right 36">
            <a:extLst>
              <a:ext uri="{FF2B5EF4-FFF2-40B4-BE49-F238E27FC236}">
                <a16:creationId xmlns:a16="http://schemas.microsoft.com/office/drawing/2014/main" id="{CEE9A37A-623C-621B-173F-53B3D8D82E6B}"/>
              </a:ext>
            </a:extLst>
          </p:cNvPr>
          <p:cNvSpPr/>
          <p:nvPr/>
        </p:nvSpPr>
        <p:spPr>
          <a:xfrm rot="10800000">
            <a:off x="1902427" y="3600688"/>
            <a:ext cx="154616" cy="151091"/>
          </a:xfrm>
          <a:prstGeom prst="rightArrow">
            <a:avLst/>
          </a:prstGeom>
          <a:solidFill>
            <a:srgbClr val="003F48">
              <a:alpha val="20000"/>
            </a:srgbClr>
          </a:solidFill>
        </p:spPr>
        <p:txBody>
          <a:bodyPr wrap="square" anchor="ctr">
            <a:noAutofit/>
          </a:bodyPr>
          <a:lstStyle/>
          <a:p>
            <a:endParaRPr lang="en-GB" sz="713">
              <a:latin typeface="Avenir LT Pro 65 Medium" panose="020B0603020203020204" pitchFamily="34" charset="0"/>
            </a:endParaRPr>
          </a:p>
        </p:txBody>
      </p:sp>
      <p:sp>
        <p:nvSpPr>
          <p:cNvPr id="38" name="TextBox 37">
            <a:extLst>
              <a:ext uri="{FF2B5EF4-FFF2-40B4-BE49-F238E27FC236}">
                <a16:creationId xmlns:a16="http://schemas.microsoft.com/office/drawing/2014/main" id="{D3793039-1457-A070-FAFC-B82C6F0A8907}"/>
              </a:ext>
            </a:extLst>
          </p:cNvPr>
          <p:cNvSpPr txBox="1"/>
          <p:nvPr/>
        </p:nvSpPr>
        <p:spPr>
          <a:xfrm>
            <a:off x="2054838" y="3265107"/>
            <a:ext cx="3670121" cy="246140"/>
          </a:xfrm>
          <a:prstGeom prst="rect">
            <a:avLst/>
          </a:prstGeom>
          <a:solidFill>
            <a:srgbClr val="003F48">
              <a:alpha val="40000"/>
            </a:srgbClr>
          </a:solidFill>
        </p:spPr>
        <p:txBody>
          <a:bodyPr wrap="square" lIns="45252" tIns="45252" rIns="45252" bIns="45252" anchor="ctr">
            <a:noAutofit/>
          </a:bodyPr>
          <a:lstStyle/>
          <a:p>
            <a:pPr algn="ctr"/>
            <a:r>
              <a:rPr lang="en-GB" sz="700">
                <a:solidFill>
                  <a:schemeClr val="bg1"/>
                </a:solidFill>
                <a:latin typeface="Avenir LT Pro 65 Medium" panose="020B0603020203020204" pitchFamily="34" charset="0"/>
              </a:rPr>
              <a:t>How should policy violations, discretionary restrictions, behaviour thresholds, and other admin actions be dealt with? E.g. when should account fees be waived?</a:t>
            </a:r>
          </a:p>
        </p:txBody>
      </p:sp>
      <p:sp>
        <p:nvSpPr>
          <p:cNvPr id="39" name="Arrow: Right 38">
            <a:extLst>
              <a:ext uri="{FF2B5EF4-FFF2-40B4-BE49-F238E27FC236}">
                <a16:creationId xmlns:a16="http://schemas.microsoft.com/office/drawing/2014/main" id="{D1229E7B-EBA3-C278-1DCD-7EE274AE8B9A}"/>
              </a:ext>
            </a:extLst>
          </p:cNvPr>
          <p:cNvSpPr/>
          <p:nvPr/>
        </p:nvSpPr>
        <p:spPr>
          <a:xfrm rot="10800000">
            <a:off x="1902427" y="3312632"/>
            <a:ext cx="154616" cy="151091"/>
          </a:xfrm>
          <a:prstGeom prst="rightArrow">
            <a:avLst/>
          </a:prstGeom>
          <a:solidFill>
            <a:srgbClr val="003F48">
              <a:alpha val="40000"/>
            </a:srgbClr>
          </a:solidFill>
        </p:spPr>
        <p:txBody>
          <a:bodyPr wrap="square" anchor="ctr">
            <a:noAutofit/>
          </a:bodyPr>
          <a:lstStyle/>
          <a:p>
            <a:endParaRPr lang="en-GB" sz="713">
              <a:latin typeface="Avenir LT Pro 65 Medium" panose="020B0603020203020204" pitchFamily="34" charset="0"/>
            </a:endParaRPr>
          </a:p>
        </p:txBody>
      </p:sp>
      <p:sp>
        <p:nvSpPr>
          <p:cNvPr id="9" name="Title 1">
            <a:extLst>
              <a:ext uri="{FF2B5EF4-FFF2-40B4-BE49-F238E27FC236}">
                <a16:creationId xmlns:a16="http://schemas.microsoft.com/office/drawing/2014/main" id="{8C983B74-024C-A838-593C-86DCD240AC8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DEFINING TREATMENTS: EXAMPLE FRAMEWORK</a:t>
            </a:r>
          </a:p>
        </p:txBody>
      </p:sp>
      <p:pic>
        <p:nvPicPr>
          <p:cNvPr id="10" name="Picture 9">
            <a:extLst>
              <a:ext uri="{FF2B5EF4-FFF2-40B4-BE49-F238E27FC236}">
                <a16:creationId xmlns:a16="http://schemas.microsoft.com/office/drawing/2014/main" id="{99D9CBB3-11F9-DC93-4800-6E03BC4AA7D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3" name="TextBox 2">
            <a:extLst>
              <a:ext uri="{FF2B5EF4-FFF2-40B4-BE49-F238E27FC236}">
                <a16:creationId xmlns:a16="http://schemas.microsoft.com/office/drawing/2014/main" id="{5D3888F5-E615-E01F-2BB2-334402257E15}"/>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4" name="Slide Number Placeholder 5">
            <a:extLst>
              <a:ext uri="{FF2B5EF4-FFF2-40B4-BE49-F238E27FC236}">
                <a16:creationId xmlns:a16="http://schemas.microsoft.com/office/drawing/2014/main" id="{B5D6A1B4-A93E-7BDB-18B9-8660CB9A7AB1}"/>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47</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E2A2E905-F622-8BA0-A556-2226EFBE8A1E}"/>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26CA92E-1417-72D5-4B9F-FB9CAEB0CC2C}"/>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453250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304EF6E6-B7AA-5015-4228-3D8D20A12CBB}"/>
              </a:ext>
            </a:extLst>
          </p:cNvPr>
          <p:cNvPicPr>
            <a:picLocks noChangeAspect="1"/>
          </p:cNvPicPr>
          <p:nvPr/>
        </p:nvPicPr>
        <p:blipFill>
          <a:blip r:embed="rId2"/>
          <a:stretch>
            <a:fillRect/>
          </a:stretch>
        </p:blipFill>
        <p:spPr>
          <a:xfrm>
            <a:off x="1180077" y="1284926"/>
            <a:ext cx="3975559" cy="2640762"/>
          </a:xfrm>
          <a:prstGeom prst="rect">
            <a:avLst/>
          </a:prstGeom>
          <a:solidFill>
            <a:schemeClr val="bg1">
              <a:lumMod val="85000"/>
            </a:schemeClr>
          </a:solidFill>
          <a:effectLst>
            <a:outerShdw blurRad="63500" sx="102000" sy="102000" algn="ctr" rotWithShape="0">
              <a:prstClr val="black">
                <a:alpha val="40000"/>
              </a:prstClr>
            </a:outerShdw>
          </a:effectLst>
        </p:spPr>
      </p:pic>
      <p:sp>
        <p:nvSpPr>
          <p:cNvPr id="7" name="Title 1">
            <a:extLst>
              <a:ext uri="{FF2B5EF4-FFF2-40B4-BE49-F238E27FC236}">
                <a16:creationId xmlns:a16="http://schemas.microsoft.com/office/drawing/2014/main" id="{DEF93FC8-B521-A270-0E78-E6F5C2833CCB}"/>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TREATMENTS</a:t>
            </a:r>
          </a:p>
        </p:txBody>
      </p:sp>
      <p:pic>
        <p:nvPicPr>
          <p:cNvPr id="10" name="Picture 9">
            <a:extLst>
              <a:ext uri="{FF2B5EF4-FFF2-40B4-BE49-F238E27FC236}">
                <a16:creationId xmlns:a16="http://schemas.microsoft.com/office/drawing/2014/main" id="{7620024A-780B-B53F-780E-D5516A61C7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F4726347-6AED-39EB-2A93-DC507EE46404}"/>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48</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E68362FD-CC3A-FCD1-6B66-1B146BBB52D6}"/>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1DD832BB-0F65-03E3-9F82-16EDEE36A605}"/>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CAD6EC5-E180-E807-40AA-7E58EC9D58AB}"/>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900172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475915" y="1288249"/>
            <a:ext cx="5456337" cy="2121813"/>
          </a:xfrm>
          <a:prstGeom prst="rect">
            <a:avLst/>
          </a:prstGeom>
        </p:spPr>
        <p:txBody>
          <a:bodyPr wrap="square" lIns="36000" rIns="0" numCol="1" spcCol="360000">
            <a:noAutofit/>
          </a:bodyPr>
          <a:lstStyle/>
          <a:p>
            <a:pPr>
              <a:spcAft>
                <a:spcPts val="713"/>
              </a:spcAft>
            </a:pPr>
            <a:r>
              <a:rPr lang="en-GB" sz="900" dirty="0">
                <a:latin typeface="Avenir LT Pro 65 Medium" panose="020B0603020203020204" pitchFamily="34" charset="0"/>
              </a:rPr>
              <a:t>Whilst customer journeys describe an experiential story, customer tracks translate that story ready for implementation through the customer management tools for sales, service and marketing.</a:t>
            </a:r>
          </a:p>
          <a:p>
            <a:pPr>
              <a:spcAft>
                <a:spcPts val="713"/>
              </a:spcAft>
            </a:pPr>
            <a:r>
              <a:rPr lang="en-GB" sz="900" dirty="0">
                <a:latin typeface="Avenir LT Pro 65 Medium" panose="020B0603020203020204" pitchFamily="34" charset="0"/>
              </a:rPr>
              <a:t>Tracks are a methodology for orchestrating customer strategies and decisions within and across, programmes, campaigns, triggers, and channels.</a:t>
            </a:r>
          </a:p>
          <a:p>
            <a:pPr>
              <a:spcAft>
                <a:spcPts val="713"/>
              </a:spcAft>
            </a:pPr>
            <a:r>
              <a:rPr lang="en-GB" sz="900" dirty="0">
                <a:latin typeface="Avenir LT Pro 65 Medium" panose="020B0603020203020204" pitchFamily="34" charset="0"/>
              </a:rPr>
              <a:t>A track can be used to apply the strategy to guide customer conversations, personalisation decisions and prioritising activities towards the business goals.</a:t>
            </a:r>
          </a:p>
          <a:p>
            <a:pPr>
              <a:spcAft>
                <a:spcPts val="713"/>
              </a:spcAft>
            </a:pPr>
            <a:r>
              <a:rPr lang="en-GB" sz="900" dirty="0">
                <a:latin typeface="Avenir LT Pro 65 Medium" panose="020B0603020203020204" pitchFamily="34" charset="0"/>
              </a:rPr>
              <a:t>Tracks industrialise and structure existing data, analytics, business rules, messages and actions whilst providing control, governance and understanding.</a:t>
            </a:r>
          </a:p>
          <a:p>
            <a:pPr>
              <a:spcAft>
                <a:spcPts val="713"/>
              </a:spcAft>
            </a:pPr>
            <a:r>
              <a:rPr lang="en-GB" sz="900" dirty="0">
                <a:latin typeface="Avenir LT Pro 65 Medium" panose="020B0603020203020204" pitchFamily="34" charset="0"/>
              </a:rPr>
              <a:t>Tracks can be used to orchestrate and implement defined business, segment and treatment strategies to determine the most appropriate action during each customer interaction, decision point, or outreach contact.</a:t>
            </a:r>
          </a:p>
        </p:txBody>
      </p:sp>
      <p:sp>
        <p:nvSpPr>
          <p:cNvPr id="13" name="Title 1">
            <a:extLst>
              <a:ext uri="{FF2B5EF4-FFF2-40B4-BE49-F238E27FC236}">
                <a16:creationId xmlns:a16="http://schemas.microsoft.com/office/drawing/2014/main" id="{26DA2BB0-CEC5-B94A-4307-8820089CFF8F}"/>
              </a:ext>
            </a:extLst>
          </p:cNvPr>
          <p:cNvSpPr txBox="1">
            <a:spLocks/>
          </p:cNvSpPr>
          <p:nvPr/>
        </p:nvSpPr>
        <p:spPr>
          <a:xfrm>
            <a:off x="475916" y="792683"/>
            <a:ext cx="4020200" cy="277178"/>
          </a:xfrm>
          <a:prstGeom prst="rect">
            <a:avLst/>
          </a:prstGeom>
          <a:noFill/>
        </p:spPr>
        <p:txBody>
          <a:bodyPr vert="horz" wrap="square" lIns="0" tIns="27153" rIns="0"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CUSTOMER TRACKS</a:t>
            </a:r>
          </a:p>
        </p:txBody>
      </p:sp>
      <p:pic>
        <p:nvPicPr>
          <p:cNvPr id="8" name="Picture 7">
            <a:extLst>
              <a:ext uri="{FF2B5EF4-FFF2-40B4-BE49-F238E27FC236}">
                <a16:creationId xmlns:a16="http://schemas.microsoft.com/office/drawing/2014/main" id="{50B9E0C4-E474-FBC5-9E4A-9746EFA7C6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FB491375-4F8E-DDAD-D247-30DA5DCC5ED4}"/>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3F178DD2-81A6-E894-B498-5BA0FA3D3FAA}"/>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49</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F43493F4-8BC9-7A5F-A3DE-A380C4B4C79C}"/>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52988C-925E-9E75-1035-626FDE1B8BB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8591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986851C2-2CAC-80EC-0A9B-F200CB5E2C3A}"/>
              </a:ext>
            </a:extLst>
          </p:cNvPr>
          <p:cNvGraphicFramePr>
            <a:graphicFrameLocks noGrp="1"/>
          </p:cNvGraphicFramePr>
          <p:nvPr>
            <p:extLst>
              <p:ext uri="{D42A27DB-BD31-4B8C-83A1-F6EECF244321}">
                <p14:modId xmlns:p14="http://schemas.microsoft.com/office/powerpoint/2010/main" val="547840260"/>
              </p:ext>
            </p:extLst>
          </p:nvPr>
        </p:nvGraphicFramePr>
        <p:xfrm>
          <a:off x="429703" y="1286627"/>
          <a:ext cx="5502549" cy="2630991"/>
        </p:xfrm>
        <a:graphic>
          <a:graphicData uri="http://schemas.openxmlformats.org/drawingml/2006/table">
            <a:tbl>
              <a:tblPr>
                <a:tableStyleId>{5C22544A-7EE6-4342-B048-85BDC9FD1C3A}</a:tableStyleId>
              </a:tblPr>
              <a:tblGrid>
                <a:gridCol w="753383">
                  <a:extLst>
                    <a:ext uri="{9D8B030D-6E8A-4147-A177-3AD203B41FA5}">
                      <a16:colId xmlns:a16="http://schemas.microsoft.com/office/drawing/2014/main" val="560982161"/>
                    </a:ext>
                  </a:extLst>
                </a:gridCol>
                <a:gridCol w="1867453">
                  <a:extLst>
                    <a:ext uri="{9D8B030D-6E8A-4147-A177-3AD203B41FA5}">
                      <a16:colId xmlns:a16="http://schemas.microsoft.com/office/drawing/2014/main" val="1371149941"/>
                    </a:ext>
                  </a:extLst>
                </a:gridCol>
                <a:gridCol w="979755">
                  <a:extLst>
                    <a:ext uri="{9D8B030D-6E8A-4147-A177-3AD203B41FA5}">
                      <a16:colId xmlns:a16="http://schemas.microsoft.com/office/drawing/2014/main" val="634463181"/>
                    </a:ext>
                  </a:extLst>
                </a:gridCol>
                <a:gridCol w="1901958">
                  <a:extLst>
                    <a:ext uri="{9D8B030D-6E8A-4147-A177-3AD203B41FA5}">
                      <a16:colId xmlns:a16="http://schemas.microsoft.com/office/drawing/2014/main" val="4093787236"/>
                    </a:ext>
                  </a:extLst>
                </a:gridCol>
              </a:tblGrid>
              <a:tr h="441369">
                <a:tc>
                  <a:txBody>
                    <a:bodyPr/>
                    <a:lstStyle/>
                    <a:p>
                      <a:pPr algn="r"/>
                      <a:r>
                        <a:rPr lang="en-GB" sz="800" b="1">
                          <a:solidFill>
                            <a:srgbClr val="003F48"/>
                          </a:solidFill>
                          <a:latin typeface="Avenir LT Pro 65 Medium" panose="020B0603020203020204" pitchFamily="34" charset="0"/>
                        </a:rPr>
                        <a:t>BUSINESS STRATEGY</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700" dirty="0">
                          <a:latin typeface="Avenir LT Pro 65 Medium" panose="020B0603020203020204" pitchFamily="34" charset="0"/>
                        </a:rPr>
                        <a:t>The overall approach a business will take to achieve its defined goals. E.g. Which markets, which propositions.</a:t>
                      </a:r>
                      <a:endParaRPr lang="en-GB" sz="700" dirty="0"/>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dirty="0">
                          <a:solidFill>
                            <a:srgbClr val="003F48"/>
                          </a:solidFill>
                          <a:latin typeface="Avenir LT Pro 65 Medium" panose="020B0603020203020204" pitchFamily="34" charset="0"/>
                        </a:rPr>
                        <a:t>ORCHESTRATION</a:t>
                      </a:r>
                      <a:endParaRPr lang="en-GB" sz="800" dirty="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Coordinating the overall customer journey, tracks, treatments and activities.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45460"/>
                  </a:ext>
                </a:extLst>
              </a:tr>
              <a:tr h="449684">
                <a:tc>
                  <a:txBody>
                    <a:bodyPr/>
                    <a:lstStyle/>
                    <a:p>
                      <a:pPr algn="r"/>
                      <a:r>
                        <a:rPr lang="en-GB" sz="800" b="1">
                          <a:solidFill>
                            <a:srgbClr val="003F48"/>
                          </a:solidFill>
                          <a:latin typeface="Avenir LT Pro 65 Medium" panose="020B0603020203020204" pitchFamily="34" charset="0"/>
                        </a:rPr>
                        <a:t>COMPETITIVE STRATEGY</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C</a:t>
                      </a:r>
                      <a:r>
                        <a:rPr lang="en-GB" sz="700" dirty="0">
                          <a:solidFill>
                            <a:srgbClr val="000000"/>
                          </a:solidFill>
                          <a:latin typeface="Avenir LT Pro 65 Medium" panose="020B0603020203020204" pitchFamily="34" charset="0"/>
                        </a:rPr>
                        <a:t>onfiguring the business’ unique assets, competencies and capabilities to deliver commercial value through propositions.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a:solidFill>
                            <a:srgbClr val="003F48"/>
                          </a:solidFill>
                          <a:latin typeface="Avenir LT Pro 65 Medium" panose="020B0603020203020204" pitchFamily="34" charset="0"/>
                        </a:rPr>
                        <a:t>PRIORITISATION</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Determining the order of eligible actions based on relative business or customer importance and probability of objective.</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4316503"/>
                  </a:ext>
                </a:extLst>
              </a:tr>
              <a:tr h="386687">
                <a:tc>
                  <a:txBody>
                    <a:bodyPr/>
                    <a:lstStyle/>
                    <a:p>
                      <a:pPr algn="r"/>
                      <a:r>
                        <a:rPr lang="en-GB" sz="800" b="1">
                          <a:solidFill>
                            <a:srgbClr val="003F48"/>
                          </a:solidFill>
                          <a:latin typeface="Avenir LT Pro 65 Medium" panose="020B0603020203020204" pitchFamily="34" charset="0"/>
                        </a:rPr>
                        <a:t>CUSTOMER STRATEGY</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Principles and parameters for managing customers to achieve a goal. E.g. a gold segment strategy.</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a:solidFill>
                            <a:srgbClr val="003F48"/>
                          </a:solidFill>
                          <a:latin typeface="Avenir LT Pro 65 Medium" panose="020B0603020203020204" pitchFamily="34" charset="0"/>
                        </a:rPr>
                        <a:t>SEGMENT</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A subset of the market or customer base defined according to one or more characteristics or behaviours.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768566"/>
                  </a:ext>
                </a:extLst>
              </a:tr>
              <a:tr h="386687">
                <a:tc>
                  <a:txBody>
                    <a:bodyPr/>
                    <a:lstStyle/>
                    <a:p>
                      <a:pPr algn="r"/>
                      <a:r>
                        <a:rPr lang="en-GB" sz="800" b="1">
                          <a:solidFill>
                            <a:srgbClr val="003F48"/>
                          </a:solidFill>
                          <a:latin typeface="Avenir LT Pro 65 Medium" panose="020B0603020203020204" pitchFamily="34" charset="0"/>
                        </a:rPr>
                        <a:t>CUSTOMER VALUE</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The economic and financial worth of a customer to the business, whether historic, current, future or potential value.</a:t>
                      </a:r>
                      <a:endParaRPr lang="en-GB" sz="700" b="1" dirty="0">
                        <a:solidFill>
                          <a:srgbClr val="003F48"/>
                        </a:solidFill>
                        <a:latin typeface="Avenir LT Pro 65 Medium" panose="020B0603020203020204" pitchFamily="34" charset="0"/>
                      </a:endParaRP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a:solidFill>
                            <a:srgbClr val="003F48"/>
                          </a:solidFill>
                          <a:latin typeface="Avenir LT Pro 65 Medium" panose="020B0603020203020204" pitchFamily="34" charset="0"/>
                        </a:rPr>
                        <a:t>STAKEHOLDERS</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People and entities that have a legitimate interest in a successful outcome of an initiative, process, or strategy.</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984385"/>
                  </a:ext>
                </a:extLst>
              </a:tr>
              <a:tr h="469680">
                <a:tc>
                  <a:txBody>
                    <a:bodyPr/>
                    <a:lstStyle/>
                    <a:p>
                      <a:pPr algn="r"/>
                      <a:r>
                        <a:rPr lang="en-GB" sz="800" b="1">
                          <a:solidFill>
                            <a:srgbClr val="003F48"/>
                          </a:solidFill>
                          <a:latin typeface="Avenir LT Pro 65 Medium" panose="020B0603020203020204" pitchFamily="34" charset="0"/>
                        </a:rPr>
                        <a:t>INSIGHT</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Information derived from analysis of data that has value in supporting decision-making in planning and activity execution.</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a:solidFill>
                            <a:srgbClr val="003F48"/>
                          </a:solidFill>
                          <a:latin typeface="Avenir LT Pro 65 Medium" panose="020B0603020203020204" pitchFamily="34" charset="0"/>
                        </a:rPr>
                        <a:t>TRACKS</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700" dirty="0">
                          <a:latin typeface="Avenir LT Pro 65 Medium" panose="020B0603020203020204" pitchFamily="34" charset="0"/>
                        </a:rPr>
                        <a:t>Implements a customer journey using decision rules and parameters based on the management strategy.</a:t>
                      </a:r>
                      <a:endParaRPr lang="en-GB" sz="700" dirty="0"/>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9695584"/>
                  </a:ext>
                </a:extLst>
              </a:tr>
              <a:tr h="496884">
                <a:tc>
                  <a:txBody>
                    <a:bodyPr/>
                    <a:lstStyle/>
                    <a:p>
                      <a:pPr algn="r"/>
                      <a:r>
                        <a:rPr lang="en-GB" sz="800" b="1" dirty="0">
                          <a:solidFill>
                            <a:srgbClr val="003F48"/>
                          </a:solidFill>
                          <a:latin typeface="Avenir LT Pro 65 Medium" panose="020B0603020203020204" pitchFamily="34" charset="0"/>
                        </a:rPr>
                        <a:t>MESSAGE</a:t>
                      </a:r>
                      <a:endParaRPr lang="en-GB" sz="800" dirty="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latin typeface="Avenir LT Pro 65 Medium" panose="020B0603020203020204" pitchFamily="34" charset="0"/>
                        </a:rPr>
                        <a:t>A communication through one or more channels to a customer and containing information and, usually, a call-to-action. E.g. a ‘buy now’ link.</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a:solidFill>
                            <a:srgbClr val="003F48"/>
                          </a:solidFill>
                          <a:latin typeface="Avenir LT Pro 65 Medium" panose="020B0603020203020204" pitchFamily="34" charset="0"/>
                        </a:rPr>
                        <a:t>TREATMENT</a:t>
                      </a:r>
                      <a:endParaRPr lang="en-GB" sz="800"/>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700" dirty="0">
                          <a:latin typeface="Avenir LT Pro 65 Medium" panose="020B0603020203020204" pitchFamily="34" charset="0"/>
                        </a:rPr>
                        <a:t>An overarching strategy for how to handle a customer in terms of, e.g., quality of experience, level of tolerances, etc</a:t>
                      </a:r>
                      <a:endParaRPr lang="en-GB" sz="700" dirty="0"/>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680464"/>
                  </a:ext>
                </a:extLst>
              </a:tr>
            </a:tbl>
          </a:graphicData>
        </a:graphic>
      </p:graphicFrame>
      <p:sp>
        <p:nvSpPr>
          <p:cNvPr id="11" name="Title 1">
            <a:extLst>
              <a:ext uri="{FF2B5EF4-FFF2-40B4-BE49-F238E27FC236}">
                <a16:creationId xmlns:a16="http://schemas.microsoft.com/office/drawing/2014/main" id="{D3C5D73C-D612-9EED-AA69-EA97348F625F}"/>
              </a:ext>
            </a:extLst>
          </p:cNvPr>
          <p:cNvSpPr txBox="1">
            <a:spLocks/>
          </p:cNvSpPr>
          <p:nvPr/>
        </p:nvSpPr>
        <p:spPr>
          <a:xfrm>
            <a:off x="429703" y="792683"/>
            <a:ext cx="4020200"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TERMINOLOGY</a:t>
            </a: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C3644CA1-81EC-ECF2-8A91-4FE9E394DA45}"/>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F4BA7467-2836-81CD-E47E-DF642D5CC005}"/>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8ECAD164-E0BD-5D6B-BDF4-4AF7CF3A1A2C}"/>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215E70D-8DFA-FED7-27FA-B74908E0D44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382523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029" y="1287746"/>
            <a:ext cx="2463601" cy="2262514"/>
          </a:xfrm>
          <a:prstGeom prst="rect">
            <a:avLst/>
          </a:prstGeom>
        </p:spPr>
        <p:txBody>
          <a:bodyPr wrap="square" lIns="0" rIns="0" numCol="1" spcCol="360000">
            <a:noAutofit/>
          </a:bodyPr>
          <a:lstStyle/>
          <a:p>
            <a:pPr>
              <a:spcAft>
                <a:spcPts val="600"/>
              </a:spcAft>
            </a:pPr>
            <a:r>
              <a:rPr lang="en-GB" sz="900" dirty="0">
                <a:latin typeface="Avenir LT Pro 65 Medium" panose="020B0603020203020204" pitchFamily="34" charset="0"/>
              </a:rPr>
              <a:t>Tracks use customer data and analytics within a structured collection of rules and parameters.</a:t>
            </a:r>
          </a:p>
          <a:p>
            <a:pPr>
              <a:spcAft>
                <a:spcPts val="600"/>
              </a:spcAft>
            </a:pPr>
            <a:r>
              <a:rPr lang="en-GB" sz="900" dirty="0">
                <a:latin typeface="Avenir LT Pro 65 Medium" panose="020B0603020203020204" pitchFamily="34" charset="0"/>
              </a:rPr>
              <a:t>They are applied through the business’ existing systems, processes and communications.</a:t>
            </a:r>
          </a:p>
          <a:p>
            <a:pPr>
              <a:spcAft>
                <a:spcPts val="600"/>
              </a:spcAft>
            </a:pPr>
            <a:r>
              <a:rPr lang="en-GB" sz="900" dirty="0">
                <a:latin typeface="Avenir LT Pro 65 Medium" panose="020B0603020203020204" pitchFamily="34" charset="0"/>
              </a:rPr>
              <a:t>Tracks can be defined to, e.g.:</a:t>
            </a:r>
          </a:p>
          <a:p>
            <a:pPr marL="108430" indent="-1084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Trigger the actions and messages for a customer journey, e.g. delivery and follow up</a:t>
            </a:r>
          </a:p>
          <a:p>
            <a:pPr marL="108430" indent="-1084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Co-ordinate reactions to behavioural triggers</a:t>
            </a:r>
          </a:p>
          <a:p>
            <a:pPr marL="108430" indent="-1084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Prioritise a programme of planned campaigns</a:t>
            </a:r>
          </a:p>
          <a:p>
            <a:pPr marL="108430" indent="-1084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Orchestrate the entire customer experience</a:t>
            </a:r>
          </a:p>
        </p:txBody>
      </p:sp>
      <p:sp>
        <p:nvSpPr>
          <p:cNvPr id="6" name="Rectangle: Rounded Corners 5">
            <a:extLst>
              <a:ext uri="{FF2B5EF4-FFF2-40B4-BE49-F238E27FC236}">
                <a16:creationId xmlns:a16="http://schemas.microsoft.com/office/drawing/2014/main" id="{E3F9FA64-1B7C-69C4-E961-5B2F78637E86}"/>
              </a:ext>
            </a:extLst>
          </p:cNvPr>
          <p:cNvSpPr/>
          <p:nvPr/>
        </p:nvSpPr>
        <p:spPr>
          <a:xfrm>
            <a:off x="2977414" y="1360754"/>
            <a:ext cx="742860" cy="466248"/>
          </a:xfrm>
          <a:prstGeom prst="roundRect">
            <a:avLst>
              <a:gd name="adj" fmla="val 6961"/>
            </a:avLst>
          </a:prstGeom>
          <a:solidFill>
            <a:srgbClr val="003F48">
              <a:alpha val="10000"/>
            </a:srgb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grpSp>
        <p:nvGrpSpPr>
          <p:cNvPr id="89" name="Group 88">
            <a:extLst>
              <a:ext uri="{FF2B5EF4-FFF2-40B4-BE49-F238E27FC236}">
                <a16:creationId xmlns:a16="http://schemas.microsoft.com/office/drawing/2014/main" id="{82D92527-600C-41A8-A179-B6D66DEB9334}"/>
              </a:ext>
            </a:extLst>
          </p:cNvPr>
          <p:cNvGrpSpPr/>
          <p:nvPr/>
        </p:nvGrpSpPr>
        <p:grpSpPr>
          <a:xfrm>
            <a:off x="3168353" y="1429868"/>
            <a:ext cx="345675" cy="190061"/>
            <a:chOff x="6207601" y="1977149"/>
            <a:chExt cx="582064" cy="320034"/>
          </a:xfrm>
        </p:grpSpPr>
        <p:sp>
          <p:nvSpPr>
            <p:cNvPr id="11" name="Oval 10">
              <a:extLst>
                <a:ext uri="{FF2B5EF4-FFF2-40B4-BE49-F238E27FC236}">
                  <a16:creationId xmlns:a16="http://schemas.microsoft.com/office/drawing/2014/main" id="{00A13404-FCD8-9789-9905-7628EC4004C3}"/>
                </a:ext>
              </a:extLst>
            </p:cNvPr>
            <p:cNvSpPr/>
            <p:nvPr/>
          </p:nvSpPr>
          <p:spPr>
            <a:xfrm rot="18810069">
              <a:off x="6279114" y="2236936"/>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12" name="Oval 11">
              <a:extLst>
                <a:ext uri="{FF2B5EF4-FFF2-40B4-BE49-F238E27FC236}">
                  <a16:creationId xmlns:a16="http://schemas.microsoft.com/office/drawing/2014/main" id="{222D3C9E-CAE1-4F77-CE32-C1FB12A5115F}"/>
                </a:ext>
              </a:extLst>
            </p:cNvPr>
            <p:cNvSpPr/>
            <p:nvPr/>
          </p:nvSpPr>
          <p:spPr>
            <a:xfrm rot="18810069">
              <a:off x="6505887" y="2238549"/>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13" name="Oval 12">
              <a:extLst>
                <a:ext uri="{FF2B5EF4-FFF2-40B4-BE49-F238E27FC236}">
                  <a16:creationId xmlns:a16="http://schemas.microsoft.com/office/drawing/2014/main" id="{1C2CF05D-0996-C7D6-8795-0F5DCF748C3B}"/>
                </a:ext>
              </a:extLst>
            </p:cNvPr>
            <p:cNvSpPr/>
            <p:nvPr/>
          </p:nvSpPr>
          <p:spPr>
            <a:xfrm rot="18810069">
              <a:off x="6732660" y="2240178"/>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14" name="Straight Connector 13">
              <a:extLst>
                <a:ext uri="{FF2B5EF4-FFF2-40B4-BE49-F238E27FC236}">
                  <a16:creationId xmlns:a16="http://schemas.microsoft.com/office/drawing/2014/main" id="{EAD5AD3E-C6CC-4A1B-A0F0-D61F0A13B925}"/>
                </a:ext>
              </a:extLst>
            </p:cNvPr>
            <p:cNvCxnSpPr>
              <a:cxnSpLocks/>
              <a:endCxn id="11" idx="7"/>
            </p:cNvCxnSpPr>
            <p:nvPr/>
          </p:nvCxnSpPr>
          <p:spPr>
            <a:xfrm>
              <a:off x="6306871" y="2103562"/>
              <a:ext cx="0" cy="133383"/>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F10F29-2AF8-9B5D-BEFB-5D9F7C1DA8E2}"/>
                </a:ext>
              </a:extLst>
            </p:cNvPr>
            <p:cNvCxnSpPr>
              <a:cxnSpLocks/>
              <a:endCxn id="12" idx="7"/>
            </p:cNvCxnSpPr>
            <p:nvPr/>
          </p:nvCxnSpPr>
          <p:spPr>
            <a:xfrm>
              <a:off x="6533644" y="2111336"/>
              <a:ext cx="0" cy="127222"/>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A4853F-9332-2EE1-D4BD-8DB5B91E5DBE}"/>
                </a:ext>
              </a:extLst>
            </p:cNvPr>
            <p:cNvCxnSpPr>
              <a:cxnSpLocks/>
              <a:endCxn id="13" idx="7"/>
            </p:cNvCxnSpPr>
            <p:nvPr/>
          </p:nvCxnSpPr>
          <p:spPr>
            <a:xfrm>
              <a:off x="6760417" y="2110532"/>
              <a:ext cx="0" cy="129655"/>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0FF313-B6B1-8C4C-CBE6-4442F77A086C}"/>
                </a:ext>
              </a:extLst>
            </p:cNvPr>
            <p:cNvCxnSpPr>
              <a:cxnSpLocks/>
            </p:cNvCxnSpPr>
            <p:nvPr/>
          </p:nvCxnSpPr>
          <p:spPr>
            <a:xfrm flipH="1">
              <a:off x="6207601" y="2103320"/>
              <a:ext cx="561976" cy="0"/>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54646-D9C8-75AD-0C47-1BC583DDD32F}"/>
                </a:ext>
              </a:extLst>
            </p:cNvPr>
            <p:cNvCxnSpPr>
              <a:cxnSpLocks/>
            </p:cNvCxnSpPr>
            <p:nvPr/>
          </p:nvCxnSpPr>
          <p:spPr>
            <a:xfrm>
              <a:off x="6207601" y="1977149"/>
              <a:ext cx="0" cy="133383"/>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A24AAD66-CF28-0C7B-7C2D-6510D36D8C52}"/>
              </a:ext>
            </a:extLst>
          </p:cNvPr>
          <p:cNvSpPr txBox="1"/>
          <p:nvPr/>
        </p:nvSpPr>
        <p:spPr>
          <a:xfrm>
            <a:off x="3069321" y="1634003"/>
            <a:ext cx="543739" cy="183576"/>
          </a:xfrm>
          <a:prstGeom prst="rect">
            <a:avLst/>
          </a:prstGeom>
          <a:noFill/>
        </p:spPr>
        <p:txBody>
          <a:bodyPr wrap="none" rtlCol="0">
            <a:spAutoFit/>
          </a:bodyPr>
          <a:lstStyle/>
          <a:p>
            <a:pPr algn="ctr"/>
            <a:r>
              <a:rPr lang="en-GB" sz="593">
                <a:solidFill>
                  <a:srgbClr val="003F48"/>
                </a:solidFill>
                <a:latin typeface="Avenir LT Pro 65 Medium" panose="020B0603020203020204" pitchFamily="34" charset="0"/>
              </a:rPr>
              <a:t>Sequential</a:t>
            </a:r>
          </a:p>
        </p:txBody>
      </p:sp>
      <p:sp>
        <p:nvSpPr>
          <p:cNvPr id="85" name="Rectangle: Rounded Corners 84">
            <a:extLst>
              <a:ext uri="{FF2B5EF4-FFF2-40B4-BE49-F238E27FC236}">
                <a16:creationId xmlns:a16="http://schemas.microsoft.com/office/drawing/2014/main" id="{59C13178-0A01-8EB7-6741-45469C7582FF}"/>
              </a:ext>
            </a:extLst>
          </p:cNvPr>
          <p:cNvSpPr/>
          <p:nvPr/>
        </p:nvSpPr>
        <p:spPr>
          <a:xfrm>
            <a:off x="2977414" y="2091075"/>
            <a:ext cx="742860" cy="466248"/>
          </a:xfrm>
          <a:prstGeom prst="roundRect">
            <a:avLst>
              <a:gd name="adj" fmla="val 6961"/>
            </a:avLst>
          </a:prstGeom>
          <a:solidFill>
            <a:srgbClr val="003F48">
              <a:alpha val="10000"/>
            </a:srgb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87" name="Rectangle: Rounded Corners 86">
            <a:extLst>
              <a:ext uri="{FF2B5EF4-FFF2-40B4-BE49-F238E27FC236}">
                <a16:creationId xmlns:a16="http://schemas.microsoft.com/office/drawing/2014/main" id="{5F6B9D26-C806-1870-C625-E402E592F60F}"/>
              </a:ext>
            </a:extLst>
          </p:cNvPr>
          <p:cNvSpPr/>
          <p:nvPr/>
        </p:nvSpPr>
        <p:spPr>
          <a:xfrm>
            <a:off x="2977414" y="2812128"/>
            <a:ext cx="742860" cy="466248"/>
          </a:xfrm>
          <a:prstGeom prst="roundRect">
            <a:avLst>
              <a:gd name="adj" fmla="val 6961"/>
            </a:avLst>
          </a:prstGeom>
          <a:solidFill>
            <a:srgbClr val="003F48">
              <a:alpha val="10000"/>
            </a:srgb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grpSp>
        <p:nvGrpSpPr>
          <p:cNvPr id="43" name="Group 42">
            <a:extLst>
              <a:ext uri="{FF2B5EF4-FFF2-40B4-BE49-F238E27FC236}">
                <a16:creationId xmlns:a16="http://schemas.microsoft.com/office/drawing/2014/main" id="{263CFE93-E79E-5FAF-156F-3B7F91865D80}"/>
              </a:ext>
            </a:extLst>
          </p:cNvPr>
          <p:cNvGrpSpPr/>
          <p:nvPr/>
        </p:nvGrpSpPr>
        <p:grpSpPr>
          <a:xfrm>
            <a:off x="3049511" y="2134706"/>
            <a:ext cx="583358" cy="277596"/>
            <a:chOff x="8582722" y="2781145"/>
            <a:chExt cx="982286" cy="525342"/>
          </a:xfrm>
          <a:solidFill>
            <a:schemeClr val="bg1"/>
          </a:solidFill>
        </p:grpSpPr>
        <p:sp>
          <p:nvSpPr>
            <p:cNvPr id="44" name="Oval 43">
              <a:extLst>
                <a:ext uri="{FF2B5EF4-FFF2-40B4-BE49-F238E27FC236}">
                  <a16:creationId xmlns:a16="http://schemas.microsoft.com/office/drawing/2014/main" id="{9AA2F87C-8783-763A-8236-83EA36F4E32C}"/>
                </a:ext>
              </a:extLst>
            </p:cNvPr>
            <p:cNvSpPr/>
            <p:nvPr/>
          </p:nvSpPr>
          <p:spPr>
            <a:xfrm>
              <a:off x="8582722" y="3085238"/>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45" name="Oval 44">
              <a:extLst>
                <a:ext uri="{FF2B5EF4-FFF2-40B4-BE49-F238E27FC236}">
                  <a16:creationId xmlns:a16="http://schemas.microsoft.com/office/drawing/2014/main" id="{335AD6D4-49DD-2F92-5148-F868A1CA8514}"/>
                </a:ext>
              </a:extLst>
            </p:cNvPr>
            <p:cNvSpPr/>
            <p:nvPr/>
          </p:nvSpPr>
          <p:spPr>
            <a:xfrm>
              <a:off x="8800981" y="3088374"/>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46" name="Oval 45">
              <a:extLst>
                <a:ext uri="{FF2B5EF4-FFF2-40B4-BE49-F238E27FC236}">
                  <a16:creationId xmlns:a16="http://schemas.microsoft.com/office/drawing/2014/main" id="{BAA06A38-DEE3-F8D4-1CCD-23FA683C3CC9}"/>
                </a:ext>
              </a:extLst>
            </p:cNvPr>
            <p:cNvSpPr/>
            <p:nvPr/>
          </p:nvSpPr>
          <p:spPr>
            <a:xfrm>
              <a:off x="9026633" y="3088374"/>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47" name="Straight Connector 46">
              <a:extLst>
                <a:ext uri="{FF2B5EF4-FFF2-40B4-BE49-F238E27FC236}">
                  <a16:creationId xmlns:a16="http://schemas.microsoft.com/office/drawing/2014/main" id="{EB33CABE-9679-5984-538D-413A570E3E5C}"/>
                </a:ext>
              </a:extLst>
            </p:cNvPr>
            <p:cNvCxnSpPr>
              <a:cxnSpLocks/>
              <a:endCxn id="44" idx="0"/>
            </p:cNvCxnSpPr>
            <p:nvPr/>
          </p:nvCxnSpPr>
          <p:spPr>
            <a:xfrm>
              <a:off x="8607337" y="3015712"/>
              <a:ext cx="746" cy="69526"/>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840F95-B901-0E1A-7331-30DB302EF67B}"/>
                </a:ext>
              </a:extLst>
            </p:cNvPr>
            <p:cNvCxnSpPr>
              <a:cxnSpLocks/>
              <a:endCxn id="45" idx="0"/>
            </p:cNvCxnSpPr>
            <p:nvPr/>
          </p:nvCxnSpPr>
          <p:spPr>
            <a:xfrm>
              <a:off x="8824474" y="2869519"/>
              <a:ext cx="1868" cy="218855"/>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C0492A-6BA7-1A92-760F-C4E746AA871E}"/>
                </a:ext>
              </a:extLst>
            </p:cNvPr>
            <p:cNvCxnSpPr>
              <a:cxnSpLocks/>
              <a:endCxn id="46" idx="0"/>
            </p:cNvCxnSpPr>
            <p:nvPr/>
          </p:nvCxnSpPr>
          <p:spPr>
            <a:xfrm>
              <a:off x="9051248" y="3015712"/>
              <a:ext cx="746" cy="72662"/>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C9A6E73-A0B3-9F27-EC9D-8AB89E11D1DB}"/>
                </a:ext>
              </a:extLst>
            </p:cNvPr>
            <p:cNvCxnSpPr>
              <a:cxnSpLocks/>
            </p:cNvCxnSpPr>
            <p:nvPr/>
          </p:nvCxnSpPr>
          <p:spPr>
            <a:xfrm flipH="1" flipV="1">
              <a:off x="8597701" y="3020436"/>
              <a:ext cx="462706" cy="1016"/>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3EDD6F2-BF42-FA1E-8CCD-04BF25457F1D}"/>
                </a:ext>
              </a:extLst>
            </p:cNvPr>
            <p:cNvCxnSpPr>
              <a:cxnSpLocks/>
            </p:cNvCxnSpPr>
            <p:nvPr/>
          </p:nvCxnSpPr>
          <p:spPr>
            <a:xfrm flipH="1">
              <a:off x="8824474" y="2875869"/>
              <a:ext cx="573003" cy="0"/>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A9EAD290-0A89-613F-6A80-9C1F2F159C20}"/>
                </a:ext>
              </a:extLst>
            </p:cNvPr>
            <p:cNvSpPr/>
            <p:nvPr/>
          </p:nvSpPr>
          <p:spPr>
            <a:xfrm>
              <a:off x="9364702" y="3065858"/>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54" name="Straight Connector 53">
              <a:extLst>
                <a:ext uri="{FF2B5EF4-FFF2-40B4-BE49-F238E27FC236}">
                  <a16:creationId xmlns:a16="http://schemas.microsoft.com/office/drawing/2014/main" id="{798AF5A3-461D-F9B9-FC9B-F92B4B7238E9}"/>
                </a:ext>
              </a:extLst>
            </p:cNvPr>
            <p:cNvCxnSpPr>
              <a:cxnSpLocks/>
              <a:endCxn id="52" idx="0"/>
            </p:cNvCxnSpPr>
            <p:nvPr/>
          </p:nvCxnSpPr>
          <p:spPr>
            <a:xfrm>
              <a:off x="9389317" y="2875629"/>
              <a:ext cx="746" cy="190229"/>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3743E64-8B66-CABF-D119-321F7C8A633F}"/>
                </a:ext>
              </a:extLst>
            </p:cNvPr>
            <p:cNvCxnSpPr>
              <a:cxnSpLocks/>
            </p:cNvCxnSpPr>
            <p:nvPr/>
          </p:nvCxnSpPr>
          <p:spPr>
            <a:xfrm flipH="1">
              <a:off x="9397477" y="2948651"/>
              <a:ext cx="146457" cy="0"/>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A05D36-7974-9912-E84C-1C77FEDE96E8}"/>
                </a:ext>
              </a:extLst>
            </p:cNvPr>
            <p:cNvCxnSpPr>
              <a:cxnSpLocks/>
            </p:cNvCxnSpPr>
            <p:nvPr/>
          </p:nvCxnSpPr>
          <p:spPr>
            <a:xfrm flipH="1">
              <a:off x="9214660" y="2781145"/>
              <a:ext cx="1530" cy="463096"/>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438F9735-2C95-93D6-5E9E-47ACAD88345E}"/>
                </a:ext>
              </a:extLst>
            </p:cNvPr>
            <p:cNvSpPr/>
            <p:nvPr/>
          </p:nvSpPr>
          <p:spPr>
            <a:xfrm>
              <a:off x="8967219" y="3242120"/>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58" name="Oval 57">
              <a:extLst>
                <a:ext uri="{FF2B5EF4-FFF2-40B4-BE49-F238E27FC236}">
                  <a16:creationId xmlns:a16="http://schemas.microsoft.com/office/drawing/2014/main" id="{C2020271-3C62-235C-2B75-3EAECAE62D9D}"/>
                </a:ext>
              </a:extLst>
            </p:cNvPr>
            <p:cNvSpPr/>
            <p:nvPr/>
          </p:nvSpPr>
          <p:spPr>
            <a:xfrm>
              <a:off x="9188122" y="3242419"/>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59" name="Oval 58">
              <a:extLst>
                <a:ext uri="{FF2B5EF4-FFF2-40B4-BE49-F238E27FC236}">
                  <a16:creationId xmlns:a16="http://schemas.microsoft.com/office/drawing/2014/main" id="{37B53D68-F1B3-FA2E-90F3-4DC2609F54ED}"/>
                </a:ext>
              </a:extLst>
            </p:cNvPr>
            <p:cNvSpPr/>
            <p:nvPr/>
          </p:nvSpPr>
          <p:spPr>
            <a:xfrm>
              <a:off x="9414425" y="3242419"/>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60" name="Straight Connector 59">
              <a:extLst>
                <a:ext uri="{FF2B5EF4-FFF2-40B4-BE49-F238E27FC236}">
                  <a16:creationId xmlns:a16="http://schemas.microsoft.com/office/drawing/2014/main" id="{D3205FDE-D335-A9CC-3BD4-AB3EB0F9D31D}"/>
                </a:ext>
              </a:extLst>
            </p:cNvPr>
            <p:cNvCxnSpPr>
              <a:cxnSpLocks/>
              <a:endCxn id="57" idx="0"/>
            </p:cNvCxnSpPr>
            <p:nvPr/>
          </p:nvCxnSpPr>
          <p:spPr>
            <a:xfrm>
              <a:off x="8991834" y="3167839"/>
              <a:ext cx="746" cy="74282"/>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5A3FBAD-BB68-C909-D27B-B492DDF7DC58}"/>
                </a:ext>
              </a:extLst>
            </p:cNvPr>
            <p:cNvCxnSpPr>
              <a:cxnSpLocks/>
              <a:endCxn id="59" idx="0"/>
            </p:cNvCxnSpPr>
            <p:nvPr/>
          </p:nvCxnSpPr>
          <p:spPr>
            <a:xfrm>
              <a:off x="9439040" y="3168515"/>
              <a:ext cx="746" cy="73904"/>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D5F06C-79AE-CF92-167B-D2D333081BA1}"/>
                </a:ext>
              </a:extLst>
            </p:cNvPr>
            <p:cNvCxnSpPr>
              <a:cxnSpLocks/>
            </p:cNvCxnSpPr>
            <p:nvPr/>
          </p:nvCxnSpPr>
          <p:spPr>
            <a:xfrm flipH="1" flipV="1">
              <a:off x="8983413" y="3175168"/>
              <a:ext cx="462706" cy="1016"/>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A719135-750F-A8E5-B580-7DF1DD01C67A}"/>
                </a:ext>
              </a:extLst>
            </p:cNvPr>
            <p:cNvSpPr/>
            <p:nvPr/>
          </p:nvSpPr>
          <p:spPr>
            <a:xfrm>
              <a:off x="9514287" y="3064999"/>
              <a:ext cx="50721" cy="64068"/>
            </a:xfrm>
            <a:prstGeom prst="ellipse">
              <a:avLst/>
            </a:prstGeom>
            <a:grp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64" name="Straight Connector 63">
              <a:extLst>
                <a:ext uri="{FF2B5EF4-FFF2-40B4-BE49-F238E27FC236}">
                  <a16:creationId xmlns:a16="http://schemas.microsoft.com/office/drawing/2014/main" id="{A9AD3D48-178B-7496-F217-56788AAF637D}"/>
                </a:ext>
              </a:extLst>
            </p:cNvPr>
            <p:cNvCxnSpPr>
              <a:cxnSpLocks/>
              <a:endCxn id="63" idx="0"/>
            </p:cNvCxnSpPr>
            <p:nvPr/>
          </p:nvCxnSpPr>
          <p:spPr>
            <a:xfrm>
              <a:off x="9538902" y="2938885"/>
              <a:ext cx="746" cy="126114"/>
            </a:xfrm>
            <a:prstGeom prst="line">
              <a:avLst/>
            </a:prstGeom>
            <a:grpFill/>
            <a:ln w="19050">
              <a:solidFill>
                <a:srgbClr val="003F48"/>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FCE03699-9732-5EB3-6C34-6E5BA55FBE9C}"/>
              </a:ext>
            </a:extLst>
          </p:cNvPr>
          <p:cNvSpPr txBox="1"/>
          <p:nvPr/>
        </p:nvSpPr>
        <p:spPr>
          <a:xfrm>
            <a:off x="3046881" y="2391350"/>
            <a:ext cx="588623" cy="183576"/>
          </a:xfrm>
          <a:prstGeom prst="rect">
            <a:avLst/>
          </a:prstGeom>
          <a:noFill/>
        </p:spPr>
        <p:txBody>
          <a:bodyPr wrap="none" rtlCol="0">
            <a:spAutoFit/>
          </a:bodyPr>
          <a:lstStyle/>
          <a:p>
            <a:pPr algn="ctr"/>
            <a:r>
              <a:rPr lang="en-GB" sz="593">
                <a:solidFill>
                  <a:srgbClr val="003F48"/>
                </a:solidFill>
                <a:latin typeface="Avenir LT Pro 65 Medium" panose="020B0603020203020204" pitchFamily="34" charset="0"/>
              </a:rPr>
              <a:t>Hierarchical</a:t>
            </a:r>
          </a:p>
        </p:txBody>
      </p:sp>
      <p:grpSp>
        <p:nvGrpSpPr>
          <p:cNvPr id="88" name="Group 87">
            <a:extLst>
              <a:ext uri="{FF2B5EF4-FFF2-40B4-BE49-F238E27FC236}">
                <a16:creationId xmlns:a16="http://schemas.microsoft.com/office/drawing/2014/main" id="{308E882B-8163-09D5-97A5-A190B125A503}"/>
              </a:ext>
            </a:extLst>
          </p:cNvPr>
          <p:cNvGrpSpPr/>
          <p:nvPr/>
        </p:nvGrpSpPr>
        <p:grpSpPr>
          <a:xfrm>
            <a:off x="3059038" y="2879784"/>
            <a:ext cx="564305" cy="185329"/>
            <a:chOff x="6064352" y="5203017"/>
            <a:chExt cx="950204" cy="312067"/>
          </a:xfrm>
        </p:grpSpPr>
        <p:sp>
          <p:nvSpPr>
            <p:cNvPr id="65" name="Oval 64">
              <a:extLst>
                <a:ext uri="{FF2B5EF4-FFF2-40B4-BE49-F238E27FC236}">
                  <a16:creationId xmlns:a16="http://schemas.microsoft.com/office/drawing/2014/main" id="{FD7C02D9-FA7C-5C54-FE90-2044AC32DB7E}"/>
                </a:ext>
              </a:extLst>
            </p:cNvPr>
            <p:cNvSpPr/>
            <p:nvPr/>
          </p:nvSpPr>
          <p:spPr>
            <a:xfrm rot="18810069">
              <a:off x="6064352" y="5454837"/>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66" name="Oval 65">
              <a:extLst>
                <a:ext uri="{FF2B5EF4-FFF2-40B4-BE49-F238E27FC236}">
                  <a16:creationId xmlns:a16="http://schemas.microsoft.com/office/drawing/2014/main" id="{092239F8-0B49-86B5-EBCE-8A66A264B8A6}"/>
                </a:ext>
              </a:extLst>
            </p:cNvPr>
            <p:cNvSpPr/>
            <p:nvPr/>
          </p:nvSpPr>
          <p:spPr>
            <a:xfrm rot="18810069">
              <a:off x="6291125" y="5456450"/>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sp>
          <p:nvSpPr>
            <p:cNvPr id="67" name="Oval 66">
              <a:extLst>
                <a:ext uri="{FF2B5EF4-FFF2-40B4-BE49-F238E27FC236}">
                  <a16:creationId xmlns:a16="http://schemas.microsoft.com/office/drawing/2014/main" id="{2AB90CC8-7EF0-D7A0-5A65-9B6FBB09549C}"/>
                </a:ext>
              </a:extLst>
            </p:cNvPr>
            <p:cNvSpPr/>
            <p:nvPr/>
          </p:nvSpPr>
          <p:spPr>
            <a:xfrm rot="18810069">
              <a:off x="6517898" y="5458079"/>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68" name="Straight Connector 67">
              <a:extLst>
                <a:ext uri="{FF2B5EF4-FFF2-40B4-BE49-F238E27FC236}">
                  <a16:creationId xmlns:a16="http://schemas.microsoft.com/office/drawing/2014/main" id="{FC35C0BD-5D39-AE42-31F5-0371B5D86C10}"/>
                </a:ext>
              </a:extLst>
            </p:cNvPr>
            <p:cNvCxnSpPr>
              <a:cxnSpLocks/>
              <a:endCxn id="65" idx="7"/>
            </p:cNvCxnSpPr>
            <p:nvPr/>
          </p:nvCxnSpPr>
          <p:spPr>
            <a:xfrm>
              <a:off x="6092109" y="5321463"/>
              <a:ext cx="0" cy="133383"/>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F4F3D03-57FC-FA84-0222-9D2B33E5796C}"/>
                </a:ext>
              </a:extLst>
            </p:cNvPr>
            <p:cNvCxnSpPr>
              <a:cxnSpLocks/>
              <a:endCxn id="66" idx="7"/>
            </p:cNvCxnSpPr>
            <p:nvPr/>
          </p:nvCxnSpPr>
          <p:spPr>
            <a:xfrm>
              <a:off x="6318882" y="5329237"/>
              <a:ext cx="0" cy="127222"/>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8F8411A-2386-A48B-5A52-187C41820BAA}"/>
                </a:ext>
              </a:extLst>
            </p:cNvPr>
            <p:cNvCxnSpPr>
              <a:cxnSpLocks/>
              <a:endCxn id="67" idx="7"/>
            </p:cNvCxnSpPr>
            <p:nvPr/>
          </p:nvCxnSpPr>
          <p:spPr>
            <a:xfrm>
              <a:off x="6545655" y="5328433"/>
              <a:ext cx="0" cy="129655"/>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96739F4-CF6E-252D-8513-F2D3554C15FC}"/>
                </a:ext>
              </a:extLst>
            </p:cNvPr>
            <p:cNvCxnSpPr>
              <a:cxnSpLocks/>
            </p:cNvCxnSpPr>
            <p:nvPr/>
          </p:nvCxnSpPr>
          <p:spPr>
            <a:xfrm flipH="1">
              <a:off x="6086735" y="5332015"/>
              <a:ext cx="906610" cy="0"/>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C81F2053-C5E9-6AC1-FA97-BD609789DF39}"/>
                </a:ext>
              </a:extLst>
            </p:cNvPr>
            <p:cNvSpPr/>
            <p:nvPr/>
          </p:nvSpPr>
          <p:spPr>
            <a:xfrm rot="18810069">
              <a:off x="6733252" y="5456453"/>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73" name="Straight Connector 72">
              <a:extLst>
                <a:ext uri="{FF2B5EF4-FFF2-40B4-BE49-F238E27FC236}">
                  <a16:creationId xmlns:a16="http://schemas.microsoft.com/office/drawing/2014/main" id="{6F8BCBC7-289B-87C6-DB61-F37E462CC233}"/>
                </a:ext>
              </a:extLst>
            </p:cNvPr>
            <p:cNvCxnSpPr>
              <a:cxnSpLocks/>
              <a:endCxn id="72" idx="7"/>
            </p:cNvCxnSpPr>
            <p:nvPr/>
          </p:nvCxnSpPr>
          <p:spPr>
            <a:xfrm>
              <a:off x="6761009" y="5326807"/>
              <a:ext cx="0" cy="129655"/>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7852CFAB-A09E-C275-4E4C-1BDCBF547794}"/>
                </a:ext>
              </a:extLst>
            </p:cNvPr>
            <p:cNvSpPr/>
            <p:nvPr/>
          </p:nvSpPr>
          <p:spPr>
            <a:xfrm rot="18810069">
              <a:off x="6957551" y="5454837"/>
              <a:ext cx="57005" cy="57005"/>
            </a:xfrm>
            <a:prstGeom prst="ellipse">
              <a:avLst/>
            </a:prstGeom>
            <a:solidFill>
              <a:schemeClr val="bg1"/>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latin typeface="Avenir LT Pro 65 Medium" panose="020B0603020203020204" pitchFamily="34" charset="0"/>
              </a:endParaRPr>
            </a:p>
          </p:txBody>
        </p:sp>
        <p:cxnSp>
          <p:nvCxnSpPr>
            <p:cNvPr id="75" name="Straight Connector 74">
              <a:extLst>
                <a:ext uri="{FF2B5EF4-FFF2-40B4-BE49-F238E27FC236}">
                  <a16:creationId xmlns:a16="http://schemas.microsoft.com/office/drawing/2014/main" id="{5E2621D4-7C21-AE7C-41C3-98A3189C7805}"/>
                </a:ext>
              </a:extLst>
            </p:cNvPr>
            <p:cNvCxnSpPr>
              <a:cxnSpLocks/>
              <a:endCxn id="74" idx="7"/>
            </p:cNvCxnSpPr>
            <p:nvPr/>
          </p:nvCxnSpPr>
          <p:spPr>
            <a:xfrm>
              <a:off x="6985308" y="5325191"/>
              <a:ext cx="0" cy="129655"/>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B6A4AA4-426A-029C-0FB7-58AA3A140F9C}"/>
                </a:ext>
              </a:extLst>
            </p:cNvPr>
            <p:cNvCxnSpPr>
              <a:cxnSpLocks/>
            </p:cNvCxnSpPr>
            <p:nvPr/>
          </p:nvCxnSpPr>
          <p:spPr>
            <a:xfrm>
              <a:off x="6545487" y="5203017"/>
              <a:ext cx="0" cy="129655"/>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58A58D31-414B-615D-B5C6-FCE3F2566711}"/>
              </a:ext>
            </a:extLst>
          </p:cNvPr>
          <p:cNvSpPr txBox="1"/>
          <p:nvPr/>
        </p:nvSpPr>
        <p:spPr>
          <a:xfrm>
            <a:off x="3030854" y="3093246"/>
            <a:ext cx="620683" cy="183576"/>
          </a:xfrm>
          <a:prstGeom prst="rect">
            <a:avLst/>
          </a:prstGeom>
          <a:noFill/>
        </p:spPr>
        <p:txBody>
          <a:bodyPr wrap="none" rtlCol="0">
            <a:spAutoFit/>
          </a:bodyPr>
          <a:lstStyle/>
          <a:p>
            <a:pPr algn="ctr"/>
            <a:r>
              <a:rPr lang="en-GB" sz="593">
                <a:solidFill>
                  <a:srgbClr val="003F48"/>
                </a:solidFill>
                <a:latin typeface="Avenir LT Pro 65 Medium" panose="020B0603020203020204" pitchFamily="34" charset="0"/>
              </a:rPr>
              <a:t>Prioritisation</a:t>
            </a:r>
          </a:p>
        </p:txBody>
      </p:sp>
      <p:sp>
        <p:nvSpPr>
          <p:cNvPr id="90" name="Rectangle 89">
            <a:extLst>
              <a:ext uri="{FF2B5EF4-FFF2-40B4-BE49-F238E27FC236}">
                <a16:creationId xmlns:a16="http://schemas.microsoft.com/office/drawing/2014/main" id="{CF923972-E9B6-52C9-56F8-5BE6EF05DAEA}"/>
              </a:ext>
            </a:extLst>
          </p:cNvPr>
          <p:cNvSpPr/>
          <p:nvPr/>
        </p:nvSpPr>
        <p:spPr>
          <a:xfrm>
            <a:off x="3854947" y="1304967"/>
            <a:ext cx="2016397" cy="487363"/>
          </a:xfrm>
          <a:prstGeom prst="rect">
            <a:avLst/>
          </a:prstGeom>
        </p:spPr>
        <p:txBody>
          <a:bodyPr wrap="square" lIns="0" rIns="0" numCol="1" spcCol="360000">
            <a:noAutofit/>
          </a:bodyPr>
          <a:lstStyle/>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Sequential process and/or time-based triggers, such as an onboarding customer journey</a:t>
            </a:r>
          </a:p>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E.g. If account opened +3 days, then do X</a:t>
            </a:r>
          </a:p>
        </p:txBody>
      </p:sp>
      <p:sp>
        <p:nvSpPr>
          <p:cNvPr id="91" name="Rectangle 90">
            <a:extLst>
              <a:ext uri="{FF2B5EF4-FFF2-40B4-BE49-F238E27FC236}">
                <a16:creationId xmlns:a16="http://schemas.microsoft.com/office/drawing/2014/main" id="{060E4A2C-0AB4-FB7E-4EB1-DCB038F8D009}"/>
              </a:ext>
            </a:extLst>
          </p:cNvPr>
          <p:cNvSpPr/>
          <p:nvPr/>
        </p:nvSpPr>
        <p:spPr>
          <a:xfrm>
            <a:off x="3854947" y="2045846"/>
            <a:ext cx="2016397" cy="487363"/>
          </a:xfrm>
          <a:prstGeom prst="rect">
            <a:avLst/>
          </a:prstGeom>
        </p:spPr>
        <p:txBody>
          <a:bodyPr wrap="square" lIns="0" rIns="0" numCol="1" spcCol="360000">
            <a:noAutofit/>
          </a:bodyPr>
          <a:lstStyle/>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Actions or messages decided by one or more criteria applied in a hierarchy, such as a programme of outreach campaigns</a:t>
            </a:r>
          </a:p>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E.g. If account opened &gt;90 days and in segment 1 and age &gt; 35, then do Y else Z</a:t>
            </a:r>
          </a:p>
        </p:txBody>
      </p:sp>
      <p:sp>
        <p:nvSpPr>
          <p:cNvPr id="100" name="Rectangle 99">
            <a:extLst>
              <a:ext uri="{FF2B5EF4-FFF2-40B4-BE49-F238E27FC236}">
                <a16:creationId xmlns:a16="http://schemas.microsoft.com/office/drawing/2014/main" id="{E7CC2166-3024-09B6-92F1-C266F0ACAE48}"/>
              </a:ext>
            </a:extLst>
          </p:cNvPr>
          <p:cNvSpPr/>
          <p:nvPr/>
        </p:nvSpPr>
        <p:spPr>
          <a:xfrm>
            <a:off x="3854947" y="2778648"/>
            <a:ext cx="2016397" cy="487363"/>
          </a:xfrm>
          <a:prstGeom prst="rect">
            <a:avLst/>
          </a:prstGeom>
        </p:spPr>
        <p:txBody>
          <a:bodyPr wrap="square" lIns="0" rIns="0" numCol="1" spcCol="360000">
            <a:noAutofit/>
          </a:bodyPr>
          <a:lstStyle/>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Actions or messages decided by eligibility criteria applied to range of options in parallel and then prioritised by value, e.g. next best actions</a:t>
            </a:r>
          </a:p>
          <a:p>
            <a:pPr marL="54686" indent="-54686">
              <a:spcAft>
                <a:spcPts val="357"/>
              </a:spcAft>
              <a:buClr>
                <a:srgbClr val="003F48"/>
              </a:buClr>
              <a:buFont typeface="Wingdings" panose="05000000000000000000" pitchFamily="2" charset="2"/>
              <a:buChar char="§"/>
            </a:pPr>
            <a:r>
              <a:rPr lang="en-GB" sz="700" dirty="0">
                <a:latin typeface="Avenir LT Pro 65 Medium" panose="020B0603020203020204" pitchFamily="34" charset="0"/>
              </a:rPr>
              <a:t>E.g. If eligible for offers 1, 4 and 6, then do whichever of these that has highest value</a:t>
            </a:r>
          </a:p>
        </p:txBody>
      </p:sp>
      <p:sp>
        <p:nvSpPr>
          <p:cNvPr id="19" name="Title 1">
            <a:extLst>
              <a:ext uri="{FF2B5EF4-FFF2-40B4-BE49-F238E27FC236}">
                <a16:creationId xmlns:a16="http://schemas.microsoft.com/office/drawing/2014/main" id="{719BB5B1-24FC-8C03-508B-9A16D5DAEBB0}"/>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WHAT ARE CUSTOMER TRACKS?</a:t>
            </a:r>
          </a:p>
        </p:txBody>
      </p:sp>
      <p:pic>
        <p:nvPicPr>
          <p:cNvPr id="20" name="Picture 19">
            <a:extLst>
              <a:ext uri="{FF2B5EF4-FFF2-40B4-BE49-F238E27FC236}">
                <a16:creationId xmlns:a16="http://schemas.microsoft.com/office/drawing/2014/main" id="{FA9D887B-EE2E-A2CE-16C9-5B89317DB6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977BC75F-516C-6DAE-A4DD-27B4C80336C5}"/>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50</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5F9B7839-1453-FFC3-1C5E-9F8912BB38DA}"/>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 name="Straight Connector 3">
            <a:extLst>
              <a:ext uri="{FF2B5EF4-FFF2-40B4-BE49-F238E27FC236}">
                <a16:creationId xmlns:a16="http://schemas.microsoft.com/office/drawing/2014/main" id="{745AF620-D3B3-F5B1-C7C0-AEA4D593688D}"/>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F0148CE-EE0D-5CA1-6D3C-1E99C2FE764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211067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DCF27-67FD-428E-990E-38D72932ABFE}"/>
              </a:ext>
            </a:extLst>
          </p:cNvPr>
          <p:cNvSpPr/>
          <p:nvPr/>
        </p:nvSpPr>
        <p:spPr>
          <a:xfrm>
            <a:off x="474964" y="1830053"/>
            <a:ext cx="5457289" cy="1252991"/>
          </a:xfrm>
          <a:prstGeom prst="rect">
            <a:avLst/>
          </a:prstGeom>
          <a:solidFill>
            <a:srgbClr val="003F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solidFill>
                <a:srgbClr val="003F48"/>
              </a:solidFill>
            </a:endParaRPr>
          </a:p>
        </p:txBody>
      </p:sp>
      <p:cxnSp>
        <p:nvCxnSpPr>
          <p:cNvPr id="153" name="Straight Connector 152">
            <a:extLst>
              <a:ext uri="{FF2B5EF4-FFF2-40B4-BE49-F238E27FC236}">
                <a16:creationId xmlns:a16="http://schemas.microsoft.com/office/drawing/2014/main" id="{E4E90DC6-3236-4479-8A19-1A109E6DA7DE}"/>
              </a:ext>
            </a:extLst>
          </p:cNvPr>
          <p:cNvCxnSpPr/>
          <p:nvPr/>
        </p:nvCxnSpPr>
        <p:spPr>
          <a:xfrm flipV="1">
            <a:off x="4833135" y="2181247"/>
            <a:ext cx="0" cy="748408"/>
          </a:xfrm>
          <a:prstGeom prst="line">
            <a:avLst/>
          </a:prstGeom>
          <a:ln>
            <a:solidFill>
              <a:srgbClr val="003F48"/>
            </a:solidFill>
            <a:prstDash val="lg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DCDD00-41B8-482B-80D8-48CC046A9943}"/>
              </a:ext>
            </a:extLst>
          </p:cNvPr>
          <p:cNvCxnSpPr/>
          <p:nvPr/>
        </p:nvCxnSpPr>
        <p:spPr>
          <a:xfrm flipV="1">
            <a:off x="5170913" y="2181247"/>
            <a:ext cx="0" cy="748408"/>
          </a:xfrm>
          <a:prstGeom prst="line">
            <a:avLst/>
          </a:prstGeom>
          <a:ln>
            <a:solidFill>
              <a:srgbClr val="003F48"/>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1DB16C1-BA70-455A-88F6-6B00F4D64A77}"/>
              </a:ext>
            </a:extLst>
          </p:cNvPr>
          <p:cNvCxnSpPr>
            <a:cxnSpLocks/>
          </p:cNvCxnSpPr>
          <p:nvPr/>
        </p:nvCxnSpPr>
        <p:spPr>
          <a:xfrm>
            <a:off x="622931" y="2838059"/>
            <a:ext cx="5111810" cy="0"/>
          </a:xfrm>
          <a:prstGeom prst="straightConnector1">
            <a:avLst/>
          </a:prstGeom>
          <a:ln w="28575">
            <a:solidFill>
              <a:srgbClr val="003F48"/>
            </a:solidFill>
            <a:headEnd type="oval" w="sm" len="med"/>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633DCF-83ED-4CE2-8578-B46DB49F74E8}"/>
              </a:ext>
            </a:extLst>
          </p:cNvPr>
          <p:cNvSpPr txBox="1"/>
          <p:nvPr/>
        </p:nvSpPr>
        <p:spPr>
          <a:xfrm rot="18900000">
            <a:off x="577409" y="2433377"/>
            <a:ext cx="508177" cy="173318"/>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Account opening</a:t>
            </a:r>
          </a:p>
        </p:txBody>
      </p:sp>
      <p:sp>
        <p:nvSpPr>
          <p:cNvPr id="10" name="Oval 9">
            <a:extLst>
              <a:ext uri="{FF2B5EF4-FFF2-40B4-BE49-F238E27FC236}">
                <a16:creationId xmlns:a16="http://schemas.microsoft.com/office/drawing/2014/main" id="{60511753-7A7A-40D8-8A7E-A7BDC739C520}"/>
              </a:ext>
            </a:extLst>
          </p:cNvPr>
          <p:cNvSpPr/>
          <p:nvPr/>
        </p:nvSpPr>
        <p:spPr>
          <a:xfrm>
            <a:off x="691147"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23" name="Oval 22">
            <a:extLst>
              <a:ext uri="{FF2B5EF4-FFF2-40B4-BE49-F238E27FC236}">
                <a16:creationId xmlns:a16="http://schemas.microsoft.com/office/drawing/2014/main" id="{1ECE6F71-40FF-4FAB-988F-1C36E36D125F}"/>
              </a:ext>
            </a:extLst>
          </p:cNvPr>
          <p:cNvSpPr/>
          <p:nvPr/>
        </p:nvSpPr>
        <p:spPr>
          <a:xfrm>
            <a:off x="998480"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24" name="TextBox 23">
            <a:extLst>
              <a:ext uri="{FF2B5EF4-FFF2-40B4-BE49-F238E27FC236}">
                <a16:creationId xmlns:a16="http://schemas.microsoft.com/office/drawing/2014/main" id="{E4D163C6-D39B-472D-9EA9-99C195994CEB}"/>
              </a:ext>
            </a:extLst>
          </p:cNvPr>
          <p:cNvSpPr txBox="1"/>
          <p:nvPr/>
        </p:nvSpPr>
        <p:spPr>
          <a:xfrm rot="18900000">
            <a:off x="809478" y="2265618"/>
            <a:ext cx="767655"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Introduce the bank</a:t>
            </a:r>
          </a:p>
          <a:p>
            <a:r>
              <a:rPr lang="en-GB" sz="416">
                <a:solidFill>
                  <a:srgbClr val="003F48"/>
                </a:solidFill>
                <a:latin typeface="Avenir LT Pro 65 Medium" panose="020B0603020203020204" pitchFamily="34" charset="0"/>
              </a:rPr>
              <a:t>Reinforce account features</a:t>
            </a:r>
          </a:p>
        </p:txBody>
      </p:sp>
      <p:sp>
        <p:nvSpPr>
          <p:cNvPr id="25" name="TextBox 24">
            <a:extLst>
              <a:ext uri="{FF2B5EF4-FFF2-40B4-BE49-F238E27FC236}">
                <a16:creationId xmlns:a16="http://schemas.microsoft.com/office/drawing/2014/main" id="{A2A23738-2E26-489B-859E-3239C7A1A8DE}"/>
              </a:ext>
            </a:extLst>
          </p:cNvPr>
          <p:cNvSpPr txBox="1"/>
          <p:nvPr/>
        </p:nvSpPr>
        <p:spPr>
          <a:xfrm rot="18900000">
            <a:off x="1116368" y="2283417"/>
            <a:ext cx="721447"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Explain benefit criteria</a:t>
            </a:r>
          </a:p>
          <a:p>
            <a:r>
              <a:rPr lang="en-GB" sz="416">
                <a:solidFill>
                  <a:srgbClr val="003F48"/>
                </a:solidFill>
                <a:latin typeface="Avenir LT Pro 65 Medium" panose="020B0603020203020204" pitchFamily="34" charset="0"/>
              </a:rPr>
              <a:t>Introduce named contact</a:t>
            </a:r>
          </a:p>
        </p:txBody>
      </p:sp>
      <p:sp>
        <p:nvSpPr>
          <p:cNvPr id="26" name="TextBox 25">
            <a:extLst>
              <a:ext uri="{FF2B5EF4-FFF2-40B4-BE49-F238E27FC236}">
                <a16:creationId xmlns:a16="http://schemas.microsoft.com/office/drawing/2014/main" id="{40948121-BA0D-4357-8C32-145757ECCE19}"/>
              </a:ext>
            </a:extLst>
          </p:cNvPr>
          <p:cNvSpPr txBox="1"/>
          <p:nvPr/>
        </p:nvSpPr>
        <p:spPr>
          <a:xfrm rot="18900000">
            <a:off x="1358152" y="2357565"/>
            <a:ext cx="772148" cy="173318"/>
          </a:xfrm>
          <a:prstGeom prst="rect">
            <a:avLst/>
          </a:prstGeom>
          <a:noFill/>
        </p:spPr>
        <p:txBody>
          <a:bodyPr wrap="square" lIns="21379" rIns="21379" rtlCol="0">
            <a:spAutoFit/>
          </a:bodyPr>
          <a:lstStyle/>
          <a:p>
            <a:r>
              <a:rPr lang="en-GB" sz="416">
                <a:solidFill>
                  <a:srgbClr val="003F48"/>
                </a:solidFill>
                <a:latin typeface="Avenir LT Pro 65 Medium" panose="020B0603020203020204" pitchFamily="34" charset="0"/>
              </a:rPr>
              <a:t>Initial service follow-up</a:t>
            </a:r>
          </a:p>
        </p:txBody>
      </p:sp>
      <p:sp>
        <p:nvSpPr>
          <p:cNvPr id="29" name="Oval 28">
            <a:extLst>
              <a:ext uri="{FF2B5EF4-FFF2-40B4-BE49-F238E27FC236}">
                <a16:creationId xmlns:a16="http://schemas.microsoft.com/office/drawing/2014/main" id="{8A36DBE0-4BB4-4C8E-B7C9-BAC797474B95}"/>
              </a:ext>
            </a:extLst>
          </p:cNvPr>
          <p:cNvSpPr/>
          <p:nvPr/>
        </p:nvSpPr>
        <p:spPr>
          <a:xfrm>
            <a:off x="1294688"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30" name="Oval 29">
            <a:extLst>
              <a:ext uri="{FF2B5EF4-FFF2-40B4-BE49-F238E27FC236}">
                <a16:creationId xmlns:a16="http://schemas.microsoft.com/office/drawing/2014/main" id="{92D78890-7043-4E88-86E0-3A0393140806}"/>
              </a:ext>
            </a:extLst>
          </p:cNvPr>
          <p:cNvSpPr/>
          <p:nvPr/>
        </p:nvSpPr>
        <p:spPr>
          <a:xfrm>
            <a:off x="1547572"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cxnSp>
        <p:nvCxnSpPr>
          <p:cNvPr id="32" name="Straight Arrow Connector 31">
            <a:extLst>
              <a:ext uri="{FF2B5EF4-FFF2-40B4-BE49-F238E27FC236}">
                <a16:creationId xmlns:a16="http://schemas.microsoft.com/office/drawing/2014/main" id="{FF2741AB-9AE9-484B-B2B0-2D99FDC78840}"/>
              </a:ext>
            </a:extLst>
          </p:cNvPr>
          <p:cNvCxnSpPr>
            <a:cxnSpLocks/>
          </p:cNvCxnSpPr>
          <p:nvPr/>
        </p:nvCxnSpPr>
        <p:spPr>
          <a:xfrm flipV="1">
            <a:off x="1753415" y="2458670"/>
            <a:ext cx="379256" cy="379256"/>
          </a:xfrm>
          <a:prstGeom prst="straightConnector1">
            <a:avLst/>
          </a:prstGeom>
          <a:ln w="12700" cap="rnd">
            <a:solidFill>
              <a:srgbClr val="003F48"/>
            </a:solidFill>
            <a:headEnd type="diamond" w="med" len="med"/>
            <a:tailEnd type="oval" w="sm"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FCFB51-6F8A-4BC4-A383-C349C052B328}"/>
              </a:ext>
            </a:extLst>
          </p:cNvPr>
          <p:cNvSpPr txBox="1"/>
          <p:nvPr/>
        </p:nvSpPr>
        <p:spPr>
          <a:xfrm rot="18900000">
            <a:off x="2069265" y="2538696"/>
            <a:ext cx="325296" cy="141855"/>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Not spending</a:t>
            </a:r>
          </a:p>
        </p:txBody>
      </p:sp>
      <p:sp>
        <p:nvSpPr>
          <p:cNvPr id="40" name="TextBox 39">
            <a:extLst>
              <a:ext uri="{FF2B5EF4-FFF2-40B4-BE49-F238E27FC236}">
                <a16:creationId xmlns:a16="http://schemas.microsoft.com/office/drawing/2014/main" id="{47D7D605-F625-4490-846E-6BA6B5DFF8E0}"/>
              </a:ext>
            </a:extLst>
          </p:cNvPr>
          <p:cNvSpPr txBox="1"/>
          <p:nvPr/>
        </p:nvSpPr>
        <p:spPr>
          <a:xfrm rot="18900000">
            <a:off x="1929645" y="2015311"/>
            <a:ext cx="574143" cy="173318"/>
          </a:xfrm>
          <a:prstGeom prst="rect">
            <a:avLst/>
          </a:prstGeom>
          <a:noFill/>
        </p:spPr>
        <p:txBody>
          <a:bodyPr wrap="square" lIns="21379" rIns="21379" rtlCol="0">
            <a:spAutoFit/>
          </a:bodyPr>
          <a:lstStyle/>
          <a:p>
            <a:r>
              <a:rPr lang="en-GB" sz="416">
                <a:solidFill>
                  <a:srgbClr val="003F48"/>
                </a:solidFill>
                <a:latin typeface="Avenir LT Pro 65 Medium" panose="020B0603020203020204" pitchFamily="34" charset="0"/>
              </a:rPr>
              <a:t>Promote funding</a:t>
            </a:r>
          </a:p>
        </p:txBody>
      </p:sp>
      <p:sp>
        <p:nvSpPr>
          <p:cNvPr id="42" name="TextBox 41">
            <a:extLst>
              <a:ext uri="{FF2B5EF4-FFF2-40B4-BE49-F238E27FC236}">
                <a16:creationId xmlns:a16="http://schemas.microsoft.com/office/drawing/2014/main" id="{814D9E58-22E9-4E4A-B1A2-99A507763164}"/>
              </a:ext>
            </a:extLst>
          </p:cNvPr>
          <p:cNvSpPr txBox="1"/>
          <p:nvPr/>
        </p:nvSpPr>
        <p:spPr>
          <a:xfrm rot="18900000">
            <a:off x="2250145" y="2012281"/>
            <a:ext cx="686271" cy="173318"/>
          </a:xfrm>
          <a:prstGeom prst="rect">
            <a:avLst/>
          </a:prstGeom>
          <a:noFill/>
        </p:spPr>
        <p:txBody>
          <a:bodyPr wrap="square" lIns="21379" rIns="21379" rtlCol="0">
            <a:spAutoFit/>
          </a:bodyPr>
          <a:lstStyle/>
          <a:p>
            <a:r>
              <a:rPr lang="en-GB" sz="416">
                <a:solidFill>
                  <a:srgbClr val="003F48"/>
                </a:solidFill>
                <a:latin typeface="Avenir LT Pro 65 Medium" panose="020B0603020203020204" pitchFamily="34" charset="0"/>
              </a:rPr>
              <a:t>Drive primary usage</a:t>
            </a:r>
          </a:p>
        </p:txBody>
      </p:sp>
      <p:sp>
        <p:nvSpPr>
          <p:cNvPr id="53" name="TextBox 52">
            <a:extLst>
              <a:ext uri="{FF2B5EF4-FFF2-40B4-BE49-F238E27FC236}">
                <a16:creationId xmlns:a16="http://schemas.microsoft.com/office/drawing/2014/main" id="{3639A5C5-F2E4-4D64-A79D-08047A087C58}"/>
              </a:ext>
            </a:extLst>
          </p:cNvPr>
          <p:cNvSpPr txBox="1"/>
          <p:nvPr/>
        </p:nvSpPr>
        <p:spPr>
          <a:xfrm rot="18900000">
            <a:off x="2436375" y="2491499"/>
            <a:ext cx="458789" cy="141855"/>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No digital use</a:t>
            </a:r>
          </a:p>
        </p:txBody>
      </p:sp>
      <p:sp>
        <p:nvSpPr>
          <p:cNvPr id="20" name="TextBox 19">
            <a:extLst>
              <a:ext uri="{FF2B5EF4-FFF2-40B4-BE49-F238E27FC236}">
                <a16:creationId xmlns:a16="http://schemas.microsoft.com/office/drawing/2014/main" id="{189F8FCE-F357-450D-AE9F-F5F61BF9CFFE}"/>
              </a:ext>
            </a:extLst>
          </p:cNvPr>
          <p:cNvSpPr txBox="1"/>
          <p:nvPr/>
        </p:nvSpPr>
        <p:spPr>
          <a:xfrm rot="18900000">
            <a:off x="2611728" y="1957613"/>
            <a:ext cx="636153" cy="244266"/>
          </a:xfrm>
          <a:prstGeom prst="rect">
            <a:avLst/>
          </a:prstGeom>
          <a:noFill/>
        </p:spPr>
        <p:txBody>
          <a:bodyPr wrap="square" lIns="21379" rIns="21379" rtlCol="0">
            <a:spAutoFit/>
          </a:bodyPr>
          <a:lstStyle/>
          <a:p>
            <a:r>
              <a:rPr lang="en-GB" sz="416">
                <a:solidFill>
                  <a:srgbClr val="003F48"/>
                </a:solidFill>
                <a:latin typeface="Avenir LT Pro 65 Medium" panose="020B0603020203020204" pitchFamily="34" charset="0"/>
              </a:rPr>
              <a:t>Prompt digital</a:t>
            </a:r>
          </a:p>
          <a:p>
            <a:r>
              <a:rPr lang="en-GB" sz="416">
                <a:solidFill>
                  <a:srgbClr val="003F48"/>
                </a:solidFill>
                <a:latin typeface="Avenir LT Pro 65 Medium" panose="020B0603020203020204" pitchFamily="34" charset="0"/>
              </a:rPr>
              <a:t>adoption</a:t>
            </a:r>
          </a:p>
        </p:txBody>
      </p:sp>
      <p:sp>
        <p:nvSpPr>
          <p:cNvPr id="28" name="TextBox 27">
            <a:extLst>
              <a:ext uri="{FF2B5EF4-FFF2-40B4-BE49-F238E27FC236}">
                <a16:creationId xmlns:a16="http://schemas.microsoft.com/office/drawing/2014/main" id="{E9AD9097-EB0B-4146-9A61-A6CB6C5B74F7}"/>
              </a:ext>
            </a:extLst>
          </p:cNvPr>
          <p:cNvSpPr txBox="1"/>
          <p:nvPr/>
        </p:nvSpPr>
        <p:spPr>
          <a:xfrm rot="18900000">
            <a:off x="3458468" y="2038020"/>
            <a:ext cx="474408" cy="173318"/>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Usage incentive</a:t>
            </a:r>
          </a:p>
        </p:txBody>
      </p:sp>
      <p:sp>
        <p:nvSpPr>
          <p:cNvPr id="33" name="TextBox 32">
            <a:extLst>
              <a:ext uri="{FF2B5EF4-FFF2-40B4-BE49-F238E27FC236}">
                <a16:creationId xmlns:a16="http://schemas.microsoft.com/office/drawing/2014/main" id="{093259C9-ED9A-4CB5-A389-8AD3008CBDD2}"/>
              </a:ext>
            </a:extLst>
          </p:cNvPr>
          <p:cNvSpPr txBox="1"/>
          <p:nvPr/>
        </p:nvSpPr>
        <p:spPr>
          <a:xfrm rot="18900000">
            <a:off x="2814233" y="2372003"/>
            <a:ext cx="722316" cy="173318"/>
          </a:xfrm>
          <a:prstGeom prst="rect">
            <a:avLst/>
          </a:prstGeom>
          <a:noFill/>
        </p:spPr>
        <p:txBody>
          <a:bodyPr wrap="square" lIns="21379" rIns="21379" rtlCol="0">
            <a:spAutoFit/>
          </a:bodyPr>
          <a:lstStyle/>
          <a:p>
            <a:r>
              <a:rPr lang="en-GB" sz="416">
                <a:solidFill>
                  <a:srgbClr val="003F48"/>
                </a:solidFill>
                <a:latin typeface="Avenir LT Pro 65 Medium" panose="020B0603020203020204" pitchFamily="34" charset="0"/>
              </a:rPr>
              <a:t>Account alert features</a:t>
            </a:r>
          </a:p>
        </p:txBody>
      </p:sp>
      <p:sp>
        <p:nvSpPr>
          <p:cNvPr id="35" name="Oval 34">
            <a:extLst>
              <a:ext uri="{FF2B5EF4-FFF2-40B4-BE49-F238E27FC236}">
                <a16:creationId xmlns:a16="http://schemas.microsoft.com/office/drawing/2014/main" id="{3C663BD4-7827-4434-AF4C-F8AC15857C80}"/>
              </a:ext>
            </a:extLst>
          </p:cNvPr>
          <p:cNvSpPr/>
          <p:nvPr/>
        </p:nvSpPr>
        <p:spPr>
          <a:xfrm>
            <a:off x="3006661"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36" name="TextBox 35">
            <a:extLst>
              <a:ext uri="{FF2B5EF4-FFF2-40B4-BE49-F238E27FC236}">
                <a16:creationId xmlns:a16="http://schemas.microsoft.com/office/drawing/2014/main" id="{4350B0C9-BF10-4F58-91A0-C39345FF6774}"/>
              </a:ext>
            </a:extLst>
          </p:cNvPr>
          <p:cNvSpPr txBox="1"/>
          <p:nvPr/>
        </p:nvSpPr>
        <p:spPr>
          <a:xfrm rot="18900000">
            <a:off x="3572663" y="2350779"/>
            <a:ext cx="730333" cy="173318"/>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Earned benefits summary</a:t>
            </a:r>
          </a:p>
        </p:txBody>
      </p:sp>
      <p:sp>
        <p:nvSpPr>
          <p:cNvPr id="37" name="Oval 36">
            <a:extLst>
              <a:ext uri="{FF2B5EF4-FFF2-40B4-BE49-F238E27FC236}">
                <a16:creationId xmlns:a16="http://schemas.microsoft.com/office/drawing/2014/main" id="{970C294F-BA10-4F89-8096-29CAC5BAA3B9}"/>
              </a:ext>
            </a:extLst>
          </p:cNvPr>
          <p:cNvSpPr/>
          <p:nvPr/>
        </p:nvSpPr>
        <p:spPr>
          <a:xfrm>
            <a:off x="3710942"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38" name="Oval 37">
            <a:extLst>
              <a:ext uri="{FF2B5EF4-FFF2-40B4-BE49-F238E27FC236}">
                <a16:creationId xmlns:a16="http://schemas.microsoft.com/office/drawing/2014/main" id="{8BF26DEE-8C46-4580-8197-A76405908E98}"/>
              </a:ext>
            </a:extLst>
          </p:cNvPr>
          <p:cNvSpPr/>
          <p:nvPr/>
        </p:nvSpPr>
        <p:spPr>
          <a:xfrm>
            <a:off x="5400168" y="2809984"/>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39" name="TextBox 38">
            <a:extLst>
              <a:ext uri="{FF2B5EF4-FFF2-40B4-BE49-F238E27FC236}">
                <a16:creationId xmlns:a16="http://schemas.microsoft.com/office/drawing/2014/main" id="{BF2F7CBD-29EC-4A59-BD20-CD9ACC42E9C2}"/>
              </a:ext>
            </a:extLst>
          </p:cNvPr>
          <p:cNvSpPr txBox="1"/>
          <p:nvPr/>
        </p:nvSpPr>
        <p:spPr>
          <a:xfrm rot="18900000">
            <a:off x="3815842" y="2461823"/>
            <a:ext cx="542723" cy="141855"/>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In Life: Low Potential </a:t>
            </a:r>
          </a:p>
        </p:txBody>
      </p:sp>
      <p:cxnSp>
        <p:nvCxnSpPr>
          <p:cNvPr id="41" name="Straight Arrow Connector 40">
            <a:extLst>
              <a:ext uri="{FF2B5EF4-FFF2-40B4-BE49-F238E27FC236}">
                <a16:creationId xmlns:a16="http://schemas.microsoft.com/office/drawing/2014/main" id="{3CB2EB84-D044-4882-B13F-1E22A464DE95}"/>
              </a:ext>
            </a:extLst>
          </p:cNvPr>
          <p:cNvCxnSpPr>
            <a:cxnSpLocks/>
          </p:cNvCxnSpPr>
          <p:nvPr/>
        </p:nvCxnSpPr>
        <p:spPr>
          <a:xfrm flipV="1">
            <a:off x="3913364" y="2314904"/>
            <a:ext cx="521903" cy="521478"/>
          </a:xfrm>
          <a:prstGeom prst="straightConnector1">
            <a:avLst/>
          </a:prstGeom>
          <a:ln w="28575" cap="rnd">
            <a:solidFill>
              <a:srgbClr val="003F48"/>
            </a:solidFill>
            <a:headEnd type="diamond" w="med" len="med"/>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5F70B2D-8D0D-493E-88BF-BD336536F4D8}"/>
              </a:ext>
            </a:extLst>
          </p:cNvPr>
          <p:cNvCxnSpPr>
            <a:cxnSpLocks/>
          </p:cNvCxnSpPr>
          <p:nvPr/>
        </p:nvCxnSpPr>
        <p:spPr>
          <a:xfrm>
            <a:off x="4450724" y="2314649"/>
            <a:ext cx="1284017" cy="0"/>
          </a:xfrm>
          <a:prstGeom prst="straightConnector1">
            <a:avLst/>
          </a:prstGeom>
          <a:ln w="28575" cap="rnd">
            <a:solidFill>
              <a:srgbClr val="003F4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9EA28CD-C058-4331-92C2-00D6CD0DA93B}"/>
              </a:ext>
            </a:extLst>
          </p:cNvPr>
          <p:cNvSpPr txBox="1"/>
          <p:nvPr/>
        </p:nvSpPr>
        <p:spPr>
          <a:xfrm rot="18900000">
            <a:off x="4248321" y="2509128"/>
            <a:ext cx="310902" cy="173318"/>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Cross Sell</a:t>
            </a:r>
          </a:p>
        </p:txBody>
      </p:sp>
      <p:sp>
        <p:nvSpPr>
          <p:cNvPr id="82" name="Oval 81">
            <a:extLst>
              <a:ext uri="{FF2B5EF4-FFF2-40B4-BE49-F238E27FC236}">
                <a16:creationId xmlns:a16="http://schemas.microsoft.com/office/drawing/2014/main" id="{4EAA7630-03EE-49DD-B5F1-FA4417B7760D}"/>
              </a:ext>
            </a:extLst>
          </p:cNvPr>
          <p:cNvSpPr/>
          <p:nvPr/>
        </p:nvSpPr>
        <p:spPr>
          <a:xfrm>
            <a:off x="5000217" y="2806873"/>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83" name="TextBox 82">
            <a:extLst>
              <a:ext uri="{FF2B5EF4-FFF2-40B4-BE49-F238E27FC236}">
                <a16:creationId xmlns:a16="http://schemas.microsoft.com/office/drawing/2014/main" id="{50B64035-BEC2-4DF5-A829-D1CAD33F2EB9}"/>
              </a:ext>
            </a:extLst>
          </p:cNvPr>
          <p:cNvSpPr txBox="1"/>
          <p:nvPr/>
        </p:nvSpPr>
        <p:spPr>
          <a:xfrm rot="18900000">
            <a:off x="4884805" y="2471628"/>
            <a:ext cx="280689"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Financial</a:t>
            </a:r>
          </a:p>
          <a:p>
            <a:r>
              <a:rPr lang="en-GB" sz="416">
                <a:solidFill>
                  <a:srgbClr val="003F48"/>
                </a:solidFill>
                <a:latin typeface="Avenir LT Pro 65 Medium" panose="020B0603020203020204" pitchFamily="34" charset="0"/>
              </a:rPr>
              <a:t>review</a:t>
            </a:r>
          </a:p>
        </p:txBody>
      </p:sp>
      <p:sp>
        <p:nvSpPr>
          <p:cNvPr id="84" name="TextBox 83">
            <a:extLst>
              <a:ext uri="{FF2B5EF4-FFF2-40B4-BE49-F238E27FC236}">
                <a16:creationId xmlns:a16="http://schemas.microsoft.com/office/drawing/2014/main" id="{C1268F75-0A83-4B72-80D3-FDC23B0EE5B2}"/>
              </a:ext>
            </a:extLst>
          </p:cNvPr>
          <p:cNvSpPr txBox="1"/>
          <p:nvPr/>
        </p:nvSpPr>
        <p:spPr>
          <a:xfrm rot="18900000">
            <a:off x="5172731" y="2432792"/>
            <a:ext cx="236257" cy="173318"/>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Up Sell</a:t>
            </a:r>
          </a:p>
        </p:txBody>
      </p:sp>
      <p:sp>
        <p:nvSpPr>
          <p:cNvPr id="86" name="TextBox 85">
            <a:extLst>
              <a:ext uri="{FF2B5EF4-FFF2-40B4-BE49-F238E27FC236}">
                <a16:creationId xmlns:a16="http://schemas.microsoft.com/office/drawing/2014/main" id="{2E3E0235-389B-43A4-BC38-B0E37D02E618}"/>
              </a:ext>
            </a:extLst>
          </p:cNvPr>
          <p:cNvSpPr txBox="1"/>
          <p:nvPr/>
        </p:nvSpPr>
        <p:spPr>
          <a:xfrm rot="18900000">
            <a:off x="5259784" y="1941577"/>
            <a:ext cx="264693"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News &amp;</a:t>
            </a:r>
          </a:p>
          <a:p>
            <a:r>
              <a:rPr lang="en-GB" sz="416">
                <a:solidFill>
                  <a:srgbClr val="003F48"/>
                </a:solidFill>
                <a:latin typeface="Avenir LT Pro 65 Medium" panose="020B0603020203020204" pitchFamily="34" charset="0"/>
              </a:rPr>
              <a:t>updates</a:t>
            </a:r>
          </a:p>
        </p:txBody>
      </p:sp>
      <p:sp>
        <p:nvSpPr>
          <p:cNvPr id="92" name="Oval 91">
            <a:extLst>
              <a:ext uri="{FF2B5EF4-FFF2-40B4-BE49-F238E27FC236}">
                <a16:creationId xmlns:a16="http://schemas.microsoft.com/office/drawing/2014/main" id="{7CED8CE8-A556-4AD8-9D12-CF2CB40D3B55}"/>
              </a:ext>
            </a:extLst>
          </p:cNvPr>
          <p:cNvSpPr/>
          <p:nvPr/>
        </p:nvSpPr>
        <p:spPr>
          <a:xfrm>
            <a:off x="5400168" y="2285669"/>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93" name="TextBox 92">
            <a:extLst>
              <a:ext uri="{FF2B5EF4-FFF2-40B4-BE49-F238E27FC236}">
                <a16:creationId xmlns:a16="http://schemas.microsoft.com/office/drawing/2014/main" id="{E12206FE-9220-4F4E-B2CB-E4AFB56C7228}"/>
              </a:ext>
            </a:extLst>
          </p:cNvPr>
          <p:cNvSpPr txBox="1"/>
          <p:nvPr/>
        </p:nvSpPr>
        <p:spPr>
          <a:xfrm rot="18900000">
            <a:off x="1663370" y="2503683"/>
            <a:ext cx="448785" cy="131724"/>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Not funded</a:t>
            </a:r>
          </a:p>
        </p:txBody>
      </p:sp>
      <p:sp>
        <p:nvSpPr>
          <p:cNvPr id="94" name="TextBox 93">
            <a:extLst>
              <a:ext uri="{FF2B5EF4-FFF2-40B4-BE49-F238E27FC236}">
                <a16:creationId xmlns:a16="http://schemas.microsoft.com/office/drawing/2014/main" id="{1574AE36-5120-44CD-91E2-C1BC83DDA599}"/>
              </a:ext>
            </a:extLst>
          </p:cNvPr>
          <p:cNvSpPr txBox="1"/>
          <p:nvPr/>
        </p:nvSpPr>
        <p:spPr>
          <a:xfrm rot="18900000">
            <a:off x="5258715" y="2470897"/>
            <a:ext cx="264693"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News &amp;</a:t>
            </a:r>
          </a:p>
          <a:p>
            <a:r>
              <a:rPr lang="en-GB" sz="416">
                <a:solidFill>
                  <a:srgbClr val="003F48"/>
                </a:solidFill>
                <a:latin typeface="Avenir LT Pro 65 Medium" panose="020B0603020203020204" pitchFamily="34" charset="0"/>
              </a:rPr>
              <a:t>updates</a:t>
            </a:r>
          </a:p>
        </p:txBody>
      </p:sp>
      <p:sp>
        <p:nvSpPr>
          <p:cNvPr id="95" name="Oval 94">
            <a:extLst>
              <a:ext uri="{FF2B5EF4-FFF2-40B4-BE49-F238E27FC236}">
                <a16:creationId xmlns:a16="http://schemas.microsoft.com/office/drawing/2014/main" id="{B290644F-09CF-4928-B0D9-4C1CE17151C3}"/>
              </a:ext>
            </a:extLst>
          </p:cNvPr>
          <p:cNvSpPr/>
          <p:nvPr/>
        </p:nvSpPr>
        <p:spPr>
          <a:xfrm>
            <a:off x="4504432" y="2806873"/>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96" name="TextBox 95">
            <a:extLst>
              <a:ext uri="{FF2B5EF4-FFF2-40B4-BE49-F238E27FC236}">
                <a16:creationId xmlns:a16="http://schemas.microsoft.com/office/drawing/2014/main" id="{F59027B0-BA34-4ACD-A97B-78ADDFAF069F}"/>
              </a:ext>
            </a:extLst>
          </p:cNvPr>
          <p:cNvSpPr txBox="1"/>
          <p:nvPr/>
        </p:nvSpPr>
        <p:spPr>
          <a:xfrm rot="18900000">
            <a:off x="4513521" y="1918974"/>
            <a:ext cx="300238"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Service</a:t>
            </a:r>
          </a:p>
          <a:p>
            <a:r>
              <a:rPr lang="en-GB" sz="416">
                <a:solidFill>
                  <a:srgbClr val="003F48"/>
                </a:solidFill>
                <a:latin typeface="Avenir LT Pro 65 Medium" panose="020B0603020203020204" pitchFamily="34" charset="0"/>
              </a:rPr>
              <a:t>follow-up</a:t>
            </a:r>
          </a:p>
        </p:txBody>
      </p:sp>
      <p:sp>
        <p:nvSpPr>
          <p:cNvPr id="97" name="TextBox 96">
            <a:extLst>
              <a:ext uri="{FF2B5EF4-FFF2-40B4-BE49-F238E27FC236}">
                <a16:creationId xmlns:a16="http://schemas.microsoft.com/office/drawing/2014/main" id="{6D9D1CE4-161D-4063-A000-E7A49480D87F}"/>
              </a:ext>
            </a:extLst>
          </p:cNvPr>
          <p:cNvSpPr txBox="1"/>
          <p:nvPr/>
        </p:nvSpPr>
        <p:spPr>
          <a:xfrm rot="18900000">
            <a:off x="4529977" y="2439390"/>
            <a:ext cx="300238" cy="244266"/>
          </a:xfrm>
          <a:prstGeom prst="rect">
            <a:avLst/>
          </a:prstGeom>
          <a:noFill/>
        </p:spPr>
        <p:txBody>
          <a:bodyPr wrap="none" lIns="21379" rIns="21379" rtlCol="0">
            <a:spAutoFit/>
          </a:bodyPr>
          <a:lstStyle/>
          <a:p>
            <a:r>
              <a:rPr lang="en-GB" sz="416">
                <a:solidFill>
                  <a:srgbClr val="003F48"/>
                </a:solidFill>
                <a:latin typeface="Avenir LT Pro 65 Medium" panose="020B0603020203020204" pitchFamily="34" charset="0"/>
              </a:rPr>
              <a:t>Service</a:t>
            </a:r>
          </a:p>
          <a:p>
            <a:r>
              <a:rPr lang="en-GB" sz="416">
                <a:solidFill>
                  <a:srgbClr val="003F48"/>
                </a:solidFill>
                <a:latin typeface="Avenir LT Pro 65 Medium" panose="020B0603020203020204" pitchFamily="34" charset="0"/>
              </a:rPr>
              <a:t>follow-up</a:t>
            </a:r>
          </a:p>
        </p:txBody>
      </p:sp>
      <p:sp>
        <p:nvSpPr>
          <p:cNvPr id="99" name="TextBox 98">
            <a:extLst>
              <a:ext uri="{FF2B5EF4-FFF2-40B4-BE49-F238E27FC236}">
                <a16:creationId xmlns:a16="http://schemas.microsoft.com/office/drawing/2014/main" id="{A828CC53-DE5A-479C-9225-B0295C445FCE}"/>
              </a:ext>
            </a:extLst>
          </p:cNvPr>
          <p:cNvSpPr txBox="1"/>
          <p:nvPr/>
        </p:nvSpPr>
        <p:spPr>
          <a:xfrm>
            <a:off x="574024" y="2841785"/>
            <a:ext cx="371800"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day 0</a:t>
            </a:r>
          </a:p>
        </p:txBody>
      </p:sp>
      <p:sp>
        <p:nvSpPr>
          <p:cNvPr id="101" name="TextBox 100">
            <a:extLst>
              <a:ext uri="{FF2B5EF4-FFF2-40B4-BE49-F238E27FC236}">
                <a16:creationId xmlns:a16="http://schemas.microsoft.com/office/drawing/2014/main" id="{7EEE220A-3DD2-423F-A5CB-CC8A8C2082D5}"/>
              </a:ext>
            </a:extLst>
          </p:cNvPr>
          <p:cNvSpPr txBox="1"/>
          <p:nvPr/>
        </p:nvSpPr>
        <p:spPr>
          <a:xfrm>
            <a:off x="929567" y="2841785"/>
            <a:ext cx="282938"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d2</a:t>
            </a:r>
          </a:p>
        </p:txBody>
      </p:sp>
      <p:sp>
        <p:nvSpPr>
          <p:cNvPr id="102" name="TextBox 101">
            <a:extLst>
              <a:ext uri="{FF2B5EF4-FFF2-40B4-BE49-F238E27FC236}">
                <a16:creationId xmlns:a16="http://schemas.microsoft.com/office/drawing/2014/main" id="{2791BD63-4D8B-452A-B76A-F8D87133F7C9}"/>
              </a:ext>
            </a:extLst>
          </p:cNvPr>
          <p:cNvSpPr txBox="1"/>
          <p:nvPr/>
        </p:nvSpPr>
        <p:spPr>
          <a:xfrm>
            <a:off x="1220349" y="2841785"/>
            <a:ext cx="282938"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d7</a:t>
            </a:r>
          </a:p>
        </p:txBody>
      </p:sp>
      <p:sp>
        <p:nvSpPr>
          <p:cNvPr id="103" name="TextBox 102">
            <a:extLst>
              <a:ext uri="{FF2B5EF4-FFF2-40B4-BE49-F238E27FC236}">
                <a16:creationId xmlns:a16="http://schemas.microsoft.com/office/drawing/2014/main" id="{761F467C-E07D-4CF4-9EC0-CD83EFC80F4B}"/>
              </a:ext>
            </a:extLst>
          </p:cNvPr>
          <p:cNvSpPr txBox="1"/>
          <p:nvPr/>
        </p:nvSpPr>
        <p:spPr>
          <a:xfrm>
            <a:off x="1440686"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d10</a:t>
            </a:r>
          </a:p>
        </p:txBody>
      </p:sp>
      <p:sp>
        <p:nvSpPr>
          <p:cNvPr id="104" name="TextBox 103">
            <a:extLst>
              <a:ext uri="{FF2B5EF4-FFF2-40B4-BE49-F238E27FC236}">
                <a16:creationId xmlns:a16="http://schemas.microsoft.com/office/drawing/2014/main" id="{54228206-D9CC-413C-8277-DBD4EC3CC9FD}"/>
              </a:ext>
            </a:extLst>
          </p:cNvPr>
          <p:cNvSpPr txBox="1"/>
          <p:nvPr/>
        </p:nvSpPr>
        <p:spPr>
          <a:xfrm>
            <a:off x="1630868"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d12</a:t>
            </a:r>
          </a:p>
        </p:txBody>
      </p:sp>
      <p:cxnSp>
        <p:nvCxnSpPr>
          <p:cNvPr id="105" name="Straight Arrow Connector 104">
            <a:extLst>
              <a:ext uri="{FF2B5EF4-FFF2-40B4-BE49-F238E27FC236}">
                <a16:creationId xmlns:a16="http://schemas.microsoft.com/office/drawing/2014/main" id="{27133505-9C61-4194-96BC-9215175D4C69}"/>
              </a:ext>
            </a:extLst>
          </p:cNvPr>
          <p:cNvCxnSpPr>
            <a:cxnSpLocks/>
          </p:cNvCxnSpPr>
          <p:nvPr/>
        </p:nvCxnSpPr>
        <p:spPr>
          <a:xfrm flipV="1">
            <a:off x="2523008" y="2455747"/>
            <a:ext cx="379256" cy="379256"/>
          </a:xfrm>
          <a:prstGeom prst="straightConnector1">
            <a:avLst/>
          </a:prstGeom>
          <a:ln w="12700" cap="rnd">
            <a:solidFill>
              <a:srgbClr val="003F48"/>
            </a:solidFill>
            <a:headEnd type="diamond" w="med" len="med"/>
            <a:tailEnd type="oval"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2A8697F-B7DD-499A-A272-8CD031AE4E4C}"/>
              </a:ext>
            </a:extLst>
          </p:cNvPr>
          <p:cNvCxnSpPr>
            <a:cxnSpLocks/>
          </p:cNvCxnSpPr>
          <p:nvPr/>
        </p:nvCxnSpPr>
        <p:spPr>
          <a:xfrm flipV="1">
            <a:off x="3242392" y="2455747"/>
            <a:ext cx="379256" cy="379256"/>
          </a:xfrm>
          <a:prstGeom prst="straightConnector1">
            <a:avLst/>
          </a:prstGeom>
          <a:ln w="12700" cap="rnd">
            <a:solidFill>
              <a:srgbClr val="003F48"/>
            </a:solidFill>
            <a:headEnd type="diamond"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84371DD-F0B7-4140-8036-5AB610477028}"/>
              </a:ext>
            </a:extLst>
          </p:cNvPr>
          <p:cNvSpPr txBox="1"/>
          <p:nvPr/>
        </p:nvSpPr>
        <p:spPr>
          <a:xfrm rot="18900000">
            <a:off x="3177326" y="2538696"/>
            <a:ext cx="325296" cy="141855"/>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Not spending</a:t>
            </a:r>
          </a:p>
        </p:txBody>
      </p:sp>
      <p:sp>
        <p:nvSpPr>
          <p:cNvPr id="108" name="TextBox 107">
            <a:extLst>
              <a:ext uri="{FF2B5EF4-FFF2-40B4-BE49-F238E27FC236}">
                <a16:creationId xmlns:a16="http://schemas.microsoft.com/office/drawing/2014/main" id="{96B21516-7396-40DA-847D-B25773CFC109}"/>
              </a:ext>
            </a:extLst>
          </p:cNvPr>
          <p:cNvSpPr txBox="1"/>
          <p:nvPr/>
        </p:nvSpPr>
        <p:spPr>
          <a:xfrm>
            <a:off x="2264274"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d14</a:t>
            </a:r>
          </a:p>
        </p:txBody>
      </p:sp>
      <p:sp>
        <p:nvSpPr>
          <p:cNvPr id="110" name="TextBox 109">
            <a:extLst>
              <a:ext uri="{FF2B5EF4-FFF2-40B4-BE49-F238E27FC236}">
                <a16:creationId xmlns:a16="http://schemas.microsoft.com/office/drawing/2014/main" id="{60728F87-22D6-4C3D-9AC8-642F3A1AE7EE}"/>
              </a:ext>
            </a:extLst>
          </p:cNvPr>
          <p:cNvSpPr txBox="1"/>
          <p:nvPr/>
        </p:nvSpPr>
        <p:spPr>
          <a:xfrm>
            <a:off x="3115623"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d28</a:t>
            </a:r>
          </a:p>
        </p:txBody>
      </p:sp>
      <p:sp>
        <p:nvSpPr>
          <p:cNvPr id="111" name="TextBox 110">
            <a:extLst>
              <a:ext uri="{FF2B5EF4-FFF2-40B4-BE49-F238E27FC236}">
                <a16:creationId xmlns:a16="http://schemas.microsoft.com/office/drawing/2014/main" id="{C57250B1-1DC3-4572-8C8E-978EF6958154}"/>
              </a:ext>
            </a:extLst>
          </p:cNvPr>
          <p:cNvSpPr txBox="1"/>
          <p:nvPr/>
        </p:nvSpPr>
        <p:spPr>
          <a:xfrm>
            <a:off x="2914804"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d21</a:t>
            </a:r>
          </a:p>
        </p:txBody>
      </p:sp>
      <p:sp>
        <p:nvSpPr>
          <p:cNvPr id="112" name="TextBox 111">
            <a:extLst>
              <a:ext uri="{FF2B5EF4-FFF2-40B4-BE49-F238E27FC236}">
                <a16:creationId xmlns:a16="http://schemas.microsoft.com/office/drawing/2014/main" id="{E24C20B2-E902-4619-98CD-E2673789FE59}"/>
              </a:ext>
            </a:extLst>
          </p:cNvPr>
          <p:cNvSpPr txBox="1"/>
          <p:nvPr/>
        </p:nvSpPr>
        <p:spPr>
          <a:xfrm>
            <a:off x="3596874" y="2841785"/>
            <a:ext cx="320261"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d90</a:t>
            </a:r>
          </a:p>
        </p:txBody>
      </p:sp>
      <p:sp>
        <p:nvSpPr>
          <p:cNvPr id="113" name="TextBox 112">
            <a:extLst>
              <a:ext uri="{FF2B5EF4-FFF2-40B4-BE49-F238E27FC236}">
                <a16:creationId xmlns:a16="http://schemas.microsoft.com/office/drawing/2014/main" id="{5BDFC777-CED5-4446-B2D7-AE51C727FC47}"/>
              </a:ext>
            </a:extLst>
          </p:cNvPr>
          <p:cNvSpPr txBox="1"/>
          <p:nvPr/>
        </p:nvSpPr>
        <p:spPr>
          <a:xfrm>
            <a:off x="4401741" y="2841785"/>
            <a:ext cx="357582"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d120</a:t>
            </a:r>
          </a:p>
        </p:txBody>
      </p:sp>
      <p:sp>
        <p:nvSpPr>
          <p:cNvPr id="114" name="Oval 113">
            <a:extLst>
              <a:ext uri="{FF2B5EF4-FFF2-40B4-BE49-F238E27FC236}">
                <a16:creationId xmlns:a16="http://schemas.microsoft.com/office/drawing/2014/main" id="{5A19481C-6C21-42B7-8F3C-DB7E9D5B7C5E}"/>
              </a:ext>
            </a:extLst>
          </p:cNvPr>
          <p:cNvSpPr/>
          <p:nvPr/>
        </p:nvSpPr>
        <p:spPr>
          <a:xfrm>
            <a:off x="4652090" y="2285669"/>
            <a:ext cx="59259" cy="59259"/>
          </a:xfrm>
          <a:prstGeom prst="ellipse">
            <a:avLst/>
          </a:prstGeom>
          <a:solidFill>
            <a:schemeClr val="bg1">
              <a:lumMod val="85000"/>
            </a:schemeClr>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5">
              <a:solidFill>
                <a:srgbClr val="003F48"/>
              </a:solidFill>
              <a:latin typeface="Avenir LT Pro 65 Medium" panose="020B0603020203020204" pitchFamily="34" charset="0"/>
            </a:endParaRPr>
          </a:p>
        </p:txBody>
      </p:sp>
      <p:sp>
        <p:nvSpPr>
          <p:cNvPr id="116" name="TextBox 115">
            <a:extLst>
              <a:ext uri="{FF2B5EF4-FFF2-40B4-BE49-F238E27FC236}">
                <a16:creationId xmlns:a16="http://schemas.microsoft.com/office/drawing/2014/main" id="{316D00C8-3B2C-404E-A871-F0CE2338007A}"/>
              </a:ext>
            </a:extLst>
          </p:cNvPr>
          <p:cNvSpPr txBox="1"/>
          <p:nvPr/>
        </p:nvSpPr>
        <p:spPr>
          <a:xfrm>
            <a:off x="5286321" y="2841785"/>
            <a:ext cx="357582"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d180</a:t>
            </a:r>
          </a:p>
        </p:txBody>
      </p:sp>
      <p:sp>
        <p:nvSpPr>
          <p:cNvPr id="118" name="TextBox 117">
            <a:extLst>
              <a:ext uri="{FF2B5EF4-FFF2-40B4-BE49-F238E27FC236}">
                <a16:creationId xmlns:a16="http://schemas.microsoft.com/office/drawing/2014/main" id="{CF9563E7-2775-4E8D-84B8-63CCD3D9AC0B}"/>
              </a:ext>
            </a:extLst>
          </p:cNvPr>
          <p:cNvSpPr txBox="1"/>
          <p:nvPr/>
        </p:nvSpPr>
        <p:spPr>
          <a:xfrm>
            <a:off x="4888891" y="2841785"/>
            <a:ext cx="357582" cy="183412"/>
          </a:xfrm>
          <a:prstGeom prst="rect">
            <a:avLst/>
          </a:prstGeom>
          <a:noFill/>
        </p:spPr>
        <p:txBody>
          <a:bodyPr wrap="none" rtlCol="0">
            <a:spAutoFit/>
          </a:bodyPr>
          <a:lstStyle/>
          <a:p>
            <a:r>
              <a:rPr lang="en-GB" sz="475">
                <a:solidFill>
                  <a:srgbClr val="003F48"/>
                </a:solidFill>
                <a:latin typeface="Avenir LT Pro 65 Medium" panose="020B0603020203020204" pitchFamily="34" charset="0"/>
              </a:rPr>
              <a:t>d150</a:t>
            </a:r>
          </a:p>
        </p:txBody>
      </p:sp>
      <p:pic>
        <p:nvPicPr>
          <p:cNvPr id="119" name="Graphic 118" descr="Call center">
            <a:extLst>
              <a:ext uri="{FF2B5EF4-FFF2-40B4-BE49-F238E27FC236}">
                <a16:creationId xmlns:a16="http://schemas.microsoft.com/office/drawing/2014/main" id="{1B955237-6018-4F15-A8FF-6B3EA647C17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900000">
            <a:off x="1517299" y="2696190"/>
            <a:ext cx="94814" cy="94814"/>
          </a:xfrm>
          <a:prstGeom prst="rect">
            <a:avLst/>
          </a:prstGeom>
        </p:spPr>
      </p:pic>
      <p:pic>
        <p:nvPicPr>
          <p:cNvPr id="121" name="Graphic 120" descr="Email">
            <a:extLst>
              <a:ext uri="{FF2B5EF4-FFF2-40B4-BE49-F238E27FC236}">
                <a16:creationId xmlns:a16="http://schemas.microsoft.com/office/drawing/2014/main" id="{88DD7173-435A-4067-9901-173F4A73B7C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987013" y="2696190"/>
            <a:ext cx="94814" cy="94814"/>
          </a:xfrm>
          <a:prstGeom prst="rect">
            <a:avLst/>
          </a:prstGeom>
        </p:spPr>
      </p:pic>
      <p:pic>
        <p:nvPicPr>
          <p:cNvPr id="122" name="Graphic 121" descr="Envelope">
            <a:extLst>
              <a:ext uri="{FF2B5EF4-FFF2-40B4-BE49-F238E27FC236}">
                <a16:creationId xmlns:a16="http://schemas.microsoft.com/office/drawing/2014/main" id="{D361C27C-5145-4679-AE6B-C73BF426974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900000">
            <a:off x="681357" y="2696190"/>
            <a:ext cx="94814" cy="94814"/>
          </a:xfrm>
          <a:prstGeom prst="rect">
            <a:avLst/>
          </a:prstGeom>
        </p:spPr>
      </p:pic>
      <p:pic>
        <p:nvPicPr>
          <p:cNvPr id="123" name="Graphic 122" descr="Email">
            <a:extLst>
              <a:ext uri="{FF2B5EF4-FFF2-40B4-BE49-F238E27FC236}">
                <a16:creationId xmlns:a16="http://schemas.microsoft.com/office/drawing/2014/main" id="{18A16439-C182-4EE1-8FFF-60854CD1D4E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1276863" y="2696190"/>
            <a:ext cx="94814" cy="94814"/>
          </a:xfrm>
          <a:prstGeom prst="rect">
            <a:avLst/>
          </a:prstGeom>
        </p:spPr>
      </p:pic>
      <p:pic>
        <p:nvPicPr>
          <p:cNvPr id="124" name="Graphic 123" descr="Email">
            <a:extLst>
              <a:ext uri="{FF2B5EF4-FFF2-40B4-BE49-F238E27FC236}">
                <a16:creationId xmlns:a16="http://schemas.microsoft.com/office/drawing/2014/main" id="{324DF906-AD13-43B0-9C22-70E48328CBB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2080023" y="2266575"/>
            <a:ext cx="94814" cy="94814"/>
          </a:xfrm>
          <a:prstGeom prst="rect">
            <a:avLst/>
          </a:prstGeom>
        </p:spPr>
      </p:pic>
      <p:pic>
        <p:nvPicPr>
          <p:cNvPr id="125" name="Graphic 124" descr="Email">
            <a:extLst>
              <a:ext uri="{FF2B5EF4-FFF2-40B4-BE49-F238E27FC236}">
                <a16:creationId xmlns:a16="http://schemas.microsoft.com/office/drawing/2014/main" id="{A1299B22-333C-4B7C-B51B-CD9BBC5D3AB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2472463" y="2270791"/>
            <a:ext cx="94814" cy="94814"/>
          </a:xfrm>
          <a:prstGeom prst="rect">
            <a:avLst/>
          </a:prstGeom>
        </p:spPr>
      </p:pic>
      <p:pic>
        <p:nvPicPr>
          <p:cNvPr id="126" name="Graphic 125" descr="Email">
            <a:extLst>
              <a:ext uri="{FF2B5EF4-FFF2-40B4-BE49-F238E27FC236}">
                <a16:creationId xmlns:a16="http://schemas.microsoft.com/office/drawing/2014/main" id="{9F0656F0-7A90-4F70-86FD-052D00FA422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3570503" y="2269706"/>
            <a:ext cx="94814" cy="94814"/>
          </a:xfrm>
          <a:prstGeom prst="rect">
            <a:avLst/>
          </a:prstGeom>
        </p:spPr>
      </p:pic>
      <p:pic>
        <p:nvPicPr>
          <p:cNvPr id="128" name="Graphic 127" descr="Envelope">
            <a:extLst>
              <a:ext uri="{FF2B5EF4-FFF2-40B4-BE49-F238E27FC236}">
                <a16:creationId xmlns:a16="http://schemas.microsoft.com/office/drawing/2014/main" id="{870819BA-F5A5-43C2-B51B-DDF1CF5332B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900000">
            <a:off x="3696458" y="2692423"/>
            <a:ext cx="94814" cy="94814"/>
          </a:xfrm>
          <a:prstGeom prst="rect">
            <a:avLst/>
          </a:prstGeom>
        </p:spPr>
      </p:pic>
      <p:pic>
        <p:nvPicPr>
          <p:cNvPr id="129" name="Graphic 128" descr="Email">
            <a:extLst>
              <a:ext uri="{FF2B5EF4-FFF2-40B4-BE49-F238E27FC236}">
                <a16:creationId xmlns:a16="http://schemas.microsoft.com/office/drawing/2014/main" id="{1DDAEE0B-E2C3-493C-B73E-21CA4514ED1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4349283" y="2688217"/>
            <a:ext cx="94814" cy="94814"/>
          </a:xfrm>
          <a:prstGeom prst="rect">
            <a:avLst/>
          </a:prstGeom>
        </p:spPr>
      </p:pic>
      <p:pic>
        <p:nvPicPr>
          <p:cNvPr id="130" name="Graphic 129" descr="Call center">
            <a:extLst>
              <a:ext uri="{FF2B5EF4-FFF2-40B4-BE49-F238E27FC236}">
                <a16:creationId xmlns:a16="http://schemas.microsoft.com/office/drawing/2014/main" id="{DF48B21F-B49E-4F65-9A42-E0546209417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900000">
            <a:off x="4634313" y="2696190"/>
            <a:ext cx="94814" cy="94814"/>
          </a:xfrm>
          <a:prstGeom prst="rect">
            <a:avLst/>
          </a:prstGeom>
        </p:spPr>
      </p:pic>
      <p:pic>
        <p:nvPicPr>
          <p:cNvPr id="131" name="Graphic 130" descr="Envelope">
            <a:extLst>
              <a:ext uri="{FF2B5EF4-FFF2-40B4-BE49-F238E27FC236}">
                <a16:creationId xmlns:a16="http://schemas.microsoft.com/office/drawing/2014/main" id="{598EC58C-C940-415D-AF9D-A5ED7EBEB48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900000">
            <a:off x="4992894" y="2696190"/>
            <a:ext cx="94814" cy="94814"/>
          </a:xfrm>
          <a:prstGeom prst="rect">
            <a:avLst/>
          </a:prstGeom>
        </p:spPr>
      </p:pic>
      <p:pic>
        <p:nvPicPr>
          <p:cNvPr id="133" name="Graphic 132" descr="Email">
            <a:extLst>
              <a:ext uri="{FF2B5EF4-FFF2-40B4-BE49-F238E27FC236}">
                <a16:creationId xmlns:a16="http://schemas.microsoft.com/office/drawing/2014/main" id="{EE67572A-C4FD-4638-8513-9665DF89860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5382391" y="2696190"/>
            <a:ext cx="94814" cy="94814"/>
          </a:xfrm>
          <a:prstGeom prst="rect">
            <a:avLst/>
          </a:prstGeom>
        </p:spPr>
      </p:pic>
      <p:pic>
        <p:nvPicPr>
          <p:cNvPr id="134" name="Graphic 133" descr="Smart Phone">
            <a:extLst>
              <a:ext uri="{FF2B5EF4-FFF2-40B4-BE49-F238E27FC236}">
                <a16:creationId xmlns:a16="http://schemas.microsoft.com/office/drawing/2014/main" id="{9217A945-6978-4696-B6B9-17CAE11E68A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8900000">
            <a:off x="2970399" y="2696190"/>
            <a:ext cx="94814" cy="94814"/>
          </a:xfrm>
          <a:prstGeom prst="rect">
            <a:avLst/>
          </a:prstGeom>
        </p:spPr>
      </p:pic>
      <p:pic>
        <p:nvPicPr>
          <p:cNvPr id="135" name="Graphic 134" descr="Smart Phone">
            <a:extLst>
              <a:ext uri="{FF2B5EF4-FFF2-40B4-BE49-F238E27FC236}">
                <a16:creationId xmlns:a16="http://schemas.microsoft.com/office/drawing/2014/main" id="{721BA1A6-0AB9-4756-94AD-669E7722CA7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8900000">
            <a:off x="2842035" y="2271931"/>
            <a:ext cx="94814" cy="94814"/>
          </a:xfrm>
          <a:prstGeom prst="rect">
            <a:avLst/>
          </a:prstGeom>
        </p:spPr>
      </p:pic>
      <p:pic>
        <p:nvPicPr>
          <p:cNvPr id="136" name="Graphic 135" descr="Smart Phone">
            <a:extLst>
              <a:ext uri="{FF2B5EF4-FFF2-40B4-BE49-F238E27FC236}">
                <a16:creationId xmlns:a16="http://schemas.microsoft.com/office/drawing/2014/main" id="{AF4D1514-1DAB-4647-B697-20CC63575C4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8900000">
            <a:off x="5447293" y="2639294"/>
            <a:ext cx="94814" cy="94814"/>
          </a:xfrm>
          <a:prstGeom prst="rect">
            <a:avLst/>
          </a:prstGeom>
        </p:spPr>
      </p:pic>
      <p:pic>
        <p:nvPicPr>
          <p:cNvPr id="138" name="Graphic 137" descr="Smart Phone">
            <a:extLst>
              <a:ext uri="{FF2B5EF4-FFF2-40B4-BE49-F238E27FC236}">
                <a16:creationId xmlns:a16="http://schemas.microsoft.com/office/drawing/2014/main" id="{BEED6567-E358-4B0E-B593-E753247E375B}"/>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8900000">
            <a:off x="4410700" y="2631872"/>
            <a:ext cx="94814" cy="94814"/>
          </a:xfrm>
          <a:prstGeom prst="rect">
            <a:avLst/>
          </a:prstGeom>
        </p:spPr>
      </p:pic>
      <p:pic>
        <p:nvPicPr>
          <p:cNvPr id="140" name="Graphic 139" descr="Email">
            <a:extLst>
              <a:ext uri="{FF2B5EF4-FFF2-40B4-BE49-F238E27FC236}">
                <a16:creationId xmlns:a16="http://schemas.microsoft.com/office/drawing/2014/main" id="{23E002CB-E961-4082-8F5A-E65335683EF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5382391" y="2168976"/>
            <a:ext cx="94814" cy="94814"/>
          </a:xfrm>
          <a:prstGeom prst="rect">
            <a:avLst/>
          </a:prstGeom>
        </p:spPr>
      </p:pic>
      <p:pic>
        <p:nvPicPr>
          <p:cNvPr id="141" name="Graphic 140" descr="Smart Phone">
            <a:extLst>
              <a:ext uri="{FF2B5EF4-FFF2-40B4-BE49-F238E27FC236}">
                <a16:creationId xmlns:a16="http://schemas.microsoft.com/office/drawing/2014/main" id="{20EACD6D-D527-4663-85AE-8CE928F85E0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8900000">
            <a:off x="5447293" y="2110625"/>
            <a:ext cx="94814" cy="94814"/>
          </a:xfrm>
          <a:prstGeom prst="rect">
            <a:avLst/>
          </a:prstGeom>
        </p:spPr>
      </p:pic>
      <p:pic>
        <p:nvPicPr>
          <p:cNvPr id="143" name="Graphic 142" descr="Email">
            <a:extLst>
              <a:ext uri="{FF2B5EF4-FFF2-40B4-BE49-F238E27FC236}">
                <a16:creationId xmlns:a16="http://schemas.microsoft.com/office/drawing/2014/main" id="{869626BA-A55F-4D8A-A858-B08FA823DD0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0000">
            <a:off x="4634313" y="2168976"/>
            <a:ext cx="94814" cy="94814"/>
          </a:xfrm>
          <a:prstGeom prst="rect">
            <a:avLst/>
          </a:prstGeom>
        </p:spPr>
      </p:pic>
      <p:cxnSp>
        <p:nvCxnSpPr>
          <p:cNvPr id="148" name="Straight Arrow Connector 147">
            <a:extLst>
              <a:ext uri="{FF2B5EF4-FFF2-40B4-BE49-F238E27FC236}">
                <a16:creationId xmlns:a16="http://schemas.microsoft.com/office/drawing/2014/main" id="{407D447F-FAE5-47A2-AC25-7C58A4469CFB}"/>
              </a:ext>
            </a:extLst>
          </p:cNvPr>
          <p:cNvCxnSpPr>
            <a:cxnSpLocks/>
          </p:cNvCxnSpPr>
          <p:nvPr/>
        </p:nvCxnSpPr>
        <p:spPr>
          <a:xfrm flipV="1">
            <a:off x="2136160" y="2455747"/>
            <a:ext cx="379256" cy="379256"/>
          </a:xfrm>
          <a:prstGeom prst="straightConnector1">
            <a:avLst/>
          </a:prstGeom>
          <a:ln w="12700" cap="rnd">
            <a:solidFill>
              <a:srgbClr val="003F48"/>
            </a:solidFill>
            <a:headEnd type="diamond" w="med" len="med"/>
            <a:tailEnd type="oval" w="sm" len="sm"/>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259201C-E344-4616-9106-81693BBA4CA5}"/>
              </a:ext>
            </a:extLst>
          </p:cNvPr>
          <p:cNvSpPr txBox="1"/>
          <p:nvPr/>
        </p:nvSpPr>
        <p:spPr>
          <a:xfrm>
            <a:off x="5521559" y="2286179"/>
            <a:ext cx="142063" cy="183412"/>
          </a:xfrm>
          <a:prstGeom prst="rect">
            <a:avLst/>
          </a:prstGeom>
          <a:noFill/>
        </p:spPr>
        <p:txBody>
          <a:bodyPr wrap="none" lIns="21379" rIns="21379" rtlCol="0">
            <a:spAutoFit/>
          </a:bodyPr>
          <a:lstStyle/>
          <a:p>
            <a:r>
              <a:rPr lang="en-GB" sz="475">
                <a:solidFill>
                  <a:srgbClr val="003F48"/>
                </a:solidFill>
                <a:latin typeface="Avenir LT Pro 65 Medium" panose="020B0603020203020204" pitchFamily="34" charset="0"/>
              </a:rPr>
              <a:t>etc</a:t>
            </a:r>
          </a:p>
        </p:txBody>
      </p:sp>
      <p:cxnSp>
        <p:nvCxnSpPr>
          <p:cNvPr id="158" name="Straight Connector 157">
            <a:extLst>
              <a:ext uri="{FF2B5EF4-FFF2-40B4-BE49-F238E27FC236}">
                <a16:creationId xmlns:a16="http://schemas.microsoft.com/office/drawing/2014/main" id="{8F45EDFB-9116-4735-B975-7875DBF8A4AC}"/>
              </a:ext>
            </a:extLst>
          </p:cNvPr>
          <p:cNvCxnSpPr>
            <a:cxnSpLocks/>
          </p:cNvCxnSpPr>
          <p:nvPr/>
        </p:nvCxnSpPr>
        <p:spPr>
          <a:xfrm flipV="1">
            <a:off x="4252039" y="2455745"/>
            <a:ext cx="0" cy="473909"/>
          </a:xfrm>
          <a:prstGeom prst="line">
            <a:avLst/>
          </a:prstGeom>
          <a:ln>
            <a:solidFill>
              <a:srgbClr val="003F48"/>
            </a:solidFill>
            <a:prstDash val="lg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626E74D-DB72-4D77-B536-074B130B3AA8}"/>
              </a:ext>
            </a:extLst>
          </p:cNvPr>
          <p:cNvCxnSpPr>
            <a:cxnSpLocks/>
          </p:cNvCxnSpPr>
          <p:nvPr/>
        </p:nvCxnSpPr>
        <p:spPr>
          <a:xfrm flipV="1">
            <a:off x="2132672" y="2455745"/>
            <a:ext cx="0" cy="183331"/>
          </a:xfrm>
          <a:prstGeom prst="line">
            <a:avLst/>
          </a:prstGeom>
          <a:ln>
            <a:solidFill>
              <a:srgbClr val="003F48"/>
            </a:solidFill>
            <a:prstDash val="solid"/>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3361C6A-8C55-4644-9AB9-18868DF0DD2F}"/>
              </a:ext>
            </a:extLst>
          </p:cNvPr>
          <p:cNvCxnSpPr>
            <a:cxnSpLocks/>
          </p:cNvCxnSpPr>
          <p:nvPr/>
        </p:nvCxnSpPr>
        <p:spPr>
          <a:xfrm flipV="1">
            <a:off x="2515417" y="2455745"/>
            <a:ext cx="0" cy="183331"/>
          </a:xfrm>
          <a:prstGeom prst="line">
            <a:avLst/>
          </a:prstGeom>
          <a:ln>
            <a:solidFill>
              <a:srgbClr val="003F48"/>
            </a:solidFill>
            <a:prstDash val="solid"/>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FD70B13-EA1E-4F76-A121-19CC21E88FB4}"/>
              </a:ext>
            </a:extLst>
          </p:cNvPr>
          <p:cNvCxnSpPr>
            <a:cxnSpLocks/>
          </p:cNvCxnSpPr>
          <p:nvPr/>
        </p:nvCxnSpPr>
        <p:spPr>
          <a:xfrm flipV="1">
            <a:off x="2902265" y="2455745"/>
            <a:ext cx="0" cy="183331"/>
          </a:xfrm>
          <a:prstGeom prst="line">
            <a:avLst/>
          </a:prstGeom>
          <a:ln>
            <a:solidFill>
              <a:srgbClr val="003F48"/>
            </a:solidFill>
            <a:prstDash val="solid"/>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C8846C6-E15A-47C3-BF78-3A47AFD209E5}"/>
              </a:ext>
            </a:extLst>
          </p:cNvPr>
          <p:cNvCxnSpPr>
            <a:cxnSpLocks/>
          </p:cNvCxnSpPr>
          <p:nvPr/>
        </p:nvCxnSpPr>
        <p:spPr>
          <a:xfrm flipV="1">
            <a:off x="3621647" y="2455745"/>
            <a:ext cx="0" cy="183331"/>
          </a:xfrm>
          <a:prstGeom prst="line">
            <a:avLst/>
          </a:prstGeom>
          <a:ln>
            <a:solidFill>
              <a:srgbClr val="003F48"/>
            </a:solidFill>
            <a:prstDash val="solid"/>
            <a:headEnd type="triangl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1939450-DBCF-4083-A37F-F038AEEB72CF}"/>
              </a:ext>
            </a:extLst>
          </p:cNvPr>
          <p:cNvCxnSpPr>
            <a:cxnSpLocks/>
          </p:cNvCxnSpPr>
          <p:nvPr/>
        </p:nvCxnSpPr>
        <p:spPr>
          <a:xfrm flipV="1">
            <a:off x="1953260" y="2744238"/>
            <a:ext cx="0" cy="185416"/>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7F753DE-B18C-4A57-AF15-E202B625217F}"/>
              </a:ext>
            </a:extLst>
          </p:cNvPr>
          <p:cNvCxnSpPr>
            <a:cxnSpLocks/>
          </p:cNvCxnSpPr>
          <p:nvPr/>
        </p:nvCxnSpPr>
        <p:spPr>
          <a:xfrm flipV="1">
            <a:off x="2671441" y="2744238"/>
            <a:ext cx="0" cy="185416"/>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4138DDD-87EA-FB76-D5A1-D9EA87984BE9}"/>
              </a:ext>
            </a:extLst>
          </p:cNvPr>
          <p:cNvSpPr txBox="1"/>
          <p:nvPr/>
        </p:nvSpPr>
        <p:spPr>
          <a:xfrm>
            <a:off x="5640419" y="2809370"/>
            <a:ext cx="142063" cy="183412"/>
          </a:xfrm>
          <a:prstGeom prst="rect">
            <a:avLst/>
          </a:prstGeom>
          <a:noFill/>
        </p:spPr>
        <p:txBody>
          <a:bodyPr wrap="none" lIns="21379" rIns="21379" rtlCol="0">
            <a:spAutoFit/>
          </a:bodyPr>
          <a:lstStyle/>
          <a:p>
            <a:r>
              <a:rPr lang="en-GB" sz="475">
                <a:solidFill>
                  <a:srgbClr val="003F48"/>
                </a:solidFill>
                <a:latin typeface="Avenir LT Pro 65 Medium" panose="020B0603020203020204" pitchFamily="34" charset="0"/>
              </a:rPr>
              <a:t>etc</a:t>
            </a:r>
          </a:p>
        </p:txBody>
      </p:sp>
      <p:sp>
        <p:nvSpPr>
          <p:cNvPr id="120" name="Callout: Bent Line 119">
            <a:extLst>
              <a:ext uri="{FF2B5EF4-FFF2-40B4-BE49-F238E27FC236}">
                <a16:creationId xmlns:a16="http://schemas.microsoft.com/office/drawing/2014/main" id="{905841E8-B89C-D10F-046E-A63114DB1E7C}"/>
              </a:ext>
            </a:extLst>
          </p:cNvPr>
          <p:cNvSpPr/>
          <p:nvPr/>
        </p:nvSpPr>
        <p:spPr>
          <a:xfrm>
            <a:off x="1390358" y="3182374"/>
            <a:ext cx="637369" cy="467272"/>
          </a:xfrm>
          <a:prstGeom prst="borderCallout2">
            <a:avLst>
              <a:gd name="adj1" fmla="val 18750"/>
              <a:gd name="adj2" fmla="val -8333"/>
              <a:gd name="adj3" fmla="val 18750"/>
              <a:gd name="adj4" fmla="val -16667"/>
              <a:gd name="adj5" fmla="val -39678"/>
              <a:gd name="adj6" fmla="val -51530"/>
            </a:avLst>
          </a:prstGeom>
          <a:solidFill>
            <a:srgbClr val="6B8B8F"/>
          </a:solidFill>
          <a:ln w="6350">
            <a:solidFill>
              <a:schemeClr val="tx1"/>
            </a:solidFill>
            <a:tailEnd type="oval" w="sm" len="sm"/>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a:latin typeface="Avenir LT Pro 65 Medium" panose="020B0603020203020204" pitchFamily="34" charset="0"/>
              </a:rPr>
              <a:t>Time based triggers</a:t>
            </a:r>
          </a:p>
        </p:txBody>
      </p:sp>
      <p:sp>
        <p:nvSpPr>
          <p:cNvPr id="127" name="Callout: Bent Line 126">
            <a:extLst>
              <a:ext uri="{FF2B5EF4-FFF2-40B4-BE49-F238E27FC236}">
                <a16:creationId xmlns:a16="http://schemas.microsoft.com/office/drawing/2014/main" id="{68338546-95F2-CDC6-C385-BC0021FD35DC}"/>
              </a:ext>
            </a:extLst>
          </p:cNvPr>
          <p:cNvSpPr/>
          <p:nvPr/>
        </p:nvSpPr>
        <p:spPr>
          <a:xfrm>
            <a:off x="3000315" y="1338464"/>
            <a:ext cx="884242" cy="408211"/>
          </a:xfrm>
          <a:prstGeom prst="borderCallout2">
            <a:avLst>
              <a:gd name="adj1" fmla="val 18750"/>
              <a:gd name="adj2" fmla="val -8333"/>
              <a:gd name="adj3" fmla="val 18750"/>
              <a:gd name="adj4" fmla="val -16667"/>
              <a:gd name="adj5" fmla="val 212744"/>
              <a:gd name="adj6" fmla="val -84805"/>
            </a:avLst>
          </a:prstGeom>
          <a:solidFill>
            <a:srgbClr val="6B8B8F"/>
          </a:solidFill>
          <a:ln w="6350">
            <a:solidFill>
              <a:schemeClr val="tx1"/>
            </a:solidFill>
            <a:tailEnd type="oval" w="sm" len="sm"/>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dirty="0">
                <a:latin typeface="Avenir LT Pro 65 Medium" panose="020B0603020203020204" pitchFamily="34" charset="0"/>
              </a:rPr>
              <a:t>Action or message, and channel</a:t>
            </a:r>
          </a:p>
        </p:txBody>
      </p:sp>
      <p:sp>
        <p:nvSpPr>
          <p:cNvPr id="132" name="Callout: Bent Line 131">
            <a:extLst>
              <a:ext uri="{FF2B5EF4-FFF2-40B4-BE49-F238E27FC236}">
                <a16:creationId xmlns:a16="http://schemas.microsoft.com/office/drawing/2014/main" id="{7E8EF29F-D709-E8BA-3E9E-755961BF261A}"/>
              </a:ext>
            </a:extLst>
          </p:cNvPr>
          <p:cNvSpPr/>
          <p:nvPr/>
        </p:nvSpPr>
        <p:spPr>
          <a:xfrm>
            <a:off x="2514202" y="3182374"/>
            <a:ext cx="727852" cy="467272"/>
          </a:xfrm>
          <a:prstGeom prst="borderCallout2">
            <a:avLst>
              <a:gd name="adj1" fmla="val 18750"/>
              <a:gd name="adj2" fmla="val -8333"/>
              <a:gd name="adj3" fmla="val 18750"/>
              <a:gd name="adj4" fmla="val -16667"/>
              <a:gd name="adj5" fmla="val -56306"/>
              <a:gd name="adj6" fmla="val -50206"/>
            </a:avLst>
          </a:prstGeom>
          <a:solidFill>
            <a:srgbClr val="6B8B8F"/>
          </a:solidFill>
          <a:ln w="6350">
            <a:solidFill>
              <a:schemeClr val="tx1"/>
            </a:solidFill>
            <a:tailEnd type="oval" w="sm" len="sm"/>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a:latin typeface="Avenir LT Pro 65 Medium" panose="020B0603020203020204" pitchFamily="34" charset="0"/>
              </a:rPr>
              <a:t>Criteria based triggers</a:t>
            </a:r>
          </a:p>
        </p:txBody>
      </p:sp>
      <p:sp>
        <p:nvSpPr>
          <p:cNvPr id="137" name="Callout: Bent Line 136">
            <a:extLst>
              <a:ext uri="{FF2B5EF4-FFF2-40B4-BE49-F238E27FC236}">
                <a16:creationId xmlns:a16="http://schemas.microsoft.com/office/drawing/2014/main" id="{B6EAABC7-FF44-4FCC-8AB3-192AB94DEBCA}"/>
              </a:ext>
            </a:extLst>
          </p:cNvPr>
          <p:cNvSpPr/>
          <p:nvPr/>
        </p:nvSpPr>
        <p:spPr>
          <a:xfrm>
            <a:off x="4273552" y="3182374"/>
            <a:ext cx="1461189" cy="467272"/>
          </a:xfrm>
          <a:prstGeom prst="borderCallout2">
            <a:avLst>
              <a:gd name="adj1" fmla="val 18750"/>
              <a:gd name="adj2" fmla="val -8333"/>
              <a:gd name="adj3" fmla="val 18750"/>
              <a:gd name="adj4" fmla="val -16667"/>
              <a:gd name="adj5" fmla="val -57239"/>
              <a:gd name="adj6" fmla="val -24253"/>
            </a:avLst>
          </a:prstGeom>
          <a:solidFill>
            <a:srgbClr val="6B8B8F"/>
          </a:solidFill>
          <a:ln w="6350">
            <a:solidFill>
              <a:schemeClr val="tx1"/>
            </a:solidFill>
            <a:tailEnd type="oval" w="sm" len="sm"/>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a:latin typeface="Avenir LT Pro 65 Medium" panose="020B0603020203020204" pitchFamily="34" charset="0"/>
              </a:rPr>
              <a:t>Track splits to allow for differences in strategy by segment</a:t>
            </a:r>
          </a:p>
        </p:txBody>
      </p:sp>
      <p:sp>
        <p:nvSpPr>
          <p:cNvPr id="139" name="TextBox 138">
            <a:extLst>
              <a:ext uri="{FF2B5EF4-FFF2-40B4-BE49-F238E27FC236}">
                <a16:creationId xmlns:a16="http://schemas.microsoft.com/office/drawing/2014/main" id="{49250267-A20B-8E6C-3489-672B41E6F915}"/>
              </a:ext>
            </a:extLst>
          </p:cNvPr>
          <p:cNvSpPr txBox="1"/>
          <p:nvPr/>
        </p:nvSpPr>
        <p:spPr>
          <a:xfrm>
            <a:off x="4005572" y="2836384"/>
            <a:ext cx="542723" cy="141855"/>
          </a:xfrm>
          <a:prstGeom prst="rect">
            <a:avLst/>
          </a:prstGeom>
          <a:noFill/>
        </p:spPr>
        <p:txBody>
          <a:bodyPr wrap="none" lIns="0" rIns="0" rtlCol="0">
            <a:noAutofit/>
          </a:bodyPr>
          <a:lstStyle/>
          <a:p>
            <a:r>
              <a:rPr lang="en-GB" sz="416" b="1">
                <a:solidFill>
                  <a:srgbClr val="003F48"/>
                </a:solidFill>
                <a:latin typeface="Avenir LT Pro 65 Medium" panose="020B0603020203020204" pitchFamily="34" charset="0"/>
              </a:rPr>
              <a:t>In Life:</a:t>
            </a:r>
          </a:p>
          <a:p>
            <a:r>
              <a:rPr lang="en-GB" sz="416" b="1">
                <a:solidFill>
                  <a:srgbClr val="003F48"/>
                </a:solidFill>
                <a:latin typeface="Avenir LT Pro 65 Medium" panose="020B0603020203020204" pitchFamily="34" charset="0"/>
              </a:rPr>
              <a:t>High Potential </a:t>
            </a:r>
          </a:p>
        </p:txBody>
      </p:sp>
      <p:sp>
        <p:nvSpPr>
          <p:cNvPr id="142" name="Callout: Bent Line 141">
            <a:extLst>
              <a:ext uri="{FF2B5EF4-FFF2-40B4-BE49-F238E27FC236}">
                <a16:creationId xmlns:a16="http://schemas.microsoft.com/office/drawing/2014/main" id="{07EA132E-3B22-89E1-7B09-A7474E8CA16C}"/>
              </a:ext>
            </a:extLst>
          </p:cNvPr>
          <p:cNvSpPr/>
          <p:nvPr/>
        </p:nvSpPr>
        <p:spPr>
          <a:xfrm>
            <a:off x="4518730" y="1338464"/>
            <a:ext cx="796055" cy="408211"/>
          </a:xfrm>
          <a:prstGeom prst="borderCallout2">
            <a:avLst>
              <a:gd name="adj1" fmla="val 18750"/>
              <a:gd name="adj2" fmla="val -8333"/>
              <a:gd name="adj3" fmla="val 18750"/>
              <a:gd name="adj4" fmla="val -16667"/>
              <a:gd name="adj5" fmla="val 273722"/>
              <a:gd name="adj6" fmla="val -104471"/>
            </a:avLst>
          </a:prstGeom>
          <a:solidFill>
            <a:srgbClr val="6B8B8F"/>
          </a:solidFill>
          <a:ln w="6350">
            <a:solidFill>
              <a:schemeClr val="tx1"/>
            </a:solidFill>
            <a:tailEnd type="oval" w="sm" len="sm"/>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a:latin typeface="Avenir LT Pro 65 Medium" panose="020B0603020203020204" pitchFamily="34" charset="0"/>
              </a:rPr>
              <a:t>Criteria returns to main flow</a:t>
            </a:r>
          </a:p>
        </p:txBody>
      </p:sp>
      <p:sp>
        <p:nvSpPr>
          <p:cNvPr id="13" name="Title 1">
            <a:extLst>
              <a:ext uri="{FF2B5EF4-FFF2-40B4-BE49-F238E27FC236}">
                <a16:creationId xmlns:a16="http://schemas.microsoft.com/office/drawing/2014/main" id="{7C6A214B-6B6E-6153-8C8F-57666D879072}"/>
              </a:ext>
            </a:extLst>
          </p:cNvPr>
          <p:cNvSpPr txBox="1">
            <a:spLocks/>
          </p:cNvSpPr>
          <p:nvPr/>
        </p:nvSpPr>
        <p:spPr>
          <a:xfrm>
            <a:off x="419855"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ONBOARDING IN FINANCIAL SERVICES</a:t>
            </a:r>
          </a:p>
        </p:txBody>
      </p:sp>
      <p:pic>
        <p:nvPicPr>
          <p:cNvPr id="14" name="Picture 13">
            <a:extLst>
              <a:ext uri="{FF2B5EF4-FFF2-40B4-BE49-F238E27FC236}">
                <a16:creationId xmlns:a16="http://schemas.microsoft.com/office/drawing/2014/main" id="{8E56CE3A-D476-5B38-C48C-1192CB09F4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2" name="TextBox 1">
            <a:extLst>
              <a:ext uri="{FF2B5EF4-FFF2-40B4-BE49-F238E27FC236}">
                <a16:creationId xmlns:a16="http://schemas.microsoft.com/office/drawing/2014/main" id="{F5FD902F-998A-3697-262C-178E1480C542}"/>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6" name="Slide Number Placeholder 5">
            <a:extLst>
              <a:ext uri="{FF2B5EF4-FFF2-40B4-BE49-F238E27FC236}">
                <a16:creationId xmlns:a16="http://schemas.microsoft.com/office/drawing/2014/main" id="{B5261F86-B8C7-9434-CF44-F42B9D97AE0E}"/>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51</a:t>
            </a:fld>
            <a:endParaRPr lang="en-GB" sz="754" b="1">
              <a:solidFill>
                <a:schemeClr val="tx1"/>
              </a:solidFill>
              <a:latin typeface="Avenir LT Pro 65 Medium" panose="020B0603020203020204" pitchFamily="34" charset="0"/>
            </a:endParaRPr>
          </a:p>
        </p:txBody>
      </p:sp>
      <p:cxnSp>
        <p:nvCxnSpPr>
          <p:cNvPr id="3" name="Straight Connector 2">
            <a:extLst>
              <a:ext uri="{FF2B5EF4-FFF2-40B4-BE49-F238E27FC236}">
                <a16:creationId xmlns:a16="http://schemas.microsoft.com/office/drawing/2014/main" id="{DA68191E-1457-7165-9C37-8F1131E9E92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47C90FC-21C0-5099-8B77-C26DB2104E6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89165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56224D7B-0C2D-4CDC-A303-4A3F81280E2D}"/>
              </a:ext>
            </a:extLst>
          </p:cNvPr>
          <p:cNvSpPr/>
          <p:nvPr/>
        </p:nvSpPr>
        <p:spPr>
          <a:xfrm>
            <a:off x="345500" y="1263656"/>
            <a:ext cx="5525911" cy="2480257"/>
          </a:xfrm>
          <a:prstGeom prst="rect">
            <a:avLst/>
          </a:prstGeom>
          <a:solidFill>
            <a:srgbClr val="003F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solidFill>
                <a:srgbClr val="003F48"/>
              </a:solidFill>
            </a:endParaRPr>
          </a:p>
        </p:txBody>
      </p:sp>
      <p:sp>
        <p:nvSpPr>
          <p:cNvPr id="171" name="TextBox 170">
            <a:extLst>
              <a:ext uri="{FF2B5EF4-FFF2-40B4-BE49-F238E27FC236}">
                <a16:creationId xmlns:a16="http://schemas.microsoft.com/office/drawing/2014/main" id="{024D0819-D922-4B47-A131-5746114A2E1E}"/>
              </a:ext>
            </a:extLst>
          </p:cNvPr>
          <p:cNvSpPr txBox="1"/>
          <p:nvPr/>
        </p:nvSpPr>
        <p:spPr>
          <a:xfrm>
            <a:off x="1534687" y="1331832"/>
            <a:ext cx="527503" cy="289397"/>
          </a:xfrm>
          <a:prstGeom prst="rect">
            <a:avLst/>
          </a:prstGeom>
          <a:noFill/>
        </p:spPr>
        <p:txBody>
          <a:bodyPr wrap="square" lIns="21379" tIns="21379" rIns="21379" bIns="21379" rtlCol="0">
            <a:spAutoFit/>
          </a:bodyPr>
          <a:lstStyle/>
          <a:p>
            <a:pPr algn="ctr"/>
            <a:r>
              <a:rPr lang="en-GB" sz="800" b="1" dirty="0">
                <a:solidFill>
                  <a:srgbClr val="003F48"/>
                </a:solidFill>
                <a:latin typeface="Avenir LT Pro 65 Medium" panose="020B0603020203020204" pitchFamily="34" charset="0"/>
              </a:rPr>
              <a:t>Which segment?</a:t>
            </a:r>
          </a:p>
        </p:txBody>
      </p:sp>
      <p:sp>
        <p:nvSpPr>
          <p:cNvPr id="173" name="TextBox 172">
            <a:extLst>
              <a:ext uri="{FF2B5EF4-FFF2-40B4-BE49-F238E27FC236}">
                <a16:creationId xmlns:a16="http://schemas.microsoft.com/office/drawing/2014/main" id="{75954EBE-AFA6-43DA-ADA0-E1C6F7B01676}"/>
              </a:ext>
            </a:extLst>
          </p:cNvPr>
          <p:cNvSpPr txBox="1"/>
          <p:nvPr/>
        </p:nvSpPr>
        <p:spPr>
          <a:xfrm>
            <a:off x="2484410" y="1331832"/>
            <a:ext cx="440815" cy="289397"/>
          </a:xfrm>
          <a:prstGeom prst="rect">
            <a:avLst/>
          </a:prstGeom>
          <a:noFill/>
        </p:spPr>
        <p:txBody>
          <a:bodyPr wrap="square" lIns="21379" tIns="21379" rIns="21379" bIns="21379" rtlCol="0">
            <a:spAutoFit/>
          </a:bodyPr>
          <a:lstStyle/>
          <a:p>
            <a:pPr algn="ctr"/>
            <a:r>
              <a:rPr lang="en-GB" sz="800" b="1" dirty="0">
                <a:solidFill>
                  <a:srgbClr val="003F48"/>
                </a:solidFill>
                <a:latin typeface="Avenir LT Pro 65 Medium" panose="020B0603020203020204" pitchFamily="34" charset="0"/>
              </a:rPr>
              <a:t>Why leave?</a:t>
            </a:r>
          </a:p>
        </p:txBody>
      </p:sp>
      <p:sp>
        <p:nvSpPr>
          <p:cNvPr id="174" name="TextBox 173">
            <a:extLst>
              <a:ext uri="{FF2B5EF4-FFF2-40B4-BE49-F238E27FC236}">
                <a16:creationId xmlns:a16="http://schemas.microsoft.com/office/drawing/2014/main" id="{3B26701D-E749-4AA3-923C-227C4C9671F9}"/>
              </a:ext>
            </a:extLst>
          </p:cNvPr>
          <p:cNvSpPr txBox="1"/>
          <p:nvPr/>
        </p:nvSpPr>
        <p:spPr>
          <a:xfrm>
            <a:off x="2389504" y="1830257"/>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Tariff</a:t>
            </a:r>
          </a:p>
        </p:txBody>
      </p:sp>
      <p:sp>
        <p:nvSpPr>
          <p:cNvPr id="175" name="TextBox 174">
            <a:extLst>
              <a:ext uri="{FF2B5EF4-FFF2-40B4-BE49-F238E27FC236}">
                <a16:creationId xmlns:a16="http://schemas.microsoft.com/office/drawing/2014/main" id="{742B0647-9992-4D31-9656-DC2184FD34AB}"/>
              </a:ext>
            </a:extLst>
          </p:cNvPr>
          <p:cNvSpPr txBox="1"/>
          <p:nvPr/>
        </p:nvSpPr>
        <p:spPr>
          <a:xfrm>
            <a:off x="2389504" y="2029740"/>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Handset</a:t>
            </a:r>
          </a:p>
        </p:txBody>
      </p:sp>
      <p:sp>
        <p:nvSpPr>
          <p:cNvPr id="176" name="TextBox 175">
            <a:extLst>
              <a:ext uri="{FF2B5EF4-FFF2-40B4-BE49-F238E27FC236}">
                <a16:creationId xmlns:a16="http://schemas.microsoft.com/office/drawing/2014/main" id="{295FEBCE-C2B5-4E3B-B052-078C08B50A3C}"/>
              </a:ext>
            </a:extLst>
          </p:cNvPr>
          <p:cNvSpPr txBox="1"/>
          <p:nvPr/>
        </p:nvSpPr>
        <p:spPr>
          <a:xfrm>
            <a:off x="2389504" y="2229223"/>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Charges</a:t>
            </a:r>
          </a:p>
        </p:txBody>
      </p:sp>
      <p:sp>
        <p:nvSpPr>
          <p:cNvPr id="177" name="TextBox 176">
            <a:extLst>
              <a:ext uri="{FF2B5EF4-FFF2-40B4-BE49-F238E27FC236}">
                <a16:creationId xmlns:a16="http://schemas.microsoft.com/office/drawing/2014/main" id="{D4D12DC7-9BBF-450B-A042-53C9A5502F7C}"/>
              </a:ext>
            </a:extLst>
          </p:cNvPr>
          <p:cNvSpPr txBox="1"/>
          <p:nvPr/>
        </p:nvSpPr>
        <p:spPr>
          <a:xfrm>
            <a:off x="2389504" y="2428706"/>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Coverage</a:t>
            </a:r>
          </a:p>
        </p:txBody>
      </p:sp>
      <p:sp>
        <p:nvSpPr>
          <p:cNvPr id="178" name="TextBox 177">
            <a:extLst>
              <a:ext uri="{FF2B5EF4-FFF2-40B4-BE49-F238E27FC236}">
                <a16:creationId xmlns:a16="http://schemas.microsoft.com/office/drawing/2014/main" id="{45F81728-CDCC-437A-A4D7-6A22EB8A71C7}"/>
              </a:ext>
            </a:extLst>
          </p:cNvPr>
          <p:cNvSpPr txBox="1"/>
          <p:nvPr/>
        </p:nvSpPr>
        <p:spPr>
          <a:xfrm>
            <a:off x="2389504" y="2628189"/>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Support</a:t>
            </a:r>
          </a:p>
        </p:txBody>
      </p:sp>
      <p:sp>
        <p:nvSpPr>
          <p:cNvPr id="179" name="TextBox 178">
            <a:extLst>
              <a:ext uri="{FF2B5EF4-FFF2-40B4-BE49-F238E27FC236}">
                <a16:creationId xmlns:a16="http://schemas.microsoft.com/office/drawing/2014/main" id="{EAF1D5E2-E408-4B31-BECF-66E9E36E990D}"/>
              </a:ext>
            </a:extLst>
          </p:cNvPr>
          <p:cNvSpPr txBox="1"/>
          <p:nvPr/>
        </p:nvSpPr>
        <p:spPr>
          <a:xfrm>
            <a:off x="2389504" y="2827672"/>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Bundle</a:t>
            </a:r>
          </a:p>
        </p:txBody>
      </p:sp>
      <p:sp>
        <p:nvSpPr>
          <p:cNvPr id="180" name="TextBox 179">
            <a:extLst>
              <a:ext uri="{FF2B5EF4-FFF2-40B4-BE49-F238E27FC236}">
                <a16:creationId xmlns:a16="http://schemas.microsoft.com/office/drawing/2014/main" id="{38EFEC25-24A3-4691-837A-FFFEE686CD49}"/>
              </a:ext>
            </a:extLst>
          </p:cNvPr>
          <p:cNvSpPr txBox="1"/>
          <p:nvPr/>
        </p:nvSpPr>
        <p:spPr>
          <a:xfrm>
            <a:off x="1479691" y="1833995"/>
            <a:ext cx="638128" cy="166286"/>
          </a:xfrm>
          <a:prstGeom prst="rect">
            <a:avLst/>
          </a:prstGeom>
          <a:solidFill>
            <a:srgbClr val="003F48"/>
          </a:solidFill>
        </p:spPr>
        <p:txBody>
          <a:bodyPr wrap="square" lIns="21379" tIns="21379" rIns="21379" bIns="21379" rtlCol="0">
            <a:spAutoFit/>
          </a:bodyPr>
          <a:lstStyle/>
          <a:p>
            <a:pPr algn="ctr"/>
            <a:r>
              <a:rPr lang="en-GB" sz="800" dirty="0">
                <a:solidFill>
                  <a:schemeClr val="bg1"/>
                </a:solidFill>
                <a:latin typeface="Avenir LT Pro 65 Medium" panose="020B0603020203020204" pitchFamily="34" charset="0"/>
              </a:rPr>
              <a:t>New</a:t>
            </a:r>
          </a:p>
        </p:txBody>
      </p:sp>
      <p:sp>
        <p:nvSpPr>
          <p:cNvPr id="181" name="TextBox 180">
            <a:extLst>
              <a:ext uri="{FF2B5EF4-FFF2-40B4-BE49-F238E27FC236}">
                <a16:creationId xmlns:a16="http://schemas.microsoft.com/office/drawing/2014/main" id="{3AEE0541-28EE-4468-8C8F-B9FD8BBD11A1}"/>
              </a:ext>
            </a:extLst>
          </p:cNvPr>
          <p:cNvSpPr txBox="1"/>
          <p:nvPr/>
        </p:nvSpPr>
        <p:spPr>
          <a:xfrm>
            <a:off x="1479691" y="2072145"/>
            <a:ext cx="63812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Data focus</a:t>
            </a:r>
          </a:p>
        </p:txBody>
      </p:sp>
      <p:sp>
        <p:nvSpPr>
          <p:cNvPr id="182" name="TextBox 181">
            <a:extLst>
              <a:ext uri="{FF2B5EF4-FFF2-40B4-BE49-F238E27FC236}">
                <a16:creationId xmlns:a16="http://schemas.microsoft.com/office/drawing/2014/main" id="{045632F0-6904-4BD8-B759-7B4E6D32C51B}"/>
              </a:ext>
            </a:extLst>
          </p:cNvPr>
          <p:cNvSpPr txBox="1"/>
          <p:nvPr/>
        </p:nvSpPr>
        <p:spPr>
          <a:xfrm>
            <a:off x="1479691" y="2310295"/>
            <a:ext cx="63812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Tech savvy</a:t>
            </a:r>
          </a:p>
        </p:txBody>
      </p:sp>
      <p:sp>
        <p:nvSpPr>
          <p:cNvPr id="183" name="TextBox 182">
            <a:extLst>
              <a:ext uri="{FF2B5EF4-FFF2-40B4-BE49-F238E27FC236}">
                <a16:creationId xmlns:a16="http://schemas.microsoft.com/office/drawing/2014/main" id="{C0137C40-3D21-4D8F-B932-7D608AAC6700}"/>
              </a:ext>
            </a:extLst>
          </p:cNvPr>
          <p:cNvSpPr txBox="1"/>
          <p:nvPr/>
        </p:nvSpPr>
        <p:spPr>
          <a:xfrm>
            <a:off x="1479691" y="2548445"/>
            <a:ext cx="63812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Influencer</a:t>
            </a:r>
          </a:p>
        </p:txBody>
      </p:sp>
      <p:sp>
        <p:nvSpPr>
          <p:cNvPr id="184" name="TextBox 183">
            <a:extLst>
              <a:ext uri="{FF2B5EF4-FFF2-40B4-BE49-F238E27FC236}">
                <a16:creationId xmlns:a16="http://schemas.microsoft.com/office/drawing/2014/main" id="{93E5F4E9-3BF3-4F58-BABC-16147DF01EDF}"/>
              </a:ext>
            </a:extLst>
          </p:cNvPr>
          <p:cNvSpPr txBox="1"/>
          <p:nvPr/>
        </p:nvSpPr>
        <p:spPr>
          <a:xfrm>
            <a:off x="1479691" y="3024744"/>
            <a:ext cx="63812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Etc</a:t>
            </a:r>
          </a:p>
        </p:txBody>
      </p:sp>
      <p:sp>
        <p:nvSpPr>
          <p:cNvPr id="185" name="TextBox 184">
            <a:extLst>
              <a:ext uri="{FF2B5EF4-FFF2-40B4-BE49-F238E27FC236}">
                <a16:creationId xmlns:a16="http://schemas.microsoft.com/office/drawing/2014/main" id="{24D4C0DE-6C5E-4410-811D-47EB1B3A81DD}"/>
              </a:ext>
            </a:extLst>
          </p:cNvPr>
          <p:cNvSpPr txBox="1"/>
          <p:nvPr/>
        </p:nvSpPr>
        <p:spPr>
          <a:xfrm>
            <a:off x="3291205" y="1331832"/>
            <a:ext cx="719968" cy="289397"/>
          </a:xfrm>
          <a:prstGeom prst="rect">
            <a:avLst/>
          </a:prstGeom>
          <a:noFill/>
        </p:spPr>
        <p:txBody>
          <a:bodyPr wrap="square" lIns="21379" tIns="21379" rIns="21379" bIns="21379" rtlCol="0">
            <a:spAutoFit/>
          </a:bodyPr>
          <a:lstStyle/>
          <a:p>
            <a:pPr algn="ctr"/>
            <a:r>
              <a:rPr lang="en-GB" sz="800" b="1" dirty="0">
                <a:solidFill>
                  <a:srgbClr val="003F48"/>
                </a:solidFill>
                <a:latin typeface="Avenir LT Pro 65 Medium" panose="020B0603020203020204" pitchFamily="34" charset="0"/>
              </a:rPr>
              <a:t>Possible actions?</a:t>
            </a:r>
          </a:p>
        </p:txBody>
      </p:sp>
      <p:sp>
        <p:nvSpPr>
          <p:cNvPr id="186" name="TextBox 185">
            <a:extLst>
              <a:ext uri="{FF2B5EF4-FFF2-40B4-BE49-F238E27FC236}">
                <a16:creationId xmlns:a16="http://schemas.microsoft.com/office/drawing/2014/main" id="{7E51D357-2521-447D-ABBE-7AD55642534A}"/>
              </a:ext>
            </a:extLst>
          </p:cNvPr>
          <p:cNvSpPr txBox="1"/>
          <p:nvPr/>
        </p:nvSpPr>
        <p:spPr>
          <a:xfrm>
            <a:off x="3291205" y="1825504"/>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Offer A</a:t>
            </a:r>
          </a:p>
        </p:txBody>
      </p:sp>
      <p:sp>
        <p:nvSpPr>
          <p:cNvPr id="187" name="TextBox 186">
            <a:extLst>
              <a:ext uri="{FF2B5EF4-FFF2-40B4-BE49-F238E27FC236}">
                <a16:creationId xmlns:a16="http://schemas.microsoft.com/office/drawing/2014/main" id="{F08B7603-4729-4FAA-A5E5-6C1456BA5822}"/>
              </a:ext>
            </a:extLst>
          </p:cNvPr>
          <p:cNvSpPr txBox="1"/>
          <p:nvPr/>
        </p:nvSpPr>
        <p:spPr>
          <a:xfrm>
            <a:off x="3291205" y="2065406"/>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Offer B</a:t>
            </a:r>
          </a:p>
        </p:txBody>
      </p:sp>
      <p:sp>
        <p:nvSpPr>
          <p:cNvPr id="188" name="TextBox 187">
            <a:extLst>
              <a:ext uri="{FF2B5EF4-FFF2-40B4-BE49-F238E27FC236}">
                <a16:creationId xmlns:a16="http://schemas.microsoft.com/office/drawing/2014/main" id="{96AA9420-30EA-4FBC-8006-E95CEB310CF0}"/>
              </a:ext>
            </a:extLst>
          </p:cNvPr>
          <p:cNvSpPr txBox="1"/>
          <p:nvPr/>
        </p:nvSpPr>
        <p:spPr>
          <a:xfrm>
            <a:off x="3291205" y="2305308"/>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Offer C</a:t>
            </a:r>
          </a:p>
        </p:txBody>
      </p:sp>
      <p:sp>
        <p:nvSpPr>
          <p:cNvPr id="189" name="TextBox 188">
            <a:extLst>
              <a:ext uri="{FF2B5EF4-FFF2-40B4-BE49-F238E27FC236}">
                <a16:creationId xmlns:a16="http://schemas.microsoft.com/office/drawing/2014/main" id="{B35D8557-BCB3-42DA-B33F-4801F1C0E32A}"/>
              </a:ext>
            </a:extLst>
          </p:cNvPr>
          <p:cNvSpPr txBox="1"/>
          <p:nvPr/>
        </p:nvSpPr>
        <p:spPr>
          <a:xfrm>
            <a:off x="3291205" y="2545210"/>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Message D</a:t>
            </a:r>
          </a:p>
        </p:txBody>
      </p:sp>
      <p:sp>
        <p:nvSpPr>
          <p:cNvPr id="190" name="TextBox 189">
            <a:extLst>
              <a:ext uri="{FF2B5EF4-FFF2-40B4-BE49-F238E27FC236}">
                <a16:creationId xmlns:a16="http://schemas.microsoft.com/office/drawing/2014/main" id="{B9F94E15-F61E-497A-8578-C2C7BB5A7DBD}"/>
              </a:ext>
            </a:extLst>
          </p:cNvPr>
          <p:cNvSpPr txBox="1"/>
          <p:nvPr/>
        </p:nvSpPr>
        <p:spPr>
          <a:xfrm>
            <a:off x="3291205" y="2785112"/>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Service E</a:t>
            </a:r>
          </a:p>
        </p:txBody>
      </p:sp>
      <p:sp>
        <p:nvSpPr>
          <p:cNvPr id="191" name="TextBox 190">
            <a:extLst>
              <a:ext uri="{FF2B5EF4-FFF2-40B4-BE49-F238E27FC236}">
                <a16:creationId xmlns:a16="http://schemas.microsoft.com/office/drawing/2014/main" id="{A533D5D2-1494-4E18-B50E-C3AC24E189BB}"/>
              </a:ext>
            </a:extLst>
          </p:cNvPr>
          <p:cNvSpPr txBox="1"/>
          <p:nvPr/>
        </p:nvSpPr>
        <p:spPr>
          <a:xfrm>
            <a:off x="3291205" y="3025015"/>
            <a:ext cx="71996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Do Nothing</a:t>
            </a:r>
          </a:p>
        </p:txBody>
      </p:sp>
      <p:cxnSp>
        <p:nvCxnSpPr>
          <p:cNvPr id="271" name="Connector: Elbow 192">
            <a:extLst>
              <a:ext uri="{FF2B5EF4-FFF2-40B4-BE49-F238E27FC236}">
                <a16:creationId xmlns:a16="http://schemas.microsoft.com/office/drawing/2014/main" id="{10576178-0A71-4215-8F2E-FB2D5FB5524A}"/>
              </a:ext>
            </a:extLst>
          </p:cNvPr>
          <p:cNvCxnSpPr>
            <a:cxnSpLocks/>
            <a:stCxn id="174" idx="3"/>
            <a:endCxn id="186" idx="1"/>
          </p:cNvCxnSpPr>
          <p:nvPr/>
        </p:nvCxnSpPr>
        <p:spPr>
          <a:xfrm flipV="1">
            <a:off x="3027632" y="1908647"/>
            <a:ext cx="263573" cy="4753"/>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5" name="Connector: Elbow 192">
            <a:extLst>
              <a:ext uri="{FF2B5EF4-FFF2-40B4-BE49-F238E27FC236}">
                <a16:creationId xmlns:a16="http://schemas.microsoft.com/office/drawing/2014/main" id="{37E98E73-AC71-4467-BC3F-991564A18141}"/>
              </a:ext>
            </a:extLst>
          </p:cNvPr>
          <p:cNvCxnSpPr>
            <a:cxnSpLocks/>
            <a:stCxn id="175" idx="3"/>
            <a:endCxn id="187" idx="1"/>
          </p:cNvCxnSpPr>
          <p:nvPr/>
        </p:nvCxnSpPr>
        <p:spPr>
          <a:xfrm>
            <a:off x="3027632" y="2112883"/>
            <a:ext cx="263573" cy="35666"/>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8" name="Connector: Elbow 192">
            <a:extLst>
              <a:ext uri="{FF2B5EF4-FFF2-40B4-BE49-F238E27FC236}">
                <a16:creationId xmlns:a16="http://schemas.microsoft.com/office/drawing/2014/main" id="{5D797C63-1A12-4ED9-8805-9D6EBFC61158}"/>
              </a:ext>
            </a:extLst>
          </p:cNvPr>
          <p:cNvCxnSpPr>
            <a:cxnSpLocks/>
            <a:stCxn id="175" idx="3"/>
            <a:endCxn id="186" idx="1"/>
          </p:cNvCxnSpPr>
          <p:nvPr/>
        </p:nvCxnSpPr>
        <p:spPr>
          <a:xfrm flipV="1">
            <a:off x="3027632" y="1908647"/>
            <a:ext cx="263573" cy="204236"/>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1" name="Connector: Elbow 192">
            <a:extLst>
              <a:ext uri="{FF2B5EF4-FFF2-40B4-BE49-F238E27FC236}">
                <a16:creationId xmlns:a16="http://schemas.microsoft.com/office/drawing/2014/main" id="{9F9140E6-F2A5-4203-BF7D-CD40C56A6BF0}"/>
              </a:ext>
            </a:extLst>
          </p:cNvPr>
          <p:cNvCxnSpPr>
            <a:cxnSpLocks/>
            <a:stCxn id="177" idx="3"/>
            <a:endCxn id="188" idx="1"/>
          </p:cNvCxnSpPr>
          <p:nvPr/>
        </p:nvCxnSpPr>
        <p:spPr>
          <a:xfrm flipV="1">
            <a:off x="3027632" y="2388451"/>
            <a:ext cx="263573" cy="123398"/>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2" name="Connector: Elbow 192">
            <a:extLst>
              <a:ext uri="{FF2B5EF4-FFF2-40B4-BE49-F238E27FC236}">
                <a16:creationId xmlns:a16="http://schemas.microsoft.com/office/drawing/2014/main" id="{1213DDD2-C7B0-4189-BFB1-3264738AA07E}"/>
              </a:ext>
            </a:extLst>
          </p:cNvPr>
          <p:cNvCxnSpPr>
            <a:cxnSpLocks/>
            <a:stCxn id="179" idx="3"/>
            <a:endCxn id="190" idx="1"/>
          </p:cNvCxnSpPr>
          <p:nvPr/>
        </p:nvCxnSpPr>
        <p:spPr>
          <a:xfrm flipV="1">
            <a:off x="3027632" y="2868255"/>
            <a:ext cx="263573" cy="42560"/>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3" name="Connector: Elbow 192">
            <a:extLst>
              <a:ext uri="{FF2B5EF4-FFF2-40B4-BE49-F238E27FC236}">
                <a16:creationId xmlns:a16="http://schemas.microsoft.com/office/drawing/2014/main" id="{E7940CF4-2FF4-486B-9070-84CEEDC5BAE7}"/>
              </a:ext>
            </a:extLst>
          </p:cNvPr>
          <p:cNvCxnSpPr>
            <a:cxnSpLocks/>
            <a:stCxn id="177" idx="3"/>
            <a:endCxn id="189" idx="1"/>
          </p:cNvCxnSpPr>
          <p:nvPr/>
        </p:nvCxnSpPr>
        <p:spPr>
          <a:xfrm>
            <a:off x="3027632" y="2511849"/>
            <a:ext cx="263573" cy="116504"/>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90" name="Connector: Elbow 192">
            <a:extLst>
              <a:ext uri="{FF2B5EF4-FFF2-40B4-BE49-F238E27FC236}">
                <a16:creationId xmlns:a16="http://schemas.microsoft.com/office/drawing/2014/main" id="{C2E78661-EFB5-4D7C-B410-56A0D47295A1}"/>
              </a:ext>
            </a:extLst>
          </p:cNvPr>
          <p:cNvCxnSpPr>
            <a:cxnSpLocks/>
            <a:stCxn id="179" idx="3"/>
            <a:endCxn id="191" idx="1"/>
          </p:cNvCxnSpPr>
          <p:nvPr/>
        </p:nvCxnSpPr>
        <p:spPr>
          <a:xfrm>
            <a:off x="3027632" y="2910815"/>
            <a:ext cx="263573" cy="197343"/>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93" name="Connector: Elbow 192">
            <a:extLst>
              <a:ext uri="{FF2B5EF4-FFF2-40B4-BE49-F238E27FC236}">
                <a16:creationId xmlns:a16="http://schemas.microsoft.com/office/drawing/2014/main" id="{B3BAB8B2-F92D-4E47-85D2-906A4F6E6DD2}"/>
              </a:ext>
            </a:extLst>
          </p:cNvPr>
          <p:cNvCxnSpPr>
            <a:cxnSpLocks/>
            <a:stCxn id="179" idx="3"/>
            <a:endCxn id="187" idx="1"/>
          </p:cNvCxnSpPr>
          <p:nvPr/>
        </p:nvCxnSpPr>
        <p:spPr>
          <a:xfrm flipV="1">
            <a:off x="3027632" y="2148549"/>
            <a:ext cx="263573" cy="762266"/>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96" name="Connector: Elbow 192">
            <a:extLst>
              <a:ext uri="{FF2B5EF4-FFF2-40B4-BE49-F238E27FC236}">
                <a16:creationId xmlns:a16="http://schemas.microsoft.com/office/drawing/2014/main" id="{ECAEF113-CED7-4D72-9CA0-EDB7818250E6}"/>
              </a:ext>
            </a:extLst>
          </p:cNvPr>
          <p:cNvCxnSpPr>
            <a:cxnSpLocks/>
            <a:stCxn id="178" idx="3"/>
            <a:endCxn id="190" idx="1"/>
          </p:cNvCxnSpPr>
          <p:nvPr/>
        </p:nvCxnSpPr>
        <p:spPr>
          <a:xfrm>
            <a:off x="3027632" y="2711332"/>
            <a:ext cx="263573" cy="156923"/>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99" name="Connector: Elbow 192">
            <a:extLst>
              <a:ext uri="{FF2B5EF4-FFF2-40B4-BE49-F238E27FC236}">
                <a16:creationId xmlns:a16="http://schemas.microsoft.com/office/drawing/2014/main" id="{0AE8F305-E7EE-4EEA-8A66-BCDBF5D3C5E3}"/>
              </a:ext>
            </a:extLst>
          </p:cNvPr>
          <p:cNvCxnSpPr>
            <a:cxnSpLocks/>
            <a:stCxn id="178" idx="3"/>
            <a:endCxn id="191" idx="1"/>
          </p:cNvCxnSpPr>
          <p:nvPr/>
        </p:nvCxnSpPr>
        <p:spPr>
          <a:xfrm>
            <a:off x="3027632" y="2711332"/>
            <a:ext cx="263573" cy="396826"/>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3" name="Connector: Elbow 192">
            <a:extLst>
              <a:ext uri="{FF2B5EF4-FFF2-40B4-BE49-F238E27FC236}">
                <a16:creationId xmlns:a16="http://schemas.microsoft.com/office/drawing/2014/main" id="{F02B336C-8DA4-4E5F-A200-5C0F54ECDDD7}"/>
              </a:ext>
            </a:extLst>
          </p:cNvPr>
          <p:cNvCxnSpPr>
            <a:cxnSpLocks/>
            <a:stCxn id="176" idx="3"/>
            <a:endCxn id="189" idx="1"/>
          </p:cNvCxnSpPr>
          <p:nvPr/>
        </p:nvCxnSpPr>
        <p:spPr>
          <a:xfrm>
            <a:off x="3027632" y="2312366"/>
            <a:ext cx="263573" cy="315987"/>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6" name="Connector: Elbow 192">
            <a:extLst>
              <a:ext uri="{FF2B5EF4-FFF2-40B4-BE49-F238E27FC236}">
                <a16:creationId xmlns:a16="http://schemas.microsoft.com/office/drawing/2014/main" id="{A8436A95-F243-49AA-8AC8-A69EE499AFB9}"/>
              </a:ext>
            </a:extLst>
          </p:cNvPr>
          <p:cNvCxnSpPr>
            <a:cxnSpLocks/>
            <a:stCxn id="176" idx="3"/>
            <a:endCxn id="190" idx="1"/>
          </p:cNvCxnSpPr>
          <p:nvPr/>
        </p:nvCxnSpPr>
        <p:spPr>
          <a:xfrm>
            <a:off x="3027632" y="2312366"/>
            <a:ext cx="263573" cy="555889"/>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9" name="Connector: Elbow 192">
            <a:extLst>
              <a:ext uri="{FF2B5EF4-FFF2-40B4-BE49-F238E27FC236}">
                <a16:creationId xmlns:a16="http://schemas.microsoft.com/office/drawing/2014/main" id="{970334E6-CADF-4A4D-B1C5-8B052EE89740}"/>
              </a:ext>
            </a:extLst>
          </p:cNvPr>
          <p:cNvCxnSpPr>
            <a:cxnSpLocks/>
            <a:stCxn id="176" idx="3"/>
            <a:endCxn id="191" idx="1"/>
          </p:cNvCxnSpPr>
          <p:nvPr/>
        </p:nvCxnSpPr>
        <p:spPr>
          <a:xfrm>
            <a:off x="3027632" y="2312366"/>
            <a:ext cx="263573" cy="795792"/>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12" name="Connector: Elbow 192">
            <a:extLst>
              <a:ext uri="{FF2B5EF4-FFF2-40B4-BE49-F238E27FC236}">
                <a16:creationId xmlns:a16="http://schemas.microsoft.com/office/drawing/2014/main" id="{8121D479-5E42-4C7D-B985-FF76BD9E0B86}"/>
              </a:ext>
            </a:extLst>
          </p:cNvPr>
          <p:cNvCxnSpPr>
            <a:cxnSpLocks/>
            <a:stCxn id="176" idx="3"/>
            <a:endCxn id="186" idx="1"/>
          </p:cNvCxnSpPr>
          <p:nvPr/>
        </p:nvCxnSpPr>
        <p:spPr>
          <a:xfrm flipV="1">
            <a:off x="3027632" y="1908647"/>
            <a:ext cx="263573" cy="403719"/>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15" name="Connector: Elbow 192">
            <a:extLst>
              <a:ext uri="{FF2B5EF4-FFF2-40B4-BE49-F238E27FC236}">
                <a16:creationId xmlns:a16="http://schemas.microsoft.com/office/drawing/2014/main" id="{4C96EAAC-BBFA-4CF5-AC13-2DB24E5FB38E}"/>
              </a:ext>
            </a:extLst>
          </p:cNvPr>
          <p:cNvCxnSpPr>
            <a:cxnSpLocks/>
            <a:stCxn id="174" idx="3"/>
            <a:endCxn id="189" idx="1"/>
          </p:cNvCxnSpPr>
          <p:nvPr/>
        </p:nvCxnSpPr>
        <p:spPr>
          <a:xfrm>
            <a:off x="3027632" y="1913400"/>
            <a:ext cx="263573" cy="714953"/>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18" name="Connector: Elbow 192">
            <a:extLst>
              <a:ext uri="{FF2B5EF4-FFF2-40B4-BE49-F238E27FC236}">
                <a16:creationId xmlns:a16="http://schemas.microsoft.com/office/drawing/2014/main" id="{70F3697A-D0FC-4382-B7CC-9EF9C76E088B}"/>
              </a:ext>
            </a:extLst>
          </p:cNvPr>
          <p:cNvCxnSpPr>
            <a:cxnSpLocks/>
            <a:stCxn id="174" idx="3"/>
            <a:endCxn id="191" idx="1"/>
          </p:cNvCxnSpPr>
          <p:nvPr/>
        </p:nvCxnSpPr>
        <p:spPr>
          <a:xfrm>
            <a:off x="3027632" y="1913400"/>
            <a:ext cx="263573" cy="1194758"/>
          </a:xfrm>
          <a:prstGeom prst="straightConnector1">
            <a:avLst/>
          </a:prstGeom>
          <a:ln>
            <a:solidFill>
              <a:schemeClr val="tx1">
                <a:lumMod val="75000"/>
                <a:lumOff val="25000"/>
              </a:schemeClr>
            </a:solidFill>
            <a:tailEnd type="none" w="sm" len="sm"/>
          </a:ln>
        </p:spPr>
        <p:style>
          <a:lnRef idx="1">
            <a:schemeClr val="accent1"/>
          </a:lnRef>
          <a:fillRef idx="0">
            <a:schemeClr val="accent1"/>
          </a:fillRef>
          <a:effectRef idx="0">
            <a:schemeClr val="accent1"/>
          </a:effectRef>
          <a:fontRef idx="minor">
            <a:schemeClr val="tx1"/>
          </a:fontRef>
        </p:style>
      </p:cxnSp>
      <p:sp>
        <p:nvSpPr>
          <p:cNvPr id="704" name="TextBox 703">
            <a:extLst>
              <a:ext uri="{FF2B5EF4-FFF2-40B4-BE49-F238E27FC236}">
                <a16:creationId xmlns:a16="http://schemas.microsoft.com/office/drawing/2014/main" id="{C50D3BCD-BB72-4180-9E23-81733A6075E8}"/>
              </a:ext>
            </a:extLst>
          </p:cNvPr>
          <p:cNvSpPr txBox="1"/>
          <p:nvPr/>
        </p:nvSpPr>
        <p:spPr>
          <a:xfrm>
            <a:off x="4307890" y="2229223"/>
            <a:ext cx="570317" cy="597173"/>
          </a:xfrm>
          <a:prstGeom prst="rect">
            <a:avLst/>
          </a:prstGeom>
          <a:solidFill>
            <a:srgbClr val="007382"/>
          </a:solidFill>
        </p:spPr>
        <p:txBody>
          <a:bodyPr wrap="square" lIns="21379" tIns="21379" rIns="21379" bIns="21379" rtlCol="0">
            <a:spAutoFit/>
          </a:bodyPr>
          <a:lstStyle/>
          <a:p>
            <a:pPr algn="ctr"/>
            <a:r>
              <a:rPr lang="en-GB" sz="800" dirty="0">
                <a:solidFill>
                  <a:schemeClr val="bg1"/>
                </a:solidFill>
                <a:latin typeface="Avenir LT Pro 65 Medium" panose="020B0603020203020204" pitchFamily="34" charset="0"/>
              </a:rPr>
              <a:t>NEXT BEST ACTION</a:t>
            </a:r>
          </a:p>
          <a:p>
            <a:pPr algn="ctr"/>
            <a:r>
              <a:rPr lang="en-GB" sz="600" dirty="0">
                <a:solidFill>
                  <a:schemeClr val="tx1">
                    <a:lumMod val="85000"/>
                    <a:lumOff val="15000"/>
                  </a:schemeClr>
                </a:solidFill>
                <a:latin typeface="Avenir LT Pro 65 Medium" panose="020B0603020203020204" pitchFamily="34" charset="0"/>
              </a:rPr>
              <a:t>E.g. expected profit</a:t>
            </a:r>
          </a:p>
        </p:txBody>
      </p:sp>
      <p:sp>
        <p:nvSpPr>
          <p:cNvPr id="705" name="TextBox 704">
            <a:extLst>
              <a:ext uri="{FF2B5EF4-FFF2-40B4-BE49-F238E27FC236}">
                <a16:creationId xmlns:a16="http://schemas.microsoft.com/office/drawing/2014/main" id="{8FAD52B1-0189-4232-AF32-087FE75300E6}"/>
              </a:ext>
            </a:extLst>
          </p:cNvPr>
          <p:cNvSpPr txBox="1"/>
          <p:nvPr/>
        </p:nvSpPr>
        <p:spPr>
          <a:xfrm>
            <a:off x="4163575" y="1331832"/>
            <a:ext cx="858948" cy="289397"/>
          </a:xfrm>
          <a:prstGeom prst="rect">
            <a:avLst/>
          </a:prstGeom>
          <a:noFill/>
        </p:spPr>
        <p:txBody>
          <a:bodyPr wrap="square" lIns="21379" tIns="21379" rIns="21379" bIns="21379" rtlCol="0">
            <a:spAutoFit/>
          </a:bodyPr>
          <a:lstStyle>
            <a:defPPr>
              <a:defRPr lang="en-US"/>
            </a:defPPr>
            <a:lvl1pPr algn="ctr">
              <a:defRPr sz="800" b="1">
                <a:solidFill>
                  <a:srgbClr val="003F48"/>
                </a:solidFill>
                <a:latin typeface="Avenir LT Pro 65 Medium" panose="020B0603020203020204" pitchFamily="34" charset="0"/>
              </a:defRPr>
            </a:lvl1pPr>
          </a:lstStyle>
          <a:p>
            <a:r>
              <a:rPr lang="en-GB" dirty="0"/>
              <a:t>Arbitration and optimisation</a:t>
            </a:r>
          </a:p>
        </p:txBody>
      </p:sp>
      <p:pic>
        <p:nvPicPr>
          <p:cNvPr id="710" name="Graphic 709" descr="Email">
            <a:extLst>
              <a:ext uri="{FF2B5EF4-FFF2-40B4-BE49-F238E27FC236}">
                <a16:creationId xmlns:a16="http://schemas.microsoft.com/office/drawing/2014/main" id="{8529A2B2-5B8A-4753-A73A-332F80C8A74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25525" y="2119335"/>
            <a:ext cx="238461" cy="238461"/>
          </a:xfrm>
          <a:prstGeom prst="rect">
            <a:avLst/>
          </a:prstGeom>
        </p:spPr>
      </p:pic>
      <p:pic>
        <p:nvPicPr>
          <p:cNvPr id="711" name="Graphic 710" descr="Call center">
            <a:extLst>
              <a:ext uri="{FF2B5EF4-FFF2-40B4-BE49-F238E27FC236}">
                <a16:creationId xmlns:a16="http://schemas.microsoft.com/office/drawing/2014/main" id="{32A44FCC-94C1-4486-AA61-7F58008F763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25526" y="2391060"/>
            <a:ext cx="238461" cy="238461"/>
          </a:xfrm>
          <a:prstGeom prst="rect">
            <a:avLst/>
          </a:prstGeom>
        </p:spPr>
      </p:pic>
      <p:pic>
        <p:nvPicPr>
          <p:cNvPr id="712" name="Graphic 711" descr="Smart Phone">
            <a:extLst>
              <a:ext uri="{FF2B5EF4-FFF2-40B4-BE49-F238E27FC236}">
                <a16:creationId xmlns:a16="http://schemas.microsoft.com/office/drawing/2014/main" id="{8F95D5BA-B8CF-4483-BD9A-9B2CBDF449A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29990" y="2687157"/>
            <a:ext cx="238461" cy="238461"/>
          </a:xfrm>
          <a:prstGeom prst="rect">
            <a:avLst/>
          </a:prstGeom>
        </p:spPr>
      </p:pic>
      <p:sp>
        <p:nvSpPr>
          <p:cNvPr id="205" name="Isosceles Triangle 204">
            <a:extLst>
              <a:ext uri="{FF2B5EF4-FFF2-40B4-BE49-F238E27FC236}">
                <a16:creationId xmlns:a16="http://schemas.microsoft.com/office/drawing/2014/main" id="{89E94E73-20E1-479C-B2EE-076F2B762004}"/>
              </a:ext>
            </a:extLst>
          </p:cNvPr>
          <p:cNvSpPr/>
          <p:nvPr/>
        </p:nvSpPr>
        <p:spPr>
          <a:xfrm rot="5400000">
            <a:off x="810412" y="2466459"/>
            <a:ext cx="1080000" cy="108000"/>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06" name="TextBox 205">
            <a:extLst>
              <a:ext uri="{FF2B5EF4-FFF2-40B4-BE49-F238E27FC236}">
                <a16:creationId xmlns:a16="http://schemas.microsoft.com/office/drawing/2014/main" id="{9A624E56-5272-4209-A9D7-D3730156A4A5}"/>
              </a:ext>
            </a:extLst>
          </p:cNvPr>
          <p:cNvSpPr txBox="1"/>
          <p:nvPr/>
        </p:nvSpPr>
        <p:spPr>
          <a:xfrm>
            <a:off x="391653" y="1331833"/>
            <a:ext cx="923279" cy="289397"/>
          </a:xfrm>
          <a:prstGeom prst="rect">
            <a:avLst/>
          </a:prstGeom>
          <a:noFill/>
        </p:spPr>
        <p:txBody>
          <a:bodyPr wrap="square" lIns="21379" tIns="21379" rIns="21379" bIns="21379" rtlCol="0">
            <a:spAutoFit/>
          </a:bodyPr>
          <a:lstStyle/>
          <a:p>
            <a:pPr algn="ctr"/>
            <a:r>
              <a:rPr lang="en-GB" sz="800" b="1" dirty="0">
                <a:solidFill>
                  <a:srgbClr val="003F48"/>
                </a:solidFill>
                <a:latin typeface="Avenir LT Pro 65 Medium" panose="020B0603020203020204" pitchFamily="34" charset="0"/>
              </a:rPr>
              <a:t>Customer insight &amp; behaviour</a:t>
            </a:r>
          </a:p>
        </p:txBody>
      </p:sp>
      <p:sp>
        <p:nvSpPr>
          <p:cNvPr id="223" name="TextBox 222">
            <a:extLst>
              <a:ext uri="{FF2B5EF4-FFF2-40B4-BE49-F238E27FC236}">
                <a16:creationId xmlns:a16="http://schemas.microsoft.com/office/drawing/2014/main" id="{BD999D45-0614-4CAC-8D6F-9B5DC39E7B71}"/>
              </a:ext>
            </a:extLst>
          </p:cNvPr>
          <p:cNvSpPr txBox="1"/>
          <p:nvPr/>
        </p:nvSpPr>
        <p:spPr>
          <a:xfrm>
            <a:off x="524345" y="3378362"/>
            <a:ext cx="2548186" cy="289397"/>
          </a:xfrm>
          <a:prstGeom prst="rect">
            <a:avLst/>
          </a:prstGeom>
          <a:noFill/>
        </p:spPr>
        <p:txBody>
          <a:bodyPr wrap="square" lIns="21379" tIns="21379" rIns="21379" bIns="21379" rtlCol="0">
            <a:spAutoFit/>
          </a:bodyPr>
          <a:lstStyle/>
          <a:p>
            <a:pPr algn="ctr"/>
            <a:r>
              <a:rPr lang="en-GB" sz="800" dirty="0">
                <a:solidFill>
                  <a:srgbClr val="003F48"/>
                </a:solidFill>
                <a:latin typeface="Avenir LT Pro 65 Medium" panose="020B0603020203020204" pitchFamily="34" charset="0"/>
              </a:rPr>
              <a:t>Objectives and rules for contact intensity, channel restrictions, return on investment, action types etc</a:t>
            </a:r>
          </a:p>
        </p:txBody>
      </p:sp>
      <p:sp>
        <p:nvSpPr>
          <p:cNvPr id="226" name="TextBox 225">
            <a:extLst>
              <a:ext uri="{FF2B5EF4-FFF2-40B4-BE49-F238E27FC236}">
                <a16:creationId xmlns:a16="http://schemas.microsoft.com/office/drawing/2014/main" id="{714D03FB-3DF3-4DFE-9219-2738A2298170}"/>
              </a:ext>
            </a:extLst>
          </p:cNvPr>
          <p:cNvSpPr txBox="1"/>
          <p:nvPr/>
        </p:nvSpPr>
        <p:spPr>
          <a:xfrm>
            <a:off x="1479691" y="2786595"/>
            <a:ext cx="638128" cy="166286"/>
          </a:xfrm>
          <a:prstGeom prst="rect">
            <a:avLst/>
          </a:prstGeom>
          <a:solidFill>
            <a:srgbClr val="003F48"/>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Low Value</a:t>
            </a:r>
          </a:p>
        </p:txBody>
      </p:sp>
      <p:sp>
        <p:nvSpPr>
          <p:cNvPr id="155" name="TextBox 154">
            <a:extLst>
              <a:ext uri="{FF2B5EF4-FFF2-40B4-BE49-F238E27FC236}">
                <a16:creationId xmlns:a16="http://schemas.microsoft.com/office/drawing/2014/main" id="{44591C4C-7359-44B5-B8F9-FF9A148CEBD6}"/>
              </a:ext>
            </a:extLst>
          </p:cNvPr>
          <p:cNvSpPr txBox="1"/>
          <p:nvPr/>
        </p:nvSpPr>
        <p:spPr>
          <a:xfrm>
            <a:off x="4941512" y="1331832"/>
            <a:ext cx="976381" cy="289397"/>
          </a:xfrm>
          <a:prstGeom prst="rect">
            <a:avLst/>
          </a:prstGeom>
          <a:noFill/>
        </p:spPr>
        <p:txBody>
          <a:bodyPr wrap="square" lIns="21379" tIns="21379" rIns="21379" bIns="21379" rtlCol="0">
            <a:spAutoFit/>
          </a:bodyPr>
          <a:lstStyle>
            <a:defPPr>
              <a:defRPr lang="en-US"/>
            </a:defPPr>
            <a:lvl1pPr algn="ctr">
              <a:defRPr sz="800" b="1">
                <a:solidFill>
                  <a:srgbClr val="003F48"/>
                </a:solidFill>
                <a:latin typeface="Avenir LT Pro 65 Medium" panose="020B0603020203020204" pitchFamily="34" charset="0"/>
              </a:defRPr>
            </a:lvl1pPr>
          </a:lstStyle>
          <a:p>
            <a:r>
              <a:rPr lang="en-GB" dirty="0"/>
              <a:t>Execution and feedback</a:t>
            </a:r>
          </a:p>
        </p:txBody>
      </p:sp>
      <p:sp>
        <p:nvSpPr>
          <p:cNvPr id="18" name="Title 1">
            <a:extLst>
              <a:ext uri="{FF2B5EF4-FFF2-40B4-BE49-F238E27FC236}">
                <a16:creationId xmlns:a16="http://schemas.microsoft.com/office/drawing/2014/main" id="{086FD1B6-4DEC-FAA6-79F4-20D40D78003A}"/>
              </a:ext>
            </a:extLst>
          </p:cNvPr>
          <p:cNvSpPr txBox="1">
            <a:spLocks/>
          </p:cNvSpPr>
          <p:nvPr/>
        </p:nvSpPr>
        <p:spPr>
          <a:xfrm>
            <a:off x="338204"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RETENTION IN TELCO</a:t>
            </a:r>
          </a:p>
        </p:txBody>
      </p:sp>
      <p:pic>
        <p:nvPicPr>
          <p:cNvPr id="14" name="Picture 13">
            <a:extLst>
              <a:ext uri="{FF2B5EF4-FFF2-40B4-BE49-F238E27FC236}">
                <a16:creationId xmlns:a16="http://schemas.microsoft.com/office/drawing/2014/main" id="{E91A1D1E-69B3-18E5-10A3-1B42958FA7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0E7B4ED2-5882-EC7B-568A-565ACD7724A4}"/>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52</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C8B43F9E-5DA1-8B73-8932-F3D80188F0D1}"/>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 name="Straight Connector 3">
            <a:extLst>
              <a:ext uri="{FF2B5EF4-FFF2-40B4-BE49-F238E27FC236}">
                <a16:creationId xmlns:a16="http://schemas.microsoft.com/office/drawing/2014/main" id="{253AE285-F8D4-576C-8635-CC40042F23A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066F010-CE39-544D-4638-2FE52433B585}"/>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9" name="TextBox 18">
            <a:extLst>
              <a:ext uri="{FF2B5EF4-FFF2-40B4-BE49-F238E27FC236}">
                <a16:creationId xmlns:a16="http://schemas.microsoft.com/office/drawing/2014/main" id="{86433EF8-F890-ECF2-0FCA-DE0AA90993CD}"/>
              </a:ext>
            </a:extLst>
          </p:cNvPr>
          <p:cNvSpPr txBox="1"/>
          <p:nvPr/>
        </p:nvSpPr>
        <p:spPr>
          <a:xfrm>
            <a:off x="2391378" y="3027156"/>
            <a:ext cx="638128" cy="166286"/>
          </a:xfrm>
          <a:prstGeom prst="rect">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Etc</a:t>
            </a:r>
          </a:p>
        </p:txBody>
      </p:sp>
      <p:sp>
        <p:nvSpPr>
          <p:cNvPr id="36" name="Isosceles Triangle 35">
            <a:extLst>
              <a:ext uri="{FF2B5EF4-FFF2-40B4-BE49-F238E27FC236}">
                <a16:creationId xmlns:a16="http://schemas.microsoft.com/office/drawing/2014/main" id="{EFEB107B-6798-0A7D-3D6B-70E7CD623BDA}"/>
              </a:ext>
            </a:extLst>
          </p:cNvPr>
          <p:cNvSpPr/>
          <p:nvPr/>
        </p:nvSpPr>
        <p:spPr>
          <a:xfrm rot="5400000">
            <a:off x="1712730" y="2466460"/>
            <a:ext cx="1080000" cy="108000"/>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7" name="Isosceles Triangle 36">
            <a:extLst>
              <a:ext uri="{FF2B5EF4-FFF2-40B4-BE49-F238E27FC236}">
                <a16:creationId xmlns:a16="http://schemas.microsoft.com/office/drawing/2014/main" id="{DC050919-C9D8-0001-3A6B-1158F4397458}"/>
              </a:ext>
            </a:extLst>
          </p:cNvPr>
          <p:cNvSpPr/>
          <p:nvPr/>
        </p:nvSpPr>
        <p:spPr>
          <a:xfrm rot="5400000">
            <a:off x="4967190" y="2488497"/>
            <a:ext cx="274261" cy="108000"/>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58" name="Isosceles Triangle 57">
            <a:extLst>
              <a:ext uri="{FF2B5EF4-FFF2-40B4-BE49-F238E27FC236}">
                <a16:creationId xmlns:a16="http://schemas.microsoft.com/office/drawing/2014/main" id="{026EF6DD-3142-AE3A-A0F3-63B5F3B2FFAA}"/>
              </a:ext>
            </a:extLst>
          </p:cNvPr>
          <p:cNvSpPr/>
          <p:nvPr/>
        </p:nvSpPr>
        <p:spPr>
          <a:xfrm rot="5400000">
            <a:off x="3634877" y="2466460"/>
            <a:ext cx="1080000" cy="108000"/>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78" name="Isosceles Triangle 77">
            <a:extLst>
              <a:ext uri="{FF2B5EF4-FFF2-40B4-BE49-F238E27FC236}">
                <a16:creationId xmlns:a16="http://schemas.microsoft.com/office/drawing/2014/main" id="{55F3F03A-D203-C13C-1B0B-0842A7BA671F}"/>
              </a:ext>
            </a:extLst>
          </p:cNvPr>
          <p:cNvSpPr/>
          <p:nvPr/>
        </p:nvSpPr>
        <p:spPr>
          <a:xfrm>
            <a:off x="1666734" y="3276472"/>
            <a:ext cx="274261" cy="45719"/>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79" name="TextBox 78">
            <a:extLst>
              <a:ext uri="{FF2B5EF4-FFF2-40B4-BE49-F238E27FC236}">
                <a16:creationId xmlns:a16="http://schemas.microsoft.com/office/drawing/2014/main" id="{38FF9839-DA51-E70D-FFB2-BC5F183917FF}"/>
              </a:ext>
            </a:extLst>
          </p:cNvPr>
          <p:cNvSpPr txBox="1"/>
          <p:nvPr/>
        </p:nvSpPr>
        <p:spPr>
          <a:xfrm>
            <a:off x="504918" y="2851615"/>
            <a:ext cx="696750" cy="460124"/>
          </a:xfrm>
          <a:prstGeom prst="can">
            <a:avLst/>
          </a:prstGeom>
          <a:solidFill>
            <a:srgbClr val="007382"/>
          </a:solidFill>
        </p:spPr>
        <p:txBody>
          <a:bodyPr wrap="square" lIns="21379" tIns="21379" rIns="21379" bIns="21379" rtlCol="0">
            <a:spAutoFit/>
          </a:bodyPr>
          <a:lstStyle/>
          <a:p>
            <a:pPr algn="ctr"/>
            <a:r>
              <a:rPr lang="en-GB" sz="800" dirty="0">
                <a:solidFill>
                  <a:schemeClr val="bg1"/>
                </a:solidFill>
                <a:latin typeface="Avenir LT Pro 65 Medium" panose="020B0603020203020204" pitchFamily="34" charset="0"/>
              </a:rPr>
              <a:t>Status &amp; Histories</a:t>
            </a:r>
          </a:p>
        </p:txBody>
      </p:sp>
      <p:sp>
        <p:nvSpPr>
          <p:cNvPr id="603" name="TextBox 602">
            <a:extLst>
              <a:ext uri="{FF2B5EF4-FFF2-40B4-BE49-F238E27FC236}">
                <a16:creationId xmlns:a16="http://schemas.microsoft.com/office/drawing/2014/main" id="{BBF6009F-6727-4E1B-A44E-32BE6588EF3C}"/>
              </a:ext>
            </a:extLst>
          </p:cNvPr>
          <p:cNvSpPr txBox="1"/>
          <p:nvPr/>
        </p:nvSpPr>
        <p:spPr>
          <a:xfrm>
            <a:off x="504918" y="2466993"/>
            <a:ext cx="696750" cy="460124"/>
          </a:xfrm>
          <a:prstGeom prst="can">
            <a:avLst/>
          </a:prstGeom>
          <a:solidFill>
            <a:srgbClr val="007382"/>
          </a:solidFill>
        </p:spPr>
        <p:txBody>
          <a:bodyPr wrap="square" lIns="21379" tIns="21379" rIns="21379" bIns="21379" rtlCol="0">
            <a:spAutoFit/>
          </a:bodyPr>
          <a:lstStyle/>
          <a:p>
            <a:pPr algn="ctr"/>
            <a:r>
              <a:rPr lang="en-GB" sz="800" dirty="0">
                <a:solidFill>
                  <a:schemeClr val="bg1"/>
                </a:solidFill>
                <a:latin typeface="Avenir LT Pro 65 Medium" panose="020B0603020203020204" pitchFamily="34" charset="0"/>
              </a:rPr>
              <a:t>Triggered</a:t>
            </a:r>
            <a:br>
              <a:rPr lang="en-GB" sz="800" dirty="0">
                <a:solidFill>
                  <a:schemeClr val="bg1"/>
                </a:solidFill>
                <a:latin typeface="Avenir LT Pro 65 Medium" panose="020B0603020203020204" pitchFamily="34" charset="0"/>
              </a:rPr>
            </a:br>
            <a:r>
              <a:rPr lang="en-GB" sz="800" dirty="0">
                <a:solidFill>
                  <a:schemeClr val="bg1"/>
                </a:solidFill>
                <a:latin typeface="Avenir LT Pro 65 Medium" panose="020B0603020203020204" pitchFamily="34" charset="0"/>
              </a:rPr>
              <a:t>events</a:t>
            </a:r>
          </a:p>
        </p:txBody>
      </p:sp>
      <p:sp>
        <p:nvSpPr>
          <p:cNvPr id="602" name="TextBox 601">
            <a:extLst>
              <a:ext uri="{FF2B5EF4-FFF2-40B4-BE49-F238E27FC236}">
                <a16:creationId xmlns:a16="http://schemas.microsoft.com/office/drawing/2014/main" id="{D4DF85EB-F131-497F-9EAC-4DBEA5CCE17D}"/>
              </a:ext>
            </a:extLst>
          </p:cNvPr>
          <p:cNvSpPr txBox="1"/>
          <p:nvPr/>
        </p:nvSpPr>
        <p:spPr>
          <a:xfrm>
            <a:off x="504918" y="2082372"/>
            <a:ext cx="696750" cy="460124"/>
          </a:xfrm>
          <a:prstGeom prst="can">
            <a:avLst/>
          </a:prstGeom>
          <a:solidFill>
            <a:srgbClr val="007382"/>
          </a:solidFill>
        </p:spPr>
        <p:txBody>
          <a:bodyPr wrap="square" lIns="21379" tIns="21379" rIns="21379" bIns="21379" rtlCol="0">
            <a:spAutoFit/>
          </a:bodyPr>
          <a:lstStyle/>
          <a:p>
            <a:pPr algn="ctr"/>
            <a:r>
              <a:rPr lang="en-GB" sz="800">
                <a:solidFill>
                  <a:schemeClr val="bg1"/>
                </a:solidFill>
                <a:latin typeface="Avenir LT Pro 65 Medium" panose="020B0603020203020204" pitchFamily="34" charset="0"/>
              </a:rPr>
              <a:t>Customer</a:t>
            </a:r>
            <a:br>
              <a:rPr lang="en-GB" sz="800">
                <a:solidFill>
                  <a:schemeClr val="bg1"/>
                </a:solidFill>
                <a:latin typeface="Avenir LT Pro 65 Medium" panose="020B0603020203020204" pitchFamily="34" charset="0"/>
              </a:rPr>
            </a:br>
            <a:r>
              <a:rPr lang="en-GB" sz="800">
                <a:solidFill>
                  <a:schemeClr val="bg1"/>
                </a:solidFill>
                <a:latin typeface="Avenir LT Pro 65 Medium" panose="020B0603020203020204" pitchFamily="34" charset="0"/>
              </a:rPr>
              <a:t>value</a:t>
            </a:r>
          </a:p>
        </p:txBody>
      </p:sp>
      <p:sp>
        <p:nvSpPr>
          <p:cNvPr id="601" name="TextBox 600">
            <a:extLst>
              <a:ext uri="{FF2B5EF4-FFF2-40B4-BE49-F238E27FC236}">
                <a16:creationId xmlns:a16="http://schemas.microsoft.com/office/drawing/2014/main" id="{A708E1EA-8632-44FC-BA07-734C76628A8A}"/>
              </a:ext>
            </a:extLst>
          </p:cNvPr>
          <p:cNvSpPr txBox="1"/>
          <p:nvPr/>
        </p:nvSpPr>
        <p:spPr>
          <a:xfrm>
            <a:off x="504918" y="1697751"/>
            <a:ext cx="696750" cy="460124"/>
          </a:xfrm>
          <a:prstGeom prst="can">
            <a:avLst/>
          </a:prstGeom>
          <a:solidFill>
            <a:srgbClr val="007382"/>
          </a:solidFill>
        </p:spPr>
        <p:txBody>
          <a:bodyPr wrap="square" lIns="21379" tIns="21379" rIns="21379" bIns="21379" rtlCol="0">
            <a:spAutoFit/>
          </a:bodyPr>
          <a:lstStyle/>
          <a:p>
            <a:pPr algn="ctr"/>
            <a:r>
              <a:rPr lang="en-GB" sz="800" dirty="0">
                <a:solidFill>
                  <a:schemeClr val="bg1"/>
                </a:solidFill>
                <a:latin typeface="Avenir LT Pro 65 Medium" panose="020B0603020203020204" pitchFamily="34" charset="0"/>
              </a:rPr>
              <a:t>Churn</a:t>
            </a:r>
            <a:br>
              <a:rPr lang="en-GB" sz="800" dirty="0">
                <a:solidFill>
                  <a:schemeClr val="bg1"/>
                </a:solidFill>
                <a:latin typeface="Avenir LT Pro 65 Medium" panose="020B0603020203020204" pitchFamily="34" charset="0"/>
              </a:rPr>
            </a:br>
            <a:r>
              <a:rPr lang="en-GB" sz="800" dirty="0">
                <a:solidFill>
                  <a:schemeClr val="bg1"/>
                </a:solidFill>
                <a:latin typeface="Avenir LT Pro 65 Medium" panose="020B0603020203020204" pitchFamily="34" charset="0"/>
              </a:rPr>
              <a:t>predictions</a:t>
            </a:r>
          </a:p>
        </p:txBody>
      </p:sp>
      <p:sp>
        <p:nvSpPr>
          <p:cNvPr id="80" name="TextBox 79">
            <a:extLst>
              <a:ext uri="{FF2B5EF4-FFF2-40B4-BE49-F238E27FC236}">
                <a16:creationId xmlns:a16="http://schemas.microsoft.com/office/drawing/2014/main" id="{71842A2B-E184-AF01-3285-AD7645A46A32}"/>
              </a:ext>
            </a:extLst>
          </p:cNvPr>
          <p:cNvSpPr txBox="1"/>
          <p:nvPr/>
        </p:nvSpPr>
        <p:spPr>
          <a:xfrm>
            <a:off x="3244644" y="3378362"/>
            <a:ext cx="813089" cy="289397"/>
          </a:xfrm>
          <a:prstGeom prst="rect">
            <a:avLst/>
          </a:prstGeom>
          <a:noFill/>
        </p:spPr>
        <p:txBody>
          <a:bodyPr wrap="square" lIns="21379" tIns="21379" rIns="21379" bIns="21379" rtlCol="0">
            <a:spAutoFit/>
          </a:bodyPr>
          <a:lstStyle/>
          <a:p>
            <a:pPr algn="ctr"/>
            <a:r>
              <a:rPr lang="en-GB" sz="800" dirty="0">
                <a:solidFill>
                  <a:srgbClr val="003F48"/>
                </a:solidFill>
                <a:latin typeface="Avenir LT Pro 65 Medium" panose="020B0603020203020204" pitchFamily="34" charset="0"/>
              </a:rPr>
              <a:t>Action eligibility, message etc</a:t>
            </a:r>
          </a:p>
        </p:txBody>
      </p:sp>
      <p:sp>
        <p:nvSpPr>
          <p:cNvPr id="81" name="Isosceles Triangle 80">
            <a:extLst>
              <a:ext uri="{FF2B5EF4-FFF2-40B4-BE49-F238E27FC236}">
                <a16:creationId xmlns:a16="http://schemas.microsoft.com/office/drawing/2014/main" id="{5D07A5D3-4002-F4EB-7AA3-9080A313CD2B}"/>
              </a:ext>
            </a:extLst>
          </p:cNvPr>
          <p:cNvSpPr/>
          <p:nvPr/>
        </p:nvSpPr>
        <p:spPr>
          <a:xfrm>
            <a:off x="3514460" y="3276472"/>
            <a:ext cx="274261" cy="45719"/>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82" name="TextBox 81">
            <a:extLst>
              <a:ext uri="{FF2B5EF4-FFF2-40B4-BE49-F238E27FC236}">
                <a16:creationId xmlns:a16="http://schemas.microsoft.com/office/drawing/2014/main" id="{A5606EB8-5506-2ADB-CE7D-03996BE3020E}"/>
              </a:ext>
            </a:extLst>
          </p:cNvPr>
          <p:cNvSpPr txBox="1"/>
          <p:nvPr/>
        </p:nvSpPr>
        <p:spPr>
          <a:xfrm>
            <a:off x="4047959" y="3378362"/>
            <a:ext cx="1139800" cy="289397"/>
          </a:xfrm>
          <a:prstGeom prst="rect">
            <a:avLst/>
          </a:prstGeom>
          <a:noFill/>
        </p:spPr>
        <p:txBody>
          <a:bodyPr wrap="square" lIns="21379" tIns="21379" rIns="21379" bIns="21379" rtlCol="0">
            <a:spAutoFit/>
          </a:bodyPr>
          <a:lstStyle/>
          <a:p>
            <a:pPr algn="ctr"/>
            <a:r>
              <a:rPr lang="en-GB" sz="800" dirty="0">
                <a:solidFill>
                  <a:srgbClr val="003F48"/>
                </a:solidFill>
                <a:latin typeface="Avenir LT Pro 65 Medium" panose="020B0603020203020204" pitchFamily="34" charset="0"/>
              </a:rPr>
              <a:t>Target lists and interaction prompts</a:t>
            </a:r>
          </a:p>
        </p:txBody>
      </p:sp>
      <p:sp>
        <p:nvSpPr>
          <p:cNvPr id="83" name="Isosceles Triangle 82">
            <a:extLst>
              <a:ext uri="{FF2B5EF4-FFF2-40B4-BE49-F238E27FC236}">
                <a16:creationId xmlns:a16="http://schemas.microsoft.com/office/drawing/2014/main" id="{6A91866E-21A6-6139-22E7-3D8BBF5FB909}"/>
              </a:ext>
            </a:extLst>
          </p:cNvPr>
          <p:cNvSpPr/>
          <p:nvPr/>
        </p:nvSpPr>
        <p:spPr>
          <a:xfrm>
            <a:off x="4475012" y="3276472"/>
            <a:ext cx="274261" cy="45719"/>
          </a:xfrm>
          <a:prstGeom prst="triangle">
            <a:avLst/>
          </a:prstGeom>
          <a:solidFill>
            <a:srgbClr val="6B8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Tree>
    <p:extLst>
      <p:ext uri="{BB962C8B-B14F-4D97-AF65-F5344CB8AC3E}">
        <p14:creationId xmlns:p14="http://schemas.microsoft.com/office/powerpoint/2010/main" val="3677532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99C644-D8CD-BD38-0DAB-759FA1971813}"/>
              </a:ext>
            </a:extLst>
          </p:cNvPr>
          <p:cNvSpPr/>
          <p:nvPr/>
        </p:nvSpPr>
        <p:spPr>
          <a:xfrm>
            <a:off x="807324" y="1280942"/>
            <a:ext cx="5124930"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Understand your objectives, strategy and existing criteria</a:t>
            </a:r>
          </a:p>
          <a:p>
            <a:r>
              <a:rPr lang="en-GB" sz="700" dirty="0">
                <a:latin typeface="Avenir LT Pro 65 Medium" panose="020B0603020203020204" pitchFamily="34" charset="0"/>
              </a:rPr>
              <a:t>How does the strategy achieve the objectives? What criteria is mandatory? Should this be challenged? Data availability?</a:t>
            </a:r>
          </a:p>
          <a:p>
            <a:endParaRPr lang="en-GB" sz="700" dirty="0">
              <a:latin typeface="Avenir LT Pro 65 Medium" panose="020B0603020203020204" pitchFamily="34" charset="0"/>
            </a:endParaRPr>
          </a:p>
        </p:txBody>
      </p:sp>
      <p:sp>
        <p:nvSpPr>
          <p:cNvPr id="15" name="Rectangle 14">
            <a:extLst>
              <a:ext uri="{FF2B5EF4-FFF2-40B4-BE49-F238E27FC236}">
                <a16:creationId xmlns:a16="http://schemas.microsoft.com/office/drawing/2014/main" id="{9580F1C8-FF36-249C-74B3-1A0C5314DA5F}"/>
              </a:ext>
            </a:extLst>
          </p:cNvPr>
          <p:cNvSpPr/>
          <p:nvPr/>
        </p:nvSpPr>
        <p:spPr>
          <a:xfrm>
            <a:off x="807324" y="1967250"/>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Design rules for including or excluding customers from the track</a:t>
            </a:r>
          </a:p>
          <a:p>
            <a:r>
              <a:rPr lang="en-GB" sz="700">
                <a:latin typeface="Avenir LT Pro 65 Medium" panose="020B0603020203020204" pitchFamily="34" charset="0"/>
              </a:rPr>
              <a:t>Should all customers be considered, or just those that are relevant to this process? How are these identified?</a:t>
            </a:r>
          </a:p>
          <a:p>
            <a:endParaRPr lang="en-GB" sz="700">
              <a:latin typeface="Avenir LT Pro 65 Medium" panose="020B0603020203020204" pitchFamily="34" charset="0"/>
            </a:endParaRPr>
          </a:p>
        </p:txBody>
      </p:sp>
      <p:sp>
        <p:nvSpPr>
          <p:cNvPr id="16" name="Rectangle 15">
            <a:extLst>
              <a:ext uri="{FF2B5EF4-FFF2-40B4-BE49-F238E27FC236}">
                <a16:creationId xmlns:a16="http://schemas.microsoft.com/office/drawing/2014/main" id="{07C8B324-A430-5060-905C-CD4D042C4D56}"/>
              </a:ext>
            </a:extLst>
          </p:cNvPr>
          <p:cNvSpPr/>
          <p:nvPr/>
        </p:nvSpPr>
        <p:spPr>
          <a:xfrm>
            <a:off x="807324" y="2310405"/>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Design the structure of the track</a:t>
            </a:r>
          </a:p>
          <a:p>
            <a:r>
              <a:rPr lang="en-GB" sz="700">
                <a:latin typeface="Avenir LT Pro 65 Medium" panose="020B0603020203020204" pitchFamily="34" charset="0"/>
              </a:rPr>
              <a:t>Could customers be eligible for multiple actions? How to arbitrate which they get? E.g. 1</a:t>
            </a:r>
            <a:r>
              <a:rPr lang="en-GB" sz="700" baseline="30000">
                <a:latin typeface="Avenir LT Pro 65 Medium" panose="020B0603020203020204" pitchFamily="34" charset="0"/>
              </a:rPr>
              <a:t>st</a:t>
            </a:r>
            <a:r>
              <a:rPr lang="en-GB" sz="700">
                <a:latin typeface="Avenir LT Pro 65 Medium" panose="020B0603020203020204" pitchFamily="34" charset="0"/>
              </a:rPr>
              <a:t> triggered, or ranked benefit?</a:t>
            </a:r>
          </a:p>
          <a:p>
            <a:endParaRPr lang="en-GB" sz="700">
              <a:latin typeface="Avenir LT Pro 65 Medium" panose="020B0603020203020204" pitchFamily="34" charset="0"/>
            </a:endParaRPr>
          </a:p>
        </p:txBody>
      </p:sp>
      <p:sp>
        <p:nvSpPr>
          <p:cNvPr id="17" name="Rectangle 16">
            <a:extLst>
              <a:ext uri="{FF2B5EF4-FFF2-40B4-BE49-F238E27FC236}">
                <a16:creationId xmlns:a16="http://schemas.microsoft.com/office/drawing/2014/main" id="{17E08ED3-B82B-628B-5AB1-09C74411CCDE}"/>
              </a:ext>
            </a:extLst>
          </p:cNvPr>
          <p:cNvSpPr/>
          <p:nvPr/>
        </p:nvSpPr>
        <p:spPr>
          <a:xfrm>
            <a:off x="807324" y="2996715"/>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Design the actions/messages</a:t>
            </a:r>
          </a:p>
          <a:p>
            <a:r>
              <a:rPr lang="en-GB" sz="700">
                <a:latin typeface="Avenir LT Pro 65 Medium" panose="020B0603020203020204" pitchFamily="34" charset="0"/>
              </a:rPr>
              <a:t>What creative content will be needed? Which actions or processes will be initiated for each group?</a:t>
            </a:r>
          </a:p>
        </p:txBody>
      </p:sp>
      <p:sp>
        <p:nvSpPr>
          <p:cNvPr id="18" name="Rectangle 17">
            <a:extLst>
              <a:ext uri="{FF2B5EF4-FFF2-40B4-BE49-F238E27FC236}">
                <a16:creationId xmlns:a16="http://schemas.microsoft.com/office/drawing/2014/main" id="{E855FD11-A917-1E45-5695-7D449D6B991A}"/>
              </a:ext>
            </a:extLst>
          </p:cNvPr>
          <p:cNvSpPr/>
          <p:nvPr/>
        </p:nvSpPr>
        <p:spPr>
          <a:xfrm>
            <a:off x="807324" y="1624096"/>
            <a:ext cx="5124930" cy="317978"/>
          </a:xfrm>
          <a:prstGeom prst="rect">
            <a:avLst/>
          </a:prstGeom>
        </p:spPr>
        <p:txBody>
          <a:bodyPr wrap="square" lIns="21379" tIns="21379" rIns="21379" bIns="106898" numCol="1" spcCol="360000">
            <a:noAutofit/>
          </a:bodyPr>
          <a:lstStyle/>
          <a:p>
            <a:r>
              <a:rPr lang="en-GB" sz="700" b="1" dirty="0">
                <a:solidFill>
                  <a:srgbClr val="003F48"/>
                </a:solidFill>
                <a:latin typeface="Avenir LT Pro 65 Medium" panose="020B0603020203020204" pitchFamily="34" charset="0"/>
              </a:rPr>
              <a:t>Determine the scope of the track</a:t>
            </a:r>
          </a:p>
          <a:p>
            <a:r>
              <a:rPr lang="en-GB" sz="700" dirty="0">
                <a:latin typeface="Avenir LT Pro 65 Medium" panose="020B0603020203020204" pitchFamily="34" charset="0"/>
              </a:rPr>
              <a:t>Is the track for a single journey, or an entire programme of actions, triggers and planned outreach?</a:t>
            </a:r>
          </a:p>
        </p:txBody>
      </p:sp>
      <p:sp>
        <p:nvSpPr>
          <p:cNvPr id="20" name="Rectangle 19">
            <a:extLst>
              <a:ext uri="{FF2B5EF4-FFF2-40B4-BE49-F238E27FC236}">
                <a16:creationId xmlns:a16="http://schemas.microsoft.com/office/drawing/2014/main" id="{A0EA8391-DED3-2FEE-7175-43EC3FE96F8C}"/>
              </a:ext>
            </a:extLst>
          </p:cNvPr>
          <p:cNvSpPr/>
          <p:nvPr/>
        </p:nvSpPr>
        <p:spPr>
          <a:xfrm>
            <a:off x="807324" y="3683025"/>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Review and test</a:t>
            </a:r>
          </a:p>
          <a:p>
            <a:r>
              <a:rPr lang="en-GB" sz="700">
                <a:latin typeface="Avenir LT Pro 65 Medium" panose="020B0603020203020204" pitchFamily="34" charset="0"/>
              </a:rPr>
              <a:t>Do you get expected result with test data? Any missed exceptions or conflicts with other tracks?</a:t>
            </a:r>
          </a:p>
        </p:txBody>
      </p:sp>
      <p:sp>
        <p:nvSpPr>
          <p:cNvPr id="36" name="Rectangle 35">
            <a:extLst>
              <a:ext uri="{FF2B5EF4-FFF2-40B4-BE49-F238E27FC236}">
                <a16:creationId xmlns:a16="http://schemas.microsoft.com/office/drawing/2014/main" id="{09BD4848-B695-3D82-23C0-B8F5EFE99766}"/>
              </a:ext>
            </a:extLst>
          </p:cNvPr>
          <p:cNvSpPr/>
          <p:nvPr/>
        </p:nvSpPr>
        <p:spPr>
          <a:xfrm>
            <a:off x="807324" y="2653559"/>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Design the rules for filtering customers into groups for each action/message outcome</a:t>
            </a:r>
          </a:p>
          <a:p>
            <a:r>
              <a:rPr lang="en-GB" sz="700">
                <a:latin typeface="Avenir LT Pro 65 Medium" panose="020B0603020203020204" pitchFamily="34" charset="0"/>
              </a:rPr>
              <a:t>What data is needed? What are the parameters to use in the rules? Does it vary by segment?</a:t>
            </a:r>
          </a:p>
        </p:txBody>
      </p:sp>
      <p:grpSp>
        <p:nvGrpSpPr>
          <p:cNvPr id="19" name="Group 18">
            <a:extLst>
              <a:ext uri="{FF2B5EF4-FFF2-40B4-BE49-F238E27FC236}">
                <a16:creationId xmlns:a16="http://schemas.microsoft.com/office/drawing/2014/main" id="{C610CE3C-DEC4-EF7A-FF85-8128FFAD7955}"/>
              </a:ext>
            </a:extLst>
          </p:cNvPr>
          <p:cNvGrpSpPr/>
          <p:nvPr/>
        </p:nvGrpSpPr>
        <p:grpSpPr>
          <a:xfrm>
            <a:off x="536067" y="1311793"/>
            <a:ext cx="222332" cy="222332"/>
            <a:chOff x="1107502" y="1724374"/>
            <a:chExt cx="374374" cy="374374"/>
          </a:xfrm>
        </p:grpSpPr>
        <p:sp>
          <p:nvSpPr>
            <p:cNvPr id="38" name="Oval 37">
              <a:extLst>
                <a:ext uri="{FF2B5EF4-FFF2-40B4-BE49-F238E27FC236}">
                  <a16:creationId xmlns:a16="http://schemas.microsoft.com/office/drawing/2014/main" id="{916D4520-1BFB-9D47-C034-95F51FA3A463}"/>
                </a:ext>
              </a:extLst>
            </p:cNvPr>
            <p:cNvSpPr>
              <a:spLocks noChangeAspect="1"/>
            </p:cNvSpPr>
            <p:nvPr/>
          </p:nvSpPr>
          <p:spPr>
            <a:xfrm>
              <a:off x="1107502" y="1724374"/>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5" name="Graphic 44" descr="Bullseye outline">
              <a:extLst>
                <a:ext uri="{FF2B5EF4-FFF2-40B4-BE49-F238E27FC236}">
                  <a16:creationId xmlns:a16="http://schemas.microsoft.com/office/drawing/2014/main" id="{8A12072B-A820-688F-07BB-4B48E711E3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5274" y="1779617"/>
              <a:ext cx="258831" cy="258831"/>
            </a:xfrm>
            <a:prstGeom prst="rect">
              <a:avLst/>
            </a:prstGeom>
            <a:effectLst>
              <a:glow rad="101600">
                <a:schemeClr val="accent3">
                  <a:satMod val="175000"/>
                  <a:alpha val="40000"/>
                </a:schemeClr>
              </a:glow>
            </a:effectLst>
          </p:spPr>
        </p:pic>
      </p:grpSp>
      <p:grpSp>
        <p:nvGrpSpPr>
          <p:cNvPr id="7" name="Group 6">
            <a:extLst>
              <a:ext uri="{FF2B5EF4-FFF2-40B4-BE49-F238E27FC236}">
                <a16:creationId xmlns:a16="http://schemas.microsoft.com/office/drawing/2014/main" id="{C56870CA-8A25-1997-4E81-3D15E1D9AC93}"/>
              </a:ext>
            </a:extLst>
          </p:cNvPr>
          <p:cNvGrpSpPr/>
          <p:nvPr/>
        </p:nvGrpSpPr>
        <p:grpSpPr>
          <a:xfrm>
            <a:off x="535989" y="3711206"/>
            <a:ext cx="222332" cy="222332"/>
            <a:chOff x="1107369" y="5764619"/>
            <a:chExt cx="374374" cy="374374"/>
          </a:xfrm>
        </p:grpSpPr>
        <p:sp>
          <p:nvSpPr>
            <p:cNvPr id="47" name="Oval 46">
              <a:extLst>
                <a:ext uri="{FF2B5EF4-FFF2-40B4-BE49-F238E27FC236}">
                  <a16:creationId xmlns:a16="http://schemas.microsoft.com/office/drawing/2014/main" id="{22539DB4-3718-F663-B156-B7F92E7EF8D8}"/>
                </a:ext>
              </a:extLst>
            </p:cNvPr>
            <p:cNvSpPr>
              <a:spLocks noChangeAspect="1"/>
            </p:cNvSpPr>
            <p:nvPr/>
          </p:nvSpPr>
          <p:spPr>
            <a:xfrm>
              <a:off x="1107369" y="5764619"/>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8" name="Graphic 47" descr="Continuous Improvement outline">
              <a:extLst>
                <a:ext uri="{FF2B5EF4-FFF2-40B4-BE49-F238E27FC236}">
                  <a16:creationId xmlns:a16="http://schemas.microsoft.com/office/drawing/2014/main" id="{2E264E6E-B4F1-039F-9C21-59B2E40B2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5140" y="5822391"/>
              <a:ext cx="258831" cy="258831"/>
            </a:xfrm>
            <a:prstGeom prst="rect">
              <a:avLst/>
            </a:prstGeom>
            <a:effectLst>
              <a:glow rad="101600">
                <a:schemeClr val="accent3">
                  <a:satMod val="175000"/>
                  <a:alpha val="40000"/>
                </a:schemeClr>
              </a:glow>
            </a:effectLst>
          </p:spPr>
        </p:pic>
      </p:grpSp>
      <p:sp>
        <p:nvSpPr>
          <p:cNvPr id="58" name="Rectangle 57">
            <a:extLst>
              <a:ext uri="{FF2B5EF4-FFF2-40B4-BE49-F238E27FC236}">
                <a16:creationId xmlns:a16="http://schemas.microsoft.com/office/drawing/2014/main" id="{698CD01D-7560-34A4-EA3F-3293DB905E48}"/>
              </a:ext>
            </a:extLst>
          </p:cNvPr>
          <p:cNvSpPr/>
          <p:nvPr/>
        </p:nvSpPr>
        <p:spPr>
          <a:xfrm>
            <a:off x="807324" y="3339869"/>
            <a:ext cx="5124930" cy="317978"/>
          </a:xfrm>
          <a:prstGeom prst="rect">
            <a:avLst/>
          </a:prstGeom>
        </p:spPr>
        <p:txBody>
          <a:bodyPr wrap="square" lIns="21379" tIns="21379" rIns="21379" bIns="106898" numCol="1" spcCol="360000">
            <a:noAutofit/>
          </a:bodyPr>
          <a:lstStyle/>
          <a:p>
            <a:r>
              <a:rPr lang="en-GB" sz="700" b="1">
                <a:solidFill>
                  <a:srgbClr val="003F48"/>
                </a:solidFill>
                <a:latin typeface="Avenir LT Pro 65 Medium" panose="020B0603020203020204" pitchFamily="34" charset="0"/>
              </a:rPr>
              <a:t>Attribute the actions/messages to the different action/message groups</a:t>
            </a:r>
          </a:p>
          <a:p>
            <a:r>
              <a:rPr lang="en-GB" sz="700">
                <a:latin typeface="Avenir LT Pro 65 Medium" panose="020B0603020203020204" pitchFamily="34" charset="0"/>
              </a:rPr>
              <a:t>Encode the tracks into automation processes through, e.g., next best action, contact orchestration, or selection tools</a:t>
            </a:r>
          </a:p>
        </p:txBody>
      </p:sp>
      <p:grpSp>
        <p:nvGrpSpPr>
          <p:cNvPr id="8" name="Group 7">
            <a:extLst>
              <a:ext uri="{FF2B5EF4-FFF2-40B4-BE49-F238E27FC236}">
                <a16:creationId xmlns:a16="http://schemas.microsoft.com/office/drawing/2014/main" id="{5C1C3CBB-3D70-F800-6CEF-F797BE1FDB4C}"/>
              </a:ext>
            </a:extLst>
          </p:cNvPr>
          <p:cNvGrpSpPr/>
          <p:nvPr/>
        </p:nvGrpSpPr>
        <p:grpSpPr>
          <a:xfrm>
            <a:off x="535989" y="3368434"/>
            <a:ext cx="222332" cy="222332"/>
            <a:chOff x="1107369" y="5187442"/>
            <a:chExt cx="374374" cy="374374"/>
          </a:xfrm>
        </p:grpSpPr>
        <p:sp>
          <p:nvSpPr>
            <p:cNvPr id="60" name="Oval 59">
              <a:extLst>
                <a:ext uri="{FF2B5EF4-FFF2-40B4-BE49-F238E27FC236}">
                  <a16:creationId xmlns:a16="http://schemas.microsoft.com/office/drawing/2014/main" id="{4DC0FFBE-E2B6-F0B7-35C7-94F9384C3D90}"/>
                </a:ext>
              </a:extLst>
            </p:cNvPr>
            <p:cNvSpPr>
              <a:spLocks noChangeAspect="1"/>
            </p:cNvSpPr>
            <p:nvPr/>
          </p:nvSpPr>
          <p:spPr>
            <a:xfrm>
              <a:off x="1107369" y="5187442"/>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1" name="Graphic 60" descr="Good Inventory outline">
              <a:extLst>
                <a:ext uri="{FF2B5EF4-FFF2-40B4-BE49-F238E27FC236}">
                  <a16:creationId xmlns:a16="http://schemas.microsoft.com/office/drawing/2014/main" id="{9CFAE8AF-D11D-4FFD-9D69-3DB36F2AA2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3792" y="5242804"/>
              <a:ext cx="248873" cy="248873"/>
            </a:xfrm>
            <a:prstGeom prst="rect">
              <a:avLst/>
            </a:prstGeom>
            <a:effectLst>
              <a:glow rad="101600">
                <a:schemeClr val="accent3">
                  <a:satMod val="175000"/>
                  <a:alpha val="40000"/>
                </a:schemeClr>
              </a:glow>
            </a:effectLst>
          </p:spPr>
        </p:pic>
      </p:grpSp>
      <p:grpSp>
        <p:nvGrpSpPr>
          <p:cNvPr id="9" name="Group 8">
            <a:extLst>
              <a:ext uri="{FF2B5EF4-FFF2-40B4-BE49-F238E27FC236}">
                <a16:creationId xmlns:a16="http://schemas.microsoft.com/office/drawing/2014/main" id="{7098C51B-1D54-E2A3-AB3A-070B2A86895E}"/>
              </a:ext>
            </a:extLst>
          </p:cNvPr>
          <p:cNvGrpSpPr/>
          <p:nvPr/>
        </p:nvGrpSpPr>
        <p:grpSpPr>
          <a:xfrm>
            <a:off x="536067" y="3025660"/>
            <a:ext cx="222332" cy="222332"/>
            <a:chOff x="1107502" y="4610264"/>
            <a:chExt cx="374374" cy="374374"/>
          </a:xfrm>
        </p:grpSpPr>
        <p:sp>
          <p:nvSpPr>
            <p:cNvPr id="56" name="Oval 55">
              <a:extLst>
                <a:ext uri="{FF2B5EF4-FFF2-40B4-BE49-F238E27FC236}">
                  <a16:creationId xmlns:a16="http://schemas.microsoft.com/office/drawing/2014/main" id="{9CEA0625-8445-E63C-5ABF-892FCFCA8B02}"/>
                </a:ext>
              </a:extLst>
            </p:cNvPr>
            <p:cNvSpPr>
              <a:spLocks noChangeAspect="1"/>
            </p:cNvSpPr>
            <p:nvPr/>
          </p:nvSpPr>
          <p:spPr>
            <a:xfrm>
              <a:off x="1107502" y="4610264"/>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3" name="Graphic 62" descr="Box outline">
              <a:extLst>
                <a:ext uri="{FF2B5EF4-FFF2-40B4-BE49-F238E27FC236}">
                  <a16:creationId xmlns:a16="http://schemas.microsoft.com/office/drawing/2014/main" id="{F0CAFF4F-1BF3-B435-2607-28309D238F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5425" y="4648187"/>
              <a:ext cx="298529" cy="298529"/>
            </a:xfrm>
            <a:prstGeom prst="rect">
              <a:avLst/>
            </a:prstGeom>
            <a:effectLst>
              <a:glow rad="101600">
                <a:schemeClr val="accent3">
                  <a:satMod val="175000"/>
                  <a:alpha val="40000"/>
                </a:schemeClr>
              </a:glow>
            </a:effectLst>
          </p:spPr>
        </p:pic>
      </p:grpSp>
      <p:grpSp>
        <p:nvGrpSpPr>
          <p:cNvPr id="10" name="Group 9">
            <a:extLst>
              <a:ext uri="{FF2B5EF4-FFF2-40B4-BE49-F238E27FC236}">
                <a16:creationId xmlns:a16="http://schemas.microsoft.com/office/drawing/2014/main" id="{ED1410D3-0820-8F5D-8CC7-BA4EE8EAA271}"/>
              </a:ext>
            </a:extLst>
          </p:cNvPr>
          <p:cNvGrpSpPr/>
          <p:nvPr/>
        </p:nvGrpSpPr>
        <p:grpSpPr>
          <a:xfrm>
            <a:off x="536067" y="2682887"/>
            <a:ext cx="222332" cy="222332"/>
            <a:chOff x="1107502" y="4033086"/>
            <a:chExt cx="374374" cy="374374"/>
          </a:xfrm>
        </p:grpSpPr>
        <p:sp>
          <p:nvSpPr>
            <p:cNvPr id="53" name="Oval 52">
              <a:extLst>
                <a:ext uri="{FF2B5EF4-FFF2-40B4-BE49-F238E27FC236}">
                  <a16:creationId xmlns:a16="http://schemas.microsoft.com/office/drawing/2014/main" id="{05E115F6-62D4-22C3-BA35-A244FB576009}"/>
                </a:ext>
              </a:extLst>
            </p:cNvPr>
            <p:cNvSpPr>
              <a:spLocks noChangeAspect="1"/>
            </p:cNvSpPr>
            <p:nvPr/>
          </p:nvSpPr>
          <p:spPr>
            <a:xfrm>
              <a:off x="1107502" y="4033086"/>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5" name="Graphic 64" descr="Branching diagram outline">
              <a:extLst>
                <a:ext uri="{FF2B5EF4-FFF2-40B4-BE49-F238E27FC236}">
                  <a16:creationId xmlns:a16="http://schemas.microsoft.com/office/drawing/2014/main" id="{3F85C8D0-4406-4FD8-CD9A-727E3B10E8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5425" y="4071009"/>
              <a:ext cx="298529" cy="298529"/>
            </a:xfrm>
            <a:prstGeom prst="rect">
              <a:avLst/>
            </a:prstGeom>
            <a:effectLst>
              <a:glow rad="101600">
                <a:schemeClr val="accent3">
                  <a:satMod val="175000"/>
                  <a:alpha val="40000"/>
                </a:schemeClr>
              </a:glow>
            </a:effectLst>
          </p:spPr>
        </p:pic>
      </p:grpSp>
      <p:grpSp>
        <p:nvGrpSpPr>
          <p:cNvPr id="13" name="Group 12">
            <a:extLst>
              <a:ext uri="{FF2B5EF4-FFF2-40B4-BE49-F238E27FC236}">
                <a16:creationId xmlns:a16="http://schemas.microsoft.com/office/drawing/2014/main" id="{E772AC94-A9B6-B59E-8675-68DD557CE42C}"/>
              </a:ext>
            </a:extLst>
          </p:cNvPr>
          <p:cNvGrpSpPr/>
          <p:nvPr/>
        </p:nvGrpSpPr>
        <p:grpSpPr>
          <a:xfrm>
            <a:off x="536067" y="1654566"/>
            <a:ext cx="222332" cy="222332"/>
            <a:chOff x="1107502" y="2301552"/>
            <a:chExt cx="374374" cy="374374"/>
          </a:xfrm>
        </p:grpSpPr>
        <p:sp>
          <p:nvSpPr>
            <p:cNvPr id="50" name="Oval 49">
              <a:extLst>
                <a:ext uri="{FF2B5EF4-FFF2-40B4-BE49-F238E27FC236}">
                  <a16:creationId xmlns:a16="http://schemas.microsoft.com/office/drawing/2014/main" id="{F5B48642-812C-4181-420F-43DB91E69CDD}"/>
                </a:ext>
              </a:extLst>
            </p:cNvPr>
            <p:cNvSpPr>
              <a:spLocks noChangeAspect="1"/>
            </p:cNvSpPr>
            <p:nvPr/>
          </p:nvSpPr>
          <p:spPr>
            <a:xfrm>
              <a:off x="1107502" y="2301552"/>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7" name="Graphic 66" descr="Pyramid with levels outline">
              <a:extLst>
                <a:ext uri="{FF2B5EF4-FFF2-40B4-BE49-F238E27FC236}">
                  <a16:creationId xmlns:a16="http://schemas.microsoft.com/office/drawing/2014/main" id="{5EF8F4CC-81A6-D4CD-6842-6C3828FA22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5425" y="2339475"/>
              <a:ext cx="298529" cy="298529"/>
            </a:xfrm>
            <a:prstGeom prst="rect">
              <a:avLst/>
            </a:prstGeom>
            <a:effectLst>
              <a:glow rad="101600">
                <a:schemeClr val="accent3">
                  <a:satMod val="175000"/>
                  <a:alpha val="40000"/>
                </a:schemeClr>
              </a:glow>
            </a:effectLst>
          </p:spPr>
        </p:pic>
      </p:grpSp>
      <p:grpSp>
        <p:nvGrpSpPr>
          <p:cNvPr id="12" name="Group 11">
            <a:extLst>
              <a:ext uri="{FF2B5EF4-FFF2-40B4-BE49-F238E27FC236}">
                <a16:creationId xmlns:a16="http://schemas.microsoft.com/office/drawing/2014/main" id="{876C136F-4011-B7DC-24AA-DC958CD118F8}"/>
              </a:ext>
            </a:extLst>
          </p:cNvPr>
          <p:cNvGrpSpPr/>
          <p:nvPr/>
        </p:nvGrpSpPr>
        <p:grpSpPr>
          <a:xfrm>
            <a:off x="536067" y="1997340"/>
            <a:ext cx="222332" cy="222332"/>
            <a:chOff x="1107502" y="2878730"/>
            <a:chExt cx="374374" cy="374374"/>
          </a:xfrm>
        </p:grpSpPr>
        <p:sp>
          <p:nvSpPr>
            <p:cNvPr id="41" name="Oval 40">
              <a:extLst>
                <a:ext uri="{FF2B5EF4-FFF2-40B4-BE49-F238E27FC236}">
                  <a16:creationId xmlns:a16="http://schemas.microsoft.com/office/drawing/2014/main" id="{CC1B4348-4CAB-4B44-EA56-FA72DEB96791}"/>
                </a:ext>
              </a:extLst>
            </p:cNvPr>
            <p:cNvSpPr>
              <a:spLocks noChangeAspect="1"/>
            </p:cNvSpPr>
            <p:nvPr/>
          </p:nvSpPr>
          <p:spPr>
            <a:xfrm>
              <a:off x="1107502" y="2878730"/>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69" name="Graphic 68" descr="Exit outline">
              <a:extLst>
                <a:ext uri="{FF2B5EF4-FFF2-40B4-BE49-F238E27FC236}">
                  <a16:creationId xmlns:a16="http://schemas.microsoft.com/office/drawing/2014/main" id="{1F31906C-C730-FBA3-3CFD-7F731C7D5A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5425" y="2916653"/>
              <a:ext cx="298529" cy="298529"/>
            </a:xfrm>
            <a:prstGeom prst="rect">
              <a:avLst/>
            </a:prstGeom>
            <a:effectLst>
              <a:glow rad="101600">
                <a:schemeClr val="accent3">
                  <a:satMod val="175000"/>
                  <a:alpha val="40000"/>
                </a:schemeClr>
              </a:glow>
            </a:effectLst>
          </p:spPr>
        </p:pic>
      </p:grpSp>
      <p:grpSp>
        <p:nvGrpSpPr>
          <p:cNvPr id="11" name="Group 10">
            <a:extLst>
              <a:ext uri="{FF2B5EF4-FFF2-40B4-BE49-F238E27FC236}">
                <a16:creationId xmlns:a16="http://schemas.microsoft.com/office/drawing/2014/main" id="{EC802E2D-5FF9-EE65-39AE-D28E6FF72A2E}"/>
              </a:ext>
            </a:extLst>
          </p:cNvPr>
          <p:cNvGrpSpPr/>
          <p:nvPr/>
        </p:nvGrpSpPr>
        <p:grpSpPr>
          <a:xfrm>
            <a:off x="536067" y="2340113"/>
            <a:ext cx="222332" cy="222332"/>
            <a:chOff x="1107502" y="3455908"/>
            <a:chExt cx="374374" cy="374374"/>
          </a:xfrm>
        </p:grpSpPr>
        <p:sp>
          <p:nvSpPr>
            <p:cNvPr id="44" name="Oval 43">
              <a:extLst>
                <a:ext uri="{FF2B5EF4-FFF2-40B4-BE49-F238E27FC236}">
                  <a16:creationId xmlns:a16="http://schemas.microsoft.com/office/drawing/2014/main" id="{5591E5DD-B74F-9D0D-F428-DF189440B12D}"/>
                </a:ext>
              </a:extLst>
            </p:cNvPr>
            <p:cNvSpPr>
              <a:spLocks noChangeAspect="1"/>
            </p:cNvSpPr>
            <p:nvPr/>
          </p:nvSpPr>
          <p:spPr>
            <a:xfrm>
              <a:off x="1107502" y="3455908"/>
              <a:ext cx="374374" cy="374374"/>
            </a:xfrm>
            <a:prstGeom prst="ellipse">
              <a:avLst/>
            </a:prstGeom>
            <a:solidFill>
              <a:srgbClr val="003F48"/>
            </a:solidFill>
            <a:ln>
              <a:solidFill>
                <a:srgbClr val="003F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71" name="Graphic 70" descr="Normal Distribution outline">
              <a:extLst>
                <a:ext uri="{FF2B5EF4-FFF2-40B4-BE49-F238E27FC236}">
                  <a16:creationId xmlns:a16="http://schemas.microsoft.com/office/drawing/2014/main" id="{40646F46-C54B-2285-4408-137BA013A9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5425" y="3493831"/>
              <a:ext cx="298529" cy="298529"/>
            </a:xfrm>
            <a:prstGeom prst="rect">
              <a:avLst/>
            </a:prstGeom>
            <a:effectLst>
              <a:glow rad="101600">
                <a:schemeClr val="accent3">
                  <a:satMod val="175000"/>
                  <a:alpha val="40000"/>
                </a:schemeClr>
              </a:glow>
            </a:effectLst>
          </p:spPr>
        </p:pic>
      </p:grpSp>
      <p:sp>
        <p:nvSpPr>
          <p:cNvPr id="6" name="Title 1">
            <a:extLst>
              <a:ext uri="{FF2B5EF4-FFF2-40B4-BE49-F238E27FC236}">
                <a16:creationId xmlns:a16="http://schemas.microsoft.com/office/drawing/2014/main" id="{B2AC49C1-657F-0239-4A50-18E959756F25}"/>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DEFINING CUSTOMER TRACKS</a:t>
            </a:r>
          </a:p>
        </p:txBody>
      </p:sp>
      <p:pic>
        <p:nvPicPr>
          <p:cNvPr id="24" name="Picture 23">
            <a:extLst>
              <a:ext uri="{FF2B5EF4-FFF2-40B4-BE49-F238E27FC236}">
                <a16:creationId xmlns:a16="http://schemas.microsoft.com/office/drawing/2014/main" id="{180B53A0-9499-74F1-CD6E-A2CA8DAEA9F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229228" y="4002749"/>
            <a:ext cx="513264" cy="134110"/>
          </a:xfrm>
          <a:prstGeom prst="rect">
            <a:avLst/>
          </a:prstGeom>
        </p:spPr>
      </p:pic>
      <p:sp>
        <p:nvSpPr>
          <p:cNvPr id="2" name="TextBox 1">
            <a:extLst>
              <a:ext uri="{FF2B5EF4-FFF2-40B4-BE49-F238E27FC236}">
                <a16:creationId xmlns:a16="http://schemas.microsoft.com/office/drawing/2014/main" id="{DC960AF0-DD2F-91DE-1829-3FD1BE17BE9D}"/>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3" name="Slide Number Placeholder 5">
            <a:extLst>
              <a:ext uri="{FF2B5EF4-FFF2-40B4-BE49-F238E27FC236}">
                <a16:creationId xmlns:a16="http://schemas.microsoft.com/office/drawing/2014/main" id="{F440C51B-26E5-8EEC-E305-F6ED90FF4362}"/>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53</a:t>
            </a:fld>
            <a:endParaRPr lang="en-GB" sz="754" b="1">
              <a:solidFill>
                <a:schemeClr val="tx1"/>
              </a:solidFill>
              <a:latin typeface="Avenir LT Pro 65 Medium" panose="020B0603020203020204" pitchFamily="34" charset="0"/>
            </a:endParaRPr>
          </a:p>
        </p:txBody>
      </p:sp>
      <p:cxnSp>
        <p:nvCxnSpPr>
          <p:cNvPr id="5" name="Straight Connector 4">
            <a:extLst>
              <a:ext uri="{FF2B5EF4-FFF2-40B4-BE49-F238E27FC236}">
                <a16:creationId xmlns:a16="http://schemas.microsoft.com/office/drawing/2014/main" id="{471B6CEE-3DCD-9E4B-35CD-15933780778B}"/>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4D67FD2-0576-B841-1BB3-A7FE487E5481}"/>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726576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B1A357-08D6-5323-CF46-8CFC9C1B2335}"/>
              </a:ext>
            </a:extLst>
          </p:cNvPr>
          <p:cNvSpPr/>
          <p:nvPr/>
        </p:nvSpPr>
        <p:spPr>
          <a:xfrm>
            <a:off x="3033510" y="212591"/>
            <a:ext cx="1733303" cy="4074098"/>
          </a:xfrm>
          <a:prstGeom prst="rect">
            <a:avLst/>
          </a:prstGeom>
          <a:gradFill flip="none" rotWithShape="1">
            <a:gsLst>
              <a:gs pos="23000">
                <a:srgbClr val="FFFFFF"/>
              </a:gs>
              <a:gs pos="0">
                <a:schemeClr val="bg1"/>
              </a:gs>
              <a:gs pos="46000">
                <a:schemeClr val="bg1">
                  <a:alpha val="60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Rectangle 1">
            <a:extLst>
              <a:ext uri="{FF2B5EF4-FFF2-40B4-BE49-F238E27FC236}">
                <a16:creationId xmlns:a16="http://schemas.microsoft.com/office/drawing/2014/main" id="{31D582F0-9AD1-85B8-5AA6-29CA6C8B2C7D}"/>
              </a:ext>
            </a:extLst>
          </p:cNvPr>
          <p:cNvSpPr/>
          <p:nvPr/>
        </p:nvSpPr>
        <p:spPr>
          <a:xfrm>
            <a:off x="340029" y="1261027"/>
            <a:ext cx="5531381" cy="2159524"/>
          </a:xfrm>
          <a:prstGeom prst="rect">
            <a:avLst/>
          </a:prstGeom>
        </p:spPr>
        <p:txBody>
          <a:bodyPr wrap="square" lIns="0" numCol="1" spcCol="360000">
            <a:noAutofit/>
          </a:bodyPr>
          <a:lstStyle/>
          <a:p>
            <a:pPr>
              <a:spcAft>
                <a:spcPts val="357"/>
              </a:spcAft>
              <a:buClr>
                <a:schemeClr val="bg1"/>
              </a:buClr>
            </a:pPr>
            <a:r>
              <a:rPr lang="en-GB" sz="900" dirty="0">
                <a:latin typeface="Avenir LT Pro 65 Medium" panose="020B0603020203020204" pitchFamily="34" charset="0"/>
              </a:rPr>
              <a:t>Customer governance is a mechanism to check that initiatives, changes, processes or activities have an acceptable level of impact on the customer, whether intentional or not, and comply with the defined objectives and customer strategy.</a:t>
            </a:r>
          </a:p>
          <a:p>
            <a:pPr>
              <a:spcAft>
                <a:spcPts val="357"/>
              </a:spcAft>
              <a:buClr>
                <a:schemeClr val="bg1"/>
              </a:buClr>
            </a:pPr>
            <a:r>
              <a:rPr lang="en-GB" sz="900" dirty="0">
                <a:latin typeface="Avenir LT Pro 65 Medium" panose="020B0603020203020204" pitchFamily="34" charset="0"/>
              </a:rPr>
              <a:t>It also serves to ensure everyone in the company is on the same page and pointing in the same direction about any customer-facing initiative.</a:t>
            </a:r>
          </a:p>
          <a:p>
            <a:pPr>
              <a:spcAft>
                <a:spcPts val="357"/>
              </a:spcAft>
              <a:buClr>
                <a:schemeClr val="bg1"/>
              </a:buClr>
            </a:pPr>
            <a:r>
              <a:rPr lang="en-GB" sz="900" dirty="0">
                <a:latin typeface="Avenir LT Pro 65 Medium" panose="020B0603020203020204" pitchFamily="34" charset="0"/>
              </a:rPr>
              <a:t>Customer governance ensures that activities are aligned with the company's overall goals and objectives for customer management, engagement, and experience. </a:t>
            </a:r>
          </a:p>
          <a:p>
            <a:pPr>
              <a:spcAft>
                <a:spcPts val="357"/>
              </a:spcAft>
              <a:buClr>
                <a:schemeClr val="bg1"/>
              </a:buClr>
            </a:pPr>
            <a:r>
              <a:rPr lang="en-GB" sz="900" dirty="0">
                <a:latin typeface="Avenir LT Pro 65 Medium" panose="020B0603020203020204" pitchFamily="34" charset="0"/>
              </a:rPr>
              <a:t>It provides oversight of any initiatives that do, will, or could have undesirable, unintended, or unforeseen impact on other functions, customers, or profitability are understood and accepted by stakeholders.</a:t>
            </a:r>
          </a:p>
        </p:txBody>
      </p:sp>
      <p:sp>
        <p:nvSpPr>
          <p:cNvPr id="13" name="Title 1">
            <a:extLst>
              <a:ext uri="{FF2B5EF4-FFF2-40B4-BE49-F238E27FC236}">
                <a16:creationId xmlns:a16="http://schemas.microsoft.com/office/drawing/2014/main" id="{F2A0A3D5-07C8-407E-71B1-BD49F0465411}"/>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CUSTOMER GOVERNANCE</a:t>
            </a:r>
          </a:p>
        </p:txBody>
      </p:sp>
      <p:pic>
        <p:nvPicPr>
          <p:cNvPr id="7" name="Picture 6">
            <a:extLst>
              <a:ext uri="{FF2B5EF4-FFF2-40B4-BE49-F238E27FC236}">
                <a16:creationId xmlns:a16="http://schemas.microsoft.com/office/drawing/2014/main" id="{D9EFF5CF-AD25-618E-FC2B-CD0518701C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F4326B4B-B970-9093-05B6-1540A201C941}"/>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54</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4FE2827C-2F42-509C-A4C1-7994349FA505}"/>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 name="Straight Connector 3">
            <a:extLst>
              <a:ext uri="{FF2B5EF4-FFF2-40B4-BE49-F238E27FC236}">
                <a16:creationId xmlns:a16="http://schemas.microsoft.com/office/drawing/2014/main" id="{540031E2-1C5D-2EB8-FF13-B2DBA7E1BD1B}"/>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105F97A-05A7-760E-64BA-51CDD140FA3F}"/>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732798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DF43B5-06AC-D661-3946-02EE356B2166}"/>
              </a:ext>
            </a:extLst>
          </p:cNvPr>
          <p:cNvSpPr/>
          <p:nvPr/>
        </p:nvSpPr>
        <p:spPr>
          <a:xfrm>
            <a:off x="2045362" y="2141720"/>
            <a:ext cx="1882533" cy="458511"/>
          </a:xfrm>
          <a:prstGeom prst="rect">
            <a:avLst/>
          </a:prstGeom>
        </p:spPr>
        <p:txBody>
          <a:bodyPr wrap="square" lIns="0" rIns="0" numCol="1" spcCol="360000">
            <a:noAutofit/>
          </a:bodyPr>
          <a:lstStyle/>
          <a:p>
            <a:pPr>
              <a:spcAft>
                <a:spcPts val="357"/>
              </a:spcAft>
              <a:buClr>
                <a:srgbClr val="003F48"/>
              </a:buClr>
            </a:pPr>
            <a:r>
              <a:rPr lang="en-GB" sz="900" b="1" dirty="0">
                <a:solidFill>
                  <a:srgbClr val="003F48"/>
                </a:solidFill>
                <a:latin typeface="Avenir LT Pro 65 Medium" panose="020B0603020203020204" pitchFamily="34" charset="0"/>
              </a:rPr>
              <a:t>Customer council </a:t>
            </a:r>
            <a:r>
              <a:rPr lang="en-GB" sz="900" dirty="0">
                <a:latin typeface="Avenir LT Pro 65 Medium" panose="020B0603020203020204" pitchFamily="34" charset="0"/>
              </a:rPr>
              <a:t>owns and leads initiatives and approvals within the senior board’s authority.</a:t>
            </a:r>
          </a:p>
        </p:txBody>
      </p:sp>
      <p:sp>
        <p:nvSpPr>
          <p:cNvPr id="17" name="Rectangle 16">
            <a:extLst>
              <a:ext uri="{FF2B5EF4-FFF2-40B4-BE49-F238E27FC236}">
                <a16:creationId xmlns:a16="http://schemas.microsoft.com/office/drawing/2014/main" id="{4AC93F43-7216-1D88-7E3A-C547FCF2BB14}"/>
              </a:ext>
            </a:extLst>
          </p:cNvPr>
          <p:cNvSpPr/>
          <p:nvPr/>
        </p:nvSpPr>
        <p:spPr>
          <a:xfrm>
            <a:off x="4019313" y="1487164"/>
            <a:ext cx="27151" cy="2016000"/>
          </a:xfrm>
          <a:prstGeom prst="rect">
            <a:avLst/>
          </a:prstGeom>
          <a:solidFill>
            <a:srgbClr val="003F48"/>
          </a:solidFill>
        </p:spPr>
        <p:txBody>
          <a:bodyPr wrap="square" tIns="21379" bIns="21379" numCol="1" spcCol="360000" anchor="ctr">
            <a:noAutofit/>
          </a:bodyPr>
          <a:lstStyle/>
          <a:p>
            <a:pPr algn="ctr">
              <a:spcAft>
                <a:spcPts val="357"/>
              </a:spcAft>
              <a:buClr>
                <a:schemeClr val="bg1"/>
              </a:buClr>
            </a:pPr>
            <a:endParaRPr lang="en-GB" sz="713">
              <a:solidFill>
                <a:schemeClr val="bg1"/>
              </a:solidFill>
              <a:latin typeface="Avenir LT Pro 65 Medium" panose="020B0603020203020204" pitchFamily="34" charset="0"/>
            </a:endParaRPr>
          </a:p>
        </p:txBody>
      </p:sp>
      <p:sp>
        <p:nvSpPr>
          <p:cNvPr id="35" name="Rectangle 34">
            <a:extLst>
              <a:ext uri="{FF2B5EF4-FFF2-40B4-BE49-F238E27FC236}">
                <a16:creationId xmlns:a16="http://schemas.microsoft.com/office/drawing/2014/main" id="{5487978E-A055-DD3C-35DC-B1527AEB3194}"/>
              </a:ext>
            </a:extLst>
          </p:cNvPr>
          <p:cNvSpPr/>
          <p:nvPr/>
        </p:nvSpPr>
        <p:spPr>
          <a:xfrm>
            <a:off x="1795803" y="1605464"/>
            <a:ext cx="1882533" cy="458511"/>
          </a:xfrm>
          <a:prstGeom prst="rect">
            <a:avLst/>
          </a:prstGeom>
        </p:spPr>
        <p:txBody>
          <a:bodyPr wrap="square" lIns="0" rIns="0" numCol="1" spcCol="360000">
            <a:noAutofit/>
          </a:bodyPr>
          <a:lstStyle/>
          <a:p>
            <a:pPr>
              <a:spcAft>
                <a:spcPts val="357"/>
              </a:spcAft>
              <a:buClr>
                <a:srgbClr val="003F48"/>
              </a:buClr>
            </a:pPr>
            <a:r>
              <a:rPr lang="en-GB" sz="900" b="1" dirty="0">
                <a:solidFill>
                  <a:srgbClr val="003F48"/>
                </a:solidFill>
                <a:latin typeface="Avenir LT Pro 65 Medium" panose="020B0603020203020204" pitchFamily="34" charset="0"/>
              </a:rPr>
              <a:t>Customer governance board </a:t>
            </a:r>
            <a:r>
              <a:rPr lang="en-GB" sz="900" dirty="0">
                <a:latin typeface="Avenir LT Pro 65 Medium" panose="020B0603020203020204" pitchFamily="34" charset="0"/>
              </a:rPr>
              <a:t>provides executive, commercial, and policy oversight and approvals.</a:t>
            </a:r>
          </a:p>
        </p:txBody>
      </p:sp>
      <p:sp>
        <p:nvSpPr>
          <p:cNvPr id="36" name="Rectangle 35">
            <a:extLst>
              <a:ext uri="{FF2B5EF4-FFF2-40B4-BE49-F238E27FC236}">
                <a16:creationId xmlns:a16="http://schemas.microsoft.com/office/drawing/2014/main" id="{CC2E8B4E-19C2-469A-FE56-E2D4FB24156B}"/>
              </a:ext>
            </a:extLst>
          </p:cNvPr>
          <p:cNvSpPr/>
          <p:nvPr/>
        </p:nvSpPr>
        <p:spPr>
          <a:xfrm>
            <a:off x="2411181" y="2689139"/>
            <a:ext cx="1588677" cy="458511"/>
          </a:xfrm>
          <a:prstGeom prst="rect">
            <a:avLst/>
          </a:prstGeom>
        </p:spPr>
        <p:txBody>
          <a:bodyPr wrap="square" lIns="0" rIns="0" numCol="1" spcCol="360000">
            <a:noAutofit/>
          </a:bodyPr>
          <a:lstStyle/>
          <a:p>
            <a:pPr>
              <a:spcAft>
                <a:spcPts val="357"/>
              </a:spcAft>
              <a:buClr>
                <a:srgbClr val="003F48"/>
              </a:buClr>
            </a:pPr>
            <a:r>
              <a:rPr lang="en-GB" sz="900" b="1" dirty="0">
                <a:solidFill>
                  <a:srgbClr val="003F48"/>
                </a:solidFill>
                <a:latin typeface="Avenir LT Pro 65 Medium" panose="020B0603020203020204" pitchFamily="34" charset="0"/>
              </a:rPr>
              <a:t>Functional teams </a:t>
            </a:r>
            <a:r>
              <a:rPr lang="en-GB" sz="900" dirty="0">
                <a:latin typeface="Avenir LT Pro 65 Medium" panose="020B0603020203020204" pitchFamily="34" charset="0"/>
              </a:rPr>
              <a:t>provide subject matter expertise to implement initiatives.</a:t>
            </a:r>
          </a:p>
        </p:txBody>
      </p:sp>
      <p:sp>
        <p:nvSpPr>
          <p:cNvPr id="41" name="Rectangle 40">
            <a:extLst>
              <a:ext uri="{FF2B5EF4-FFF2-40B4-BE49-F238E27FC236}">
                <a16:creationId xmlns:a16="http://schemas.microsoft.com/office/drawing/2014/main" id="{D54AAD54-734F-2858-9985-3EF406F329E0}"/>
              </a:ext>
            </a:extLst>
          </p:cNvPr>
          <p:cNvSpPr/>
          <p:nvPr/>
        </p:nvSpPr>
        <p:spPr>
          <a:xfrm>
            <a:off x="4137882" y="1452691"/>
            <a:ext cx="1794371" cy="505497"/>
          </a:xfrm>
          <a:prstGeom prst="rect">
            <a:avLst/>
          </a:prstGeom>
        </p:spPr>
        <p:txBody>
          <a:bodyPr wrap="square" lIns="0" rIns="0" numCol="1" spcCol="360000">
            <a:noAutofit/>
          </a:bodyPr>
          <a:lstStyle/>
          <a:p>
            <a:pPr>
              <a:spcAft>
                <a:spcPts val="357"/>
              </a:spcAft>
              <a:buClr>
                <a:srgbClr val="003F48"/>
              </a:buClr>
            </a:pPr>
            <a:r>
              <a:rPr lang="en-GB" sz="800" b="1" dirty="0">
                <a:solidFill>
                  <a:srgbClr val="003F48"/>
                </a:solidFill>
                <a:latin typeface="Avenir LT Pro 65 Medium" panose="020B0603020203020204" pitchFamily="34" charset="0"/>
              </a:rPr>
              <a:t>Approach</a:t>
            </a:r>
          </a:p>
          <a:p>
            <a:pPr marL="52800" indent="-52800">
              <a:spcAft>
                <a:spcPts val="357"/>
              </a:spcAft>
              <a:buClr>
                <a:srgbClr val="003F48"/>
              </a:buClr>
              <a:buFont typeface="Arial" panose="020B0604020202020204" pitchFamily="34" charset="0"/>
              <a:buChar char="•"/>
            </a:pPr>
            <a:r>
              <a:rPr lang="en-GB" sz="800" dirty="0">
                <a:latin typeface="Avenir LT Pro 65 Medium" panose="020B0603020203020204" pitchFamily="34" charset="0"/>
              </a:rPr>
              <a:t>Customer Council briefed on all activities, issues and initiatives by functional teams</a:t>
            </a:r>
          </a:p>
          <a:p>
            <a:pPr marL="52800" indent="-52800">
              <a:spcAft>
                <a:spcPts val="357"/>
              </a:spcAft>
              <a:buClr>
                <a:srgbClr val="003F48"/>
              </a:buClr>
              <a:buFont typeface="Arial" panose="020B0604020202020204" pitchFamily="34" charset="0"/>
              <a:buChar char="•"/>
            </a:pPr>
            <a:r>
              <a:rPr lang="en-GB" sz="800" dirty="0">
                <a:latin typeface="Avenir LT Pro 65 Medium" panose="020B0603020203020204" pitchFamily="34" charset="0"/>
              </a:rPr>
              <a:t>Briefings include the proposal and an assessment of impact to customers and the business</a:t>
            </a:r>
          </a:p>
          <a:p>
            <a:pPr marL="52800" indent="-52800">
              <a:spcAft>
                <a:spcPts val="357"/>
              </a:spcAft>
              <a:buClr>
                <a:srgbClr val="003F48"/>
              </a:buClr>
              <a:buFont typeface="Arial" panose="020B0604020202020204" pitchFamily="34" charset="0"/>
              <a:buChar char="•"/>
            </a:pPr>
            <a:r>
              <a:rPr lang="en-GB" sz="800" dirty="0">
                <a:latin typeface="Avenir LT Pro 65 Medium" panose="020B0603020203020204" pitchFamily="34" charset="0"/>
              </a:rPr>
              <a:t>Customer Council reviews proposals to approve, mitigate or block activities and prioritise, all within defined board authority </a:t>
            </a:r>
          </a:p>
          <a:p>
            <a:pPr marL="52800" indent="-52800">
              <a:spcAft>
                <a:spcPts val="357"/>
              </a:spcAft>
              <a:buClr>
                <a:srgbClr val="003F48"/>
              </a:buClr>
              <a:buFont typeface="Arial" panose="020B0604020202020204" pitchFamily="34" charset="0"/>
              <a:buChar char="•"/>
            </a:pPr>
            <a:r>
              <a:rPr lang="en-GB" sz="800" dirty="0">
                <a:latin typeface="Avenir LT Pro 65 Medium" panose="020B0603020203020204" pitchFamily="34" charset="0"/>
              </a:rPr>
              <a:t>Major projects and exceptions are elevated to CG Board</a:t>
            </a:r>
          </a:p>
          <a:p>
            <a:pPr marL="52800" indent="-52800">
              <a:spcAft>
                <a:spcPts val="357"/>
              </a:spcAft>
              <a:buClr>
                <a:srgbClr val="003F48"/>
              </a:buClr>
              <a:buFont typeface="Arial" panose="020B0604020202020204" pitchFamily="34" charset="0"/>
              <a:buChar char="•"/>
            </a:pPr>
            <a:r>
              <a:rPr lang="en-GB" sz="800" dirty="0">
                <a:latin typeface="Avenir LT Pro 65 Medium" panose="020B0603020203020204" pitchFamily="34" charset="0"/>
              </a:rPr>
              <a:t>CG Board reviews, steers and prioritises significant activities within overall strategy and policy.</a:t>
            </a:r>
          </a:p>
        </p:txBody>
      </p:sp>
      <p:graphicFrame>
        <p:nvGraphicFramePr>
          <p:cNvPr id="53" name="Diagram 52">
            <a:extLst>
              <a:ext uri="{FF2B5EF4-FFF2-40B4-BE49-F238E27FC236}">
                <a16:creationId xmlns:a16="http://schemas.microsoft.com/office/drawing/2014/main" id="{B04CEC49-56A3-75B6-8D05-4BB054BDDFA6}"/>
              </a:ext>
            </a:extLst>
          </p:cNvPr>
          <p:cNvGraphicFramePr/>
          <p:nvPr>
            <p:extLst>
              <p:ext uri="{D42A27DB-BD31-4B8C-83A1-F6EECF244321}">
                <p14:modId xmlns:p14="http://schemas.microsoft.com/office/powerpoint/2010/main" val="3730486178"/>
              </p:ext>
            </p:extLst>
          </p:nvPr>
        </p:nvGraphicFramePr>
        <p:xfrm>
          <a:off x="475916" y="1539531"/>
          <a:ext cx="1813334" cy="169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TextBox 53">
            <a:extLst>
              <a:ext uri="{FF2B5EF4-FFF2-40B4-BE49-F238E27FC236}">
                <a16:creationId xmlns:a16="http://schemas.microsoft.com/office/drawing/2014/main" id="{E03B640F-0888-57C0-6110-C0A68D968696}"/>
              </a:ext>
            </a:extLst>
          </p:cNvPr>
          <p:cNvSpPr txBox="1"/>
          <p:nvPr/>
        </p:nvSpPr>
        <p:spPr>
          <a:xfrm>
            <a:off x="957625" y="2386328"/>
            <a:ext cx="849912"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Customer Council</a:t>
            </a:r>
          </a:p>
        </p:txBody>
      </p:sp>
      <p:sp>
        <p:nvSpPr>
          <p:cNvPr id="55" name="TextBox 54">
            <a:extLst>
              <a:ext uri="{FF2B5EF4-FFF2-40B4-BE49-F238E27FC236}">
                <a16:creationId xmlns:a16="http://schemas.microsoft.com/office/drawing/2014/main" id="{58CDB6B7-BE2B-9661-7E10-CA9152DB6761}"/>
              </a:ext>
            </a:extLst>
          </p:cNvPr>
          <p:cNvSpPr txBox="1"/>
          <p:nvPr/>
        </p:nvSpPr>
        <p:spPr>
          <a:xfrm>
            <a:off x="1107506" y="1925134"/>
            <a:ext cx="550151"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CG Board</a:t>
            </a:r>
          </a:p>
        </p:txBody>
      </p:sp>
      <p:sp>
        <p:nvSpPr>
          <p:cNvPr id="58" name="TextBox 57">
            <a:extLst>
              <a:ext uri="{FF2B5EF4-FFF2-40B4-BE49-F238E27FC236}">
                <a16:creationId xmlns:a16="http://schemas.microsoft.com/office/drawing/2014/main" id="{76988815-2BD3-DA35-0BA3-E069F42F1903}"/>
              </a:ext>
            </a:extLst>
          </p:cNvPr>
          <p:cNvSpPr txBox="1"/>
          <p:nvPr/>
        </p:nvSpPr>
        <p:spPr>
          <a:xfrm>
            <a:off x="1146779" y="2874373"/>
            <a:ext cx="471603" cy="284052"/>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Change</a:t>
            </a:r>
          </a:p>
          <a:p>
            <a:pPr algn="ctr"/>
            <a:r>
              <a:rPr lang="en-GB" sz="623" b="1">
                <a:solidFill>
                  <a:schemeClr val="bg1"/>
                </a:solidFill>
                <a:latin typeface="Avenir LT Pro 65 Medium" panose="020B0603020203020204" pitchFamily="34" charset="0"/>
              </a:rPr>
              <a:t>Teams</a:t>
            </a:r>
          </a:p>
        </p:txBody>
      </p:sp>
      <p:cxnSp>
        <p:nvCxnSpPr>
          <p:cNvPr id="59" name="Straight Connector 58">
            <a:extLst>
              <a:ext uri="{FF2B5EF4-FFF2-40B4-BE49-F238E27FC236}">
                <a16:creationId xmlns:a16="http://schemas.microsoft.com/office/drawing/2014/main" id="{DCC2A6C1-2265-595B-037A-7898B0B904DC}"/>
              </a:ext>
            </a:extLst>
          </p:cNvPr>
          <p:cNvCxnSpPr>
            <a:cxnSpLocks/>
          </p:cNvCxnSpPr>
          <p:nvPr/>
        </p:nvCxnSpPr>
        <p:spPr>
          <a:xfrm>
            <a:off x="1197904" y="2671803"/>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B84AF4-F8FC-218E-09E3-CA1C7B6D456C}"/>
              </a:ext>
            </a:extLst>
          </p:cNvPr>
          <p:cNvCxnSpPr>
            <a:cxnSpLocks/>
          </p:cNvCxnSpPr>
          <p:nvPr/>
        </p:nvCxnSpPr>
        <p:spPr>
          <a:xfrm>
            <a:off x="1583596" y="2671803"/>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1" name="Graphic 60" descr="Meeting outline">
            <a:extLst>
              <a:ext uri="{FF2B5EF4-FFF2-40B4-BE49-F238E27FC236}">
                <a16:creationId xmlns:a16="http://schemas.microsoft.com/office/drawing/2014/main" id="{72446374-8D0D-6AEC-3BC7-F9F90C2A9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3568" y="1737751"/>
            <a:ext cx="178030" cy="178030"/>
          </a:xfrm>
          <a:prstGeom prst="rect">
            <a:avLst/>
          </a:prstGeom>
          <a:effectLst>
            <a:glow rad="101600">
              <a:schemeClr val="accent3">
                <a:satMod val="175000"/>
                <a:alpha val="40000"/>
              </a:schemeClr>
            </a:glow>
          </a:effectLst>
        </p:spPr>
      </p:pic>
      <p:pic>
        <p:nvPicPr>
          <p:cNvPr id="62" name="Graphic 61" descr="Children outline">
            <a:extLst>
              <a:ext uri="{FF2B5EF4-FFF2-40B4-BE49-F238E27FC236}">
                <a16:creationId xmlns:a16="http://schemas.microsoft.com/office/drawing/2014/main" id="{654E64B8-334C-3179-5938-E356461127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4496" y="2247862"/>
            <a:ext cx="196174" cy="196174"/>
          </a:xfrm>
          <a:prstGeom prst="rect">
            <a:avLst/>
          </a:prstGeom>
          <a:effectLst>
            <a:glow rad="101600">
              <a:schemeClr val="accent3">
                <a:satMod val="175000"/>
                <a:alpha val="40000"/>
              </a:schemeClr>
            </a:glow>
          </a:effectLst>
        </p:spPr>
      </p:pic>
      <p:pic>
        <p:nvPicPr>
          <p:cNvPr id="63" name="Graphic 62" descr="Blueprint outline">
            <a:extLst>
              <a:ext uri="{FF2B5EF4-FFF2-40B4-BE49-F238E27FC236}">
                <a16:creationId xmlns:a16="http://schemas.microsoft.com/office/drawing/2014/main" id="{A4107A61-4E45-8FA5-BD27-7689D0B342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13649" y="2742883"/>
            <a:ext cx="137867" cy="137867"/>
          </a:xfrm>
          <a:prstGeom prst="rect">
            <a:avLst/>
          </a:prstGeom>
          <a:effectLst>
            <a:glow rad="101600">
              <a:schemeClr val="accent3">
                <a:satMod val="175000"/>
                <a:alpha val="40000"/>
              </a:schemeClr>
            </a:glow>
          </a:effectLst>
        </p:spPr>
      </p:pic>
      <p:pic>
        <p:nvPicPr>
          <p:cNvPr id="64" name="Graphic 63" descr="Blueprint outline">
            <a:extLst>
              <a:ext uri="{FF2B5EF4-FFF2-40B4-BE49-F238E27FC236}">
                <a16:creationId xmlns:a16="http://schemas.microsoft.com/office/drawing/2014/main" id="{BA26B95A-5894-BD47-A690-10FF23A6C97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670" y="2742883"/>
            <a:ext cx="137867" cy="137867"/>
          </a:xfrm>
          <a:prstGeom prst="rect">
            <a:avLst/>
          </a:prstGeom>
          <a:effectLst>
            <a:glow rad="101600">
              <a:schemeClr val="accent3">
                <a:satMod val="175000"/>
                <a:alpha val="40000"/>
              </a:schemeClr>
            </a:glow>
          </a:effectLst>
        </p:spPr>
      </p:pic>
      <p:pic>
        <p:nvPicPr>
          <p:cNvPr id="65" name="Graphic 64" descr="Blueprint outline">
            <a:extLst>
              <a:ext uri="{FF2B5EF4-FFF2-40B4-BE49-F238E27FC236}">
                <a16:creationId xmlns:a16="http://schemas.microsoft.com/office/drawing/2014/main" id="{0E90D747-A740-F5D7-9FCD-3EDE2B0FF8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15927" y="2742883"/>
            <a:ext cx="137867" cy="137867"/>
          </a:xfrm>
          <a:prstGeom prst="rect">
            <a:avLst/>
          </a:prstGeom>
          <a:effectLst>
            <a:glow rad="101600">
              <a:schemeClr val="accent3">
                <a:satMod val="175000"/>
                <a:alpha val="40000"/>
              </a:schemeClr>
            </a:glow>
          </a:effectLst>
        </p:spPr>
      </p:pic>
      <p:sp>
        <p:nvSpPr>
          <p:cNvPr id="12" name="Title 1">
            <a:extLst>
              <a:ext uri="{FF2B5EF4-FFF2-40B4-BE49-F238E27FC236}">
                <a16:creationId xmlns:a16="http://schemas.microsoft.com/office/drawing/2014/main" id="{5A117C52-282F-AF7E-C821-AEAAE77FA5CF}"/>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GOVERNANCE: A FRAMEWORK FOR OVERSIGHT</a:t>
            </a:r>
          </a:p>
        </p:txBody>
      </p:sp>
      <p:pic>
        <p:nvPicPr>
          <p:cNvPr id="5" name="Picture 4">
            <a:extLst>
              <a:ext uri="{FF2B5EF4-FFF2-40B4-BE49-F238E27FC236}">
                <a16:creationId xmlns:a16="http://schemas.microsoft.com/office/drawing/2014/main" id="{89DE2651-5F85-F489-E3A8-89484440DD4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410C2353-4F0B-D243-B028-2B95CA236931}"/>
              </a:ext>
            </a:extLst>
          </p:cNvPr>
          <p:cNvSpPr txBox="1"/>
          <p:nvPr/>
        </p:nvSpPr>
        <p:spPr>
          <a:xfrm>
            <a:off x="1536729" y="2874373"/>
            <a:ext cx="553357" cy="284052"/>
          </a:xfrm>
          <a:prstGeom prst="rect">
            <a:avLst/>
          </a:prstGeom>
          <a:noFill/>
        </p:spPr>
        <p:txBody>
          <a:bodyPr wrap="none" rtlCol="0">
            <a:spAutoFit/>
          </a:bodyPr>
          <a:lstStyle/>
          <a:p>
            <a:r>
              <a:rPr lang="en-GB" sz="623" b="1">
                <a:solidFill>
                  <a:schemeClr val="bg1"/>
                </a:solidFill>
                <a:latin typeface="Avenir LT Pro 65 Medium" panose="020B0603020203020204" pitchFamily="34" charset="0"/>
              </a:rPr>
              <a:t>Initiatives</a:t>
            </a:r>
          </a:p>
          <a:p>
            <a:r>
              <a:rPr lang="en-GB" sz="623" b="1">
                <a:solidFill>
                  <a:schemeClr val="bg1"/>
                </a:solidFill>
                <a:latin typeface="Avenir LT Pro 65 Medium" panose="020B0603020203020204" pitchFamily="34" charset="0"/>
              </a:rPr>
              <a:t>&amp; Issues</a:t>
            </a:r>
          </a:p>
        </p:txBody>
      </p:sp>
      <p:sp>
        <p:nvSpPr>
          <p:cNvPr id="11" name="TextBox 10">
            <a:extLst>
              <a:ext uri="{FF2B5EF4-FFF2-40B4-BE49-F238E27FC236}">
                <a16:creationId xmlns:a16="http://schemas.microsoft.com/office/drawing/2014/main" id="{1AF4ECEC-E1D8-0CCD-B1B0-15735CB8F2CF}"/>
              </a:ext>
            </a:extLst>
          </p:cNvPr>
          <p:cNvSpPr txBox="1"/>
          <p:nvPr/>
        </p:nvSpPr>
        <p:spPr>
          <a:xfrm>
            <a:off x="628994" y="2874373"/>
            <a:ext cx="633507" cy="284052"/>
          </a:xfrm>
          <a:prstGeom prst="rect">
            <a:avLst/>
          </a:prstGeom>
          <a:noFill/>
        </p:spPr>
        <p:txBody>
          <a:bodyPr wrap="none" rtlCol="0">
            <a:spAutoFit/>
          </a:bodyPr>
          <a:lstStyle/>
          <a:p>
            <a:pPr algn="r"/>
            <a:r>
              <a:rPr lang="en-GB" sz="623" b="1">
                <a:solidFill>
                  <a:schemeClr val="bg1"/>
                </a:solidFill>
                <a:latin typeface="Avenir LT Pro 65 Medium" panose="020B0603020203020204" pitchFamily="34" charset="0"/>
              </a:rPr>
              <a:t>Operational</a:t>
            </a:r>
          </a:p>
          <a:p>
            <a:pPr algn="r"/>
            <a:r>
              <a:rPr lang="en-GB" sz="623" b="1">
                <a:solidFill>
                  <a:schemeClr val="bg1"/>
                </a:solidFill>
                <a:latin typeface="Avenir LT Pro 65 Medium" panose="020B0603020203020204" pitchFamily="34" charset="0"/>
              </a:rPr>
              <a:t>Teams</a:t>
            </a:r>
          </a:p>
        </p:txBody>
      </p:sp>
      <p:sp>
        <p:nvSpPr>
          <p:cNvPr id="7" name="TextBox 6">
            <a:extLst>
              <a:ext uri="{FF2B5EF4-FFF2-40B4-BE49-F238E27FC236}">
                <a16:creationId xmlns:a16="http://schemas.microsoft.com/office/drawing/2014/main" id="{21CF2778-89B8-003C-B2CC-E90C4CC08D0E}"/>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8" name="Slide Number Placeholder 5">
            <a:extLst>
              <a:ext uri="{FF2B5EF4-FFF2-40B4-BE49-F238E27FC236}">
                <a16:creationId xmlns:a16="http://schemas.microsoft.com/office/drawing/2014/main" id="{A1E64F41-EC30-F5B2-0543-EFDF05B8929B}"/>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55</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553DC033-2095-B40A-68F7-1AE85F8D2116}"/>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8BEC43-323B-C5CB-FE6F-073A0A368CF8}"/>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085018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23C142D-2FD3-2913-0A88-032F33982212}"/>
              </a:ext>
            </a:extLst>
          </p:cNvPr>
          <p:cNvGraphicFramePr/>
          <p:nvPr>
            <p:extLst>
              <p:ext uri="{D42A27DB-BD31-4B8C-83A1-F6EECF244321}">
                <p14:modId xmlns:p14="http://schemas.microsoft.com/office/powerpoint/2010/main" val="4261586879"/>
              </p:ext>
            </p:extLst>
          </p:nvPr>
        </p:nvGraphicFramePr>
        <p:xfrm>
          <a:off x="342832" y="1497973"/>
          <a:ext cx="1813334" cy="169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FC6672B-975F-4B7B-B49F-EF9C7A756209}"/>
              </a:ext>
            </a:extLst>
          </p:cNvPr>
          <p:cNvSpPr txBox="1"/>
          <p:nvPr/>
        </p:nvSpPr>
        <p:spPr>
          <a:xfrm>
            <a:off x="2336667" y="1448288"/>
            <a:ext cx="3573212" cy="1885131"/>
          </a:xfrm>
          <a:prstGeom prst="rect">
            <a:avLst/>
          </a:prstGeom>
          <a:noFill/>
          <a:ln>
            <a:noFill/>
          </a:ln>
        </p:spPr>
        <p:txBody>
          <a:bodyPr wrap="square">
            <a:spAutoFit/>
          </a:bodyPr>
          <a:lstStyle/>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Meets (e.g.) MONTHLY to review progress, set direction and to sponsor and approve initiatives.</a:t>
            </a:r>
          </a:p>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It comprises permanent members of the executive board accountable for customer engagement, development, commercial growth, decision-making, planning and operations. It is chaired by the Chief Customer Officer. </a:t>
            </a:r>
          </a:p>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Status updates and initiatives are presented by representatives of the Customer Council (CC), or executive stakeholders.</a:t>
            </a:r>
          </a:p>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CG Board will prioritise customer initiatives and activities based on legal, regulatory, reputational, commercial and other considerations, which are then executed via the CC.</a:t>
            </a:r>
          </a:p>
        </p:txBody>
      </p:sp>
      <p:sp>
        <p:nvSpPr>
          <p:cNvPr id="19" name="TextBox 18">
            <a:extLst>
              <a:ext uri="{FF2B5EF4-FFF2-40B4-BE49-F238E27FC236}">
                <a16:creationId xmlns:a16="http://schemas.microsoft.com/office/drawing/2014/main" id="{B5B647B3-0A3E-434F-8358-8A9397E7CBC7}"/>
              </a:ext>
            </a:extLst>
          </p:cNvPr>
          <p:cNvSpPr txBox="1"/>
          <p:nvPr/>
        </p:nvSpPr>
        <p:spPr>
          <a:xfrm>
            <a:off x="824542" y="2310828"/>
            <a:ext cx="849912"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Customer Council</a:t>
            </a:r>
          </a:p>
        </p:txBody>
      </p:sp>
      <p:sp>
        <p:nvSpPr>
          <p:cNvPr id="20" name="TextBox 19">
            <a:extLst>
              <a:ext uri="{FF2B5EF4-FFF2-40B4-BE49-F238E27FC236}">
                <a16:creationId xmlns:a16="http://schemas.microsoft.com/office/drawing/2014/main" id="{579051EA-AEA6-426C-ABEB-932228E814FF}"/>
              </a:ext>
            </a:extLst>
          </p:cNvPr>
          <p:cNvSpPr txBox="1"/>
          <p:nvPr/>
        </p:nvSpPr>
        <p:spPr>
          <a:xfrm>
            <a:off x="974423" y="1883576"/>
            <a:ext cx="550151"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CG Board</a:t>
            </a:r>
          </a:p>
        </p:txBody>
      </p:sp>
      <p:sp>
        <p:nvSpPr>
          <p:cNvPr id="23" name="TextBox 22">
            <a:extLst>
              <a:ext uri="{FF2B5EF4-FFF2-40B4-BE49-F238E27FC236}">
                <a16:creationId xmlns:a16="http://schemas.microsoft.com/office/drawing/2014/main" id="{A388D550-34DE-4131-B5EC-61592115886E}"/>
              </a:ext>
            </a:extLst>
          </p:cNvPr>
          <p:cNvSpPr txBox="1"/>
          <p:nvPr/>
        </p:nvSpPr>
        <p:spPr>
          <a:xfrm>
            <a:off x="1013696" y="2804547"/>
            <a:ext cx="471603" cy="284052"/>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Change</a:t>
            </a:r>
          </a:p>
          <a:p>
            <a:pPr algn="ctr"/>
            <a:r>
              <a:rPr lang="en-GB" sz="623" b="1">
                <a:solidFill>
                  <a:schemeClr val="bg1"/>
                </a:solidFill>
                <a:latin typeface="Avenir LT Pro 65 Medium" panose="020B0603020203020204" pitchFamily="34" charset="0"/>
              </a:rPr>
              <a:t>Teams</a:t>
            </a:r>
          </a:p>
        </p:txBody>
      </p:sp>
      <p:cxnSp>
        <p:nvCxnSpPr>
          <p:cNvPr id="24" name="Straight Connector 23">
            <a:extLst>
              <a:ext uri="{FF2B5EF4-FFF2-40B4-BE49-F238E27FC236}">
                <a16:creationId xmlns:a16="http://schemas.microsoft.com/office/drawing/2014/main" id="{9EAC4BF9-00DE-45B3-B8A7-25259B596962}"/>
              </a:ext>
            </a:extLst>
          </p:cNvPr>
          <p:cNvCxnSpPr>
            <a:cxnSpLocks/>
          </p:cNvCxnSpPr>
          <p:nvPr/>
        </p:nvCxnSpPr>
        <p:spPr>
          <a:xfrm>
            <a:off x="1064821"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B72398-2C3B-FDE8-0F4F-045FAF103C58}"/>
              </a:ext>
            </a:extLst>
          </p:cNvPr>
          <p:cNvCxnSpPr>
            <a:cxnSpLocks/>
          </p:cNvCxnSpPr>
          <p:nvPr/>
        </p:nvCxnSpPr>
        <p:spPr>
          <a:xfrm>
            <a:off x="1450513"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descr="Meeting outline">
            <a:extLst>
              <a:ext uri="{FF2B5EF4-FFF2-40B4-BE49-F238E27FC236}">
                <a16:creationId xmlns:a16="http://schemas.microsoft.com/office/drawing/2014/main" id="{8BC86CC3-0753-C1CC-9736-5BA74D947E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0484" y="1696192"/>
            <a:ext cx="178030" cy="178030"/>
          </a:xfrm>
          <a:prstGeom prst="rect">
            <a:avLst/>
          </a:prstGeom>
          <a:effectLst>
            <a:glow rad="101600">
              <a:schemeClr val="accent3">
                <a:satMod val="175000"/>
                <a:alpha val="40000"/>
              </a:schemeClr>
            </a:glow>
          </a:effectLst>
        </p:spPr>
      </p:pic>
      <p:sp>
        <p:nvSpPr>
          <p:cNvPr id="12" name="Title 1">
            <a:extLst>
              <a:ext uri="{FF2B5EF4-FFF2-40B4-BE49-F238E27FC236}">
                <a16:creationId xmlns:a16="http://schemas.microsoft.com/office/drawing/2014/main" id="{47B7FD47-B992-95F1-BEAD-C23701D004EF}"/>
              </a:ext>
            </a:extLst>
          </p:cNvPr>
          <p:cNvSpPr txBox="1">
            <a:spLocks/>
          </p:cNvSpPr>
          <p:nvPr/>
        </p:nvSpPr>
        <p:spPr>
          <a:xfrm>
            <a:off x="338204" y="779070"/>
            <a:ext cx="4740833"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CUSTOMER BOARD ROLES AND RESPONSIBILITIES</a:t>
            </a:r>
          </a:p>
        </p:txBody>
      </p:sp>
      <p:pic>
        <p:nvPicPr>
          <p:cNvPr id="14" name="Picture 13">
            <a:extLst>
              <a:ext uri="{FF2B5EF4-FFF2-40B4-BE49-F238E27FC236}">
                <a16:creationId xmlns:a16="http://schemas.microsoft.com/office/drawing/2014/main" id="{61474F27-6CE6-5C17-EA1B-939C7220A5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16" name="TextBox 15">
            <a:extLst>
              <a:ext uri="{FF2B5EF4-FFF2-40B4-BE49-F238E27FC236}">
                <a16:creationId xmlns:a16="http://schemas.microsoft.com/office/drawing/2014/main" id="{73B5E935-099B-8A4C-65F1-A308EB90F504}"/>
              </a:ext>
            </a:extLst>
          </p:cNvPr>
          <p:cNvSpPr txBox="1"/>
          <p:nvPr/>
        </p:nvSpPr>
        <p:spPr>
          <a:xfrm>
            <a:off x="1397618" y="2801873"/>
            <a:ext cx="553357" cy="284052"/>
          </a:xfrm>
          <a:prstGeom prst="rect">
            <a:avLst/>
          </a:prstGeom>
          <a:noFill/>
        </p:spPr>
        <p:txBody>
          <a:bodyPr wrap="none" rtlCol="0">
            <a:spAutoFit/>
          </a:bodyPr>
          <a:lstStyle/>
          <a:p>
            <a:r>
              <a:rPr lang="en-GB" sz="623" b="1">
                <a:solidFill>
                  <a:schemeClr val="bg1"/>
                </a:solidFill>
                <a:latin typeface="Avenir LT Pro 65 Medium" panose="020B0603020203020204" pitchFamily="34" charset="0"/>
              </a:rPr>
              <a:t>Initiatives</a:t>
            </a:r>
          </a:p>
          <a:p>
            <a:r>
              <a:rPr lang="en-GB" sz="623" b="1">
                <a:solidFill>
                  <a:schemeClr val="bg1"/>
                </a:solidFill>
                <a:latin typeface="Avenir LT Pro 65 Medium" panose="020B0603020203020204" pitchFamily="34" charset="0"/>
              </a:rPr>
              <a:t>&amp; Issues</a:t>
            </a:r>
          </a:p>
        </p:txBody>
      </p:sp>
      <p:sp>
        <p:nvSpPr>
          <p:cNvPr id="17" name="TextBox 16">
            <a:extLst>
              <a:ext uri="{FF2B5EF4-FFF2-40B4-BE49-F238E27FC236}">
                <a16:creationId xmlns:a16="http://schemas.microsoft.com/office/drawing/2014/main" id="{6B4838CE-9F79-608D-7CE8-9E496002B51E}"/>
              </a:ext>
            </a:extLst>
          </p:cNvPr>
          <p:cNvSpPr txBox="1"/>
          <p:nvPr/>
        </p:nvSpPr>
        <p:spPr>
          <a:xfrm>
            <a:off x="489883" y="2813901"/>
            <a:ext cx="633507" cy="284052"/>
          </a:xfrm>
          <a:prstGeom prst="rect">
            <a:avLst/>
          </a:prstGeom>
          <a:noFill/>
        </p:spPr>
        <p:txBody>
          <a:bodyPr wrap="none" rtlCol="0">
            <a:spAutoFit/>
          </a:bodyPr>
          <a:lstStyle/>
          <a:p>
            <a:pPr algn="r"/>
            <a:r>
              <a:rPr lang="en-GB" sz="623" b="1">
                <a:solidFill>
                  <a:schemeClr val="bg1"/>
                </a:solidFill>
                <a:latin typeface="Avenir LT Pro 65 Medium" panose="020B0603020203020204" pitchFamily="34" charset="0"/>
              </a:rPr>
              <a:t>Operational</a:t>
            </a:r>
          </a:p>
          <a:p>
            <a:pPr algn="r"/>
            <a:r>
              <a:rPr lang="en-GB" sz="623" b="1">
                <a:solidFill>
                  <a:schemeClr val="bg1"/>
                </a:solidFill>
                <a:latin typeface="Avenir LT Pro 65 Medium" panose="020B0603020203020204" pitchFamily="34" charset="0"/>
              </a:rPr>
              <a:t>Teams</a:t>
            </a:r>
          </a:p>
        </p:txBody>
      </p:sp>
      <p:sp>
        <p:nvSpPr>
          <p:cNvPr id="2" name="Slide Number Placeholder 5">
            <a:extLst>
              <a:ext uri="{FF2B5EF4-FFF2-40B4-BE49-F238E27FC236}">
                <a16:creationId xmlns:a16="http://schemas.microsoft.com/office/drawing/2014/main" id="{0174AF23-1B17-AF64-0329-06AE0120F1A5}"/>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56</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5460E9B2-1B1B-BE68-4B6F-4DDE9343D2B6}"/>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DC7F48CC-ED53-35A1-936F-A7CAB45A370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AD0754-F5F4-F023-BA66-01B05A3B272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544384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281B29C-BF14-ED39-64F1-92A8EC68993A}"/>
              </a:ext>
            </a:extLst>
          </p:cNvPr>
          <p:cNvGraphicFramePr/>
          <p:nvPr>
            <p:extLst>
              <p:ext uri="{D42A27DB-BD31-4B8C-83A1-F6EECF244321}">
                <p14:modId xmlns:p14="http://schemas.microsoft.com/office/powerpoint/2010/main" val="1717054592"/>
              </p:ext>
            </p:extLst>
          </p:nvPr>
        </p:nvGraphicFramePr>
        <p:xfrm>
          <a:off x="475916" y="1497973"/>
          <a:ext cx="1813334" cy="169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C6C3F86-BE80-A7E6-3DE4-351936CDEE4E}"/>
              </a:ext>
            </a:extLst>
          </p:cNvPr>
          <p:cNvSpPr txBox="1"/>
          <p:nvPr/>
        </p:nvSpPr>
        <p:spPr>
          <a:xfrm>
            <a:off x="957626" y="2347031"/>
            <a:ext cx="849912"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Customer Council</a:t>
            </a:r>
          </a:p>
        </p:txBody>
      </p:sp>
      <p:sp>
        <p:nvSpPr>
          <p:cNvPr id="11" name="TextBox 10">
            <a:extLst>
              <a:ext uri="{FF2B5EF4-FFF2-40B4-BE49-F238E27FC236}">
                <a16:creationId xmlns:a16="http://schemas.microsoft.com/office/drawing/2014/main" id="{859E23C6-0812-2061-BC97-74D13589CD15}"/>
              </a:ext>
            </a:extLst>
          </p:cNvPr>
          <p:cNvSpPr txBox="1"/>
          <p:nvPr/>
        </p:nvSpPr>
        <p:spPr>
          <a:xfrm>
            <a:off x="1107507" y="1883576"/>
            <a:ext cx="550151"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CG Board</a:t>
            </a:r>
          </a:p>
        </p:txBody>
      </p:sp>
      <p:sp>
        <p:nvSpPr>
          <p:cNvPr id="17" name="TextBox 16">
            <a:extLst>
              <a:ext uri="{FF2B5EF4-FFF2-40B4-BE49-F238E27FC236}">
                <a16:creationId xmlns:a16="http://schemas.microsoft.com/office/drawing/2014/main" id="{F8BE87CB-386A-5482-C4C5-3F50BCEC58DB}"/>
              </a:ext>
            </a:extLst>
          </p:cNvPr>
          <p:cNvSpPr txBox="1"/>
          <p:nvPr/>
        </p:nvSpPr>
        <p:spPr>
          <a:xfrm>
            <a:off x="1146780" y="2804547"/>
            <a:ext cx="471603" cy="284052"/>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Change</a:t>
            </a:r>
          </a:p>
          <a:p>
            <a:pPr algn="ctr"/>
            <a:r>
              <a:rPr lang="en-GB" sz="623" b="1">
                <a:solidFill>
                  <a:schemeClr val="bg1"/>
                </a:solidFill>
                <a:latin typeface="Avenir LT Pro 65 Medium" panose="020B0603020203020204" pitchFamily="34" charset="0"/>
              </a:rPr>
              <a:t>Teams</a:t>
            </a:r>
          </a:p>
        </p:txBody>
      </p:sp>
      <p:cxnSp>
        <p:nvCxnSpPr>
          <p:cNvPr id="18" name="Straight Connector 17">
            <a:extLst>
              <a:ext uri="{FF2B5EF4-FFF2-40B4-BE49-F238E27FC236}">
                <a16:creationId xmlns:a16="http://schemas.microsoft.com/office/drawing/2014/main" id="{E9FD412F-113D-4C5C-E717-8017B6CC171F}"/>
              </a:ext>
            </a:extLst>
          </p:cNvPr>
          <p:cNvCxnSpPr>
            <a:cxnSpLocks/>
          </p:cNvCxnSpPr>
          <p:nvPr/>
        </p:nvCxnSpPr>
        <p:spPr>
          <a:xfrm>
            <a:off x="1197905"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2AC09B-3C66-5B26-4835-7C93E61ED5E1}"/>
              </a:ext>
            </a:extLst>
          </p:cNvPr>
          <p:cNvCxnSpPr>
            <a:cxnSpLocks/>
          </p:cNvCxnSpPr>
          <p:nvPr/>
        </p:nvCxnSpPr>
        <p:spPr>
          <a:xfrm>
            <a:off x="1583597"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64E6A7-7EC0-4DA2-82B7-410D1AB96E88}"/>
              </a:ext>
            </a:extLst>
          </p:cNvPr>
          <p:cNvSpPr txBox="1"/>
          <p:nvPr/>
        </p:nvSpPr>
        <p:spPr>
          <a:xfrm>
            <a:off x="2325324" y="1282439"/>
            <a:ext cx="3589110" cy="2695610"/>
          </a:xfrm>
          <a:prstGeom prst="rect">
            <a:avLst/>
          </a:prstGeom>
          <a:noFill/>
          <a:ln>
            <a:noFill/>
          </a:ln>
        </p:spPr>
        <p:txBody>
          <a:bodyPr wrap="square">
            <a:spAutoFit/>
          </a:bodyPr>
          <a:lstStyle>
            <a:defPPr>
              <a:defRPr lang="en-US"/>
            </a:defPPr>
            <a:lvl1pPr algn="just">
              <a:spcAft>
                <a:spcPts val="600"/>
              </a:spcAft>
              <a:buClr>
                <a:srgbClr val="003F48"/>
              </a:buClr>
              <a:defRPr sz="800" b="1">
                <a:solidFill>
                  <a:srgbClr val="003F48"/>
                </a:solidFill>
                <a:latin typeface="Avenir Next LT Pro" panose="020B0504020202020204" pitchFamily="34" charset="0"/>
              </a:defRPr>
            </a:lvl1pPr>
          </a:lstStyle>
          <a:p>
            <a:pPr marL="101830" indent="-101830" algn="l">
              <a:spcAft>
                <a:spcPts val="713"/>
              </a:spcAft>
              <a:buFont typeface="Wingdings" panose="05000000000000000000" pitchFamily="2" charset="2"/>
              <a:buChar char="§"/>
            </a:pPr>
            <a:r>
              <a:rPr lang="en-GB" sz="900" b="0" dirty="0">
                <a:solidFill>
                  <a:schemeClr val="tx1"/>
                </a:solidFill>
                <a:latin typeface="Avenir LT Pro 65 Medium" panose="020B0603020203020204" pitchFamily="34" charset="0"/>
              </a:rPr>
              <a:t>Meets (e.g.) WEEKLY to review progress, implement direction and to propose and assess initiatives.</a:t>
            </a:r>
          </a:p>
          <a:p>
            <a:pPr marL="101830" indent="-101830" algn="l">
              <a:spcAft>
                <a:spcPts val="713"/>
              </a:spcAft>
              <a:buFont typeface="Wingdings" panose="05000000000000000000" pitchFamily="2" charset="2"/>
              <a:buChar char="§"/>
            </a:pPr>
            <a:r>
              <a:rPr lang="en-GB" sz="900" b="0" dirty="0">
                <a:solidFill>
                  <a:schemeClr val="tx1"/>
                </a:solidFill>
                <a:latin typeface="Avenir LT Pro 65 Medium" panose="020B0603020203020204" pitchFamily="34" charset="0"/>
              </a:rPr>
              <a:t>It comprises permanent members appointed by CGB and are functional stakeholders representing all aspects of customer management, e.g. Operations, Sales, Service, Marketing, Commercial, Insight, Planning.</a:t>
            </a:r>
          </a:p>
          <a:p>
            <a:pPr marL="101830" indent="-101830" algn="l">
              <a:spcAft>
                <a:spcPts val="713"/>
              </a:spcAft>
              <a:buFont typeface="Wingdings" panose="05000000000000000000" pitchFamily="2" charset="2"/>
              <a:buChar char="§"/>
            </a:pPr>
            <a:r>
              <a:rPr lang="en-GB" sz="900" b="0" dirty="0">
                <a:solidFill>
                  <a:schemeClr val="tx1"/>
                </a:solidFill>
                <a:latin typeface="Avenir LT Pro 65 Medium" panose="020B0603020203020204" pitchFamily="34" charset="0"/>
              </a:rPr>
              <a:t>Responsible for:</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Implementing and monitoring established customer activities and policies</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Providing high-level subject matter expertise </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Leading initiatives</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Proposing and validating customer strategies, policies, definitions, processes, systems etc</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Facilitating knowledge through education, training and documentation</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Driving issue resolution and enhancement</a:t>
            </a:r>
            <a:endParaRPr lang="en-GB" sz="900" dirty="0">
              <a:latin typeface="Avenir LT Pro 65 Medium" panose="020B0603020203020204" pitchFamily="34" charset="0"/>
            </a:endParaRPr>
          </a:p>
        </p:txBody>
      </p:sp>
      <p:pic>
        <p:nvPicPr>
          <p:cNvPr id="3" name="Graphic 2" descr="Children outline">
            <a:extLst>
              <a:ext uri="{FF2B5EF4-FFF2-40B4-BE49-F238E27FC236}">
                <a16:creationId xmlns:a16="http://schemas.microsoft.com/office/drawing/2014/main" id="{27DFBBA9-F974-1D36-E108-82A8E81F4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496" y="2172363"/>
            <a:ext cx="196174" cy="196174"/>
          </a:xfrm>
          <a:prstGeom prst="rect">
            <a:avLst/>
          </a:prstGeom>
          <a:effectLst>
            <a:glow rad="101600">
              <a:schemeClr val="accent3">
                <a:satMod val="175000"/>
                <a:alpha val="40000"/>
              </a:schemeClr>
            </a:glow>
          </a:effectLst>
        </p:spPr>
      </p:pic>
      <p:sp>
        <p:nvSpPr>
          <p:cNvPr id="15" name="Title 1">
            <a:extLst>
              <a:ext uri="{FF2B5EF4-FFF2-40B4-BE49-F238E27FC236}">
                <a16:creationId xmlns:a16="http://schemas.microsoft.com/office/drawing/2014/main" id="{5A573EB5-8DCB-5ADD-5749-0AB644F0C49C}"/>
              </a:ext>
            </a:extLst>
          </p:cNvPr>
          <p:cNvSpPr txBox="1">
            <a:spLocks/>
          </p:cNvSpPr>
          <p:nvPr/>
        </p:nvSpPr>
        <p:spPr>
          <a:xfrm>
            <a:off x="475916" y="792683"/>
            <a:ext cx="4856952"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CUSTOMER COUNCIL ROLES AND RESPONSIBILITIES</a:t>
            </a:r>
          </a:p>
        </p:txBody>
      </p:sp>
      <p:pic>
        <p:nvPicPr>
          <p:cNvPr id="16" name="Picture 15">
            <a:extLst>
              <a:ext uri="{FF2B5EF4-FFF2-40B4-BE49-F238E27FC236}">
                <a16:creationId xmlns:a16="http://schemas.microsoft.com/office/drawing/2014/main" id="{9C632395-396B-8ECB-C8B7-70918BE3BBD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19" name="TextBox 18">
            <a:extLst>
              <a:ext uri="{FF2B5EF4-FFF2-40B4-BE49-F238E27FC236}">
                <a16:creationId xmlns:a16="http://schemas.microsoft.com/office/drawing/2014/main" id="{E181AE0F-567E-2896-BF41-320ADF48D642}"/>
              </a:ext>
            </a:extLst>
          </p:cNvPr>
          <p:cNvSpPr txBox="1"/>
          <p:nvPr/>
        </p:nvSpPr>
        <p:spPr>
          <a:xfrm>
            <a:off x="1536730" y="2801873"/>
            <a:ext cx="553357" cy="284052"/>
          </a:xfrm>
          <a:prstGeom prst="rect">
            <a:avLst/>
          </a:prstGeom>
          <a:noFill/>
        </p:spPr>
        <p:txBody>
          <a:bodyPr wrap="none" rtlCol="0">
            <a:spAutoFit/>
          </a:bodyPr>
          <a:lstStyle/>
          <a:p>
            <a:r>
              <a:rPr lang="en-GB" sz="623" b="1">
                <a:solidFill>
                  <a:schemeClr val="bg1"/>
                </a:solidFill>
                <a:latin typeface="Avenir LT Pro 65 Medium" panose="020B0603020203020204" pitchFamily="34" charset="0"/>
              </a:rPr>
              <a:t>Initiatives</a:t>
            </a:r>
          </a:p>
          <a:p>
            <a:r>
              <a:rPr lang="en-GB" sz="623" b="1">
                <a:solidFill>
                  <a:schemeClr val="bg1"/>
                </a:solidFill>
                <a:latin typeface="Avenir LT Pro 65 Medium" panose="020B0603020203020204" pitchFamily="34" charset="0"/>
              </a:rPr>
              <a:t>&amp; Issues</a:t>
            </a:r>
          </a:p>
        </p:txBody>
      </p:sp>
      <p:sp>
        <p:nvSpPr>
          <p:cNvPr id="22" name="TextBox 21">
            <a:extLst>
              <a:ext uri="{FF2B5EF4-FFF2-40B4-BE49-F238E27FC236}">
                <a16:creationId xmlns:a16="http://schemas.microsoft.com/office/drawing/2014/main" id="{38F92D19-7BBB-86D6-6DB7-FA4F17D5F2FF}"/>
              </a:ext>
            </a:extLst>
          </p:cNvPr>
          <p:cNvSpPr txBox="1"/>
          <p:nvPr/>
        </p:nvSpPr>
        <p:spPr>
          <a:xfrm>
            <a:off x="628995" y="2813901"/>
            <a:ext cx="633507" cy="284052"/>
          </a:xfrm>
          <a:prstGeom prst="rect">
            <a:avLst/>
          </a:prstGeom>
          <a:noFill/>
        </p:spPr>
        <p:txBody>
          <a:bodyPr wrap="none" rtlCol="0">
            <a:spAutoFit/>
          </a:bodyPr>
          <a:lstStyle/>
          <a:p>
            <a:pPr algn="r"/>
            <a:r>
              <a:rPr lang="en-GB" sz="623" b="1">
                <a:solidFill>
                  <a:schemeClr val="bg1"/>
                </a:solidFill>
                <a:latin typeface="Avenir LT Pro 65 Medium" panose="020B0603020203020204" pitchFamily="34" charset="0"/>
              </a:rPr>
              <a:t>Operational</a:t>
            </a:r>
          </a:p>
          <a:p>
            <a:pPr algn="r"/>
            <a:r>
              <a:rPr lang="en-GB" sz="623" b="1">
                <a:solidFill>
                  <a:schemeClr val="bg1"/>
                </a:solidFill>
                <a:latin typeface="Avenir LT Pro 65 Medium" panose="020B0603020203020204" pitchFamily="34" charset="0"/>
              </a:rPr>
              <a:t>Teams</a:t>
            </a:r>
          </a:p>
        </p:txBody>
      </p:sp>
      <p:sp>
        <p:nvSpPr>
          <p:cNvPr id="6" name="TextBox 5">
            <a:extLst>
              <a:ext uri="{FF2B5EF4-FFF2-40B4-BE49-F238E27FC236}">
                <a16:creationId xmlns:a16="http://schemas.microsoft.com/office/drawing/2014/main" id="{C7971BF1-E2DB-1DF3-1CFF-741326AA3C7B}"/>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8" name="Slide Number Placeholder 5">
            <a:extLst>
              <a:ext uri="{FF2B5EF4-FFF2-40B4-BE49-F238E27FC236}">
                <a16:creationId xmlns:a16="http://schemas.microsoft.com/office/drawing/2014/main" id="{9F8E0D42-F376-72C6-205C-1EE46B81D0C5}"/>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57</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B88AE27C-8205-6545-9AFA-577A82BF746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1A28BDC-3351-DD6E-49BF-AF6567DC8EA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64799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23C142D-2FD3-2913-0A88-032F33982212}"/>
              </a:ext>
            </a:extLst>
          </p:cNvPr>
          <p:cNvGraphicFramePr/>
          <p:nvPr>
            <p:extLst>
              <p:ext uri="{D42A27DB-BD31-4B8C-83A1-F6EECF244321}">
                <p14:modId xmlns:p14="http://schemas.microsoft.com/office/powerpoint/2010/main" val="1302184982"/>
              </p:ext>
            </p:extLst>
          </p:nvPr>
        </p:nvGraphicFramePr>
        <p:xfrm>
          <a:off x="340029" y="1497973"/>
          <a:ext cx="1813334" cy="169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FC6672B-975F-4B7B-B49F-EF9C7A756209}"/>
              </a:ext>
            </a:extLst>
          </p:cNvPr>
          <p:cNvSpPr txBox="1"/>
          <p:nvPr/>
        </p:nvSpPr>
        <p:spPr>
          <a:xfrm>
            <a:off x="2243760" y="1285370"/>
            <a:ext cx="3627652" cy="2639184"/>
          </a:xfrm>
          <a:prstGeom prst="rect">
            <a:avLst/>
          </a:prstGeom>
          <a:noFill/>
          <a:ln>
            <a:noFill/>
          </a:ln>
        </p:spPr>
        <p:txBody>
          <a:bodyPr wrap="square">
            <a:spAutoFit/>
          </a:bodyPr>
          <a:lstStyle/>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Provide on-demand input to the Customer Council to provide updates on issues and initiatives, and to implement priorities and actions.</a:t>
            </a:r>
          </a:p>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Comprises operational and project teams that directly manage customers (or enable it), e.g., Operations, Sales, Service, Marketing, Commercial, Insight, Planning, IT, Data, Fulfilment, Training.</a:t>
            </a:r>
          </a:p>
          <a:p>
            <a:pPr marL="101830" indent="-101830">
              <a:spcAft>
                <a:spcPts val="713"/>
              </a:spcAft>
              <a:buClr>
                <a:srgbClr val="003F48"/>
              </a:buClr>
              <a:buFont typeface="Wingdings" panose="05000000000000000000" pitchFamily="2" charset="2"/>
              <a:buChar char="§"/>
            </a:pPr>
            <a:r>
              <a:rPr lang="en-GB" sz="900" dirty="0">
                <a:latin typeface="Avenir LT Pro 65 Medium" panose="020B0603020203020204" pitchFamily="34" charset="0"/>
              </a:rPr>
              <a:t>Responsible for:</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Managing business-as-usual operations</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Implementing changes to business-as-usual operations</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Progressing initiatives according to defined priorities</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Providing detailed subject matter expertise </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Implementing strategies, policies, definitions, processes, systems etc</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Conducting education, training and documentation</a:t>
            </a:r>
          </a:p>
          <a:p>
            <a:pPr marL="211202" lvl="2" indent="-96173">
              <a:spcAft>
                <a:spcPts val="357"/>
              </a:spcAft>
              <a:buClr>
                <a:srgbClr val="003F48"/>
              </a:buClr>
              <a:buFont typeface="Wingdings" panose="05000000000000000000" pitchFamily="2" charset="2"/>
              <a:buChar char="§"/>
            </a:pPr>
            <a:r>
              <a:rPr lang="en-GB" sz="800" dirty="0">
                <a:latin typeface="Avenir LT Pro 65 Medium" panose="020B0603020203020204" pitchFamily="34" charset="0"/>
              </a:rPr>
              <a:t>Investigating and resolving issues according to defined priorities</a:t>
            </a:r>
          </a:p>
        </p:txBody>
      </p:sp>
      <p:sp>
        <p:nvSpPr>
          <p:cNvPr id="19" name="TextBox 18">
            <a:extLst>
              <a:ext uri="{FF2B5EF4-FFF2-40B4-BE49-F238E27FC236}">
                <a16:creationId xmlns:a16="http://schemas.microsoft.com/office/drawing/2014/main" id="{B5B647B3-0A3E-434F-8358-8A9397E7CBC7}"/>
              </a:ext>
            </a:extLst>
          </p:cNvPr>
          <p:cNvSpPr txBox="1"/>
          <p:nvPr/>
        </p:nvSpPr>
        <p:spPr>
          <a:xfrm>
            <a:off x="821738" y="2310828"/>
            <a:ext cx="849912"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Customer Council</a:t>
            </a:r>
          </a:p>
        </p:txBody>
      </p:sp>
      <p:sp>
        <p:nvSpPr>
          <p:cNvPr id="20" name="TextBox 19">
            <a:extLst>
              <a:ext uri="{FF2B5EF4-FFF2-40B4-BE49-F238E27FC236}">
                <a16:creationId xmlns:a16="http://schemas.microsoft.com/office/drawing/2014/main" id="{579051EA-AEA6-426C-ABEB-932228E814FF}"/>
              </a:ext>
            </a:extLst>
          </p:cNvPr>
          <p:cNvSpPr txBox="1"/>
          <p:nvPr/>
        </p:nvSpPr>
        <p:spPr>
          <a:xfrm>
            <a:off x="971619" y="1883576"/>
            <a:ext cx="550151" cy="188193"/>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CG Board</a:t>
            </a:r>
          </a:p>
        </p:txBody>
      </p:sp>
      <p:sp>
        <p:nvSpPr>
          <p:cNvPr id="21" name="TextBox 20">
            <a:extLst>
              <a:ext uri="{FF2B5EF4-FFF2-40B4-BE49-F238E27FC236}">
                <a16:creationId xmlns:a16="http://schemas.microsoft.com/office/drawing/2014/main" id="{8233059D-D439-46A0-B12E-5FB9460BBE4D}"/>
              </a:ext>
            </a:extLst>
          </p:cNvPr>
          <p:cNvSpPr txBox="1"/>
          <p:nvPr/>
        </p:nvSpPr>
        <p:spPr>
          <a:xfrm>
            <a:off x="1397373" y="2801873"/>
            <a:ext cx="553357" cy="284052"/>
          </a:xfrm>
          <a:prstGeom prst="rect">
            <a:avLst/>
          </a:prstGeom>
          <a:noFill/>
        </p:spPr>
        <p:txBody>
          <a:bodyPr wrap="none" rtlCol="0">
            <a:spAutoFit/>
          </a:bodyPr>
          <a:lstStyle/>
          <a:p>
            <a:r>
              <a:rPr lang="en-GB" sz="623" b="1">
                <a:solidFill>
                  <a:schemeClr val="bg1"/>
                </a:solidFill>
                <a:latin typeface="Avenir LT Pro 65 Medium" panose="020B0603020203020204" pitchFamily="34" charset="0"/>
              </a:rPr>
              <a:t>Initiatives</a:t>
            </a:r>
          </a:p>
          <a:p>
            <a:r>
              <a:rPr lang="en-GB" sz="623" b="1">
                <a:solidFill>
                  <a:schemeClr val="bg1"/>
                </a:solidFill>
                <a:latin typeface="Avenir LT Pro 65 Medium" panose="020B0603020203020204" pitchFamily="34" charset="0"/>
              </a:rPr>
              <a:t>&amp; Issues</a:t>
            </a:r>
          </a:p>
        </p:txBody>
      </p:sp>
      <p:sp>
        <p:nvSpPr>
          <p:cNvPr id="22" name="TextBox 21">
            <a:extLst>
              <a:ext uri="{FF2B5EF4-FFF2-40B4-BE49-F238E27FC236}">
                <a16:creationId xmlns:a16="http://schemas.microsoft.com/office/drawing/2014/main" id="{3139A133-CD7E-414E-9F27-EFEA340F6EB8}"/>
              </a:ext>
            </a:extLst>
          </p:cNvPr>
          <p:cNvSpPr txBox="1"/>
          <p:nvPr/>
        </p:nvSpPr>
        <p:spPr>
          <a:xfrm>
            <a:off x="489638" y="2813901"/>
            <a:ext cx="633507" cy="284052"/>
          </a:xfrm>
          <a:prstGeom prst="rect">
            <a:avLst/>
          </a:prstGeom>
          <a:noFill/>
        </p:spPr>
        <p:txBody>
          <a:bodyPr wrap="none" rtlCol="0">
            <a:spAutoFit/>
          </a:bodyPr>
          <a:lstStyle/>
          <a:p>
            <a:pPr algn="r"/>
            <a:r>
              <a:rPr lang="en-GB" sz="623" b="1">
                <a:solidFill>
                  <a:schemeClr val="bg1"/>
                </a:solidFill>
                <a:latin typeface="Avenir LT Pro 65 Medium" panose="020B0603020203020204" pitchFamily="34" charset="0"/>
              </a:rPr>
              <a:t>Operational</a:t>
            </a:r>
          </a:p>
          <a:p>
            <a:pPr algn="r"/>
            <a:r>
              <a:rPr lang="en-GB" sz="623" b="1">
                <a:solidFill>
                  <a:schemeClr val="bg1"/>
                </a:solidFill>
                <a:latin typeface="Avenir LT Pro 65 Medium" panose="020B0603020203020204" pitchFamily="34" charset="0"/>
              </a:rPr>
              <a:t>Teams</a:t>
            </a:r>
          </a:p>
        </p:txBody>
      </p:sp>
      <p:sp>
        <p:nvSpPr>
          <p:cNvPr id="23" name="TextBox 22">
            <a:extLst>
              <a:ext uri="{FF2B5EF4-FFF2-40B4-BE49-F238E27FC236}">
                <a16:creationId xmlns:a16="http://schemas.microsoft.com/office/drawing/2014/main" id="{A388D550-34DE-4131-B5EC-61592115886E}"/>
              </a:ext>
            </a:extLst>
          </p:cNvPr>
          <p:cNvSpPr txBox="1"/>
          <p:nvPr/>
        </p:nvSpPr>
        <p:spPr>
          <a:xfrm>
            <a:off x="1010893" y="2804547"/>
            <a:ext cx="471603" cy="284052"/>
          </a:xfrm>
          <a:prstGeom prst="rect">
            <a:avLst/>
          </a:prstGeom>
          <a:noFill/>
        </p:spPr>
        <p:txBody>
          <a:bodyPr wrap="none" rtlCol="0">
            <a:spAutoFit/>
          </a:bodyPr>
          <a:lstStyle/>
          <a:p>
            <a:pPr algn="ctr"/>
            <a:r>
              <a:rPr lang="en-GB" sz="623" b="1">
                <a:solidFill>
                  <a:schemeClr val="bg1"/>
                </a:solidFill>
                <a:latin typeface="Avenir LT Pro 65 Medium" panose="020B0603020203020204" pitchFamily="34" charset="0"/>
              </a:rPr>
              <a:t>Change</a:t>
            </a:r>
          </a:p>
          <a:p>
            <a:pPr algn="ctr"/>
            <a:r>
              <a:rPr lang="en-GB" sz="623" b="1">
                <a:solidFill>
                  <a:schemeClr val="bg1"/>
                </a:solidFill>
                <a:latin typeface="Avenir LT Pro 65 Medium" panose="020B0603020203020204" pitchFamily="34" charset="0"/>
              </a:rPr>
              <a:t>Teams</a:t>
            </a:r>
          </a:p>
        </p:txBody>
      </p:sp>
      <p:cxnSp>
        <p:nvCxnSpPr>
          <p:cNvPr id="24" name="Straight Connector 23">
            <a:extLst>
              <a:ext uri="{FF2B5EF4-FFF2-40B4-BE49-F238E27FC236}">
                <a16:creationId xmlns:a16="http://schemas.microsoft.com/office/drawing/2014/main" id="{9EAC4BF9-00DE-45B3-B8A7-25259B596962}"/>
              </a:ext>
            </a:extLst>
          </p:cNvPr>
          <p:cNvCxnSpPr>
            <a:cxnSpLocks/>
          </p:cNvCxnSpPr>
          <p:nvPr/>
        </p:nvCxnSpPr>
        <p:spPr>
          <a:xfrm>
            <a:off x="1062018"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B72398-2C3B-FDE8-0F4F-045FAF103C58}"/>
              </a:ext>
            </a:extLst>
          </p:cNvPr>
          <p:cNvCxnSpPr>
            <a:cxnSpLocks/>
          </p:cNvCxnSpPr>
          <p:nvPr/>
        </p:nvCxnSpPr>
        <p:spPr>
          <a:xfrm>
            <a:off x="1447709" y="2630244"/>
            <a:ext cx="0" cy="5665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Blueprint outline">
            <a:extLst>
              <a:ext uri="{FF2B5EF4-FFF2-40B4-BE49-F238E27FC236}">
                <a16:creationId xmlns:a16="http://schemas.microsoft.com/office/drawing/2014/main" id="{BD9E9562-7069-9C91-3C10-E4521DA78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7762" y="2668345"/>
            <a:ext cx="137867" cy="137867"/>
          </a:xfrm>
          <a:prstGeom prst="rect">
            <a:avLst/>
          </a:prstGeom>
          <a:effectLst>
            <a:glow rad="101600">
              <a:schemeClr val="accent3">
                <a:satMod val="175000"/>
                <a:alpha val="40000"/>
              </a:schemeClr>
            </a:glow>
          </a:effectLst>
        </p:spPr>
      </p:pic>
      <p:pic>
        <p:nvPicPr>
          <p:cNvPr id="11" name="Graphic 10" descr="Blueprint outline">
            <a:extLst>
              <a:ext uri="{FF2B5EF4-FFF2-40B4-BE49-F238E27FC236}">
                <a16:creationId xmlns:a16="http://schemas.microsoft.com/office/drawing/2014/main" id="{FE458282-F42E-933C-D32D-362FC0B2BE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783" y="2668345"/>
            <a:ext cx="137867" cy="137867"/>
          </a:xfrm>
          <a:prstGeom prst="rect">
            <a:avLst/>
          </a:prstGeom>
          <a:effectLst>
            <a:glow rad="101600">
              <a:schemeClr val="accent3">
                <a:satMod val="175000"/>
                <a:alpha val="40000"/>
              </a:schemeClr>
            </a:glow>
          </a:effectLst>
        </p:spPr>
      </p:pic>
      <p:pic>
        <p:nvPicPr>
          <p:cNvPr id="12" name="Graphic 11" descr="Blueprint outline">
            <a:extLst>
              <a:ext uri="{FF2B5EF4-FFF2-40B4-BE49-F238E27FC236}">
                <a16:creationId xmlns:a16="http://schemas.microsoft.com/office/drawing/2014/main" id="{3FA7E0E7-95C1-BAA1-49ED-09F4B62B86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0039" y="2668345"/>
            <a:ext cx="137867" cy="137867"/>
          </a:xfrm>
          <a:prstGeom prst="rect">
            <a:avLst/>
          </a:prstGeom>
          <a:effectLst>
            <a:glow rad="101600">
              <a:schemeClr val="accent3">
                <a:satMod val="175000"/>
                <a:alpha val="40000"/>
              </a:schemeClr>
            </a:glow>
          </a:effectLst>
        </p:spPr>
      </p:pic>
      <p:sp>
        <p:nvSpPr>
          <p:cNvPr id="17" name="Title 1">
            <a:extLst>
              <a:ext uri="{FF2B5EF4-FFF2-40B4-BE49-F238E27FC236}">
                <a16:creationId xmlns:a16="http://schemas.microsoft.com/office/drawing/2014/main" id="{1E9453A0-EA81-89F1-46DE-53F623699ACD}"/>
              </a:ext>
            </a:extLst>
          </p:cNvPr>
          <p:cNvSpPr txBox="1">
            <a:spLocks/>
          </p:cNvSpPr>
          <p:nvPr/>
        </p:nvSpPr>
        <p:spPr>
          <a:xfrm>
            <a:off x="340029"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SUPPORT ROLES AND RESPONSIBILITIES</a:t>
            </a:r>
          </a:p>
        </p:txBody>
      </p:sp>
      <p:pic>
        <p:nvPicPr>
          <p:cNvPr id="8" name="Picture 7">
            <a:extLst>
              <a:ext uri="{FF2B5EF4-FFF2-40B4-BE49-F238E27FC236}">
                <a16:creationId xmlns:a16="http://schemas.microsoft.com/office/drawing/2014/main" id="{DC1D4AD6-30DA-7412-E2F5-E1F5045541D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3A6E147A-F6F9-1EDF-9B13-E35A53CF1F29}"/>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58</a:t>
            </a:fld>
            <a:endParaRPr lang="en-GB" sz="754" dirty="0">
              <a:latin typeface="Avenir LT Pro 65 Medium" panose="020B0603020203020204" pitchFamily="34" charset="0"/>
            </a:endParaRPr>
          </a:p>
        </p:txBody>
      </p:sp>
      <p:sp>
        <p:nvSpPr>
          <p:cNvPr id="13" name="TextBox 12">
            <a:extLst>
              <a:ext uri="{FF2B5EF4-FFF2-40B4-BE49-F238E27FC236}">
                <a16:creationId xmlns:a16="http://schemas.microsoft.com/office/drawing/2014/main" id="{FC266015-46B4-2DC0-4A5F-4960494DCE17}"/>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2" name="Straight Connector 1">
            <a:extLst>
              <a:ext uri="{FF2B5EF4-FFF2-40B4-BE49-F238E27FC236}">
                <a16:creationId xmlns:a16="http://schemas.microsoft.com/office/drawing/2014/main" id="{09242BD7-84CE-ADD7-A926-D14D55404C82}"/>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85A501E-FDB8-A3C0-5A85-E55544EDEDE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95126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E2E387-AB5D-EBAD-0A35-A5E7ED4E50FD}"/>
              </a:ext>
            </a:extLst>
          </p:cNvPr>
          <p:cNvSpPr/>
          <p:nvPr/>
        </p:nvSpPr>
        <p:spPr>
          <a:xfrm>
            <a:off x="475916" y="1291682"/>
            <a:ext cx="5456337" cy="2633277"/>
          </a:xfrm>
          <a:prstGeom prst="rect">
            <a:avLst/>
          </a:prstGeom>
        </p:spPr>
        <p:txBody>
          <a:bodyPr wrap="square" lIns="0" numCol="2" spcCol="252000">
            <a:noAutofit/>
          </a:bodyPr>
          <a:lstStyle/>
          <a:p>
            <a:pPr>
              <a:spcAft>
                <a:spcPts val="713"/>
              </a:spcAft>
              <a:buClr>
                <a:srgbClr val="003F48"/>
              </a:buClr>
            </a:pPr>
            <a:r>
              <a:rPr lang="en-GB" sz="900" b="1" dirty="0">
                <a:solidFill>
                  <a:srgbClr val="003F48"/>
                </a:solidFill>
                <a:latin typeface="Avenir LT Pro 65 Medium" panose="020B0603020203020204" pitchFamily="34" charset="0"/>
              </a:rPr>
              <a:t>Assessing existing campaigns</a:t>
            </a:r>
            <a:br>
              <a:rPr lang="en-GB" sz="900" b="1" dirty="0">
                <a:latin typeface="Avenir LT Pro 65 Medium" panose="020B0603020203020204" pitchFamily="34" charset="0"/>
              </a:rPr>
            </a:br>
            <a:r>
              <a:rPr lang="en-GB" sz="800" dirty="0">
                <a:latin typeface="Avenir LT Pro 65 Medium" panose="020B0603020203020204" pitchFamily="34" charset="0"/>
              </a:rPr>
              <a:t>E.g. Which should be repeated, tweaked or dropped?</a:t>
            </a:r>
          </a:p>
          <a:p>
            <a:pPr>
              <a:spcAft>
                <a:spcPts val="713"/>
              </a:spcAft>
              <a:buClr>
                <a:srgbClr val="003F48"/>
              </a:buClr>
            </a:pPr>
            <a:r>
              <a:rPr lang="en-GB" sz="900" b="1" dirty="0">
                <a:solidFill>
                  <a:srgbClr val="003F48"/>
                </a:solidFill>
                <a:latin typeface="Avenir LT Pro 65 Medium" panose="020B0603020203020204" pitchFamily="34" charset="0"/>
              </a:rPr>
              <a:t>Planning new sales campaigns</a:t>
            </a:r>
            <a:br>
              <a:rPr lang="en-GB" sz="900" b="1" dirty="0">
                <a:solidFill>
                  <a:srgbClr val="003F48"/>
                </a:solidFill>
                <a:latin typeface="Avenir LT Pro 65 Medium" panose="020B0603020203020204" pitchFamily="34" charset="0"/>
              </a:rPr>
            </a:br>
            <a:r>
              <a:rPr lang="en-GB" sz="800" dirty="0">
                <a:latin typeface="Avenir LT Pro 65 Medium" panose="020B0603020203020204" pitchFamily="34" charset="0"/>
              </a:rPr>
              <a:t>E.g. How do they fit with existing operational campaigns: cannibalise, complement or contribute?</a:t>
            </a:r>
          </a:p>
          <a:p>
            <a:pPr>
              <a:spcAft>
                <a:spcPts val="713"/>
              </a:spcAft>
              <a:buClr>
                <a:srgbClr val="003F48"/>
              </a:buClr>
            </a:pPr>
            <a:r>
              <a:rPr lang="en-GB" sz="900" b="1" dirty="0">
                <a:solidFill>
                  <a:srgbClr val="003F48"/>
                </a:solidFill>
                <a:latin typeface="Avenir LT Pro 65 Medium" panose="020B0603020203020204" pitchFamily="34" charset="0"/>
              </a:rPr>
              <a:t>Launching a new product or variant</a:t>
            </a:r>
            <a:br>
              <a:rPr lang="en-GB" sz="900" dirty="0">
                <a:latin typeface="Avenir LT Pro 65 Medium" panose="020B0603020203020204" pitchFamily="34" charset="0"/>
              </a:rPr>
            </a:br>
            <a:r>
              <a:rPr lang="en-GB" sz="800" dirty="0">
                <a:latin typeface="Avenir LT Pro 65 Medium" panose="020B0603020203020204" pitchFamily="34" charset="0"/>
              </a:rPr>
              <a:t>E.g. What operational changes are needed? How will it roll out to existing customers and new?</a:t>
            </a:r>
          </a:p>
          <a:p>
            <a:pPr>
              <a:spcAft>
                <a:spcPts val="713"/>
              </a:spcAft>
              <a:buClr>
                <a:srgbClr val="003F48"/>
              </a:buClr>
            </a:pPr>
            <a:r>
              <a:rPr lang="en-GB" sz="900" b="1" dirty="0">
                <a:solidFill>
                  <a:srgbClr val="003F48"/>
                </a:solidFill>
                <a:latin typeface="Avenir LT Pro 65 Medium" panose="020B0603020203020204" pitchFamily="34" charset="0"/>
              </a:rPr>
              <a:t>Rolling-out a new CRM front end</a:t>
            </a:r>
            <a:br>
              <a:rPr lang="en-GB" sz="900" b="1" dirty="0">
                <a:solidFill>
                  <a:srgbClr val="003F48"/>
                </a:solidFill>
                <a:latin typeface="Avenir LT Pro 65 Medium" panose="020B0603020203020204" pitchFamily="34" charset="0"/>
              </a:rPr>
            </a:br>
            <a:r>
              <a:rPr lang="en-GB" sz="800" dirty="0">
                <a:latin typeface="Avenir LT Pro 65 Medium" panose="020B0603020203020204" pitchFamily="34" charset="0"/>
              </a:rPr>
              <a:t>E.g. What functional changes are needed? What’s the impact to customer support and sales during change?</a:t>
            </a:r>
          </a:p>
          <a:p>
            <a:pPr>
              <a:spcAft>
                <a:spcPts val="713"/>
              </a:spcAft>
              <a:buClr>
                <a:srgbClr val="003F48"/>
              </a:buClr>
            </a:pPr>
            <a:r>
              <a:rPr lang="en-GB" sz="900" b="1" dirty="0">
                <a:solidFill>
                  <a:srgbClr val="003F48"/>
                </a:solidFill>
                <a:latin typeface="Avenir LT Pro 65 Medium" panose="020B0603020203020204" pitchFamily="34" charset="0"/>
              </a:rPr>
              <a:t>A website re-design</a:t>
            </a:r>
            <a:br>
              <a:rPr lang="en-GB" sz="900" b="1" dirty="0">
                <a:latin typeface="Avenir LT Pro 65 Medium" panose="020B0603020203020204" pitchFamily="34" charset="0"/>
              </a:rPr>
            </a:br>
            <a:r>
              <a:rPr lang="en-GB" sz="800" dirty="0">
                <a:latin typeface="Avenir LT Pro 65 Medium" panose="020B0603020203020204" pitchFamily="34" charset="0"/>
              </a:rPr>
              <a:t>E.g. How will customer services deal with increased support calls? What’s the comms programme?</a:t>
            </a:r>
          </a:p>
          <a:p>
            <a:pPr>
              <a:spcAft>
                <a:spcPts val="713"/>
              </a:spcAft>
              <a:buClr>
                <a:srgbClr val="003F48"/>
              </a:buClr>
            </a:pPr>
            <a:endParaRPr lang="en-GB" sz="900" b="1" dirty="0">
              <a:solidFill>
                <a:srgbClr val="003F48"/>
              </a:solidFill>
              <a:latin typeface="Avenir LT Pro 65 Medium" panose="020B0603020203020204" pitchFamily="34" charset="0"/>
            </a:endParaRPr>
          </a:p>
          <a:p>
            <a:pPr>
              <a:spcAft>
                <a:spcPts val="713"/>
              </a:spcAft>
              <a:buClr>
                <a:srgbClr val="003F48"/>
              </a:buClr>
            </a:pPr>
            <a:r>
              <a:rPr lang="en-GB" sz="900" b="1" dirty="0">
                <a:solidFill>
                  <a:srgbClr val="003F48"/>
                </a:solidFill>
                <a:latin typeface="Avenir LT Pro 65 Medium" panose="020B0603020203020204" pitchFamily="34" charset="0"/>
              </a:rPr>
              <a:t>A change in service terms</a:t>
            </a:r>
            <a:br>
              <a:rPr lang="en-GB" sz="900" dirty="0">
                <a:latin typeface="Avenir LT Pro 65 Medium" panose="020B0603020203020204" pitchFamily="34" charset="0"/>
              </a:rPr>
            </a:br>
            <a:r>
              <a:rPr lang="en-GB" sz="800" dirty="0">
                <a:latin typeface="Avenir LT Pro 65 Medium" panose="020B0603020203020204" pitchFamily="34" charset="0"/>
              </a:rPr>
              <a:t>E.g. Will it prompt increased customer service load and detract from day-to-day support?</a:t>
            </a:r>
          </a:p>
          <a:p>
            <a:pPr>
              <a:spcAft>
                <a:spcPts val="713"/>
              </a:spcAft>
              <a:buClr>
                <a:srgbClr val="003F48"/>
              </a:buClr>
            </a:pPr>
            <a:r>
              <a:rPr lang="en-GB" sz="900" b="1" dirty="0">
                <a:solidFill>
                  <a:srgbClr val="003F48"/>
                </a:solidFill>
                <a:latin typeface="Avenir LT Pro 65 Medium" panose="020B0603020203020204" pitchFamily="34" charset="0"/>
              </a:rPr>
              <a:t>Changing market regulations</a:t>
            </a:r>
            <a:br>
              <a:rPr lang="en-GB" sz="900" b="1" dirty="0">
                <a:latin typeface="Avenir LT Pro 65 Medium" panose="020B0603020203020204" pitchFamily="34" charset="0"/>
              </a:rPr>
            </a:br>
            <a:r>
              <a:rPr lang="en-GB" sz="800" dirty="0">
                <a:latin typeface="Avenir LT Pro 65 Medium" panose="020B0603020203020204" pitchFamily="34" charset="0"/>
              </a:rPr>
              <a:t>E.g. How will sales and service teams engage with customers about the changes?</a:t>
            </a:r>
          </a:p>
          <a:p>
            <a:pPr>
              <a:spcAft>
                <a:spcPts val="713"/>
              </a:spcAft>
              <a:buClr>
                <a:srgbClr val="003F48"/>
              </a:buClr>
            </a:pPr>
            <a:r>
              <a:rPr lang="en-GB" sz="900" b="1" dirty="0">
                <a:solidFill>
                  <a:srgbClr val="003F48"/>
                </a:solidFill>
                <a:latin typeface="Avenir LT Pro 65 Medium" panose="020B0603020203020204" pitchFamily="34" charset="0"/>
              </a:rPr>
              <a:t>Replacement of a customer database</a:t>
            </a:r>
            <a:br>
              <a:rPr lang="en-GB" sz="900" dirty="0">
                <a:latin typeface="Avenir LT Pro 65 Medium" panose="020B0603020203020204" pitchFamily="34" charset="0"/>
              </a:rPr>
            </a:br>
            <a:r>
              <a:rPr lang="en-GB" sz="800" dirty="0">
                <a:latin typeface="Avenir LT Pro 65 Medium" panose="020B0603020203020204" pitchFamily="34" charset="0"/>
              </a:rPr>
              <a:t>E.g. What are the mitigations for identified data discrepancies? Does it improve customer experience?</a:t>
            </a:r>
          </a:p>
          <a:p>
            <a:pPr>
              <a:spcAft>
                <a:spcPts val="713"/>
              </a:spcAft>
              <a:buClr>
                <a:srgbClr val="003F48"/>
              </a:buClr>
            </a:pPr>
            <a:r>
              <a:rPr lang="en-GB" sz="900" b="1" dirty="0">
                <a:solidFill>
                  <a:srgbClr val="003F48"/>
                </a:solidFill>
                <a:latin typeface="Avenir LT Pro 65 Medium" panose="020B0603020203020204" pitchFamily="34" charset="0"/>
              </a:rPr>
              <a:t>A price increase</a:t>
            </a:r>
            <a:br>
              <a:rPr lang="en-GB" sz="900" dirty="0">
                <a:latin typeface="Avenir LT Pro 65 Medium" panose="020B0603020203020204" pitchFamily="34" charset="0"/>
              </a:rPr>
            </a:br>
            <a:r>
              <a:rPr lang="en-GB" sz="800" dirty="0">
                <a:latin typeface="Avenir LT Pro 65 Medium" panose="020B0603020203020204" pitchFamily="34" charset="0"/>
              </a:rPr>
              <a:t>E.g. What are the mitigations for offsetting increased retention activity? How will the increase impact NPS?</a:t>
            </a:r>
          </a:p>
          <a:p>
            <a:pPr>
              <a:spcAft>
                <a:spcPts val="713"/>
              </a:spcAft>
              <a:buClr>
                <a:srgbClr val="003F48"/>
              </a:buClr>
            </a:pPr>
            <a:r>
              <a:rPr lang="en-GB" sz="900" b="1" dirty="0">
                <a:solidFill>
                  <a:srgbClr val="003F48"/>
                </a:solidFill>
                <a:latin typeface="Avenir LT Pro 65 Medium" panose="020B0603020203020204" pitchFamily="34" charset="0"/>
              </a:rPr>
              <a:t>Changes to data capture</a:t>
            </a:r>
            <a:br>
              <a:rPr lang="en-GB" sz="900" dirty="0">
                <a:latin typeface="Avenir LT Pro 65 Medium" panose="020B0603020203020204" pitchFamily="34" charset="0"/>
              </a:rPr>
            </a:br>
            <a:r>
              <a:rPr lang="en-GB" sz="800" dirty="0">
                <a:latin typeface="Avenir LT Pro 65 Medium" panose="020B0603020203020204" pitchFamily="34" charset="0"/>
              </a:rPr>
              <a:t>E.g. What will the customer think about it? What’s in it for them, and is it enough?</a:t>
            </a:r>
          </a:p>
        </p:txBody>
      </p:sp>
      <p:sp>
        <p:nvSpPr>
          <p:cNvPr id="10" name="Title 1">
            <a:extLst>
              <a:ext uri="{FF2B5EF4-FFF2-40B4-BE49-F238E27FC236}">
                <a16:creationId xmlns:a16="http://schemas.microsoft.com/office/drawing/2014/main" id="{B95EAE9A-1B32-EBCD-1F4C-D72C863D1D31}"/>
              </a:ext>
            </a:extLst>
          </p:cNvPr>
          <p:cNvSpPr txBox="1">
            <a:spLocks/>
          </p:cNvSpPr>
          <p:nvPr/>
        </p:nvSpPr>
        <p:spPr>
          <a:xfrm>
            <a:off x="475916"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EXAMPLE GOVERNANCE AGENDA TOPICS</a:t>
            </a:r>
          </a:p>
        </p:txBody>
      </p:sp>
      <p:pic>
        <p:nvPicPr>
          <p:cNvPr id="5" name="Picture 4">
            <a:extLst>
              <a:ext uri="{FF2B5EF4-FFF2-40B4-BE49-F238E27FC236}">
                <a16:creationId xmlns:a16="http://schemas.microsoft.com/office/drawing/2014/main" id="{49BAECD6-8141-2350-CC1C-249EDCE86B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6" name="TextBox 5">
            <a:extLst>
              <a:ext uri="{FF2B5EF4-FFF2-40B4-BE49-F238E27FC236}">
                <a16:creationId xmlns:a16="http://schemas.microsoft.com/office/drawing/2014/main" id="{A09FF091-17CC-7335-406A-86F6EDA742FC}"/>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7" name="Slide Number Placeholder 5">
            <a:extLst>
              <a:ext uri="{FF2B5EF4-FFF2-40B4-BE49-F238E27FC236}">
                <a16:creationId xmlns:a16="http://schemas.microsoft.com/office/drawing/2014/main" id="{D3E6685A-6363-C8D3-4820-9B8E2569BE78}"/>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59</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6DD74AC7-55EB-EA21-202A-FFF001AD5328}"/>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2945AE6-3B9A-16D4-090A-4F2825E1181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19948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3851-4039-F52C-AD35-1C1C174EC106}"/>
              </a:ext>
            </a:extLst>
          </p:cNvPr>
          <p:cNvSpPr txBox="1">
            <a:spLocks/>
          </p:cNvSpPr>
          <p:nvPr/>
        </p:nvSpPr>
        <p:spPr>
          <a:xfrm>
            <a:off x="340029"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WHAT IS STRATEGY?</a:t>
            </a:r>
          </a:p>
        </p:txBody>
      </p:sp>
      <p:sp>
        <p:nvSpPr>
          <p:cNvPr id="20" name="TextBox 19">
            <a:extLst>
              <a:ext uri="{FF2B5EF4-FFF2-40B4-BE49-F238E27FC236}">
                <a16:creationId xmlns:a16="http://schemas.microsoft.com/office/drawing/2014/main" id="{A1758789-B2BA-9C48-35D3-3CAA8FB0C414}"/>
              </a:ext>
            </a:extLst>
          </p:cNvPr>
          <p:cNvSpPr txBox="1"/>
          <p:nvPr/>
        </p:nvSpPr>
        <p:spPr>
          <a:xfrm>
            <a:off x="340029" y="1290170"/>
            <a:ext cx="5531381" cy="559127"/>
          </a:xfrm>
          <a:prstGeom prst="rect">
            <a:avLst/>
          </a:prstGeom>
          <a:noFill/>
          <a:ln>
            <a:noFill/>
          </a:ln>
        </p:spPr>
        <p:txBody>
          <a:bodyPr wrap="square" lIns="0" rIns="0">
            <a:spAutoFit/>
          </a:bodyPr>
          <a:lstStyle/>
          <a:p>
            <a:pPr fontAlgn="base">
              <a:spcAft>
                <a:spcPts val="357"/>
              </a:spcAft>
            </a:pPr>
            <a:r>
              <a:rPr lang="en-GB" sz="900" b="1" dirty="0" err="1">
                <a:solidFill>
                  <a:srgbClr val="003F48"/>
                </a:solidFill>
                <a:latin typeface="Avenir LT Pro 65 Medium" panose="020B0603020203020204" pitchFamily="34" charset="0"/>
              </a:rPr>
              <a:t>Stra•te•gy</a:t>
            </a:r>
            <a:r>
              <a:rPr lang="en-GB" sz="900" dirty="0">
                <a:latin typeface="Avenir LT Pro 65 Medium" panose="020B0603020203020204" pitchFamily="34" charset="0"/>
              </a:rPr>
              <a:t>, </a:t>
            </a:r>
            <a:r>
              <a:rPr lang="en-GB" sz="900" i="1" dirty="0">
                <a:latin typeface="Avenir LT Pro 65 Medium" panose="020B0603020203020204" pitchFamily="34" charset="0"/>
              </a:rPr>
              <a:t>noun</a:t>
            </a:r>
            <a:r>
              <a:rPr lang="en-GB" sz="900" dirty="0">
                <a:latin typeface="Avenir LT Pro 65 Medium" panose="020B0603020203020204" pitchFamily="34" charset="0"/>
              </a:rPr>
              <a:t>.</a:t>
            </a:r>
          </a:p>
          <a:p>
            <a:pPr fontAlgn="base">
              <a:spcAft>
                <a:spcPts val="357"/>
              </a:spcAft>
            </a:pPr>
            <a:r>
              <a:rPr lang="en-GB" sz="900" dirty="0">
                <a:latin typeface="Avenir LT Pro 65 Medium" panose="020B0603020203020204" pitchFamily="34" charset="0"/>
              </a:rPr>
              <a:t>Plan, scheme, or course of action designed to achieve a particular objective, esp. a long-term or overall aim.</a:t>
            </a:r>
            <a:r>
              <a:rPr lang="en-GB" sz="900" baseline="30000" dirty="0">
                <a:latin typeface="Avenir LT Pro 65 Medium" panose="020B0603020203020204" pitchFamily="34" charset="0"/>
              </a:rPr>
              <a:t>1 </a:t>
            </a:r>
            <a:r>
              <a:rPr lang="en-GB" sz="900" dirty="0">
                <a:latin typeface="Avenir LT Pro 65 Medium" panose="020B0603020203020204" pitchFamily="34" charset="0"/>
              </a:rPr>
              <a:t>In essence, a forward-looking approach to managing the business in the stakeholder’s interests.</a:t>
            </a:r>
          </a:p>
        </p:txBody>
      </p:sp>
      <p:sp>
        <p:nvSpPr>
          <p:cNvPr id="21" name="Rectangle 20">
            <a:extLst>
              <a:ext uri="{FF2B5EF4-FFF2-40B4-BE49-F238E27FC236}">
                <a16:creationId xmlns:a16="http://schemas.microsoft.com/office/drawing/2014/main" id="{290B4712-3433-F7DD-0ABC-7CD3D72EACCE}"/>
              </a:ext>
            </a:extLst>
          </p:cNvPr>
          <p:cNvSpPr/>
          <p:nvPr/>
        </p:nvSpPr>
        <p:spPr>
          <a:xfrm>
            <a:off x="340029" y="3671610"/>
            <a:ext cx="2257427" cy="169277"/>
          </a:xfrm>
          <a:prstGeom prst="rect">
            <a:avLst/>
          </a:prstGeom>
        </p:spPr>
        <p:txBody>
          <a:bodyPr wrap="square" anchor="ctr">
            <a:spAutoFit/>
          </a:bodyPr>
          <a:lstStyle/>
          <a:p>
            <a:r>
              <a:rPr lang="en-GB" sz="500" spc="59" dirty="0">
                <a:solidFill>
                  <a:schemeClr val="tx1">
                    <a:lumMod val="50000"/>
                    <a:lumOff val="50000"/>
                  </a:schemeClr>
                </a:solidFill>
                <a:latin typeface="Avenir LT Pro 65 Medium" panose="020B0603020203020204" pitchFamily="34" charset="0"/>
              </a:rPr>
              <a:t>1. Oxford English Dictionary, OED.com</a:t>
            </a:r>
            <a:endParaRPr lang="en-GB" sz="500" i="1" spc="59" dirty="0">
              <a:solidFill>
                <a:schemeClr val="tx1">
                  <a:lumMod val="50000"/>
                  <a:lumOff val="50000"/>
                </a:schemeClr>
              </a:solidFill>
              <a:latin typeface="Avenir LT Pro 65 Medium" panose="020B0603020203020204" pitchFamily="34" charset="0"/>
            </a:endParaRPr>
          </a:p>
        </p:txBody>
      </p:sp>
      <p:sp>
        <p:nvSpPr>
          <p:cNvPr id="5" name="TextBox 4">
            <a:extLst>
              <a:ext uri="{FF2B5EF4-FFF2-40B4-BE49-F238E27FC236}">
                <a16:creationId xmlns:a16="http://schemas.microsoft.com/office/drawing/2014/main" id="{DDC06ED0-70AB-E237-5F3A-F83299B4FC43}"/>
              </a:ext>
            </a:extLst>
          </p:cNvPr>
          <p:cNvSpPr txBox="1"/>
          <p:nvPr/>
        </p:nvSpPr>
        <p:spPr>
          <a:xfrm>
            <a:off x="935442" y="2203891"/>
            <a:ext cx="2113712" cy="836126"/>
          </a:xfrm>
          <a:prstGeom prst="rect">
            <a:avLst/>
          </a:prstGeom>
          <a:noFill/>
        </p:spPr>
        <p:txBody>
          <a:bodyPr wrap="square">
            <a:spAutoFit/>
          </a:bodyPr>
          <a:lstStyle/>
          <a:p>
            <a:pPr fontAlgn="base">
              <a:spcAft>
                <a:spcPts val="357"/>
              </a:spcAft>
            </a:pPr>
            <a:r>
              <a:rPr lang="en-GB" sz="900" b="1" dirty="0">
                <a:solidFill>
                  <a:srgbClr val="003F48"/>
                </a:solidFill>
                <a:latin typeface="Avenir LT Pro 65 Medium" panose="020B0603020203020204" pitchFamily="34" charset="0"/>
              </a:rPr>
              <a:t>Corporate Strategy</a:t>
            </a:r>
            <a:endParaRPr lang="en-GB" sz="900" dirty="0">
              <a:solidFill>
                <a:srgbClr val="003F48"/>
              </a:solidFill>
              <a:latin typeface="Avenir LT Pro 65 Medium" panose="020B0603020203020204" pitchFamily="34" charset="0"/>
            </a:endParaRPr>
          </a:p>
          <a:p>
            <a:pPr fontAlgn="base">
              <a:spcAft>
                <a:spcPts val="357"/>
              </a:spcAft>
            </a:pPr>
            <a:r>
              <a:rPr lang="en-GB" sz="900" dirty="0">
                <a:solidFill>
                  <a:srgbClr val="000000"/>
                </a:solidFill>
                <a:latin typeface="Avenir LT Pro 65 Medium" panose="020B0603020203020204" pitchFamily="34" charset="0"/>
              </a:rPr>
              <a:t>Managing the overall financial value of the business, setting a long-term vision and general objectives, and prioritising resources.</a:t>
            </a:r>
            <a:endParaRPr lang="en-GB" sz="900" baseline="30000" dirty="0">
              <a:solidFill>
                <a:srgbClr val="000000"/>
              </a:solidFill>
              <a:latin typeface="Avenir LT Pro 65 Medium" panose="020B0603020203020204" pitchFamily="34" charset="0"/>
            </a:endParaRPr>
          </a:p>
        </p:txBody>
      </p:sp>
      <p:sp>
        <p:nvSpPr>
          <p:cNvPr id="13" name="TextBox 12">
            <a:extLst>
              <a:ext uri="{FF2B5EF4-FFF2-40B4-BE49-F238E27FC236}">
                <a16:creationId xmlns:a16="http://schemas.microsoft.com/office/drawing/2014/main" id="{F935D2BB-3760-357D-18F7-E9E67B1E862F}"/>
              </a:ext>
            </a:extLst>
          </p:cNvPr>
          <p:cNvSpPr txBox="1"/>
          <p:nvPr/>
        </p:nvSpPr>
        <p:spPr>
          <a:xfrm>
            <a:off x="3645707" y="2203891"/>
            <a:ext cx="2113713" cy="974626"/>
          </a:xfrm>
          <a:prstGeom prst="rect">
            <a:avLst/>
          </a:prstGeom>
          <a:noFill/>
        </p:spPr>
        <p:txBody>
          <a:bodyPr wrap="square">
            <a:spAutoFit/>
          </a:bodyPr>
          <a:lstStyle/>
          <a:p>
            <a:pPr fontAlgn="base">
              <a:spcAft>
                <a:spcPts val="357"/>
              </a:spcAft>
            </a:pPr>
            <a:r>
              <a:rPr lang="en-GB" sz="900" b="1" dirty="0">
                <a:solidFill>
                  <a:srgbClr val="003F48"/>
                </a:solidFill>
                <a:latin typeface="Avenir LT Pro 65 Medium" panose="020B0603020203020204" pitchFamily="34" charset="0"/>
              </a:rPr>
              <a:t>Competitive Strategy</a:t>
            </a:r>
            <a:endParaRPr lang="en-GB" sz="900" dirty="0">
              <a:solidFill>
                <a:srgbClr val="003F48"/>
              </a:solidFill>
              <a:latin typeface="Avenir LT Pro 65 Medium" panose="020B0603020203020204" pitchFamily="34" charset="0"/>
            </a:endParaRPr>
          </a:p>
          <a:p>
            <a:pPr fontAlgn="base">
              <a:spcAft>
                <a:spcPts val="357"/>
              </a:spcAft>
            </a:pPr>
            <a:r>
              <a:rPr lang="en-GB" sz="900" dirty="0">
                <a:solidFill>
                  <a:srgbClr val="000000"/>
                </a:solidFill>
                <a:latin typeface="Avenir LT Pro 65 Medium" panose="020B0603020203020204" pitchFamily="34" charset="0"/>
              </a:rPr>
              <a:t>Utilising the business’ unique assets, competencies and capabilities to deliver commercial value from a market through its products and services.</a:t>
            </a:r>
          </a:p>
        </p:txBody>
      </p:sp>
      <p:grpSp>
        <p:nvGrpSpPr>
          <p:cNvPr id="27" name="Group 26">
            <a:extLst>
              <a:ext uri="{FF2B5EF4-FFF2-40B4-BE49-F238E27FC236}">
                <a16:creationId xmlns:a16="http://schemas.microsoft.com/office/drawing/2014/main" id="{4A4EB87B-EE17-008D-19E8-7B1797DC4625}"/>
              </a:ext>
            </a:extLst>
          </p:cNvPr>
          <p:cNvGrpSpPr>
            <a:grpSpLocks noChangeAspect="1"/>
          </p:cNvGrpSpPr>
          <p:nvPr/>
        </p:nvGrpSpPr>
        <p:grpSpPr>
          <a:xfrm>
            <a:off x="497495" y="2249988"/>
            <a:ext cx="391972" cy="391972"/>
            <a:chOff x="1590693" y="2502711"/>
            <a:chExt cx="926289" cy="926289"/>
          </a:xfrm>
        </p:grpSpPr>
        <p:sp>
          <p:nvSpPr>
            <p:cNvPr id="16" name="Oval 15">
              <a:extLst>
                <a:ext uri="{FF2B5EF4-FFF2-40B4-BE49-F238E27FC236}">
                  <a16:creationId xmlns:a16="http://schemas.microsoft.com/office/drawing/2014/main" id="{1B1E0622-D5D8-0BA8-7433-EBD8CB3C9A14}"/>
                </a:ext>
              </a:extLst>
            </p:cNvPr>
            <p:cNvSpPr>
              <a:spLocks noChangeAspect="1"/>
            </p:cNvSpPr>
            <p:nvPr/>
          </p:nvSpPr>
          <p:spPr>
            <a:xfrm>
              <a:off x="1590693" y="2502711"/>
              <a:ext cx="926289" cy="926289"/>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7" name="Graphic 16" descr="Building outline">
              <a:extLst>
                <a:ext uri="{FF2B5EF4-FFF2-40B4-BE49-F238E27FC236}">
                  <a16:creationId xmlns:a16="http://schemas.microsoft.com/office/drawing/2014/main" id="{3D5EA29C-DCE3-08CD-B288-CE26F37B7C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340" y="2611316"/>
              <a:ext cx="709075" cy="709075"/>
            </a:xfrm>
            <a:prstGeom prst="rect">
              <a:avLst/>
            </a:prstGeom>
            <a:effectLst>
              <a:glow rad="101600">
                <a:schemeClr val="accent3">
                  <a:satMod val="175000"/>
                  <a:alpha val="40000"/>
                </a:schemeClr>
              </a:glow>
            </a:effectLst>
          </p:spPr>
        </p:pic>
      </p:grpSp>
      <p:grpSp>
        <p:nvGrpSpPr>
          <p:cNvPr id="36" name="Group 35">
            <a:extLst>
              <a:ext uri="{FF2B5EF4-FFF2-40B4-BE49-F238E27FC236}">
                <a16:creationId xmlns:a16="http://schemas.microsoft.com/office/drawing/2014/main" id="{1E3750CE-50D8-D31A-1C1D-315534E151A6}"/>
              </a:ext>
            </a:extLst>
          </p:cNvPr>
          <p:cNvGrpSpPr>
            <a:grpSpLocks noChangeAspect="1"/>
          </p:cNvGrpSpPr>
          <p:nvPr/>
        </p:nvGrpSpPr>
        <p:grpSpPr>
          <a:xfrm>
            <a:off x="3205187" y="2249988"/>
            <a:ext cx="391972" cy="391972"/>
            <a:chOff x="3876025" y="2927840"/>
            <a:chExt cx="501160" cy="501160"/>
          </a:xfrm>
        </p:grpSpPr>
        <p:sp>
          <p:nvSpPr>
            <p:cNvPr id="32" name="Oval 31">
              <a:extLst>
                <a:ext uri="{FF2B5EF4-FFF2-40B4-BE49-F238E27FC236}">
                  <a16:creationId xmlns:a16="http://schemas.microsoft.com/office/drawing/2014/main" id="{EF14B083-A472-0B4C-5677-4506D51375A4}"/>
                </a:ext>
              </a:extLst>
            </p:cNvPr>
            <p:cNvSpPr>
              <a:spLocks noChangeAspect="1"/>
            </p:cNvSpPr>
            <p:nvPr/>
          </p:nvSpPr>
          <p:spPr>
            <a:xfrm>
              <a:off x="3876025" y="2927840"/>
              <a:ext cx="501160" cy="501160"/>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35" name="Graphic 34" descr="Store outline">
              <a:extLst>
                <a:ext uri="{FF2B5EF4-FFF2-40B4-BE49-F238E27FC236}">
                  <a16:creationId xmlns:a16="http://schemas.microsoft.com/office/drawing/2014/main" id="{CD5235D9-5A76-D673-6C44-CDD2FAA7B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4413" y="3006227"/>
              <a:ext cx="344384" cy="344384"/>
            </a:xfrm>
            <a:prstGeom prst="rect">
              <a:avLst/>
            </a:prstGeom>
            <a:effectLst>
              <a:glow rad="101600">
                <a:schemeClr val="accent3">
                  <a:satMod val="175000"/>
                  <a:alpha val="40000"/>
                </a:schemeClr>
              </a:glow>
            </a:effectLst>
          </p:spPr>
        </p:pic>
      </p:grpSp>
      <p:pic>
        <p:nvPicPr>
          <p:cNvPr id="8" name="Picture 7">
            <a:extLst>
              <a:ext uri="{FF2B5EF4-FFF2-40B4-BE49-F238E27FC236}">
                <a16:creationId xmlns:a16="http://schemas.microsoft.com/office/drawing/2014/main" id="{898A44DE-4345-7C90-8150-0820CCAFB4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3" name="Slide Number Placeholder 5">
            <a:extLst>
              <a:ext uri="{FF2B5EF4-FFF2-40B4-BE49-F238E27FC236}">
                <a16:creationId xmlns:a16="http://schemas.microsoft.com/office/drawing/2014/main" id="{6EFF6887-F77D-50DA-F2B2-1B73056E53F1}"/>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a:t>
            </a:fld>
            <a:endParaRPr lang="en-GB" sz="754" dirty="0">
              <a:latin typeface="Avenir LT Pro 65 Medium" panose="020B0603020203020204" pitchFamily="34" charset="0"/>
            </a:endParaRPr>
          </a:p>
        </p:txBody>
      </p:sp>
      <p:sp>
        <p:nvSpPr>
          <p:cNvPr id="6" name="TextBox 5">
            <a:extLst>
              <a:ext uri="{FF2B5EF4-FFF2-40B4-BE49-F238E27FC236}">
                <a16:creationId xmlns:a16="http://schemas.microsoft.com/office/drawing/2014/main" id="{025F1EB3-03EC-B6B3-8F27-85D8A266E407}"/>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4" name="Straight Connector 3">
            <a:extLst>
              <a:ext uri="{FF2B5EF4-FFF2-40B4-BE49-F238E27FC236}">
                <a16:creationId xmlns:a16="http://schemas.microsoft.com/office/drawing/2014/main" id="{7CC39095-A591-E35A-010E-115E11577F87}"/>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C24BCEA-9484-C58B-FAC0-0E35190B70E9}"/>
              </a:ext>
            </a:extLst>
          </p:cNvPr>
          <p:cNvSpPr/>
          <p:nvPr/>
        </p:nvSpPr>
        <p:spPr>
          <a:xfrm>
            <a:off x="6299908"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452115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304EA9-1283-4EFA-A9C2-768F2ED968A4}"/>
              </a:ext>
            </a:extLst>
          </p:cNvPr>
          <p:cNvSpPr/>
          <p:nvPr/>
        </p:nvSpPr>
        <p:spPr>
          <a:xfrm>
            <a:off x="292862" y="1238754"/>
            <a:ext cx="5578549" cy="1573898"/>
          </a:xfrm>
          <a:prstGeom prst="rect">
            <a:avLst/>
          </a:prstGeom>
        </p:spPr>
        <p:txBody>
          <a:bodyPr wrap="square" lIns="0" numCol="2" spcCol="360000">
            <a:noAutofit/>
          </a:bodyPr>
          <a:lstStyle/>
          <a:p>
            <a:pPr>
              <a:spcAft>
                <a:spcPts val="357"/>
              </a:spcAft>
            </a:pPr>
            <a:r>
              <a:rPr lang="en-GB" sz="900" b="1" dirty="0">
                <a:solidFill>
                  <a:srgbClr val="003F48"/>
                </a:solidFill>
                <a:latin typeface="Avenir LT Pro 65 Medium" panose="020B0603020203020204" pitchFamily="34" charset="0"/>
              </a:rPr>
              <a:t>Situation</a:t>
            </a:r>
            <a:r>
              <a:rPr lang="en-GB" sz="900" dirty="0">
                <a:latin typeface="Avenir LT Pro 65 Medium" panose="020B0603020203020204" pitchFamily="34" charset="0"/>
              </a:rPr>
              <a:t> </a:t>
            </a:r>
          </a:p>
          <a:p>
            <a:pPr>
              <a:spcAft>
                <a:spcPts val="357"/>
              </a:spcAft>
            </a:pPr>
            <a:r>
              <a:rPr lang="en-GB" sz="900" dirty="0">
                <a:latin typeface="Avenir LT Pro 65 Medium" panose="020B0603020203020204" pitchFamily="34" charset="0"/>
              </a:rPr>
              <a:t>Significant investment in digital platforms but contact operations at breaking point. Each year, the business initiated circa 500m contacts across 3k direct marketing and sales campaigns with minimal co-ordination. Customers often received multiple, sometimes conflicting messages, which lead to lower customer relevance, contribution revenues, NPS and loyalty.</a:t>
            </a:r>
          </a:p>
          <a:p>
            <a:pPr>
              <a:spcAft>
                <a:spcPts val="357"/>
              </a:spcAft>
            </a:pPr>
            <a:endParaRPr lang="en-GB" sz="900" dirty="0">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Objective</a:t>
            </a:r>
          </a:p>
          <a:p>
            <a:pPr>
              <a:spcAft>
                <a:spcPts val="357"/>
              </a:spcAft>
            </a:pPr>
            <a:r>
              <a:rPr lang="en-GB" sz="900" dirty="0">
                <a:latin typeface="Avenir LT Pro 65 Medium" panose="020B0603020203020204" pitchFamily="34" charset="0"/>
              </a:rPr>
              <a:t>Ready the business for more rapid growth by ensuring any customer impact, whether directly or indirectly, and positively or negatively, is aligned with overall business objectives.</a:t>
            </a:r>
          </a:p>
          <a:p>
            <a:pPr>
              <a:spcAft>
                <a:spcPts val="357"/>
              </a:spcAft>
            </a:pPr>
            <a:endParaRPr lang="en-GB" sz="900" b="1" dirty="0">
              <a:solidFill>
                <a:srgbClr val="003F48"/>
              </a:solidFill>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Approach</a:t>
            </a:r>
          </a:p>
          <a:p>
            <a:pPr>
              <a:spcAft>
                <a:spcPts val="357"/>
              </a:spcAft>
            </a:pPr>
            <a:r>
              <a:rPr lang="en-GB" sz="900" dirty="0">
                <a:latin typeface="Avenir LT Pro 65 Medium" panose="020B0603020203020204" pitchFamily="34" charset="0"/>
              </a:rPr>
              <a:t>Introduce a forum to monitor and approve strategies, policies, processes and initiatives that could impact customers and ensure alignment with objectives for NPS and retention. The forum meets periodically and comprises senior leadership from across the different business functions that are stakeholders in managing customers. </a:t>
            </a:r>
          </a:p>
          <a:p>
            <a:pPr>
              <a:spcAft>
                <a:spcPts val="357"/>
              </a:spcAft>
            </a:pPr>
            <a:endParaRPr lang="en-GB" sz="900" dirty="0">
              <a:latin typeface="Avenir LT Pro 65 Medium" panose="020B0603020203020204" pitchFamily="34" charset="0"/>
            </a:endParaRPr>
          </a:p>
          <a:p>
            <a:pPr>
              <a:spcAft>
                <a:spcPts val="357"/>
              </a:spcAft>
            </a:pPr>
            <a:r>
              <a:rPr lang="en-GB" sz="900" b="1" dirty="0">
                <a:solidFill>
                  <a:srgbClr val="003F48"/>
                </a:solidFill>
                <a:latin typeface="Avenir LT Pro 65 Medium" panose="020B0603020203020204" pitchFamily="34" charset="0"/>
              </a:rPr>
              <a:t>Outcome</a:t>
            </a:r>
          </a:p>
          <a:p>
            <a:pPr>
              <a:spcAft>
                <a:spcPts val="357"/>
              </a:spcAft>
            </a:pPr>
            <a:r>
              <a:rPr lang="en-GB" sz="900" dirty="0">
                <a:latin typeface="Avenir LT Pro 65 Medium" panose="020B0603020203020204" pitchFamily="34" charset="0"/>
              </a:rPr>
              <a:t>Enables increased awareness, buy-in and participation in managing the customer as a single organisation. It improves business change readiness, ensuring customer impacts are positively managed and activities are co-ordinated.</a:t>
            </a:r>
          </a:p>
        </p:txBody>
      </p:sp>
      <p:sp>
        <p:nvSpPr>
          <p:cNvPr id="10" name="Title 1">
            <a:extLst>
              <a:ext uri="{FF2B5EF4-FFF2-40B4-BE49-F238E27FC236}">
                <a16:creationId xmlns:a16="http://schemas.microsoft.com/office/drawing/2014/main" id="{B13EF95E-206D-F563-E930-5634537F4E28}"/>
              </a:ext>
            </a:extLst>
          </p:cNvPr>
          <p:cNvSpPr txBox="1">
            <a:spLocks/>
          </p:cNvSpPr>
          <p:nvPr/>
        </p:nvSpPr>
        <p:spPr>
          <a:xfrm>
            <a:off x="292863" y="779070"/>
            <a:ext cx="4498855"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GOVERNANCE EXAMPLE IN CONSUMER DIGITAL SERVICES</a:t>
            </a:r>
          </a:p>
        </p:txBody>
      </p:sp>
      <p:pic>
        <p:nvPicPr>
          <p:cNvPr id="11" name="Picture 10">
            <a:extLst>
              <a:ext uri="{FF2B5EF4-FFF2-40B4-BE49-F238E27FC236}">
                <a16:creationId xmlns:a16="http://schemas.microsoft.com/office/drawing/2014/main" id="{DA80C48B-709C-2EC5-F33F-BA9580E18B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4" name="Slide Number Placeholder 5">
            <a:extLst>
              <a:ext uri="{FF2B5EF4-FFF2-40B4-BE49-F238E27FC236}">
                <a16:creationId xmlns:a16="http://schemas.microsoft.com/office/drawing/2014/main" id="{076BBD81-FF70-ABCC-E09D-B607554F0322}"/>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60</a:t>
            </a:fld>
            <a:endParaRPr lang="en-GB" sz="754" dirty="0">
              <a:latin typeface="Avenir LT Pro 65 Medium" panose="020B0603020203020204" pitchFamily="34" charset="0"/>
            </a:endParaRPr>
          </a:p>
        </p:txBody>
      </p:sp>
      <p:sp>
        <p:nvSpPr>
          <p:cNvPr id="5" name="TextBox 4">
            <a:extLst>
              <a:ext uri="{FF2B5EF4-FFF2-40B4-BE49-F238E27FC236}">
                <a16:creationId xmlns:a16="http://schemas.microsoft.com/office/drawing/2014/main" id="{A68DF03A-CC95-B4DE-B38D-05508366236A}"/>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7F89B3F6-9319-D369-46EA-26595566226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10CAB25-5C3E-9EAE-DB58-260A8F2CF4BC}"/>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832611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7737E1-96C8-4F43-BED3-12D12C00AC36}"/>
              </a:ext>
            </a:extLst>
          </p:cNvPr>
          <p:cNvSpPr/>
          <p:nvPr/>
        </p:nvSpPr>
        <p:spPr>
          <a:xfrm>
            <a:off x="422913" y="1289400"/>
            <a:ext cx="5558964" cy="1693236"/>
          </a:xfrm>
          <a:prstGeom prst="rect">
            <a:avLst/>
          </a:prstGeom>
          <a:noFill/>
        </p:spPr>
        <p:txBody>
          <a:bodyPr wrap="square" lIns="0" tIns="64139" rIns="64139" bIns="64139" numCol="2" spcCol="360000" anchor="t">
            <a:noAutofit/>
          </a:bodyPr>
          <a:lstStyle/>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Clarifies accountabilities for the overall customer programme, so everyone knows who owns the customer</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Simplifies responsibilities for activities and initiatives, so everyone is aware of who does what and when</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Steers commercial focus so everyone knows how business priorities affect initiatives and activities</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Enables steering based on holistic contribution to success, so everyone’s aware of priorities and rationale</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Minimises creation of new ‘legacy’ strategies and processes, so fewer, low value distractions</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Improves operational efficiency and reduced effort for initiatives that don’t add to the relationship</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Facilitates a nimbler approach to customer management by focusing on what matters</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Informs decision-making because everyone’s aware of overall programme and priorities</a:t>
            </a:r>
          </a:p>
          <a:p>
            <a:pPr marL="101830" indent="-101830">
              <a:spcAft>
                <a:spcPts val="713"/>
              </a:spcAft>
              <a:buClr>
                <a:srgbClr val="003F48"/>
              </a:buClr>
              <a:buFont typeface="Wingdings" panose="05000000000000000000" pitchFamily="2" charset="2"/>
              <a:buChar char="ü"/>
            </a:pPr>
            <a:r>
              <a:rPr lang="en-GB" sz="900" dirty="0">
                <a:latin typeface="Avenir LT Pro 65 Medium" panose="020B0603020203020204" pitchFamily="34" charset="0"/>
              </a:rPr>
              <a:t>Lowers risk to customer base performance objectives</a:t>
            </a:r>
          </a:p>
        </p:txBody>
      </p:sp>
      <p:sp>
        <p:nvSpPr>
          <p:cNvPr id="10" name="Title 1">
            <a:extLst>
              <a:ext uri="{FF2B5EF4-FFF2-40B4-BE49-F238E27FC236}">
                <a16:creationId xmlns:a16="http://schemas.microsoft.com/office/drawing/2014/main" id="{4F276CE0-B63E-C942-CD32-7937D87917D4}"/>
              </a:ext>
            </a:extLst>
          </p:cNvPr>
          <p:cNvSpPr txBox="1">
            <a:spLocks/>
          </p:cNvSpPr>
          <p:nvPr/>
        </p:nvSpPr>
        <p:spPr>
          <a:xfrm>
            <a:off x="422912" y="792683"/>
            <a:ext cx="4020200" cy="277178"/>
          </a:xfrm>
          <a:prstGeom prst="rect">
            <a:avLst/>
          </a:prstGeom>
          <a:noFill/>
        </p:spPr>
        <p:txBody>
          <a:bodyPr vert="horz" wrap="square" lIns="0" tIns="27153" rIns="54304" bIns="27153" rtlCol="0" anchor="ctr">
            <a:noAutofit/>
          </a:bodyPr>
          <a:lstStyle>
            <a:defPPr>
              <a:defRPr lang="en-US"/>
            </a:defPPr>
            <a:lvl1pPr defTabSz="914400">
              <a:lnSpc>
                <a:spcPct val="90000"/>
              </a:lnSpc>
              <a:spcBef>
                <a:spcPct val="0"/>
              </a:spcBef>
              <a:buNone/>
              <a:defRPr sz="1188" b="1">
                <a:solidFill>
                  <a:srgbClr val="003F48"/>
                </a:solidFill>
                <a:effectLst/>
                <a:latin typeface="Avenir LT Pro 65 Medium" panose="020B0603020203020204" pitchFamily="34" charset="0"/>
              </a:defRPr>
            </a:lvl1pPr>
          </a:lstStyle>
          <a:p>
            <a:r>
              <a:rPr lang="en-GB" dirty="0"/>
              <a:t>BENEFITS OF GOVERNANCE</a:t>
            </a:r>
          </a:p>
        </p:txBody>
      </p:sp>
      <p:pic>
        <p:nvPicPr>
          <p:cNvPr id="11" name="Picture 10">
            <a:extLst>
              <a:ext uri="{FF2B5EF4-FFF2-40B4-BE49-F238E27FC236}">
                <a16:creationId xmlns:a16="http://schemas.microsoft.com/office/drawing/2014/main" id="{F2695F4F-8A9F-51FE-DEB8-F14EEF1533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5" name="TextBox 4">
            <a:extLst>
              <a:ext uri="{FF2B5EF4-FFF2-40B4-BE49-F238E27FC236}">
                <a16:creationId xmlns:a16="http://schemas.microsoft.com/office/drawing/2014/main" id="{27C414D9-EE47-CCB8-CA40-4E79DEFC09FF}"/>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6" name="Slide Number Placeholder 5">
            <a:extLst>
              <a:ext uri="{FF2B5EF4-FFF2-40B4-BE49-F238E27FC236}">
                <a16:creationId xmlns:a16="http://schemas.microsoft.com/office/drawing/2014/main" id="{45C572C0-F3EB-8F88-813D-7F9CE76140DA}"/>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61</a:t>
            </a:fld>
            <a:endParaRPr lang="en-GB" sz="754" b="1">
              <a:solidFill>
                <a:schemeClr val="tx1"/>
              </a:solidFill>
              <a:latin typeface="Avenir LT Pro 65 Medium" panose="020B0603020203020204" pitchFamily="34" charset="0"/>
            </a:endParaRPr>
          </a:p>
        </p:txBody>
      </p:sp>
      <p:cxnSp>
        <p:nvCxnSpPr>
          <p:cNvPr id="2" name="Straight Connector 1">
            <a:extLst>
              <a:ext uri="{FF2B5EF4-FFF2-40B4-BE49-F238E27FC236}">
                <a16:creationId xmlns:a16="http://schemas.microsoft.com/office/drawing/2014/main" id="{93E79918-CE2A-F21F-E11E-7363F377BFB0}"/>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34B0E5E-D9C8-3908-E807-FB1F48255D7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713822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DD4A390-8A5D-4CBB-B601-B55D32CEF214}"/>
              </a:ext>
            </a:extLst>
          </p:cNvPr>
          <p:cNvSpPr/>
          <p:nvPr/>
        </p:nvSpPr>
        <p:spPr>
          <a:xfrm>
            <a:off x="342580" y="1291555"/>
            <a:ext cx="5528831" cy="380878"/>
          </a:xfrm>
          <a:prstGeom prst="rect">
            <a:avLst/>
          </a:prstGeom>
        </p:spPr>
        <p:txBody>
          <a:bodyPr wrap="square" lIns="0" rIns="36000" numCol="1" spcCol="360000">
            <a:noAutofit/>
          </a:bodyPr>
          <a:lstStyle/>
          <a:p>
            <a:pPr>
              <a:spcAft>
                <a:spcPts val="357"/>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fuse innovative thinking with proven expertise to help companies realise value from their data and customer management capabilities. Our unique transformation to operation approach means we can fluidly provide specialist consulting expertise through to executive recruitment services that accelerate customer growth ambitions. </a:t>
            </a:r>
          </a:p>
        </p:txBody>
      </p:sp>
      <p:sp>
        <p:nvSpPr>
          <p:cNvPr id="58" name="Rectangle: Rounded Corners 57">
            <a:extLst>
              <a:ext uri="{FF2B5EF4-FFF2-40B4-BE49-F238E27FC236}">
                <a16:creationId xmlns:a16="http://schemas.microsoft.com/office/drawing/2014/main" id="{7992F137-28E6-4343-BE35-9E2582CE00DA}"/>
              </a:ext>
            </a:extLst>
          </p:cNvPr>
          <p:cNvSpPr/>
          <p:nvPr/>
        </p:nvSpPr>
        <p:spPr>
          <a:xfrm>
            <a:off x="340030" y="2018582"/>
            <a:ext cx="5528830" cy="1040457"/>
          </a:xfrm>
          <a:prstGeom prst="roundRect">
            <a:avLst>
              <a:gd name="adj" fmla="val 5331"/>
            </a:avLst>
          </a:prstGeom>
          <a:solidFill>
            <a:srgbClr val="003F48"/>
          </a:solidFill>
          <a:ln w="38100">
            <a:no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Avenir LT Pro 65 Medium" panose="020B0603020203020204" pitchFamily="34" charset="0"/>
            </a:endParaRPr>
          </a:p>
        </p:txBody>
      </p:sp>
      <p:sp>
        <p:nvSpPr>
          <p:cNvPr id="60" name="Rectangle 59">
            <a:extLst>
              <a:ext uri="{FF2B5EF4-FFF2-40B4-BE49-F238E27FC236}">
                <a16:creationId xmlns:a16="http://schemas.microsoft.com/office/drawing/2014/main" id="{4D828E3E-2ABF-434B-8F57-428C6F6FE873}"/>
              </a:ext>
            </a:extLst>
          </p:cNvPr>
          <p:cNvSpPr/>
          <p:nvPr/>
        </p:nvSpPr>
        <p:spPr>
          <a:xfrm>
            <a:off x="342580" y="3178075"/>
            <a:ext cx="5581970" cy="530363"/>
          </a:xfrm>
          <a:prstGeom prst="rect">
            <a:avLst/>
          </a:prstGeom>
        </p:spPr>
        <p:txBody>
          <a:bodyPr wrap="square" lIns="0" rIns="36000" numCol="1" spcCol="360000">
            <a:noAutofit/>
          </a:bodyPr>
          <a:lstStyle/>
          <a:p>
            <a:pPr>
              <a:spcAft>
                <a:spcPts val="600"/>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has worked with brands such as Virgin Media, Santander, Experian, Centrica, </a:t>
            </a:r>
            <a:r>
              <a:rPr lang="en-GB" sz="900" dirty="0" err="1">
                <a:latin typeface="Avenir LT Pro 65 Medium" panose="020B0603020203020204" pitchFamily="34" charset="0"/>
              </a:rPr>
              <a:t>Travelopia</a:t>
            </a:r>
            <a:r>
              <a:rPr lang="en-GB" sz="900" dirty="0">
                <a:latin typeface="Avenir LT Pro 65 Medium" panose="020B0603020203020204" pitchFamily="34" charset="0"/>
              </a:rPr>
              <a:t>, Vodafone, Camelot, The AA, LGU+, Centrica, Berry Bros &amp; Rudd. We also partner with vendors such as Adobe, Salesforce, Dynamics, SAS, HubSpot, SugarCRM, HCL Unica, </a:t>
            </a:r>
            <a:r>
              <a:rPr lang="en-GB" sz="900" dirty="0" err="1">
                <a:latin typeface="Avenir LT Pro 65 Medium" panose="020B0603020203020204" pitchFamily="34" charset="0"/>
              </a:rPr>
              <a:t>Bloomreach</a:t>
            </a:r>
            <a:r>
              <a:rPr lang="en-GB" sz="900" dirty="0">
                <a:latin typeface="Avenir LT Pro 65 Medium" panose="020B0603020203020204" pitchFamily="34" charset="0"/>
              </a:rPr>
              <a:t>, </a:t>
            </a:r>
            <a:r>
              <a:rPr lang="en-GB" sz="900" dirty="0" err="1">
                <a:latin typeface="Avenir LT Pro 65 Medium" panose="020B0603020203020204" pitchFamily="34" charset="0"/>
              </a:rPr>
              <a:t>Creatio</a:t>
            </a:r>
            <a:r>
              <a:rPr lang="en-GB" sz="900" dirty="0">
                <a:latin typeface="Avenir LT Pro 65 Medium" panose="020B0603020203020204" pitchFamily="34" charset="0"/>
              </a:rPr>
              <a:t>, </a:t>
            </a:r>
            <a:r>
              <a:rPr lang="en-GB" sz="900" dirty="0" err="1">
                <a:latin typeface="Avenir LT Pro 65 Medium" panose="020B0603020203020204" pitchFamily="34" charset="0"/>
              </a:rPr>
              <a:t>Knime</a:t>
            </a:r>
            <a:r>
              <a:rPr lang="en-GB" sz="900" dirty="0">
                <a:latin typeface="Avenir LT Pro 65 Medium" panose="020B0603020203020204" pitchFamily="34" charset="0"/>
              </a:rPr>
              <a:t>.</a:t>
            </a:r>
          </a:p>
          <a:p>
            <a:pPr>
              <a:spcAft>
                <a:spcPts val="600"/>
              </a:spcAft>
            </a:pPr>
            <a:r>
              <a:rPr lang="en-GB" sz="900" dirty="0">
                <a:latin typeface="Avenir LT Pro 65 Medium" panose="020B0603020203020204" pitchFamily="34" charset="0"/>
              </a:rPr>
              <a:t>To discuss how we can accelerate your ambitions, please contact </a:t>
            </a:r>
            <a:r>
              <a:rPr lang="en-GB" sz="900" b="1" dirty="0">
                <a:solidFill>
                  <a:srgbClr val="003F48"/>
                </a:solidFill>
                <a:latin typeface="Avenir LT Pro 65 Medium" panose="020B0603020203020204" pitchFamily="34" charset="0"/>
              </a:rPr>
              <a:t>Karl.Dixon@CVMPeople.com</a:t>
            </a:r>
          </a:p>
          <a:p>
            <a:pPr>
              <a:spcAft>
                <a:spcPts val="600"/>
              </a:spcAft>
            </a:pPr>
            <a:endParaRPr lang="en-GB" sz="900" dirty="0">
              <a:latin typeface="Avenir LT Pro 65 Medium" panose="020B0603020203020204" pitchFamily="34" charset="0"/>
            </a:endParaRPr>
          </a:p>
        </p:txBody>
      </p:sp>
      <p:graphicFrame>
        <p:nvGraphicFramePr>
          <p:cNvPr id="56" name="Table 56">
            <a:extLst>
              <a:ext uri="{FF2B5EF4-FFF2-40B4-BE49-F238E27FC236}">
                <a16:creationId xmlns:a16="http://schemas.microsoft.com/office/drawing/2014/main" id="{E8CFF836-76BA-4A7D-82D8-DF0475A35D01}"/>
              </a:ext>
            </a:extLst>
          </p:cNvPr>
          <p:cNvGraphicFramePr>
            <a:graphicFrameLocks noGrp="1"/>
          </p:cNvGraphicFramePr>
          <p:nvPr/>
        </p:nvGraphicFramePr>
        <p:xfrm>
          <a:off x="596662" y="2058550"/>
          <a:ext cx="5010392" cy="943166"/>
        </p:xfrm>
        <a:graphic>
          <a:graphicData uri="http://schemas.openxmlformats.org/drawingml/2006/table">
            <a:tbl>
              <a:tblPr>
                <a:tableStyleId>{5C22544A-7EE6-4342-B048-85BDC9FD1C3A}</a:tableStyleId>
              </a:tblPr>
              <a:tblGrid>
                <a:gridCol w="1252598">
                  <a:extLst>
                    <a:ext uri="{9D8B030D-6E8A-4147-A177-3AD203B41FA5}">
                      <a16:colId xmlns:a16="http://schemas.microsoft.com/office/drawing/2014/main" val="3146924401"/>
                    </a:ext>
                  </a:extLst>
                </a:gridCol>
                <a:gridCol w="1252598">
                  <a:extLst>
                    <a:ext uri="{9D8B030D-6E8A-4147-A177-3AD203B41FA5}">
                      <a16:colId xmlns:a16="http://schemas.microsoft.com/office/drawing/2014/main" val="4031076174"/>
                    </a:ext>
                  </a:extLst>
                </a:gridCol>
                <a:gridCol w="1252598">
                  <a:extLst>
                    <a:ext uri="{9D8B030D-6E8A-4147-A177-3AD203B41FA5}">
                      <a16:colId xmlns:a16="http://schemas.microsoft.com/office/drawing/2014/main" val="1574881658"/>
                    </a:ext>
                  </a:extLst>
                </a:gridCol>
                <a:gridCol w="1252598">
                  <a:extLst>
                    <a:ext uri="{9D8B030D-6E8A-4147-A177-3AD203B41FA5}">
                      <a16:colId xmlns:a16="http://schemas.microsoft.com/office/drawing/2014/main" val="2950426273"/>
                    </a:ext>
                  </a:extLst>
                </a:gridCol>
              </a:tblGrid>
              <a:tr h="202793">
                <a:tc>
                  <a:txBody>
                    <a:bodyPr/>
                    <a:lstStyle/>
                    <a:p>
                      <a:pPr marL="0" indent="0" algn="ctr">
                        <a:spcAft>
                          <a:spcPts val="600"/>
                        </a:spcAft>
                        <a:buFont typeface="Arial" panose="020B0604020202020204" pitchFamily="34" charset="0"/>
                        <a:buNone/>
                      </a:pPr>
                      <a:r>
                        <a:rPr lang="en-GB" sz="800" b="1" dirty="0">
                          <a:solidFill>
                            <a:srgbClr val="0094A8"/>
                          </a:solidFill>
                          <a:latin typeface="Avenir LT Pro 65 Medium" panose="020B0603020203020204" pitchFamily="34" charset="0"/>
                        </a:rPr>
                        <a:t>Strategic direction</a:t>
                      </a:r>
                      <a:endParaRPr lang="en-GB" sz="800" dirty="0">
                        <a:solidFill>
                          <a:srgbClr val="0094A8"/>
                        </a:solidFill>
                        <a:latin typeface="Avenir LT Pro 65 Medium" panose="020B0603020203020204" pitchFamily="34" charset="0"/>
                      </a:endParaRP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Consulting</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b="1" kern="1200" dirty="0">
                          <a:solidFill>
                            <a:srgbClr val="0094A8"/>
                          </a:solidFill>
                          <a:latin typeface="Avenir LT Pro 65 Medium" panose="020B0603020203020204" pitchFamily="34" charset="0"/>
                          <a:ea typeface="+mn-ea"/>
                          <a:cs typeface="+mn-cs"/>
                        </a:rPr>
                        <a:t>Expertise-as-a-Service</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Executive Recruitment</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164338"/>
                  </a:ext>
                </a:extLst>
              </a:tr>
              <a:tr h="740373">
                <a:tc>
                  <a:txBody>
                    <a:bodyPr/>
                    <a:lstStyle/>
                    <a:p>
                      <a:pPr marL="0" indent="0" algn="ctr">
                        <a:spcAft>
                          <a:spcPts val="600"/>
                        </a:spcAft>
                        <a:buFont typeface="Arial" panose="020B0604020202020204" pitchFamily="34" charset="0"/>
                        <a:buNone/>
                      </a:pPr>
                      <a:r>
                        <a:rPr lang="en-GB" sz="800" dirty="0">
                          <a:solidFill>
                            <a:schemeClr val="bg1">
                              <a:lumMod val="85000"/>
                            </a:schemeClr>
                          </a:solidFill>
                          <a:latin typeface="Avenir LT Pro 65 Medium" panose="020B0603020203020204" pitchFamily="34" charset="0"/>
                        </a:rPr>
                        <a:t>Identifying and designing the right customer management and insight capabilities for growth.</a:t>
                      </a: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a:solidFill>
                            <a:schemeClr val="bg1">
                              <a:lumMod val="85000"/>
                            </a:schemeClr>
                          </a:solidFill>
                          <a:latin typeface="Avenir LT Pro 65 Medium" panose="020B0603020203020204" pitchFamily="34" charset="0"/>
                          <a:ea typeface="+mn-ea"/>
                          <a:cs typeface="+mn-cs"/>
                        </a:rPr>
                        <a:t>Selecting and configuring customer management and insight capabilities to meet your needs.</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dirty="0">
                          <a:solidFill>
                            <a:schemeClr val="bg1">
                              <a:lumMod val="85000"/>
                            </a:schemeClr>
                          </a:solidFill>
                          <a:latin typeface="Avenir LT Pro 65 Medium" panose="020B0603020203020204" pitchFamily="34" charset="0"/>
                          <a:ea typeface="+mn-ea"/>
                          <a:cs typeface="+mn-cs"/>
                        </a:rPr>
                        <a:t>Adding time-boxed expert resources quickly to your teams to boost your delivery and operational capacity.</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kern="1200" dirty="0">
                          <a:solidFill>
                            <a:schemeClr val="bg1">
                              <a:lumMod val="85000"/>
                            </a:schemeClr>
                          </a:solidFill>
                          <a:latin typeface="Avenir LT Pro 65 Medium" panose="020B0603020203020204" pitchFamily="34" charset="0"/>
                          <a:ea typeface="+mn-ea"/>
                          <a:cs typeface="+mn-cs"/>
                        </a:rPr>
                        <a:t>Hiring the right talent to build your team, knowledge and expertise for ongoing customer growth.</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617270"/>
                  </a:ext>
                </a:extLst>
              </a:tr>
            </a:tbl>
          </a:graphicData>
        </a:graphic>
      </p:graphicFrame>
      <p:sp>
        <p:nvSpPr>
          <p:cNvPr id="8" name="TextBox 7">
            <a:extLst>
              <a:ext uri="{FF2B5EF4-FFF2-40B4-BE49-F238E27FC236}">
                <a16:creationId xmlns:a16="http://schemas.microsoft.com/office/drawing/2014/main" id="{C39D6B7D-E20B-4D02-A331-2DE6CADEFAF7}"/>
              </a:ext>
            </a:extLst>
          </p:cNvPr>
          <p:cNvSpPr txBox="1"/>
          <p:nvPr/>
        </p:nvSpPr>
        <p:spPr>
          <a:xfrm rot="16200000">
            <a:off x="188258" y="2484962"/>
            <a:ext cx="513008" cy="107697"/>
          </a:xfrm>
          <a:prstGeom prst="rect">
            <a:avLst/>
          </a:prstGeom>
          <a:noFill/>
        </p:spPr>
        <p:txBody>
          <a:bodyPr wrap="none" rtlCol="0" anchor="ctr">
            <a:noAutofit/>
          </a:bodyPr>
          <a:lstStyle/>
          <a:p>
            <a:pPr algn="ctr"/>
            <a:r>
              <a:rPr lang="en-GB" sz="800" b="1" dirty="0">
                <a:solidFill>
                  <a:schemeClr val="bg1"/>
                </a:solidFill>
                <a:latin typeface="Avenir LT Pro 65 Medium" panose="020B0603020203020204" pitchFamily="34" charset="0"/>
              </a:rPr>
              <a:t>TRANSFORMATION</a:t>
            </a:r>
          </a:p>
        </p:txBody>
      </p:sp>
      <p:sp>
        <p:nvSpPr>
          <p:cNvPr id="53" name="TextBox 52">
            <a:extLst>
              <a:ext uri="{FF2B5EF4-FFF2-40B4-BE49-F238E27FC236}">
                <a16:creationId xmlns:a16="http://schemas.microsoft.com/office/drawing/2014/main" id="{A0EC75A9-6DDE-4993-8DF3-3528B812FA21}"/>
              </a:ext>
            </a:extLst>
          </p:cNvPr>
          <p:cNvSpPr txBox="1"/>
          <p:nvPr/>
        </p:nvSpPr>
        <p:spPr>
          <a:xfrm rot="5400000">
            <a:off x="5514634" y="2484962"/>
            <a:ext cx="513008" cy="107697"/>
          </a:xfrm>
          <a:prstGeom prst="rect">
            <a:avLst/>
          </a:prstGeom>
          <a:noFill/>
        </p:spPr>
        <p:txBody>
          <a:bodyPr wrap="none" rtlCol="0" anchor="ctr">
            <a:noAutofit/>
          </a:bodyPr>
          <a:lstStyle/>
          <a:p>
            <a:pPr algn="ctr"/>
            <a:r>
              <a:rPr lang="en-GB" sz="800" b="1" spc="30" dirty="0">
                <a:solidFill>
                  <a:schemeClr val="bg1"/>
                </a:solidFill>
                <a:latin typeface="Avenir LT Pro 65 Medium" panose="020B0603020203020204" pitchFamily="34" charset="0"/>
              </a:rPr>
              <a:t>OPERATION</a:t>
            </a:r>
          </a:p>
        </p:txBody>
      </p:sp>
      <p:sp>
        <p:nvSpPr>
          <p:cNvPr id="4" name="Title 1">
            <a:extLst>
              <a:ext uri="{FF2B5EF4-FFF2-40B4-BE49-F238E27FC236}">
                <a16:creationId xmlns:a16="http://schemas.microsoft.com/office/drawing/2014/main" id="{57F57314-8B55-D719-6661-38AC5AD95059}"/>
              </a:ext>
            </a:extLst>
          </p:cNvPr>
          <p:cNvSpPr txBox="1">
            <a:spLocks/>
          </p:cNvSpPr>
          <p:nvPr/>
        </p:nvSpPr>
        <p:spPr>
          <a:xfrm>
            <a:off x="342580" y="792683"/>
            <a:ext cx="5011820" cy="277178"/>
          </a:xfrm>
          <a:prstGeom prst="rect">
            <a:avLst/>
          </a:prstGeom>
          <a:noFill/>
        </p:spPr>
        <p:txBody>
          <a:bodyPr vert="horz" wrap="square" lIns="0" tIns="27153" rIns="3600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ACCELERATING YOUR CUSTOMER MANAGEMENT</a:t>
            </a:r>
          </a:p>
        </p:txBody>
      </p:sp>
      <p:sp>
        <p:nvSpPr>
          <p:cNvPr id="2" name="Slide Number Placeholder 5">
            <a:extLst>
              <a:ext uri="{FF2B5EF4-FFF2-40B4-BE49-F238E27FC236}">
                <a16:creationId xmlns:a16="http://schemas.microsoft.com/office/drawing/2014/main" id="{E0BAAF87-77F9-6D47-084B-A889908DC4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62</a:t>
            </a:fld>
            <a:endParaRPr lang="en-GB" sz="754">
              <a:latin typeface="Avenir LT Pro 65 Medium" panose="020B0603020203020204" pitchFamily="34" charset="0"/>
            </a:endParaRPr>
          </a:p>
        </p:txBody>
      </p:sp>
      <p:sp>
        <p:nvSpPr>
          <p:cNvPr id="6" name="TextBox 5">
            <a:extLst>
              <a:ext uri="{FF2B5EF4-FFF2-40B4-BE49-F238E27FC236}">
                <a16:creationId xmlns:a16="http://schemas.microsoft.com/office/drawing/2014/main" id="{768280E6-97BB-E1B0-130F-83241E1A4F1A}"/>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Experience Pocketbook</a:t>
            </a:r>
          </a:p>
        </p:txBody>
      </p:sp>
      <p:pic>
        <p:nvPicPr>
          <p:cNvPr id="10" name="Picture 9">
            <a:extLst>
              <a:ext uri="{FF2B5EF4-FFF2-40B4-BE49-F238E27FC236}">
                <a16:creationId xmlns:a16="http://schemas.microsoft.com/office/drawing/2014/main" id="{C039C7DC-64AE-183D-A449-EF0ED06FCE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1" name="Straight Connector 10">
            <a:extLst>
              <a:ext uri="{FF2B5EF4-FFF2-40B4-BE49-F238E27FC236}">
                <a16:creationId xmlns:a16="http://schemas.microsoft.com/office/drawing/2014/main" id="{CF73FCE2-8DEC-7FBF-60A5-A07CB72DD56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49F351C-3D18-B44B-F12F-B9A625011C1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011077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AF72-ADB6-39ED-2597-B296623FDC7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997864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F37929-5F6B-4223-BB75-8DB906A3E10E}"/>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38737" y="3531909"/>
            <a:ext cx="1488696" cy="388981"/>
          </a:xfrm>
          <a:prstGeom prst="rect">
            <a:avLst/>
          </a:prstGeom>
        </p:spPr>
      </p:pic>
      <p:sp>
        <p:nvSpPr>
          <p:cNvPr id="8" name="TextBox 7">
            <a:extLst>
              <a:ext uri="{FF2B5EF4-FFF2-40B4-BE49-F238E27FC236}">
                <a16:creationId xmlns:a16="http://schemas.microsoft.com/office/drawing/2014/main" id="{9ABE8E75-76A9-4581-8CE5-9F75320DF57A}"/>
              </a:ext>
            </a:extLst>
          </p:cNvPr>
          <p:cNvSpPr txBox="1"/>
          <p:nvPr/>
        </p:nvSpPr>
        <p:spPr>
          <a:xfrm>
            <a:off x="2407162" y="3500493"/>
            <a:ext cx="3142028" cy="604012"/>
          </a:xfrm>
          <a:prstGeom prst="rect">
            <a:avLst/>
          </a:prstGeom>
          <a:noFill/>
        </p:spPr>
        <p:txBody>
          <a:bodyPr wrap="square">
            <a:spAutoFit/>
          </a:bodyPr>
          <a:lstStyle/>
          <a:p>
            <a:pPr algn="just"/>
            <a:r>
              <a:rPr lang="en-GB" sz="475">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grpSp>
        <p:nvGrpSpPr>
          <p:cNvPr id="2" name="Group 1">
            <a:extLst>
              <a:ext uri="{FF2B5EF4-FFF2-40B4-BE49-F238E27FC236}">
                <a16:creationId xmlns:a16="http://schemas.microsoft.com/office/drawing/2014/main" id="{B69603E8-D666-4C11-87A9-C4E80E7253E9}"/>
              </a:ext>
            </a:extLst>
          </p:cNvPr>
          <p:cNvGrpSpPr/>
          <p:nvPr/>
        </p:nvGrpSpPr>
        <p:grpSpPr>
          <a:xfrm>
            <a:off x="478895" y="1113036"/>
            <a:ext cx="1541992" cy="1740868"/>
            <a:chOff x="623501" y="2495550"/>
            <a:chExt cx="3022348" cy="3249501"/>
          </a:xfrm>
        </p:grpSpPr>
        <p:grpSp>
          <p:nvGrpSpPr>
            <p:cNvPr id="9" name="Group 8">
              <a:extLst>
                <a:ext uri="{FF2B5EF4-FFF2-40B4-BE49-F238E27FC236}">
                  <a16:creationId xmlns:a16="http://schemas.microsoft.com/office/drawing/2014/main" id="{C9184550-2936-4F23-A9E7-D344B00BB578}"/>
                </a:ext>
              </a:extLst>
            </p:cNvPr>
            <p:cNvGrpSpPr/>
            <p:nvPr/>
          </p:nvGrpSpPr>
          <p:grpSpPr>
            <a:xfrm>
              <a:off x="623501" y="2495550"/>
              <a:ext cx="3001924" cy="3249501"/>
              <a:chOff x="5660137" y="2663879"/>
              <a:chExt cx="3001924" cy="3249501"/>
            </a:xfrm>
            <a:effectLst/>
          </p:grpSpPr>
          <p:sp>
            <p:nvSpPr>
              <p:cNvPr id="10" name="Rectangle 9">
                <a:extLst>
                  <a:ext uri="{FF2B5EF4-FFF2-40B4-BE49-F238E27FC236}">
                    <a16:creationId xmlns:a16="http://schemas.microsoft.com/office/drawing/2014/main" id="{B69DE337-46B4-4763-9CF3-B417DC6034AC}"/>
                  </a:ext>
                </a:extLst>
              </p:cNvPr>
              <p:cNvSpPr/>
              <p:nvPr/>
            </p:nvSpPr>
            <p:spPr>
              <a:xfrm>
                <a:off x="5660137" y="2663879"/>
                <a:ext cx="3001924" cy="2899492"/>
              </a:xfrm>
              <a:prstGeom prst="rect">
                <a:avLst/>
              </a:prstGeom>
              <a:solidFill>
                <a:srgbClr val="003F48"/>
              </a:solidFill>
              <a:ln w="101600">
                <a:solidFill>
                  <a:srgbClr val="003F48"/>
                </a:solidFill>
                <a:extLst>
                  <a:ext uri="{C807C97D-BFC1-408E-A445-0C87EB9F89A2}">
                    <ask:lineSketchStyleProps xmlns:ask="http://schemas.microsoft.com/office/drawing/2018/sketchyshapes" sd="2435196524">
                      <a:custGeom>
                        <a:avLst/>
                        <a:gdLst>
                          <a:gd name="connsiteX0" fmla="*/ 0 w 2261260"/>
                          <a:gd name="connsiteY0" fmla="*/ 0 h 2092524"/>
                          <a:gd name="connsiteX1" fmla="*/ 610540 w 2261260"/>
                          <a:gd name="connsiteY1" fmla="*/ 0 h 2092524"/>
                          <a:gd name="connsiteX2" fmla="*/ 1108017 w 2261260"/>
                          <a:gd name="connsiteY2" fmla="*/ 0 h 2092524"/>
                          <a:gd name="connsiteX3" fmla="*/ 1650720 w 2261260"/>
                          <a:gd name="connsiteY3" fmla="*/ 0 h 2092524"/>
                          <a:gd name="connsiteX4" fmla="*/ 2261260 w 2261260"/>
                          <a:gd name="connsiteY4" fmla="*/ 0 h 2092524"/>
                          <a:gd name="connsiteX5" fmla="*/ 2261260 w 2261260"/>
                          <a:gd name="connsiteY5" fmla="*/ 718433 h 2092524"/>
                          <a:gd name="connsiteX6" fmla="*/ 2261260 w 2261260"/>
                          <a:gd name="connsiteY6" fmla="*/ 1353166 h 2092524"/>
                          <a:gd name="connsiteX7" fmla="*/ 2261260 w 2261260"/>
                          <a:gd name="connsiteY7" fmla="*/ 2092524 h 2092524"/>
                          <a:gd name="connsiteX8" fmla="*/ 1673332 w 2261260"/>
                          <a:gd name="connsiteY8" fmla="*/ 2092524 h 2092524"/>
                          <a:gd name="connsiteX9" fmla="*/ 1085405 w 2261260"/>
                          <a:gd name="connsiteY9" fmla="*/ 2092524 h 2092524"/>
                          <a:gd name="connsiteX10" fmla="*/ 565315 w 2261260"/>
                          <a:gd name="connsiteY10" fmla="*/ 2092524 h 2092524"/>
                          <a:gd name="connsiteX11" fmla="*/ 0 w 2261260"/>
                          <a:gd name="connsiteY11" fmla="*/ 2092524 h 2092524"/>
                          <a:gd name="connsiteX12" fmla="*/ 0 w 2261260"/>
                          <a:gd name="connsiteY12" fmla="*/ 1457792 h 2092524"/>
                          <a:gd name="connsiteX13" fmla="*/ 0 w 2261260"/>
                          <a:gd name="connsiteY13" fmla="*/ 823059 h 2092524"/>
                          <a:gd name="connsiteX14" fmla="*/ 0 w 2261260"/>
                          <a:gd name="connsiteY14" fmla="*/ 0 h 209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1260" h="2092524" fill="none" extrusionOk="0">
                            <a:moveTo>
                              <a:pt x="0" y="0"/>
                            </a:moveTo>
                            <a:cubicBezTo>
                              <a:pt x="225274" y="-2432"/>
                              <a:pt x="432804" y="20452"/>
                              <a:pt x="610540" y="0"/>
                            </a:cubicBezTo>
                            <a:cubicBezTo>
                              <a:pt x="788276" y="-20452"/>
                              <a:pt x="886667" y="-13594"/>
                              <a:pt x="1108017" y="0"/>
                            </a:cubicBezTo>
                            <a:cubicBezTo>
                              <a:pt x="1329367" y="13594"/>
                              <a:pt x="1539704" y="18128"/>
                              <a:pt x="1650720" y="0"/>
                            </a:cubicBezTo>
                            <a:cubicBezTo>
                              <a:pt x="1761736" y="-18128"/>
                              <a:pt x="2070022" y="-5924"/>
                              <a:pt x="2261260" y="0"/>
                            </a:cubicBezTo>
                            <a:cubicBezTo>
                              <a:pt x="2232264" y="263542"/>
                              <a:pt x="2237116" y="557619"/>
                              <a:pt x="2261260" y="718433"/>
                            </a:cubicBezTo>
                            <a:cubicBezTo>
                              <a:pt x="2285404" y="879247"/>
                              <a:pt x="2273440" y="1081825"/>
                              <a:pt x="2261260" y="1353166"/>
                            </a:cubicBezTo>
                            <a:cubicBezTo>
                              <a:pt x="2249080" y="1624507"/>
                              <a:pt x="2233933" y="1834126"/>
                              <a:pt x="2261260" y="2092524"/>
                            </a:cubicBezTo>
                            <a:cubicBezTo>
                              <a:pt x="1986278" y="2112739"/>
                              <a:pt x="1956428" y="2074358"/>
                              <a:pt x="1673332" y="2092524"/>
                            </a:cubicBezTo>
                            <a:cubicBezTo>
                              <a:pt x="1390236" y="2110690"/>
                              <a:pt x="1363875" y="2097424"/>
                              <a:pt x="1085405" y="2092524"/>
                            </a:cubicBezTo>
                            <a:cubicBezTo>
                              <a:pt x="806935" y="2087624"/>
                              <a:pt x="733498" y="2118446"/>
                              <a:pt x="565315" y="2092524"/>
                            </a:cubicBezTo>
                            <a:cubicBezTo>
                              <a:pt x="397132" y="2066603"/>
                              <a:pt x="240481" y="2113464"/>
                              <a:pt x="0" y="2092524"/>
                            </a:cubicBezTo>
                            <a:cubicBezTo>
                              <a:pt x="4241" y="1959615"/>
                              <a:pt x="14611" y="1628888"/>
                              <a:pt x="0" y="1457792"/>
                            </a:cubicBezTo>
                            <a:cubicBezTo>
                              <a:pt x="-14611" y="1286696"/>
                              <a:pt x="20215" y="1007167"/>
                              <a:pt x="0" y="823059"/>
                            </a:cubicBezTo>
                            <a:cubicBezTo>
                              <a:pt x="-20215" y="638951"/>
                              <a:pt x="38223" y="336314"/>
                              <a:pt x="0" y="0"/>
                            </a:cubicBezTo>
                            <a:close/>
                          </a:path>
                          <a:path w="2261260" h="2092524" stroke="0" extrusionOk="0">
                            <a:moveTo>
                              <a:pt x="0" y="0"/>
                            </a:moveTo>
                            <a:cubicBezTo>
                              <a:pt x="186210" y="-21035"/>
                              <a:pt x="385651" y="-28088"/>
                              <a:pt x="610540" y="0"/>
                            </a:cubicBezTo>
                            <a:cubicBezTo>
                              <a:pt x="835429" y="28088"/>
                              <a:pt x="903053" y="14700"/>
                              <a:pt x="1108017" y="0"/>
                            </a:cubicBezTo>
                            <a:cubicBezTo>
                              <a:pt x="1312981" y="-14700"/>
                              <a:pt x="1520779" y="23337"/>
                              <a:pt x="1628107" y="0"/>
                            </a:cubicBezTo>
                            <a:cubicBezTo>
                              <a:pt x="1735435" y="-23337"/>
                              <a:pt x="2040875" y="-15704"/>
                              <a:pt x="2261260" y="0"/>
                            </a:cubicBezTo>
                            <a:cubicBezTo>
                              <a:pt x="2226815" y="310248"/>
                              <a:pt x="2281778" y="535843"/>
                              <a:pt x="2261260" y="718433"/>
                            </a:cubicBezTo>
                            <a:cubicBezTo>
                              <a:pt x="2240742" y="901023"/>
                              <a:pt x="2290523" y="1127675"/>
                              <a:pt x="2261260" y="1436866"/>
                            </a:cubicBezTo>
                            <a:cubicBezTo>
                              <a:pt x="2231997" y="1746057"/>
                              <a:pt x="2293473" y="1933465"/>
                              <a:pt x="2261260" y="2092524"/>
                            </a:cubicBezTo>
                            <a:cubicBezTo>
                              <a:pt x="2091745" y="2112752"/>
                              <a:pt x="1952902" y="2095570"/>
                              <a:pt x="1650720" y="2092524"/>
                            </a:cubicBezTo>
                            <a:cubicBezTo>
                              <a:pt x="1348538" y="2089478"/>
                              <a:pt x="1320028" y="2106191"/>
                              <a:pt x="1130630" y="2092524"/>
                            </a:cubicBezTo>
                            <a:cubicBezTo>
                              <a:pt x="941232" y="2078858"/>
                              <a:pt x="742728" y="2091874"/>
                              <a:pt x="633153" y="2092524"/>
                            </a:cubicBezTo>
                            <a:cubicBezTo>
                              <a:pt x="523578" y="2093174"/>
                              <a:pt x="226374" y="2088881"/>
                              <a:pt x="0" y="2092524"/>
                            </a:cubicBezTo>
                            <a:cubicBezTo>
                              <a:pt x="-19151" y="1869278"/>
                              <a:pt x="-13691" y="1591142"/>
                              <a:pt x="0" y="1395016"/>
                            </a:cubicBezTo>
                            <a:cubicBezTo>
                              <a:pt x="13691" y="1198890"/>
                              <a:pt x="29448" y="860110"/>
                              <a:pt x="0" y="718433"/>
                            </a:cubicBezTo>
                            <a:cubicBezTo>
                              <a:pt x="-29448" y="576756"/>
                              <a:pt x="4382" y="1957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sp>
            <p:nvSpPr>
              <p:cNvPr id="11" name="Isosceles Triangle 10">
                <a:extLst>
                  <a:ext uri="{FF2B5EF4-FFF2-40B4-BE49-F238E27FC236}">
                    <a16:creationId xmlns:a16="http://schemas.microsoft.com/office/drawing/2014/main" id="{E21B3F25-283E-499B-BAED-1BA981DE84B7}"/>
                  </a:ext>
                </a:extLst>
              </p:cNvPr>
              <p:cNvSpPr/>
              <p:nvPr/>
            </p:nvSpPr>
            <p:spPr>
              <a:xfrm rot="10800000">
                <a:off x="8249520" y="5606795"/>
                <a:ext cx="249791" cy="306585"/>
              </a:xfrm>
              <a:prstGeom prst="triangle">
                <a:avLst>
                  <a:gd name="adj" fmla="val 100000"/>
                </a:avLst>
              </a:prstGeom>
              <a:solidFill>
                <a:srgbClr val="003F48"/>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grpSp>
        <p:sp>
          <p:nvSpPr>
            <p:cNvPr id="12" name="TextBox 11">
              <a:extLst>
                <a:ext uri="{FF2B5EF4-FFF2-40B4-BE49-F238E27FC236}">
                  <a16:creationId xmlns:a16="http://schemas.microsoft.com/office/drawing/2014/main" id="{103D5328-44C0-4103-AE4C-F5F7629E1163}"/>
                </a:ext>
              </a:extLst>
            </p:cNvPr>
            <p:cNvSpPr txBox="1"/>
            <p:nvPr/>
          </p:nvSpPr>
          <p:spPr>
            <a:xfrm>
              <a:off x="1165719" y="2738163"/>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Karl.Dixon@cvmpeople.com</a:t>
              </a:r>
            </a:p>
          </p:txBody>
        </p:sp>
        <p:pic>
          <p:nvPicPr>
            <p:cNvPr id="14" name="Graphic 13" descr="Email">
              <a:extLst>
                <a:ext uri="{FF2B5EF4-FFF2-40B4-BE49-F238E27FC236}">
                  <a16:creationId xmlns:a16="http://schemas.microsoft.com/office/drawing/2014/main" id="{2C48C9A4-E05B-476A-A1FC-BA3F83FD71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1513" y="2656987"/>
              <a:ext cx="439349" cy="439349"/>
            </a:xfrm>
            <a:prstGeom prst="rect">
              <a:avLst/>
            </a:prstGeom>
          </p:spPr>
        </p:pic>
        <p:pic>
          <p:nvPicPr>
            <p:cNvPr id="15" name="Graphic 14" descr="Marker">
              <a:extLst>
                <a:ext uri="{FF2B5EF4-FFF2-40B4-BE49-F238E27FC236}">
                  <a16:creationId xmlns:a16="http://schemas.microsoft.com/office/drawing/2014/main" id="{FA8DA942-C329-4B9C-BB67-41FB0453ECE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1513" y="4655937"/>
              <a:ext cx="439349" cy="439349"/>
            </a:xfrm>
            <a:prstGeom prst="rect">
              <a:avLst/>
            </a:prstGeom>
          </p:spPr>
        </p:pic>
        <p:pic>
          <p:nvPicPr>
            <p:cNvPr id="16" name="Graphic 15" descr="Smart Phone">
              <a:extLst>
                <a:ext uri="{FF2B5EF4-FFF2-40B4-BE49-F238E27FC236}">
                  <a16:creationId xmlns:a16="http://schemas.microsoft.com/office/drawing/2014/main" id="{78A34C92-73A1-453E-8CDF-08EC2DB5A83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711513" y="3381108"/>
              <a:ext cx="439349" cy="439349"/>
            </a:xfrm>
            <a:prstGeom prst="rect">
              <a:avLst/>
            </a:prstGeom>
          </p:spPr>
        </p:pic>
        <p:pic>
          <p:nvPicPr>
            <p:cNvPr id="17" name="Graphic 16" descr="Internet">
              <a:extLst>
                <a:ext uri="{FF2B5EF4-FFF2-40B4-BE49-F238E27FC236}">
                  <a16:creationId xmlns:a16="http://schemas.microsoft.com/office/drawing/2014/main" id="{010607C2-58D7-4FAD-AAF1-5DF13451F98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513" y="4044022"/>
              <a:ext cx="439349" cy="439349"/>
            </a:xfrm>
            <a:prstGeom prst="rect">
              <a:avLst/>
            </a:prstGeom>
          </p:spPr>
        </p:pic>
        <p:sp>
          <p:nvSpPr>
            <p:cNvPr id="18" name="TextBox 17">
              <a:extLst>
                <a:ext uri="{FF2B5EF4-FFF2-40B4-BE49-F238E27FC236}">
                  <a16:creationId xmlns:a16="http://schemas.microsoft.com/office/drawing/2014/main" id="{D32434FE-B404-4F20-9310-2E762284041F}"/>
                </a:ext>
              </a:extLst>
            </p:cNvPr>
            <p:cNvSpPr txBox="1"/>
            <p:nvPr/>
          </p:nvSpPr>
          <p:spPr>
            <a:xfrm>
              <a:off x="1165719" y="4125196"/>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www.cvmpeople.com</a:t>
              </a:r>
            </a:p>
          </p:txBody>
        </p:sp>
        <p:sp>
          <p:nvSpPr>
            <p:cNvPr id="19" name="TextBox 18">
              <a:extLst>
                <a:ext uri="{FF2B5EF4-FFF2-40B4-BE49-F238E27FC236}">
                  <a16:creationId xmlns:a16="http://schemas.microsoft.com/office/drawing/2014/main" id="{6087AF0E-09DE-4DE8-8AFB-CB9D45196436}"/>
                </a:ext>
              </a:extLst>
            </p:cNvPr>
            <p:cNvSpPr txBox="1"/>
            <p:nvPr/>
          </p:nvSpPr>
          <p:spPr>
            <a:xfrm>
              <a:off x="1165719" y="3462282"/>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0737 605 1175</a:t>
              </a:r>
            </a:p>
          </p:txBody>
        </p:sp>
        <p:sp>
          <p:nvSpPr>
            <p:cNvPr id="20" name="TextBox 19">
              <a:extLst>
                <a:ext uri="{FF2B5EF4-FFF2-40B4-BE49-F238E27FC236}">
                  <a16:creationId xmlns:a16="http://schemas.microsoft.com/office/drawing/2014/main" id="{6E03D407-5373-43D4-A826-0052252D15EE}"/>
                </a:ext>
              </a:extLst>
            </p:cNvPr>
            <p:cNvSpPr txBox="1"/>
            <p:nvPr/>
          </p:nvSpPr>
          <p:spPr>
            <a:xfrm>
              <a:off x="1165719" y="4634192"/>
              <a:ext cx="2480130" cy="683291"/>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11 Basepoint Business Centre</a:t>
              </a:r>
            </a:p>
            <a:p>
              <a:r>
                <a:rPr lang="en-GB" sz="593" err="1">
                  <a:solidFill>
                    <a:schemeClr val="bg1">
                      <a:lumMod val="95000"/>
                    </a:schemeClr>
                  </a:solidFill>
                  <a:latin typeface="Avenir LT Pro 65 Medium" panose="020B0603020203020204" pitchFamily="34" charset="0"/>
                </a:rPr>
                <a:t>Stroudley</a:t>
              </a:r>
              <a:r>
                <a:rPr lang="en-GB" sz="593">
                  <a:solidFill>
                    <a:schemeClr val="bg1">
                      <a:lumMod val="95000"/>
                    </a:schemeClr>
                  </a:solidFill>
                  <a:latin typeface="Avenir LT Pro 65 Medium" panose="020B0603020203020204" pitchFamily="34" charset="0"/>
                </a:rPr>
                <a:t> Road, Basingstoke</a:t>
              </a:r>
            </a:p>
            <a:p>
              <a:r>
                <a:rPr lang="en-GB" sz="593">
                  <a:solidFill>
                    <a:schemeClr val="bg1">
                      <a:lumMod val="95000"/>
                    </a:schemeClr>
                  </a:solidFill>
                  <a:latin typeface="Avenir LT Pro 65 Medium" panose="020B0603020203020204" pitchFamily="34" charset="0"/>
                </a:rPr>
                <a:t>Hampshire, RG24 8UP</a:t>
              </a:r>
            </a:p>
          </p:txBody>
        </p:sp>
      </p:grpSp>
      <p:sp>
        <p:nvSpPr>
          <p:cNvPr id="3" name="Rectangle 2">
            <a:extLst>
              <a:ext uri="{FF2B5EF4-FFF2-40B4-BE49-F238E27FC236}">
                <a16:creationId xmlns:a16="http://schemas.microsoft.com/office/drawing/2014/main" id="{5DDD976F-F8FE-76BD-0822-DC33C9D1FE0C}"/>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7893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6CF8A-3BFF-A932-2DF5-365730A8F0DE}"/>
              </a:ext>
            </a:extLst>
          </p:cNvPr>
          <p:cNvSpPr txBox="1"/>
          <p:nvPr/>
        </p:nvSpPr>
        <p:spPr>
          <a:xfrm>
            <a:off x="956585" y="2006010"/>
            <a:ext cx="4975668" cy="828506"/>
          </a:xfrm>
          <a:prstGeom prst="rect">
            <a:avLst/>
          </a:prstGeom>
          <a:noFill/>
          <a:ln>
            <a:noFill/>
          </a:ln>
        </p:spPr>
        <p:txBody>
          <a:bodyPr wrap="square" lIns="0" tIns="64139" rIns="0" bIns="64139" numCol="2" rtlCol="0">
            <a:noAutofit/>
          </a:bodyPr>
          <a:lstStyle/>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What are the market and customer needs?</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What propositions are required?</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What services will be required to support?</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How to offer it?</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How valuable is it today?</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How valuable could it be in the future?</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Which customers are most important?</a:t>
            </a:r>
          </a:p>
          <a:p>
            <a:pPr marL="101830" indent="-10183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What are the risks to success?</a:t>
            </a:r>
          </a:p>
        </p:txBody>
      </p:sp>
      <p:sp>
        <p:nvSpPr>
          <p:cNvPr id="4" name="TextBox 3">
            <a:extLst>
              <a:ext uri="{FF2B5EF4-FFF2-40B4-BE49-F238E27FC236}">
                <a16:creationId xmlns:a16="http://schemas.microsoft.com/office/drawing/2014/main" id="{A7D386C2-D939-BBAC-16AC-4D3E0BCC89F9}"/>
              </a:ext>
            </a:extLst>
          </p:cNvPr>
          <p:cNvSpPr txBox="1"/>
          <p:nvPr/>
        </p:nvSpPr>
        <p:spPr>
          <a:xfrm>
            <a:off x="956585" y="1266854"/>
            <a:ext cx="4975668" cy="646331"/>
          </a:xfrm>
          <a:prstGeom prst="rect">
            <a:avLst/>
          </a:prstGeom>
          <a:noFill/>
        </p:spPr>
        <p:txBody>
          <a:bodyPr wrap="square" lIns="0" rIns="0">
            <a:spAutoFit/>
          </a:bodyPr>
          <a:lstStyle/>
          <a:p>
            <a:pPr fontAlgn="base">
              <a:spcAft>
                <a:spcPts val="600"/>
              </a:spcAft>
            </a:pPr>
            <a:r>
              <a:rPr lang="en-GB" sz="900" b="1" dirty="0">
                <a:solidFill>
                  <a:srgbClr val="003F48"/>
                </a:solidFill>
                <a:latin typeface="Avenir LT Pro 65 Medium" panose="020B0603020203020204" pitchFamily="34" charset="0"/>
              </a:rPr>
              <a:t>Customer Strategy </a:t>
            </a:r>
            <a:r>
              <a:rPr lang="en-GB" sz="900" dirty="0">
                <a:solidFill>
                  <a:srgbClr val="000000"/>
                </a:solidFill>
                <a:latin typeface="Avenir LT Pro 65 Medium" panose="020B0603020203020204" pitchFamily="34" charset="0"/>
              </a:rPr>
              <a:t>is a competitive strategy that aligns the business’ customer teams, capabilities and base management activities with the overall corporate strategy to deliver commercial value. It is both market-focused and customer-focused with its own objectives to set direction and targets to measure success, and answer questions like:</a:t>
            </a:r>
          </a:p>
        </p:txBody>
      </p:sp>
      <p:grpSp>
        <p:nvGrpSpPr>
          <p:cNvPr id="30" name="Group 29">
            <a:extLst>
              <a:ext uri="{FF2B5EF4-FFF2-40B4-BE49-F238E27FC236}">
                <a16:creationId xmlns:a16="http://schemas.microsoft.com/office/drawing/2014/main" id="{CEE6F320-5A76-53E9-D0D8-283BA8EA66FA}"/>
              </a:ext>
            </a:extLst>
          </p:cNvPr>
          <p:cNvGrpSpPr>
            <a:grpSpLocks noChangeAspect="1"/>
          </p:cNvGrpSpPr>
          <p:nvPr/>
        </p:nvGrpSpPr>
        <p:grpSpPr>
          <a:xfrm>
            <a:off x="477053" y="1323396"/>
            <a:ext cx="397290" cy="397290"/>
            <a:chOff x="2817629" y="2927840"/>
            <a:chExt cx="926289" cy="926289"/>
          </a:xfrm>
        </p:grpSpPr>
        <p:sp>
          <p:nvSpPr>
            <p:cNvPr id="28" name="Oval 27">
              <a:extLst>
                <a:ext uri="{FF2B5EF4-FFF2-40B4-BE49-F238E27FC236}">
                  <a16:creationId xmlns:a16="http://schemas.microsoft.com/office/drawing/2014/main" id="{62B9D9B4-482B-9A79-1809-78458A717EF8}"/>
                </a:ext>
              </a:extLst>
            </p:cNvPr>
            <p:cNvSpPr>
              <a:spLocks noChangeAspect="1"/>
            </p:cNvSpPr>
            <p:nvPr/>
          </p:nvSpPr>
          <p:spPr>
            <a:xfrm>
              <a:off x="2817629" y="2927840"/>
              <a:ext cx="926289" cy="926289"/>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29" name="Graphic 28" descr="User outline">
              <a:extLst>
                <a:ext uri="{FF2B5EF4-FFF2-40B4-BE49-F238E27FC236}">
                  <a16:creationId xmlns:a16="http://schemas.microsoft.com/office/drawing/2014/main" id="{F3D04FD1-7889-FDA7-C09D-1C95103DEC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4900" y="3065110"/>
              <a:ext cx="651749" cy="651748"/>
            </a:xfrm>
            <a:prstGeom prst="rect">
              <a:avLst/>
            </a:prstGeom>
            <a:effectLst>
              <a:glow rad="101600">
                <a:schemeClr val="accent3">
                  <a:satMod val="175000"/>
                  <a:alpha val="40000"/>
                </a:schemeClr>
              </a:glow>
            </a:effectLst>
          </p:spPr>
        </p:pic>
      </p:grpSp>
      <p:sp>
        <p:nvSpPr>
          <p:cNvPr id="2" name="TextBox 1">
            <a:extLst>
              <a:ext uri="{FF2B5EF4-FFF2-40B4-BE49-F238E27FC236}">
                <a16:creationId xmlns:a16="http://schemas.microsoft.com/office/drawing/2014/main" id="{8AD58BA7-117C-8CD4-8AC4-850F7822A133}"/>
              </a:ext>
            </a:extLst>
          </p:cNvPr>
          <p:cNvSpPr txBox="1"/>
          <p:nvPr/>
        </p:nvSpPr>
        <p:spPr>
          <a:xfrm>
            <a:off x="956585" y="3046160"/>
            <a:ext cx="4975668" cy="723275"/>
          </a:xfrm>
          <a:prstGeom prst="rect">
            <a:avLst/>
          </a:prstGeom>
          <a:noFill/>
        </p:spPr>
        <p:txBody>
          <a:bodyPr wrap="square" lIns="0" rIns="0">
            <a:spAutoFit/>
          </a:bodyPr>
          <a:lstStyle/>
          <a:p>
            <a:pPr algn="just">
              <a:spcAft>
                <a:spcPts val="600"/>
              </a:spcAft>
            </a:pPr>
            <a:r>
              <a:rPr lang="en-GB" sz="900" b="1" dirty="0">
                <a:solidFill>
                  <a:srgbClr val="003F48"/>
                </a:solidFill>
                <a:latin typeface="Avenir LT Pro 65 Medium" panose="020B0603020203020204" pitchFamily="34" charset="0"/>
              </a:rPr>
              <a:t>The focus of a customer strategy depends on the overall strategy of the business</a:t>
            </a:r>
            <a:r>
              <a:rPr lang="en-GB" sz="900" dirty="0">
                <a:latin typeface="Avenir LT Pro 65 Medium" panose="020B0603020203020204" pitchFamily="34" charset="0"/>
              </a:rPr>
              <a:t>.</a:t>
            </a:r>
          </a:p>
          <a:p>
            <a:pPr algn="just">
              <a:spcAft>
                <a:spcPts val="600"/>
              </a:spcAft>
            </a:pPr>
            <a:r>
              <a:rPr lang="en-GB" sz="900" dirty="0">
                <a:latin typeface="Avenir LT Pro 65 Medium" panose="020B0603020203020204" pitchFamily="34" charset="0"/>
              </a:rPr>
              <a:t>An overall ‘market share’ strategy dictates a very different approach to a revenue growth focus or to profit optimisation. Similarly, in-year optimisation of sales dictates a different approach to a 5-year strategic objective.</a:t>
            </a:r>
          </a:p>
        </p:txBody>
      </p:sp>
      <p:sp>
        <p:nvSpPr>
          <p:cNvPr id="13" name="Title 1">
            <a:extLst>
              <a:ext uri="{FF2B5EF4-FFF2-40B4-BE49-F238E27FC236}">
                <a16:creationId xmlns:a16="http://schemas.microsoft.com/office/drawing/2014/main" id="{4CE9DD26-CE8C-D098-55D4-4DF955AA43CA}"/>
              </a:ext>
            </a:extLst>
          </p:cNvPr>
          <p:cNvSpPr txBox="1">
            <a:spLocks/>
          </p:cNvSpPr>
          <p:nvPr/>
        </p:nvSpPr>
        <p:spPr>
          <a:xfrm>
            <a:off x="409846" y="792683"/>
            <a:ext cx="4020200" cy="277178"/>
          </a:xfrm>
          <a:prstGeom prst="rect">
            <a:avLst/>
          </a:prstGeom>
          <a:noFill/>
        </p:spPr>
        <p:txBody>
          <a:bodyPr vert="horz" wrap="square" lIns="54304"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CUSTOMER STRATEGY</a:t>
            </a:r>
          </a:p>
        </p:txBody>
      </p:sp>
      <p:pic>
        <p:nvPicPr>
          <p:cNvPr id="11" name="Picture 10">
            <a:extLst>
              <a:ext uri="{FF2B5EF4-FFF2-40B4-BE49-F238E27FC236}">
                <a16:creationId xmlns:a16="http://schemas.microsoft.com/office/drawing/2014/main" id="{95B46CBF-18C4-9C68-1111-5581C6D91A0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5" name="TextBox 4">
            <a:extLst>
              <a:ext uri="{FF2B5EF4-FFF2-40B4-BE49-F238E27FC236}">
                <a16:creationId xmlns:a16="http://schemas.microsoft.com/office/drawing/2014/main" id="{AFEFE5C4-2A8A-7361-C4ED-D6BB5659BA3E}"/>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6" name="Slide Number Placeholder 5">
            <a:extLst>
              <a:ext uri="{FF2B5EF4-FFF2-40B4-BE49-F238E27FC236}">
                <a16:creationId xmlns:a16="http://schemas.microsoft.com/office/drawing/2014/main" id="{565556BC-0C72-1A15-22EA-E6F38FFE153B}"/>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a:t>
            </a:fld>
            <a:endParaRPr lang="en-GB" sz="754" b="1">
              <a:solidFill>
                <a:schemeClr val="tx1"/>
              </a:solidFill>
              <a:latin typeface="Avenir LT Pro 65 Medium" panose="020B0603020203020204" pitchFamily="34" charset="0"/>
            </a:endParaRPr>
          </a:p>
        </p:txBody>
      </p:sp>
      <p:cxnSp>
        <p:nvCxnSpPr>
          <p:cNvPr id="7" name="Straight Connector 6">
            <a:extLst>
              <a:ext uri="{FF2B5EF4-FFF2-40B4-BE49-F238E27FC236}">
                <a16:creationId xmlns:a16="http://schemas.microsoft.com/office/drawing/2014/main" id="{CFB3F7E0-7573-A37A-34E0-C54C67001351}"/>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CE83DE9-ACB6-A672-FB92-BAA41421876D}"/>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38473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Arrow: Straight with solid fill">
            <a:extLst>
              <a:ext uri="{FF2B5EF4-FFF2-40B4-BE49-F238E27FC236}">
                <a16:creationId xmlns:a16="http://schemas.microsoft.com/office/drawing/2014/main" id="{A3D72A6F-76B6-9D8F-6BF4-8D78344EC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828599" y="1731438"/>
            <a:ext cx="485578" cy="485578"/>
          </a:xfrm>
          <a:prstGeom prst="rect">
            <a:avLst/>
          </a:prstGeom>
        </p:spPr>
      </p:pic>
      <p:sp>
        <p:nvSpPr>
          <p:cNvPr id="32" name="Oval 31">
            <a:extLst>
              <a:ext uri="{FF2B5EF4-FFF2-40B4-BE49-F238E27FC236}">
                <a16:creationId xmlns:a16="http://schemas.microsoft.com/office/drawing/2014/main" id="{CD2DD18E-3609-7F98-52E1-EF9CFC232D3A}"/>
              </a:ext>
            </a:extLst>
          </p:cNvPr>
          <p:cNvSpPr>
            <a:spLocks noChangeAspect="1"/>
          </p:cNvSpPr>
          <p:nvPr/>
        </p:nvSpPr>
        <p:spPr>
          <a:xfrm>
            <a:off x="5314177" y="1836081"/>
            <a:ext cx="352191" cy="352191"/>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5" name="Graphic 4" descr="User outline">
            <a:extLst>
              <a:ext uri="{FF2B5EF4-FFF2-40B4-BE49-F238E27FC236}">
                <a16:creationId xmlns:a16="http://schemas.microsoft.com/office/drawing/2014/main" id="{F374490B-9DB3-21F8-64C5-D33FFD4FF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8486" y="1876526"/>
            <a:ext cx="256335" cy="256335"/>
          </a:xfrm>
          <a:prstGeom prst="rect">
            <a:avLst/>
          </a:prstGeom>
          <a:effectLst>
            <a:glow rad="101600">
              <a:schemeClr val="accent3">
                <a:satMod val="175000"/>
                <a:alpha val="40000"/>
              </a:schemeClr>
            </a:glow>
          </a:effectLst>
        </p:spPr>
      </p:pic>
      <p:sp>
        <p:nvSpPr>
          <p:cNvPr id="47" name="Rectangle 46">
            <a:extLst>
              <a:ext uri="{FF2B5EF4-FFF2-40B4-BE49-F238E27FC236}">
                <a16:creationId xmlns:a16="http://schemas.microsoft.com/office/drawing/2014/main" id="{FA3BDA38-4C80-A538-AFA8-9A69E5C4CFC9}"/>
              </a:ext>
            </a:extLst>
          </p:cNvPr>
          <p:cNvSpPr/>
          <p:nvPr/>
        </p:nvSpPr>
        <p:spPr>
          <a:xfrm>
            <a:off x="292863" y="3695975"/>
            <a:ext cx="2565020" cy="169277"/>
          </a:xfrm>
          <a:prstGeom prst="rect">
            <a:avLst/>
          </a:prstGeom>
        </p:spPr>
        <p:txBody>
          <a:bodyPr wrap="square" anchor="ctr">
            <a:spAutoFit/>
          </a:bodyPr>
          <a:lstStyle/>
          <a:p>
            <a:r>
              <a:rPr lang="en-GB" sz="500" spc="59" dirty="0">
                <a:solidFill>
                  <a:schemeClr val="tx1">
                    <a:lumMod val="75000"/>
                    <a:lumOff val="25000"/>
                  </a:schemeClr>
                </a:solidFill>
                <a:latin typeface="Avenir LT Pro 65 Medium" panose="020B0603020203020204" pitchFamily="34" charset="0"/>
              </a:rPr>
              <a:t>1. Salesforce, State of the Connected Customer report, 2023</a:t>
            </a:r>
            <a:endParaRPr lang="en-GB" sz="500" i="1" spc="59" dirty="0">
              <a:solidFill>
                <a:schemeClr val="tx1">
                  <a:lumMod val="75000"/>
                  <a:lumOff val="25000"/>
                </a:schemeClr>
              </a:solidFill>
              <a:latin typeface="Avenir LT Pro 65 Medium" panose="020B0603020203020204" pitchFamily="34" charset="0"/>
            </a:endParaRPr>
          </a:p>
        </p:txBody>
      </p:sp>
      <p:sp>
        <p:nvSpPr>
          <p:cNvPr id="48" name="Rectangle 47">
            <a:extLst>
              <a:ext uri="{FF2B5EF4-FFF2-40B4-BE49-F238E27FC236}">
                <a16:creationId xmlns:a16="http://schemas.microsoft.com/office/drawing/2014/main" id="{90E98FF8-864C-A2DD-49E4-A545B09C5CD0}"/>
              </a:ext>
            </a:extLst>
          </p:cNvPr>
          <p:cNvSpPr/>
          <p:nvPr/>
        </p:nvSpPr>
        <p:spPr>
          <a:xfrm>
            <a:off x="340028" y="1616443"/>
            <a:ext cx="3660511" cy="600573"/>
          </a:xfrm>
          <a:prstGeom prst="rect">
            <a:avLst/>
          </a:prstGeom>
        </p:spPr>
        <p:txBody>
          <a:bodyPr wrap="square" lIns="0" rIns="0" numCol="1" spcCol="360000">
            <a:noAutofit/>
          </a:bodyPr>
          <a:lstStyle/>
          <a:p>
            <a:pPr>
              <a:spcAft>
                <a:spcPts val="357"/>
              </a:spcAft>
            </a:pPr>
            <a:r>
              <a:rPr lang="en-GB" sz="900" dirty="0">
                <a:latin typeface="Avenir LT Pro 65 Medium" panose="020B0603020203020204" pitchFamily="34" charset="0"/>
              </a:rPr>
              <a:t>Some businesses treat customers as entities that must be convinced to buy more or be serviced less to increase organisational profitability. </a:t>
            </a:r>
          </a:p>
          <a:p>
            <a:pPr>
              <a:spcAft>
                <a:spcPts val="357"/>
              </a:spcAft>
            </a:pPr>
            <a:r>
              <a:rPr lang="en-GB" sz="900" dirty="0">
                <a:latin typeface="Avenir LT Pro 65 Medium" panose="020B0603020203020204" pitchFamily="34" charset="0"/>
              </a:rPr>
              <a:t>These businesses are more self-centred and often ignore the customer’s real needs in preference for their own, short-term agenda, which may have a negative effect on the relationship.</a:t>
            </a:r>
          </a:p>
          <a:p>
            <a:pPr>
              <a:spcAft>
                <a:spcPts val="357"/>
              </a:spcAft>
            </a:pPr>
            <a:r>
              <a:rPr lang="en-GB" sz="900" dirty="0">
                <a:latin typeface="Avenir LT Pro 65 Medium" panose="020B0603020203020204" pitchFamily="34" charset="0"/>
              </a:rPr>
              <a:t>Consequently, it’s unsurprising that </a:t>
            </a:r>
            <a:r>
              <a:rPr lang="en-GB" sz="900" b="1" dirty="0">
                <a:solidFill>
                  <a:srgbClr val="003F48"/>
                </a:solidFill>
                <a:latin typeface="Avenir LT Pro 65 Medium" panose="020B0603020203020204" pitchFamily="34" charset="0"/>
              </a:rPr>
              <a:t>66% </a:t>
            </a:r>
            <a:r>
              <a:rPr lang="en-GB" sz="900" dirty="0">
                <a:latin typeface="Avenir LT Pro 65 Medium" panose="020B0603020203020204" pitchFamily="34" charset="0"/>
              </a:rPr>
              <a:t>of consumers feel that most companies treat them as a number</a:t>
            </a:r>
            <a:r>
              <a:rPr lang="en-GB" sz="900" baseline="30000" dirty="0">
                <a:latin typeface="Avenir LT Pro 65 Medium" panose="020B0603020203020204" pitchFamily="34" charset="0"/>
              </a:rPr>
              <a:t>1</a:t>
            </a:r>
            <a:r>
              <a:rPr lang="en-GB" sz="900" dirty="0">
                <a:latin typeface="Avenir LT Pro 65 Medium" panose="020B0603020203020204" pitchFamily="34" charset="0"/>
              </a:rPr>
              <a:t>.</a:t>
            </a:r>
          </a:p>
        </p:txBody>
      </p:sp>
      <p:sp>
        <p:nvSpPr>
          <p:cNvPr id="50" name="TextBox 49">
            <a:extLst>
              <a:ext uri="{FF2B5EF4-FFF2-40B4-BE49-F238E27FC236}">
                <a16:creationId xmlns:a16="http://schemas.microsoft.com/office/drawing/2014/main" id="{8BD6A4FC-7670-4AB7-E2D1-C2009522D955}"/>
              </a:ext>
            </a:extLst>
          </p:cNvPr>
          <p:cNvSpPr txBox="1"/>
          <p:nvPr/>
        </p:nvSpPr>
        <p:spPr>
          <a:xfrm>
            <a:off x="4278680" y="2288489"/>
            <a:ext cx="1387686" cy="461665"/>
          </a:xfrm>
          <a:prstGeom prst="rect">
            <a:avLst/>
          </a:prstGeom>
          <a:noFill/>
        </p:spPr>
        <p:txBody>
          <a:bodyPr wrap="square">
            <a:spAutoFit/>
          </a:bodyPr>
          <a:lstStyle/>
          <a:p>
            <a:pPr algn="ctr"/>
            <a:r>
              <a:rPr lang="en-GB" sz="800" b="1" dirty="0">
                <a:solidFill>
                  <a:srgbClr val="003F48"/>
                </a:solidFill>
                <a:latin typeface="Avenir LT Pro 65 Medium" panose="020B0603020203020204" pitchFamily="34" charset="0"/>
              </a:rPr>
              <a:t>I have a product; to whom can I sell it to meet my objectives?</a:t>
            </a:r>
            <a:endParaRPr lang="en-GB" sz="800" b="1" dirty="0">
              <a:solidFill>
                <a:srgbClr val="003F48"/>
              </a:solidFill>
            </a:endParaRPr>
          </a:p>
        </p:txBody>
      </p:sp>
      <p:grpSp>
        <p:nvGrpSpPr>
          <p:cNvPr id="6" name="Group 5">
            <a:extLst>
              <a:ext uri="{FF2B5EF4-FFF2-40B4-BE49-F238E27FC236}">
                <a16:creationId xmlns:a16="http://schemas.microsoft.com/office/drawing/2014/main" id="{6217F071-55D7-6B37-4AAD-F7087E03BC9D}"/>
              </a:ext>
            </a:extLst>
          </p:cNvPr>
          <p:cNvGrpSpPr>
            <a:grpSpLocks noChangeAspect="1"/>
          </p:cNvGrpSpPr>
          <p:nvPr/>
        </p:nvGrpSpPr>
        <p:grpSpPr>
          <a:xfrm>
            <a:off x="4265927" y="1690285"/>
            <a:ext cx="554964" cy="554964"/>
            <a:chOff x="3876025" y="2927840"/>
            <a:chExt cx="501160" cy="501160"/>
          </a:xfrm>
        </p:grpSpPr>
        <p:sp>
          <p:nvSpPr>
            <p:cNvPr id="7" name="Oval 6">
              <a:extLst>
                <a:ext uri="{FF2B5EF4-FFF2-40B4-BE49-F238E27FC236}">
                  <a16:creationId xmlns:a16="http://schemas.microsoft.com/office/drawing/2014/main" id="{DA1B2D90-5047-1A85-2369-32AC57E92EBB}"/>
                </a:ext>
              </a:extLst>
            </p:cNvPr>
            <p:cNvSpPr>
              <a:spLocks noChangeAspect="1"/>
            </p:cNvSpPr>
            <p:nvPr/>
          </p:nvSpPr>
          <p:spPr>
            <a:xfrm>
              <a:off x="3876025" y="2927840"/>
              <a:ext cx="501160" cy="501160"/>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2" name="Graphic 11" descr="Store outline">
              <a:extLst>
                <a:ext uri="{FF2B5EF4-FFF2-40B4-BE49-F238E27FC236}">
                  <a16:creationId xmlns:a16="http://schemas.microsoft.com/office/drawing/2014/main" id="{AC2FA017-CC52-75BD-B010-496E08F28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4413" y="3006227"/>
              <a:ext cx="344384" cy="344384"/>
            </a:xfrm>
            <a:prstGeom prst="rect">
              <a:avLst/>
            </a:prstGeom>
            <a:effectLst>
              <a:glow rad="101600">
                <a:schemeClr val="accent3">
                  <a:satMod val="175000"/>
                  <a:alpha val="40000"/>
                </a:schemeClr>
              </a:glow>
            </a:effectLst>
          </p:spPr>
        </p:pic>
      </p:grpSp>
      <p:sp>
        <p:nvSpPr>
          <p:cNvPr id="24" name="Title 1">
            <a:extLst>
              <a:ext uri="{FF2B5EF4-FFF2-40B4-BE49-F238E27FC236}">
                <a16:creationId xmlns:a16="http://schemas.microsoft.com/office/drawing/2014/main" id="{9F7937E6-6E86-FC77-A6DF-AF057B275A89}"/>
              </a:ext>
            </a:extLst>
          </p:cNvPr>
          <p:cNvSpPr txBox="1">
            <a:spLocks/>
          </p:cNvSpPr>
          <p:nvPr/>
        </p:nvSpPr>
        <p:spPr>
          <a:xfrm>
            <a:off x="340029" y="779070"/>
            <a:ext cx="4498855"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WE ALREADY HAVE A CUSTOMER STRATEGY…DON’T WE?</a:t>
            </a:r>
          </a:p>
        </p:txBody>
      </p:sp>
      <p:pic>
        <p:nvPicPr>
          <p:cNvPr id="9" name="Picture 8">
            <a:extLst>
              <a:ext uri="{FF2B5EF4-FFF2-40B4-BE49-F238E27FC236}">
                <a16:creationId xmlns:a16="http://schemas.microsoft.com/office/drawing/2014/main" id="{17DC8FCB-2A6F-372D-8108-B9F27540FA0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sp>
        <p:nvSpPr>
          <p:cNvPr id="2" name="Slide Number Placeholder 5">
            <a:extLst>
              <a:ext uri="{FF2B5EF4-FFF2-40B4-BE49-F238E27FC236}">
                <a16:creationId xmlns:a16="http://schemas.microsoft.com/office/drawing/2014/main" id="{6D962694-679D-796E-B1BF-050C0CAECAE3}"/>
              </a:ext>
            </a:extLst>
          </p:cNvPr>
          <p:cNvSpPr txBox="1">
            <a:spLocks/>
          </p:cNvSpPr>
          <p:nvPr/>
        </p:nvSpPr>
        <p:spPr>
          <a:xfrm>
            <a:off x="292863" y="333108"/>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8</a:t>
            </a:fld>
            <a:endParaRPr lang="en-GB" sz="754" dirty="0">
              <a:latin typeface="Avenir LT Pro 65 Medium" panose="020B0603020203020204" pitchFamily="34" charset="0"/>
            </a:endParaRPr>
          </a:p>
        </p:txBody>
      </p:sp>
      <p:sp>
        <p:nvSpPr>
          <p:cNvPr id="4" name="TextBox 3">
            <a:extLst>
              <a:ext uri="{FF2B5EF4-FFF2-40B4-BE49-F238E27FC236}">
                <a16:creationId xmlns:a16="http://schemas.microsoft.com/office/drawing/2014/main" id="{23474850-401B-37B4-01F1-93303CD95767}"/>
              </a:ext>
            </a:extLst>
          </p:cNvPr>
          <p:cNvSpPr txBox="1"/>
          <p:nvPr/>
        </p:nvSpPr>
        <p:spPr>
          <a:xfrm>
            <a:off x="436511" y="346951"/>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Strategy Pocketbook</a:t>
            </a:r>
          </a:p>
        </p:txBody>
      </p:sp>
      <p:cxnSp>
        <p:nvCxnSpPr>
          <p:cNvPr id="3" name="Straight Connector 2">
            <a:extLst>
              <a:ext uri="{FF2B5EF4-FFF2-40B4-BE49-F238E27FC236}">
                <a16:creationId xmlns:a16="http://schemas.microsoft.com/office/drawing/2014/main" id="{836266D4-52B7-6F9A-9CCD-5E2595462A1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5F1BE31-CCF1-26BB-33F8-8C94BE72683B}"/>
              </a:ext>
            </a:extLst>
          </p:cNvPr>
          <p:cNvSpPr/>
          <p:nvPr/>
        </p:nvSpPr>
        <p:spPr>
          <a:xfrm>
            <a:off x="6299908"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0823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2B089E5-DE71-60C8-5162-F186021BF52E}"/>
              </a:ext>
            </a:extLst>
          </p:cNvPr>
          <p:cNvSpPr/>
          <p:nvPr/>
        </p:nvSpPr>
        <p:spPr>
          <a:xfrm>
            <a:off x="2035593" y="1636647"/>
            <a:ext cx="3896660" cy="467496"/>
          </a:xfrm>
          <a:prstGeom prst="rect">
            <a:avLst/>
          </a:prstGeom>
        </p:spPr>
        <p:txBody>
          <a:bodyPr wrap="square" lIns="0" rIns="0" numCol="1" spcCol="360000">
            <a:noAutofit/>
          </a:bodyPr>
          <a:lstStyle/>
          <a:p>
            <a:pPr>
              <a:spcAft>
                <a:spcPts val="357"/>
              </a:spcAft>
            </a:pPr>
            <a:r>
              <a:rPr lang="en-GB" sz="900" dirty="0">
                <a:latin typeface="Avenir LT Pro 65 Medium" panose="020B0603020203020204" pitchFamily="34" charset="0"/>
              </a:rPr>
              <a:t>A more customer-centred approach is matching the right propositions, services and experiences to the right customers to better achieve the business objectives.</a:t>
            </a:r>
          </a:p>
          <a:p>
            <a:pPr>
              <a:spcAft>
                <a:spcPts val="357"/>
              </a:spcAft>
            </a:pPr>
            <a:r>
              <a:rPr lang="en-GB" sz="900" dirty="0">
                <a:latin typeface="Avenir LT Pro 65 Medium" panose="020B0603020203020204" pitchFamily="34" charset="0"/>
              </a:rPr>
              <a:t>This means better understanding their needs and creating relevant treatment strategies that encourage the right behaviours that ultimately increase profitability.</a:t>
            </a:r>
          </a:p>
          <a:p>
            <a:pPr>
              <a:spcAft>
                <a:spcPts val="357"/>
              </a:spcAft>
            </a:pPr>
            <a:r>
              <a:rPr lang="en-GB" sz="900" dirty="0">
                <a:latin typeface="Avenir LT Pro 65 Medium" panose="020B0603020203020204" pitchFamily="34" charset="0"/>
              </a:rPr>
              <a:t>E.g., Which to prioritise? Which opportunity to present? Which to wow? Which to target? Which message, when?</a:t>
            </a:r>
          </a:p>
        </p:txBody>
      </p:sp>
      <p:pic>
        <p:nvPicPr>
          <p:cNvPr id="39" name="Graphic 38" descr="Arrow: Straight with solid fill">
            <a:extLst>
              <a:ext uri="{FF2B5EF4-FFF2-40B4-BE49-F238E27FC236}">
                <a16:creationId xmlns:a16="http://schemas.microsoft.com/office/drawing/2014/main" id="{1ADD0CBB-3FC0-CDCD-2D7D-F069190DFA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41458" y="1730146"/>
            <a:ext cx="485578" cy="485578"/>
          </a:xfrm>
          <a:prstGeom prst="rect">
            <a:avLst/>
          </a:prstGeom>
        </p:spPr>
      </p:pic>
      <p:sp>
        <p:nvSpPr>
          <p:cNvPr id="40" name="Oval 39">
            <a:extLst>
              <a:ext uri="{FF2B5EF4-FFF2-40B4-BE49-F238E27FC236}">
                <a16:creationId xmlns:a16="http://schemas.microsoft.com/office/drawing/2014/main" id="{C85F7514-D16C-FEAC-2E48-DAC7CA5FFCFD}"/>
              </a:ext>
            </a:extLst>
          </p:cNvPr>
          <p:cNvSpPr>
            <a:spLocks noChangeAspect="1"/>
          </p:cNvSpPr>
          <p:nvPr/>
        </p:nvSpPr>
        <p:spPr>
          <a:xfrm>
            <a:off x="391354" y="1700178"/>
            <a:ext cx="550103" cy="550103"/>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42" name="Graphic 41" descr="User outline">
            <a:extLst>
              <a:ext uri="{FF2B5EF4-FFF2-40B4-BE49-F238E27FC236}">
                <a16:creationId xmlns:a16="http://schemas.microsoft.com/office/drawing/2014/main" id="{2DE75330-FF9D-F68D-9B6E-0EA7D2E0DF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877" y="1754517"/>
            <a:ext cx="387059" cy="387059"/>
          </a:xfrm>
          <a:prstGeom prst="rect">
            <a:avLst/>
          </a:prstGeom>
          <a:effectLst>
            <a:glow rad="101600">
              <a:schemeClr val="accent3">
                <a:satMod val="175000"/>
                <a:alpha val="40000"/>
              </a:schemeClr>
            </a:glow>
          </a:effectLst>
        </p:spPr>
      </p:pic>
      <p:pic>
        <p:nvPicPr>
          <p:cNvPr id="45" name="Graphic 44" descr="Arrow: Straight with solid fill">
            <a:extLst>
              <a:ext uri="{FF2B5EF4-FFF2-40B4-BE49-F238E27FC236}">
                <a16:creationId xmlns:a16="http://schemas.microsoft.com/office/drawing/2014/main" id="{E5711A20-D8FA-46A5-BD1C-FD1905CD41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458" y="1730146"/>
            <a:ext cx="485578" cy="485578"/>
          </a:xfrm>
          <a:prstGeom prst="rect">
            <a:avLst/>
          </a:prstGeom>
        </p:spPr>
      </p:pic>
      <p:sp>
        <p:nvSpPr>
          <p:cNvPr id="52" name="TextBox 51">
            <a:extLst>
              <a:ext uri="{FF2B5EF4-FFF2-40B4-BE49-F238E27FC236}">
                <a16:creationId xmlns:a16="http://schemas.microsoft.com/office/drawing/2014/main" id="{3640DD80-9E50-2A5B-699D-FF962D5227B7}"/>
              </a:ext>
            </a:extLst>
          </p:cNvPr>
          <p:cNvSpPr txBox="1"/>
          <p:nvPr/>
        </p:nvSpPr>
        <p:spPr>
          <a:xfrm>
            <a:off x="343077" y="2287196"/>
            <a:ext cx="1469379" cy="461665"/>
          </a:xfrm>
          <a:prstGeom prst="rect">
            <a:avLst/>
          </a:prstGeom>
          <a:noFill/>
        </p:spPr>
        <p:txBody>
          <a:bodyPr wrap="square">
            <a:spAutoFit/>
          </a:bodyPr>
          <a:lstStyle/>
          <a:p>
            <a:pPr algn="ctr">
              <a:spcAft>
                <a:spcPts val="357"/>
              </a:spcAft>
            </a:pPr>
            <a:r>
              <a:rPr lang="en-GB" sz="800" b="1">
                <a:solidFill>
                  <a:srgbClr val="003F48"/>
                </a:solidFill>
                <a:latin typeface="Avenir LT Pro 65 Medium" panose="020B0603020203020204" pitchFamily="34" charset="0"/>
              </a:rPr>
              <a:t>I have a customer; what’s the right thing to do for them and us?</a:t>
            </a:r>
          </a:p>
        </p:txBody>
      </p:sp>
      <p:grpSp>
        <p:nvGrpSpPr>
          <p:cNvPr id="15" name="Group 14">
            <a:extLst>
              <a:ext uri="{FF2B5EF4-FFF2-40B4-BE49-F238E27FC236}">
                <a16:creationId xmlns:a16="http://schemas.microsoft.com/office/drawing/2014/main" id="{A345D6DF-0E7E-00C4-DD8A-FF7F5A16EB8E}"/>
              </a:ext>
            </a:extLst>
          </p:cNvPr>
          <p:cNvGrpSpPr>
            <a:grpSpLocks noChangeAspect="1"/>
          </p:cNvGrpSpPr>
          <p:nvPr/>
        </p:nvGrpSpPr>
        <p:grpSpPr>
          <a:xfrm>
            <a:off x="1430025" y="1820115"/>
            <a:ext cx="321460" cy="321460"/>
            <a:chOff x="3876025" y="2927840"/>
            <a:chExt cx="501160" cy="501160"/>
          </a:xfrm>
        </p:grpSpPr>
        <p:sp>
          <p:nvSpPr>
            <p:cNvPr id="16" name="Oval 15">
              <a:extLst>
                <a:ext uri="{FF2B5EF4-FFF2-40B4-BE49-F238E27FC236}">
                  <a16:creationId xmlns:a16="http://schemas.microsoft.com/office/drawing/2014/main" id="{8D21B250-EE70-24DB-4368-8F631EC1D843}"/>
                </a:ext>
              </a:extLst>
            </p:cNvPr>
            <p:cNvSpPr>
              <a:spLocks noChangeAspect="1"/>
            </p:cNvSpPr>
            <p:nvPr/>
          </p:nvSpPr>
          <p:spPr>
            <a:xfrm>
              <a:off x="3876025" y="2927840"/>
              <a:ext cx="501160" cy="501160"/>
            </a:xfrm>
            <a:prstGeom prst="ellipse">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28"/>
            </a:p>
          </p:txBody>
        </p:sp>
        <p:pic>
          <p:nvPicPr>
            <p:cNvPr id="18" name="Graphic 17" descr="Store outline">
              <a:extLst>
                <a:ext uri="{FF2B5EF4-FFF2-40B4-BE49-F238E27FC236}">
                  <a16:creationId xmlns:a16="http://schemas.microsoft.com/office/drawing/2014/main" id="{228CA495-C128-CF95-936D-BD927D990B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4413" y="3006227"/>
              <a:ext cx="344384" cy="344384"/>
            </a:xfrm>
            <a:prstGeom prst="rect">
              <a:avLst/>
            </a:prstGeom>
            <a:effectLst>
              <a:glow rad="101600">
                <a:schemeClr val="accent3">
                  <a:satMod val="175000"/>
                  <a:alpha val="40000"/>
                </a:schemeClr>
              </a:glow>
            </a:effectLst>
          </p:spPr>
        </p:pic>
      </p:grpSp>
      <p:pic>
        <p:nvPicPr>
          <p:cNvPr id="8" name="Picture 7">
            <a:extLst>
              <a:ext uri="{FF2B5EF4-FFF2-40B4-BE49-F238E27FC236}">
                <a16:creationId xmlns:a16="http://schemas.microsoft.com/office/drawing/2014/main" id="{21A129FB-EA27-9B7A-62BB-BDECF31789D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sp>
        <p:nvSpPr>
          <p:cNvPr id="11" name="TextBox 10">
            <a:extLst>
              <a:ext uri="{FF2B5EF4-FFF2-40B4-BE49-F238E27FC236}">
                <a16:creationId xmlns:a16="http://schemas.microsoft.com/office/drawing/2014/main" id="{221836B8-A564-939C-0DD3-7634969C4E72}"/>
              </a:ext>
            </a:extLst>
          </p:cNvPr>
          <p:cNvSpPr txBox="1"/>
          <p:nvPr/>
        </p:nvSpPr>
        <p:spPr>
          <a:xfrm>
            <a:off x="3323670" y="348980"/>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Strategy Pocketbook</a:t>
            </a:r>
          </a:p>
        </p:txBody>
      </p:sp>
      <p:sp>
        <p:nvSpPr>
          <p:cNvPr id="13" name="Slide Number Placeholder 5">
            <a:extLst>
              <a:ext uri="{FF2B5EF4-FFF2-40B4-BE49-F238E27FC236}">
                <a16:creationId xmlns:a16="http://schemas.microsoft.com/office/drawing/2014/main" id="{6A615867-6BA7-A5BA-B047-27D2BE39A438}"/>
              </a:ext>
            </a:extLst>
          </p:cNvPr>
          <p:cNvSpPr txBox="1">
            <a:spLocks/>
          </p:cNvSpPr>
          <p:nvPr/>
        </p:nvSpPr>
        <p:spPr>
          <a:xfrm>
            <a:off x="5678078" y="335137"/>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9</a:t>
            </a:fld>
            <a:endParaRPr lang="en-GB" sz="754" b="1">
              <a:solidFill>
                <a:schemeClr val="tx1"/>
              </a:solidFill>
              <a:latin typeface="Avenir LT Pro 65 Medium" panose="020B0603020203020204" pitchFamily="34" charset="0"/>
            </a:endParaRPr>
          </a:p>
        </p:txBody>
      </p:sp>
      <p:cxnSp>
        <p:nvCxnSpPr>
          <p:cNvPr id="14" name="Straight Connector 13">
            <a:extLst>
              <a:ext uri="{FF2B5EF4-FFF2-40B4-BE49-F238E27FC236}">
                <a16:creationId xmlns:a16="http://schemas.microsoft.com/office/drawing/2014/main" id="{43DF9D5B-FE7E-73EB-8BB9-74681DE4CF00}"/>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3E1DCE0-CC4D-85C4-1BA2-217C65534701}"/>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78299139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999DCEE5A03742A4B31C265DEF3105" ma:contentTypeVersion="17" ma:contentTypeDescription="Create a new document." ma:contentTypeScope="" ma:versionID="c9d2b640d99d3c3d9434e4f36c360e12">
  <xsd:schema xmlns:xsd="http://www.w3.org/2001/XMLSchema" xmlns:xs="http://www.w3.org/2001/XMLSchema" xmlns:p="http://schemas.microsoft.com/office/2006/metadata/properties" xmlns:ns2="94a25744-6746-469d-8ef5-4f43ec462525" xmlns:ns3="80f6253c-61f6-4b79-a5c2-67489fa1e5d6" targetNamespace="http://schemas.microsoft.com/office/2006/metadata/properties" ma:root="true" ma:fieldsID="e1f5ba772954defc702f74abb0780859" ns2:_="" ns3:_="">
    <xsd:import namespace="94a25744-6746-469d-8ef5-4f43ec462525"/>
    <xsd:import namespace="80f6253c-61f6-4b79-a5c2-67489fa1e5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25744-6746-469d-8ef5-4f43ec462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33d272-b376-4c14-9d75-15942958f22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6253c-61f6-4b79-a5c2-67489fa1e5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7b3c-242c-45b0-992a-238b5fd3e54d}" ma:internalName="TaxCatchAll" ma:showField="CatchAllData" ma:web="80f6253c-61f6-4b79-a5c2-67489fa1e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A13EBA-3B0D-46B6-8B2B-DDD713B82DB6}"/>
</file>

<file path=customXml/itemProps2.xml><?xml version="1.0" encoding="utf-8"?>
<ds:datastoreItem xmlns:ds="http://schemas.openxmlformats.org/officeDocument/2006/customXml" ds:itemID="{B5D706FD-8C2F-445E-94DA-DA6AD8AF0C98}"/>
</file>

<file path=docProps/app.xml><?xml version="1.0" encoding="utf-8"?>
<Properties xmlns="http://schemas.openxmlformats.org/officeDocument/2006/extended-properties" xmlns:vt="http://schemas.openxmlformats.org/officeDocument/2006/docPropsVTypes">
  <Template>Office 2013 - 2022 Theme</Template>
  <TotalTime>503</TotalTime>
  <Words>9180</Words>
  <Application>Microsoft Office PowerPoint</Application>
  <PresentationFormat>Custom</PresentationFormat>
  <Paragraphs>1153</Paragraphs>
  <Slides>64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Avenir LT Pro 65 Medium</vt:lpstr>
      <vt:lpstr>Avenir Next LT Pro Light</vt:lpstr>
      <vt:lpstr>Calibri</vt:lpstr>
      <vt:lpstr>Calibri Light</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Dixon</dc:creator>
  <cp:lastModifiedBy>Jeremy Williams</cp:lastModifiedBy>
  <cp:revision>9</cp:revision>
  <dcterms:created xsi:type="dcterms:W3CDTF">2023-07-07T09:58:33Z</dcterms:created>
  <dcterms:modified xsi:type="dcterms:W3CDTF">2024-04-26T14:22:03Z</dcterms:modified>
</cp:coreProperties>
</file>