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4"/>
  </p:sldMasterIdLst>
  <p:notesMasterIdLst>
    <p:notesMasterId r:id="rId75"/>
  </p:notesMasterIdLst>
  <p:sldIdLst>
    <p:sldId id="4644" r:id="rId5"/>
    <p:sldId id="4642" r:id="rId6"/>
    <p:sldId id="4609" r:id="rId7"/>
    <p:sldId id="4726" r:id="rId8"/>
    <p:sldId id="4518" r:id="rId9"/>
    <p:sldId id="4818" r:id="rId10"/>
    <p:sldId id="4730" r:id="rId11"/>
    <p:sldId id="4864" r:id="rId12"/>
    <p:sldId id="4865" r:id="rId13"/>
    <p:sldId id="4731" r:id="rId14"/>
    <p:sldId id="4841" r:id="rId15"/>
    <p:sldId id="4630" r:id="rId16"/>
    <p:sldId id="4842" r:id="rId17"/>
    <p:sldId id="4625" r:id="rId18"/>
    <p:sldId id="4843" r:id="rId19"/>
    <p:sldId id="4844" r:id="rId20"/>
    <p:sldId id="4550" r:id="rId21"/>
    <p:sldId id="4553" r:id="rId22"/>
    <p:sldId id="4791" r:id="rId23"/>
    <p:sldId id="4792" r:id="rId24"/>
    <p:sldId id="4793" r:id="rId25"/>
    <p:sldId id="4794" r:id="rId26"/>
    <p:sldId id="4795" r:id="rId27"/>
    <p:sldId id="4796" r:id="rId28"/>
    <p:sldId id="4797" r:id="rId29"/>
    <p:sldId id="4798" r:id="rId30"/>
    <p:sldId id="4799" r:id="rId31"/>
    <p:sldId id="4800" r:id="rId32"/>
    <p:sldId id="4801" r:id="rId33"/>
    <p:sldId id="4802" r:id="rId34"/>
    <p:sldId id="4803" r:id="rId35"/>
    <p:sldId id="4804" r:id="rId36"/>
    <p:sldId id="4805" r:id="rId37"/>
    <p:sldId id="4806" r:id="rId38"/>
    <p:sldId id="4807" r:id="rId39"/>
    <p:sldId id="4568" r:id="rId40"/>
    <p:sldId id="4815" r:id="rId41"/>
    <p:sldId id="4808" r:id="rId42"/>
    <p:sldId id="4845" r:id="rId43"/>
    <p:sldId id="4846" r:id="rId44"/>
    <p:sldId id="4847" r:id="rId45"/>
    <p:sldId id="4848" r:id="rId46"/>
    <p:sldId id="4849" r:id="rId47"/>
    <p:sldId id="4850" r:id="rId48"/>
    <p:sldId id="4851" r:id="rId49"/>
    <p:sldId id="4852" r:id="rId50"/>
    <p:sldId id="4855" r:id="rId51"/>
    <p:sldId id="4856" r:id="rId52"/>
    <p:sldId id="4857" r:id="rId53"/>
    <p:sldId id="4814" r:id="rId54"/>
    <p:sldId id="4816" r:id="rId55"/>
    <p:sldId id="4817" r:id="rId56"/>
    <p:sldId id="4819" r:id="rId57"/>
    <p:sldId id="4832" r:id="rId58"/>
    <p:sldId id="4860" r:id="rId59"/>
    <p:sldId id="4861" r:id="rId60"/>
    <p:sldId id="4775" r:id="rId61"/>
    <p:sldId id="4833" r:id="rId62"/>
    <p:sldId id="4862" r:id="rId63"/>
    <p:sldId id="4834" r:id="rId64"/>
    <p:sldId id="4835" r:id="rId65"/>
    <p:sldId id="4836" r:id="rId66"/>
    <p:sldId id="4837" r:id="rId67"/>
    <p:sldId id="4838" r:id="rId68"/>
    <p:sldId id="4839" r:id="rId69"/>
    <p:sldId id="4863" r:id="rId70"/>
    <p:sldId id="4840" r:id="rId71"/>
    <p:sldId id="4651" r:id="rId72"/>
    <p:sldId id="4786" r:id="rId73"/>
    <p:sldId id="4507" r:id="rId74"/>
  </p:sldIdLst>
  <p:sldSz cx="6335713" cy="450056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4A8"/>
    <a:srgbClr val="007382"/>
    <a:srgbClr val="003F48"/>
    <a:srgbClr val="8F8F8F"/>
    <a:srgbClr val="4D4D4D"/>
    <a:srgbClr val="666699"/>
    <a:srgbClr val="336699"/>
    <a:srgbClr val="CCD9DA"/>
    <a:srgbClr val="6B8B8F"/>
    <a:srgbClr val="CACA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13" autoAdjust="0"/>
    <p:restoredTop sz="91542" autoAdjust="0"/>
  </p:normalViewPr>
  <p:slideViewPr>
    <p:cSldViewPr snapToGrid="0">
      <p:cViewPr varScale="1">
        <p:scale>
          <a:sx n="213" d="100"/>
          <a:sy n="213" d="100"/>
        </p:scale>
        <p:origin x="1470" y="168"/>
      </p:cViewPr>
      <p:guideLst/>
    </p:cSldViewPr>
  </p:slideViewPr>
  <p:notesTextViewPr>
    <p:cViewPr>
      <p:scale>
        <a:sx n="1" d="1"/>
        <a:sy n="1" d="1"/>
      </p:scale>
      <p:origin x="0" y="0"/>
    </p:cViewPr>
  </p:notesTextViewPr>
  <p:sorterViewPr>
    <p:cViewPr>
      <p:scale>
        <a:sx n="200" d="100"/>
        <a:sy n="200" d="100"/>
      </p:scale>
      <p:origin x="0" y="-732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280903563584434"/>
          <c:y val="2.0766924064730213E-2"/>
          <c:w val="0.64417898631306481"/>
          <c:h val="0.96626870823673805"/>
        </c:manualLayout>
      </c:layout>
      <c:doughnutChart>
        <c:varyColors val="0"/>
        <c:ser>
          <c:idx val="0"/>
          <c:order val="0"/>
          <c:tx>
            <c:strRef>
              <c:f>Sheet1!$B$1</c:f>
              <c:strCache>
                <c:ptCount val="1"/>
                <c:pt idx="0">
                  <c:v>Sales</c:v>
                </c:pt>
              </c:strCache>
            </c:strRef>
          </c:tx>
          <c:spPr>
            <a:solidFill>
              <a:srgbClr val="003F48"/>
            </a:solidFill>
            <a:ln w="6350">
              <a:solidFill>
                <a:schemeClr val="lt1"/>
              </a:solidFill>
            </a:ln>
            <a:effectLst>
              <a:outerShdw blurRad="63500" sx="102000" sy="102000" algn="ctr" rotWithShape="0">
                <a:prstClr val="black">
                  <a:alpha val="40000"/>
                </a:prstClr>
              </a:outerShdw>
            </a:effectLst>
          </c:spPr>
          <c:dPt>
            <c:idx val="0"/>
            <c:bubble3D val="0"/>
            <c:spPr>
              <a:solidFill>
                <a:srgbClr val="003F48">
                  <a:alpha val="50000"/>
                </a:srgbClr>
              </a:solidFill>
              <a:ln w="6350">
                <a:solidFill>
                  <a:schemeClr val="lt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BC9-40A6-B14B-AAF622C0AA76}"/>
              </c:ext>
            </c:extLst>
          </c:dPt>
          <c:dPt>
            <c:idx val="2"/>
            <c:bubble3D val="0"/>
            <c:spPr>
              <a:solidFill>
                <a:srgbClr val="003F48">
                  <a:alpha val="50000"/>
                </a:srgbClr>
              </a:solidFill>
              <a:ln w="6350">
                <a:solidFill>
                  <a:schemeClr val="lt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BC9-40A6-B14B-AAF622C0AA76}"/>
              </c:ext>
            </c:extLst>
          </c:dPt>
          <c:dPt>
            <c:idx val="4"/>
            <c:bubble3D val="0"/>
            <c:spPr>
              <a:solidFill>
                <a:srgbClr val="003F48">
                  <a:alpha val="50000"/>
                </a:srgbClr>
              </a:solidFill>
              <a:ln w="6350">
                <a:solidFill>
                  <a:schemeClr val="lt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4-EBC9-40A6-B14B-AAF622C0AA76}"/>
              </c:ext>
            </c:extLst>
          </c:dPt>
          <c:dPt>
            <c:idx val="6"/>
            <c:bubble3D val="0"/>
            <c:spPr>
              <a:solidFill>
                <a:srgbClr val="003F48">
                  <a:alpha val="50000"/>
                </a:srgbClr>
              </a:solidFill>
              <a:ln w="6350">
                <a:solidFill>
                  <a:schemeClr val="lt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EBC9-40A6-B14B-AAF622C0AA76}"/>
              </c:ext>
            </c:extLst>
          </c:dPt>
          <c:dPt>
            <c:idx val="8"/>
            <c:bubble3D val="0"/>
            <c:spPr>
              <a:solidFill>
                <a:srgbClr val="003F48">
                  <a:alpha val="50000"/>
                </a:srgbClr>
              </a:solidFill>
              <a:ln w="6350">
                <a:solidFill>
                  <a:schemeClr val="lt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BC9-40A6-B14B-AAF622C0AA76}"/>
              </c:ext>
            </c:extLst>
          </c:dPt>
          <c:dPt>
            <c:idx val="10"/>
            <c:bubble3D val="0"/>
            <c:spPr>
              <a:solidFill>
                <a:srgbClr val="003F48">
                  <a:alpha val="50000"/>
                </a:srgbClr>
              </a:solidFill>
              <a:ln w="6350">
                <a:solidFill>
                  <a:schemeClr val="lt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E-EBC9-40A6-B14B-AAF622C0AA76}"/>
              </c:ext>
            </c:extLst>
          </c:dPt>
          <c:dPt>
            <c:idx val="12"/>
            <c:bubble3D val="0"/>
            <c:spPr>
              <a:solidFill>
                <a:srgbClr val="003F48">
                  <a:alpha val="50000"/>
                </a:srgbClr>
              </a:solidFill>
              <a:ln w="6350">
                <a:solidFill>
                  <a:schemeClr val="lt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BC9-40A6-B14B-AAF622C0AA76}"/>
              </c:ext>
            </c:extLst>
          </c:dPt>
          <c:dLbls>
            <c:dLbl>
              <c:idx val="0"/>
              <c:spPr>
                <a:noFill/>
                <a:ln>
                  <a:noFill/>
                </a:ln>
                <a:effectLst/>
              </c:spPr>
              <c:txPr>
                <a:bodyPr rot="-4440000" spcFirstLastPara="1" vertOverflow="overflow" horzOverflow="overflow" vert="horz" wrap="square" lIns="38100" tIns="19050" rIns="38100" bIns="19050" anchor="ctr" anchorCtr="1">
                  <a:noAutofit/>
                </a:bodyPr>
                <a:lstStyle/>
                <a:p>
                  <a:pPr>
                    <a:defRPr sz="800" b="1" i="0" u="none" strike="noStrike" kern="1200" baseline="0">
                      <a:solidFill>
                        <a:srgbClr val="003F48"/>
                      </a:solidFill>
                      <a:latin typeface="Avenir LT Pro 65 Medium" panose="020B0603020203020204" pitchFamily="34" charset="0"/>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1542773911547318"/>
                      <c:h val="0.10031370295426406"/>
                    </c:manualLayout>
                  </c15:layout>
                </c:ext>
                <c:ext xmlns:c16="http://schemas.microsoft.com/office/drawing/2014/chart" uri="{C3380CC4-5D6E-409C-BE32-E72D297353CC}">
                  <c16:uniqueId val="{00000001-EBC9-40A6-B14B-AAF622C0AA76}"/>
                </c:ext>
              </c:extLst>
            </c:dLbl>
            <c:dLbl>
              <c:idx val="1"/>
              <c:spPr>
                <a:noFill/>
                <a:ln>
                  <a:noFill/>
                </a:ln>
                <a:effectLst/>
              </c:spPr>
              <c:txPr>
                <a:bodyPr rot="-2940000" spcFirstLastPara="1" vertOverflow="overflow" horzOverflow="overflow" vert="horz" wrap="square" lIns="38100" tIns="19050" rIns="38100" bIns="19050" anchor="ctr" anchorCtr="1">
                  <a:spAutoFit/>
                </a:bodyPr>
                <a:lstStyle/>
                <a:p>
                  <a:pPr>
                    <a:defRPr sz="800" b="1" i="0" u="none" strike="noStrike" kern="1200" baseline="0">
                      <a:solidFill>
                        <a:schemeClr val="bg1"/>
                      </a:solidFill>
                      <a:latin typeface="Avenir LT Pro 65 Medium" panose="020B0603020203020204" pitchFamily="34" charset="0"/>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2-EBC9-40A6-B14B-AAF622C0AA76}"/>
                </c:ext>
              </c:extLst>
            </c:dLbl>
            <c:dLbl>
              <c:idx val="2"/>
              <c:spPr>
                <a:noFill/>
                <a:ln>
                  <a:noFill/>
                </a:ln>
                <a:effectLst/>
              </c:spPr>
              <c:txPr>
                <a:bodyPr rot="-1500000" spcFirstLastPara="1" vertOverflow="overflow" horzOverflow="overflow" vert="horz" wrap="square" lIns="38100" tIns="19050" rIns="38100" bIns="19050" anchor="ctr" anchorCtr="1">
                  <a:spAutoFit/>
                </a:bodyPr>
                <a:lstStyle/>
                <a:p>
                  <a:pPr>
                    <a:defRPr sz="800" b="1" i="0" u="none" strike="noStrike" kern="1200" baseline="0">
                      <a:solidFill>
                        <a:srgbClr val="003F48"/>
                      </a:solidFill>
                      <a:latin typeface="Avenir LT Pro 65 Medium" panose="020B0603020203020204" pitchFamily="34" charset="0"/>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14653598209578128"/>
                      <c:h val="0.16421840197281698"/>
                    </c:manualLayout>
                  </c15:layout>
                </c:ext>
                <c:ext xmlns:c16="http://schemas.microsoft.com/office/drawing/2014/chart" uri="{C3380CC4-5D6E-409C-BE32-E72D297353CC}">
                  <c16:uniqueId val="{00000003-EBC9-40A6-B14B-AAF622C0AA76}"/>
                </c:ext>
              </c:extLst>
            </c:dLbl>
            <c:dLbl>
              <c:idx val="3"/>
              <c:layout>
                <c:manualLayout>
                  <c:x val="6.0135294943497678E-3"/>
                  <c:y val="9.0202963771080502E-3"/>
                </c:manualLayout>
              </c:layou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BC9-40A6-B14B-AAF622C0AA76}"/>
                </c:ext>
              </c:extLst>
            </c:dLbl>
            <c:dLbl>
              <c:idx val="4"/>
              <c:spPr>
                <a:noFill/>
                <a:ln>
                  <a:noFill/>
                </a:ln>
                <a:effectLst/>
              </c:spPr>
              <c:txPr>
                <a:bodyPr rot="1440000" spcFirstLastPara="1" vertOverflow="overflow" horzOverflow="overflow" vert="horz" wrap="square" lIns="38100" tIns="19050" rIns="38100" bIns="19050" anchor="ctr" anchorCtr="1">
                  <a:spAutoFit/>
                </a:bodyPr>
                <a:lstStyle/>
                <a:p>
                  <a:pPr>
                    <a:defRPr sz="800" b="1" i="0" u="none" strike="noStrike" kern="1200" baseline="0">
                      <a:solidFill>
                        <a:srgbClr val="003F48"/>
                      </a:solidFill>
                      <a:latin typeface="Avenir LT Pro 65 Medium" panose="020B0603020203020204" pitchFamily="34" charset="0"/>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19666608977820732"/>
                      <c:h val="0.15490760943679258"/>
                    </c:manualLayout>
                  </c15:layout>
                </c:ext>
                <c:ext xmlns:c16="http://schemas.microsoft.com/office/drawing/2014/chart" uri="{C3380CC4-5D6E-409C-BE32-E72D297353CC}">
                  <c16:uniqueId val="{00000004-EBC9-40A6-B14B-AAF622C0AA76}"/>
                </c:ext>
              </c:extLst>
            </c:dLbl>
            <c:dLbl>
              <c:idx val="5"/>
              <c:spPr>
                <a:noFill/>
                <a:ln>
                  <a:noFill/>
                </a:ln>
                <a:effectLst/>
              </c:spPr>
              <c:txPr>
                <a:bodyPr rot="2940000" spcFirstLastPara="1" vertOverflow="overflow" horzOverflow="overflow" vert="horz" wrap="square" lIns="38100" tIns="19050" rIns="38100" bIns="19050" anchor="ctr" anchorCtr="1">
                  <a:spAutoFit/>
                </a:bodyPr>
                <a:lstStyle/>
                <a:p>
                  <a:pPr>
                    <a:defRPr sz="800" b="1" i="0" u="none" strike="noStrike" kern="1200" baseline="0">
                      <a:solidFill>
                        <a:schemeClr val="bg1"/>
                      </a:solidFill>
                      <a:latin typeface="Avenir LT Pro 65 Medium" panose="020B0603020203020204" pitchFamily="34" charset="0"/>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5-EBC9-40A6-B14B-AAF622C0AA76}"/>
                </c:ext>
              </c:extLst>
            </c:dLbl>
            <c:dLbl>
              <c:idx val="6"/>
              <c:spPr>
                <a:noFill/>
                <a:ln>
                  <a:noFill/>
                </a:ln>
                <a:effectLst/>
              </c:spPr>
              <c:txPr>
                <a:bodyPr rot="4500000" spcFirstLastPara="1" vertOverflow="overflow" horzOverflow="overflow" vert="horz" wrap="square" lIns="38100" tIns="19050" rIns="38100" bIns="19050" anchor="ctr" anchorCtr="1">
                  <a:noAutofit/>
                </a:bodyPr>
                <a:lstStyle/>
                <a:p>
                  <a:pPr>
                    <a:defRPr sz="800" b="1" i="0" u="none" strike="noStrike" kern="1200" baseline="0">
                      <a:solidFill>
                        <a:srgbClr val="003F48"/>
                      </a:solidFill>
                      <a:latin typeface="Avenir LT Pro 65 Medium" panose="020B0603020203020204" pitchFamily="34" charset="0"/>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17460306562157521"/>
                      <c:h val="0.25084982556025276"/>
                    </c:manualLayout>
                  </c15:layout>
                </c:ext>
                <c:ext xmlns:c16="http://schemas.microsoft.com/office/drawing/2014/chart" uri="{C3380CC4-5D6E-409C-BE32-E72D297353CC}">
                  <c16:uniqueId val="{00000006-EBC9-40A6-B14B-AAF622C0AA76}"/>
                </c:ext>
              </c:extLst>
            </c:dLbl>
            <c:dLbl>
              <c:idx val="7"/>
              <c:spPr>
                <a:noFill/>
                <a:ln>
                  <a:noFill/>
                </a:ln>
                <a:effectLst/>
              </c:spPr>
              <c:txPr>
                <a:bodyPr rot="-4440000" spcFirstLastPara="1" vertOverflow="overflow" horzOverflow="overflow" vert="horz" wrap="square" lIns="38100" tIns="19050" rIns="38100" bIns="19050" anchor="ctr" anchorCtr="1">
                  <a:noAutofit/>
                </a:bodyPr>
                <a:lstStyle/>
                <a:p>
                  <a:pPr>
                    <a:defRPr sz="800" b="1" i="0" u="none" strike="noStrike" kern="1200" baseline="0">
                      <a:solidFill>
                        <a:schemeClr val="bg1"/>
                      </a:solidFill>
                      <a:latin typeface="Avenir LT Pro 65 Medium" panose="020B0603020203020204" pitchFamily="34" charset="0"/>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13707840482370295"/>
                      <c:h val="5.7121204372926032E-2"/>
                    </c:manualLayout>
                  </c15:layout>
                </c:ext>
                <c:ext xmlns:c16="http://schemas.microsoft.com/office/drawing/2014/chart" uri="{C3380CC4-5D6E-409C-BE32-E72D297353CC}">
                  <c16:uniqueId val="{00000007-EBC9-40A6-B14B-AAF622C0AA76}"/>
                </c:ext>
              </c:extLst>
            </c:dLbl>
            <c:dLbl>
              <c:idx val="8"/>
              <c:spPr>
                <a:noFill/>
                <a:ln>
                  <a:noFill/>
                </a:ln>
                <a:effectLst/>
              </c:spPr>
              <c:txPr>
                <a:bodyPr rot="-2760000" spcFirstLastPara="1" vertOverflow="overflow" horzOverflow="overflow" vert="horz" wrap="square" lIns="38100" tIns="19050" rIns="38100" bIns="19050" anchor="ctr" anchorCtr="1">
                  <a:spAutoFit/>
                </a:bodyPr>
                <a:lstStyle/>
                <a:p>
                  <a:pPr>
                    <a:defRPr sz="800" b="1" i="0" u="none" strike="noStrike" kern="1200" baseline="0">
                      <a:solidFill>
                        <a:srgbClr val="003F48"/>
                      </a:solidFill>
                      <a:latin typeface="Avenir LT Pro 65 Medium" panose="020B0603020203020204" pitchFamily="34" charset="0"/>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9-EBC9-40A6-B14B-AAF622C0AA76}"/>
                </c:ext>
              </c:extLst>
            </c:dLbl>
            <c:dLbl>
              <c:idx val="9"/>
              <c:spPr>
                <a:noFill/>
                <a:ln>
                  <a:noFill/>
                </a:ln>
                <a:effectLst/>
              </c:spPr>
              <c:txPr>
                <a:bodyPr rot="-1260000" spcFirstLastPara="1" vertOverflow="overflow" horzOverflow="overflow" vert="horz" wrap="square" lIns="38100" tIns="19050" rIns="38100" bIns="19050" anchor="ctr" anchorCtr="1">
                  <a:spAutoFit/>
                </a:bodyPr>
                <a:lstStyle/>
                <a:p>
                  <a:pPr>
                    <a:defRPr sz="800" b="1" i="0" u="none" strike="noStrike" kern="1200" baseline="0">
                      <a:solidFill>
                        <a:schemeClr val="bg1"/>
                      </a:solidFill>
                      <a:latin typeface="Avenir LT Pro 65 Medium" panose="020B0603020203020204" pitchFamily="34" charset="0"/>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16242377437047933"/>
                      <c:h val="0.14945281603709257"/>
                    </c:manualLayout>
                  </c15:layout>
                </c:ext>
                <c:ext xmlns:c16="http://schemas.microsoft.com/office/drawing/2014/chart" uri="{C3380CC4-5D6E-409C-BE32-E72D297353CC}">
                  <c16:uniqueId val="{00000008-EBC9-40A6-B14B-AAF622C0AA76}"/>
                </c:ext>
              </c:extLst>
            </c:dLbl>
            <c:dLbl>
              <c:idx val="10"/>
              <c:spPr>
                <a:noFill/>
                <a:ln>
                  <a:noFill/>
                </a:ln>
                <a:effectLst/>
              </c:spPr>
              <c:txPr>
                <a:bodyPr rot="0" spcFirstLastPara="1" vertOverflow="overflow" horzOverflow="overflow" vert="horz" wrap="square" lIns="38100" tIns="19050" rIns="38100" bIns="19050" anchor="ctr" anchorCtr="1">
                  <a:spAutoFit/>
                </a:bodyPr>
                <a:lstStyle/>
                <a:p>
                  <a:pPr>
                    <a:defRPr sz="800" b="1" i="0" u="none" strike="noStrike" kern="1200" baseline="0">
                      <a:solidFill>
                        <a:srgbClr val="003F48"/>
                      </a:solidFill>
                      <a:latin typeface="Avenir LT Pro 65 Medium" panose="020B0603020203020204" pitchFamily="34" charset="0"/>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E-EBC9-40A6-B14B-AAF622C0AA76}"/>
                </c:ext>
              </c:extLst>
            </c:dLbl>
            <c:dLbl>
              <c:idx val="11"/>
              <c:spPr>
                <a:noFill/>
                <a:ln>
                  <a:noFill/>
                </a:ln>
                <a:effectLst/>
              </c:spPr>
              <c:txPr>
                <a:bodyPr rot="1560000" spcFirstLastPara="1" vertOverflow="overflow" horzOverflow="overflow" vert="horz" wrap="square" lIns="38100" tIns="19050" rIns="38100" bIns="19050" anchor="ctr" anchorCtr="1">
                  <a:spAutoFit/>
                </a:bodyPr>
                <a:lstStyle/>
                <a:p>
                  <a:pPr>
                    <a:defRPr sz="800" b="1" i="0" u="none" strike="noStrike" kern="1200" baseline="0">
                      <a:solidFill>
                        <a:schemeClr val="bg1"/>
                      </a:solidFill>
                      <a:latin typeface="Avenir LT Pro 65 Medium" panose="020B0603020203020204" pitchFamily="34" charset="0"/>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22337563085830822"/>
                      <c:h val="0.23933119119050866"/>
                    </c:manualLayout>
                  </c15:layout>
                </c:ext>
                <c:ext xmlns:c16="http://schemas.microsoft.com/office/drawing/2014/chart" uri="{C3380CC4-5D6E-409C-BE32-E72D297353CC}">
                  <c16:uniqueId val="{0000000A-EBC9-40A6-B14B-AAF622C0AA76}"/>
                </c:ext>
              </c:extLst>
            </c:dLbl>
            <c:dLbl>
              <c:idx val="12"/>
              <c:spPr>
                <a:noFill/>
                <a:ln>
                  <a:noFill/>
                </a:ln>
                <a:effectLst/>
              </c:spPr>
              <c:txPr>
                <a:bodyPr rot="3120000" spcFirstLastPara="1" vertOverflow="overflow" horzOverflow="overflow" vert="horz" wrap="square" lIns="38100" tIns="19050" rIns="38100" bIns="19050" anchor="ctr" anchorCtr="1">
                  <a:spAutoFit/>
                </a:bodyPr>
                <a:lstStyle/>
                <a:p>
                  <a:pPr>
                    <a:defRPr sz="800" b="1" i="0" u="none" strike="noStrike" kern="1200" baseline="0">
                      <a:solidFill>
                        <a:srgbClr val="003F48"/>
                      </a:solidFill>
                      <a:latin typeface="Avenir LT Pro 65 Medium" panose="020B0603020203020204" pitchFamily="34" charset="0"/>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2141117176463235"/>
                      <c:h val="0.10071160905041136"/>
                    </c:manualLayout>
                  </c15:layout>
                </c:ext>
                <c:ext xmlns:c16="http://schemas.microsoft.com/office/drawing/2014/chart" uri="{C3380CC4-5D6E-409C-BE32-E72D297353CC}">
                  <c16:uniqueId val="{0000000B-EBC9-40A6-B14B-AAF622C0AA76}"/>
                </c:ext>
              </c:extLst>
            </c:dLbl>
            <c:dLbl>
              <c:idx val="13"/>
              <c:spPr>
                <a:noFill/>
                <a:ln>
                  <a:noFill/>
                </a:ln>
                <a:effectLst/>
              </c:spPr>
              <c:txPr>
                <a:bodyPr rot="4560000" spcFirstLastPara="1" vertOverflow="overflow" horzOverflow="overflow" vert="horz" wrap="square" lIns="38100" tIns="19050" rIns="38100" bIns="19050" anchor="ctr" anchorCtr="1">
                  <a:noAutofit/>
                </a:bodyPr>
                <a:lstStyle/>
                <a:p>
                  <a:pPr>
                    <a:defRPr sz="800" b="1" i="0" u="none" strike="noStrike" kern="1200" baseline="0">
                      <a:solidFill>
                        <a:schemeClr val="bg1"/>
                      </a:solidFill>
                      <a:latin typeface="Avenir LT Pro 65 Medium" panose="020B0603020203020204" pitchFamily="34" charset="0"/>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15415749936850892"/>
                      <c:h val="8.2981201120025175E-2"/>
                    </c:manualLayout>
                  </c15:layout>
                </c:ext>
                <c:ext xmlns:c16="http://schemas.microsoft.com/office/drawing/2014/chart" uri="{C3380CC4-5D6E-409C-BE32-E72D297353CC}">
                  <c16:uniqueId val="{0000000C-EBC9-40A6-B14B-AAF622C0AA76}"/>
                </c:ext>
              </c:extLst>
            </c:dLbl>
            <c:spPr>
              <a:noFill/>
              <a:ln>
                <a:noFill/>
              </a:ln>
              <a:effectLst/>
            </c:spPr>
            <c:txPr>
              <a:bodyPr rot="0" spcFirstLastPara="1" vertOverflow="overflow" horzOverflow="overflow" vert="horz" wrap="square" lIns="38100" tIns="19050" rIns="38100" bIns="19050" anchor="ctr" anchorCtr="1">
                <a:spAutoFit/>
              </a:bodyPr>
              <a:lstStyle/>
              <a:p>
                <a:pPr>
                  <a:defRPr sz="800" b="1" i="0" u="none" strike="noStrike" kern="1200" baseline="0">
                    <a:solidFill>
                      <a:schemeClr val="bg1"/>
                    </a:solidFill>
                    <a:latin typeface="Avenir LT Pro 65 Medium" panose="020B0603020203020204" pitchFamily="34" charset="0"/>
                    <a:ea typeface="+mn-ea"/>
                    <a:cs typeface="+mn-cs"/>
                  </a:defRPr>
                </a:pPr>
                <a:endParaRPr lang="en-US"/>
              </a:p>
            </c:txPr>
            <c:showLegendKey val="0"/>
            <c:showVal val="0"/>
            <c:showCatName val="1"/>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ext>
            </c:extLst>
          </c:dLbls>
          <c:cat>
            <c:strRef>
              <c:f>Sheet1!$A$2:$A$15</c:f>
              <c:strCache>
                <c:ptCount val="14"/>
                <c:pt idx="0">
                  <c:v>Customer Governance</c:v>
                </c:pt>
                <c:pt idx="1">
                  <c:v>Customer Strategy</c:v>
                </c:pt>
                <c:pt idx="2">
                  <c:v>Insight</c:v>
                </c:pt>
                <c:pt idx="3">
                  <c:v>Proposition Design</c:v>
                </c:pt>
                <c:pt idx="4">
                  <c:v>Treatments</c:v>
                </c:pt>
                <c:pt idx="5">
                  <c:v>Service Design</c:v>
                </c:pt>
                <c:pt idx="6">
                  <c:v>Campaign Planning</c:v>
                </c:pt>
                <c:pt idx="7">
                  <c:v>Test &amp; Learn</c:v>
                </c:pt>
                <c:pt idx="8">
                  <c:v>Sales CRM</c:v>
                </c:pt>
                <c:pt idx="9">
                  <c:v>Service CRM</c:v>
                </c:pt>
                <c:pt idx="10">
                  <c:v>Outreach Comms</c:v>
                </c:pt>
                <c:pt idx="11">
                  <c:v>Business Intelligence</c:v>
                </c:pt>
                <c:pt idx="12">
                  <c:v>Operational Analysis</c:v>
                </c:pt>
                <c:pt idx="13">
                  <c:v>Customer Dashboards</c:v>
                </c:pt>
              </c:strCache>
            </c:strRef>
          </c:cat>
          <c:val>
            <c:numRef>
              <c:f>Sheet1!$B$2:$B$15</c:f>
              <c:numCache>
                <c:formatCode>General</c:formatCode>
                <c:ptCount val="14"/>
                <c:pt idx="0">
                  <c:v>25.714285714285715</c:v>
                </c:pt>
                <c:pt idx="1">
                  <c:v>25.714285714285715</c:v>
                </c:pt>
                <c:pt idx="2">
                  <c:v>25.714285714285715</c:v>
                </c:pt>
                <c:pt idx="3">
                  <c:v>25.714285714285715</c:v>
                </c:pt>
                <c:pt idx="4">
                  <c:v>25.714285714285715</c:v>
                </c:pt>
                <c:pt idx="5">
                  <c:v>25.714285714285715</c:v>
                </c:pt>
                <c:pt idx="6">
                  <c:v>25.714285714285715</c:v>
                </c:pt>
                <c:pt idx="7">
                  <c:v>25.714285714285715</c:v>
                </c:pt>
                <c:pt idx="8">
                  <c:v>25.714285714285715</c:v>
                </c:pt>
                <c:pt idx="9">
                  <c:v>25.714285714285715</c:v>
                </c:pt>
                <c:pt idx="10">
                  <c:v>25.714285714285715</c:v>
                </c:pt>
                <c:pt idx="11">
                  <c:v>25.714285714285715</c:v>
                </c:pt>
                <c:pt idx="12">
                  <c:v>25.714285714285715</c:v>
                </c:pt>
                <c:pt idx="13">
                  <c:v>25.714285714285715</c:v>
                </c:pt>
              </c:numCache>
            </c:numRef>
          </c:val>
          <c:extLst>
            <c:ext xmlns:c16="http://schemas.microsoft.com/office/drawing/2014/chart" uri="{C3380CC4-5D6E-409C-BE32-E72D297353CC}">
              <c16:uniqueId val="{00000000-EBC9-40A6-B14B-AAF622C0AA76}"/>
            </c:ext>
          </c:extLst>
        </c:ser>
        <c:dLbls>
          <c:showLegendKey val="0"/>
          <c:showVal val="0"/>
          <c:showCatName val="0"/>
          <c:showSerName val="0"/>
          <c:showPercent val="0"/>
          <c:showBubbleSize val="0"/>
          <c:showLeaderLines val="0"/>
        </c:dLbls>
        <c:firstSliceAng val="0"/>
        <c:holeSize val="4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GB"/>
          </a:p>
        </p:txBody>
      </p:sp>
      <p:sp>
        <p:nvSpPr>
          <p:cNvPr id="3" name="Date Placehold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767C1407-5A43-43CC-A00D-A44F9C06198F}" type="datetimeFigureOut">
              <a:rPr lang="en-GB" smtClean="0"/>
              <a:t>27/04/2024</a:t>
            </a:fld>
            <a:endParaRPr lang="en-GB"/>
          </a:p>
        </p:txBody>
      </p:sp>
      <p:sp>
        <p:nvSpPr>
          <p:cNvPr id="4" name="Slide Image Placeholder 3"/>
          <p:cNvSpPr>
            <a:spLocks noGrp="1" noRot="1" noChangeAspect="1"/>
          </p:cNvSpPr>
          <p:nvPr>
            <p:ph type="sldImg" idx="2"/>
          </p:nvPr>
        </p:nvSpPr>
        <p:spPr>
          <a:xfrm>
            <a:off x="1120775" y="1279525"/>
            <a:ext cx="4862513" cy="3454400"/>
          </a:xfrm>
          <a:prstGeom prst="rect">
            <a:avLst/>
          </a:prstGeom>
          <a:noFill/>
          <a:ln w="12700">
            <a:solidFill>
              <a:prstClr val="black"/>
            </a:solidFill>
          </a:ln>
        </p:spPr>
        <p:txBody>
          <a:bodyPr vert="horz" lIns="99075" tIns="49538" rIns="99075" bIns="49538" rtlCol="0" anchor="ctr"/>
          <a:lstStyle/>
          <a:p>
            <a:endParaRPr lang="en-GB"/>
          </a:p>
        </p:txBody>
      </p:sp>
      <p:sp>
        <p:nvSpPr>
          <p:cNvPr id="5" name="Notes Placehold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n-GB"/>
          </a:p>
        </p:txBody>
      </p:sp>
      <p:sp>
        <p:nvSpPr>
          <p:cNvPr id="7" name="Slide Number Placehold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12A235B4-F94F-4B4A-AC15-D2830AD85B26}" type="slidenum">
              <a:rPr lang="en-GB" smtClean="0"/>
              <a:t>‹#›</a:t>
            </a:fld>
            <a:endParaRPr lang="en-GB"/>
          </a:p>
        </p:txBody>
      </p:sp>
    </p:spTree>
    <p:extLst>
      <p:ext uri="{BB962C8B-B14F-4D97-AF65-F5344CB8AC3E}">
        <p14:creationId xmlns:p14="http://schemas.microsoft.com/office/powerpoint/2010/main" val="642036422"/>
      </p:ext>
    </p:extLst>
  </p:cSld>
  <p:clrMap bg1="lt1" tx1="dk1" bg2="lt2" tx2="dk2" accent1="accent1" accent2="accent2" accent3="accent3" accent4="accent4" accent5="accent5" accent6="accent6" hlink="hlink" folHlink="folHlink"/>
  <p:notesStyle>
    <a:lvl1pPr marL="0" algn="l" defTabSz="590993" rtl="0" eaLnBrk="1" latinLnBrk="0" hangingPunct="1">
      <a:defRPr sz="776" kern="1200">
        <a:solidFill>
          <a:schemeClr val="tx1"/>
        </a:solidFill>
        <a:latin typeface="+mn-lt"/>
        <a:ea typeface="+mn-ea"/>
        <a:cs typeface="+mn-cs"/>
      </a:defRPr>
    </a:lvl1pPr>
    <a:lvl2pPr marL="295496" algn="l" defTabSz="590993" rtl="0" eaLnBrk="1" latinLnBrk="0" hangingPunct="1">
      <a:defRPr sz="776" kern="1200">
        <a:solidFill>
          <a:schemeClr val="tx1"/>
        </a:solidFill>
        <a:latin typeface="+mn-lt"/>
        <a:ea typeface="+mn-ea"/>
        <a:cs typeface="+mn-cs"/>
      </a:defRPr>
    </a:lvl2pPr>
    <a:lvl3pPr marL="590993" algn="l" defTabSz="590993" rtl="0" eaLnBrk="1" latinLnBrk="0" hangingPunct="1">
      <a:defRPr sz="776" kern="1200">
        <a:solidFill>
          <a:schemeClr val="tx1"/>
        </a:solidFill>
        <a:latin typeface="+mn-lt"/>
        <a:ea typeface="+mn-ea"/>
        <a:cs typeface="+mn-cs"/>
      </a:defRPr>
    </a:lvl3pPr>
    <a:lvl4pPr marL="886489" algn="l" defTabSz="590993" rtl="0" eaLnBrk="1" latinLnBrk="0" hangingPunct="1">
      <a:defRPr sz="776" kern="1200">
        <a:solidFill>
          <a:schemeClr val="tx1"/>
        </a:solidFill>
        <a:latin typeface="+mn-lt"/>
        <a:ea typeface="+mn-ea"/>
        <a:cs typeface="+mn-cs"/>
      </a:defRPr>
    </a:lvl4pPr>
    <a:lvl5pPr marL="1181985" algn="l" defTabSz="590993" rtl="0" eaLnBrk="1" latinLnBrk="0" hangingPunct="1">
      <a:defRPr sz="776" kern="1200">
        <a:solidFill>
          <a:schemeClr val="tx1"/>
        </a:solidFill>
        <a:latin typeface="+mn-lt"/>
        <a:ea typeface="+mn-ea"/>
        <a:cs typeface="+mn-cs"/>
      </a:defRPr>
    </a:lvl5pPr>
    <a:lvl6pPr marL="1477481" algn="l" defTabSz="590993" rtl="0" eaLnBrk="1" latinLnBrk="0" hangingPunct="1">
      <a:defRPr sz="776" kern="1200">
        <a:solidFill>
          <a:schemeClr val="tx1"/>
        </a:solidFill>
        <a:latin typeface="+mn-lt"/>
        <a:ea typeface="+mn-ea"/>
        <a:cs typeface="+mn-cs"/>
      </a:defRPr>
    </a:lvl6pPr>
    <a:lvl7pPr marL="1772978" algn="l" defTabSz="590993" rtl="0" eaLnBrk="1" latinLnBrk="0" hangingPunct="1">
      <a:defRPr sz="776" kern="1200">
        <a:solidFill>
          <a:schemeClr val="tx1"/>
        </a:solidFill>
        <a:latin typeface="+mn-lt"/>
        <a:ea typeface="+mn-ea"/>
        <a:cs typeface="+mn-cs"/>
      </a:defRPr>
    </a:lvl7pPr>
    <a:lvl8pPr marL="2068475" algn="l" defTabSz="590993" rtl="0" eaLnBrk="1" latinLnBrk="0" hangingPunct="1">
      <a:defRPr sz="776" kern="1200">
        <a:solidFill>
          <a:schemeClr val="tx1"/>
        </a:solidFill>
        <a:latin typeface="+mn-lt"/>
        <a:ea typeface="+mn-ea"/>
        <a:cs typeface="+mn-cs"/>
      </a:defRPr>
    </a:lvl8pPr>
    <a:lvl9pPr marL="2363972" algn="l" defTabSz="590993" rtl="0" eaLnBrk="1" latinLnBrk="0" hangingPunct="1">
      <a:defRPr sz="77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2A235B4-F94F-4B4A-AC15-D2830AD85B26}" type="slidenum">
              <a:rPr lang="en-GB" smtClean="0"/>
              <a:t>1</a:t>
            </a:fld>
            <a:endParaRPr lang="en-GB"/>
          </a:p>
        </p:txBody>
      </p:sp>
    </p:spTree>
    <p:extLst>
      <p:ext uri="{BB962C8B-B14F-4D97-AF65-F5344CB8AC3E}">
        <p14:creationId xmlns:p14="http://schemas.microsoft.com/office/powerpoint/2010/main" val="7132612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A235B4-F94F-4B4A-AC15-D2830AD85B26}" type="slidenum">
              <a:rPr lang="en-GB" smtClean="0"/>
              <a:t>56</a:t>
            </a:fld>
            <a:endParaRPr lang="en-GB"/>
          </a:p>
        </p:txBody>
      </p:sp>
    </p:spTree>
    <p:extLst>
      <p:ext uri="{BB962C8B-B14F-4D97-AF65-F5344CB8AC3E}">
        <p14:creationId xmlns:p14="http://schemas.microsoft.com/office/powerpoint/2010/main" val="3931399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265CCD0-D3B2-4248-9BFD-AF83512A8091}" type="slidenum">
              <a:rPr lang="en-GB" smtClean="0"/>
              <a:t>57</a:t>
            </a:fld>
            <a:endParaRPr lang="en-GB" dirty="0"/>
          </a:p>
        </p:txBody>
      </p:sp>
    </p:spTree>
    <p:extLst>
      <p:ext uri="{BB962C8B-B14F-4D97-AF65-F5344CB8AC3E}">
        <p14:creationId xmlns:p14="http://schemas.microsoft.com/office/powerpoint/2010/main" val="1151304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A235B4-F94F-4B4A-AC15-D2830AD85B26}" type="slidenum">
              <a:rPr lang="en-GB" smtClean="0"/>
              <a:t>58</a:t>
            </a:fld>
            <a:endParaRPr lang="en-GB"/>
          </a:p>
        </p:txBody>
      </p:sp>
    </p:spTree>
    <p:extLst>
      <p:ext uri="{BB962C8B-B14F-4D97-AF65-F5344CB8AC3E}">
        <p14:creationId xmlns:p14="http://schemas.microsoft.com/office/powerpoint/2010/main" val="1047774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A235B4-F94F-4B4A-AC15-D2830AD85B26}" type="slidenum">
              <a:rPr lang="en-GB" smtClean="0"/>
              <a:t>59</a:t>
            </a:fld>
            <a:endParaRPr lang="en-GB"/>
          </a:p>
        </p:txBody>
      </p:sp>
    </p:spTree>
    <p:extLst>
      <p:ext uri="{BB962C8B-B14F-4D97-AF65-F5344CB8AC3E}">
        <p14:creationId xmlns:p14="http://schemas.microsoft.com/office/powerpoint/2010/main" val="30048368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265CCD0-D3B2-4248-9BFD-AF83512A8091}" type="slidenum">
              <a:rPr lang="en-GB" smtClean="0"/>
              <a:t>60</a:t>
            </a:fld>
            <a:endParaRPr lang="en-GB" dirty="0"/>
          </a:p>
        </p:txBody>
      </p:sp>
    </p:spTree>
    <p:extLst>
      <p:ext uri="{BB962C8B-B14F-4D97-AF65-F5344CB8AC3E}">
        <p14:creationId xmlns:p14="http://schemas.microsoft.com/office/powerpoint/2010/main" val="1796116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A235B4-F94F-4B4A-AC15-D2830AD85B26}" type="slidenum">
              <a:rPr lang="en-GB" smtClean="0"/>
              <a:t>61</a:t>
            </a:fld>
            <a:endParaRPr lang="en-GB"/>
          </a:p>
        </p:txBody>
      </p:sp>
    </p:spTree>
    <p:extLst>
      <p:ext uri="{BB962C8B-B14F-4D97-AF65-F5344CB8AC3E}">
        <p14:creationId xmlns:p14="http://schemas.microsoft.com/office/powerpoint/2010/main" val="189261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265CCD0-D3B2-4248-9BFD-AF83512A8091}" type="slidenum">
              <a:rPr lang="en-GB" smtClean="0"/>
              <a:t>62</a:t>
            </a:fld>
            <a:endParaRPr lang="en-GB" dirty="0"/>
          </a:p>
        </p:txBody>
      </p:sp>
    </p:spTree>
    <p:extLst>
      <p:ext uri="{BB962C8B-B14F-4D97-AF65-F5344CB8AC3E}">
        <p14:creationId xmlns:p14="http://schemas.microsoft.com/office/powerpoint/2010/main" val="11758694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A235B4-F94F-4B4A-AC15-D2830AD85B26}" type="slidenum">
              <a:rPr lang="en-GB" smtClean="0"/>
              <a:t>63</a:t>
            </a:fld>
            <a:endParaRPr lang="en-GB"/>
          </a:p>
        </p:txBody>
      </p:sp>
    </p:spTree>
    <p:extLst>
      <p:ext uri="{BB962C8B-B14F-4D97-AF65-F5344CB8AC3E}">
        <p14:creationId xmlns:p14="http://schemas.microsoft.com/office/powerpoint/2010/main" val="405322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265CCD0-D3B2-4248-9BFD-AF83512A8091}" type="slidenum">
              <a:rPr lang="en-GB" smtClean="0"/>
              <a:t>64</a:t>
            </a:fld>
            <a:endParaRPr lang="en-GB" dirty="0"/>
          </a:p>
        </p:txBody>
      </p:sp>
    </p:spTree>
    <p:extLst>
      <p:ext uri="{BB962C8B-B14F-4D97-AF65-F5344CB8AC3E}">
        <p14:creationId xmlns:p14="http://schemas.microsoft.com/office/powerpoint/2010/main" val="2005056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A235B4-F94F-4B4A-AC15-D2830AD85B26}" type="slidenum">
              <a:rPr lang="en-GB" smtClean="0"/>
              <a:t>65</a:t>
            </a:fld>
            <a:endParaRPr lang="en-GB"/>
          </a:p>
        </p:txBody>
      </p:sp>
    </p:spTree>
    <p:extLst>
      <p:ext uri="{BB962C8B-B14F-4D97-AF65-F5344CB8AC3E}">
        <p14:creationId xmlns:p14="http://schemas.microsoft.com/office/powerpoint/2010/main" val="2492893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A235B4-F94F-4B4A-AC15-D2830AD85B26}" type="slidenum">
              <a:rPr lang="en-GB" smtClean="0"/>
              <a:t>10</a:t>
            </a:fld>
            <a:endParaRPr lang="en-GB"/>
          </a:p>
        </p:txBody>
      </p:sp>
    </p:spTree>
    <p:extLst>
      <p:ext uri="{BB962C8B-B14F-4D97-AF65-F5344CB8AC3E}">
        <p14:creationId xmlns:p14="http://schemas.microsoft.com/office/powerpoint/2010/main" val="9982321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A235B4-F94F-4B4A-AC15-D2830AD85B26}" type="slidenum">
              <a:rPr lang="en-GB" smtClean="0"/>
              <a:t>66</a:t>
            </a:fld>
            <a:endParaRPr lang="en-GB"/>
          </a:p>
        </p:txBody>
      </p:sp>
    </p:spTree>
    <p:extLst>
      <p:ext uri="{BB962C8B-B14F-4D97-AF65-F5344CB8AC3E}">
        <p14:creationId xmlns:p14="http://schemas.microsoft.com/office/powerpoint/2010/main" val="1444741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265CCD0-D3B2-4248-9BFD-AF83512A8091}" type="slidenum">
              <a:rPr lang="en-GB" smtClean="0"/>
              <a:t>67</a:t>
            </a:fld>
            <a:endParaRPr lang="en-GB" dirty="0"/>
          </a:p>
        </p:txBody>
      </p:sp>
    </p:spTree>
    <p:extLst>
      <p:ext uri="{BB962C8B-B14F-4D97-AF65-F5344CB8AC3E}">
        <p14:creationId xmlns:p14="http://schemas.microsoft.com/office/powerpoint/2010/main" val="5474210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2A235B4-F94F-4B4A-AC15-D2830AD85B26}" type="slidenum">
              <a:rPr lang="en-GB" smtClean="0"/>
              <a:t>70</a:t>
            </a:fld>
            <a:endParaRPr lang="en-GB"/>
          </a:p>
        </p:txBody>
      </p:sp>
    </p:spTree>
    <p:extLst>
      <p:ext uri="{BB962C8B-B14F-4D97-AF65-F5344CB8AC3E}">
        <p14:creationId xmlns:p14="http://schemas.microsoft.com/office/powerpoint/2010/main" val="205098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A235B4-F94F-4B4A-AC15-D2830AD85B26}" type="slidenum">
              <a:rPr lang="en-GB" smtClean="0"/>
              <a:t>11</a:t>
            </a:fld>
            <a:endParaRPr lang="en-GB"/>
          </a:p>
        </p:txBody>
      </p:sp>
    </p:spTree>
    <p:extLst>
      <p:ext uri="{BB962C8B-B14F-4D97-AF65-F5344CB8AC3E}">
        <p14:creationId xmlns:p14="http://schemas.microsoft.com/office/powerpoint/2010/main" val="2438837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2A235B4-F94F-4B4A-AC15-D2830AD85B26}" type="slidenum">
              <a:rPr lang="en-GB" smtClean="0"/>
              <a:t>14</a:t>
            </a:fld>
            <a:endParaRPr lang="en-GB"/>
          </a:p>
        </p:txBody>
      </p:sp>
    </p:spTree>
    <p:extLst>
      <p:ext uri="{BB962C8B-B14F-4D97-AF65-F5344CB8AC3E}">
        <p14:creationId xmlns:p14="http://schemas.microsoft.com/office/powerpoint/2010/main" val="911575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2A235B4-F94F-4B4A-AC15-D2830AD85B26}" type="slidenum">
              <a:rPr lang="en-GB" smtClean="0"/>
              <a:t>15</a:t>
            </a:fld>
            <a:endParaRPr lang="en-GB"/>
          </a:p>
        </p:txBody>
      </p:sp>
    </p:spTree>
    <p:extLst>
      <p:ext uri="{BB962C8B-B14F-4D97-AF65-F5344CB8AC3E}">
        <p14:creationId xmlns:p14="http://schemas.microsoft.com/office/powerpoint/2010/main" val="513552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2A235B4-F94F-4B4A-AC15-D2830AD85B26}" type="slidenum">
              <a:rPr lang="en-GB" smtClean="0"/>
              <a:t>16</a:t>
            </a:fld>
            <a:endParaRPr lang="en-GB"/>
          </a:p>
        </p:txBody>
      </p:sp>
    </p:spTree>
    <p:extLst>
      <p:ext uri="{BB962C8B-B14F-4D97-AF65-F5344CB8AC3E}">
        <p14:creationId xmlns:p14="http://schemas.microsoft.com/office/powerpoint/2010/main" val="102537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A235B4-F94F-4B4A-AC15-D2830AD85B26}" type="slidenum">
              <a:rPr lang="en-GB" smtClean="0"/>
              <a:t>36</a:t>
            </a:fld>
            <a:endParaRPr lang="en-GB"/>
          </a:p>
        </p:txBody>
      </p:sp>
    </p:spTree>
    <p:extLst>
      <p:ext uri="{BB962C8B-B14F-4D97-AF65-F5344CB8AC3E}">
        <p14:creationId xmlns:p14="http://schemas.microsoft.com/office/powerpoint/2010/main" val="442930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A235B4-F94F-4B4A-AC15-D2830AD85B26}" type="slidenum">
              <a:rPr lang="en-GB" smtClean="0"/>
              <a:t>37</a:t>
            </a:fld>
            <a:endParaRPr lang="en-GB"/>
          </a:p>
        </p:txBody>
      </p:sp>
    </p:spTree>
    <p:extLst>
      <p:ext uri="{BB962C8B-B14F-4D97-AF65-F5344CB8AC3E}">
        <p14:creationId xmlns:p14="http://schemas.microsoft.com/office/powerpoint/2010/main" val="1825066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0775" y="1279525"/>
            <a:ext cx="4862513"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A235B4-F94F-4B4A-AC15-D2830AD85B26}" type="slidenum">
              <a:rPr lang="en-GB" smtClean="0"/>
              <a:t>53</a:t>
            </a:fld>
            <a:endParaRPr lang="en-GB"/>
          </a:p>
        </p:txBody>
      </p:sp>
    </p:spTree>
    <p:extLst>
      <p:ext uri="{BB962C8B-B14F-4D97-AF65-F5344CB8AC3E}">
        <p14:creationId xmlns:p14="http://schemas.microsoft.com/office/powerpoint/2010/main" val="3885396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75179" y="736551"/>
            <a:ext cx="5385356" cy="1566863"/>
          </a:xfrm>
        </p:spPr>
        <p:txBody>
          <a:bodyPr anchor="b"/>
          <a:lstStyle>
            <a:lvl1pPr algn="ctr">
              <a:defRPr sz="3938"/>
            </a:lvl1pPr>
          </a:lstStyle>
          <a:p>
            <a:r>
              <a:rPr lang="en-US"/>
              <a:t>Click to edit Master title style</a:t>
            </a:r>
            <a:endParaRPr lang="en-US" dirty="0"/>
          </a:p>
        </p:txBody>
      </p:sp>
      <p:sp>
        <p:nvSpPr>
          <p:cNvPr id="3" name="Subtitle 2"/>
          <p:cNvSpPr>
            <a:spLocks noGrp="1"/>
          </p:cNvSpPr>
          <p:nvPr>
            <p:ph type="subTitle" idx="1"/>
          </p:nvPr>
        </p:nvSpPr>
        <p:spPr>
          <a:xfrm>
            <a:off x="791964" y="2363838"/>
            <a:ext cx="4751785" cy="1086594"/>
          </a:xfrm>
        </p:spPr>
        <p:txBody>
          <a:bodyPr/>
          <a:lstStyle>
            <a:lvl1pPr marL="0" indent="0" algn="ctr">
              <a:buNone/>
              <a:defRPr sz="1575"/>
            </a:lvl1pPr>
            <a:lvl2pPr marL="300060" indent="0" algn="ctr">
              <a:buNone/>
              <a:defRPr sz="1313"/>
            </a:lvl2pPr>
            <a:lvl3pPr marL="600121" indent="0" algn="ctr">
              <a:buNone/>
              <a:defRPr sz="1181"/>
            </a:lvl3pPr>
            <a:lvl4pPr marL="900181" indent="0" algn="ctr">
              <a:buNone/>
              <a:defRPr sz="1050"/>
            </a:lvl4pPr>
            <a:lvl5pPr marL="1200241" indent="0" algn="ctr">
              <a:buNone/>
              <a:defRPr sz="1050"/>
            </a:lvl5pPr>
            <a:lvl6pPr marL="1500302" indent="0" algn="ctr">
              <a:buNone/>
              <a:defRPr sz="1050"/>
            </a:lvl6pPr>
            <a:lvl7pPr marL="1800362" indent="0" algn="ctr">
              <a:buNone/>
              <a:defRPr sz="1050"/>
            </a:lvl7pPr>
            <a:lvl8pPr marL="2100423" indent="0" algn="ctr">
              <a:buNone/>
              <a:defRPr sz="1050"/>
            </a:lvl8pPr>
            <a:lvl9pPr marL="2400483" indent="0" algn="ctr">
              <a:buNone/>
              <a:defRPr sz="105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11CD9C9-02CC-4AC0-8632-62834C0D5A8B}" type="datetimeFigureOut">
              <a:rPr lang="en-GB" smtClean="0"/>
              <a:t>27/04/2024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305831-24BF-4942-BB6A-A43B7E454DFB}" type="slidenum">
              <a:rPr lang="en-GB" smtClean="0"/>
              <a:t>‹#›</a:t>
            </a:fld>
            <a:endParaRPr lang="en-GB"/>
          </a:p>
        </p:txBody>
      </p:sp>
    </p:spTree>
    <p:extLst>
      <p:ext uri="{BB962C8B-B14F-4D97-AF65-F5344CB8AC3E}">
        <p14:creationId xmlns:p14="http://schemas.microsoft.com/office/powerpoint/2010/main" val="223206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1CD9C9-02CC-4AC0-8632-62834C0D5A8B}" type="datetimeFigureOut">
              <a:rPr lang="en-GB" smtClean="0"/>
              <a:t>27/04/2024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305831-24BF-4942-BB6A-A43B7E454DFB}" type="slidenum">
              <a:rPr lang="en-GB" smtClean="0"/>
              <a:t>‹#›</a:t>
            </a:fld>
            <a:endParaRPr lang="en-GB"/>
          </a:p>
        </p:txBody>
      </p:sp>
    </p:spTree>
    <p:extLst>
      <p:ext uri="{BB962C8B-B14F-4D97-AF65-F5344CB8AC3E}">
        <p14:creationId xmlns:p14="http://schemas.microsoft.com/office/powerpoint/2010/main" val="3871941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533995" y="239613"/>
            <a:ext cx="1366138" cy="381401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35581" y="239613"/>
            <a:ext cx="4019218" cy="381401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1CD9C9-02CC-4AC0-8632-62834C0D5A8B}" type="datetimeFigureOut">
              <a:rPr lang="en-GB" smtClean="0"/>
              <a:t>27/04/2024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305831-24BF-4942-BB6A-A43B7E454DFB}" type="slidenum">
              <a:rPr lang="en-GB" smtClean="0"/>
              <a:t>‹#›</a:t>
            </a:fld>
            <a:endParaRPr lang="en-GB"/>
          </a:p>
        </p:txBody>
      </p:sp>
    </p:spTree>
    <p:extLst>
      <p:ext uri="{BB962C8B-B14F-4D97-AF65-F5344CB8AC3E}">
        <p14:creationId xmlns:p14="http://schemas.microsoft.com/office/powerpoint/2010/main" val="1774144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1" y="4171359"/>
            <a:ext cx="327180" cy="239614"/>
          </a:xfrm>
        </p:spPr>
        <p:txBody>
          <a:bodyPr/>
          <a:lstStyle>
            <a:lvl1pPr algn="ctr">
              <a:defRPr>
                <a:solidFill>
                  <a:srgbClr val="0094A8"/>
                </a:solidFill>
              </a:defRPr>
            </a:lvl1pPr>
          </a:lstStyle>
          <a:p>
            <a:fld id="{C011AD72-A2EC-4686-BA36-824214780EC5}" type="slidenum">
              <a:rPr lang="en-GB" smtClean="0"/>
              <a:pPr/>
              <a:t>‹#›</a:t>
            </a:fld>
            <a:endParaRPr lang="en-GB"/>
          </a:p>
        </p:txBody>
      </p:sp>
    </p:spTree>
    <p:extLst>
      <p:ext uri="{BB962C8B-B14F-4D97-AF65-F5344CB8AC3E}">
        <p14:creationId xmlns:p14="http://schemas.microsoft.com/office/powerpoint/2010/main" val="2614556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F35E7-0EDF-43B0-96BB-16A481D52C55}"/>
              </a:ext>
            </a:extLst>
          </p:cNvPr>
          <p:cNvSpPr>
            <a:spLocks noGrp="1"/>
          </p:cNvSpPr>
          <p:nvPr>
            <p:ph type="title"/>
          </p:nvPr>
        </p:nvSpPr>
        <p:spPr>
          <a:xfrm>
            <a:off x="140453" y="91680"/>
            <a:ext cx="6075524" cy="306288"/>
          </a:xfrm>
          <a:noFill/>
        </p:spPr>
        <p:txBody>
          <a:bodyPr vert="horz" wrap="square" lIns="91440" tIns="45720" rIns="91440" bIns="45720" rtlCol="0" anchor="ctr">
            <a:noAutofit/>
          </a:bodyPr>
          <a:lstStyle>
            <a:lvl1pPr algn="l">
              <a:defRPr lang="en-GB" sz="950" b="1">
                <a:solidFill>
                  <a:schemeClr val="tx1"/>
                </a:solidFill>
                <a:effectLst/>
                <a:latin typeface="Avenir LT Pro 65 Medium" panose="020B0603020203020204" pitchFamily="34" charset="0"/>
                <a:ea typeface="+mn-ea"/>
                <a:cs typeface="+mn-cs"/>
              </a:defRPr>
            </a:lvl1pPr>
          </a:lstStyle>
          <a:p>
            <a:pPr lvl="0"/>
            <a:r>
              <a:rPr lang="en-US" dirty="0"/>
              <a:t>Click to edit Master title style</a:t>
            </a:r>
            <a:endParaRPr lang="en-GB" dirty="0"/>
          </a:p>
        </p:txBody>
      </p:sp>
    </p:spTree>
    <p:extLst>
      <p:ext uri="{BB962C8B-B14F-4D97-AF65-F5344CB8AC3E}">
        <p14:creationId xmlns:p14="http://schemas.microsoft.com/office/powerpoint/2010/main" val="2376251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1CD9C9-02CC-4AC0-8632-62834C0D5A8B}" type="datetimeFigureOut">
              <a:rPr lang="en-GB" smtClean="0"/>
              <a:t>27/04/2024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305831-24BF-4942-BB6A-A43B7E454DFB}" type="slidenum">
              <a:rPr lang="en-GB" smtClean="0"/>
              <a:t>‹#›</a:t>
            </a:fld>
            <a:endParaRPr lang="en-GB"/>
          </a:p>
        </p:txBody>
      </p:sp>
    </p:spTree>
    <p:extLst>
      <p:ext uri="{BB962C8B-B14F-4D97-AF65-F5344CB8AC3E}">
        <p14:creationId xmlns:p14="http://schemas.microsoft.com/office/powerpoint/2010/main" val="563471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32281" y="1122017"/>
            <a:ext cx="5464552" cy="1872109"/>
          </a:xfrm>
        </p:spPr>
        <p:txBody>
          <a:bodyPr anchor="b"/>
          <a:lstStyle>
            <a:lvl1pPr>
              <a:defRPr sz="3938"/>
            </a:lvl1pPr>
          </a:lstStyle>
          <a:p>
            <a:r>
              <a:rPr lang="en-US"/>
              <a:t>Click to edit Master title style</a:t>
            </a:r>
            <a:endParaRPr lang="en-US" dirty="0"/>
          </a:p>
        </p:txBody>
      </p:sp>
      <p:sp>
        <p:nvSpPr>
          <p:cNvPr id="3" name="Text Placeholder 2"/>
          <p:cNvSpPr>
            <a:spLocks noGrp="1"/>
          </p:cNvSpPr>
          <p:nvPr>
            <p:ph type="body" idx="1"/>
          </p:nvPr>
        </p:nvSpPr>
        <p:spPr>
          <a:xfrm>
            <a:off x="432281" y="3011836"/>
            <a:ext cx="5464552" cy="984498"/>
          </a:xfrm>
        </p:spPr>
        <p:txBody>
          <a:bodyPr/>
          <a:lstStyle>
            <a:lvl1pPr marL="0" indent="0">
              <a:buNone/>
              <a:defRPr sz="1575">
                <a:solidFill>
                  <a:schemeClr val="tx1"/>
                </a:solidFill>
              </a:defRPr>
            </a:lvl1pPr>
            <a:lvl2pPr marL="300060" indent="0">
              <a:buNone/>
              <a:defRPr sz="1313">
                <a:solidFill>
                  <a:schemeClr val="tx1">
                    <a:tint val="75000"/>
                  </a:schemeClr>
                </a:solidFill>
              </a:defRPr>
            </a:lvl2pPr>
            <a:lvl3pPr marL="600121" indent="0">
              <a:buNone/>
              <a:defRPr sz="1181">
                <a:solidFill>
                  <a:schemeClr val="tx1">
                    <a:tint val="75000"/>
                  </a:schemeClr>
                </a:solidFill>
              </a:defRPr>
            </a:lvl3pPr>
            <a:lvl4pPr marL="900181" indent="0">
              <a:buNone/>
              <a:defRPr sz="1050">
                <a:solidFill>
                  <a:schemeClr val="tx1">
                    <a:tint val="75000"/>
                  </a:schemeClr>
                </a:solidFill>
              </a:defRPr>
            </a:lvl4pPr>
            <a:lvl5pPr marL="1200241" indent="0">
              <a:buNone/>
              <a:defRPr sz="1050">
                <a:solidFill>
                  <a:schemeClr val="tx1">
                    <a:tint val="75000"/>
                  </a:schemeClr>
                </a:solidFill>
              </a:defRPr>
            </a:lvl5pPr>
            <a:lvl6pPr marL="1500302" indent="0">
              <a:buNone/>
              <a:defRPr sz="1050">
                <a:solidFill>
                  <a:schemeClr val="tx1">
                    <a:tint val="75000"/>
                  </a:schemeClr>
                </a:solidFill>
              </a:defRPr>
            </a:lvl6pPr>
            <a:lvl7pPr marL="1800362" indent="0">
              <a:buNone/>
              <a:defRPr sz="1050">
                <a:solidFill>
                  <a:schemeClr val="tx1">
                    <a:tint val="75000"/>
                  </a:schemeClr>
                </a:solidFill>
              </a:defRPr>
            </a:lvl7pPr>
            <a:lvl8pPr marL="2100423" indent="0">
              <a:buNone/>
              <a:defRPr sz="1050">
                <a:solidFill>
                  <a:schemeClr val="tx1">
                    <a:tint val="75000"/>
                  </a:schemeClr>
                </a:solidFill>
              </a:defRPr>
            </a:lvl8pPr>
            <a:lvl9pPr marL="2400483"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1CD9C9-02CC-4AC0-8632-62834C0D5A8B}" type="datetimeFigureOut">
              <a:rPr lang="en-GB" smtClean="0"/>
              <a:t>27/04/2024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305831-24BF-4942-BB6A-A43B7E454DFB}" type="slidenum">
              <a:rPr lang="en-GB" smtClean="0"/>
              <a:t>‹#›</a:t>
            </a:fld>
            <a:endParaRPr lang="en-GB"/>
          </a:p>
        </p:txBody>
      </p:sp>
    </p:spTree>
    <p:extLst>
      <p:ext uri="{BB962C8B-B14F-4D97-AF65-F5344CB8AC3E}">
        <p14:creationId xmlns:p14="http://schemas.microsoft.com/office/powerpoint/2010/main" val="703022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35580" y="1198066"/>
            <a:ext cx="2692678" cy="28555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07455" y="1198066"/>
            <a:ext cx="2692678" cy="28555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1CD9C9-02CC-4AC0-8632-62834C0D5A8B}" type="datetimeFigureOut">
              <a:rPr lang="en-GB" smtClean="0"/>
              <a:t>27/04/2024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305831-24BF-4942-BB6A-A43B7E454DFB}" type="slidenum">
              <a:rPr lang="en-GB" smtClean="0"/>
              <a:t>‹#›</a:t>
            </a:fld>
            <a:endParaRPr lang="en-GB"/>
          </a:p>
        </p:txBody>
      </p:sp>
    </p:spTree>
    <p:extLst>
      <p:ext uri="{BB962C8B-B14F-4D97-AF65-F5344CB8AC3E}">
        <p14:creationId xmlns:p14="http://schemas.microsoft.com/office/powerpoint/2010/main" val="1688140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36406" y="239614"/>
            <a:ext cx="5464552" cy="869901"/>
          </a:xfrm>
        </p:spPr>
        <p:txBody>
          <a:bodyPr/>
          <a:lstStyle/>
          <a:p>
            <a:r>
              <a:rPr lang="en-US"/>
              <a:t>Click to edit Master title style</a:t>
            </a:r>
            <a:endParaRPr lang="en-US" dirty="0"/>
          </a:p>
        </p:txBody>
      </p:sp>
      <p:sp>
        <p:nvSpPr>
          <p:cNvPr id="3" name="Text Placeholder 2"/>
          <p:cNvSpPr>
            <a:spLocks noGrp="1"/>
          </p:cNvSpPr>
          <p:nvPr>
            <p:ph type="body" idx="1"/>
          </p:nvPr>
        </p:nvSpPr>
        <p:spPr>
          <a:xfrm>
            <a:off x="436406" y="1103263"/>
            <a:ext cx="2680303" cy="540692"/>
          </a:xfrm>
        </p:spPr>
        <p:txBody>
          <a:bodyPr anchor="b"/>
          <a:lstStyle>
            <a:lvl1pPr marL="0" indent="0">
              <a:buNone/>
              <a:defRPr sz="1575" b="1"/>
            </a:lvl1pPr>
            <a:lvl2pPr marL="300060" indent="0">
              <a:buNone/>
              <a:defRPr sz="1313" b="1"/>
            </a:lvl2pPr>
            <a:lvl3pPr marL="600121" indent="0">
              <a:buNone/>
              <a:defRPr sz="1181" b="1"/>
            </a:lvl3pPr>
            <a:lvl4pPr marL="900181" indent="0">
              <a:buNone/>
              <a:defRPr sz="1050" b="1"/>
            </a:lvl4pPr>
            <a:lvl5pPr marL="1200241" indent="0">
              <a:buNone/>
              <a:defRPr sz="1050" b="1"/>
            </a:lvl5pPr>
            <a:lvl6pPr marL="1500302" indent="0">
              <a:buNone/>
              <a:defRPr sz="1050" b="1"/>
            </a:lvl6pPr>
            <a:lvl7pPr marL="1800362" indent="0">
              <a:buNone/>
              <a:defRPr sz="1050" b="1"/>
            </a:lvl7pPr>
            <a:lvl8pPr marL="2100423" indent="0">
              <a:buNone/>
              <a:defRPr sz="1050" b="1"/>
            </a:lvl8pPr>
            <a:lvl9pPr marL="2400483" indent="0">
              <a:buNone/>
              <a:defRPr sz="1050" b="1"/>
            </a:lvl9pPr>
          </a:lstStyle>
          <a:p>
            <a:pPr lvl="0"/>
            <a:r>
              <a:rPr lang="en-US"/>
              <a:t>Click to edit Master text styles</a:t>
            </a:r>
          </a:p>
        </p:txBody>
      </p:sp>
      <p:sp>
        <p:nvSpPr>
          <p:cNvPr id="4" name="Content Placeholder 3"/>
          <p:cNvSpPr>
            <a:spLocks noGrp="1"/>
          </p:cNvSpPr>
          <p:nvPr>
            <p:ph sz="half" idx="2"/>
          </p:nvPr>
        </p:nvSpPr>
        <p:spPr>
          <a:xfrm>
            <a:off x="436406" y="1643956"/>
            <a:ext cx="2680303" cy="24180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207455" y="1103263"/>
            <a:ext cx="2693503" cy="540692"/>
          </a:xfrm>
        </p:spPr>
        <p:txBody>
          <a:bodyPr anchor="b"/>
          <a:lstStyle>
            <a:lvl1pPr marL="0" indent="0">
              <a:buNone/>
              <a:defRPr sz="1575" b="1"/>
            </a:lvl1pPr>
            <a:lvl2pPr marL="300060" indent="0">
              <a:buNone/>
              <a:defRPr sz="1313" b="1"/>
            </a:lvl2pPr>
            <a:lvl3pPr marL="600121" indent="0">
              <a:buNone/>
              <a:defRPr sz="1181" b="1"/>
            </a:lvl3pPr>
            <a:lvl4pPr marL="900181" indent="0">
              <a:buNone/>
              <a:defRPr sz="1050" b="1"/>
            </a:lvl4pPr>
            <a:lvl5pPr marL="1200241" indent="0">
              <a:buNone/>
              <a:defRPr sz="1050" b="1"/>
            </a:lvl5pPr>
            <a:lvl6pPr marL="1500302" indent="0">
              <a:buNone/>
              <a:defRPr sz="1050" b="1"/>
            </a:lvl6pPr>
            <a:lvl7pPr marL="1800362" indent="0">
              <a:buNone/>
              <a:defRPr sz="1050" b="1"/>
            </a:lvl7pPr>
            <a:lvl8pPr marL="2100423" indent="0">
              <a:buNone/>
              <a:defRPr sz="1050" b="1"/>
            </a:lvl8pPr>
            <a:lvl9pPr marL="2400483" indent="0">
              <a:buNone/>
              <a:defRPr sz="1050" b="1"/>
            </a:lvl9pPr>
          </a:lstStyle>
          <a:p>
            <a:pPr lvl="0"/>
            <a:r>
              <a:rPr lang="en-US"/>
              <a:t>Click to edit Master text styles</a:t>
            </a:r>
          </a:p>
        </p:txBody>
      </p:sp>
      <p:sp>
        <p:nvSpPr>
          <p:cNvPr id="6" name="Content Placeholder 5"/>
          <p:cNvSpPr>
            <a:spLocks noGrp="1"/>
          </p:cNvSpPr>
          <p:nvPr>
            <p:ph sz="quarter" idx="4"/>
          </p:nvPr>
        </p:nvSpPr>
        <p:spPr>
          <a:xfrm>
            <a:off x="3207455" y="1643956"/>
            <a:ext cx="2693503" cy="24180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1CD9C9-02CC-4AC0-8632-62834C0D5A8B}" type="datetimeFigureOut">
              <a:rPr lang="en-GB" smtClean="0"/>
              <a:t>27/04/2024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8305831-24BF-4942-BB6A-A43B7E454DFB}" type="slidenum">
              <a:rPr lang="en-GB" smtClean="0"/>
              <a:t>‹#›</a:t>
            </a:fld>
            <a:endParaRPr lang="en-GB"/>
          </a:p>
        </p:txBody>
      </p:sp>
    </p:spTree>
    <p:extLst>
      <p:ext uri="{BB962C8B-B14F-4D97-AF65-F5344CB8AC3E}">
        <p14:creationId xmlns:p14="http://schemas.microsoft.com/office/powerpoint/2010/main" val="452223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1CD9C9-02CC-4AC0-8632-62834C0D5A8B}" type="datetimeFigureOut">
              <a:rPr lang="en-GB" smtClean="0"/>
              <a:t>27/04/2024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8305831-24BF-4942-BB6A-A43B7E454DFB}" type="slidenum">
              <a:rPr lang="en-GB" smtClean="0"/>
              <a:t>‹#›</a:t>
            </a:fld>
            <a:endParaRPr lang="en-GB"/>
          </a:p>
        </p:txBody>
      </p:sp>
    </p:spTree>
    <p:extLst>
      <p:ext uri="{BB962C8B-B14F-4D97-AF65-F5344CB8AC3E}">
        <p14:creationId xmlns:p14="http://schemas.microsoft.com/office/powerpoint/2010/main" val="4114138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1CD9C9-02CC-4AC0-8632-62834C0D5A8B}" type="datetimeFigureOut">
              <a:rPr lang="en-GB" smtClean="0"/>
              <a:t>27/04/2024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8305831-24BF-4942-BB6A-A43B7E454DFB}" type="slidenum">
              <a:rPr lang="en-GB" smtClean="0"/>
              <a:t>‹#›</a:t>
            </a:fld>
            <a:endParaRPr lang="en-GB"/>
          </a:p>
        </p:txBody>
      </p:sp>
    </p:spTree>
    <p:extLst>
      <p:ext uri="{BB962C8B-B14F-4D97-AF65-F5344CB8AC3E}">
        <p14:creationId xmlns:p14="http://schemas.microsoft.com/office/powerpoint/2010/main" val="3479513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6406" y="300038"/>
            <a:ext cx="2043432" cy="1050131"/>
          </a:xfrm>
        </p:spPr>
        <p:txBody>
          <a:bodyPr anchor="b"/>
          <a:lstStyle>
            <a:lvl1pPr>
              <a:defRPr sz="2100"/>
            </a:lvl1pPr>
          </a:lstStyle>
          <a:p>
            <a:r>
              <a:rPr lang="en-US"/>
              <a:t>Click to edit Master title style</a:t>
            </a:r>
            <a:endParaRPr lang="en-US" dirty="0"/>
          </a:p>
        </p:txBody>
      </p:sp>
      <p:sp>
        <p:nvSpPr>
          <p:cNvPr id="3" name="Content Placeholder 2"/>
          <p:cNvSpPr>
            <a:spLocks noGrp="1"/>
          </p:cNvSpPr>
          <p:nvPr>
            <p:ph idx="1"/>
          </p:nvPr>
        </p:nvSpPr>
        <p:spPr>
          <a:xfrm>
            <a:off x="2693503" y="647999"/>
            <a:ext cx="3207455" cy="3198317"/>
          </a:xfrm>
        </p:spPr>
        <p:txBody>
          <a:bodyPr/>
          <a:lstStyle>
            <a:lvl1pPr>
              <a:defRPr sz="2100"/>
            </a:lvl1pPr>
            <a:lvl2pPr>
              <a:defRPr sz="1838"/>
            </a:lvl2pPr>
            <a:lvl3pPr>
              <a:defRPr sz="1575"/>
            </a:lvl3pPr>
            <a:lvl4pPr>
              <a:defRPr sz="1313"/>
            </a:lvl4pPr>
            <a:lvl5pPr>
              <a:defRPr sz="1313"/>
            </a:lvl5pPr>
            <a:lvl6pPr>
              <a:defRPr sz="1313"/>
            </a:lvl6pPr>
            <a:lvl7pPr>
              <a:defRPr sz="1313"/>
            </a:lvl7pPr>
            <a:lvl8pPr>
              <a:defRPr sz="1313"/>
            </a:lvl8pPr>
            <a:lvl9pPr>
              <a:defRPr sz="13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6406" y="1350169"/>
            <a:ext cx="2043432" cy="2501355"/>
          </a:xfrm>
        </p:spPr>
        <p:txBody>
          <a:bodyPr/>
          <a:lstStyle>
            <a:lvl1pPr marL="0" indent="0">
              <a:buNone/>
              <a:defRPr sz="1050"/>
            </a:lvl1pPr>
            <a:lvl2pPr marL="300060" indent="0">
              <a:buNone/>
              <a:defRPr sz="919"/>
            </a:lvl2pPr>
            <a:lvl3pPr marL="600121" indent="0">
              <a:buNone/>
              <a:defRPr sz="788"/>
            </a:lvl3pPr>
            <a:lvl4pPr marL="900181" indent="0">
              <a:buNone/>
              <a:defRPr sz="656"/>
            </a:lvl4pPr>
            <a:lvl5pPr marL="1200241" indent="0">
              <a:buNone/>
              <a:defRPr sz="656"/>
            </a:lvl5pPr>
            <a:lvl6pPr marL="1500302" indent="0">
              <a:buNone/>
              <a:defRPr sz="656"/>
            </a:lvl6pPr>
            <a:lvl7pPr marL="1800362" indent="0">
              <a:buNone/>
              <a:defRPr sz="656"/>
            </a:lvl7pPr>
            <a:lvl8pPr marL="2100423" indent="0">
              <a:buNone/>
              <a:defRPr sz="656"/>
            </a:lvl8pPr>
            <a:lvl9pPr marL="2400483" indent="0">
              <a:buNone/>
              <a:defRPr sz="656"/>
            </a:lvl9pPr>
          </a:lstStyle>
          <a:p>
            <a:pPr lvl="0"/>
            <a:r>
              <a:rPr lang="en-US"/>
              <a:t>Click to edit Master text styles</a:t>
            </a:r>
          </a:p>
        </p:txBody>
      </p:sp>
      <p:sp>
        <p:nvSpPr>
          <p:cNvPr id="5" name="Date Placeholder 4"/>
          <p:cNvSpPr>
            <a:spLocks noGrp="1"/>
          </p:cNvSpPr>
          <p:nvPr>
            <p:ph type="dt" sz="half" idx="10"/>
          </p:nvPr>
        </p:nvSpPr>
        <p:spPr/>
        <p:txBody>
          <a:bodyPr/>
          <a:lstStyle/>
          <a:p>
            <a:fld id="{711CD9C9-02CC-4AC0-8632-62834C0D5A8B}" type="datetimeFigureOut">
              <a:rPr lang="en-GB" smtClean="0"/>
              <a:t>27/04/2024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305831-24BF-4942-BB6A-A43B7E454DFB}" type="slidenum">
              <a:rPr lang="en-GB" smtClean="0"/>
              <a:t>‹#›</a:t>
            </a:fld>
            <a:endParaRPr lang="en-GB"/>
          </a:p>
        </p:txBody>
      </p:sp>
    </p:spTree>
    <p:extLst>
      <p:ext uri="{BB962C8B-B14F-4D97-AF65-F5344CB8AC3E}">
        <p14:creationId xmlns:p14="http://schemas.microsoft.com/office/powerpoint/2010/main" val="133433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6406" y="300038"/>
            <a:ext cx="2043432" cy="1050131"/>
          </a:xfrm>
        </p:spPr>
        <p:txBody>
          <a:bodyPr anchor="b"/>
          <a:lstStyle>
            <a:lvl1pPr>
              <a:defRPr sz="21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693503" y="647999"/>
            <a:ext cx="3207455" cy="3198317"/>
          </a:xfrm>
        </p:spPr>
        <p:txBody>
          <a:bodyPr anchor="t"/>
          <a:lstStyle>
            <a:lvl1pPr marL="0" indent="0">
              <a:buNone/>
              <a:defRPr sz="2100"/>
            </a:lvl1pPr>
            <a:lvl2pPr marL="300060" indent="0">
              <a:buNone/>
              <a:defRPr sz="1838"/>
            </a:lvl2pPr>
            <a:lvl3pPr marL="600121" indent="0">
              <a:buNone/>
              <a:defRPr sz="1575"/>
            </a:lvl3pPr>
            <a:lvl4pPr marL="900181" indent="0">
              <a:buNone/>
              <a:defRPr sz="1313"/>
            </a:lvl4pPr>
            <a:lvl5pPr marL="1200241" indent="0">
              <a:buNone/>
              <a:defRPr sz="1313"/>
            </a:lvl5pPr>
            <a:lvl6pPr marL="1500302" indent="0">
              <a:buNone/>
              <a:defRPr sz="1313"/>
            </a:lvl6pPr>
            <a:lvl7pPr marL="1800362" indent="0">
              <a:buNone/>
              <a:defRPr sz="1313"/>
            </a:lvl7pPr>
            <a:lvl8pPr marL="2100423" indent="0">
              <a:buNone/>
              <a:defRPr sz="1313"/>
            </a:lvl8pPr>
            <a:lvl9pPr marL="2400483" indent="0">
              <a:buNone/>
              <a:defRPr sz="1313"/>
            </a:lvl9pPr>
          </a:lstStyle>
          <a:p>
            <a:r>
              <a:rPr lang="en-US"/>
              <a:t>Click icon to add picture</a:t>
            </a:r>
            <a:endParaRPr lang="en-US" dirty="0"/>
          </a:p>
        </p:txBody>
      </p:sp>
      <p:sp>
        <p:nvSpPr>
          <p:cNvPr id="4" name="Text Placeholder 3"/>
          <p:cNvSpPr>
            <a:spLocks noGrp="1"/>
          </p:cNvSpPr>
          <p:nvPr>
            <p:ph type="body" sz="half" idx="2"/>
          </p:nvPr>
        </p:nvSpPr>
        <p:spPr>
          <a:xfrm>
            <a:off x="436406" y="1350169"/>
            <a:ext cx="2043432" cy="2501355"/>
          </a:xfrm>
        </p:spPr>
        <p:txBody>
          <a:bodyPr/>
          <a:lstStyle>
            <a:lvl1pPr marL="0" indent="0">
              <a:buNone/>
              <a:defRPr sz="1050"/>
            </a:lvl1pPr>
            <a:lvl2pPr marL="300060" indent="0">
              <a:buNone/>
              <a:defRPr sz="919"/>
            </a:lvl2pPr>
            <a:lvl3pPr marL="600121" indent="0">
              <a:buNone/>
              <a:defRPr sz="788"/>
            </a:lvl3pPr>
            <a:lvl4pPr marL="900181" indent="0">
              <a:buNone/>
              <a:defRPr sz="656"/>
            </a:lvl4pPr>
            <a:lvl5pPr marL="1200241" indent="0">
              <a:buNone/>
              <a:defRPr sz="656"/>
            </a:lvl5pPr>
            <a:lvl6pPr marL="1500302" indent="0">
              <a:buNone/>
              <a:defRPr sz="656"/>
            </a:lvl6pPr>
            <a:lvl7pPr marL="1800362" indent="0">
              <a:buNone/>
              <a:defRPr sz="656"/>
            </a:lvl7pPr>
            <a:lvl8pPr marL="2100423" indent="0">
              <a:buNone/>
              <a:defRPr sz="656"/>
            </a:lvl8pPr>
            <a:lvl9pPr marL="2400483" indent="0">
              <a:buNone/>
              <a:defRPr sz="656"/>
            </a:lvl9pPr>
          </a:lstStyle>
          <a:p>
            <a:pPr lvl="0"/>
            <a:r>
              <a:rPr lang="en-US"/>
              <a:t>Click to edit Master text styles</a:t>
            </a:r>
          </a:p>
        </p:txBody>
      </p:sp>
      <p:sp>
        <p:nvSpPr>
          <p:cNvPr id="5" name="Date Placeholder 4"/>
          <p:cNvSpPr>
            <a:spLocks noGrp="1"/>
          </p:cNvSpPr>
          <p:nvPr>
            <p:ph type="dt" sz="half" idx="10"/>
          </p:nvPr>
        </p:nvSpPr>
        <p:spPr/>
        <p:txBody>
          <a:bodyPr/>
          <a:lstStyle/>
          <a:p>
            <a:fld id="{711CD9C9-02CC-4AC0-8632-62834C0D5A8B}" type="datetimeFigureOut">
              <a:rPr lang="en-GB" smtClean="0"/>
              <a:t>27/04/2024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305831-24BF-4942-BB6A-A43B7E454DFB}" type="slidenum">
              <a:rPr lang="en-GB" smtClean="0"/>
              <a:t>‹#›</a:t>
            </a:fld>
            <a:endParaRPr lang="en-GB"/>
          </a:p>
        </p:txBody>
      </p:sp>
    </p:spTree>
    <p:extLst>
      <p:ext uri="{BB962C8B-B14F-4D97-AF65-F5344CB8AC3E}">
        <p14:creationId xmlns:p14="http://schemas.microsoft.com/office/powerpoint/2010/main" val="4210257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581" y="239614"/>
            <a:ext cx="5464552" cy="8699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35581" y="1198066"/>
            <a:ext cx="5464552" cy="28555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35580" y="4171356"/>
            <a:ext cx="1425535" cy="239613"/>
          </a:xfrm>
          <a:prstGeom prst="rect">
            <a:avLst/>
          </a:prstGeom>
        </p:spPr>
        <p:txBody>
          <a:bodyPr vert="horz" lIns="91440" tIns="45720" rIns="91440" bIns="45720" rtlCol="0" anchor="ctr"/>
          <a:lstStyle>
            <a:lvl1pPr algn="l">
              <a:defRPr sz="788">
                <a:solidFill>
                  <a:schemeClr val="tx1">
                    <a:tint val="75000"/>
                  </a:schemeClr>
                </a:solidFill>
              </a:defRPr>
            </a:lvl1pPr>
          </a:lstStyle>
          <a:p>
            <a:fld id="{711CD9C9-02CC-4AC0-8632-62834C0D5A8B}" type="datetimeFigureOut">
              <a:rPr lang="en-GB" smtClean="0"/>
              <a:t>27/04/2024</a:t>
            </a:fld>
            <a:endParaRPr lang="en-GB"/>
          </a:p>
        </p:txBody>
      </p:sp>
      <p:sp>
        <p:nvSpPr>
          <p:cNvPr id="5" name="Footer Placeholder 4"/>
          <p:cNvSpPr>
            <a:spLocks noGrp="1"/>
          </p:cNvSpPr>
          <p:nvPr>
            <p:ph type="ftr" sz="quarter" idx="3"/>
          </p:nvPr>
        </p:nvSpPr>
        <p:spPr>
          <a:xfrm>
            <a:off x="2098705" y="4171356"/>
            <a:ext cx="2138303" cy="239613"/>
          </a:xfrm>
          <a:prstGeom prst="rect">
            <a:avLst/>
          </a:prstGeom>
        </p:spPr>
        <p:txBody>
          <a:bodyPr vert="horz" lIns="91440" tIns="45720" rIns="91440" bIns="45720" rtlCol="0" anchor="ctr"/>
          <a:lstStyle>
            <a:lvl1pPr algn="ctr">
              <a:defRPr sz="78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474598" y="4171356"/>
            <a:ext cx="1425535" cy="239613"/>
          </a:xfrm>
          <a:prstGeom prst="rect">
            <a:avLst/>
          </a:prstGeom>
        </p:spPr>
        <p:txBody>
          <a:bodyPr vert="horz" lIns="91440" tIns="45720" rIns="91440" bIns="45720" rtlCol="0" anchor="ctr"/>
          <a:lstStyle>
            <a:lvl1pPr algn="r">
              <a:defRPr sz="788">
                <a:solidFill>
                  <a:schemeClr val="tx1">
                    <a:tint val="75000"/>
                  </a:schemeClr>
                </a:solidFill>
              </a:defRPr>
            </a:lvl1pPr>
          </a:lstStyle>
          <a:p>
            <a:fld id="{58305831-24BF-4942-BB6A-A43B7E454DFB}" type="slidenum">
              <a:rPr lang="en-GB" smtClean="0"/>
              <a:t>‹#›</a:t>
            </a:fld>
            <a:endParaRPr lang="en-GB"/>
          </a:p>
        </p:txBody>
      </p:sp>
    </p:spTree>
    <p:extLst>
      <p:ext uri="{BB962C8B-B14F-4D97-AF65-F5344CB8AC3E}">
        <p14:creationId xmlns:p14="http://schemas.microsoft.com/office/powerpoint/2010/main" val="156433369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txStyles>
    <p:titleStyle>
      <a:lvl1pPr algn="l" defTabSz="600121" rtl="0" eaLnBrk="1" latinLnBrk="0" hangingPunct="1">
        <a:lnSpc>
          <a:spcPct val="90000"/>
        </a:lnSpc>
        <a:spcBef>
          <a:spcPct val="0"/>
        </a:spcBef>
        <a:buNone/>
        <a:defRPr sz="2888" kern="1200">
          <a:solidFill>
            <a:schemeClr val="tx1"/>
          </a:solidFill>
          <a:latin typeface="+mj-lt"/>
          <a:ea typeface="+mj-ea"/>
          <a:cs typeface="+mj-cs"/>
        </a:defRPr>
      </a:lvl1pPr>
    </p:titleStyle>
    <p:bodyStyle>
      <a:lvl1pPr marL="150030" indent="-150030" algn="l" defTabSz="600121" rtl="0" eaLnBrk="1" latinLnBrk="0" hangingPunct="1">
        <a:lnSpc>
          <a:spcPct val="90000"/>
        </a:lnSpc>
        <a:spcBef>
          <a:spcPts val="656"/>
        </a:spcBef>
        <a:buFont typeface="Arial" panose="020B0604020202020204" pitchFamily="34" charset="0"/>
        <a:buChar char="•"/>
        <a:defRPr sz="1838" kern="1200">
          <a:solidFill>
            <a:schemeClr val="tx1"/>
          </a:solidFill>
          <a:latin typeface="+mn-lt"/>
          <a:ea typeface="+mn-ea"/>
          <a:cs typeface="+mn-cs"/>
        </a:defRPr>
      </a:lvl1pPr>
      <a:lvl2pPr marL="450091" indent="-150030" algn="l" defTabSz="600121" rtl="0" eaLnBrk="1" latinLnBrk="0" hangingPunct="1">
        <a:lnSpc>
          <a:spcPct val="90000"/>
        </a:lnSpc>
        <a:spcBef>
          <a:spcPts val="328"/>
        </a:spcBef>
        <a:buFont typeface="Arial" panose="020B0604020202020204" pitchFamily="34" charset="0"/>
        <a:buChar char="•"/>
        <a:defRPr sz="1575" kern="1200">
          <a:solidFill>
            <a:schemeClr val="tx1"/>
          </a:solidFill>
          <a:latin typeface="+mn-lt"/>
          <a:ea typeface="+mn-ea"/>
          <a:cs typeface="+mn-cs"/>
        </a:defRPr>
      </a:lvl2pPr>
      <a:lvl3pPr marL="750151" indent="-150030" algn="l" defTabSz="600121" rtl="0" eaLnBrk="1" latinLnBrk="0" hangingPunct="1">
        <a:lnSpc>
          <a:spcPct val="90000"/>
        </a:lnSpc>
        <a:spcBef>
          <a:spcPts val="328"/>
        </a:spcBef>
        <a:buFont typeface="Arial" panose="020B0604020202020204" pitchFamily="34" charset="0"/>
        <a:buChar char="•"/>
        <a:defRPr sz="1313" kern="1200">
          <a:solidFill>
            <a:schemeClr val="tx1"/>
          </a:solidFill>
          <a:latin typeface="+mn-lt"/>
          <a:ea typeface="+mn-ea"/>
          <a:cs typeface="+mn-cs"/>
        </a:defRPr>
      </a:lvl3pPr>
      <a:lvl4pPr marL="1050211" indent="-150030" algn="l" defTabSz="600121" rtl="0" eaLnBrk="1" latinLnBrk="0" hangingPunct="1">
        <a:lnSpc>
          <a:spcPct val="90000"/>
        </a:lnSpc>
        <a:spcBef>
          <a:spcPts val="328"/>
        </a:spcBef>
        <a:buFont typeface="Arial" panose="020B0604020202020204" pitchFamily="34" charset="0"/>
        <a:buChar char="•"/>
        <a:defRPr sz="1181" kern="1200">
          <a:solidFill>
            <a:schemeClr val="tx1"/>
          </a:solidFill>
          <a:latin typeface="+mn-lt"/>
          <a:ea typeface="+mn-ea"/>
          <a:cs typeface="+mn-cs"/>
        </a:defRPr>
      </a:lvl4pPr>
      <a:lvl5pPr marL="1350272" indent="-150030" algn="l" defTabSz="600121" rtl="0" eaLnBrk="1" latinLnBrk="0" hangingPunct="1">
        <a:lnSpc>
          <a:spcPct val="90000"/>
        </a:lnSpc>
        <a:spcBef>
          <a:spcPts val="328"/>
        </a:spcBef>
        <a:buFont typeface="Arial" panose="020B0604020202020204" pitchFamily="34" charset="0"/>
        <a:buChar char="•"/>
        <a:defRPr sz="1181" kern="1200">
          <a:solidFill>
            <a:schemeClr val="tx1"/>
          </a:solidFill>
          <a:latin typeface="+mn-lt"/>
          <a:ea typeface="+mn-ea"/>
          <a:cs typeface="+mn-cs"/>
        </a:defRPr>
      </a:lvl5pPr>
      <a:lvl6pPr marL="1650332" indent="-150030" algn="l" defTabSz="600121" rtl="0" eaLnBrk="1" latinLnBrk="0" hangingPunct="1">
        <a:lnSpc>
          <a:spcPct val="90000"/>
        </a:lnSpc>
        <a:spcBef>
          <a:spcPts val="328"/>
        </a:spcBef>
        <a:buFont typeface="Arial" panose="020B0604020202020204" pitchFamily="34" charset="0"/>
        <a:buChar char="•"/>
        <a:defRPr sz="1181" kern="1200">
          <a:solidFill>
            <a:schemeClr val="tx1"/>
          </a:solidFill>
          <a:latin typeface="+mn-lt"/>
          <a:ea typeface="+mn-ea"/>
          <a:cs typeface="+mn-cs"/>
        </a:defRPr>
      </a:lvl6pPr>
      <a:lvl7pPr marL="1950392" indent="-150030" algn="l" defTabSz="600121" rtl="0" eaLnBrk="1" latinLnBrk="0" hangingPunct="1">
        <a:lnSpc>
          <a:spcPct val="90000"/>
        </a:lnSpc>
        <a:spcBef>
          <a:spcPts val="328"/>
        </a:spcBef>
        <a:buFont typeface="Arial" panose="020B0604020202020204" pitchFamily="34" charset="0"/>
        <a:buChar char="•"/>
        <a:defRPr sz="1181" kern="1200">
          <a:solidFill>
            <a:schemeClr val="tx1"/>
          </a:solidFill>
          <a:latin typeface="+mn-lt"/>
          <a:ea typeface="+mn-ea"/>
          <a:cs typeface="+mn-cs"/>
        </a:defRPr>
      </a:lvl7pPr>
      <a:lvl8pPr marL="2250453" indent="-150030" algn="l" defTabSz="600121" rtl="0" eaLnBrk="1" latinLnBrk="0" hangingPunct="1">
        <a:lnSpc>
          <a:spcPct val="90000"/>
        </a:lnSpc>
        <a:spcBef>
          <a:spcPts val="328"/>
        </a:spcBef>
        <a:buFont typeface="Arial" panose="020B0604020202020204" pitchFamily="34" charset="0"/>
        <a:buChar char="•"/>
        <a:defRPr sz="1181" kern="1200">
          <a:solidFill>
            <a:schemeClr val="tx1"/>
          </a:solidFill>
          <a:latin typeface="+mn-lt"/>
          <a:ea typeface="+mn-ea"/>
          <a:cs typeface="+mn-cs"/>
        </a:defRPr>
      </a:lvl8pPr>
      <a:lvl9pPr marL="2550513" indent="-150030" algn="l" defTabSz="600121" rtl="0" eaLnBrk="1" latinLnBrk="0" hangingPunct="1">
        <a:lnSpc>
          <a:spcPct val="90000"/>
        </a:lnSpc>
        <a:spcBef>
          <a:spcPts val="328"/>
        </a:spcBef>
        <a:buFont typeface="Arial" panose="020B0604020202020204" pitchFamily="34" charset="0"/>
        <a:buChar char="•"/>
        <a:defRPr sz="1181" kern="1200">
          <a:solidFill>
            <a:schemeClr val="tx1"/>
          </a:solidFill>
          <a:latin typeface="+mn-lt"/>
          <a:ea typeface="+mn-ea"/>
          <a:cs typeface="+mn-cs"/>
        </a:defRPr>
      </a:lvl9pPr>
    </p:bodyStyle>
    <p:otherStyle>
      <a:defPPr>
        <a:defRPr lang="en-US"/>
      </a:defPPr>
      <a:lvl1pPr marL="0" algn="l" defTabSz="600121" rtl="0" eaLnBrk="1" latinLnBrk="0" hangingPunct="1">
        <a:defRPr sz="1181" kern="1200">
          <a:solidFill>
            <a:schemeClr val="tx1"/>
          </a:solidFill>
          <a:latin typeface="+mn-lt"/>
          <a:ea typeface="+mn-ea"/>
          <a:cs typeface="+mn-cs"/>
        </a:defRPr>
      </a:lvl1pPr>
      <a:lvl2pPr marL="300060" algn="l" defTabSz="600121" rtl="0" eaLnBrk="1" latinLnBrk="0" hangingPunct="1">
        <a:defRPr sz="1181" kern="1200">
          <a:solidFill>
            <a:schemeClr val="tx1"/>
          </a:solidFill>
          <a:latin typeface="+mn-lt"/>
          <a:ea typeface="+mn-ea"/>
          <a:cs typeface="+mn-cs"/>
        </a:defRPr>
      </a:lvl2pPr>
      <a:lvl3pPr marL="600121" algn="l" defTabSz="600121" rtl="0" eaLnBrk="1" latinLnBrk="0" hangingPunct="1">
        <a:defRPr sz="1181" kern="1200">
          <a:solidFill>
            <a:schemeClr val="tx1"/>
          </a:solidFill>
          <a:latin typeface="+mn-lt"/>
          <a:ea typeface="+mn-ea"/>
          <a:cs typeface="+mn-cs"/>
        </a:defRPr>
      </a:lvl3pPr>
      <a:lvl4pPr marL="900181" algn="l" defTabSz="600121" rtl="0" eaLnBrk="1" latinLnBrk="0" hangingPunct="1">
        <a:defRPr sz="1181" kern="1200">
          <a:solidFill>
            <a:schemeClr val="tx1"/>
          </a:solidFill>
          <a:latin typeface="+mn-lt"/>
          <a:ea typeface="+mn-ea"/>
          <a:cs typeface="+mn-cs"/>
        </a:defRPr>
      </a:lvl4pPr>
      <a:lvl5pPr marL="1200241" algn="l" defTabSz="600121" rtl="0" eaLnBrk="1" latinLnBrk="0" hangingPunct="1">
        <a:defRPr sz="1181" kern="1200">
          <a:solidFill>
            <a:schemeClr val="tx1"/>
          </a:solidFill>
          <a:latin typeface="+mn-lt"/>
          <a:ea typeface="+mn-ea"/>
          <a:cs typeface="+mn-cs"/>
        </a:defRPr>
      </a:lvl5pPr>
      <a:lvl6pPr marL="1500302" algn="l" defTabSz="600121" rtl="0" eaLnBrk="1" latinLnBrk="0" hangingPunct="1">
        <a:defRPr sz="1181" kern="1200">
          <a:solidFill>
            <a:schemeClr val="tx1"/>
          </a:solidFill>
          <a:latin typeface="+mn-lt"/>
          <a:ea typeface="+mn-ea"/>
          <a:cs typeface="+mn-cs"/>
        </a:defRPr>
      </a:lvl6pPr>
      <a:lvl7pPr marL="1800362" algn="l" defTabSz="600121" rtl="0" eaLnBrk="1" latinLnBrk="0" hangingPunct="1">
        <a:defRPr sz="1181" kern="1200">
          <a:solidFill>
            <a:schemeClr val="tx1"/>
          </a:solidFill>
          <a:latin typeface="+mn-lt"/>
          <a:ea typeface="+mn-ea"/>
          <a:cs typeface="+mn-cs"/>
        </a:defRPr>
      </a:lvl7pPr>
      <a:lvl8pPr marL="2100423" algn="l" defTabSz="600121" rtl="0" eaLnBrk="1" latinLnBrk="0" hangingPunct="1">
        <a:defRPr sz="1181" kern="1200">
          <a:solidFill>
            <a:schemeClr val="tx1"/>
          </a:solidFill>
          <a:latin typeface="+mn-lt"/>
          <a:ea typeface="+mn-ea"/>
          <a:cs typeface="+mn-cs"/>
        </a:defRPr>
      </a:lvl8pPr>
      <a:lvl9pPr marL="2400483" algn="l" defTabSz="600121" rtl="0" eaLnBrk="1" latinLnBrk="0" hangingPunct="1">
        <a:defRPr sz="118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 Id="rId9" Type="http://schemas.openxmlformats.org/officeDocument/2006/relationships/image" Target="../media/image7.sv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svg"/><Relationship Id="rId3" Type="http://schemas.openxmlformats.org/officeDocument/2006/relationships/image" Target="../media/image1.png"/><Relationship Id="rId7" Type="http://schemas.openxmlformats.org/officeDocument/2006/relationships/image" Target="../media/image15.svg"/><Relationship Id="rId12"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image" Target="../media/image19.svg"/><Relationship Id="rId5" Type="http://schemas.openxmlformats.org/officeDocument/2006/relationships/image" Target="../media/image13.sv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sv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8" Type="http://schemas.openxmlformats.org/officeDocument/2006/relationships/image" Target="../media/image27.svg"/><Relationship Id="rId13" Type="http://schemas.openxmlformats.org/officeDocument/2006/relationships/image" Target="../media/image31.png"/><Relationship Id="rId18" Type="http://schemas.openxmlformats.org/officeDocument/2006/relationships/image" Target="../media/image36.svg"/><Relationship Id="rId3" Type="http://schemas.openxmlformats.org/officeDocument/2006/relationships/image" Target="../media/image22.png"/><Relationship Id="rId21" Type="http://schemas.openxmlformats.org/officeDocument/2006/relationships/image" Target="../media/image39.png"/><Relationship Id="rId7" Type="http://schemas.openxmlformats.org/officeDocument/2006/relationships/image" Target="../media/image26.png"/><Relationship Id="rId12" Type="http://schemas.openxmlformats.org/officeDocument/2006/relationships/image" Target="../media/image30.svg"/><Relationship Id="rId17" Type="http://schemas.openxmlformats.org/officeDocument/2006/relationships/image" Target="../media/image35.png"/><Relationship Id="rId2" Type="http://schemas.openxmlformats.org/officeDocument/2006/relationships/image" Target="../media/image1.png"/><Relationship Id="rId16" Type="http://schemas.openxmlformats.org/officeDocument/2006/relationships/image" Target="../media/image34.svg"/><Relationship Id="rId20" Type="http://schemas.openxmlformats.org/officeDocument/2006/relationships/image" Target="../media/image38.svg"/><Relationship Id="rId1" Type="http://schemas.openxmlformats.org/officeDocument/2006/relationships/slideLayout" Target="../slideLayouts/slideLayout7.xml"/><Relationship Id="rId6" Type="http://schemas.openxmlformats.org/officeDocument/2006/relationships/image" Target="../media/image25.svg"/><Relationship Id="rId11" Type="http://schemas.openxmlformats.org/officeDocument/2006/relationships/image" Target="../media/image29.png"/><Relationship Id="rId24" Type="http://schemas.openxmlformats.org/officeDocument/2006/relationships/image" Target="../media/image42.svg"/><Relationship Id="rId5" Type="http://schemas.openxmlformats.org/officeDocument/2006/relationships/image" Target="../media/image24.png"/><Relationship Id="rId15" Type="http://schemas.openxmlformats.org/officeDocument/2006/relationships/image" Target="../media/image33.png"/><Relationship Id="rId23" Type="http://schemas.openxmlformats.org/officeDocument/2006/relationships/image" Target="../media/image41.png"/><Relationship Id="rId10" Type="http://schemas.openxmlformats.org/officeDocument/2006/relationships/image" Target="../media/image28.svg"/><Relationship Id="rId19" Type="http://schemas.openxmlformats.org/officeDocument/2006/relationships/image" Target="../media/image37.png"/><Relationship Id="rId4" Type="http://schemas.openxmlformats.org/officeDocument/2006/relationships/image" Target="../media/image23.svg"/><Relationship Id="rId9" Type="http://schemas.openxmlformats.org/officeDocument/2006/relationships/image" Target="../media/image18.png"/><Relationship Id="rId14" Type="http://schemas.openxmlformats.org/officeDocument/2006/relationships/image" Target="../media/image32.svg"/><Relationship Id="rId22" Type="http://schemas.openxmlformats.org/officeDocument/2006/relationships/image" Target="../media/image40.sv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8" Type="http://schemas.openxmlformats.org/officeDocument/2006/relationships/image" Target="../media/image27.svg"/><Relationship Id="rId13" Type="http://schemas.openxmlformats.org/officeDocument/2006/relationships/image" Target="../media/image31.png"/><Relationship Id="rId18" Type="http://schemas.openxmlformats.org/officeDocument/2006/relationships/image" Target="../media/image36.svg"/><Relationship Id="rId3" Type="http://schemas.openxmlformats.org/officeDocument/2006/relationships/image" Target="../media/image22.png"/><Relationship Id="rId21" Type="http://schemas.openxmlformats.org/officeDocument/2006/relationships/image" Target="../media/image39.png"/><Relationship Id="rId7" Type="http://schemas.openxmlformats.org/officeDocument/2006/relationships/image" Target="../media/image26.png"/><Relationship Id="rId12" Type="http://schemas.openxmlformats.org/officeDocument/2006/relationships/image" Target="../media/image45.svg"/><Relationship Id="rId17" Type="http://schemas.openxmlformats.org/officeDocument/2006/relationships/image" Target="../media/image35.png"/><Relationship Id="rId2" Type="http://schemas.openxmlformats.org/officeDocument/2006/relationships/image" Target="../media/image1.png"/><Relationship Id="rId16" Type="http://schemas.openxmlformats.org/officeDocument/2006/relationships/image" Target="../media/image34.svg"/><Relationship Id="rId20" Type="http://schemas.openxmlformats.org/officeDocument/2006/relationships/image" Target="../media/image38.svg"/><Relationship Id="rId1" Type="http://schemas.openxmlformats.org/officeDocument/2006/relationships/slideLayout" Target="../slideLayouts/slideLayout7.xml"/><Relationship Id="rId6" Type="http://schemas.openxmlformats.org/officeDocument/2006/relationships/image" Target="../media/image25.svg"/><Relationship Id="rId11" Type="http://schemas.openxmlformats.org/officeDocument/2006/relationships/image" Target="../media/image12.png"/><Relationship Id="rId24" Type="http://schemas.openxmlformats.org/officeDocument/2006/relationships/image" Target="../media/image42.svg"/><Relationship Id="rId5" Type="http://schemas.openxmlformats.org/officeDocument/2006/relationships/image" Target="../media/image24.png"/><Relationship Id="rId15" Type="http://schemas.openxmlformats.org/officeDocument/2006/relationships/image" Target="../media/image33.png"/><Relationship Id="rId23" Type="http://schemas.openxmlformats.org/officeDocument/2006/relationships/image" Target="../media/image41.png"/><Relationship Id="rId10" Type="http://schemas.openxmlformats.org/officeDocument/2006/relationships/image" Target="../media/image44.svg"/><Relationship Id="rId19" Type="http://schemas.openxmlformats.org/officeDocument/2006/relationships/image" Target="../media/image37.png"/><Relationship Id="rId4" Type="http://schemas.openxmlformats.org/officeDocument/2006/relationships/image" Target="../media/image23.svg"/><Relationship Id="rId9" Type="http://schemas.openxmlformats.org/officeDocument/2006/relationships/image" Target="../media/image43.png"/><Relationship Id="rId14" Type="http://schemas.openxmlformats.org/officeDocument/2006/relationships/image" Target="../media/image32.svg"/><Relationship Id="rId22" Type="http://schemas.openxmlformats.org/officeDocument/2006/relationships/image" Target="../media/image40.svg"/></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8" Type="http://schemas.openxmlformats.org/officeDocument/2006/relationships/image" Target="../media/image27.svg"/><Relationship Id="rId13" Type="http://schemas.openxmlformats.org/officeDocument/2006/relationships/image" Target="../media/image31.png"/><Relationship Id="rId18" Type="http://schemas.openxmlformats.org/officeDocument/2006/relationships/image" Target="../media/image36.svg"/><Relationship Id="rId3" Type="http://schemas.openxmlformats.org/officeDocument/2006/relationships/image" Target="../media/image22.png"/><Relationship Id="rId21" Type="http://schemas.openxmlformats.org/officeDocument/2006/relationships/image" Target="../media/image39.png"/><Relationship Id="rId7" Type="http://schemas.openxmlformats.org/officeDocument/2006/relationships/image" Target="../media/image26.png"/><Relationship Id="rId12" Type="http://schemas.openxmlformats.org/officeDocument/2006/relationships/image" Target="../media/image46.svg"/><Relationship Id="rId17" Type="http://schemas.openxmlformats.org/officeDocument/2006/relationships/image" Target="../media/image35.png"/><Relationship Id="rId2" Type="http://schemas.openxmlformats.org/officeDocument/2006/relationships/image" Target="../media/image1.png"/><Relationship Id="rId16" Type="http://schemas.openxmlformats.org/officeDocument/2006/relationships/image" Target="../media/image34.svg"/><Relationship Id="rId20" Type="http://schemas.openxmlformats.org/officeDocument/2006/relationships/image" Target="../media/image38.svg"/><Relationship Id="rId1" Type="http://schemas.openxmlformats.org/officeDocument/2006/relationships/slideLayout" Target="../slideLayouts/slideLayout7.xml"/><Relationship Id="rId6" Type="http://schemas.openxmlformats.org/officeDocument/2006/relationships/image" Target="../media/image25.svg"/><Relationship Id="rId11" Type="http://schemas.openxmlformats.org/officeDocument/2006/relationships/image" Target="../media/image29.png"/><Relationship Id="rId24" Type="http://schemas.openxmlformats.org/officeDocument/2006/relationships/image" Target="../media/image42.svg"/><Relationship Id="rId5" Type="http://schemas.openxmlformats.org/officeDocument/2006/relationships/image" Target="../media/image24.png"/><Relationship Id="rId15" Type="http://schemas.openxmlformats.org/officeDocument/2006/relationships/image" Target="../media/image33.png"/><Relationship Id="rId23" Type="http://schemas.openxmlformats.org/officeDocument/2006/relationships/image" Target="../media/image41.png"/><Relationship Id="rId10" Type="http://schemas.openxmlformats.org/officeDocument/2006/relationships/image" Target="../media/image44.svg"/><Relationship Id="rId19" Type="http://schemas.openxmlformats.org/officeDocument/2006/relationships/image" Target="../media/image37.png"/><Relationship Id="rId4" Type="http://schemas.openxmlformats.org/officeDocument/2006/relationships/image" Target="../media/image23.svg"/><Relationship Id="rId9" Type="http://schemas.openxmlformats.org/officeDocument/2006/relationships/image" Target="../media/image43.png"/><Relationship Id="rId14" Type="http://schemas.openxmlformats.org/officeDocument/2006/relationships/image" Target="../media/image32.svg"/><Relationship Id="rId22" Type="http://schemas.openxmlformats.org/officeDocument/2006/relationships/image" Target="../media/image40.svg"/></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8" Type="http://schemas.openxmlformats.org/officeDocument/2006/relationships/image" Target="../media/image27.svg"/><Relationship Id="rId13" Type="http://schemas.openxmlformats.org/officeDocument/2006/relationships/image" Target="../media/image31.png"/><Relationship Id="rId18" Type="http://schemas.openxmlformats.org/officeDocument/2006/relationships/image" Target="../media/image36.svg"/><Relationship Id="rId3" Type="http://schemas.openxmlformats.org/officeDocument/2006/relationships/image" Target="../media/image22.png"/><Relationship Id="rId21" Type="http://schemas.openxmlformats.org/officeDocument/2006/relationships/image" Target="../media/image39.png"/><Relationship Id="rId7" Type="http://schemas.openxmlformats.org/officeDocument/2006/relationships/image" Target="../media/image26.png"/><Relationship Id="rId12" Type="http://schemas.openxmlformats.org/officeDocument/2006/relationships/image" Target="../media/image46.svg"/><Relationship Id="rId17" Type="http://schemas.openxmlformats.org/officeDocument/2006/relationships/image" Target="../media/image35.png"/><Relationship Id="rId2" Type="http://schemas.openxmlformats.org/officeDocument/2006/relationships/image" Target="../media/image1.png"/><Relationship Id="rId16" Type="http://schemas.openxmlformats.org/officeDocument/2006/relationships/image" Target="../media/image34.svg"/><Relationship Id="rId20" Type="http://schemas.openxmlformats.org/officeDocument/2006/relationships/image" Target="../media/image38.svg"/><Relationship Id="rId1" Type="http://schemas.openxmlformats.org/officeDocument/2006/relationships/slideLayout" Target="../slideLayouts/slideLayout7.xml"/><Relationship Id="rId6" Type="http://schemas.openxmlformats.org/officeDocument/2006/relationships/image" Target="../media/image48.svg"/><Relationship Id="rId11" Type="http://schemas.openxmlformats.org/officeDocument/2006/relationships/image" Target="../media/image29.png"/><Relationship Id="rId24" Type="http://schemas.openxmlformats.org/officeDocument/2006/relationships/image" Target="../media/image42.svg"/><Relationship Id="rId5" Type="http://schemas.openxmlformats.org/officeDocument/2006/relationships/image" Target="../media/image47.png"/><Relationship Id="rId15" Type="http://schemas.openxmlformats.org/officeDocument/2006/relationships/image" Target="../media/image33.png"/><Relationship Id="rId23" Type="http://schemas.openxmlformats.org/officeDocument/2006/relationships/image" Target="../media/image41.png"/><Relationship Id="rId10" Type="http://schemas.openxmlformats.org/officeDocument/2006/relationships/image" Target="../media/image44.svg"/><Relationship Id="rId19" Type="http://schemas.openxmlformats.org/officeDocument/2006/relationships/image" Target="../media/image37.png"/><Relationship Id="rId4" Type="http://schemas.openxmlformats.org/officeDocument/2006/relationships/image" Target="../media/image23.svg"/><Relationship Id="rId9" Type="http://schemas.openxmlformats.org/officeDocument/2006/relationships/image" Target="../media/image43.png"/><Relationship Id="rId14" Type="http://schemas.openxmlformats.org/officeDocument/2006/relationships/image" Target="../media/image32.svg"/><Relationship Id="rId22" Type="http://schemas.openxmlformats.org/officeDocument/2006/relationships/image" Target="../media/image40.svg"/></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8" Type="http://schemas.openxmlformats.org/officeDocument/2006/relationships/image" Target="../media/image44.svg"/><Relationship Id="rId13" Type="http://schemas.openxmlformats.org/officeDocument/2006/relationships/image" Target="../media/image33.png"/><Relationship Id="rId18" Type="http://schemas.openxmlformats.org/officeDocument/2006/relationships/image" Target="../media/image38.svg"/><Relationship Id="rId3" Type="http://schemas.openxmlformats.org/officeDocument/2006/relationships/image" Target="../media/image22.png"/><Relationship Id="rId21" Type="http://schemas.openxmlformats.org/officeDocument/2006/relationships/image" Target="../media/image41.png"/><Relationship Id="rId7" Type="http://schemas.openxmlformats.org/officeDocument/2006/relationships/image" Target="../media/image43.png"/><Relationship Id="rId12" Type="http://schemas.openxmlformats.org/officeDocument/2006/relationships/image" Target="../media/image32.svg"/><Relationship Id="rId17" Type="http://schemas.openxmlformats.org/officeDocument/2006/relationships/image" Target="../media/image37.png"/><Relationship Id="rId2" Type="http://schemas.openxmlformats.org/officeDocument/2006/relationships/image" Target="../media/image1.png"/><Relationship Id="rId16" Type="http://schemas.openxmlformats.org/officeDocument/2006/relationships/image" Target="../media/image36.svg"/><Relationship Id="rId20" Type="http://schemas.openxmlformats.org/officeDocument/2006/relationships/image" Target="../media/image40.svg"/><Relationship Id="rId1" Type="http://schemas.openxmlformats.org/officeDocument/2006/relationships/slideLayout" Target="../slideLayouts/slideLayout7.xml"/><Relationship Id="rId6" Type="http://schemas.openxmlformats.org/officeDocument/2006/relationships/image" Target="../media/image49.svg"/><Relationship Id="rId11" Type="http://schemas.openxmlformats.org/officeDocument/2006/relationships/image" Target="../media/image31.png"/><Relationship Id="rId24" Type="http://schemas.openxmlformats.org/officeDocument/2006/relationships/image" Target="../media/image50.svg"/><Relationship Id="rId5" Type="http://schemas.openxmlformats.org/officeDocument/2006/relationships/image" Target="../media/image24.png"/><Relationship Id="rId15" Type="http://schemas.openxmlformats.org/officeDocument/2006/relationships/image" Target="../media/image35.png"/><Relationship Id="rId23" Type="http://schemas.openxmlformats.org/officeDocument/2006/relationships/image" Target="../media/image16.png"/><Relationship Id="rId10" Type="http://schemas.openxmlformats.org/officeDocument/2006/relationships/image" Target="../media/image46.svg"/><Relationship Id="rId19" Type="http://schemas.openxmlformats.org/officeDocument/2006/relationships/image" Target="../media/image39.png"/><Relationship Id="rId4" Type="http://schemas.openxmlformats.org/officeDocument/2006/relationships/image" Target="../media/image23.svg"/><Relationship Id="rId9" Type="http://schemas.openxmlformats.org/officeDocument/2006/relationships/image" Target="../media/image29.png"/><Relationship Id="rId14" Type="http://schemas.openxmlformats.org/officeDocument/2006/relationships/image" Target="../media/image34.svg"/><Relationship Id="rId22" Type="http://schemas.openxmlformats.org/officeDocument/2006/relationships/image" Target="../media/image42.svg"/></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8" Type="http://schemas.openxmlformats.org/officeDocument/2006/relationships/image" Target="../media/image46.svg"/><Relationship Id="rId13" Type="http://schemas.openxmlformats.org/officeDocument/2006/relationships/image" Target="../media/image35.png"/><Relationship Id="rId18" Type="http://schemas.openxmlformats.org/officeDocument/2006/relationships/image" Target="../media/image40.svg"/><Relationship Id="rId3" Type="http://schemas.openxmlformats.org/officeDocument/2006/relationships/image" Target="../media/image24.png"/><Relationship Id="rId21" Type="http://schemas.openxmlformats.org/officeDocument/2006/relationships/image" Target="../media/image16.png"/><Relationship Id="rId7" Type="http://schemas.openxmlformats.org/officeDocument/2006/relationships/image" Target="../media/image29.png"/><Relationship Id="rId12" Type="http://schemas.openxmlformats.org/officeDocument/2006/relationships/image" Target="../media/image34.svg"/><Relationship Id="rId17" Type="http://schemas.openxmlformats.org/officeDocument/2006/relationships/image" Target="../media/image39.png"/><Relationship Id="rId2" Type="http://schemas.openxmlformats.org/officeDocument/2006/relationships/image" Target="../media/image1.png"/><Relationship Id="rId16" Type="http://schemas.openxmlformats.org/officeDocument/2006/relationships/image" Target="../media/image38.svg"/><Relationship Id="rId20" Type="http://schemas.openxmlformats.org/officeDocument/2006/relationships/image" Target="../media/image42.svg"/><Relationship Id="rId1" Type="http://schemas.openxmlformats.org/officeDocument/2006/relationships/slideLayout" Target="../slideLayouts/slideLayout7.xml"/><Relationship Id="rId6" Type="http://schemas.openxmlformats.org/officeDocument/2006/relationships/image" Target="../media/image44.svg"/><Relationship Id="rId11" Type="http://schemas.openxmlformats.org/officeDocument/2006/relationships/image" Target="../media/image33.png"/><Relationship Id="rId24" Type="http://schemas.openxmlformats.org/officeDocument/2006/relationships/image" Target="../media/image52.svg"/><Relationship Id="rId5" Type="http://schemas.openxmlformats.org/officeDocument/2006/relationships/image" Target="../media/image43.png"/><Relationship Id="rId15" Type="http://schemas.openxmlformats.org/officeDocument/2006/relationships/image" Target="../media/image37.png"/><Relationship Id="rId23" Type="http://schemas.openxmlformats.org/officeDocument/2006/relationships/image" Target="../media/image51.png"/><Relationship Id="rId10" Type="http://schemas.openxmlformats.org/officeDocument/2006/relationships/image" Target="../media/image32.svg"/><Relationship Id="rId19" Type="http://schemas.openxmlformats.org/officeDocument/2006/relationships/image" Target="../media/image41.png"/><Relationship Id="rId4" Type="http://schemas.openxmlformats.org/officeDocument/2006/relationships/image" Target="../media/image49.svg"/><Relationship Id="rId9" Type="http://schemas.openxmlformats.org/officeDocument/2006/relationships/image" Target="../media/image31.png"/><Relationship Id="rId14" Type="http://schemas.openxmlformats.org/officeDocument/2006/relationships/image" Target="../media/image36.svg"/><Relationship Id="rId22" Type="http://schemas.openxmlformats.org/officeDocument/2006/relationships/image" Target="../media/image50.sv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8" Type="http://schemas.openxmlformats.org/officeDocument/2006/relationships/image" Target="../media/image54.svg"/><Relationship Id="rId3" Type="http://schemas.openxmlformats.org/officeDocument/2006/relationships/image" Target="../media/image18.png"/><Relationship Id="rId7" Type="http://schemas.openxmlformats.org/officeDocument/2006/relationships/image" Target="../media/image53.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48.svg"/><Relationship Id="rId4" Type="http://schemas.openxmlformats.org/officeDocument/2006/relationships/image" Target="../media/image28.svg"/><Relationship Id="rId9" Type="http://schemas.openxmlformats.org/officeDocument/2006/relationships/image" Target="../media/image47.png"/></Relationships>
</file>

<file path=ppt/slides/_rels/slide52.xml.rels><?xml version="1.0" encoding="UTF-8" standalone="yes"?>
<Relationships xmlns="http://schemas.openxmlformats.org/package/2006/relationships"><Relationship Id="rId8" Type="http://schemas.openxmlformats.org/officeDocument/2006/relationships/image" Target="../media/image54.svg"/><Relationship Id="rId3" Type="http://schemas.openxmlformats.org/officeDocument/2006/relationships/image" Target="../media/image55.png"/><Relationship Id="rId7" Type="http://schemas.openxmlformats.org/officeDocument/2006/relationships/image" Target="../media/image53.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7.svg"/><Relationship Id="rId5" Type="http://schemas.openxmlformats.org/officeDocument/2006/relationships/image" Target="../media/image51.png"/><Relationship Id="rId10" Type="http://schemas.openxmlformats.org/officeDocument/2006/relationships/image" Target="../media/image48.svg"/><Relationship Id="rId4" Type="http://schemas.openxmlformats.org/officeDocument/2006/relationships/image" Target="../media/image56.svg"/><Relationship Id="rId9" Type="http://schemas.openxmlformats.org/officeDocument/2006/relationships/image" Target="../media/image47.png"/></Relationships>
</file>

<file path=ppt/slides/_rels/slide53.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61.svg"/><Relationship Id="rId18" Type="http://schemas.openxmlformats.org/officeDocument/2006/relationships/image" Target="../media/image66.png"/><Relationship Id="rId26" Type="http://schemas.openxmlformats.org/officeDocument/2006/relationships/image" Target="../media/image74.png"/><Relationship Id="rId3" Type="http://schemas.openxmlformats.org/officeDocument/2006/relationships/image" Target="../media/image1.png"/><Relationship Id="rId21" Type="http://schemas.openxmlformats.org/officeDocument/2006/relationships/image" Target="../media/image69.svg"/><Relationship Id="rId7" Type="http://schemas.openxmlformats.org/officeDocument/2006/relationships/image" Target="../media/image59.svg"/><Relationship Id="rId12" Type="http://schemas.openxmlformats.org/officeDocument/2006/relationships/image" Target="../media/image43.png"/><Relationship Id="rId17" Type="http://schemas.openxmlformats.org/officeDocument/2006/relationships/image" Target="../media/image65.svg"/><Relationship Id="rId25" Type="http://schemas.openxmlformats.org/officeDocument/2006/relationships/image" Target="../media/image73.svg"/><Relationship Id="rId2" Type="http://schemas.openxmlformats.org/officeDocument/2006/relationships/notesSlide" Target="../notesSlides/notesSlide9.xml"/><Relationship Id="rId16" Type="http://schemas.openxmlformats.org/officeDocument/2006/relationships/image" Target="../media/image64.png"/><Relationship Id="rId20" Type="http://schemas.openxmlformats.org/officeDocument/2006/relationships/image" Target="../media/image68.png"/><Relationship Id="rId1" Type="http://schemas.openxmlformats.org/officeDocument/2006/relationships/slideLayout" Target="../slideLayouts/slideLayout7.xml"/><Relationship Id="rId6" Type="http://schemas.openxmlformats.org/officeDocument/2006/relationships/image" Target="../media/image22.png"/><Relationship Id="rId11" Type="http://schemas.openxmlformats.org/officeDocument/2006/relationships/image" Target="../media/image17.svg"/><Relationship Id="rId24" Type="http://schemas.openxmlformats.org/officeDocument/2006/relationships/image" Target="../media/image72.png"/><Relationship Id="rId5" Type="http://schemas.openxmlformats.org/officeDocument/2006/relationships/image" Target="../media/image58.svg"/><Relationship Id="rId15" Type="http://schemas.openxmlformats.org/officeDocument/2006/relationships/image" Target="../media/image63.svg"/><Relationship Id="rId23" Type="http://schemas.openxmlformats.org/officeDocument/2006/relationships/image" Target="../media/image71.svg"/><Relationship Id="rId10" Type="http://schemas.openxmlformats.org/officeDocument/2006/relationships/image" Target="../media/image16.png"/><Relationship Id="rId19" Type="http://schemas.openxmlformats.org/officeDocument/2006/relationships/image" Target="../media/image67.svg"/><Relationship Id="rId4" Type="http://schemas.openxmlformats.org/officeDocument/2006/relationships/image" Target="../media/image29.png"/><Relationship Id="rId9" Type="http://schemas.openxmlformats.org/officeDocument/2006/relationships/image" Target="../media/image60.svg"/><Relationship Id="rId14" Type="http://schemas.openxmlformats.org/officeDocument/2006/relationships/image" Target="../media/image62.png"/><Relationship Id="rId22" Type="http://schemas.openxmlformats.org/officeDocument/2006/relationships/image" Target="../media/image70.png"/><Relationship Id="rId27" Type="http://schemas.openxmlformats.org/officeDocument/2006/relationships/image" Target="../media/image75.svg"/></Relationships>
</file>

<file path=ppt/slides/_rels/slide5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77.svg"/><Relationship Id="rId4" Type="http://schemas.openxmlformats.org/officeDocument/2006/relationships/image" Target="../media/image76.png"/></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79.svg"/><Relationship Id="rId4" Type="http://schemas.openxmlformats.org/officeDocument/2006/relationships/image" Target="../media/image78.pn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8" Type="http://schemas.openxmlformats.org/officeDocument/2006/relationships/image" Target="../media/image85.svg"/><Relationship Id="rId13" Type="http://schemas.openxmlformats.org/officeDocument/2006/relationships/image" Target="../media/image90.png"/><Relationship Id="rId3" Type="http://schemas.openxmlformats.org/officeDocument/2006/relationships/image" Target="../media/image80.png"/><Relationship Id="rId7" Type="http://schemas.openxmlformats.org/officeDocument/2006/relationships/image" Target="../media/image84.png"/><Relationship Id="rId12" Type="http://schemas.openxmlformats.org/officeDocument/2006/relationships/image" Target="../media/image89.svg"/><Relationship Id="rId17" Type="http://schemas.openxmlformats.org/officeDocument/2006/relationships/image" Target="../media/image1.png"/><Relationship Id="rId2" Type="http://schemas.openxmlformats.org/officeDocument/2006/relationships/notesSlide" Target="../notesSlides/notesSlide21.xml"/><Relationship Id="rId16" Type="http://schemas.openxmlformats.org/officeDocument/2006/relationships/image" Target="../media/image93.svg"/><Relationship Id="rId1" Type="http://schemas.openxmlformats.org/officeDocument/2006/relationships/slideLayout" Target="../slideLayouts/slideLayout7.xml"/><Relationship Id="rId6" Type="http://schemas.openxmlformats.org/officeDocument/2006/relationships/image" Target="../media/image83.svg"/><Relationship Id="rId11" Type="http://schemas.openxmlformats.org/officeDocument/2006/relationships/image" Target="../media/image88.png"/><Relationship Id="rId5" Type="http://schemas.openxmlformats.org/officeDocument/2006/relationships/image" Target="../media/image82.png"/><Relationship Id="rId15" Type="http://schemas.openxmlformats.org/officeDocument/2006/relationships/image" Target="../media/image92.png"/><Relationship Id="rId10" Type="http://schemas.openxmlformats.org/officeDocument/2006/relationships/image" Target="../media/image87.svg"/><Relationship Id="rId4" Type="http://schemas.openxmlformats.org/officeDocument/2006/relationships/image" Target="../media/image81.svg"/><Relationship Id="rId9" Type="http://schemas.openxmlformats.org/officeDocument/2006/relationships/image" Target="../media/image86.png"/><Relationship Id="rId14" Type="http://schemas.openxmlformats.org/officeDocument/2006/relationships/image" Target="../media/image91.svg"/></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8" Type="http://schemas.openxmlformats.org/officeDocument/2006/relationships/image" Target="../media/image99.png"/><Relationship Id="rId3" Type="http://schemas.openxmlformats.org/officeDocument/2006/relationships/image" Target="../media/image94.png"/><Relationship Id="rId7" Type="http://schemas.openxmlformats.org/officeDocument/2006/relationships/image" Target="../media/image98.sv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97.png"/><Relationship Id="rId11" Type="http://schemas.openxmlformats.org/officeDocument/2006/relationships/image" Target="../media/image102.svg"/><Relationship Id="rId5" Type="http://schemas.openxmlformats.org/officeDocument/2006/relationships/image" Target="../media/image96.svg"/><Relationship Id="rId10" Type="http://schemas.openxmlformats.org/officeDocument/2006/relationships/image" Target="../media/image101.png"/><Relationship Id="rId4" Type="http://schemas.openxmlformats.org/officeDocument/2006/relationships/image" Target="../media/image95.png"/><Relationship Id="rId9" Type="http://schemas.openxmlformats.org/officeDocument/2006/relationships/image" Target="../media/image100.sv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8E3A35B-749D-49A7-906D-DC0B7DB4ED10}"/>
              </a:ext>
            </a:extLst>
          </p:cNvPr>
          <p:cNvSpPr/>
          <p:nvPr/>
        </p:nvSpPr>
        <p:spPr>
          <a:xfrm>
            <a:off x="992004" y="1854286"/>
            <a:ext cx="264853" cy="7919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6" name="TextBox 5">
            <a:extLst>
              <a:ext uri="{FF2B5EF4-FFF2-40B4-BE49-F238E27FC236}">
                <a16:creationId xmlns:a16="http://schemas.microsoft.com/office/drawing/2014/main" id="{3DF45013-AA60-4BAC-B9E5-F3C36BD9A57F}"/>
              </a:ext>
            </a:extLst>
          </p:cNvPr>
          <p:cNvSpPr txBox="1"/>
          <p:nvPr/>
        </p:nvSpPr>
        <p:spPr>
          <a:xfrm>
            <a:off x="1256856" y="1854286"/>
            <a:ext cx="5078857" cy="791992"/>
          </a:xfrm>
          <a:prstGeom prst="rect">
            <a:avLst/>
          </a:prstGeom>
          <a:solidFill>
            <a:srgbClr val="003F48"/>
          </a:solidFill>
          <a:ln>
            <a:noFill/>
          </a:ln>
        </p:spPr>
        <p:txBody>
          <a:bodyPr wrap="square" rIns="256555" rtlCol="0" anchor="ctr">
            <a:noAutofit/>
          </a:bodyPr>
          <a:lstStyle/>
          <a:p>
            <a:pPr algn="r">
              <a:lnSpc>
                <a:spcPct val="90000"/>
              </a:lnSpc>
            </a:pPr>
            <a:r>
              <a:rPr lang="en-GB" sz="2200" b="1" spc="65" dirty="0">
                <a:solidFill>
                  <a:schemeClr val="bg1"/>
                </a:solidFill>
                <a:latin typeface="Avenir LT Pro 65 Medium" panose="020B0603020203020204" pitchFamily="34" charset="0"/>
              </a:rPr>
              <a:t>MANAGEMENT OF CUSTOMERS</a:t>
            </a:r>
          </a:p>
          <a:p>
            <a:pPr algn="r">
              <a:lnSpc>
                <a:spcPct val="90000"/>
              </a:lnSpc>
            </a:pPr>
            <a:r>
              <a:rPr lang="en-GB" sz="1901" spc="65" dirty="0">
                <a:solidFill>
                  <a:srgbClr val="0094A8"/>
                </a:solidFill>
                <a:latin typeface="Avenir LT Pro 65 Medium" panose="020B0603020203020204" pitchFamily="34" charset="0"/>
              </a:rPr>
              <a:t>POCKETBOOK</a:t>
            </a:r>
            <a:endParaRPr lang="en-GB" sz="2613" spc="65" dirty="0">
              <a:solidFill>
                <a:srgbClr val="0094A8"/>
              </a:solidFill>
              <a:latin typeface="Avenir LT Pro 65 Medium" panose="020B0603020203020204" pitchFamily="34" charset="0"/>
            </a:endParaRPr>
          </a:p>
        </p:txBody>
      </p:sp>
      <p:pic>
        <p:nvPicPr>
          <p:cNvPr id="8" name="Picture 7">
            <a:extLst>
              <a:ext uri="{FF2B5EF4-FFF2-40B4-BE49-F238E27FC236}">
                <a16:creationId xmlns:a16="http://schemas.microsoft.com/office/drawing/2014/main" id="{8537BC49-3C04-4128-B1CB-FB70A034600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rot="16200000">
            <a:off x="796987" y="2164725"/>
            <a:ext cx="654887" cy="171115"/>
          </a:xfrm>
          <a:prstGeom prst="rect">
            <a:avLst/>
          </a:prstGeom>
        </p:spPr>
      </p:pic>
    </p:spTree>
    <p:extLst>
      <p:ext uri="{BB962C8B-B14F-4D97-AF65-F5344CB8AC3E}">
        <p14:creationId xmlns:p14="http://schemas.microsoft.com/office/powerpoint/2010/main" val="3610410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4CE9DD26-CE8C-D098-55D4-4DF955AA43CA}"/>
              </a:ext>
            </a:extLst>
          </p:cNvPr>
          <p:cNvSpPr txBox="1">
            <a:spLocks/>
          </p:cNvSpPr>
          <p:nvPr/>
        </p:nvSpPr>
        <p:spPr>
          <a:xfrm>
            <a:off x="292863" y="792683"/>
            <a:ext cx="4020200" cy="277178"/>
          </a:xfrm>
          <a:prstGeom prst="rect">
            <a:avLst/>
          </a:prstGeom>
          <a:noFill/>
        </p:spPr>
        <p:txBody>
          <a:bodyPr vert="horz" wrap="square" lIns="54304"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CUSTOMERS ARE EVOLVING</a:t>
            </a:r>
          </a:p>
        </p:txBody>
      </p:sp>
      <p:sp>
        <p:nvSpPr>
          <p:cNvPr id="108" name="TextBox 107">
            <a:extLst>
              <a:ext uri="{FF2B5EF4-FFF2-40B4-BE49-F238E27FC236}">
                <a16:creationId xmlns:a16="http://schemas.microsoft.com/office/drawing/2014/main" id="{1B9A66C6-5EC0-BF41-9EBF-1A874C946AF5}"/>
              </a:ext>
            </a:extLst>
          </p:cNvPr>
          <p:cNvSpPr txBox="1"/>
          <p:nvPr/>
        </p:nvSpPr>
        <p:spPr>
          <a:xfrm>
            <a:off x="628851" y="1275262"/>
            <a:ext cx="5242560" cy="506886"/>
          </a:xfrm>
          <a:prstGeom prst="rect">
            <a:avLst/>
          </a:prstGeom>
        </p:spPr>
        <p:txBody>
          <a:bodyPr wrap="square" lIns="45252" tIns="45252" rIns="45252" bIns="45252" numCol="1" spcCol="360000">
            <a:spAutoFit/>
          </a:bodyPr>
          <a:lstStyle>
            <a:defPPr>
              <a:defRPr lang="en-US"/>
            </a:defPPr>
            <a:lvl1pPr algn="just">
              <a:spcAft>
                <a:spcPts val="600"/>
              </a:spcAft>
              <a:defRPr sz="567">
                <a:latin typeface="Avenir LT Pro 65 Medium" panose="020B0603020203020204" pitchFamily="34" charset="0"/>
              </a:defRPr>
            </a:lvl1pPr>
          </a:lstStyle>
          <a:p>
            <a:pPr algn="l"/>
            <a:r>
              <a:rPr lang="en-GB" sz="900" dirty="0"/>
              <a:t>The internet has levelled the playing field for customers. They now have access to almost infinite sources of global information, advice, products and services available to them whenever, wherever and at whatever price they want.</a:t>
            </a:r>
          </a:p>
        </p:txBody>
      </p:sp>
      <p:sp>
        <p:nvSpPr>
          <p:cNvPr id="3" name="Slide Number Placeholder 5">
            <a:extLst>
              <a:ext uri="{FF2B5EF4-FFF2-40B4-BE49-F238E27FC236}">
                <a16:creationId xmlns:a16="http://schemas.microsoft.com/office/drawing/2014/main" id="{3A1D07DB-F609-C6D1-1884-2CFAEA88832F}"/>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10</a:t>
            </a:fld>
            <a:endParaRPr lang="en-GB" sz="754">
              <a:latin typeface="Avenir LT Pro 65 Medium" panose="020B0603020203020204" pitchFamily="34" charset="0"/>
            </a:endParaRPr>
          </a:p>
        </p:txBody>
      </p:sp>
      <p:pic>
        <p:nvPicPr>
          <p:cNvPr id="5" name="Picture 4">
            <a:extLst>
              <a:ext uri="{FF2B5EF4-FFF2-40B4-BE49-F238E27FC236}">
                <a16:creationId xmlns:a16="http://schemas.microsoft.com/office/drawing/2014/main" id="{775881D1-D144-FB60-7FED-CD5C1633D7C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6" name="TextBox 5">
            <a:extLst>
              <a:ext uri="{FF2B5EF4-FFF2-40B4-BE49-F238E27FC236}">
                <a16:creationId xmlns:a16="http://schemas.microsoft.com/office/drawing/2014/main" id="{34B8D030-6615-BED0-E24A-4A02F92BBB74}"/>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pic>
        <p:nvPicPr>
          <p:cNvPr id="20" name="Graphic 19" descr="Robot with solid fill">
            <a:extLst>
              <a:ext uri="{FF2B5EF4-FFF2-40B4-BE49-F238E27FC236}">
                <a16:creationId xmlns:a16="http://schemas.microsoft.com/office/drawing/2014/main" id="{A4150247-85CB-F42F-D00B-8E37A4F0236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33850" y="2201078"/>
            <a:ext cx="277178" cy="277178"/>
          </a:xfrm>
          <a:prstGeom prst="rect">
            <a:avLst/>
          </a:prstGeom>
        </p:spPr>
      </p:pic>
      <p:pic>
        <p:nvPicPr>
          <p:cNvPr id="22" name="Graphic 21" descr="Transfer with solid fill">
            <a:extLst>
              <a:ext uri="{FF2B5EF4-FFF2-40B4-BE49-F238E27FC236}">
                <a16:creationId xmlns:a16="http://schemas.microsoft.com/office/drawing/2014/main" id="{72F0C957-D91D-3454-FC23-2B6CD27414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33850" y="2999258"/>
            <a:ext cx="277178" cy="277178"/>
          </a:xfrm>
          <a:prstGeom prst="rect">
            <a:avLst/>
          </a:prstGeom>
        </p:spPr>
      </p:pic>
      <p:pic>
        <p:nvPicPr>
          <p:cNvPr id="24" name="Graphic 23" descr="Ecommerce with solid fill">
            <a:extLst>
              <a:ext uri="{FF2B5EF4-FFF2-40B4-BE49-F238E27FC236}">
                <a16:creationId xmlns:a16="http://schemas.microsoft.com/office/drawing/2014/main" id="{7F3ACEBE-A142-6571-D69D-2D3E23B3FD0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33850" y="1332301"/>
            <a:ext cx="277178" cy="277178"/>
          </a:xfrm>
          <a:prstGeom prst="rect">
            <a:avLst/>
          </a:prstGeom>
        </p:spPr>
      </p:pic>
      <p:sp>
        <p:nvSpPr>
          <p:cNvPr id="25" name="TextBox 24">
            <a:extLst>
              <a:ext uri="{FF2B5EF4-FFF2-40B4-BE49-F238E27FC236}">
                <a16:creationId xmlns:a16="http://schemas.microsoft.com/office/drawing/2014/main" id="{F1CA31B2-D46F-7BF1-D06F-3A2032CA907C}"/>
              </a:ext>
            </a:extLst>
          </p:cNvPr>
          <p:cNvSpPr txBox="1"/>
          <p:nvPr/>
        </p:nvSpPr>
        <p:spPr>
          <a:xfrm>
            <a:off x="676693" y="2972306"/>
            <a:ext cx="5242560" cy="506886"/>
          </a:xfrm>
          <a:prstGeom prst="rect">
            <a:avLst/>
          </a:prstGeom>
        </p:spPr>
        <p:txBody>
          <a:bodyPr wrap="square" lIns="45252" tIns="45252" rIns="45252" bIns="45252" numCol="1" spcCol="360000">
            <a:spAutoFit/>
          </a:bodyPr>
          <a:lstStyle>
            <a:defPPr>
              <a:defRPr lang="en-US"/>
            </a:defPPr>
            <a:lvl1pPr algn="just">
              <a:spcAft>
                <a:spcPts val="600"/>
              </a:spcAft>
              <a:defRPr sz="567">
                <a:latin typeface="Avenir LT Pro 65 Medium" panose="020B0603020203020204" pitchFamily="34" charset="0"/>
              </a:defRPr>
            </a:lvl1pPr>
          </a:lstStyle>
          <a:p>
            <a:pPr algn="l"/>
            <a:r>
              <a:rPr lang="en-GB" sz="900" dirty="0"/>
              <a:t>Digital channels have disintermediated businesses from direct control over the traditional sales process. There are fewer barriers to customers switching suppliers on a whim and a plethora of competitive offers encouraging them to do so.</a:t>
            </a:r>
          </a:p>
        </p:txBody>
      </p:sp>
      <p:sp>
        <p:nvSpPr>
          <p:cNvPr id="26" name="TextBox 25">
            <a:extLst>
              <a:ext uri="{FF2B5EF4-FFF2-40B4-BE49-F238E27FC236}">
                <a16:creationId xmlns:a16="http://schemas.microsoft.com/office/drawing/2014/main" id="{2357B551-61A2-56D6-135A-79BA12952C5E}"/>
              </a:ext>
            </a:extLst>
          </p:cNvPr>
          <p:cNvSpPr txBox="1"/>
          <p:nvPr/>
        </p:nvSpPr>
        <p:spPr>
          <a:xfrm>
            <a:off x="628797" y="2153969"/>
            <a:ext cx="5239673" cy="506886"/>
          </a:xfrm>
          <a:prstGeom prst="rect">
            <a:avLst/>
          </a:prstGeom>
        </p:spPr>
        <p:txBody>
          <a:bodyPr wrap="square" lIns="45252" tIns="45252" rIns="45252" bIns="45252" numCol="1" spcCol="360000">
            <a:spAutoFit/>
          </a:bodyPr>
          <a:lstStyle>
            <a:defPPr>
              <a:defRPr lang="en-US"/>
            </a:defPPr>
            <a:lvl1pPr>
              <a:spcAft>
                <a:spcPts val="600"/>
              </a:spcAft>
              <a:defRPr sz="567">
                <a:latin typeface="Avenir LT Pro 65 Medium" panose="020B0603020203020204" pitchFamily="34" charset="0"/>
              </a:defRPr>
            </a:lvl1pPr>
          </a:lstStyle>
          <a:p>
            <a:r>
              <a:rPr lang="en-GB" sz="900" dirty="0"/>
              <a:t>Customers increasingly trust technology to make decisions for them: digital investment advisors, smart fridges, self-serve and chat, music and film recommendations, journey navigation and other ‘artificially intelligent’ tools permeating lifestyles.</a:t>
            </a:r>
          </a:p>
        </p:txBody>
      </p:sp>
      <p:cxnSp>
        <p:nvCxnSpPr>
          <p:cNvPr id="2" name="Straight Connector 1">
            <a:extLst>
              <a:ext uri="{FF2B5EF4-FFF2-40B4-BE49-F238E27FC236}">
                <a16:creationId xmlns:a16="http://schemas.microsoft.com/office/drawing/2014/main" id="{68392C2F-8CE5-3FC7-0395-E8659680914E}"/>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651CBD90-52F7-1DC4-1465-4D7D36B9C390}"/>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2384733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Graphic 15" descr="Hero Female with solid fill">
            <a:extLst>
              <a:ext uri="{FF2B5EF4-FFF2-40B4-BE49-F238E27FC236}">
                <a16:creationId xmlns:a16="http://schemas.microsoft.com/office/drawing/2014/main" id="{97ED1AB1-5F2F-F561-C845-B648CDB2AFD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5328" y="2175016"/>
            <a:ext cx="277178" cy="277178"/>
          </a:xfrm>
          <a:prstGeom prst="rect">
            <a:avLst/>
          </a:prstGeom>
        </p:spPr>
      </p:pic>
      <p:pic>
        <p:nvPicPr>
          <p:cNvPr id="18" name="Graphic 17" descr="Comment Heart with solid fill">
            <a:extLst>
              <a:ext uri="{FF2B5EF4-FFF2-40B4-BE49-F238E27FC236}">
                <a16:creationId xmlns:a16="http://schemas.microsoft.com/office/drawing/2014/main" id="{22FC152D-8A8D-9370-0DE7-16DCC5A8E3A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5328" y="1282611"/>
            <a:ext cx="277178" cy="277178"/>
          </a:xfrm>
          <a:prstGeom prst="rect">
            <a:avLst/>
          </a:prstGeom>
        </p:spPr>
      </p:pic>
      <p:sp>
        <p:nvSpPr>
          <p:cNvPr id="27" name="TextBox 26">
            <a:extLst>
              <a:ext uri="{FF2B5EF4-FFF2-40B4-BE49-F238E27FC236}">
                <a16:creationId xmlns:a16="http://schemas.microsoft.com/office/drawing/2014/main" id="{5C14B4C3-4A83-482E-2B6C-23CC6F774E27}"/>
              </a:ext>
            </a:extLst>
          </p:cNvPr>
          <p:cNvSpPr txBox="1"/>
          <p:nvPr/>
        </p:nvSpPr>
        <p:spPr>
          <a:xfrm>
            <a:off x="785154" y="2161489"/>
            <a:ext cx="5147100" cy="506886"/>
          </a:xfrm>
          <a:prstGeom prst="rect">
            <a:avLst/>
          </a:prstGeom>
        </p:spPr>
        <p:txBody>
          <a:bodyPr wrap="square" lIns="45252" tIns="45252" rIns="45252" bIns="45252" numCol="1" spcCol="360000">
            <a:spAutoFit/>
          </a:bodyPr>
          <a:lstStyle>
            <a:defPPr>
              <a:defRPr lang="en-US"/>
            </a:defPPr>
            <a:lvl1pPr>
              <a:spcAft>
                <a:spcPts val="600"/>
              </a:spcAft>
              <a:defRPr sz="567">
                <a:latin typeface="Avenir LT Pro 65 Medium" panose="020B0603020203020204" pitchFamily="34" charset="0"/>
              </a:defRPr>
            </a:lvl1pPr>
          </a:lstStyle>
          <a:p>
            <a:r>
              <a:rPr lang="en-GB" sz="900" dirty="0"/>
              <a:t>The traditional stages of life are giving way to more significant life events less driven by time, such as achieving a qualification, first job, leaving home, getting married again, holidays, children’s birth, retirement.</a:t>
            </a:r>
          </a:p>
        </p:txBody>
      </p:sp>
      <p:sp>
        <p:nvSpPr>
          <p:cNvPr id="28" name="TextBox 27">
            <a:extLst>
              <a:ext uri="{FF2B5EF4-FFF2-40B4-BE49-F238E27FC236}">
                <a16:creationId xmlns:a16="http://schemas.microsoft.com/office/drawing/2014/main" id="{A0217A93-A957-2CA5-68DC-1D9BE3CA3930}"/>
              </a:ext>
            </a:extLst>
          </p:cNvPr>
          <p:cNvSpPr txBox="1"/>
          <p:nvPr/>
        </p:nvSpPr>
        <p:spPr>
          <a:xfrm>
            <a:off x="785153" y="1255659"/>
            <a:ext cx="5147100" cy="506886"/>
          </a:xfrm>
          <a:prstGeom prst="rect">
            <a:avLst/>
          </a:prstGeom>
        </p:spPr>
        <p:txBody>
          <a:bodyPr wrap="square" lIns="45252" tIns="45252" rIns="45252" bIns="45252" numCol="1" spcCol="360000">
            <a:spAutoFit/>
          </a:bodyPr>
          <a:lstStyle>
            <a:defPPr>
              <a:defRPr lang="en-US"/>
            </a:defPPr>
            <a:lvl1pPr>
              <a:spcAft>
                <a:spcPts val="600"/>
              </a:spcAft>
              <a:defRPr sz="567">
                <a:latin typeface="Avenir LT Pro 65 Medium" panose="020B0603020203020204" pitchFamily="34" charset="0"/>
              </a:defRPr>
            </a:lvl1pPr>
          </a:lstStyle>
          <a:p>
            <a:r>
              <a:rPr lang="en-GB" sz="900" dirty="0"/>
              <a:t>Satisfaction is no longer a guarantee of repeat business, and loyalty is more likely to be just complacency on the customer’s part. However, customer expectations are significantly higher around value for money and level of service.</a:t>
            </a:r>
          </a:p>
        </p:txBody>
      </p:sp>
      <p:sp>
        <p:nvSpPr>
          <p:cNvPr id="29" name="TextBox 28">
            <a:extLst>
              <a:ext uri="{FF2B5EF4-FFF2-40B4-BE49-F238E27FC236}">
                <a16:creationId xmlns:a16="http://schemas.microsoft.com/office/drawing/2014/main" id="{42873AD6-E38D-82FC-A204-0838437F3E95}"/>
              </a:ext>
            </a:extLst>
          </p:cNvPr>
          <p:cNvSpPr txBox="1"/>
          <p:nvPr/>
        </p:nvSpPr>
        <p:spPr>
          <a:xfrm>
            <a:off x="475917" y="3055109"/>
            <a:ext cx="5456336" cy="560905"/>
          </a:xfrm>
          <a:prstGeom prst="rect">
            <a:avLst/>
          </a:prstGeom>
          <a:noFill/>
        </p:spPr>
        <p:txBody>
          <a:bodyPr wrap="square" lIns="72000" tIns="72000" rIns="72000" bIns="72000" numCol="1" spcCol="360000">
            <a:spAutoFit/>
          </a:bodyPr>
          <a:lstStyle>
            <a:defPPr>
              <a:defRPr lang="en-US"/>
            </a:defPPr>
            <a:lvl1pPr>
              <a:spcAft>
                <a:spcPts val="600"/>
              </a:spcAft>
              <a:defRPr sz="567">
                <a:latin typeface="Avenir LT Pro 65 Medium" panose="020B0603020203020204" pitchFamily="34" charset="0"/>
              </a:defRPr>
            </a:lvl1pPr>
          </a:lstStyle>
          <a:p>
            <a:r>
              <a:rPr lang="en-GB" sz="900" b="1" dirty="0">
                <a:solidFill>
                  <a:srgbClr val="003F48"/>
                </a:solidFill>
              </a:rPr>
              <a:t>Businesses must think differently </a:t>
            </a:r>
            <a:r>
              <a:rPr lang="en-GB" sz="900" dirty="0"/>
              <a:t>about how to manage their customers by recognising that each customer is an individual with different circumstances, needs, preferences, and profitability so, should be managed accordingly.</a:t>
            </a:r>
          </a:p>
        </p:txBody>
      </p:sp>
      <p:sp>
        <p:nvSpPr>
          <p:cNvPr id="4" name="TextBox 3">
            <a:extLst>
              <a:ext uri="{FF2B5EF4-FFF2-40B4-BE49-F238E27FC236}">
                <a16:creationId xmlns:a16="http://schemas.microsoft.com/office/drawing/2014/main" id="{BDF8D3E8-77D7-5E00-E08A-5722E0AB98A7}"/>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8" name="Slide Number Placeholder 5">
            <a:extLst>
              <a:ext uri="{FF2B5EF4-FFF2-40B4-BE49-F238E27FC236}">
                <a16:creationId xmlns:a16="http://schemas.microsoft.com/office/drawing/2014/main" id="{1B2856BF-8306-E18D-A5D1-71656D3827B5}"/>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11</a:t>
            </a:fld>
            <a:endParaRPr lang="en-GB" sz="754" b="1">
              <a:solidFill>
                <a:schemeClr val="tx1"/>
              </a:solidFill>
              <a:latin typeface="Avenir LT Pro 65 Medium" panose="020B0603020203020204" pitchFamily="34" charset="0"/>
            </a:endParaRPr>
          </a:p>
        </p:txBody>
      </p:sp>
      <p:pic>
        <p:nvPicPr>
          <p:cNvPr id="9" name="Picture 8">
            <a:extLst>
              <a:ext uri="{FF2B5EF4-FFF2-40B4-BE49-F238E27FC236}">
                <a16:creationId xmlns:a16="http://schemas.microsoft.com/office/drawing/2014/main" id="{7E7A1A7D-481C-7AD8-8FD9-5A1BD2470F21}"/>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10" name="Straight Connector 9">
            <a:extLst>
              <a:ext uri="{FF2B5EF4-FFF2-40B4-BE49-F238E27FC236}">
                <a16:creationId xmlns:a16="http://schemas.microsoft.com/office/drawing/2014/main" id="{E76AE2F7-C33B-ACD7-A56F-921454673671}"/>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7B28B583-B3CC-4DB0-9B82-903034285171}"/>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2516035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lide Number Placeholder 5">
            <a:extLst>
              <a:ext uri="{FF2B5EF4-FFF2-40B4-BE49-F238E27FC236}">
                <a16:creationId xmlns:a16="http://schemas.microsoft.com/office/drawing/2014/main" id="{E0B2F75F-3D0C-74F7-ED01-52B57D8CE4BA}"/>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12</a:t>
            </a:fld>
            <a:endParaRPr lang="en-GB" sz="754">
              <a:latin typeface="Avenir LT Pro 65 Medium" panose="020B0603020203020204" pitchFamily="34" charset="0"/>
            </a:endParaRPr>
          </a:p>
        </p:txBody>
      </p:sp>
      <p:sp>
        <p:nvSpPr>
          <p:cNvPr id="47" name="TextBox 46">
            <a:extLst>
              <a:ext uri="{FF2B5EF4-FFF2-40B4-BE49-F238E27FC236}">
                <a16:creationId xmlns:a16="http://schemas.microsoft.com/office/drawing/2014/main" id="{0E7D1F71-2C4A-C21B-BA41-5DAE58B7205F}"/>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48" name="Straight Connector 47">
            <a:extLst>
              <a:ext uri="{FF2B5EF4-FFF2-40B4-BE49-F238E27FC236}">
                <a16:creationId xmlns:a16="http://schemas.microsoft.com/office/drawing/2014/main" id="{102BD169-2E21-C1B0-395A-20569AAB0EBB}"/>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B43EB1FC-6296-1BF6-7FE2-C6154ED3607E}"/>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393" name="Title 1">
            <a:extLst>
              <a:ext uri="{FF2B5EF4-FFF2-40B4-BE49-F238E27FC236}">
                <a16:creationId xmlns:a16="http://schemas.microsoft.com/office/drawing/2014/main" id="{5370D6A4-7E3D-72E1-6FE5-0B579231E4D8}"/>
              </a:ext>
            </a:extLst>
          </p:cNvPr>
          <p:cNvSpPr txBox="1">
            <a:spLocks/>
          </p:cNvSpPr>
          <p:nvPr/>
        </p:nvSpPr>
        <p:spPr>
          <a:xfrm>
            <a:off x="340030" y="792683"/>
            <a:ext cx="4020200"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COMPONENTS OF CUSTOMER MANAGEMENT</a:t>
            </a:r>
          </a:p>
        </p:txBody>
      </p:sp>
      <p:graphicFrame>
        <p:nvGraphicFramePr>
          <p:cNvPr id="394" name="Table 23">
            <a:extLst>
              <a:ext uri="{FF2B5EF4-FFF2-40B4-BE49-F238E27FC236}">
                <a16:creationId xmlns:a16="http://schemas.microsoft.com/office/drawing/2014/main" id="{53D66525-E854-9D09-865A-D4EBF56A1339}"/>
              </a:ext>
            </a:extLst>
          </p:cNvPr>
          <p:cNvGraphicFramePr>
            <a:graphicFrameLocks noGrp="1"/>
          </p:cNvGraphicFramePr>
          <p:nvPr>
            <p:extLst>
              <p:ext uri="{D42A27DB-BD31-4B8C-83A1-F6EECF244321}">
                <p14:modId xmlns:p14="http://schemas.microsoft.com/office/powerpoint/2010/main" val="446580182"/>
              </p:ext>
            </p:extLst>
          </p:nvPr>
        </p:nvGraphicFramePr>
        <p:xfrm>
          <a:off x="340030" y="1241851"/>
          <a:ext cx="5491242" cy="2698104"/>
        </p:xfrm>
        <a:graphic>
          <a:graphicData uri="http://schemas.openxmlformats.org/drawingml/2006/table">
            <a:tbl>
              <a:tblPr>
                <a:tableStyleId>{5C22544A-7EE6-4342-B048-85BDC9FD1C3A}</a:tableStyleId>
              </a:tblPr>
              <a:tblGrid>
                <a:gridCol w="1830414">
                  <a:extLst>
                    <a:ext uri="{9D8B030D-6E8A-4147-A177-3AD203B41FA5}">
                      <a16:colId xmlns:a16="http://schemas.microsoft.com/office/drawing/2014/main" val="1381012199"/>
                    </a:ext>
                  </a:extLst>
                </a:gridCol>
                <a:gridCol w="1830414">
                  <a:extLst>
                    <a:ext uri="{9D8B030D-6E8A-4147-A177-3AD203B41FA5}">
                      <a16:colId xmlns:a16="http://schemas.microsoft.com/office/drawing/2014/main" val="1134474227"/>
                    </a:ext>
                  </a:extLst>
                </a:gridCol>
                <a:gridCol w="1830414">
                  <a:extLst>
                    <a:ext uri="{9D8B030D-6E8A-4147-A177-3AD203B41FA5}">
                      <a16:colId xmlns:a16="http://schemas.microsoft.com/office/drawing/2014/main" val="3362633336"/>
                    </a:ext>
                  </a:extLst>
                </a:gridCol>
              </a:tblGrid>
              <a:tr h="674526">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OBJECTIVES</a:t>
                      </a:r>
                      <a:endParaRPr lang="en-GB" sz="800" b="1" i="0" dirty="0">
                        <a:solidFill>
                          <a:schemeClr val="bg1"/>
                        </a:solidFill>
                        <a:latin typeface="Avenir LT Pro 65 Medium" panose="020B0603020203020204" pitchFamily="34" charset="0"/>
                      </a:endParaRPr>
                    </a:p>
                    <a:p>
                      <a:pPr algn="ctr">
                        <a:spcAft>
                          <a:spcPts val="100"/>
                        </a:spcAft>
                      </a:pPr>
                      <a:r>
                        <a:rPr lang="en-GB" sz="800" i="0" dirty="0">
                          <a:solidFill>
                            <a:schemeClr val="tx1"/>
                          </a:solidFill>
                          <a:latin typeface="Avenir LT Pro 65 Medium" panose="020B0603020203020204" pitchFamily="34" charset="0"/>
                        </a:rPr>
                        <a:t>Defining the primary mission, KPI, regulation, and business oversight</a:t>
                      </a:r>
                    </a:p>
                  </a:txBody>
                  <a:tcPr marL="36000" marR="36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70000"/>
                      </a:srgbClr>
                    </a:solidFill>
                  </a:tcPr>
                </a:tc>
                <a:tc>
                  <a:txBody>
                    <a:bodyPr/>
                    <a:lstStyle/>
                    <a:p>
                      <a:pPr algn="ctr">
                        <a:spcAft>
                          <a:spcPts val="100"/>
                        </a:spcAft>
                      </a:pPr>
                      <a:r>
                        <a:rPr lang="en-GB" sz="800" b="1" i="0" dirty="0">
                          <a:solidFill>
                            <a:schemeClr val="bg1"/>
                          </a:solidFill>
                          <a:latin typeface="Avenir LT Pro 65 Medium" panose="020B0603020203020204" pitchFamily="34" charset="0"/>
                        </a:rPr>
                        <a:t>PEOPLE</a:t>
                      </a:r>
                    </a:p>
                    <a:p>
                      <a:pPr algn="ctr">
                        <a:spcAft>
                          <a:spcPts val="100"/>
                        </a:spcAft>
                      </a:pPr>
                      <a:r>
                        <a:rPr lang="en-GB" sz="800" i="0" dirty="0">
                          <a:solidFill>
                            <a:schemeClr val="tx1"/>
                          </a:solidFill>
                          <a:latin typeface="Avenir LT Pro 65 Medium" panose="020B0603020203020204" pitchFamily="34" charset="0"/>
                        </a:rPr>
                        <a:t>Resourcing, aligning and developing skills and culture</a:t>
                      </a:r>
                    </a:p>
                  </a:txBody>
                  <a:tcPr marL="36000" marR="36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70000"/>
                      </a:srgbClr>
                    </a:solidFill>
                  </a:tcPr>
                </a:tc>
                <a:tc>
                  <a:txBody>
                    <a:bodyPr/>
                    <a:lstStyle/>
                    <a:p>
                      <a:pPr algn="ctr">
                        <a:spcAft>
                          <a:spcPts val="100"/>
                        </a:spcAft>
                      </a:pPr>
                      <a:r>
                        <a:rPr lang="en-GB" sz="800" b="1" dirty="0">
                          <a:solidFill>
                            <a:schemeClr val="bg1"/>
                          </a:solidFill>
                          <a:latin typeface="Avenir LT Pro 65 Medium" panose="020B0603020203020204" pitchFamily="34" charset="0"/>
                        </a:rPr>
                        <a:t>GOVERNANCE</a:t>
                      </a:r>
                    </a:p>
                    <a:p>
                      <a:pPr algn="ctr">
                        <a:spcAft>
                          <a:spcPts val="100"/>
                        </a:spcAft>
                      </a:pPr>
                      <a:r>
                        <a:rPr lang="en-GB" sz="800" dirty="0">
                          <a:solidFill>
                            <a:schemeClr val="tx1"/>
                          </a:solidFill>
                          <a:latin typeface="Avenir LT Pro 65 Medium" panose="020B0603020203020204" pitchFamily="34" charset="0"/>
                        </a:rPr>
                        <a:t>Overseeing and aligning all customer strategies, policies, systems, processes, and data</a:t>
                      </a:r>
                    </a:p>
                  </a:txBody>
                  <a:tcPr marL="36000" marR="36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70000"/>
                      </a:srgbClr>
                    </a:solidFill>
                  </a:tcPr>
                </a:tc>
                <a:extLst>
                  <a:ext uri="{0D108BD9-81ED-4DB2-BD59-A6C34878D82A}">
                    <a16:rowId xmlns:a16="http://schemas.microsoft.com/office/drawing/2014/main" val="1500918231"/>
                  </a:ext>
                </a:extLst>
              </a:tr>
              <a:tr h="674526">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PRODUCT DESIGN</a:t>
                      </a:r>
                      <a:endParaRPr lang="en-GB" sz="800" b="1" dirty="0">
                        <a:solidFill>
                          <a:schemeClr val="bg1"/>
                        </a:solidFill>
                        <a:latin typeface="Avenir LT Pro 65 Medium" panose="020B0603020203020204" pitchFamily="34" charset="0"/>
                      </a:endParaRPr>
                    </a:p>
                    <a:p>
                      <a:pPr algn="ctr">
                        <a:spcAft>
                          <a:spcPts val="100"/>
                        </a:spcAft>
                      </a:pPr>
                      <a:r>
                        <a:rPr lang="en-GB" sz="800" dirty="0">
                          <a:solidFill>
                            <a:schemeClr val="tx1"/>
                          </a:solidFill>
                          <a:latin typeface="Avenir LT Pro 65 Medium" panose="020B0603020203020204" pitchFamily="34" charset="0"/>
                        </a:rPr>
                        <a:t>Informing product and proposition development, and the enabling features and capabilities</a:t>
                      </a:r>
                    </a:p>
                  </a:txBody>
                  <a:tcPr marL="36000" marR="36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60000"/>
                      </a:srgbClr>
                    </a:solidFill>
                  </a:tcPr>
                </a:tc>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SERVICE DESIGN</a:t>
                      </a:r>
                      <a:endParaRPr lang="en-GB" sz="800" b="1" dirty="0">
                        <a:solidFill>
                          <a:schemeClr val="bg1"/>
                        </a:solidFill>
                        <a:latin typeface="Avenir LT Pro 65 Medium" panose="020B0603020203020204" pitchFamily="34" charset="0"/>
                      </a:endParaRPr>
                    </a:p>
                    <a:p>
                      <a:pPr algn="ctr">
                        <a:spcAft>
                          <a:spcPts val="100"/>
                        </a:spcAft>
                      </a:pPr>
                      <a:r>
                        <a:rPr lang="en-GB" sz="800" dirty="0">
                          <a:solidFill>
                            <a:schemeClr val="tx1"/>
                          </a:solidFill>
                          <a:latin typeface="Avenir LT Pro 65 Medium" panose="020B0603020203020204" pitchFamily="34" charset="0"/>
                        </a:rPr>
                        <a:t>Informing capability and journey development to implement the treatments</a:t>
                      </a:r>
                    </a:p>
                  </a:txBody>
                  <a:tcPr marL="36000" marR="36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60000"/>
                      </a:srgbClr>
                    </a:solidFill>
                  </a:tcPr>
                </a:tc>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COMMERCIAL DESIGN</a:t>
                      </a:r>
                      <a:endParaRPr lang="en-GB" sz="800" b="1" dirty="0">
                        <a:solidFill>
                          <a:schemeClr val="bg1"/>
                        </a:solidFill>
                        <a:latin typeface="Avenir LT Pro 65 Medium" panose="020B0603020203020204" pitchFamily="34" charset="0"/>
                      </a:endParaRPr>
                    </a:p>
                    <a:p>
                      <a:pPr algn="ctr">
                        <a:spcAft>
                          <a:spcPts val="100"/>
                        </a:spcAft>
                      </a:pPr>
                      <a:r>
                        <a:rPr lang="en-GB" sz="800" dirty="0">
                          <a:solidFill>
                            <a:schemeClr val="tx1"/>
                          </a:solidFill>
                          <a:latin typeface="Avenir LT Pro 65 Medium" panose="020B0603020203020204" pitchFamily="34" charset="0"/>
                        </a:rPr>
                        <a:t>Informing sales, offer and pricing approach, and the enabling capabilities and journeys</a:t>
                      </a:r>
                    </a:p>
                  </a:txBody>
                  <a:tcPr marL="36000" marR="36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60000"/>
                      </a:srgbClr>
                    </a:solidFill>
                  </a:tcPr>
                </a:tc>
                <a:extLst>
                  <a:ext uri="{0D108BD9-81ED-4DB2-BD59-A6C34878D82A}">
                    <a16:rowId xmlns:a16="http://schemas.microsoft.com/office/drawing/2014/main" val="1478989407"/>
                  </a:ext>
                </a:extLst>
              </a:tr>
              <a:tr h="674526">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SALES</a:t>
                      </a:r>
                      <a:r>
                        <a:rPr lang="en-GB" sz="800" b="1" dirty="0">
                          <a:solidFill>
                            <a:schemeClr val="bg1"/>
                          </a:solidFill>
                          <a:latin typeface="Avenir LT Pro 65 Medium" panose="020B0603020203020204" pitchFamily="34" charset="0"/>
                        </a:rPr>
                        <a:t> </a:t>
                      </a:r>
                      <a:r>
                        <a:rPr lang="en-GB" sz="800" b="1" i="0" kern="1200" dirty="0">
                          <a:solidFill>
                            <a:schemeClr val="bg1"/>
                          </a:solidFill>
                          <a:latin typeface="Avenir LT Pro 65 Medium" panose="020B0603020203020204" pitchFamily="34" charset="0"/>
                          <a:ea typeface="+mn-ea"/>
                          <a:cs typeface="+mn-cs"/>
                        </a:rPr>
                        <a:t>CRM</a:t>
                      </a:r>
                      <a:endParaRPr lang="en-GB" sz="800" b="1" dirty="0">
                        <a:solidFill>
                          <a:schemeClr val="bg1"/>
                        </a:solidFill>
                        <a:latin typeface="Avenir LT Pro 65 Medium" panose="020B0603020203020204" pitchFamily="34" charset="0"/>
                      </a:endParaRPr>
                    </a:p>
                    <a:p>
                      <a:pPr algn="ctr">
                        <a:spcAft>
                          <a:spcPts val="100"/>
                        </a:spcAft>
                      </a:pPr>
                      <a:r>
                        <a:rPr lang="en-GB" sz="800" dirty="0">
                          <a:solidFill>
                            <a:schemeClr val="tx1"/>
                          </a:solidFill>
                          <a:latin typeface="Avenir LT Pro 65 Medium" panose="020B0603020203020204" pitchFamily="34" charset="0"/>
                        </a:rPr>
                        <a:t>Informing agents with customer and portfolio summaries, and offer and product recommendations</a:t>
                      </a:r>
                    </a:p>
                  </a:txBody>
                  <a:tcPr marL="36000" marR="36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50000"/>
                      </a:srgbClr>
                    </a:solidFill>
                  </a:tcPr>
                </a:tc>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SERVICE CRM</a:t>
                      </a:r>
                      <a:endParaRPr lang="en-GB" sz="800" b="1" dirty="0">
                        <a:solidFill>
                          <a:schemeClr val="bg1"/>
                        </a:solidFill>
                        <a:latin typeface="Avenir LT Pro 65 Medium" panose="020B0603020203020204" pitchFamily="34" charset="0"/>
                      </a:endParaRPr>
                    </a:p>
                    <a:p>
                      <a:pPr algn="ctr">
                        <a:spcAft>
                          <a:spcPts val="100"/>
                        </a:spcAft>
                      </a:pPr>
                      <a:r>
                        <a:rPr lang="en-GB" sz="800" dirty="0">
                          <a:solidFill>
                            <a:schemeClr val="tx1"/>
                          </a:solidFill>
                          <a:latin typeface="Avenir LT Pro 65 Medium" panose="020B0603020203020204" pitchFamily="34" charset="0"/>
                        </a:rPr>
                        <a:t>Informing agents with customer summaries, and prompts for service and sales-over-service activities</a:t>
                      </a:r>
                    </a:p>
                  </a:txBody>
                  <a:tcPr marL="36000" marR="36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50000"/>
                      </a:srgbClr>
                    </a:solidFill>
                  </a:tcPr>
                </a:tc>
                <a:tc>
                  <a:txBody>
                    <a:bodyPr/>
                    <a:lstStyle/>
                    <a:p>
                      <a:pPr algn="ctr">
                        <a:spcAft>
                          <a:spcPts val="100"/>
                        </a:spcAft>
                      </a:pPr>
                      <a:endParaRPr lang="en-GB" sz="800" dirty="0">
                        <a:solidFill>
                          <a:schemeClr val="bg1"/>
                        </a:solidFill>
                        <a:latin typeface="Avenir LT Pro 65 Medium" panose="020B0603020203020204" pitchFamily="34" charset="0"/>
                      </a:endParaRPr>
                    </a:p>
                  </a:txBody>
                  <a:tcPr marL="36000" marR="36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0659951"/>
                  </a:ext>
                </a:extLst>
              </a:tr>
              <a:tr h="674526">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CUSTOMER DASHBOARD</a:t>
                      </a:r>
                      <a:endParaRPr lang="en-GB" sz="800" b="1" dirty="0">
                        <a:solidFill>
                          <a:schemeClr val="bg1"/>
                        </a:solidFill>
                        <a:latin typeface="Avenir LT Pro 65 Medium" panose="020B0603020203020204" pitchFamily="34" charset="0"/>
                      </a:endParaRPr>
                    </a:p>
                    <a:p>
                      <a:pPr algn="ctr">
                        <a:spcAft>
                          <a:spcPts val="100"/>
                        </a:spcAft>
                      </a:pPr>
                      <a:r>
                        <a:rPr lang="en-GB" sz="800" dirty="0">
                          <a:solidFill>
                            <a:schemeClr val="tx1"/>
                          </a:solidFill>
                          <a:latin typeface="Avenir LT Pro 65 Medium" panose="020B0603020203020204" pitchFamily="34" charset="0"/>
                        </a:rPr>
                        <a:t>Summarising performance, trends and tracking against targets for the overall customer base </a:t>
                      </a:r>
                    </a:p>
                  </a:txBody>
                  <a:tcPr marL="36000" marR="36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40000"/>
                      </a:srgbClr>
                    </a:solidFill>
                  </a:tcPr>
                </a:tc>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BUSINESS INTELLIGENCE</a:t>
                      </a:r>
                      <a:endParaRPr lang="en-GB" sz="800" b="1" dirty="0">
                        <a:solidFill>
                          <a:schemeClr val="bg1"/>
                        </a:solidFill>
                        <a:latin typeface="Avenir LT Pro 65 Medium" panose="020B0603020203020204" pitchFamily="34" charset="0"/>
                      </a:endParaRPr>
                    </a:p>
                    <a:p>
                      <a:pPr algn="ctr">
                        <a:spcAft>
                          <a:spcPts val="100"/>
                        </a:spcAft>
                      </a:pPr>
                      <a:r>
                        <a:rPr lang="en-GB" sz="800" dirty="0">
                          <a:solidFill>
                            <a:schemeClr val="tx1"/>
                          </a:solidFill>
                          <a:latin typeface="Avenir LT Pro 65 Medium" panose="020B0603020203020204" pitchFamily="34" charset="0"/>
                        </a:rPr>
                        <a:t>Monitoring sales, service, operations and marketing performance</a:t>
                      </a:r>
                    </a:p>
                  </a:txBody>
                  <a:tcPr marL="36000" marR="36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40000"/>
                      </a:srgbClr>
                    </a:solidFill>
                  </a:tcPr>
                </a:tc>
                <a:tc>
                  <a:txBody>
                    <a:bodyPr/>
                    <a:lstStyle/>
                    <a:p>
                      <a:pPr algn="ctr">
                        <a:spcAft>
                          <a:spcPts val="100"/>
                        </a:spcAft>
                      </a:pPr>
                      <a:endParaRPr lang="en-GB" sz="800" i="0" dirty="0">
                        <a:solidFill>
                          <a:schemeClr val="bg1"/>
                        </a:solidFill>
                        <a:latin typeface="Avenir LT Pro 65 Medium" panose="020B0603020203020204" pitchFamily="34" charset="0"/>
                      </a:endParaRPr>
                    </a:p>
                  </a:txBody>
                  <a:tcPr marL="36000" marR="36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2681210"/>
                  </a:ext>
                </a:extLst>
              </a:tr>
            </a:tbl>
          </a:graphicData>
        </a:graphic>
      </p:graphicFrame>
      <p:pic>
        <p:nvPicPr>
          <p:cNvPr id="488" name="Picture 487">
            <a:extLst>
              <a:ext uri="{FF2B5EF4-FFF2-40B4-BE49-F238E27FC236}">
                <a16:creationId xmlns:a16="http://schemas.microsoft.com/office/drawing/2014/main" id="{E1575BE5-4344-5C47-A2C2-848B378A492C}"/>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Tree>
    <p:extLst>
      <p:ext uri="{BB962C8B-B14F-4D97-AF65-F5344CB8AC3E}">
        <p14:creationId xmlns:p14="http://schemas.microsoft.com/office/powerpoint/2010/main" val="2189894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8F39133-82C5-19D2-E901-469429E34FC8}"/>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8" name="Slide Number Placeholder 5">
            <a:extLst>
              <a:ext uri="{FF2B5EF4-FFF2-40B4-BE49-F238E27FC236}">
                <a16:creationId xmlns:a16="http://schemas.microsoft.com/office/drawing/2014/main" id="{9D3959D2-7188-2C12-1502-B685E8D6A302}"/>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13</a:t>
            </a:fld>
            <a:endParaRPr lang="en-GB" sz="754" b="1">
              <a:solidFill>
                <a:schemeClr val="tx1"/>
              </a:solidFill>
              <a:latin typeface="Avenir LT Pro 65 Medium" panose="020B0603020203020204" pitchFamily="34" charset="0"/>
            </a:endParaRPr>
          </a:p>
        </p:txBody>
      </p:sp>
      <p:cxnSp>
        <p:nvCxnSpPr>
          <p:cNvPr id="5" name="Straight Connector 4">
            <a:extLst>
              <a:ext uri="{FF2B5EF4-FFF2-40B4-BE49-F238E27FC236}">
                <a16:creationId xmlns:a16="http://schemas.microsoft.com/office/drawing/2014/main" id="{1292B0C6-1CB2-7A00-D6E2-97C25A1952AE}"/>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D1CAC14-C282-6FEF-49EC-5BC4ECFF483E}"/>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graphicFrame>
        <p:nvGraphicFramePr>
          <p:cNvPr id="388" name="Table 23">
            <a:extLst>
              <a:ext uri="{FF2B5EF4-FFF2-40B4-BE49-F238E27FC236}">
                <a16:creationId xmlns:a16="http://schemas.microsoft.com/office/drawing/2014/main" id="{A5382DBA-AF9C-CFF9-A35A-B20DD20447B7}"/>
              </a:ext>
            </a:extLst>
          </p:cNvPr>
          <p:cNvGraphicFramePr>
            <a:graphicFrameLocks noGrp="1"/>
          </p:cNvGraphicFramePr>
          <p:nvPr>
            <p:extLst>
              <p:ext uri="{D42A27DB-BD31-4B8C-83A1-F6EECF244321}">
                <p14:modId xmlns:p14="http://schemas.microsoft.com/office/powerpoint/2010/main" val="96798603"/>
              </p:ext>
            </p:extLst>
          </p:nvPr>
        </p:nvGraphicFramePr>
        <p:xfrm>
          <a:off x="475916" y="1241851"/>
          <a:ext cx="5456337" cy="2721520"/>
        </p:xfrm>
        <a:graphic>
          <a:graphicData uri="http://schemas.openxmlformats.org/drawingml/2006/table">
            <a:tbl>
              <a:tblPr>
                <a:tableStyleId>{5C22544A-7EE6-4342-B048-85BDC9FD1C3A}</a:tableStyleId>
              </a:tblPr>
              <a:tblGrid>
                <a:gridCol w="1818779">
                  <a:extLst>
                    <a:ext uri="{9D8B030D-6E8A-4147-A177-3AD203B41FA5}">
                      <a16:colId xmlns:a16="http://schemas.microsoft.com/office/drawing/2014/main" val="3362633336"/>
                    </a:ext>
                  </a:extLst>
                </a:gridCol>
                <a:gridCol w="1818779">
                  <a:extLst>
                    <a:ext uri="{9D8B030D-6E8A-4147-A177-3AD203B41FA5}">
                      <a16:colId xmlns:a16="http://schemas.microsoft.com/office/drawing/2014/main" val="1371083633"/>
                    </a:ext>
                  </a:extLst>
                </a:gridCol>
                <a:gridCol w="1818779">
                  <a:extLst>
                    <a:ext uri="{9D8B030D-6E8A-4147-A177-3AD203B41FA5}">
                      <a16:colId xmlns:a16="http://schemas.microsoft.com/office/drawing/2014/main" val="1177984484"/>
                    </a:ext>
                  </a:extLst>
                </a:gridCol>
              </a:tblGrid>
              <a:tr h="674526">
                <a:tc>
                  <a:txBody>
                    <a:bodyPr/>
                    <a:lstStyle/>
                    <a:p>
                      <a:pPr algn="ctr">
                        <a:spcAft>
                          <a:spcPts val="100"/>
                        </a:spcAft>
                      </a:pPr>
                      <a:endParaRPr lang="en-GB" sz="800" dirty="0">
                        <a:solidFill>
                          <a:schemeClr val="tx1"/>
                        </a:solidFill>
                        <a:latin typeface="Avenir LT Pro 65 Medium" panose="020B0603020203020204" pitchFamily="34" charset="0"/>
                      </a:endParaRPr>
                    </a:p>
                  </a:txBody>
                  <a:tcPr marL="72000" marR="72000" marT="108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100"/>
                        </a:spcAft>
                      </a:pPr>
                      <a:r>
                        <a:rPr lang="en-GB" sz="800" b="1" dirty="0">
                          <a:solidFill>
                            <a:schemeClr val="bg1"/>
                          </a:solidFill>
                          <a:latin typeface="Avenir LT Pro 65 Medium" panose="020B0603020203020204" pitchFamily="34" charset="0"/>
                        </a:rPr>
                        <a:t>STRATEGY SEGMENTS</a:t>
                      </a:r>
                    </a:p>
                    <a:p>
                      <a:pPr algn="ctr">
                        <a:spcAft>
                          <a:spcPts val="100"/>
                        </a:spcAft>
                      </a:pPr>
                      <a:r>
                        <a:rPr lang="en-GB" sz="800" dirty="0">
                          <a:solidFill>
                            <a:schemeClr val="tx1"/>
                          </a:solidFill>
                          <a:latin typeface="Avenir LT Pro 65 Medium" panose="020B0603020203020204" pitchFamily="34" charset="0"/>
                        </a:rPr>
                        <a:t>Defining customer groups using value and potential to determine management approach for each</a:t>
                      </a:r>
                    </a:p>
                  </a:txBody>
                  <a:tcPr marL="72000" marR="72000" marT="108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70000"/>
                      </a:srgbClr>
                    </a:solidFill>
                  </a:tcPr>
                </a:tc>
                <a:tc>
                  <a:txBody>
                    <a:bodyPr/>
                    <a:lstStyle/>
                    <a:p>
                      <a:pPr algn="ctr">
                        <a:spcAft>
                          <a:spcPts val="100"/>
                        </a:spcAft>
                      </a:pPr>
                      <a:r>
                        <a:rPr lang="en-GB" sz="800" b="1" dirty="0">
                          <a:solidFill>
                            <a:schemeClr val="bg1"/>
                          </a:solidFill>
                          <a:latin typeface="Avenir LT Pro 65 Medium" panose="020B0603020203020204" pitchFamily="34" charset="0"/>
                        </a:rPr>
                        <a:t>TREATMENT STRATEGY</a:t>
                      </a:r>
                    </a:p>
                    <a:p>
                      <a:pPr algn="ctr">
                        <a:spcAft>
                          <a:spcPts val="100"/>
                        </a:spcAft>
                      </a:pPr>
                      <a:r>
                        <a:rPr lang="en-GB" sz="800" dirty="0">
                          <a:solidFill>
                            <a:schemeClr val="tx1"/>
                          </a:solidFill>
                          <a:latin typeface="Avenir LT Pro 65 Medium" panose="020B0603020203020204" pitchFamily="34" charset="0"/>
                        </a:rPr>
                        <a:t>Designing principles for treating each segment, e.g. grow vs control</a:t>
                      </a:r>
                    </a:p>
                  </a:txBody>
                  <a:tcPr marL="72000" marR="72000" marT="108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70000"/>
                      </a:srgbClr>
                    </a:solidFill>
                  </a:tcPr>
                </a:tc>
                <a:extLst>
                  <a:ext uri="{0D108BD9-81ED-4DB2-BD59-A6C34878D82A}">
                    <a16:rowId xmlns:a16="http://schemas.microsoft.com/office/drawing/2014/main" val="1500918231"/>
                  </a:ext>
                </a:extLst>
              </a:tr>
              <a:tr h="674526">
                <a:tc>
                  <a:txBody>
                    <a:bodyPr/>
                    <a:lstStyle/>
                    <a:p>
                      <a:pPr algn="ctr">
                        <a:spcAft>
                          <a:spcPts val="100"/>
                        </a:spcAft>
                      </a:pPr>
                      <a:endParaRPr lang="en-GB" sz="800" dirty="0">
                        <a:solidFill>
                          <a:schemeClr val="tx1"/>
                        </a:solidFill>
                        <a:latin typeface="Avenir LT Pro 65 Medium" panose="020B0603020203020204" pitchFamily="34" charset="0"/>
                      </a:endParaRPr>
                    </a:p>
                  </a:txBody>
                  <a:tcPr marL="72000" marR="72000" marT="108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CUSTOMER PLANNING</a:t>
                      </a:r>
                      <a:endParaRPr lang="en-GB" sz="800" b="1" dirty="0">
                        <a:solidFill>
                          <a:schemeClr val="bg1"/>
                        </a:solidFill>
                        <a:latin typeface="Avenir LT Pro 65 Medium" panose="020B0603020203020204" pitchFamily="34" charset="0"/>
                      </a:endParaRPr>
                    </a:p>
                    <a:p>
                      <a:pPr algn="ctr">
                        <a:spcAft>
                          <a:spcPts val="100"/>
                        </a:spcAft>
                      </a:pPr>
                      <a:r>
                        <a:rPr lang="en-GB" sz="800" dirty="0">
                          <a:solidFill>
                            <a:schemeClr val="tx1"/>
                          </a:solidFill>
                          <a:latin typeface="Avenir LT Pro 65 Medium" panose="020B0603020203020204" pitchFamily="34" charset="0"/>
                        </a:rPr>
                        <a:t>Designing campaign, offer, admin and service activity to engage each segment</a:t>
                      </a:r>
                    </a:p>
                  </a:txBody>
                  <a:tcPr marL="72000" marR="72000" marT="108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60000"/>
                      </a:srgbClr>
                    </a:solidFill>
                  </a:tcPr>
                </a:tc>
                <a:tc>
                  <a:txBody>
                    <a:bodyPr/>
                    <a:lstStyle/>
                    <a:p>
                      <a:pPr marL="0" algn="ctr" defTabSz="914400" rtl="0" eaLnBrk="1" latinLnBrk="0" hangingPunct="1">
                        <a:spcAft>
                          <a:spcPts val="100"/>
                        </a:spcAft>
                      </a:pPr>
                      <a:r>
                        <a:rPr lang="en-GB" sz="800" b="1" i="0" kern="1200" dirty="0">
                          <a:solidFill>
                            <a:schemeClr val="bg1"/>
                          </a:solidFill>
                          <a:latin typeface="Avenir LT Pro 65 Medium" panose="020B0603020203020204" pitchFamily="34" charset="0"/>
                          <a:ea typeface="+mn-ea"/>
                          <a:cs typeface="+mn-cs"/>
                        </a:rPr>
                        <a:t>ORCHESTRATION</a:t>
                      </a:r>
                      <a:endParaRPr lang="en-GB" sz="800" dirty="0">
                        <a:solidFill>
                          <a:schemeClr val="bg1"/>
                        </a:solidFill>
                        <a:latin typeface="Avenir LT Pro 65 Medium" panose="020B0603020203020204" pitchFamily="34" charset="0"/>
                      </a:endParaRPr>
                    </a:p>
                    <a:p>
                      <a:pPr algn="ctr">
                        <a:spcAft>
                          <a:spcPts val="100"/>
                        </a:spcAft>
                      </a:pPr>
                      <a:r>
                        <a:rPr lang="en-GB" sz="800" dirty="0">
                          <a:solidFill>
                            <a:schemeClr val="tx1"/>
                          </a:solidFill>
                          <a:latin typeface="Avenir LT Pro 65 Medium" panose="020B0603020203020204" pitchFamily="34" charset="0"/>
                        </a:rPr>
                        <a:t>‘Air traffic control’ of the customers in journeys and tracks applying strategies</a:t>
                      </a:r>
                    </a:p>
                  </a:txBody>
                  <a:tcPr marL="72000" marR="72000" marT="108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60000"/>
                      </a:srgbClr>
                    </a:solidFill>
                  </a:tcPr>
                </a:tc>
                <a:extLst>
                  <a:ext uri="{0D108BD9-81ED-4DB2-BD59-A6C34878D82A}">
                    <a16:rowId xmlns:a16="http://schemas.microsoft.com/office/drawing/2014/main" val="1478989407"/>
                  </a:ext>
                </a:extLst>
              </a:tr>
              <a:tr h="674526">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DIGITAL CRM</a:t>
                      </a:r>
                      <a:endParaRPr lang="en-GB" sz="800" b="1" dirty="0">
                        <a:solidFill>
                          <a:schemeClr val="bg1"/>
                        </a:solidFill>
                        <a:latin typeface="Avenir LT Pro 65 Medium" panose="020B0603020203020204" pitchFamily="34" charset="0"/>
                      </a:endParaRPr>
                    </a:p>
                    <a:p>
                      <a:pPr algn="ctr">
                        <a:spcAft>
                          <a:spcPts val="100"/>
                        </a:spcAft>
                      </a:pPr>
                      <a:r>
                        <a:rPr lang="en-GB" sz="800" dirty="0">
                          <a:solidFill>
                            <a:schemeClr val="tx1"/>
                          </a:solidFill>
                          <a:latin typeface="Avenir LT Pro 65 Medium" panose="020B0603020203020204" pitchFamily="34" charset="0"/>
                        </a:rPr>
                        <a:t>Providing digital with offer and service prompts for delivery through, e.g., self-serve and ads</a:t>
                      </a:r>
                    </a:p>
                  </a:txBody>
                  <a:tcPr marL="72000" marR="72000" marT="108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50000"/>
                      </a:srgbClr>
                    </a:solidFill>
                  </a:tcPr>
                </a:tc>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MESSAGING</a:t>
                      </a:r>
                      <a:endParaRPr lang="en-GB" sz="800" b="1" dirty="0">
                        <a:solidFill>
                          <a:schemeClr val="bg1"/>
                        </a:solidFill>
                        <a:latin typeface="Avenir LT Pro 65 Medium" panose="020B0603020203020204" pitchFamily="34" charset="0"/>
                      </a:endParaRPr>
                    </a:p>
                    <a:p>
                      <a:pPr algn="ctr">
                        <a:spcAft>
                          <a:spcPts val="100"/>
                        </a:spcAft>
                      </a:pPr>
                      <a:r>
                        <a:rPr lang="en-GB" sz="800" dirty="0">
                          <a:solidFill>
                            <a:schemeClr val="tx1"/>
                          </a:solidFill>
                          <a:latin typeface="Avenir LT Pro 65 Medium" panose="020B0603020203020204" pitchFamily="34" charset="0"/>
                        </a:rPr>
                        <a:t>Executing outreach messages informed by customer planning, orchestration, and personalisation</a:t>
                      </a:r>
                    </a:p>
                  </a:txBody>
                  <a:tcPr marL="72000" marR="72000" marT="108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50000"/>
                      </a:srgbClr>
                    </a:solidFill>
                  </a:tcPr>
                </a:tc>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NEXT BEST ACTIONS</a:t>
                      </a:r>
                      <a:endParaRPr lang="en-GB" sz="800" dirty="0">
                        <a:solidFill>
                          <a:schemeClr val="bg1"/>
                        </a:solidFill>
                        <a:latin typeface="Avenir LT Pro 65 Medium" panose="020B0603020203020204" pitchFamily="34" charset="0"/>
                      </a:endParaRPr>
                    </a:p>
                    <a:p>
                      <a:pPr algn="ctr">
                        <a:spcAft>
                          <a:spcPts val="100"/>
                        </a:spcAft>
                      </a:pPr>
                      <a:r>
                        <a:rPr lang="en-GB" sz="800" dirty="0">
                          <a:solidFill>
                            <a:schemeClr val="tx1"/>
                          </a:solidFill>
                          <a:latin typeface="Avenir LT Pro 65 Medium" panose="020B0603020203020204" pitchFamily="34" charset="0"/>
                        </a:rPr>
                        <a:t>Prioritising relevant offers, admin and service actions in assisted, self-serve and marketing channels</a:t>
                      </a:r>
                    </a:p>
                  </a:txBody>
                  <a:tcPr marL="72000" marR="72000" marT="108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50000"/>
                      </a:srgbClr>
                    </a:solidFill>
                  </a:tcPr>
                </a:tc>
                <a:extLst>
                  <a:ext uri="{0D108BD9-81ED-4DB2-BD59-A6C34878D82A}">
                    <a16:rowId xmlns:a16="http://schemas.microsoft.com/office/drawing/2014/main" val="150659951"/>
                  </a:ext>
                </a:extLst>
              </a:tr>
              <a:tr h="674526">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CUSTOMER INSIGHT</a:t>
                      </a:r>
                      <a:endParaRPr lang="en-GB" sz="800" b="1" i="0" dirty="0">
                        <a:solidFill>
                          <a:schemeClr val="bg1"/>
                        </a:solidFill>
                        <a:latin typeface="Avenir LT Pro 65 Medium" panose="020B0603020203020204" pitchFamily="34" charset="0"/>
                      </a:endParaRPr>
                    </a:p>
                    <a:p>
                      <a:pPr algn="ctr">
                        <a:spcAft>
                          <a:spcPts val="100"/>
                        </a:spcAft>
                      </a:pPr>
                      <a:r>
                        <a:rPr lang="en-GB" sz="800" i="0" dirty="0">
                          <a:solidFill>
                            <a:schemeClr val="tx1"/>
                          </a:solidFill>
                          <a:latin typeface="Avenir LT Pro 65 Medium" panose="020B0603020203020204" pitchFamily="34" charset="0"/>
                        </a:rPr>
                        <a:t>Analysing all customer information to identify status, behaviours, profiles, and propensities</a:t>
                      </a:r>
                    </a:p>
                  </a:txBody>
                  <a:tcPr marL="72000" marR="72000" marT="108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40000"/>
                      </a:srgbClr>
                    </a:solidFill>
                  </a:tcPr>
                </a:tc>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TEST &amp; LEARN</a:t>
                      </a:r>
                      <a:endParaRPr lang="en-GB" sz="800" b="1" dirty="0">
                        <a:solidFill>
                          <a:schemeClr val="bg1"/>
                        </a:solidFill>
                        <a:latin typeface="Avenir LT Pro 65 Medium" panose="020B0603020203020204" pitchFamily="34" charset="0"/>
                      </a:endParaRPr>
                    </a:p>
                    <a:p>
                      <a:pPr algn="ctr">
                        <a:spcAft>
                          <a:spcPts val="100"/>
                        </a:spcAft>
                      </a:pPr>
                      <a:r>
                        <a:rPr lang="en-GB" sz="800" dirty="0">
                          <a:solidFill>
                            <a:schemeClr val="tx1"/>
                          </a:solidFill>
                          <a:latin typeface="Avenir LT Pro 65 Medium" panose="020B0603020203020204" pitchFamily="34" charset="0"/>
                        </a:rPr>
                        <a:t>Incorporating analytical tests into all activities to establish what works best with each customer</a:t>
                      </a:r>
                    </a:p>
                  </a:txBody>
                  <a:tcPr marL="72000" marR="72000" marT="108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40000"/>
                      </a:srgbClr>
                    </a:solidFill>
                  </a:tcPr>
                </a:tc>
                <a:tc>
                  <a:txBody>
                    <a:bodyPr/>
                    <a:lstStyle/>
                    <a:p>
                      <a:pPr algn="ctr">
                        <a:spcAft>
                          <a:spcPts val="100"/>
                        </a:spcAft>
                      </a:pPr>
                      <a:r>
                        <a:rPr lang="en-GB" sz="800" b="1" i="0" kern="1200" dirty="0">
                          <a:solidFill>
                            <a:schemeClr val="bg1"/>
                          </a:solidFill>
                          <a:latin typeface="Avenir LT Pro 65 Medium" panose="020B0603020203020204" pitchFamily="34" charset="0"/>
                          <a:ea typeface="+mn-ea"/>
                          <a:cs typeface="+mn-cs"/>
                        </a:rPr>
                        <a:t>OPERATIONAL ANALYSIS</a:t>
                      </a:r>
                      <a:endParaRPr lang="en-GB" sz="800" b="1" dirty="0">
                        <a:solidFill>
                          <a:schemeClr val="bg1"/>
                        </a:solidFill>
                        <a:latin typeface="Avenir LT Pro 65 Medium" panose="020B0603020203020204" pitchFamily="34" charset="0"/>
                      </a:endParaRPr>
                    </a:p>
                    <a:p>
                      <a:pPr algn="ctr">
                        <a:spcAft>
                          <a:spcPts val="100"/>
                        </a:spcAft>
                      </a:pPr>
                      <a:r>
                        <a:rPr lang="en-GB" sz="800" dirty="0">
                          <a:solidFill>
                            <a:schemeClr val="tx1"/>
                          </a:solidFill>
                          <a:latin typeface="Avenir LT Pro 65 Medium" panose="020B0603020203020204" pitchFamily="34" charset="0"/>
                        </a:rPr>
                        <a:t>Analysing efficiency and effectiveness of activities on different customers</a:t>
                      </a:r>
                    </a:p>
                  </a:txBody>
                  <a:tcPr marL="72000" marR="72000" marT="108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F48">
                        <a:alpha val="40000"/>
                      </a:srgbClr>
                    </a:solidFill>
                  </a:tcPr>
                </a:tc>
                <a:extLst>
                  <a:ext uri="{0D108BD9-81ED-4DB2-BD59-A6C34878D82A}">
                    <a16:rowId xmlns:a16="http://schemas.microsoft.com/office/drawing/2014/main" val="3792681210"/>
                  </a:ext>
                </a:extLst>
              </a:tr>
            </a:tbl>
          </a:graphicData>
        </a:graphic>
      </p:graphicFrame>
      <p:pic>
        <p:nvPicPr>
          <p:cNvPr id="482" name="Picture 481">
            <a:extLst>
              <a:ext uri="{FF2B5EF4-FFF2-40B4-BE49-F238E27FC236}">
                <a16:creationId xmlns:a16="http://schemas.microsoft.com/office/drawing/2014/main" id="{94C7B1DA-D021-9D77-8675-E28761C1355E}"/>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spTree>
    <p:extLst>
      <p:ext uri="{BB962C8B-B14F-4D97-AF65-F5344CB8AC3E}">
        <p14:creationId xmlns:p14="http://schemas.microsoft.com/office/powerpoint/2010/main" val="388206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1CC6CF51-91A5-4BEC-8545-75AC0A3B983E}"/>
              </a:ext>
            </a:extLst>
          </p:cNvPr>
          <p:cNvSpPr txBox="1"/>
          <p:nvPr/>
        </p:nvSpPr>
        <p:spPr>
          <a:xfrm>
            <a:off x="340029" y="3390143"/>
            <a:ext cx="5531381" cy="416389"/>
          </a:xfrm>
          <a:prstGeom prst="rect">
            <a:avLst/>
          </a:prstGeom>
          <a:solidFill>
            <a:srgbClr val="003F48">
              <a:alpha val="20000"/>
            </a:srgbClr>
          </a:solidFill>
        </p:spPr>
        <p:txBody>
          <a:bodyPr wrap="square" lIns="36000" tIns="36000" rIns="36000" numCol="1" spcCol="360000" anchor="ctr">
            <a:noAutofit/>
          </a:bodyPr>
          <a:lstStyle/>
          <a:p>
            <a:pPr>
              <a:spcAft>
                <a:spcPts val="713"/>
              </a:spcAft>
            </a:pPr>
            <a:r>
              <a:rPr lang="en-GB" sz="900" b="1" dirty="0">
                <a:solidFill>
                  <a:srgbClr val="003F48"/>
                </a:solidFill>
                <a:latin typeface="Avenir LT Pro 65 Medium" panose="020B0603020203020204" pitchFamily="34" charset="0"/>
              </a:rPr>
              <a:t>70% increase </a:t>
            </a:r>
            <a:r>
              <a:rPr lang="en-GB" sz="900" dirty="0">
                <a:latin typeface="Avenir LT Pro 65 Medium" panose="020B0603020203020204" pitchFamily="34" charset="0"/>
              </a:rPr>
              <a:t>in revenue for a global </a:t>
            </a:r>
            <a:r>
              <a:rPr lang="en-GB" sz="900" b="1" dirty="0">
                <a:solidFill>
                  <a:srgbClr val="003F48"/>
                </a:solidFill>
                <a:latin typeface="Avenir LT Pro 65 Medium" panose="020B0603020203020204" pitchFamily="34" charset="0"/>
              </a:rPr>
              <a:t>telco</a:t>
            </a:r>
            <a:r>
              <a:rPr lang="en-GB" sz="900" b="1" dirty="0">
                <a:solidFill>
                  <a:srgbClr val="0094A8"/>
                </a:solidFill>
                <a:latin typeface="Avenir LT Pro 65 Medium" panose="020B0603020203020204" pitchFamily="34" charset="0"/>
              </a:rPr>
              <a:t> </a:t>
            </a:r>
            <a:r>
              <a:rPr lang="en-GB" sz="900" dirty="0">
                <a:latin typeface="Avenir LT Pro 65 Medium" panose="020B0603020203020204" pitchFamily="34" charset="0"/>
              </a:rPr>
              <a:t>by optimising offer selection using response predictions and revenue estimates in pay-as-you-go up-sell campaigns.</a:t>
            </a:r>
          </a:p>
        </p:txBody>
      </p:sp>
      <p:sp>
        <p:nvSpPr>
          <p:cNvPr id="17" name="TextBox 16">
            <a:extLst>
              <a:ext uri="{FF2B5EF4-FFF2-40B4-BE49-F238E27FC236}">
                <a16:creationId xmlns:a16="http://schemas.microsoft.com/office/drawing/2014/main" id="{798D51E1-20B4-4ABF-A8BF-C1A509394571}"/>
              </a:ext>
            </a:extLst>
          </p:cNvPr>
          <p:cNvSpPr txBox="1"/>
          <p:nvPr/>
        </p:nvSpPr>
        <p:spPr>
          <a:xfrm>
            <a:off x="340029" y="1364438"/>
            <a:ext cx="5531381" cy="416389"/>
          </a:xfrm>
          <a:prstGeom prst="rect">
            <a:avLst/>
          </a:prstGeom>
          <a:solidFill>
            <a:srgbClr val="003F48">
              <a:alpha val="20000"/>
            </a:srgbClr>
          </a:solidFill>
        </p:spPr>
        <p:txBody>
          <a:bodyPr wrap="square" lIns="36000" tIns="36000" rIns="36000" numCol="1" spcCol="360000" anchor="ctr">
            <a:noAutofit/>
          </a:bodyPr>
          <a:lstStyle/>
          <a:p>
            <a:pPr>
              <a:spcAft>
                <a:spcPts val="713"/>
              </a:spcAft>
            </a:pPr>
            <a:r>
              <a:rPr lang="en-GB" sz="900" b="1" dirty="0">
                <a:solidFill>
                  <a:srgbClr val="003F48"/>
                </a:solidFill>
                <a:latin typeface="Avenir LT Pro 65 Medium" panose="020B0603020203020204" pitchFamily="34" charset="0"/>
              </a:rPr>
              <a:t>12% increase </a:t>
            </a:r>
            <a:r>
              <a:rPr lang="en-GB" sz="900" dirty="0">
                <a:latin typeface="Avenir LT Pro 65 Medium" panose="020B0603020203020204" pitchFamily="34" charset="0"/>
              </a:rPr>
              <a:t>in customer lifetime value in a UK </a:t>
            </a:r>
            <a:r>
              <a:rPr lang="en-GB" sz="900" b="1" dirty="0">
                <a:solidFill>
                  <a:srgbClr val="003F48"/>
                </a:solidFill>
                <a:latin typeface="Avenir LT Pro 65 Medium" panose="020B0603020203020204" pitchFamily="34" charset="0"/>
              </a:rPr>
              <a:t>digital media </a:t>
            </a:r>
            <a:r>
              <a:rPr lang="en-GB" sz="900" dirty="0">
                <a:latin typeface="Avenir LT Pro 65 Medium" panose="020B0603020203020204" pitchFamily="34" charset="0"/>
              </a:rPr>
              <a:t>and</a:t>
            </a:r>
            <a:r>
              <a:rPr lang="en-GB" sz="900" b="1" dirty="0">
                <a:solidFill>
                  <a:srgbClr val="003F48"/>
                </a:solidFill>
                <a:latin typeface="Avenir LT Pro 65 Medium" panose="020B0603020203020204" pitchFamily="34" charset="0"/>
              </a:rPr>
              <a:t> telco</a:t>
            </a:r>
            <a:r>
              <a:rPr lang="en-GB" sz="900" b="1" dirty="0">
                <a:solidFill>
                  <a:srgbClr val="0094A8"/>
                </a:solidFill>
                <a:latin typeface="Avenir LT Pro 65 Medium" panose="020B0603020203020204" pitchFamily="34" charset="0"/>
              </a:rPr>
              <a:t> </a:t>
            </a:r>
            <a:r>
              <a:rPr lang="en-GB" sz="900" b="1" dirty="0">
                <a:solidFill>
                  <a:srgbClr val="003F48"/>
                </a:solidFill>
                <a:latin typeface="Avenir LT Pro 65 Medium" panose="020B0603020203020204" pitchFamily="34" charset="0"/>
              </a:rPr>
              <a:t>brand</a:t>
            </a:r>
            <a:r>
              <a:rPr lang="en-GB" sz="900" dirty="0">
                <a:latin typeface="Avenir LT Pro 65 Medium" panose="020B0603020203020204" pitchFamily="34" charset="0"/>
              </a:rPr>
              <a:t> from strategic customer segmentation and recommendations in all cross-sell, up-sell and retention activity.</a:t>
            </a:r>
          </a:p>
        </p:txBody>
      </p:sp>
      <p:sp>
        <p:nvSpPr>
          <p:cNvPr id="20" name="TextBox 19">
            <a:extLst>
              <a:ext uri="{FF2B5EF4-FFF2-40B4-BE49-F238E27FC236}">
                <a16:creationId xmlns:a16="http://schemas.microsoft.com/office/drawing/2014/main" id="{3772290A-843E-4911-B7CA-626DEE6EED6C}"/>
              </a:ext>
            </a:extLst>
          </p:cNvPr>
          <p:cNvSpPr txBox="1"/>
          <p:nvPr/>
        </p:nvSpPr>
        <p:spPr>
          <a:xfrm>
            <a:off x="340029" y="1870864"/>
            <a:ext cx="5531381" cy="416389"/>
          </a:xfrm>
          <a:prstGeom prst="rect">
            <a:avLst/>
          </a:prstGeom>
          <a:solidFill>
            <a:srgbClr val="003F48">
              <a:alpha val="10000"/>
            </a:srgbClr>
          </a:solidFill>
        </p:spPr>
        <p:txBody>
          <a:bodyPr wrap="square" lIns="36000" tIns="36000" rIns="36000" numCol="1" spcCol="360000" anchor="ctr">
            <a:noAutofit/>
          </a:bodyPr>
          <a:lstStyle/>
          <a:p>
            <a:pPr>
              <a:spcAft>
                <a:spcPts val="713"/>
              </a:spcAft>
            </a:pPr>
            <a:r>
              <a:rPr lang="en-GB" sz="900" b="1" dirty="0">
                <a:solidFill>
                  <a:srgbClr val="003F48"/>
                </a:solidFill>
                <a:latin typeface="Avenir LT Pro 65 Medium" panose="020B0603020203020204" pitchFamily="34" charset="0"/>
              </a:rPr>
              <a:t>23% increase </a:t>
            </a:r>
            <a:r>
              <a:rPr lang="en-GB" sz="900" dirty="0">
                <a:latin typeface="Avenir LT Pro 65 Medium" panose="020B0603020203020204" pitchFamily="34" charset="0"/>
              </a:rPr>
              <a:t>in customer profit in UK </a:t>
            </a:r>
            <a:r>
              <a:rPr lang="en-GB" sz="900" b="1" dirty="0">
                <a:solidFill>
                  <a:srgbClr val="003F48"/>
                </a:solidFill>
                <a:latin typeface="Avenir LT Pro 65 Medium" panose="020B0603020203020204" pitchFamily="34" charset="0"/>
              </a:rPr>
              <a:t>retail banking </a:t>
            </a:r>
            <a:r>
              <a:rPr lang="en-GB" sz="900" dirty="0">
                <a:latin typeface="Avenir LT Pro 65 Medium" panose="020B0603020203020204" pitchFamily="34" charset="0"/>
              </a:rPr>
              <a:t>from optimising budget allocation between competing product propositions in cross-sell and up-sell campaigns.</a:t>
            </a:r>
          </a:p>
        </p:txBody>
      </p:sp>
      <p:sp>
        <p:nvSpPr>
          <p:cNvPr id="24" name="TextBox 23">
            <a:extLst>
              <a:ext uri="{FF2B5EF4-FFF2-40B4-BE49-F238E27FC236}">
                <a16:creationId xmlns:a16="http://schemas.microsoft.com/office/drawing/2014/main" id="{6462887B-D115-4433-B42B-2662185E74E3}"/>
              </a:ext>
            </a:extLst>
          </p:cNvPr>
          <p:cNvSpPr txBox="1"/>
          <p:nvPr/>
        </p:nvSpPr>
        <p:spPr>
          <a:xfrm>
            <a:off x="340029" y="2883716"/>
            <a:ext cx="5531381" cy="416389"/>
          </a:xfrm>
          <a:prstGeom prst="rect">
            <a:avLst/>
          </a:prstGeom>
          <a:solidFill>
            <a:srgbClr val="003F48">
              <a:alpha val="10000"/>
            </a:srgbClr>
          </a:solidFill>
        </p:spPr>
        <p:txBody>
          <a:bodyPr wrap="square" lIns="36000" tIns="36000" rIns="36000" numCol="1" spcCol="360000" anchor="ctr">
            <a:noAutofit/>
          </a:bodyPr>
          <a:lstStyle/>
          <a:p>
            <a:pPr>
              <a:spcAft>
                <a:spcPts val="713"/>
              </a:spcAft>
            </a:pPr>
            <a:r>
              <a:rPr lang="en-GB" sz="900" b="1" dirty="0">
                <a:solidFill>
                  <a:srgbClr val="003F48"/>
                </a:solidFill>
                <a:latin typeface="Avenir LT Pro 65 Medium" panose="020B0603020203020204" pitchFamily="34" charset="0"/>
              </a:rPr>
              <a:t>5% improvement </a:t>
            </a:r>
            <a:r>
              <a:rPr lang="en-GB" sz="900" dirty="0">
                <a:latin typeface="Avenir LT Pro 65 Medium" panose="020B0603020203020204" pitchFamily="34" charset="0"/>
              </a:rPr>
              <a:t>in repeat booking rates for a </a:t>
            </a:r>
            <a:r>
              <a:rPr lang="en-GB" sz="900" b="1" dirty="0">
                <a:solidFill>
                  <a:srgbClr val="003F48"/>
                </a:solidFill>
                <a:latin typeface="Avenir LT Pro 65 Medium" panose="020B0603020203020204" pitchFamily="34" charset="0"/>
              </a:rPr>
              <a:t>travel group </a:t>
            </a:r>
            <a:r>
              <a:rPr lang="en-GB" sz="900" dirty="0">
                <a:latin typeface="Avenir LT Pro 65 Medium" panose="020B0603020203020204" pitchFamily="34" charset="0"/>
              </a:rPr>
              <a:t>by recommending vacation types and destinations in email communications.</a:t>
            </a:r>
          </a:p>
        </p:txBody>
      </p:sp>
      <p:sp>
        <p:nvSpPr>
          <p:cNvPr id="26" name="TextBox 25">
            <a:extLst>
              <a:ext uri="{FF2B5EF4-FFF2-40B4-BE49-F238E27FC236}">
                <a16:creationId xmlns:a16="http://schemas.microsoft.com/office/drawing/2014/main" id="{AB039C8E-F22B-4AF8-BD11-F2E5BF86D313}"/>
              </a:ext>
            </a:extLst>
          </p:cNvPr>
          <p:cNvSpPr txBox="1"/>
          <p:nvPr/>
        </p:nvSpPr>
        <p:spPr>
          <a:xfrm>
            <a:off x="340029" y="2377290"/>
            <a:ext cx="5531381" cy="416389"/>
          </a:xfrm>
          <a:prstGeom prst="rect">
            <a:avLst/>
          </a:prstGeom>
          <a:solidFill>
            <a:srgbClr val="003F48">
              <a:alpha val="20000"/>
            </a:srgbClr>
          </a:solidFill>
        </p:spPr>
        <p:txBody>
          <a:bodyPr wrap="square" lIns="36000" tIns="36000" rIns="36000" numCol="1" spcCol="360000" anchor="ctr">
            <a:noAutofit/>
          </a:bodyPr>
          <a:lstStyle/>
          <a:p>
            <a:pPr>
              <a:spcAft>
                <a:spcPts val="713"/>
              </a:spcAft>
            </a:pPr>
            <a:r>
              <a:rPr lang="en-GB" sz="900" b="1" dirty="0">
                <a:solidFill>
                  <a:srgbClr val="003F48"/>
                </a:solidFill>
                <a:latin typeface="Avenir LT Pro 65 Medium" panose="020B0603020203020204" pitchFamily="34" charset="0"/>
              </a:rPr>
              <a:t>9% increase </a:t>
            </a:r>
            <a:r>
              <a:rPr lang="en-GB" sz="900" dirty="0">
                <a:latin typeface="Avenir LT Pro 65 Medium" panose="020B0603020203020204" pitchFamily="34" charset="0"/>
              </a:rPr>
              <a:t>in sales for an </a:t>
            </a:r>
            <a:r>
              <a:rPr lang="en-GB" sz="900" b="1" dirty="0">
                <a:solidFill>
                  <a:srgbClr val="003F48"/>
                </a:solidFill>
                <a:latin typeface="Avenir LT Pro 65 Medium" panose="020B0603020203020204" pitchFamily="34" charset="0"/>
              </a:rPr>
              <a:t>energy company</a:t>
            </a:r>
            <a:r>
              <a:rPr lang="en-GB" sz="900" b="1" dirty="0">
                <a:solidFill>
                  <a:srgbClr val="0094A8"/>
                </a:solidFill>
                <a:latin typeface="Avenir LT Pro 65 Medium" panose="020B0603020203020204" pitchFamily="34" charset="0"/>
              </a:rPr>
              <a:t> </a:t>
            </a:r>
            <a:r>
              <a:rPr lang="en-GB" sz="900" dirty="0">
                <a:latin typeface="Avenir LT Pro 65 Medium" panose="020B0603020203020204" pitchFamily="34" charset="0"/>
              </a:rPr>
              <a:t>from optimising cross-sell offers through targeted outbound sales and email campaigns.</a:t>
            </a:r>
          </a:p>
        </p:txBody>
      </p:sp>
      <p:sp>
        <p:nvSpPr>
          <p:cNvPr id="2" name="TextBox 1">
            <a:extLst>
              <a:ext uri="{FF2B5EF4-FFF2-40B4-BE49-F238E27FC236}">
                <a16:creationId xmlns:a16="http://schemas.microsoft.com/office/drawing/2014/main" id="{9FAD397C-7A0D-4337-90A8-FCCEEE76BF0A}"/>
              </a:ext>
            </a:extLst>
          </p:cNvPr>
          <p:cNvSpPr txBox="1"/>
          <p:nvPr/>
        </p:nvSpPr>
        <p:spPr>
          <a:xfrm>
            <a:off x="3374472" y="3990176"/>
            <a:ext cx="2768769" cy="169277"/>
          </a:xfrm>
          <a:prstGeom prst="rect">
            <a:avLst/>
          </a:prstGeom>
        </p:spPr>
        <p:txBody>
          <a:bodyPr wrap="square" anchor="ctr">
            <a:spAutoFit/>
          </a:bodyPr>
          <a:lstStyle>
            <a:defPPr>
              <a:defRPr lang="en-US"/>
            </a:defPPr>
            <a:lvl1pPr>
              <a:defRPr sz="284" spc="47">
                <a:solidFill>
                  <a:schemeClr val="tx1">
                    <a:lumMod val="75000"/>
                    <a:lumOff val="25000"/>
                  </a:schemeClr>
                </a:solidFill>
                <a:latin typeface="Avenir LT Pro 65 Medium" panose="020B0603020203020204" pitchFamily="34" charset="0"/>
              </a:defRPr>
            </a:lvl1pPr>
          </a:lstStyle>
          <a:p>
            <a:r>
              <a:rPr lang="en-GB" sz="500" dirty="0"/>
              <a:t>Source: CVM People observed results from client engagements</a:t>
            </a:r>
          </a:p>
        </p:txBody>
      </p:sp>
      <p:sp>
        <p:nvSpPr>
          <p:cNvPr id="3" name="Title 1">
            <a:extLst>
              <a:ext uri="{FF2B5EF4-FFF2-40B4-BE49-F238E27FC236}">
                <a16:creationId xmlns:a16="http://schemas.microsoft.com/office/drawing/2014/main" id="{32D61482-0376-494D-69FA-AD0F0E063E51}"/>
              </a:ext>
            </a:extLst>
          </p:cNvPr>
          <p:cNvSpPr txBox="1">
            <a:spLocks/>
          </p:cNvSpPr>
          <p:nvPr/>
        </p:nvSpPr>
        <p:spPr>
          <a:xfrm>
            <a:off x="340029" y="765018"/>
            <a:ext cx="5453513"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EXAMPLE BENEFITS OF CUSTOMER MANAGEMENT: EFFECTIVENESS</a:t>
            </a:r>
          </a:p>
        </p:txBody>
      </p:sp>
      <p:sp>
        <p:nvSpPr>
          <p:cNvPr id="4" name="Slide Number Placeholder 5">
            <a:extLst>
              <a:ext uri="{FF2B5EF4-FFF2-40B4-BE49-F238E27FC236}">
                <a16:creationId xmlns:a16="http://schemas.microsoft.com/office/drawing/2014/main" id="{E2D63DEE-0353-7A47-B7F2-AF746DC75BEC}"/>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14</a:t>
            </a:fld>
            <a:endParaRPr lang="en-GB" sz="754">
              <a:latin typeface="Avenir LT Pro 65 Medium" panose="020B0603020203020204" pitchFamily="34" charset="0"/>
            </a:endParaRPr>
          </a:p>
        </p:txBody>
      </p:sp>
      <p:pic>
        <p:nvPicPr>
          <p:cNvPr id="6" name="Picture 5">
            <a:extLst>
              <a:ext uri="{FF2B5EF4-FFF2-40B4-BE49-F238E27FC236}">
                <a16:creationId xmlns:a16="http://schemas.microsoft.com/office/drawing/2014/main" id="{1BC42898-BAF7-BF16-E264-9DB89F1E6EA3}"/>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7" name="TextBox 6">
            <a:extLst>
              <a:ext uri="{FF2B5EF4-FFF2-40B4-BE49-F238E27FC236}">
                <a16:creationId xmlns:a16="http://schemas.microsoft.com/office/drawing/2014/main" id="{A508BC2E-261E-F7D3-618B-A029F6934064}"/>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9" name="Straight Connector 8">
            <a:extLst>
              <a:ext uri="{FF2B5EF4-FFF2-40B4-BE49-F238E27FC236}">
                <a16:creationId xmlns:a16="http://schemas.microsoft.com/office/drawing/2014/main" id="{75B92AAF-B2C8-A48C-8508-A50EBA3F7D1A}"/>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26BF8940-9E39-BCEA-27FD-4D6F8DA2F5F2}"/>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4203822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57B0D4E3-2CF5-49BC-A3A0-BBCB815DDA81}"/>
              </a:ext>
            </a:extLst>
          </p:cNvPr>
          <p:cNvSpPr txBox="1"/>
          <p:nvPr/>
        </p:nvSpPr>
        <p:spPr>
          <a:xfrm>
            <a:off x="475916" y="1368293"/>
            <a:ext cx="5456337" cy="417600"/>
          </a:xfrm>
          <a:prstGeom prst="rect">
            <a:avLst/>
          </a:prstGeom>
          <a:solidFill>
            <a:srgbClr val="003F48">
              <a:alpha val="20000"/>
            </a:srgbClr>
          </a:solidFill>
        </p:spPr>
        <p:txBody>
          <a:bodyPr wrap="square" lIns="36000" tIns="36000" rIns="36000" numCol="1" spcCol="360000" anchor="ctr">
            <a:noAutofit/>
          </a:bodyPr>
          <a:lstStyle/>
          <a:p>
            <a:pPr>
              <a:spcAft>
                <a:spcPts val="713"/>
              </a:spcAft>
            </a:pPr>
            <a:r>
              <a:rPr lang="en-GB" sz="900" b="1" dirty="0">
                <a:solidFill>
                  <a:srgbClr val="003F48"/>
                </a:solidFill>
                <a:latin typeface="Avenir LT Pro 65 Medium" panose="020B0603020203020204" pitchFamily="34" charset="0"/>
              </a:rPr>
              <a:t>20% improvement </a:t>
            </a:r>
            <a:r>
              <a:rPr lang="en-GB" sz="900" dirty="0">
                <a:latin typeface="Avenir LT Pro 65 Medium" panose="020B0603020203020204" pitchFamily="34" charset="0"/>
              </a:rPr>
              <a:t>in click-through rates and better targeting of pre-emptive brand switchers in an Asian </a:t>
            </a:r>
            <a:r>
              <a:rPr lang="en-GB" sz="900" b="1" dirty="0">
                <a:solidFill>
                  <a:srgbClr val="003F48"/>
                </a:solidFill>
                <a:latin typeface="Avenir LT Pro 65 Medium" panose="020B0603020203020204" pitchFamily="34" charset="0"/>
              </a:rPr>
              <a:t>mobile handset brand </a:t>
            </a:r>
            <a:r>
              <a:rPr lang="en-GB" sz="900" dirty="0">
                <a:latin typeface="Avenir LT Pro 65 Medium" panose="020B0603020203020204" pitchFamily="34" charset="0"/>
              </a:rPr>
              <a:t>using dynamic customisation of content derived from interests.</a:t>
            </a:r>
          </a:p>
        </p:txBody>
      </p:sp>
      <p:sp>
        <p:nvSpPr>
          <p:cNvPr id="21" name="TextBox 20">
            <a:extLst>
              <a:ext uri="{FF2B5EF4-FFF2-40B4-BE49-F238E27FC236}">
                <a16:creationId xmlns:a16="http://schemas.microsoft.com/office/drawing/2014/main" id="{86B1BA1A-F19A-4E64-A540-3B05EA403A25}"/>
              </a:ext>
            </a:extLst>
          </p:cNvPr>
          <p:cNvSpPr txBox="1"/>
          <p:nvPr/>
        </p:nvSpPr>
        <p:spPr>
          <a:xfrm>
            <a:off x="475916" y="2044880"/>
            <a:ext cx="5456337" cy="417600"/>
          </a:xfrm>
          <a:prstGeom prst="rect">
            <a:avLst/>
          </a:prstGeom>
          <a:solidFill>
            <a:srgbClr val="003F48">
              <a:alpha val="10000"/>
            </a:srgbClr>
          </a:solidFill>
        </p:spPr>
        <p:txBody>
          <a:bodyPr wrap="square" lIns="36000" tIns="36000" rIns="36000" numCol="1" spcCol="360000" anchor="ctr">
            <a:noAutofit/>
          </a:bodyPr>
          <a:lstStyle/>
          <a:p>
            <a:pPr>
              <a:spcAft>
                <a:spcPts val="713"/>
              </a:spcAft>
            </a:pPr>
            <a:r>
              <a:rPr lang="en-GB" sz="900" b="1" dirty="0">
                <a:solidFill>
                  <a:srgbClr val="003F48"/>
                </a:solidFill>
                <a:latin typeface="Avenir LT Pro 65 Medium" panose="020B0603020203020204" pitchFamily="34" charset="0"/>
              </a:rPr>
              <a:t>20% increase</a:t>
            </a:r>
            <a:r>
              <a:rPr lang="en-GB" sz="900" dirty="0">
                <a:solidFill>
                  <a:srgbClr val="003F48"/>
                </a:solidFill>
                <a:latin typeface="Avenir LT Pro 65 Medium" panose="020B0603020203020204" pitchFamily="34" charset="0"/>
              </a:rPr>
              <a:t> </a:t>
            </a:r>
            <a:r>
              <a:rPr lang="en-GB" sz="900" dirty="0">
                <a:latin typeface="Avenir LT Pro 65 Medium" panose="020B0603020203020204" pitchFamily="34" charset="0"/>
              </a:rPr>
              <a:t>in open rates in UK</a:t>
            </a:r>
            <a:r>
              <a:rPr lang="en-GB" sz="900" b="1" dirty="0">
                <a:latin typeface="Avenir LT Pro 65 Medium" panose="020B0603020203020204" pitchFamily="34" charset="0"/>
              </a:rPr>
              <a:t> </a:t>
            </a:r>
            <a:r>
              <a:rPr lang="en-GB" sz="900" b="1" dirty="0">
                <a:solidFill>
                  <a:srgbClr val="003F48"/>
                </a:solidFill>
                <a:latin typeface="Avenir LT Pro 65 Medium" panose="020B0603020203020204" pitchFamily="34" charset="0"/>
              </a:rPr>
              <a:t>retail banking </a:t>
            </a:r>
            <a:r>
              <a:rPr lang="en-GB" sz="900" dirty="0">
                <a:latin typeface="Avenir LT Pro 65 Medium" panose="020B0603020203020204" pitchFamily="34" charset="0"/>
              </a:rPr>
              <a:t>by optimising a 12-month email contact plans for each customer balancing relevance, revenue, cost and contact intensity.</a:t>
            </a:r>
          </a:p>
        </p:txBody>
      </p:sp>
      <p:sp>
        <p:nvSpPr>
          <p:cNvPr id="25" name="TextBox 24">
            <a:extLst>
              <a:ext uri="{FF2B5EF4-FFF2-40B4-BE49-F238E27FC236}">
                <a16:creationId xmlns:a16="http://schemas.microsoft.com/office/drawing/2014/main" id="{7095E67B-0EA4-4DD5-8C74-9A588C592905}"/>
              </a:ext>
            </a:extLst>
          </p:cNvPr>
          <p:cNvSpPr txBox="1"/>
          <p:nvPr/>
        </p:nvSpPr>
        <p:spPr>
          <a:xfrm>
            <a:off x="475916" y="3398053"/>
            <a:ext cx="5456337" cy="417600"/>
          </a:xfrm>
          <a:prstGeom prst="rect">
            <a:avLst/>
          </a:prstGeom>
          <a:solidFill>
            <a:srgbClr val="003F48">
              <a:alpha val="10000"/>
            </a:srgbClr>
          </a:solidFill>
        </p:spPr>
        <p:txBody>
          <a:bodyPr wrap="square" lIns="36000" tIns="36000" rIns="36000" numCol="1" spcCol="360000" anchor="ctr">
            <a:noAutofit/>
          </a:bodyPr>
          <a:lstStyle/>
          <a:p>
            <a:pPr>
              <a:spcAft>
                <a:spcPts val="713"/>
              </a:spcAft>
            </a:pPr>
            <a:r>
              <a:rPr lang="en-GB" sz="900" b="1" dirty="0">
                <a:solidFill>
                  <a:srgbClr val="003F48"/>
                </a:solidFill>
                <a:latin typeface="Avenir LT Pro 65 Medium" panose="020B0603020203020204" pitchFamily="34" charset="0"/>
              </a:rPr>
              <a:t>24% increase </a:t>
            </a:r>
            <a:r>
              <a:rPr lang="en-GB" sz="900" dirty="0">
                <a:latin typeface="Avenir LT Pro 65 Medium" panose="020B0603020203020204" pitchFamily="34" charset="0"/>
              </a:rPr>
              <a:t>in commercial productivity in global </a:t>
            </a:r>
            <a:r>
              <a:rPr lang="en-GB" sz="900" b="1" dirty="0">
                <a:solidFill>
                  <a:srgbClr val="003F48"/>
                </a:solidFill>
                <a:latin typeface="Avenir LT Pro 65 Medium" panose="020B0603020203020204" pitchFamily="34" charset="0"/>
              </a:rPr>
              <a:t>retail banking </a:t>
            </a:r>
            <a:r>
              <a:rPr lang="en-GB" sz="900" dirty="0">
                <a:latin typeface="Avenir LT Pro 65 Medium" panose="020B0603020203020204" pitchFamily="34" charset="0"/>
              </a:rPr>
              <a:t>from introducing propensity-driven prompts for customers in assisted-channel interactions</a:t>
            </a:r>
          </a:p>
        </p:txBody>
      </p:sp>
      <p:sp>
        <p:nvSpPr>
          <p:cNvPr id="27" name="TextBox 26">
            <a:extLst>
              <a:ext uri="{FF2B5EF4-FFF2-40B4-BE49-F238E27FC236}">
                <a16:creationId xmlns:a16="http://schemas.microsoft.com/office/drawing/2014/main" id="{7C8B9DFC-0688-40B5-8348-BBB768449E90}"/>
              </a:ext>
            </a:extLst>
          </p:cNvPr>
          <p:cNvSpPr txBox="1"/>
          <p:nvPr/>
        </p:nvSpPr>
        <p:spPr>
          <a:xfrm>
            <a:off x="475916" y="2721467"/>
            <a:ext cx="5456337" cy="417600"/>
          </a:xfrm>
          <a:prstGeom prst="rect">
            <a:avLst/>
          </a:prstGeom>
          <a:solidFill>
            <a:srgbClr val="003F48">
              <a:alpha val="20000"/>
            </a:srgbClr>
          </a:solidFill>
        </p:spPr>
        <p:txBody>
          <a:bodyPr wrap="square" lIns="36000" tIns="36000" rIns="36000" numCol="1" spcCol="360000" anchor="ctr">
            <a:noAutofit/>
          </a:bodyPr>
          <a:lstStyle/>
          <a:p>
            <a:pPr>
              <a:spcAft>
                <a:spcPts val="713"/>
              </a:spcAft>
            </a:pPr>
            <a:r>
              <a:rPr lang="en-GB" sz="900" b="1" dirty="0">
                <a:solidFill>
                  <a:srgbClr val="003F48"/>
                </a:solidFill>
                <a:latin typeface="Avenir LT Pro 65 Medium" panose="020B0603020203020204" pitchFamily="34" charset="0"/>
              </a:rPr>
              <a:t>15% increase </a:t>
            </a:r>
            <a:r>
              <a:rPr lang="en-GB" sz="900" dirty="0">
                <a:latin typeface="Avenir LT Pro 65 Medium" panose="020B0603020203020204" pitchFamily="34" charset="0"/>
              </a:rPr>
              <a:t>in revenue in global </a:t>
            </a:r>
            <a:r>
              <a:rPr lang="en-GB" sz="900" b="1" dirty="0">
                <a:solidFill>
                  <a:srgbClr val="003F48"/>
                </a:solidFill>
                <a:latin typeface="Avenir LT Pro 65 Medium" panose="020B0603020203020204" pitchFamily="34" charset="0"/>
              </a:rPr>
              <a:t>financial services </a:t>
            </a:r>
            <a:r>
              <a:rPr lang="en-GB" sz="900" dirty="0">
                <a:latin typeface="Avenir LT Pro 65 Medium" panose="020B0603020203020204" pitchFamily="34" charset="0"/>
              </a:rPr>
              <a:t>from prioritising lead allocation to branches based on customer travel times, propensities and branch performance.</a:t>
            </a:r>
          </a:p>
        </p:txBody>
      </p:sp>
      <p:sp>
        <p:nvSpPr>
          <p:cNvPr id="2" name="TextBox 1">
            <a:extLst>
              <a:ext uri="{FF2B5EF4-FFF2-40B4-BE49-F238E27FC236}">
                <a16:creationId xmlns:a16="http://schemas.microsoft.com/office/drawing/2014/main" id="{9FAD397C-7A0D-4337-90A8-FCCEEE76BF0A}"/>
              </a:ext>
            </a:extLst>
          </p:cNvPr>
          <p:cNvSpPr txBox="1"/>
          <p:nvPr/>
        </p:nvSpPr>
        <p:spPr>
          <a:xfrm>
            <a:off x="401003" y="3990176"/>
            <a:ext cx="2768769" cy="169277"/>
          </a:xfrm>
          <a:prstGeom prst="rect">
            <a:avLst/>
          </a:prstGeom>
        </p:spPr>
        <p:txBody>
          <a:bodyPr wrap="square" anchor="ctr">
            <a:spAutoFit/>
          </a:bodyPr>
          <a:lstStyle>
            <a:defPPr>
              <a:defRPr lang="en-US"/>
            </a:defPPr>
            <a:lvl1pPr>
              <a:defRPr sz="284" spc="47">
                <a:solidFill>
                  <a:schemeClr val="tx1">
                    <a:lumMod val="75000"/>
                    <a:lumOff val="25000"/>
                  </a:schemeClr>
                </a:solidFill>
                <a:latin typeface="Avenir LT Pro 65 Medium" panose="020B0603020203020204" pitchFamily="34" charset="0"/>
              </a:defRPr>
            </a:lvl1pPr>
          </a:lstStyle>
          <a:p>
            <a:r>
              <a:rPr lang="en-GB" sz="500" dirty="0"/>
              <a:t>Source: CVM People observed results from client engagements</a:t>
            </a:r>
          </a:p>
        </p:txBody>
      </p:sp>
      <p:sp>
        <p:nvSpPr>
          <p:cNvPr id="3" name="Title 1">
            <a:extLst>
              <a:ext uri="{FF2B5EF4-FFF2-40B4-BE49-F238E27FC236}">
                <a16:creationId xmlns:a16="http://schemas.microsoft.com/office/drawing/2014/main" id="{32D61482-0376-494D-69FA-AD0F0E063E51}"/>
              </a:ext>
            </a:extLst>
          </p:cNvPr>
          <p:cNvSpPr txBox="1">
            <a:spLocks/>
          </p:cNvSpPr>
          <p:nvPr/>
        </p:nvSpPr>
        <p:spPr>
          <a:xfrm>
            <a:off x="475916" y="779070"/>
            <a:ext cx="5287666"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EXAMPLE BENEFITS OF CUSTOMER MANAGEMENT: EFFICIENCY</a:t>
            </a:r>
          </a:p>
        </p:txBody>
      </p:sp>
      <p:sp>
        <p:nvSpPr>
          <p:cNvPr id="5" name="TextBox 4">
            <a:extLst>
              <a:ext uri="{FF2B5EF4-FFF2-40B4-BE49-F238E27FC236}">
                <a16:creationId xmlns:a16="http://schemas.microsoft.com/office/drawing/2014/main" id="{45C883B3-7861-A229-3F37-B39AEEE48FD5}"/>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8" name="Slide Number Placeholder 5">
            <a:extLst>
              <a:ext uri="{FF2B5EF4-FFF2-40B4-BE49-F238E27FC236}">
                <a16:creationId xmlns:a16="http://schemas.microsoft.com/office/drawing/2014/main" id="{8C69724C-1B7F-4264-F061-CEAAE0AD5ED8}"/>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15</a:t>
            </a:fld>
            <a:endParaRPr lang="en-GB" sz="754" b="1">
              <a:solidFill>
                <a:schemeClr val="tx1"/>
              </a:solidFill>
              <a:latin typeface="Avenir LT Pro 65 Medium" panose="020B0603020203020204" pitchFamily="34" charset="0"/>
            </a:endParaRPr>
          </a:p>
        </p:txBody>
      </p:sp>
      <p:pic>
        <p:nvPicPr>
          <p:cNvPr id="11" name="Picture 10">
            <a:extLst>
              <a:ext uri="{FF2B5EF4-FFF2-40B4-BE49-F238E27FC236}">
                <a16:creationId xmlns:a16="http://schemas.microsoft.com/office/drawing/2014/main" id="{98412D45-89B0-7632-85EE-5C2059657A1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12" name="Straight Connector 11">
            <a:extLst>
              <a:ext uri="{FF2B5EF4-FFF2-40B4-BE49-F238E27FC236}">
                <a16:creationId xmlns:a16="http://schemas.microsoft.com/office/drawing/2014/main" id="{0F5E7E04-CEB8-591F-92A0-67BBAB34DCA4}"/>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ECED6375-52C9-C04B-6079-762E2A4B9821}"/>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4290451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BD66D2EF-5074-47A6-9487-01F58C0D6E40}"/>
              </a:ext>
            </a:extLst>
          </p:cNvPr>
          <p:cNvSpPr txBox="1"/>
          <p:nvPr/>
        </p:nvSpPr>
        <p:spPr>
          <a:xfrm>
            <a:off x="340029" y="1374416"/>
            <a:ext cx="5531382" cy="415420"/>
          </a:xfrm>
          <a:prstGeom prst="rect">
            <a:avLst/>
          </a:prstGeom>
          <a:solidFill>
            <a:srgbClr val="003F48">
              <a:alpha val="20000"/>
            </a:srgbClr>
          </a:solidFill>
        </p:spPr>
        <p:txBody>
          <a:bodyPr wrap="square" lIns="36000" tIns="36000" rIns="36000" numCol="1" spcCol="360000" anchor="ctr">
            <a:noAutofit/>
          </a:bodyPr>
          <a:lstStyle/>
          <a:p>
            <a:pPr>
              <a:spcAft>
                <a:spcPts val="713"/>
              </a:spcAft>
            </a:pPr>
            <a:r>
              <a:rPr lang="en-GB" sz="900" dirty="0">
                <a:latin typeface="Avenir LT Pro 65 Medium" panose="020B0603020203020204" pitchFamily="34" charset="0"/>
              </a:rPr>
              <a:t>Introducing portfolio profiles for relationship managers in UK </a:t>
            </a:r>
            <a:r>
              <a:rPr lang="en-GB" sz="900" b="1" dirty="0">
                <a:solidFill>
                  <a:srgbClr val="003F48"/>
                </a:solidFill>
                <a:latin typeface="Avenir LT Pro 65 Medium" panose="020B0603020203020204" pitchFamily="34" charset="0"/>
              </a:rPr>
              <a:t>private wealth management </a:t>
            </a:r>
            <a:r>
              <a:rPr lang="en-GB" sz="900" dirty="0">
                <a:latin typeface="Avenir LT Pro 65 Medium" panose="020B0603020203020204" pitchFamily="34" charset="0"/>
              </a:rPr>
              <a:t>enables understanding of customer interests, with </a:t>
            </a:r>
            <a:r>
              <a:rPr lang="en-GB" sz="900" b="1" dirty="0">
                <a:solidFill>
                  <a:srgbClr val="003F48"/>
                </a:solidFill>
                <a:latin typeface="Avenir LT Pro 65 Medium" panose="020B0603020203020204" pitchFamily="34" charset="0"/>
              </a:rPr>
              <a:t>deeper insight </a:t>
            </a:r>
            <a:r>
              <a:rPr lang="en-GB" sz="900" dirty="0">
                <a:latin typeface="Avenir LT Pro 65 Medium" panose="020B0603020203020204" pitchFamily="34" charset="0"/>
              </a:rPr>
              <a:t>into customer potential.</a:t>
            </a:r>
          </a:p>
        </p:txBody>
      </p:sp>
      <p:sp>
        <p:nvSpPr>
          <p:cNvPr id="19" name="TextBox 18">
            <a:extLst>
              <a:ext uri="{FF2B5EF4-FFF2-40B4-BE49-F238E27FC236}">
                <a16:creationId xmlns:a16="http://schemas.microsoft.com/office/drawing/2014/main" id="{8DD3CEE5-6E30-4B26-B771-FCAA924174B0}"/>
              </a:ext>
            </a:extLst>
          </p:cNvPr>
          <p:cNvSpPr txBox="1"/>
          <p:nvPr/>
        </p:nvSpPr>
        <p:spPr>
          <a:xfrm>
            <a:off x="340029" y="2010852"/>
            <a:ext cx="5531382" cy="415420"/>
          </a:xfrm>
          <a:prstGeom prst="rect">
            <a:avLst/>
          </a:prstGeom>
          <a:solidFill>
            <a:srgbClr val="003F48">
              <a:alpha val="10000"/>
            </a:srgbClr>
          </a:solidFill>
        </p:spPr>
        <p:txBody>
          <a:bodyPr wrap="square" lIns="36000" tIns="36000" rIns="36000" numCol="1" spcCol="360000" anchor="ctr">
            <a:noAutofit/>
          </a:bodyPr>
          <a:lstStyle/>
          <a:p>
            <a:pPr>
              <a:spcAft>
                <a:spcPts val="713"/>
              </a:spcAft>
            </a:pPr>
            <a:r>
              <a:rPr lang="en-GB" sz="900" dirty="0">
                <a:latin typeface="Avenir LT Pro 65 Medium" panose="020B0603020203020204" pitchFamily="34" charset="0"/>
              </a:rPr>
              <a:t>Introducing customer profiles and strategy segments in UK </a:t>
            </a:r>
            <a:r>
              <a:rPr lang="en-GB" sz="900" b="1" dirty="0">
                <a:solidFill>
                  <a:srgbClr val="003F48"/>
                </a:solidFill>
                <a:latin typeface="Avenir LT Pro 65 Medium" panose="020B0603020203020204" pitchFamily="34" charset="0"/>
              </a:rPr>
              <a:t>b2b tool hire </a:t>
            </a:r>
            <a:r>
              <a:rPr lang="en-GB" sz="900" dirty="0">
                <a:latin typeface="Avenir LT Pro 65 Medium" panose="020B0603020203020204" pitchFamily="34" charset="0"/>
              </a:rPr>
              <a:t>provides </a:t>
            </a:r>
            <a:r>
              <a:rPr lang="en-GB" sz="900" b="1" dirty="0">
                <a:solidFill>
                  <a:srgbClr val="003F48"/>
                </a:solidFill>
                <a:latin typeface="Avenir LT Pro 65 Medium" panose="020B0603020203020204" pitchFamily="34" charset="0"/>
              </a:rPr>
              <a:t>strategic insight </a:t>
            </a:r>
            <a:r>
              <a:rPr lang="en-GB" sz="900" dirty="0">
                <a:latin typeface="Avenir LT Pro 65 Medium" panose="020B0603020203020204" pitchFamily="34" charset="0"/>
              </a:rPr>
              <a:t>into customer value and behaviour and prioritises activity for account managers.</a:t>
            </a:r>
          </a:p>
        </p:txBody>
      </p:sp>
      <p:sp>
        <p:nvSpPr>
          <p:cNvPr id="23" name="TextBox 22">
            <a:extLst>
              <a:ext uri="{FF2B5EF4-FFF2-40B4-BE49-F238E27FC236}">
                <a16:creationId xmlns:a16="http://schemas.microsoft.com/office/drawing/2014/main" id="{2946F5D7-2221-4AFE-8F60-F7478383175E}"/>
              </a:ext>
            </a:extLst>
          </p:cNvPr>
          <p:cNvSpPr txBox="1"/>
          <p:nvPr/>
        </p:nvSpPr>
        <p:spPr>
          <a:xfrm>
            <a:off x="340029" y="2647288"/>
            <a:ext cx="5531382" cy="415420"/>
          </a:xfrm>
          <a:prstGeom prst="rect">
            <a:avLst/>
          </a:prstGeom>
          <a:solidFill>
            <a:srgbClr val="003F48">
              <a:alpha val="20000"/>
            </a:srgbClr>
          </a:solidFill>
        </p:spPr>
        <p:txBody>
          <a:bodyPr wrap="square" lIns="36000" tIns="36000" rIns="36000" numCol="1" spcCol="360000" anchor="ctr">
            <a:noAutofit/>
          </a:bodyPr>
          <a:lstStyle/>
          <a:p>
            <a:pPr>
              <a:spcAft>
                <a:spcPts val="713"/>
              </a:spcAft>
            </a:pPr>
            <a:r>
              <a:rPr lang="en-GB" sz="900" dirty="0">
                <a:latin typeface="Avenir LT Pro 65 Medium" panose="020B0603020203020204" pitchFamily="34" charset="0"/>
              </a:rPr>
              <a:t>Introducing econometrics in UK </a:t>
            </a:r>
            <a:r>
              <a:rPr lang="en-GB" sz="900" b="1" dirty="0">
                <a:solidFill>
                  <a:srgbClr val="003F48"/>
                </a:solidFill>
                <a:latin typeface="Avenir LT Pro 65 Medium" panose="020B0603020203020204" pitchFamily="34" charset="0"/>
              </a:rPr>
              <a:t>digital media </a:t>
            </a:r>
            <a:r>
              <a:rPr lang="en-GB" sz="900" dirty="0">
                <a:latin typeface="Avenir LT Pro 65 Medium" panose="020B0603020203020204" pitchFamily="34" charset="0"/>
              </a:rPr>
              <a:t>provides </a:t>
            </a:r>
            <a:r>
              <a:rPr lang="en-GB" sz="900" b="1" dirty="0">
                <a:solidFill>
                  <a:srgbClr val="003F48"/>
                </a:solidFill>
                <a:latin typeface="Avenir LT Pro 65 Medium" panose="020B0603020203020204" pitchFamily="34" charset="0"/>
              </a:rPr>
              <a:t>forward-looking insight </a:t>
            </a:r>
            <a:r>
              <a:rPr lang="en-GB" sz="900" dirty="0">
                <a:latin typeface="Avenir LT Pro 65 Medium" panose="020B0603020203020204" pitchFamily="34" charset="0"/>
              </a:rPr>
              <a:t>to better understand how to balance acquisition vs growth vs retention activities in each planning period.</a:t>
            </a:r>
          </a:p>
        </p:txBody>
      </p:sp>
      <p:sp>
        <p:nvSpPr>
          <p:cNvPr id="2" name="TextBox 1">
            <a:extLst>
              <a:ext uri="{FF2B5EF4-FFF2-40B4-BE49-F238E27FC236}">
                <a16:creationId xmlns:a16="http://schemas.microsoft.com/office/drawing/2014/main" id="{9FAD397C-7A0D-4337-90A8-FCCEEE76BF0A}"/>
              </a:ext>
            </a:extLst>
          </p:cNvPr>
          <p:cNvSpPr txBox="1"/>
          <p:nvPr/>
        </p:nvSpPr>
        <p:spPr>
          <a:xfrm>
            <a:off x="3374472" y="3990176"/>
            <a:ext cx="2768769" cy="169277"/>
          </a:xfrm>
          <a:prstGeom prst="rect">
            <a:avLst/>
          </a:prstGeom>
        </p:spPr>
        <p:txBody>
          <a:bodyPr wrap="square" anchor="ctr">
            <a:spAutoFit/>
          </a:bodyPr>
          <a:lstStyle>
            <a:defPPr>
              <a:defRPr lang="en-US"/>
            </a:defPPr>
            <a:lvl1pPr>
              <a:defRPr sz="284" spc="47">
                <a:solidFill>
                  <a:schemeClr val="tx1">
                    <a:lumMod val="75000"/>
                    <a:lumOff val="25000"/>
                  </a:schemeClr>
                </a:solidFill>
                <a:latin typeface="Avenir LT Pro 65 Medium" panose="020B0603020203020204" pitchFamily="34" charset="0"/>
              </a:defRPr>
            </a:lvl1pPr>
          </a:lstStyle>
          <a:p>
            <a:r>
              <a:rPr lang="en-GB" sz="500" dirty="0"/>
              <a:t>Source: CVM People observed results from client engagements</a:t>
            </a:r>
          </a:p>
        </p:txBody>
      </p:sp>
      <p:sp>
        <p:nvSpPr>
          <p:cNvPr id="3" name="Title 1">
            <a:extLst>
              <a:ext uri="{FF2B5EF4-FFF2-40B4-BE49-F238E27FC236}">
                <a16:creationId xmlns:a16="http://schemas.microsoft.com/office/drawing/2014/main" id="{32D61482-0376-494D-69FA-AD0F0E063E51}"/>
              </a:ext>
            </a:extLst>
          </p:cNvPr>
          <p:cNvSpPr txBox="1">
            <a:spLocks/>
          </p:cNvSpPr>
          <p:nvPr/>
        </p:nvSpPr>
        <p:spPr>
          <a:xfrm>
            <a:off x="340029" y="779070"/>
            <a:ext cx="5578547"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EXAMPLE BENEFITS OF CUSTOMER MANAGEMENT: KNOWLEDGE</a:t>
            </a:r>
          </a:p>
        </p:txBody>
      </p:sp>
      <p:sp>
        <p:nvSpPr>
          <p:cNvPr id="4" name="Slide Number Placeholder 5">
            <a:extLst>
              <a:ext uri="{FF2B5EF4-FFF2-40B4-BE49-F238E27FC236}">
                <a16:creationId xmlns:a16="http://schemas.microsoft.com/office/drawing/2014/main" id="{E2D63DEE-0353-7A47-B7F2-AF746DC75BEC}"/>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16</a:t>
            </a:fld>
            <a:endParaRPr lang="en-GB" sz="754">
              <a:latin typeface="Avenir LT Pro 65 Medium" panose="020B0603020203020204" pitchFamily="34" charset="0"/>
            </a:endParaRPr>
          </a:p>
        </p:txBody>
      </p:sp>
      <p:pic>
        <p:nvPicPr>
          <p:cNvPr id="6" name="Picture 5">
            <a:extLst>
              <a:ext uri="{FF2B5EF4-FFF2-40B4-BE49-F238E27FC236}">
                <a16:creationId xmlns:a16="http://schemas.microsoft.com/office/drawing/2014/main" id="{1BC42898-BAF7-BF16-E264-9DB89F1E6EA3}"/>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7" name="TextBox 6">
            <a:extLst>
              <a:ext uri="{FF2B5EF4-FFF2-40B4-BE49-F238E27FC236}">
                <a16:creationId xmlns:a16="http://schemas.microsoft.com/office/drawing/2014/main" id="{A508BC2E-261E-F7D3-618B-A029F6934064}"/>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9" name="Straight Connector 8">
            <a:extLst>
              <a:ext uri="{FF2B5EF4-FFF2-40B4-BE49-F238E27FC236}">
                <a16:creationId xmlns:a16="http://schemas.microsoft.com/office/drawing/2014/main" id="{75B92AAF-B2C8-A48C-8508-A50EBA3F7D1A}"/>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26BF8940-9E39-BCEA-27FD-4D6F8DA2F5F2}"/>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3053718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375241" y="1218715"/>
            <a:ext cx="5467747" cy="2631626"/>
          </a:xfrm>
          <a:prstGeom prst="rect">
            <a:avLst/>
          </a:prstGeom>
        </p:spPr>
        <p:txBody>
          <a:bodyPr wrap="square" numCol="1" spcCol="216000">
            <a:noAutofit/>
          </a:bodyPr>
          <a:lstStyle/>
          <a:p>
            <a:pPr>
              <a:spcAft>
                <a:spcPts val="600"/>
              </a:spcAft>
            </a:pPr>
            <a:r>
              <a:rPr lang="en-GB" sz="900" dirty="0">
                <a:latin typeface="Avenir LT Pro 65 Medium" panose="020B0603020203020204" pitchFamily="34" charset="0"/>
              </a:rPr>
              <a:t>Successful small businesses are often characterised by high-quality products and services, satisfied customers, and happy employees. This is because they have a:</a:t>
            </a:r>
          </a:p>
          <a:p>
            <a:pPr marL="88900" indent="-88900">
              <a:spcAft>
                <a:spcPts val="600"/>
              </a:spcAft>
              <a:buClr>
                <a:srgbClr val="003F48"/>
              </a:buClr>
              <a:buFont typeface="Wingdings" panose="05000000000000000000" pitchFamily="2" charset="2"/>
              <a:buChar char="§"/>
            </a:pPr>
            <a:r>
              <a:rPr lang="en-GB" sz="900" dirty="0">
                <a:latin typeface="Avenir LT Pro 65 Medium" panose="020B0603020203020204" pitchFamily="34" charset="0"/>
              </a:rPr>
              <a:t>Focus on a niche or differentiated product or service and target a small number of customers, which allows them to get to know their customers well and provide them with the best experience.</a:t>
            </a:r>
          </a:p>
          <a:p>
            <a:pPr marL="88900" indent="-88900">
              <a:spcAft>
                <a:spcPts val="600"/>
              </a:spcAft>
              <a:buClr>
                <a:srgbClr val="003F48"/>
              </a:buClr>
              <a:buFont typeface="Wingdings" panose="05000000000000000000" pitchFamily="2" charset="2"/>
              <a:buChar char="§"/>
            </a:pPr>
            <a:r>
              <a:rPr lang="en-GB" sz="900" dirty="0">
                <a:latin typeface="Avenir LT Pro 65 Medium" panose="020B0603020203020204" pitchFamily="34" charset="0"/>
              </a:rPr>
              <a:t>Small, unified team with straightforward processes and systems, which makes it easy for them to provide personalised customer service and support.</a:t>
            </a:r>
          </a:p>
          <a:p>
            <a:pPr marL="88900" indent="-88900">
              <a:spcAft>
                <a:spcPts val="600"/>
              </a:spcAft>
              <a:buClr>
                <a:srgbClr val="003F48"/>
              </a:buClr>
              <a:buFont typeface="Wingdings" panose="05000000000000000000" pitchFamily="2" charset="2"/>
              <a:buChar char="§"/>
            </a:pPr>
            <a:r>
              <a:rPr lang="en-GB" sz="900" dirty="0">
                <a:latin typeface="Avenir LT Pro 65 Medium" panose="020B0603020203020204" pitchFamily="34" charset="0"/>
              </a:rPr>
              <a:t>Simple, solid idea and vision led by a passionate person, which ensures that the company is focused on the right things and can adapt quickly to changes in the market.</a:t>
            </a:r>
          </a:p>
          <a:p>
            <a:pPr marL="88900" indent="-88900">
              <a:spcAft>
                <a:spcPts val="600"/>
              </a:spcAft>
              <a:buClr>
                <a:srgbClr val="003F48"/>
              </a:buClr>
              <a:buFont typeface="Wingdings" panose="05000000000000000000" pitchFamily="2" charset="2"/>
              <a:buChar char="§"/>
            </a:pPr>
            <a:r>
              <a:rPr lang="en-GB" sz="900" dirty="0">
                <a:latin typeface="Avenir LT Pro 65 Medium" panose="020B0603020203020204" pitchFamily="34" charset="0"/>
              </a:rPr>
              <a:t>Commitment to their core values and never lose sight of their customers or their needs.</a:t>
            </a:r>
          </a:p>
        </p:txBody>
      </p:sp>
      <p:sp>
        <p:nvSpPr>
          <p:cNvPr id="6" name="Title 1">
            <a:extLst>
              <a:ext uri="{FF2B5EF4-FFF2-40B4-BE49-F238E27FC236}">
                <a16:creationId xmlns:a16="http://schemas.microsoft.com/office/drawing/2014/main" id="{21EBFB64-919F-C929-C66E-63648D28B95E}"/>
              </a:ext>
            </a:extLst>
          </p:cNvPr>
          <p:cNvSpPr txBox="1">
            <a:spLocks/>
          </p:cNvSpPr>
          <p:nvPr/>
        </p:nvSpPr>
        <p:spPr>
          <a:xfrm>
            <a:off x="436544" y="792683"/>
            <a:ext cx="4020200" cy="277178"/>
          </a:xfrm>
          <a:prstGeom prst="rect">
            <a:avLst/>
          </a:prstGeom>
          <a:noFill/>
        </p:spPr>
        <p:txBody>
          <a:bodyPr vert="horz" wrap="square" lIns="54304"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SMALL BUSINESS SIMPLICITY</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17</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2" name="Straight Connector 1">
            <a:extLst>
              <a:ext uri="{FF2B5EF4-FFF2-40B4-BE49-F238E27FC236}">
                <a16:creationId xmlns:a16="http://schemas.microsoft.com/office/drawing/2014/main" id="{4BDDA744-6526-5885-9E71-D9AD5683C473}"/>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AE76AB4C-903F-4F10-B1C1-71C49ED3F3BE}"/>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2686817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340029" y="1218715"/>
            <a:ext cx="5630629" cy="2385097"/>
          </a:xfrm>
          <a:prstGeom prst="rect">
            <a:avLst/>
          </a:prstGeom>
        </p:spPr>
        <p:txBody>
          <a:bodyPr wrap="square" lIns="0" rIns="0" numCol="2" spcCol="216000">
            <a:noAutofit/>
          </a:bodyPr>
          <a:lstStyle/>
          <a:p>
            <a:pPr>
              <a:spcAft>
                <a:spcPts val="600"/>
              </a:spcAft>
            </a:pPr>
            <a:r>
              <a:rPr lang="en-GB" sz="900" dirty="0">
                <a:latin typeface="Avenir LT Pro 65 Medium" panose="020B0603020203020204" pitchFamily="34" charset="0"/>
              </a:rPr>
              <a:t>As a small business grows, it can become more complex to manage and stretches the existing capabilities and staff. </a:t>
            </a:r>
          </a:p>
          <a:p>
            <a:pPr>
              <a:spcAft>
                <a:spcPts val="600"/>
              </a:spcAft>
            </a:pPr>
            <a:r>
              <a:rPr lang="en-GB" sz="900" dirty="0">
                <a:latin typeface="Avenir LT Pro 65 Medium" panose="020B0603020203020204" pitchFamily="34" charset="0"/>
              </a:rPr>
              <a:t>With more customers and demand for additional products and services, digital and assisted service channels are needed to support them, requiring more staff and capabilities.</a:t>
            </a:r>
          </a:p>
          <a:p>
            <a:pPr>
              <a:spcAft>
                <a:spcPts val="600"/>
              </a:spcAft>
            </a:pPr>
            <a:r>
              <a:rPr lang="en-GB" sz="900" dirty="0">
                <a:latin typeface="Avenir LT Pro 65 Medium" panose="020B0603020203020204" pitchFamily="34" charset="0"/>
              </a:rPr>
              <a:t>New tools are introduced to solve specific problems, but these are often isolated systems that need convoluted human processes to keep everything joined up. </a:t>
            </a:r>
          </a:p>
          <a:p>
            <a:pPr>
              <a:spcAft>
                <a:spcPts val="600"/>
              </a:spcAft>
            </a:pPr>
            <a:r>
              <a:rPr lang="en-GB" sz="900" dirty="0">
                <a:latin typeface="Avenir LT Pro 65 Medium" panose="020B0603020203020204" pitchFamily="34" charset="0"/>
              </a:rPr>
              <a:t>The company’s focus is lost as it tries to do too many things at once, creating more specialised but less connected teams.</a:t>
            </a:r>
          </a:p>
          <a:p>
            <a:pPr>
              <a:spcAft>
                <a:spcPts val="600"/>
              </a:spcAft>
            </a:pPr>
            <a:r>
              <a:rPr lang="en-GB" sz="900" dirty="0">
                <a:latin typeface="Avenir LT Pro 65 Medium" panose="020B0603020203020204" pitchFamily="34" charset="0"/>
              </a:rPr>
              <a:t>Systems and data start to multiply, functional specialisms are created, and business siloes are formed.</a:t>
            </a:r>
          </a:p>
          <a:p>
            <a:pPr>
              <a:spcAft>
                <a:spcPts val="600"/>
              </a:spcAft>
            </a:pPr>
            <a:r>
              <a:rPr lang="en-GB" sz="900" dirty="0">
                <a:latin typeface="Avenir LT Pro 65 Medium" panose="020B0603020203020204" pitchFamily="34" charset="0"/>
              </a:rPr>
              <a:t>The passion becomes diluted and the focus switches to ever higher performance demands against a backdrop of increased public and regulatory scrutiny of reputation, operation and principles in a global, crowded marketplace</a:t>
            </a:r>
          </a:p>
          <a:p>
            <a:pPr>
              <a:spcAft>
                <a:spcPts val="600"/>
              </a:spcAft>
            </a:pPr>
            <a:r>
              <a:rPr lang="en-GB" sz="900" dirty="0">
                <a:latin typeface="Avenir LT Pro 65 Medium" panose="020B0603020203020204" pitchFamily="34" charset="0"/>
              </a:rPr>
              <a:t>The real challenge, therefore, is how to recapture the simplicity of that small, focused business?</a:t>
            </a:r>
          </a:p>
        </p:txBody>
      </p:sp>
      <p:sp>
        <p:nvSpPr>
          <p:cNvPr id="4" name="Title 1">
            <a:extLst>
              <a:ext uri="{FF2B5EF4-FFF2-40B4-BE49-F238E27FC236}">
                <a16:creationId xmlns:a16="http://schemas.microsoft.com/office/drawing/2014/main" id="{029AB211-73E9-9F76-68E9-77CED4486338}"/>
              </a:ext>
            </a:extLst>
          </p:cNvPr>
          <p:cNvSpPr txBox="1">
            <a:spLocks/>
          </p:cNvSpPr>
          <p:nvPr/>
        </p:nvSpPr>
        <p:spPr>
          <a:xfrm>
            <a:off x="340029" y="779070"/>
            <a:ext cx="4091587"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GROWTH IS THE REAL CHALLENGE</a:t>
            </a:r>
          </a:p>
        </p:txBody>
      </p:sp>
      <p:sp>
        <p:nvSpPr>
          <p:cNvPr id="5" name="Slide Number Placeholder 5">
            <a:extLst>
              <a:ext uri="{FF2B5EF4-FFF2-40B4-BE49-F238E27FC236}">
                <a16:creationId xmlns:a16="http://schemas.microsoft.com/office/drawing/2014/main" id="{09975CBD-8477-3212-97C8-43BFF6F48C56}"/>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18</a:t>
            </a:fld>
            <a:endParaRPr lang="en-GB" sz="754">
              <a:latin typeface="Avenir LT Pro 65 Medium" panose="020B0603020203020204" pitchFamily="34" charset="0"/>
            </a:endParaRPr>
          </a:p>
        </p:txBody>
      </p:sp>
      <p:pic>
        <p:nvPicPr>
          <p:cNvPr id="6" name="Picture 5">
            <a:extLst>
              <a:ext uri="{FF2B5EF4-FFF2-40B4-BE49-F238E27FC236}">
                <a16:creationId xmlns:a16="http://schemas.microsoft.com/office/drawing/2014/main" id="{1909C8F2-1633-2AC8-D061-FFE0CC6E6E6F}"/>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7" name="TextBox 6">
            <a:extLst>
              <a:ext uri="{FF2B5EF4-FFF2-40B4-BE49-F238E27FC236}">
                <a16:creationId xmlns:a16="http://schemas.microsoft.com/office/drawing/2014/main" id="{86D271CF-A6BC-CF23-2924-1CAFE495A082}"/>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3" name="Straight Connector 2">
            <a:extLst>
              <a:ext uri="{FF2B5EF4-FFF2-40B4-BE49-F238E27FC236}">
                <a16:creationId xmlns:a16="http://schemas.microsoft.com/office/drawing/2014/main" id="{B424D9AF-AEA4-432D-FCB2-285D7678DF2A}"/>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3B335763-20EA-A6FB-8259-BF8080F65E6F}"/>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3462380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475916" y="1218716"/>
            <a:ext cx="5456336" cy="390013"/>
          </a:xfrm>
          <a:prstGeom prst="rect">
            <a:avLst/>
          </a:prstGeom>
        </p:spPr>
        <p:txBody>
          <a:bodyPr wrap="square" lIns="0" rIns="0" numCol="1" spcCol="360000">
            <a:noAutofit/>
          </a:bodyPr>
          <a:lstStyle/>
          <a:p>
            <a:pPr>
              <a:spcAft>
                <a:spcPts val="357"/>
              </a:spcAft>
            </a:pPr>
            <a:r>
              <a:rPr lang="en-GB" sz="900" dirty="0">
                <a:latin typeface="Avenir LT Pro 65 Medium" panose="020B0603020203020204" pitchFamily="34" charset="0"/>
              </a:rPr>
              <a:t>Here are 8 common best practices identified during customer management projects that should be considered to inform and guide implementation and ongoing operations of customer-centric capabilities.</a:t>
            </a:r>
          </a:p>
        </p:txBody>
      </p:sp>
      <p:sp>
        <p:nvSpPr>
          <p:cNvPr id="6" name="Title 1">
            <a:extLst>
              <a:ext uri="{FF2B5EF4-FFF2-40B4-BE49-F238E27FC236}">
                <a16:creationId xmlns:a16="http://schemas.microsoft.com/office/drawing/2014/main" id="{21EBFB64-919F-C929-C66E-63648D28B95E}"/>
              </a:ext>
            </a:extLst>
          </p:cNvPr>
          <p:cNvSpPr txBox="1">
            <a:spLocks/>
          </p:cNvSpPr>
          <p:nvPr/>
        </p:nvSpPr>
        <p:spPr>
          <a:xfrm>
            <a:off x="475916" y="792683"/>
            <a:ext cx="4020200"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BEST PRACTICES</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19</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sp>
        <p:nvSpPr>
          <p:cNvPr id="2" name="Rectangle 1">
            <a:extLst>
              <a:ext uri="{FF2B5EF4-FFF2-40B4-BE49-F238E27FC236}">
                <a16:creationId xmlns:a16="http://schemas.microsoft.com/office/drawing/2014/main" id="{E193F79C-A8CA-C2A2-C6F1-4F1D08E8936D}"/>
              </a:ext>
            </a:extLst>
          </p:cNvPr>
          <p:cNvSpPr/>
          <p:nvPr/>
        </p:nvSpPr>
        <p:spPr>
          <a:xfrm>
            <a:off x="475916" y="1931970"/>
            <a:ext cx="5456337" cy="682491"/>
          </a:xfrm>
          <a:prstGeom prst="rect">
            <a:avLst/>
          </a:prstGeom>
        </p:spPr>
        <p:txBody>
          <a:bodyPr wrap="square" numCol="2" spcCol="360000">
            <a:noAutofit/>
          </a:bodyPr>
          <a:lstStyle/>
          <a:p>
            <a:pPr marL="113743" indent="-113743">
              <a:spcAft>
                <a:spcPts val="357"/>
              </a:spcAft>
              <a:buClr>
                <a:srgbClr val="003F48"/>
              </a:buClr>
              <a:buFont typeface="+mj-lt"/>
              <a:buAutoNum type="arabicPeriod"/>
            </a:pPr>
            <a:r>
              <a:rPr lang="en-GB" sz="900" b="1" dirty="0">
                <a:solidFill>
                  <a:srgbClr val="003F48"/>
                </a:solidFill>
                <a:latin typeface="Avenir LT Pro 65 Medium" panose="020B0603020203020204" pitchFamily="34" charset="0"/>
              </a:rPr>
              <a:t>Put the customer at the heart of business</a:t>
            </a:r>
          </a:p>
          <a:p>
            <a:pPr marL="113743" indent="-113743">
              <a:spcAft>
                <a:spcPts val="357"/>
              </a:spcAft>
              <a:buClr>
                <a:srgbClr val="003F48"/>
              </a:buClr>
              <a:buFont typeface="+mj-lt"/>
              <a:buAutoNum type="arabicPeriod"/>
            </a:pPr>
            <a:r>
              <a:rPr lang="en-GB" sz="900" b="1" dirty="0">
                <a:solidFill>
                  <a:srgbClr val="003F48"/>
                </a:solidFill>
                <a:latin typeface="Avenir LT Pro 65 Medium" panose="020B0603020203020204" pitchFamily="34" charset="0"/>
              </a:rPr>
              <a:t>Drive strategy and action with insight</a:t>
            </a:r>
          </a:p>
          <a:p>
            <a:pPr marL="113743" indent="-113743">
              <a:spcAft>
                <a:spcPts val="357"/>
              </a:spcAft>
              <a:buClr>
                <a:srgbClr val="003F48"/>
              </a:buClr>
              <a:buFont typeface="+mj-lt"/>
              <a:buAutoNum type="arabicPeriod"/>
            </a:pPr>
            <a:r>
              <a:rPr lang="en-GB" sz="900" b="1" dirty="0">
                <a:solidFill>
                  <a:srgbClr val="003F48"/>
                </a:solidFill>
                <a:latin typeface="Avenir LT Pro 65 Medium" panose="020B0603020203020204" pitchFamily="34" charset="0"/>
              </a:rPr>
              <a:t>Measure, measure, measure</a:t>
            </a:r>
          </a:p>
          <a:p>
            <a:pPr marL="113743" indent="-113743">
              <a:spcAft>
                <a:spcPts val="357"/>
              </a:spcAft>
              <a:buClr>
                <a:srgbClr val="003F48"/>
              </a:buClr>
              <a:buFont typeface="+mj-lt"/>
              <a:buAutoNum type="arabicPeriod"/>
            </a:pPr>
            <a:r>
              <a:rPr lang="en-GB" sz="900" b="1" dirty="0">
                <a:solidFill>
                  <a:srgbClr val="003F48"/>
                </a:solidFill>
                <a:latin typeface="Avenir LT Pro 65 Medium" panose="020B0603020203020204" pitchFamily="34" charset="0"/>
              </a:rPr>
              <a:t>Make it relevant</a:t>
            </a:r>
          </a:p>
          <a:p>
            <a:pPr marL="113743" indent="-113743">
              <a:spcAft>
                <a:spcPts val="357"/>
              </a:spcAft>
              <a:buClr>
                <a:srgbClr val="003F48"/>
              </a:buClr>
              <a:buFont typeface="+mj-lt"/>
              <a:buAutoNum type="arabicPeriod"/>
            </a:pPr>
            <a:r>
              <a:rPr lang="en-GB" sz="900" b="1" dirty="0">
                <a:solidFill>
                  <a:srgbClr val="003F48"/>
                </a:solidFill>
                <a:latin typeface="Avenir LT Pro 65 Medium" panose="020B0603020203020204" pitchFamily="34" charset="0"/>
              </a:rPr>
              <a:t>Get personal</a:t>
            </a:r>
          </a:p>
          <a:p>
            <a:pPr marL="113743" indent="-113743">
              <a:spcAft>
                <a:spcPts val="357"/>
              </a:spcAft>
              <a:buClr>
                <a:srgbClr val="003F48"/>
              </a:buClr>
              <a:buFont typeface="+mj-lt"/>
              <a:buAutoNum type="arabicPeriod"/>
            </a:pPr>
            <a:r>
              <a:rPr lang="en-GB" sz="900" b="1" dirty="0">
                <a:solidFill>
                  <a:srgbClr val="003F48"/>
                </a:solidFill>
                <a:latin typeface="Avenir LT Pro 65 Medium" panose="020B0603020203020204" pitchFamily="34" charset="0"/>
              </a:rPr>
              <a:t>Adapt rapidly</a:t>
            </a:r>
          </a:p>
          <a:p>
            <a:pPr marL="113743" indent="-113743">
              <a:spcAft>
                <a:spcPts val="357"/>
              </a:spcAft>
              <a:buClr>
                <a:srgbClr val="003F48"/>
              </a:buClr>
              <a:buFont typeface="+mj-lt"/>
              <a:buAutoNum type="arabicPeriod"/>
            </a:pPr>
            <a:r>
              <a:rPr lang="en-GB" sz="900" b="1" dirty="0">
                <a:solidFill>
                  <a:srgbClr val="003F48"/>
                </a:solidFill>
                <a:latin typeface="Avenir LT Pro 65 Medium" panose="020B0603020203020204" pitchFamily="34" charset="0"/>
              </a:rPr>
              <a:t>Learn, refine, repeat</a:t>
            </a:r>
          </a:p>
          <a:p>
            <a:pPr marL="113743" indent="-113743">
              <a:spcAft>
                <a:spcPts val="357"/>
              </a:spcAft>
              <a:buClr>
                <a:srgbClr val="003F48"/>
              </a:buClr>
              <a:buFont typeface="+mj-lt"/>
              <a:buAutoNum type="arabicPeriod"/>
            </a:pPr>
            <a:r>
              <a:rPr lang="en-GB" sz="900" b="1" dirty="0">
                <a:solidFill>
                  <a:srgbClr val="003F48"/>
                </a:solidFill>
                <a:latin typeface="Avenir LT Pro 65 Medium" panose="020B0603020203020204" pitchFamily="34" charset="0"/>
              </a:rPr>
              <a:t>Embed the right thinking</a:t>
            </a:r>
          </a:p>
        </p:txBody>
      </p:sp>
      <p:cxnSp>
        <p:nvCxnSpPr>
          <p:cNvPr id="4" name="Straight Connector 3">
            <a:extLst>
              <a:ext uri="{FF2B5EF4-FFF2-40B4-BE49-F238E27FC236}">
                <a16:creationId xmlns:a16="http://schemas.microsoft.com/office/drawing/2014/main" id="{1F278B42-2F45-837F-CBC2-4C5A672727D3}"/>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B4349BED-130E-972B-8121-1392DD520638}"/>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702648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DC9D186-A095-9B41-1ECA-F22BF3A44E76}"/>
              </a:ext>
            </a:extLst>
          </p:cNvPr>
          <p:cNvSpPr txBox="1"/>
          <p:nvPr/>
        </p:nvSpPr>
        <p:spPr>
          <a:xfrm>
            <a:off x="611762" y="3587549"/>
            <a:ext cx="5032666" cy="466093"/>
          </a:xfrm>
          <a:prstGeom prst="rect">
            <a:avLst/>
          </a:prstGeom>
        </p:spPr>
        <p:txBody>
          <a:bodyPr wrap="square" lIns="21379" rIns="21379" numCol="1" spcCol="360000">
            <a:noAutofit/>
          </a:bodyPr>
          <a:lstStyle>
            <a:defPPr>
              <a:defRPr lang="en-US"/>
            </a:defPPr>
            <a:lvl1pPr algn="just">
              <a:spcAft>
                <a:spcPts val="600"/>
              </a:spcAft>
              <a:defRPr sz="900" b="1">
                <a:solidFill>
                  <a:srgbClr val="003F48"/>
                </a:solidFill>
                <a:latin typeface="Avenir Next LT Pro" panose="020B0504020202020204" pitchFamily="34" charset="0"/>
              </a:defRPr>
            </a:lvl1pPr>
          </a:lstStyle>
          <a:p>
            <a:r>
              <a:rPr lang="en-GB" sz="534" b="0" dirty="0">
                <a:solidFill>
                  <a:schemeClr val="bg1">
                    <a:lumMod val="65000"/>
                  </a:schemeClr>
                </a:solidFill>
                <a:latin typeface="Avenir LT Pro 65 Medium" panose="020B0603020203020204" pitchFamily="34" charset="0"/>
              </a:rPr>
              <a:t>All rights reserved. No part of this publication may be reproduced, stored in a retrieval system or transmitted in any form, or by any means, electronic, mechanical, photocopying, recording or otherwise, without the prior permission. CVM People Ltd is not responsible for any errors or omissions, or for the results obtained from the use of this information that was obtained from direct experience or public reports. The performance represented is "historical” and that “past performance" is not a reliable indicator of future results. All information in this document is provided “as is”, with no guarantee of completeness, accuracy, timeliness or of the results obtained from the use of this information.</a:t>
            </a:r>
          </a:p>
        </p:txBody>
      </p:sp>
      <p:sp>
        <p:nvSpPr>
          <p:cNvPr id="8" name="TextBox 7">
            <a:extLst>
              <a:ext uri="{FF2B5EF4-FFF2-40B4-BE49-F238E27FC236}">
                <a16:creationId xmlns:a16="http://schemas.microsoft.com/office/drawing/2014/main" id="{9FFF844B-E160-4745-B87A-847EE0EB100F}"/>
              </a:ext>
            </a:extLst>
          </p:cNvPr>
          <p:cNvSpPr txBox="1"/>
          <p:nvPr/>
        </p:nvSpPr>
        <p:spPr>
          <a:xfrm>
            <a:off x="1023555" y="1650076"/>
            <a:ext cx="4209081" cy="735966"/>
          </a:xfrm>
          <a:prstGeom prst="rect">
            <a:avLst/>
          </a:prstGeom>
          <a:no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52800" indent="-52800">
              <a:spcAft>
                <a:spcPts val="246"/>
              </a:spcAft>
            </a:pPr>
            <a:r>
              <a:rPr lang="en-GB" sz="1257" b="1" i="1" dirty="0">
                <a:solidFill>
                  <a:schemeClr val="bg1"/>
                </a:solidFill>
                <a:latin typeface="Avenir LT Pro 65 Medium" panose="020B0603020203020204" pitchFamily="34" charset="0"/>
              </a:rPr>
              <a:t>“It is, however, reasonable to have perfection in our eye; that we may always advance towards it, though we know it never can be reached.”</a:t>
            </a:r>
            <a:br>
              <a:rPr lang="en-GB" sz="1257" b="1" i="1" dirty="0">
                <a:solidFill>
                  <a:schemeClr val="bg1"/>
                </a:solidFill>
                <a:latin typeface="Avenir LT Pro 65 Medium" panose="020B0603020203020204" pitchFamily="34" charset="0"/>
              </a:rPr>
            </a:br>
            <a:endParaRPr lang="en-GB" sz="1257" b="1" i="1" dirty="0">
              <a:solidFill>
                <a:schemeClr val="bg1"/>
              </a:solidFill>
              <a:latin typeface="Avenir LT Pro 65 Medium" panose="020B0603020203020204" pitchFamily="34" charset="0"/>
            </a:endParaRPr>
          </a:p>
          <a:p>
            <a:pPr>
              <a:spcAft>
                <a:spcPts val="246"/>
              </a:spcAft>
            </a:pPr>
            <a:r>
              <a:rPr lang="en-GB" sz="1257" i="1" dirty="0">
                <a:solidFill>
                  <a:srgbClr val="8F8F8F"/>
                </a:solidFill>
                <a:latin typeface="Avenir LT Pro 65 Medium" panose="020B0603020203020204" pitchFamily="34" charset="0"/>
              </a:rPr>
              <a:t>Dr Samuel Johnson</a:t>
            </a:r>
          </a:p>
        </p:txBody>
      </p:sp>
      <p:sp>
        <p:nvSpPr>
          <p:cNvPr id="3" name="Rectangle 2">
            <a:extLst>
              <a:ext uri="{FF2B5EF4-FFF2-40B4-BE49-F238E27FC236}">
                <a16:creationId xmlns:a16="http://schemas.microsoft.com/office/drawing/2014/main" id="{8439F5C5-C431-6C6C-A0D3-265A63AE6DCE}"/>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23580834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340029" y="1218715"/>
            <a:ext cx="4091587" cy="1452767"/>
          </a:xfrm>
          <a:prstGeom prst="rect">
            <a:avLst/>
          </a:prstGeom>
        </p:spPr>
        <p:txBody>
          <a:bodyPr wrap="square" lIns="0" rIns="0" numCol="1" spcCol="360000">
            <a:noAutofit/>
          </a:bodyPr>
          <a:lstStyle/>
          <a:p>
            <a:pPr>
              <a:spcAft>
                <a:spcPts val="600"/>
              </a:spcAft>
            </a:pPr>
            <a:r>
              <a:rPr lang="en-GB" sz="900" dirty="0">
                <a:latin typeface="Avenir LT Pro 65 Medium" panose="020B0603020203020204" pitchFamily="34" charset="0"/>
              </a:rPr>
              <a:t>Consumers want personalised, responsive and high-quality experiences when engaging with brands. </a:t>
            </a:r>
          </a:p>
          <a:p>
            <a:pPr>
              <a:spcAft>
                <a:spcPts val="600"/>
              </a:spcAft>
            </a:pPr>
            <a:r>
              <a:rPr lang="en-GB" sz="900" dirty="0">
                <a:latin typeface="Avenir LT Pro 65 Medium" panose="020B0603020203020204" pitchFamily="34" charset="0"/>
              </a:rPr>
              <a:t>World-class businesses fulfil this by being customer-centric and putting customers at the heart of their business. Everything they do starts with the customer by listening and then adapting to their needs.</a:t>
            </a:r>
          </a:p>
          <a:p>
            <a:pPr>
              <a:spcAft>
                <a:spcPts val="600"/>
              </a:spcAft>
            </a:pPr>
            <a:r>
              <a:rPr lang="en-GB" sz="900" dirty="0">
                <a:latin typeface="Avenir LT Pro 65 Medium" panose="020B0603020203020204" pitchFamily="34" charset="0"/>
              </a:rPr>
              <a:t>The business forms a clear vision that ensures the best possible experience for their customers at every touchpoint, as well as behind the scenes. This vision is translated into a strategy that focuses their resources and capabilities to realise the vision and maximise the customer lifetime value.</a:t>
            </a:r>
          </a:p>
        </p:txBody>
      </p:sp>
      <p:sp>
        <p:nvSpPr>
          <p:cNvPr id="4" name="Title 1">
            <a:extLst>
              <a:ext uri="{FF2B5EF4-FFF2-40B4-BE49-F238E27FC236}">
                <a16:creationId xmlns:a16="http://schemas.microsoft.com/office/drawing/2014/main" id="{029AB211-73E9-9F76-68E9-77CED4486338}"/>
              </a:ext>
            </a:extLst>
          </p:cNvPr>
          <p:cNvSpPr txBox="1">
            <a:spLocks/>
          </p:cNvSpPr>
          <p:nvPr/>
        </p:nvSpPr>
        <p:spPr>
          <a:xfrm>
            <a:off x="340029" y="779070"/>
            <a:ext cx="4091587"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1. PUT THE CUSTOMER AT THE HEART OF BUSINESS</a:t>
            </a:r>
          </a:p>
        </p:txBody>
      </p:sp>
      <p:sp>
        <p:nvSpPr>
          <p:cNvPr id="5" name="Slide Number Placeholder 5">
            <a:extLst>
              <a:ext uri="{FF2B5EF4-FFF2-40B4-BE49-F238E27FC236}">
                <a16:creationId xmlns:a16="http://schemas.microsoft.com/office/drawing/2014/main" id="{09975CBD-8477-3212-97C8-43BFF6F48C56}"/>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20</a:t>
            </a:fld>
            <a:endParaRPr lang="en-GB" sz="754">
              <a:latin typeface="Avenir LT Pro 65 Medium" panose="020B0603020203020204" pitchFamily="34" charset="0"/>
            </a:endParaRPr>
          </a:p>
        </p:txBody>
      </p:sp>
      <p:pic>
        <p:nvPicPr>
          <p:cNvPr id="6" name="Picture 5">
            <a:extLst>
              <a:ext uri="{FF2B5EF4-FFF2-40B4-BE49-F238E27FC236}">
                <a16:creationId xmlns:a16="http://schemas.microsoft.com/office/drawing/2014/main" id="{1909C8F2-1633-2AC8-D061-FFE0CC6E6E6F}"/>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7" name="TextBox 6">
            <a:extLst>
              <a:ext uri="{FF2B5EF4-FFF2-40B4-BE49-F238E27FC236}">
                <a16:creationId xmlns:a16="http://schemas.microsoft.com/office/drawing/2014/main" id="{86D271CF-A6BC-CF23-2924-1CAFE495A082}"/>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3" name="Straight Connector 2">
            <a:extLst>
              <a:ext uri="{FF2B5EF4-FFF2-40B4-BE49-F238E27FC236}">
                <a16:creationId xmlns:a16="http://schemas.microsoft.com/office/drawing/2014/main" id="{D130F02E-F167-5CAD-B422-F1EF4999DC77}"/>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BDC76E6E-0C28-9DB1-F1C1-0FF5AEA43AAA}"/>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8" name="Rectangle 7">
            <a:extLst>
              <a:ext uri="{FF2B5EF4-FFF2-40B4-BE49-F238E27FC236}">
                <a16:creationId xmlns:a16="http://schemas.microsoft.com/office/drawing/2014/main" id="{A45CA132-9EDD-A4FF-92B7-E99209EEF8F0}"/>
              </a:ext>
            </a:extLst>
          </p:cNvPr>
          <p:cNvSpPr/>
          <p:nvPr/>
        </p:nvSpPr>
        <p:spPr>
          <a:xfrm>
            <a:off x="4585447" y="1300622"/>
            <a:ext cx="1285964" cy="1209495"/>
          </a:xfrm>
          <a:prstGeom prst="rect">
            <a:avLst/>
          </a:prstGeom>
          <a:solidFill>
            <a:srgbClr val="003F4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252" tIns="45252" rIns="45252" bIns="45252" rtlCol="0" anchor="ctr"/>
          <a:lstStyle/>
          <a:p>
            <a:pPr algn="ctr"/>
            <a:r>
              <a:rPr lang="en-GB" sz="800" i="1" dirty="0">
                <a:solidFill>
                  <a:schemeClr val="bg1"/>
                </a:solidFill>
                <a:latin typeface="Avenir LT Pro 65 Medium" panose="020B0603020203020204" pitchFamily="34" charset="0"/>
              </a:rPr>
              <a:t>“We’re not competitor-obsessed, we’re customer-obsessed. We start with what the customer needs and we work backwards.”</a:t>
            </a:r>
          </a:p>
          <a:p>
            <a:pPr algn="ctr"/>
            <a:endParaRPr lang="en-GB" sz="800" i="1" dirty="0">
              <a:solidFill>
                <a:schemeClr val="bg1"/>
              </a:solidFill>
              <a:latin typeface="Avenir LT Pro 65 Medium" panose="020B0603020203020204" pitchFamily="34" charset="0"/>
            </a:endParaRPr>
          </a:p>
          <a:p>
            <a:pPr algn="ctr"/>
            <a:r>
              <a:rPr lang="en-GB" sz="800" b="1" spc="126" dirty="0">
                <a:solidFill>
                  <a:srgbClr val="003F48"/>
                </a:solidFill>
                <a:latin typeface="Avenir LT Pro 65 Medium" panose="020B0603020203020204" pitchFamily="34" charset="0"/>
              </a:rPr>
              <a:t>Jeff Bezos</a:t>
            </a:r>
          </a:p>
          <a:p>
            <a:pPr algn="ctr"/>
            <a:r>
              <a:rPr lang="en-GB" sz="800" spc="126" dirty="0">
                <a:solidFill>
                  <a:srgbClr val="003F48"/>
                </a:solidFill>
                <a:latin typeface="Avenir LT Pro 65 Medium" panose="020B0603020203020204" pitchFamily="34" charset="0"/>
              </a:rPr>
              <a:t>CEO, Amazon</a:t>
            </a:r>
          </a:p>
        </p:txBody>
      </p:sp>
      <p:sp>
        <p:nvSpPr>
          <p:cNvPr id="12" name="Rectangle 11">
            <a:extLst>
              <a:ext uri="{FF2B5EF4-FFF2-40B4-BE49-F238E27FC236}">
                <a16:creationId xmlns:a16="http://schemas.microsoft.com/office/drawing/2014/main" id="{B56E0493-1874-C68C-CCED-AAF1F8F60614}"/>
              </a:ext>
            </a:extLst>
          </p:cNvPr>
          <p:cNvSpPr/>
          <p:nvPr/>
        </p:nvSpPr>
        <p:spPr>
          <a:xfrm>
            <a:off x="340029" y="2671483"/>
            <a:ext cx="5618693" cy="1013012"/>
          </a:xfrm>
          <a:prstGeom prst="rect">
            <a:avLst/>
          </a:prstGeom>
        </p:spPr>
        <p:txBody>
          <a:bodyPr wrap="square" lIns="0" rIns="0" numCol="1" spcCol="360000">
            <a:noAutofit/>
          </a:bodyPr>
          <a:lstStyle/>
          <a:p>
            <a:pPr>
              <a:spcAft>
                <a:spcPts val="600"/>
              </a:spcAft>
            </a:pPr>
            <a:r>
              <a:rPr lang="en-GB" sz="900" dirty="0">
                <a:latin typeface="Avenir LT Pro 65 Medium" panose="020B0603020203020204" pitchFamily="34" charset="0"/>
              </a:rPr>
              <a:t>Simple, well-designed journeys are mapped out to define the ideal experience for the customer through different business touchpoints. A roadmap is used to provide high-level sign-posting of how the strategy will change the organisation’s operation and how the customer, and business, will benefit along the journey. </a:t>
            </a:r>
          </a:p>
          <a:p>
            <a:pPr>
              <a:spcAft>
                <a:spcPts val="600"/>
              </a:spcAft>
            </a:pPr>
            <a:r>
              <a:rPr lang="en-GB" sz="900" dirty="0">
                <a:latin typeface="Avenir LT Pro 65 Medium" panose="020B0603020203020204" pitchFamily="34" charset="0"/>
              </a:rPr>
              <a:t>Having this focus ensures world-class businesses are organising around their customers’ needs and delivering the experiences that best engage their customers.</a:t>
            </a:r>
          </a:p>
        </p:txBody>
      </p:sp>
    </p:spTree>
    <p:extLst>
      <p:ext uri="{BB962C8B-B14F-4D97-AF65-F5344CB8AC3E}">
        <p14:creationId xmlns:p14="http://schemas.microsoft.com/office/powerpoint/2010/main" val="593746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386248" y="1218715"/>
            <a:ext cx="5546005" cy="2634148"/>
          </a:xfrm>
          <a:prstGeom prst="rect">
            <a:avLst/>
          </a:prstGeom>
        </p:spPr>
        <p:txBody>
          <a:bodyPr wrap="square" numCol="2" spcCol="360000">
            <a:noAutofit/>
          </a:bodyPr>
          <a:lstStyle/>
          <a:p>
            <a:pPr>
              <a:spcAft>
                <a:spcPts val="357"/>
              </a:spcAft>
            </a:pPr>
            <a:r>
              <a:rPr lang="en-GB" sz="900" b="1" dirty="0">
                <a:solidFill>
                  <a:srgbClr val="003F48"/>
                </a:solidFill>
                <a:latin typeface="Avenir LT Pro 65 Medium" panose="020B0603020203020204" pitchFamily="34" charset="0"/>
              </a:rPr>
              <a:t>Netflix</a:t>
            </a:r>
            <a:r>
              <a:rPr lang="en-GB" sz="900" dirty="0">
                <a:latin typeface="Avenir LT Pro 65 Medium" panose="020B0603020203020204" pitchFamily="34" charset="0"/>
              </a:rPr>
              <a:t> personalises their customers’ experiences using their behavioural data to recommend movies and TV shows that they are likely to enjoy. This drives engagement, repeat use and improves retention.</a:t>
            </a:r>
          </a:p>
          <a:p>
            <a:pPr>
              <a:spcAft>
                <a:spcPts val="357"/>
              </a:spcAft>
            </a:pPr>
            <a:r>
              <a:rPr lang="en-GB" sz="900" dirty="0">
                <a:latin typeface="Avenir LT Pro 65 Medium" panose="020B0603020203020204" pitchFamily="34" charset="0"/>
              </a:rPr>
              <a:t>Netflix allows customers to create custom profiles, so that each user can see the content that is most relevant to them. Netflix also considers other viewing habits, such as the types of movies and TV series the customer rates highly or that are from particular genres. </a:t>
            </a:r>
          </a:p>
          <a:p>
            <a:pPr>
              <a:spcAft>
                <a:spcPts val="357"/>
              </a:spcAft>
            </a:pPr>
            <a:r>
              <a:rPr lang="en-GB" sz="900" dirty="0">
                <a:latin typeface="Avenir LT Pro 65 Medium" panose="020B0603020203020204" pitchFamily="34" charset="0"/>
              </a:rPr>
              <a:t>Netflix's personalisation algorithm is very effective at recommending other content that customers will enjoy. </a:t>
            </a:r>
          </a:p>
          <a:p>
            <a:pPr>
              <a:spcAft>
                <a:spcPts val="357"/>
              </a:spcAft>
            </a:pPr>
            <a:r>
              <a:rPr lang="en-GB" sz="900" dirty="0">
                <a:latin typeface="Avenir LT Pro 65 Medium" panose="020B0603020203020204" pitchFamily="34" charset="0"/>
              </a:rPr>
              <a:t>A study by the University of California found Netflix's recommendation algorithm was more accurate than those of human experts.</a:t>
            </a:r>
          </a:p>
          <a:p>
            <a:pPr>
              <a:spcAft>
                <a:spcPts val="357"/>
              </a:spcAft>
            </a:pPr>
            <a:r>
              <a:rPr lang="en-GB" sz="900" dirty="0">
                <a:latin typeface="Avenir LT Pro 65 Medium" panose="020B0603020203020204" pitchFamily="34" charset="0"/>
              </a:rPr>
              <a:t>Netflix is constantly innovating and finding new ways to improve its customer experience and, as a result, has become one of the world’s most successful companies. For example:</a:t>
            </a:r>
          </a:p>
          <a:p>
            <a:pPr>
              <a:spcAft>
                <a:spcPts val="357"/>
              </a:spcAft>
            </a:pPr>
            <a:r>
              <a:rPr lang="en-GB" sz="900" b="1" dirty="0">
                <a:solidFill>
                  <a:srgbClr val="003F48"/>
                </a:solidFill>
                <a:latin typeface="Avenir LT Pro 65 Medium" panose="020B0603020203020204" pitchFamily="34" charset="0"/>
              </a:rPr>
              <a:t>Customer feedback</a:t>
            </a:r>
            <a:r>
              <a:rPr lang="en-GB" sz="900" dirty="0">
                <a:latin typeface="Avenir LT Pro 65 Medium" panose="020B0603020203020204" pitchFamily="34" charset="0"/>
              </a:rPr>
              <a:t>: Netflix regularly surveys customers to get feedback on the service so it can be improved.</a:t>
            </a:r>
          </a:p>
          <a:p>
            <a:pPr>
              <a:spcAft>
                <a:spcPts val="357"/>
              </a:spcAft>
            </a:pPr>
            <a:r>
              <a:rPr lang="en-GB" sz="900" b="1" dirty="0">
                <a:solidFill>
                  <a:srgbClr val="003F48"/>
                </a:solidFill>
                <a:latin typeface="Avenir LT Pro 65 Medium" panose="020B0603020203020204" pitchFamily="34" charset="0"/>
              </a:rPr>
              <a:t>Customer support 24/7</a:t>
            </a:r>
            <a:r>
              <a:rPr lang="en-GB" sz="900" dirty="0">
                <a:latin typeface="Avenir LT Pro 65 Medium" panose="020B0603020203020204" pitchFamily="34" charset="0"/>
              </a:rPr>
              <a:t>: Customer support is available by phone, email, or chat, because customers watch content at any time of the day or night.</a:t>
            </a:r>
          </a:p>
          <a:p>
            <a:pPr>
              <a:spcAft>
                <a:spcPts val="357"/>
              </a:spcAft>
            </a:pPr>
            <a:r>
              <a:rPr lang="en-GB" sz="900" b="1" dirty="0">
                <a:solidFill>
                  <a:srgbClr val="003F48"/>
                </a:solidFill>
                <a:latin typeface="Avenir LT Pro 65 Medium" panose="020B0603020203020204" pitchFamily="34" charset="0"/>
              </a:rPr>
              <a:t>Free trial: </a:t>
            </a:r>
            <a:r>
              <a:rPr lang="en-GB" sz="900" dirty="0">
                <a:latin typeface="Avenir LT Pro 65 Medium" panose="020B0603020203020204" pitchFamily="34" charset="0"/>
              </a:rPr>
              <a:t>This allows customers to try the service before they commit to a subscription.</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21</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3" name="Straight Connector 2">
            <a:extLst>
              <a:ext uri="{FF2B5EF4-FFF2-40B4-BE49-F238E27FC236}">
                <a16:creationId xmlns:a16="http://schemas.microsoft.com/office/drawing/2014/main" id="{EEBF1C34-87E4-37F2-4A65-1F7D7B713F2D}"/>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B78F859B-9657-FE30-6BCA-7C306EC518A3}"/>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3920600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340029" y="1218716"/>
            <a:ext cx="3941459" cy="1627410"/>
          </a:xfrm>
          <a:prstGeom prst="rect">
            <a:avLst/>
          </a:prstGeom>
        </p:spPr>
        <p:txBody>
          <a:bodyPr wrap="square" lIns="0" rIns="0" numCol="1" spcCol="360000">
            <a:noAutofit/>
          </a:bodyPr>
          <a:lstStyle/>
          <a:p>
            <a:pPr>
              <a:spcAft>
                <a:spcPts val="357"/>
              </a:spcAft>
            </a:pPr>
            <a:r>
              <a:rPr lang="en-GB" sz="900" dirty="0">
                <a:latin typeface="Avenir LT Pro 65 Medium" panose="020B0603020203020204" pitchFamily="34" charset="0"/>
              </a:rPr>
              <a:t>Analytics is about finding meaningful patterns in data to generate insights which get to the truth of what, how, who, when, where, why and ‘what if’?</a:t>
            </a:r>
          </a:p>
          <a:p>
            <a:pPr>
              <a:spcAft>
                <a:spcPts val="357"/>
              </a:spcAft>
            </a:pPr>
            <a:r>
              <a:rPr lang="en-GB" sz="900" dirty="0">
                <a:latin typeface="Avenir LT Pro 65 Medium" panose="020B0603020203020204" pitchFamily="34" charset="0"/>
              </a:rPr>
              <a:t>For world-class brands, data is the lifeblood of their business. They form a holistic view of their market, operation and customers from all available data sources, both internal and external.</a:t>
            </a:r>
          </a:p>
          <a:p>
            <a:pPr>
              <a:spcAft>
                <a:spcPts val="357"/>
              </a:spcAft>
            </a:pPr>
            <a:r>
              <a:rPr lang="en-GB" sz="900" dirty="0">
                <a:latin typeface="Avenir LT Pro 65 Medium" panose="020B0603020203020204" pitchFamily="34" charset="0"/>
              </a:rPr>
              <a:t>Data is used to derive insight that drives everything from where they should be heading, to how it should get there and what it should do along the way. </a:t>
            </a:r>
          </a:p>
          <a:p>
            <a:pPr>
              <a:spcAft>
                <a:spcPts val="357"/>
              </a:spcAft>
            </a:pPr>
            <a:r>
              <a:rPr lang="en-GB" sz="900" dirty="0">
                <a:latin typeface="Avenir LT Pro 65 Medium" panose="020B0603020203020204" pitchFamily="34" charset="0"/>
              </a:rPr>
              <a:t>Insight informs and challenges the way the business thinks about their customers, propositions and routes to market, driving strategic value creation across the business and decisions in customer experiences. E.g., spotting emerging trends, simulating econometric influences and guiding proposition development.</a:t>
            </a:r>
          </a:p>
          <a:p>
            <a:pPr>
              <a:spcAft>
                <a:spcPts val="357"/>
              </a:spcAft>
            </a:pPr>
            <a:endParaRPr lang="en-GB" sz="900" dirty="0">
              <a:latin typeface="Avenir LT Pro 65 Medium" panose="020B0603020203020204" pitchFamily="34" charset="0"/>
            </a:endParaRPr>
          </a:p>
        </p:txBody>
      </p:sp>
      <p:sp>
        <p:nvSpPr>
          <p:cNvPr id="4" name="Title 1">
            <a:extLst>
              <a:ext uri="{FF2B5EF4-FFF2-40B4-BE49-F238E27FC236}">
                <a16:creationId xmlns:a16="http://schemas.microsoft.com/office/drawing/2014/main" id="{029AB211-73E9-9F76-68E9-77CED4486338}"/>
              </a:ext>
            </a:extLst>
          </p:cNvPr>
          <p:cNvSpPr txBox="1">
            <a:spLocks/>
          </p:cNvSpPr>
          <p:nvPr/>
        </p:nvSpPr>
        <p:spPr>
          <a:xfrm>
            <a:off x="340029" y="779070"/>
            <a:ext cx="4091587"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2. DRIVE STRATEGY AND ACTION WITH INSIGHT</a:t>
            </a:r>
          </a:p>
        </p:txBody>
      </p:sp>
      <p:sp>
        <p:nvSpPr>
          <p:cNvPr id="5" name="Slide Number Placeholder 5">
            <a:extLst>
              <a:ext uri="{FF2B5EF4-FFF2-40B4-BE49-F238E27FC236}">
                <a16:creationId xmlns:a16="http://schemas.microsoft.com/office/drawing/2014/main" id="{09975CBD-8477-3212-97C8-43BFF6F48C56}"/>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22</a:t>
            </a:fld>
            <a:endParaRPr lang="en-GB" sz="754">
              <a:latin typeface="Avenir LT Pro 65 Medium" panose="020B0603020203020204" pitchFamily="34" charset="0"/>
            </a:endParaRPr>
          </a:p>
        </p:txBody>
      </p:sp>
      <p:pic>
        <p:nvPicPr>
          <p:cNvPr id="6" name="Picture 5">
            <a:extLst>
              <a:ext uri="{FF2B5EF4-FFF2-40B4-BE49-F238E27FC236}">
                <a16:creationId xmlns:a16="http://schemas.microsoft.com/office/drawing/2014/main" id="{1909C8F2-1633-2AC8-D061-FFE0CC6E6E6F}"/>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7" name="TextBox 6">
            <a:extLst>
              <a:ext uri="{FF2B5EF4-FFF2-40B4-BE49-F238E27FC236}">
                <a16:creationId xmlns:a16="http://schemas.microsoft.com/office/drawing/2014/main" id="{86D271CF-A6BC-CF23-2924-1CAFE495A082}"/>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3" name="Straight Connector 2">
            <a:extLst>
              <a:ext uri="{FF2B5EF4-FFF2-40B4-BE49-F238E27FC236}">
                <a16:creationId xmlns:a16="http://schemas.microsoft.com/office/drawing/2014/main" id="{00F94FCC-E2FD-0AC1-B5E1-4EFB78DDE728}"/>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7E37EC58-8101-860C-6204-5493EBBA2C49}"/>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2" name="Rectangle 1">
            <a:extLst>
              <a:ext uri="{FF2B5EF4-FFF2-40B4-BE49-F238E27FC236}">
                <a16:creationId xmlns:a16="http://schemas.microsoft.com/office/drawing/2014/main" id="{A45CA132-9EDD-A4FF-92B7-E99209EEF8F0}"/>
              </a:ext>
            </a:extLst>
          </p:cNvPr>
          <p:cNvSpPr/>
          <p:nvPr/>
        </p:nvSpPr>
        <p:spPr>
          <a:xfrm>
            <a:off x="4471988" y="1300623"/>
            <a:ext cx="1400962" cy="1326036"/>
          </a:xfrm>
          <a:prstGeom prst="rect">
            <a:avLst/>
          </a:prstGeom>
          <a:solidFill>
            <a:srgbClr val="003F4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252" tIns="45252" rIns="45252" bIns="45252" rtlCol="0" anchor="ctr"/>
          <a:lstStyle/>
          <a:p>
            <a:pPr algn="ctr"/>
            <a:r>
              <a:rPr lang="en-GB" sz="800" i="1" dirty="0">
                <a:solidFill>
                  <a:schemeClr val="bg1"/>
                </a:solidFill>
                <a:latin typeface="Avenir LT Pro 65 Medium" panose="020B0603020203020204" pitchFamily="34" charset="0"/>
              </a:rPr>
              <a:t>“Consumer data will be the biggest differentiator… whoever unlocks the reams of data that we’re all collecting on consumers, and then uses it strategically, will win.”</a:t>
            </a:r>
          </a:p>
          <a:p>
            <a:pPr algn="ctr"/>
            <a:endParaRPr lang="en-GB" sz="800" i="1" dirty="0">
              <a:solidFill>
                <a:schemeClr val="bg1"/>
              </a:solidFill>
              <a:latin typeface="Avenir LT Pro 65 Medium" panose="020B0603020203020204" pitchFamily="34" charset="0"/>
            </a:endParaRPr>
          </a:p>
          <a:p>
            <a:pPr algn="ctr"/>
            <a:r>
              <a:rPr lang="en-GB" sz="800" b="1" spc="126" dirty="0">
                <a:solidFill>
                  <a:srgbClr val="003F48"/>
                </a:solidFill>
                <a:latin typeface="Avenir LT Pro 65 Medium" panose="020B0603020203020204" pitchFamily="34" charset="0"/>
              </a:rPr>
              <a:t>Angela Ahrendts</a:t>
            </a:r>
          </a:p>
          <a:p>
            <a:pPr algn="ctr"/>
            <a:r>
              <a:rPr lang="en-GB" sz="800" spc="126" dirty="0">
                <a:solidFill>
                  <a:srgbClr val="003F48"/>
                </a:solidFill>
                <a:latin typeface="Avenir LT Pro 65 Medium" panose="020B0603020203020204" pitchFamily="34" charset="0"/>
              </a:rPr>
              <a:t>CEO, Burberry</a:t>
            </a:r>
          </a:p>
        </p:txBody>
      </p:sp>
      <p:sp>
        <p:nvSpPr>
          <p:cNvPr id="8" name="Rectangle 7">
            <a:extLst>
              <a:ext uri="{FF2B5EF4-FFF2-40B4-BE49-F238E27FC236}">
                <a16:creationId xmlns:a16="http://schemas.microsoft.com/office/drawing/2014/main" id="{B393BA83-01D8-C002-C305-9CEB0050BC72}"/>
              </a:ext>
            </a:extLst>
          </p:cNvPr>
          <p:cNvSpPr/>
          <p:nvPr/>
        </p:nvSpPr>
        <p:spPr>
          <a:xfrm>
            <a:off x="252718" y="3081338"/>
            <a:ext cx="5661045" cy="831283"/>
          </a:xfrm>
          <a:prstGeom prst="rect">
            <a:avLst/>
          </a:prstGeom>
        </p:spPr>
        <p:txBody>
          <a:bodyPr wrap="square" numCol="1" spcCol="360000">
            <a:noAutofit/>
          </a:bodyPr>
          <a:lstStyle/>
          <a:p>
            <a:pPr>
              <a:spcAft>
                <a:spcPts val="357"/>
              </a:spcAft>
            </a:pPr>
            <a:r>
              <a:rPr lang="en-GB" sz="900" dirty="0">
                <a:latin typeface="Avenir LT Pro 65 Medium" panose="020B0603020203020204" pitchFamily="34" charset="0"/>
              </a:rPr>
              <a:t>Insight is also used to drive decisions throughout the customer experience. E.g., in pricing, creating relevant content and creating early event indicators, such as churn triggers. </a:t>
            </a:r>
          </a:p>
          <a:p>
            <a:pPr>
              <a:spcAft>
                <a:spcPts val="357"/>
              </a:spcAft>
            </a:pPr>
            <a:r>
              <a:rPr lang="en-GB" sz="900" dirty="0">
                <a:latin typeface="Avenir LT Pro 65 Medium" panose="020B0603020203020204" pitchFamily="34" charset="0"/>
              </a:rPr>
              <a:t>For world-class brands, insight powers their business by giving them confidence in doing the right thing to maximise their customers’ engagement.</a:t>
            </a:r>
          </a:p>
        </p:txBody>
      </p:sp>
    </p:spTree>
    <p:extLst>
      <p:ext uri="{BB962C8B-B14F-4D97-AF65-F5344CB8AC3E}">
        <p14:creationId xmlns:p14="http://schemas.microsoft.com/office/powerpoint/2010/main" val="2061595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475916" y="1218715"/>
            <a:ext cx="5456337" cy="2210285"/>
          </a:xfrm>
          <a:prstGeom prst="rect">
            <a:avLst/>
          </a:prstGeom>
        </p:spPr>
        <p:txBody>
          <a:bodyPr wrap="square" lIns="0" rIns="0" numCol="2" spcCol="360000">
            <a:noAutofit/>
          </a:bodyPr>
          <a:lstStyle/>
          <a:p>
            <a:pPr>
              <a:spcAft>
                <a:spcPts val="357"/>
              </a:spcAft>
            </a:pPr>
            <a:r>
              <a:rPr lang="en-GB" sz="900" b="1" dirty="0">
                <a:solidFill>
                  <a:srgbClr val="003F48"/>
                </a:solidFill>
                <a:latin typeface="Avenir LT Pro 65 Medium" panose="020B0603020203020204" pitchFamily="34" charset="0"/>
              </a:rPr>
              <a:t>Amazon</a:t>
            </a:r>
            <a:r>
              <a:rPr lang="en-GB" sz="900" dirty="0">
                <a:latin typeface="Avenir LT Pro 65 Medium" panose="020B0603020203020204" pitchFamily="34" charset="0"/>
              </a:rPr>
              <a:t> is known for its data-driven approach to business. The company collects data on everything from customer behaviour to product reviews, and then using it to inform all decisions.</a:t>
            </a:r>
          </a:p>
          <a:p>
            <a:pPr>
              <a:spcAft>
                <a:spcPts val="357"/>
              </a:spcAft>
            </a:pPr>
            <a:r>
              <a:rPr lang="en-GB" sz="900" dirty="0">
                <a:latin typeface="Avenir LT Pro 65 Medium" panose="020B0603020203020204" pitchFamily="34" charset="0"/>
              </a:rPr>
              <a:t>Data is used to understand what products customers are interested in and to recommend other products on the website and in the app. </a:t>
            </a:r>
          </a:p>
          <a:p>
            <a:pPr>
              <a:spcAft>
                <a:spcPts val="357"/>
              </a:spcAft>
            </a:pPr>
            <a:r>
              <a:rPr lang="en-GB" sz="900" dirty="0">
                <a:latin typeface="Avenir LT Pro 65 Medium" panose="020B0603020203020204" pitchFamily="34" charset="0"/>
              </a:rPr>
              <a:t>Amazon also uses data to identify trends in customer behaviour so that new products and services can be developed.</a:t>
            </a:r>
          </a:p>
          <a:p>
            <a:pPr>
              <a:spcAft>
                <a:spcPts val="357"/>
              </a:spcAft>
            </a:pPr>
            <a:r>
              <a:rPr lang="en-GB" sz="900" dirty="0">
                <a:latin typeface="Avenir LT Pro 65 Medium" panose="020B0603020203020204" pitchFamily="34" charset="0"/>
              </a:rPr>
              <a:t>Data and insight have helped Amazon become one of the most successful retailers in the world. It is constantly innovating new ways to use data to improve customer experiences. </a:t>
            </a:r>
          </a:p>
          <a:p>
            <a:pPr>
              <a:spcAft>
                <a:spcPts val="357"/>
              </a:spcAft>
            </a:pPr>
            <a:r>
              <a:rPr lang="en-GB" sz="900" dirty="0">
                <a:latin typeface="Avenir LT Pro 65 Medium" panose="020B0603020203020204" pitchFamily="34" charset="0"/>
              </a:rPr>
              <a:t>For example:</a:t>
            </a:r>
          </a:p>
          <a:p>
            <a:pPr>
              <a:spcAft>
                <a:spcPts val="357"/>
              </a:spcAft>
            </a:pPr>
            <a:r>
              <a:rPr lang="en-GB" sz="900" b="1" dirty="0">
                <a:solidFill>
                  <a:srgbClr val="003F48"/>
                </a:solidFill>
                <a:latin typeface="Avenir LT Pro 65 Medium" panose="020B0603020203020204" pitchFamily="34" charset="0"/>
              </a:rPr>
              <a:t>Testing new ideas for products and services</a:t>
            </a:r>
            <a:r>
              <a:rPr lang="en-GB" sz="900" dirty="0">
                <a:latin typeface="Avenir LT Pro 65 Medium" panose="020B0603020203020204" pitchFamily="34" charset="0"/>
              </a:rPr>
              <a:t>: by running A/B tests, Amazon can compare different versions of a product or service to see which one performs better.</a:t>
            </a:r>
          </a:p>
          <a:p>
            <a:pPr>
              <a:spcAft>
                <a:spcPts val="357"/>
              </a:spcAft>
            </a:pPr>
            <a:r>
              <a:rPr lang="en-GB" sz="900" b="1" dirty="0">
                <a:solidFill>
                  <a:srgbClr val="003F48"/>
                </a:solidFill>
                <a:latin typeface="Avenir LT Pro 65 Medium" panose="020B0603020203020204" pitchFamily="34" charset="0"/>
              </a:rPr>
              <a:t>Personalising the customer experience</a:t>
            </a:r>
            <a:r>
              <a:rPr lang="en-GB" sz="900" dirty="0">
                <a:latin typeface="Avenir LT Pro 65 Medium" panose="020B0603020203020204" pitchFamily="34" charset="0"/>
              </a:rPr>
              <a:t>: customer behaviour and preferences are used to recommend products, tailor sales messages, and provide more personalised customer service.</a:t>
            </a:r>
            <a:endParaRPr lang="en-GB" sz="900" b="1" dirty="0">
              <a:solidFill>
                <a:srgbClr val="003F48"/>
              </a:solidFill>
              <a:latin typeface="Avenir LT Pro 65 Medium" panose="020B0603020203020204" pitchFamily="34" charset="0"/>
            </a:endParaRPr>
          </a:p>
          <a:p>
            <a:pPr>
              <a:spcAft>
                <a:spcPts val="357"/>
              </a:spcAft>
            </a:pPr>
            <a:r>
              <a:rPr lang="en-GB" sz="900" b="1" dirty="0">
                <a:solidFill>
                  <a:srgbClr val="003F48"/>
                </a:solidFill>
                <a:latin typeface="Avenir LT Pro 65 Medium" panose="020B0603020203020204" pitchFamily="34" charset="0"/>
              </a:rPr>
              <a:t>Optimising the supply chain</a:t>
            </a:r>
            <a:r>
              <a:rPr lang="en-GB" sz="900" dirty="0">
                <a:latin typeface="Avenir LT Pro 65 Medium" panose="020B0603020203020204" pitchFamily="34" charset="0"/>
              </a:rPr>
              <a:t>: the movement of products through warehouses and distribution centres is tracked to ensure that products are always in stock for customers to receive quickly.</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23</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3" name="Straight Connector 2">
            <a:extLst>
              <a:ext uri="{FF2B5EF4-FFF2-40B4-BE49-F238E27FC236}">
                <a16:creationId xmlns:a16="http://schemas.microsoft.com/office/drawing/2014/main" id="{3F5E9752-AF53-38EC-A73B-2CB4E62A8781}"/>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350EAF7-0234-64C8-7473-6616F711A186}"/>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818994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340029" y="1218715"/>
            <a:ext cx="3791781" cy="1386373"/>
          </a:xfrm>
          <a:prstGeom prst="rect">
            <a:avLst/>
          </a:prstGeom>
        </p:spPr>
        <p:txBody>
          <a:bodyPr wrap="square" lIns="0" rIns="0" numCol="1" spcCol="360000">
            <a:noAutofit/>
          </a:bodyPr>
          <a:lstStyle/>
          <a:p>
            <a:pPr>
              <a:spcAft>
                <a:spcPts val="600"/>
              </a:spcAft>
            </a:pPr>
            <a:r>
              <a:rPr lang="en-GB" sz="900" dirty="0">
                <a:latin typeface="Avenir LT Pro 65 Medium" panose="020B0603020203020204" pitchFamily="34" charset="0"/>
              </a:rPr>
              <a:t>Not all customers are equal. Each is an individual that consumes your products and services in different ways, with different circumstances, motivations, interests, preferences and needs. </a:t>
            </a:r>
          </a:p>
          <a:p>
            <a:pPr>
              <a:spcAft>
                <a:spcPts val="600"/>
              </a:spcAft>
            </a:pPr>
            <a:r>
              <a:rPr lang="en-GB" sz="900" dirty="0">
                <a:latin typeface="Avenir LT Pro 65 Medium" panose="020B0603020203020204" pitchFamily="34" charset="0"/>
              </a:rPr>
              <a:t>Measuring customers is critical for world-class businesses to understand and manage them with informed allocation of limited resources. Measures such as impressions, click-throughs, sales, revenue, conversion, cost per sale and retention rate are easy to measure and good for efficient use of budget.  </a:t>
            </a:r>
          </a:p>
        </p:txBody>
      </p:sp>
      <p:sp>
        <p:nvSpPr>
          <p:cNvPr id="4" name="Title 1">
            <a:extLst>
              <a:ext uri="{FF2B5EF4-FFF2-40B4-BE49-F238E27FC236}">
                <a16:creationId xmlns:a16="http://schemas.microsoft.com/office/drawing/2014/main" id="{029AB211-73E9-9F76-68E9-77CED4486338}"/>
              </a:ext>
            </a:extLst>
          </p:cNvPr>
          <p:cNvSpPr txBox="1">
            <a:spLocks/>
          </p:cNvSpPr>
          <p:nvPr/>
        </p:nvSpPr>
        <p:spPr>
          <a:xfrm>
            <a:off x="340029" y="779070"/>
            <a:ext cx="4091587"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3. MEASURE, MEASURE, MEASURE</a:t>
            </a:r>
          </a:p>
        </p:txBody>
      </p:sp>
      <p:sp>
        <p:nvSpPr>
          <p:cNvPr id="5" name="Slide Number Placeholder 5">
            <a:extLst>
              <a:ext uri="{FF2B5EF4-FFF2-40B4-BE49-F238E27FC236}">
                <a16:creationId xmlns:a16="http://schemas.microsoft.com/office/drawing/2014/main" id="{09975CBD-8477-3212-97C8-43BFF6F48C56}"/>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24</a:t>
            </a:fld>
            <a:endParaRPr lang="en-GB" sz="754">
              <a:latin typeface="Avenir LT Pro 65 Medium" panose="020B0603020203020204" pitchFamily="34" charset="0"/>
            </a:endParaRPr>
          </a:p>
        </p:txBody>
      </p:sp>
      <p:pic>
        <p:nvPicPr>
          <p:cNvPr id="6" name="Picture 5">
            <a:extLst>
              <a:ext uri="{FF2B5EF4-FFF2-40B4-BE49-F238E27FC236}">
                <a16:creationId xmlns:a16="http://schemas.microsoft.com/office/drawing/2014/main" id="{1909C8F2-1633-2AC8-D061-FFE0CC6E6E6F}"/>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7" name="TextBox 6">
            <a:extLst>
              <a:ext uri="{FF2B5EF4-FFF2-40B4-BE49-F238E27FC236}">
                <a16:creationId xmlns:a16="http://schemas.microsoft.com/office/drawing/2014/main" id="{86D271CF-A6BC-CF23-2924-1CAFE495A082}"/>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3" name="Straight Connector 2">
            <a:extLst>
              <a:ext uri="{FF2B5EF4-FFF2-40B4-BE49-F238E27FC236}">
                <a16:creationId xmlns:a16="http://schemas.microsoft.com/office/drawing/2014/main" id="{08E0B13F-7B1C-8C05-4DCD-C93963815F65}"/>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69A17BA5-C7E2-C781-87A8-784469B41594}"/>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2" name="Rectangle 1">
            <a:extLst>
              <a:ext uri="{FF2B5EF4-FFF2-40B4-BE49-F238E27FC236}">
                <a16:creationId xmlns:a16="http://schemas.microsoft.com/office/drawing/2014/main" id="{A45CA132-9EDD-A4FF-92B7-E99209EEF8F0}"/>
              </a:ext>
            </a:extLst>
          </p:cNvPr>
          <p:cNvSpPr/>
          <p:nvPr/>
        </p:nvSpPr>
        <p:spPr>
          <a:xfrm>
            <a:off x="4431616" y="1300625"/>
            <a:ext cx="1482147" cy="904414"/>
          </a:xfrm>
          <a:prstGeom prst="rect">
            <a:avLst/>
          </a:prstGeom>
          <a:solidFill>
            <a:srgbClr val="003F4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252" tIns="45252" rIns="45252" bIns="45252" rtlCol="0" anchor="ctr"/>
          <a:lstStyle/>
          <a:p>
            <a:pPr algn="ctr"/>
            <a:r>
              <a:rPr lang="en-GB" sz="800" i="1" dirty="0">
                <a:solidFill>
                  <a:schemeClr val="bg1"/>
                </a:solidFill>
                <a:latin typeface="Avenir LT Pro 65 Medium" panose="020B0603020203020204" pitchFamily="34" charset="0"/>
              </a:rPr>
              <a:t>“You can’t manage what you don’t measure.”</a:t>
            </a:r>
          </a:p>
          <a:p>
            <a:pPr algn="ctr"/>
            <a:endParaRPr lang="en-GB" sz="800" i="1" dirty="0">
              <a:solidFill>
                <a:schemeClr val="bg1"/>
              </a:solidFill>
              <a:latin typeface="Avenir LT Pro 65 Medium" panose="020B0603020203020204" pitchFamily="34" charset="0"/>
            </a:endParaRPr>
          </a:p>
          <a:p>
            <a:pPr algn="ctr"/>
            <a:r>
              <a:rPr lang="en-GB" sz="800" b="1" spc="126" dirty="0">
                <a:solidFill>
                  <a:srgbClr val="003F48"/>
                </a:solidFill>
                <a:latin typeface="Avenir LT Pro 65 Medium" panose="020B0603020203020204" pitchFamily="34" charset="0"/>
              </a:rPr>
              <a:t>Peter Drucker</a:t>
            </a:r>
          </a:p>
          <a:p>
            <a:pPr algn="ctr"/>
            <a:r>
              <a:rPr lang="en-GB" sz="800" spc="126" dirty="0">
                <a:solidFill>
                  <a:srgbClr val="003F48"/>
                </a:solidFill>
                <a:latin typeface="Avenir LT Pro 65 Medium" panose="020B0603020203020204" pitchFamily="34" charset="0"/>
              </a:rPr>
              <a:t>Father Of Modern</a:t>
            </a:r>
          </a:p>
          <a:p>
            <a:pPr algn="ctr"/>
            <a:r>
              <a:rPr lang="en-GB" sz="800" spc="126" dirty="0">
                <a:solidFill>
                  <a:srgbClr val="003F48"/>
                </a:solidFill>
                <a:latin typeface="Avenir LT Pro 65 Medium" panose="020B0603020203020204" pitchFamily="34" charset="0"/>
              </a:rPr>
              <a:t>Management Theory</a:t>
            </a:r>
          </a:p>
        </p:txBody>
      </p:sp>
      <p:sp>
        <p:nvSpPr>
          <p:cNvPr id="8" name="Rectangle 7">
            <a:extLst>
              <a:ext uri="{FF2B5EF4-FFF2-40B4-BE49-F238E27FC236}">
                <a16:creationId xmlns:a16="http://schemas.microsoft.com/office/drawing/2014/main" id="{6C38794F-D4D2-570A-7641-578DB9C4829F}"/>
              </a:ext>
            </a:extLst>
          </p:cNvPr>
          <p:cNvSpPr/>
          <p:nvPr/>
        </p:nvSpPr>
        <p:spPr>
          <a:xfrm>
            <a:off x="340029" y="2457153"/>
            <a:ext cx="5573734" cy="1727119"/>
          </a:xfrm>
          <a:prstGeom prst="rect">
            <a:avLst/>
          </a:prstGeom>
        </p:spPr>
        <p:txBody>
          <a:bodyPr wrap="square" lIns="0" rIns="0" numCol="1" spcCol="360000">
            <a:noAutofit/>
          </a:bodyPr>
          <a:lstStyle/>
          <a:p>
            <a:pPr>
              <a:spcAft>
                <a:spcPts val="600"/>
              </a:spcAft>
            </a:pPr>
            <a:r>
              <a:rPr lang="en-GB" sz="900" dirty="0">
                <a:latin typeface="Avenir LT Pro 65 Medium" panose="020B0603020203020204" pitchFamily="34" charset="0"/>
              </a:rPr>
              <a:t>More advanced measures include the customer’s current spend, profitability, recency and frequency of purchase, all of which help to ensure budgets are focused on the right customers. However, these business-centric measures reveal little about the customers, their attitude or potential, meaning the business may be missing opportunities. </a:t>
            </a:r>
          </a:p>
          <a:p>
            <a:pPr>
              <a:spcAft>
                <a:spcPts val="600"/>
              </a:spcAft>
            </a:pPr>
            <a:r>
              <a:rPr lang="en-GB" sz="900" dirty="0">
                <a:latin typeface="Avenir LT Pro 65 Medium" panose="020B0603020203020204" pitchFamily="34" charset="0"/>
              </a:rPr>
              <a:t>World-class businesses also use customer-centric measures to form a picture of who their customers are, how engaged they are, and how much more they could spend. These measures include satisfaction, NPS referrals, engagement, value by segment, predicted offer propensities, potential value, demographic profile, behaviour classifications, and outreach responses.</a:t>
            </a:r>
          </a:p>
        </p:txBody>
      </p:sp>
    </p:spTree>
    <p:extLst>
      <p:ext uri="{BB962C8B-B14F-4D97-AF65-F5344CB8AC3E}">
        <p14:creationId xmlns:p14="http://schemas.microsoft.com/office/powerpoint/2010/main" val="33438884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475916" y="1218715"/>
            <a:ext cx="5581960" cy="1610215"/>
          </a:xfrm>
          <a:prstGeom prst="rect">
            <a:avLst/>
          </a:prstGeom>
        </p:spPr>
        <p:txBody>
          <a:bodyPr wrap="square" lIns="0" rIns="0" numCol="2" spcCol="360000">
            <a:noAutofit/>
          </a:bodyPr>
          <a:lstStyle/>
          <a:p>
            <a:pPr>
              <a:spcAft>
                <a:spcPts val="357"/>
              </a:spcAft>
            </a:pPr>
            <a:r>
              <a:rPr lang="en-GB" sz="900" dirty="0">
                <a:latin typeface="Avenir LT Pro 65 Medium" panose="020B0603020203020204" pitchFamily="34" charset="0"/>
              </a:rPr>
              <a:t>The </a:t>
            </a:r>
            <a:r>
              <a:rPr lang="en-GB" sz="900" b="1" dirty="0">
                <a:solidFill>
                  <a:srgbClr val="003F48"/>
                </a:solidFill>
                <a:latin typeface="Avenir LT Pro 65 Medium" panose="020B0603020203020204" pitchFamily="34" charset="0"/>
              </a:rPr>
              <a:t>Walt Disney Company </a:t>
            </a:r>
            <a:r>
              <a:rPr lang="en-GB" sz="900" dirty="0">
                <a:latin typeface="Avenir LT Pro 65 Medium" panose="020B0603020203020204" pitchFamily="34" charset="0"/>
              </a:rPr>
              <a:t>uses customer performance metrics to track things like customer satisfaction, repeat visits, and social media engagement. </a:t>
            </a:r>
          </a:p>
          <a:p>
            <a:pPr>
              <a:spcAft>
                <a:spcPts val="357"/>
              </a:spcAft>
            </a:pPr>
            <a:r>
              <a:rPr lang="en-GB" sz="900" dirty="0">
                <a:latin typeface="Avenir LT Pro 65 Medium" panose="020B0603020203020204" pitchFamily="34" charset="0"/>
              </a:rPr>
              <a:t>This information is used to improve the Disney experience, such as by making theme parks more exciting or by developing new movies and TV shows that customers will enjoy. </a:t>
            </a:r>
          </a:p>
          <a:p>
            <a:pPr>
              <a:spcAft>
                <a:spcPts val="357"/>
              </a:spcAft>
            </a:pPr>
            <a:r>
              <a:rPr lang="en-GB" sz="900" dirty="0">
                <a:latin typeface="Avenir LT Pro 65 Medium" panose="020B0603020203020204" pitchFamily="34" charset="0"/>
              </a:rPr>
              <a:t>For example, customer satisfaction surveys track how happy customers are with the theme parks. If the satisfaction scores are low, Disney may need to improve the rides or the food. </a:t>
            </a:r>
          </a:p>
          <a:p>
            <a:pPr>
              <a:spcAft>
                <a:spcPts val="357"/>
              </a:spcAft>
            </a:pPr>
            <a:r>
              <a:rPr lang="en-GB" sz="900" dirty="0">
                <a:latin typeface="Avenir LT Pro 65 Medium" panose="020B0603020203020204" pitchFamily="34" charset="0"/>
              </a:rPr>
              <a:t>Disney also uses social media engagement data to track how many people are talking about Disney on social media. If the engagement is low, Disney may need to create more engaging content.</a:t>
            </a:r>
          </a:p>
          <a:p>
            <a:pPr>
              <a:spcAft>
                <a:spcPts val="357"/>
              </a:spcAft>
            </a:pPr>
            <a:r>
              <a:rPr lang="en-GB" sz="900" b="1" dirty="0">
                <a:solidFill>
                  <a:srgbClr val="003F48"/>
                </a:solidFill>
                <a:latin typeface="Avenir LT Pro 65 Medium" panose="020B0603020203020204" pitchFamily="34" charset="0"/>
              </a:rPr>
              <a:t>Apple</a:t>
            </a:r>
            <a:r>
              <a:rPr lang="en-GB" sz="900" dirty="0">
                <a:latin typeface="Avenir LT Pro 65 Medium" panose="020B0603020203020204" pitchFamily="34" charset="0"/>
              </a:rPr>
              <a:t> tracks things like satisfaction, product reviews, and app downloads. This information is used to improve experience, such as by making products more user-friendly or developing apps that customers want.</a:t>
            </a:r>
          </a:p>
          <a:p>
            <a:pPr>
              <a:spcAft>
                <a:spcPts val="357"/>
              </a:spcAft>
            </a:pPr>
            <a:r>
              <a:rPr lang="en-GB" sz="900" b="1" dirty="0">
                <a:solidFill>
                  <a:srgbClr val="003F48"/>
                </a:solidFill>
                <a:latin typeface="Avenir LT Pro 65 Medium" panose="020B0603020203020204" pitchFamily="34" charset="0"/>
              </a:rPr>
              <a:t>Starbucks</a:t>
            </a:r>
            <a:r>
              <a:rPr lang="en-GB" sz="900" dirty="0">
                <a:latin typeface="Avenir LT Pro 65 Medium" panose="020B0603020203020204" pitchFamily="34" charset="0"/>
              </a:rPr>
              <a:t> tracks things like satisfaction, loyalty program participation, and store traffic. This information is used to improve the Starbucks experience, such as making stores more inviting or by offering better customer choice and service.</a:t>
            </a:r>
          </a:p>
          <a:p>
            <a:pPr>
              <a:spcAft>
                <a:spcPts val="357"/>
              </a:spcAft>
            </a:pPr>
            <a:r>
              <a:rPr lang="en-GB" sz="900" b="1" dirty="0">
                <a:solidFill>
                  <a:srgbClr val="003F48"/>
                </a:solidFill>
                <a:latin typeface="Avenir LT Pro 65 Medium" panose="020B0603020203020204" pitchFamily="34" charset="0"/>
              </a:rPr>
              <a:t>Nike</a:t>
            </a:r>
            <a:r>
              <a:rPr lang="en-GB" sz="900" dirty="0">
                <a:latin typeface="Avenir LT Pro 65 Medium" panose="020B0603020203020204" pitchFamily="34" charset="0"/>
              </a:rPr>
              <a:t> tracks things like customer satisfaction, product returns, and social media engagement. This information is used to improve experience, such as making products more comfortable or by developing new marketing campaigns that resonate better with customers.</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25</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3" name="Straight Connector 2">
            <a:extLst>
              <a:ext uri="{FF2B5EF4-FFF2-40B4-BE49-F238E27FC236}">
                <a16:creationId xmlns:a16="http://schemas.microsoft.com/office/drawing/2014/main" id="{4F4F7253-B58A-DA5D-8657-8FC42E82B1BB}"/>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38419A8-5754-C054-A8CE-4A5AF5BB6816}"/>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2172177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252718" y="1218715"/>
            <a:ext cx="4198180" cy="1727119"/>
          </a:xfrm>
          <a:prstGeom prst="rect">
            <a:avLst/>
          </a:prstGeom>
        </p:spPr>
        <p:txBody>
          <a:bodyPr wrap="square" numCol="1" spcCol="360000">
            <a:noAutofit/>
          </a:bodyPr>
          <a:lstStyle/>
          <a:p>
            <a:pPr>
              <a:spcAft>
                <a:spcPts val="357"/>
              </a:spcAft>
            </a:pPr>
            <a:r>
              <a:rPr lang="en-GB" sz="900" dirty="0">
                <a:latin typeface="Avenir LT Pro 65 Medium" panose="020B0603020203020204" pitchFamily="34" charset="0"/>
              </a:rPr>
              <a:t>Consumers are savvier: They are digitally aware and able to actively avoid irrelevant marketing efforts by, e.g., skipping past TV commercials, opting out of marketing, screening calls, using ad-blockers, and filtering spam. </a:t>
            </a:r>
          </a:p>
          <a:p>
            <a:pPr>
              <a:spcAft>
                <a:spcPts val="357"/>
              </a:spcAft>
            </a:pPr>
            <a:r>
              <a:rPr lang="en-GB" sz="900" dirty="0">
                <a:latin typeface="Avenir LT Pro 65 Medium" panose="020B0603020203020204" pitchFamily="34" charset="0"/>
              </a:rPr>
              <a:t>World-class brands ensure that everything they do is relevant to ensure they reach each customer in the most effective way. </a:t>
            </a:r>
          </a:p>
          <a:p>
            <a:pPr>
              <a:spcAft>
                <a:spcPts val="357"/>
              </a:spcAft>
            </a:pPr>
            <a:r>
              <a:rPr lang="en-GB" sz="900" dirty="0">
                <a:latin typeface="Avenir LT Pro 65 Medium" panose="020B0603020203020204" pitchFamily="34" charset="0"/>
              </a:rPr>
              <a:t>They start by listening to what their customers are saying and observing what they do and how they do it, which they garner from deep insights they have access to within their business and market. </a:t>
            </a:r>
          </a:p>
          <a:p>
            <a:pPr>
              <a:spcAft>
                <a:spcPts val="357"/>
              </a:spcAft>
            </a:pPr>
            <a:r>
              <a:rPr lang="en-GB" sz="900" dirty="0">
                <a:latin typeface="Avenir LT Pro 65 Medium" panose="020B0603020203020204" pitchFamily="34" charset="0"/>
              </a:rPr>
              <a:t>These insights provide them with full understanding of the unique circumstances, behaviours, needs, wants, interests and other characteristics of each customer in the context of the market and the business’ ability.</a:t>
            </a:r>
          </a:p>
        </p:txBody>
      </p:sp>
      <p:sp>
        <p:nvSpPr>
          <p:cNvPr id="4" name="Title 1">
            <a:extLst>
              <a:ext uri="{FF2B5EF4-FFF2-40B4-BE49-F238E27FC236}">
                <a16:creationId xmlns:a16="http://schemas.microsoft.com/office/drawing/2014/main" id="{029AB211-73E9-9F76-68E9-77CED4486338}"/>
              </a:ext>
            </a:extLst>
          </p:cNvPr>
          <p:cNvSpPr txBox="1">
            <a:spLocks/>
          </p:cNvSpPr>
          <p:nvPr/>
        </p:nvSpPr>
        <p:spPr>
          <a:xfrm>
            <a:off x="292863" y="779070"/>
            <a:ext cx="4091587" cy="277178"/>
          </a:xfrm>
          <a:prstGeom prst="rect">
            <a:avLst/>
          </a:prstGeom>
          <a:noFill/>
        </p:spPr>
        <p:txBody>
          <a:bodyPr vert="horz" wrap="square" lIns="54304"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4. KEEP IT RELEVANT</a:t>
            </a:r>
          </a:p>
        </p:txBody>
      </p:sp>
      <p:sp>
        <p:nvSpPr>
          <p:cNvPr id="5" name="Slide Number Placeholder 5">
            <a:extLst>
              <a:ext uri="{FF2B5EF4-FFF2-40B4-BE49-F238E27FC236}">
                <a16:creationId xmlns:a16="http://schemas.microsoft.com/office/drawing/2014/main" id="{09975CBD-8477-3212-97C8-43BFF6F48C56}"/>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26</a:t>
            </a:fld>
            <a:endParaRPr lang="en-GB" sz="754">
              <a:latin typeface="Avenir LT Pro 65 Medium" panose="020B0603020203020204" pitchFamily="34" charset="0"/>
            </a:endParaRPr>
          </a:p>
        </p:txBody>
      </p:sp>
      <p:pic>
        <p:nvPicPr>
          <p:cNvPr id="6" name="Picture 5">
            <a:extLst>
              <a:ext uri="{FF2B5EF4-FFF2-40B4-BE49-F238E27FC236}">
                <a16:creationId xmlns:a16="http://schemas.microsoft.com/office/drawing/2014/main" id="{1909C8F2-1633-2AC8-D061-FFE0CC6E6E6F}"/>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7" name="TextBox 6">
            <a:extLst>
              <a:ext uri="{FF2B5EF4-FFF2-40B4-BE49-F238E27FC236}">
                <a16:creationId xmlns:a16="http://schemas.microsoft.com/office/drawing/2014/main" id="{86D271CF-A6BC-CF23-2924-1CAFE495A082}"/>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3" name="Straight Connector 2">
            <a:extLst>
              <a:ext uri="{FF2B5EF4-FFF2-40B4-BE49-F238E27FC236}">
                <a16:creationId xmlns:a16="http://schemas.microsoft.com/office/drawing/2014/main" id="{33662C53-94B1-9388-4255-6170319C83FA}"/>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BAB59982-98E1-D29C-3366-14143E0F38F4}"/>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2" name="Rectangle 1">
            <a:extLst>
              <a:ext uri="{FF2B5EF4-FFF2-40B4-BE49-F238E27FC236}">
                <a16:creationId xmlns:a16="http://schemas.microsoft.com/office/drawing/2014/main" id="{A45CA132-9EDD-A4FF-92B7-E99209EEF8F0}"/>
              </a:ext>
            </a:extLst>
          </p:cNvPr>
          <p:cNvSpPr/>
          <p:nvPr/>
        </p:nvSpPr>
        <p:spPr>
          <a:xfrm>
            <a:off x="4567238" y="1300623"/>
            <a:ext cx="1346525" cy="1137775"/>
          </a:xfrm>
          <a:prstGeom prst="rect">
            <a:avLst/>
          </a:prstGeom>
          <a:solidFill>
            <a:srgbClr val="003F4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252" tIns="45252" rIns="45252" bIns="45252" rtlCol="0" anchor="ctr"/>
          <a:lstStyle/>
          <a:p>
            <a:pPr algn="ctr"/>
            <a:r>
              <a:rPr lang="en-GB" sz="800" i="1" dirty="0">
                <a:solidFill>
                  <a:schemeClr val="bg1"/>
                </a:solidFill>
                <a:latin typeface="Avenir LT Pro 65 Medium" panose="020B0603020203020204" pitchFamily="34" charset="0"/>
              </a:rPr>
              <a:t>“Get closer than ever to your customers. So close that you tell them what they need well before they realise it themselves.”</a:t>
            </a:r>
          </a:p>
          <a:p>
            <a:pPr algn="ctr"/>
            <a:endParaRPr lang="en-GB" sz="800" i="1" dirty="0">
              <a:solidFill>
                <a:schemeClr val="bg1"/>
              </a:solidFill>
              <a:latin typeface="Avenir LT Pro 65 Medium" panose="020B0603020203020204" pitchFamily="34" charset="0"/>
            </a:endParaRPr>
          </a:p>
          <a:p>
            <a:pPr algn="ctr"/>
            <a:r>
              <a:rPr lang="en-GB" sz="800" b="1" spc="126" dirty="0">
                <a:solidFill>
                  <a:srgbClr val="003F48"/>
                </a:solidFill>
                <a:latin typeface="Avenir LT Pro 65 Medium" panose="020B0603020203020204" pitchFamily="34" charset="0"/>
              </a:rPr>
              <a:t>Steve Jobs</a:t>
            </a:r>
          </a:p>
          <a:p>
            <a:pPr algn="ctr"/>
            <a:r>
              <a:rPr lang="en-GB" sz="800" spc="126" dirty="0">
                <a:solidFill>
                  <a:srgbClr val="003F48"/>
                </a:solidFill>
                <a:latin typeface="Avenir LT Pro 65 Medium" panose="020B0603020203020204" pitchFamily="34" charset="0"/>
              </a:rPr>
              <a:t>CEO, Apple</a:t>
            </a:r>
          </a:p>
        </p:txBody>
      </p:sp>
      <p:sp>
        <p:nvSpPr>
          <p:cNvPr id="8" name="Rectangle 7">
            <a:extLst>
              <a:ext uri="{FF2B5EF4-FFF2-40B4-BE49-F238E27FC236}">
                <a16:creationId xmlns:a16="http://schemas.microsoft.com/office/drawing/2014/main" id="{5435F69B-092D-AF4D-C7AE-81356BDBC1AD}"/>
              </a:ext>
            </a:extLst>
          </p:cNvPr>
          <p:cNvSpPr/>
          <p:nvPr/>
        </p:nvSpPr>
        <p:spPr>
          <a:xfrm>
            <a:off x="252717" y="2945835"/>
            <a:ext cx="5661045" cy="921316"/>
          </a:xfrm>
          <a:prstGeom prst="rect">
            <a:avLst/>
          </a:prstGeom>
        </p:spPr>
        <p:txBody>
          <a:bodyPr wrap="square" numCol="1" spcCol="360000">
            <a:noAutofit/>
          </a:bodyPr>
          <a:lstStyle/>
          <a:p>
            <a:pPr>
              <a:spcAft>
                <a:spcPts val="357"/>
              </a:spcAft>
            </a:pPr>
            <a:r>
              <a:rPr lang="en-GB" sz="900" dirty="0">
                <a:latin typeface="Avenir LT Pro 65 Medium" panose="020B0603020203020204" pitchFamily="34" charset="0"/>
              </a:rPr>
              <a:t>This deep level of understanding enables them to predict the influence of different actions on each customer, adapt their marketing strategies accordingly and then create the most meaningful content and messages to engage them.</a:t>
            </a:r>
          </a:p>
        </p:txBody>
      </p:sp>
    </p:spTree>
    <p:extLst>
      <p:ext uri="{BB962C8B-B14F-4D97-AF65-F5344CB8AC3E}">
        <p14:creationId xmlns:p14="http://schemas.microsoft.com/office/powerpoint/2010/main" val="2036863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475915" y="1218715"/>
            <a:ext cx="5456338" cy="2648435"/>
          </a:xfrm>
          <a:prstGeom prst="rect">
            <a:avLst/>
          </a:prstGeom>
        </p:spPr>
        <p:txBody>
          <a:bodyPr wrap="square" lIns="0" rIns="0" numCol="2" spcCol="360000">
            <a:noAutofit/>
          </a:bodyPr>
          <a:lstStyle/>
          <a:p>
            <a:pPr>
              <a:spcAft>
                <a:spcPts val="754"/>
              </a:spcAft>
            </a:pPr>
            <a:r>
              <a:rPr lang="en-GB" sz="900" b="1" dirty="0">
                <a:solidFill>
                  <a:srgbClr val="003F48"/>
                </a:solidFill>
                <a:latin typeface="Avenir LT Pro 65 Medium" panose="020B0603020203020204" pitchFamily="34" charset="0"/>
              </a:rPr>
              <a:t>Spotify</a:t>
            </a:r>
            <a:r>
              <a:rPr lang="en-GB" sz="900" dirty="0">
                <a:latin typeface="Avenir LT Pro 65 Medium" panose="020B0603020203020204" pitchFamily="34" charset="0"/>
              </a:rPr>
              <a:t> collects data on what customers listen to, what they like, and what they dislike, and uses it to create playlists that are tailored to each individual customer's listening habits. </a:t>
            </a:r>
          </a:p>
          <a:p>
            <a:pPr>
              <a:spcAft>
                <a:spcPts val="754"/>
              </a:spcAft>
            </a:pPr>
            <a:r>
              <a:rPr lang="en-GB" sz="900" dirty="0">
                <a:latin typeface="Avenir LT Pro 65 Medium" panose="020B0603020203020204" pitchFamily="34" charset="0"/>
              </a:rPr>
              <a:t>E.g., a customer likes or listens to a particular song so, Spotify will likely recommend other songs by the same artist, as well as songs by other artists in the same genre. </a:t>
            </a:r>
          </a:p>
          <a:p>
            <a:pPr>
              <a:spcAft>
                <a:spcPts val="754"/>
              </a:spcAft>
            </a:pPr>
            <a:r>
              <a:rPr lang="en-GB" sz="900" dirty="0">
                <a:latin typeface="Avenir LT Pro 65 Medium" panose="020B0603020203020204" pitchFamily="34" charset="0"/>
              </a:rPr>
              <a:t>Spotify's personalised playlists are popular with users, with 70% of users claiming to use personalised recommendations according to a study by the Pew Research </a:t>
            </a:r>
            <a:r>
              <a:rPr lang="en-GB" sz="900" dirty="0" err="1">
                <a:latin typeface="Avenir LT Pro 65 Medium" panose="020B0603020203020204" pitchFamily="34" charset="0"/>
              </a:rPr>
              <a:t>Center</a:t>
            </a:r>
            <a:r>
              <a:rPr lang="en-GB" sz="900" dirty="0">
                <a:latin typeface="Avenir LT Pro 65 Medium" panose="020B0603020203020204" pitchFamily="34" charset="0"/>
              </a:rPr>
              <a:t>. </a:t>
            </a:r>
          </a:p>
          <a:p>
            <a:pPr>
              <a:spcAft>
                <a:spcPts val="754"/>
              </a:spcAft>
            </a:pPr>
            <a:r>
              <a:rPr lang="en-GB" sz="900" dirty="0">
                <a:latin typeface="Avenir LT Pro 65 Medium" panose="020B0603020203020204" pitchFamily="34" charset="0"/>
              </a:rPr>
              <a:t>Spotify is constantly innovating and finding new ways to use data to improve the customer experience, which has made it one of the most popular music streaming services in the world.</a:t>
            </a:r>
          </a:p>
          <a:p>
            <a:pPr>
              <a:spcAft>
                <a:spcPts val="754"/>
              </a:spcAft>
            </a:pPr>
            <a:r>
              <a:rPr lang="en-GB" sz="900" b="1" dirty="0">
                <a:solidFill>
                  <a:srgbClr val="003F48"/>
                </a:solidFill>
                <a:latin typeface="Avenir LT Pro 65 Medium" panose="020B0603020203020204" pitchFamily="34" charset="0"/>
              </a:rPr>
              <a:t>Facebook</a:t>
            </a:r>
            <a:r>
              <a:rPr lang="en-GB" sz="900" dirty="0">
                <a:latin typeface="Avenir LT Pro 65 Medium" panose="020B0603020203020204" pitchFamily="34" charset="0"/>
              </a:rPr>
              <a:t> uses customer data to show ads that are relevant to interests. Data is collected on what pages customers like, what posts they interact with, and what websites they visit. </a:t>
            </a:r>
          </a:p>
          <a:p>
            <a:pPr>
              <a:spcAft>
                <a:spcPts val="754"/>
              </a:spcAft>
            </a:pPr>
            <a:r>
              <a:rPr lang="en-GB" sz="900" dirty="0">
                <a:latin typeface="Avenir LT Pro 65 Medium" panose="020B0603020203020204" pitchFamily="34" charset="0"/>
              </a:rPr>
              <a:t>This data is then used in a personalised ad targeting algorithm that identifies ads most likely to be of interest to each individual customer.</a:t>
            </a:r>
          </a:p>
          <a:p>
            <a:pPr>
              <a:spcAft>
                <a:spcPts val="754"/>
              </a:spcAft>
            </a:pPr>
            <a:r>
              <a:rPr lang="en-GB" sz="900" b="1" dirty="0">
                <a:solidFill>
                  <a:srgbClr val="003F48"/>
                </a:solidFill>
                <a:latin typeface="Avenir LT Pro 65 Medium" panose="020B0603020203020204" pitchFamily="34" charset="0"/>
              </a:rPr>
              <a:t>Google</a:t>
            </a:r>
            <a:r>
              <a:rPr lang="en-GB" sz="900" dirty="0">
                <a:latin typeface="Avenir LT Pro 65 Medium" panose="020B0603020203020204" pitchFamily="34" charset="0"/>
              </a:rPr>
              <a:t> uses customer data to personalise its search results based on keywords that customers search for, the websites they visit, and the type of content they interact with. </a:t>
            </a:r>
          </a:p>
          <a:p>
            <a:pPr>
              <a:spcAft>
                <a:spcPts val="754"/>
              </a:spcAft>
            </a:pPr>
            <a:r>
              <a:rPr lang="en-GB" sz="900" dirty="0">
                <a:latin typeface="Avenir LT Pro 65 Medium" panose="020B0603020203020204" pitchFamily="34" charset="0"/>
              </a:rPr>
              <a:t>This data feeds into the search algorithm that shows both sponsored and natural results likely to be of interest to each individual customer.</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27</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3" name="Straight Connector 2">
            <a:extLst>
              <a:ext uri="{FF2B5EF4-FFF2-40B4-BE49-F238E27FC236}">
                <a16:creationId xmlns:a16="http://schemas.microsoft.com/office/drawing/2014/main" id="{847C3C86-7163-B34C-753A-50CCFA83FA01}"/>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63BDCFC-A079-6F42-9C4D-C1F3B32A0C80}"/>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32207138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252719" y="1218715"/>
            <a:ext cx="4091587" cy="1727119"/>
          </a:xfrm>
          <a:prstGeom prst="rect">
            <a:avLst/>
          </a:prstGeom>
        </p:spPr>
        <p:txBody>
          <a:bodyPr wrap="square" numCol="1" spcCol="360000">
            <a:noAutofit/>
          </a:bodyPr>
          <a:lstStyle/>
          <a:p>
            <a:pPr>
              <a:spcAft>
                <a:spcPts val="357"/>
              </a:spcAft>
            </a:pPr>
            <a:r>
              <a:rPr lang="en-GB" sz="900" dirty="0">
                <a:latin typeface="Avenir LT Pro 65 Medium" panose="020B0603020203020204" pitchFamily="34" charset="0"/>
              </a:rPr>
              <a:t>Being customer-centric means putting the customer first. E.g., instead of creating an offer and then trying to find customers to target, a customer-centric approach starts with the customer and asks, "What's the best thing I can do for them?“ which means it may not be an offer, but another action.</a:t>
            </a:r>
          </a:p>
          <a:p>
            <a:pPr>
              <a:spcAft>
                <a:spcPts val="357"/>
              </a:spcAft>
            </a:pPr>
            <a:r>
              <a:rPr lang="en-GB" sz="900" dirty="0">
                <a:latin typeface="Avenir LT Pro 65 Medium" panose="020B0603020203020204" pitchFamily="34" charset="0"/>
              </a:rPr>
              <a:t>World-class businesses embrace this by personalising every interaction they have with their customers. Personalisation is more than just using the customer's name - it means customising every experience, based on their interests, needs, and preferences. </a:t>
            </a:r>
          </a:p>
          <a:p>
            <a:pPr>
              <a:spcAft>
                <a:spcPts val="357"/>
              </a:spcAft>
            </a:pPr>
            <a:r>
              <a:rPr lang="en-GB" sz="900" dirty="0">
                <a:latin typeface="Avenir LT Pro 65 Medium" panose="020B0603020203020204" pitchFamily="34" charset="0"/>
              </a:rPr>
              <a:t>To do this, world-class businesses use all available data and insights. They look at things like purchase history, browsing behaviour, and social media activity to get a better understanding of each customer. </a:t>
            </a:r>
          </a:p>
        </p:txBody>
      </p:sp>
      <p:sp>
        <p:nvSpPr>
          <p:cNvPr id="4" name="Title 1">
            <a:extLst>
              <a:ext uri="{FF2B5EF4-FFF2-40B4-BE49-F238E27FC236}">
                <a16:creationId xmlns:a16="http://schemas.microsoft.com/office/drawing/2014/main" id="{029AB211-73E9-9F76-68E9-77CED4486338}"/>
              </a:ext>
            </a:extLst>
          </p:cNvPr>
          <p:cNvSpPr txBox="1">
            <a:spLocks/>
          </p:cNvSpPr>
          <p:nvPr/>
        </p:nvSpPr>
        <p:spPr>
          <a:xfrm>
            <a:off x="292863" y="779070"/>
            <a:ext cx="4091587" cy="277178"/>
          </a:xfrm>
          <a:prstGeom prst="rect">
            <a:avLst/>
          </a:prstGeom>
          <a:noFill/>
        </p:spPr>
        <p:txBody>
          <a:bodyPr vert="horz" wrap="square" lIns="54304"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5. GET PERSONAL</a:t>
            </a:r>
          </a:p>
        </p:txBody>
      </p:sp>
      <p:sp>
        <p:nvSpPr>
          <p:cNvPr id="5" name="Slide Number Placeholder 5">
            <a:extLst>
              <a:ext uri="{FF2B5EF4-FFF2-40B4-BE49-F238E27FC236}">
                <a16:creationId xmlns:a16="http://schemas.microsoft.com/office/drawing/2014/main" id="{09975CBD-8477-3212-97C8-43BFF6F48C56}"/>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28</a:t>
            </a:fld>
            <a:endParaRPr lang="en-GB" sz="754">
              <a:latin typeface="Avenir LT Pro 65 Medium" panose="020B0603020203020204" pitchFamily="34" charset="0"/>
            </a:endParaRPr>
          </a:p>
        </p:txBody>
      </p:sp>
      <p:pic>
        <p:nvPicPr>
          <p:cNvPr id="6" name="Picture 5">
            <a:extLst>
              <a:ext uri="{FF2B5EF4-FFF2-40B4-BE49-F238E27FC236}">
                <a16:creationId xmlns:a16="http://schemas.microsoft.com/office/drawing/2014/main" id="{1909C8F2-1633-2AC8-D061-FFE0CC6E6E6F}"/>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7" name="TextBox 6">
            <a:extLst>
              <a:ext uri="{FF2B5EF4-FFF2-40B4-BE49-F238E27FC236}">
                <a16:creationId xmlns:a16="http://schemas.microsoft.com/office/drawing/2014/main" id="{86D271CF-A6BC-CF23-2924-1CAFE495A082}"/>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3" name="Straight Connector 2">
            <a:extLst>
              <a:ext uri="{FF2B5EF4-FFF2-40B4-BE49-F238E27FC236}">
                <a16:creationId xmlns:a16="http://schemas.microsoft.com/office/drawing/2014/main" id="{E589F645-48A1-6D6A-EC58-C7889A2BEF13}"/>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6416F349-C242-8ABB-22E8-6B707300A625}"/>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10" name="Rectangle 9">
            <a:extLst>
              <a:ext uri="{FF2B5EF4-FFF2-40B4-BE49-F238E27FC236}">
                <a16:creationId xmlns:a16="http://schemas.microsoft.com/office/drawing/2014/main" id="{70490D7D-7D19-780C-3700-D067727EE3C1}"/>
              </a:ext>
            </a:extLst>
          </p:cNvPr>
          <p:cNvSpPr/>
          <p:nvPr/>
        </p:nvSpPr>
        <p:spPr>
          <a:xfrm>
            <a:off x="252719" y="2890358"/>
            <a:ext cx="5630544" cy="586438"/>
          </a:xfrm>
          <a:prstGeom prst="rect">
            <a:avLst/>
          </a:prstGeom>
        </p:spPr>
        <p:txBody>
          <a:bodyPr wrap="square" numCol="1" spcCol="360000">
            <a:noAutofit/>
          </a:bodyPr>
          <a:lstStyle/>
          <a:p>
            <a:pPr>
              <a:spcAft>
                <a:spcPts val="357"/>
              </a:spcAft>
            </a:pPr>
            <a:r>
              <a:rPr lang="en-GB" sz="900" dirty="0">
                <a:latin typeface="Avenir LT Pro 65 Medium" panose="020B0603020203020204" pitchFamily="34" charset="0"/>
              </a:rPr>
              <a:t>This informs create personalised communications, recommendations, and customer service experiences, which can be challenging, but worth it. Personalising customer interactions creates a more meaningful and engaging experience that leads to increased loyalty, satisfaction, and ultimately, sales. E.g. A clothing retailer sends a personalised email to a customer who has recently viewed item on their website, which includes a discount code for the item.</a:t>
            </a:r>
          </a:p>
        </p:txBody>
      </p:sp>
      <p:sp>
        <p:nvSpPr>
          <p:cNvPr id="2" name="Rectangle 1">
            <a:extLst>
              <a:ext uri="{FF2B5EF4-FFF2-40B4-BE49-F238E27FC236}">
                <a16:creationId xmlns:a16="http://schemas.microsoft.com/office/drawing/2014/main" id="{A45CA132-9EDD-A4FF-92B7-E99209EEF8F0}"/>
              </a:ext>
            </a:extLst>
          </p:cNvPr>
          <p:cNvSpPr/>
          <p:nvPr/>
        </p:nvSpPr>
        <p:spPr>
          <a:xfrm>
            <a:off x="4459740" y="1300623"/>
            <a:ext cx="1454023" cy="1309226"/>
          </a:xfrm>
          <a:prstGeom prst="rect">
            <a:avLst/>
          </a:prstGeom>
          <a:solidFill>
            <a:srgbClr val="003F4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252" tIns="45252" rIns="45252" bIns="45252" rtlCol="0" anchor="ctr"/>
          <a:lstStyle/>
          <a:p>
            <a:pPr algn="ctr"/>
            <a:r>
              <a:rPr lang="en-GB" sz="800" i="1" dirty="0">
                <a:solidFill>
                  <a:schemeClr val="bg1"/>
                </a:solidFill>
                <a:latin typeface="Avenir LT Pro 65 Medium" panose="020B0603020203020204" pitchFamily="34" charset="0"/>
              </a:rPr>
              <a:t>“The key is to set realistic customer expectations, and then not to just meet them, but to exceed them - preferably in unexpected and helpful ways.”</a:t>
            </a:r>
          </a:p>
          <a:p>
            <a:pPr algn="ctr"/>
            <a:endParaRPr lang="en-GB" sz="800" i="1" dirty="0">
              <a:solidFill>
                <a:schemeClr val="bg1"/>
              </a:solidFill>
              <a:latin typeface="Avenir LT Pro 65 Medium" panose="020B0603020203020204" pitchFamily="34" charset="0"/>
            </a:endParaRPr>
          </a:p>
          <a:p>
            <a:pPr algn="ctr"/>
            <a:r>
              <a:rPr lang="en-GB" sz="800" b="1" spc="126" dirty="0">
                <a:solidFill>
                  <a:srgbClr val="003F48"/>
                </a:solidFill>
                <a:latin typeface="Avenir LT Pro 65 Medium" panose="020B0603020203020204" pitchFamily="34" charset="0"/>
              </a:rPr>
              <a:t>Sir Richard Branson</a:t>
            </a:r>
          </a:p>
          <a:p>
            <a:pPr algn="ctr"/>
            <a:r>
              <a:rPr lang="en-GB" sz="800" spc="126" dirty="0">
                <a:solidFill>
                  <a:srgbClr val="003F48"/>
                </a:solidFill>
                <a:latin typeface="Avenir LT Pro 65 Medium" panose="020B0603020203020204" pitchFamily="34" charset="0"/>
              </a:rPr>
              <a:t>Founder</a:t>
            </a:r>
            <a:br>
              <a:rPr lang="en-GB" sz="800" spc="126" dirty="0">
                <a:solidFill>
                  <a:srgbClr val="003F48"/>
                </a:solidFill>
                <a:latin typeface="Avenir LT Pro 65 Medium" panose="020B0603020203020204" pitchFamily="34" charset="0"/>
              </a:rPr>
            </a:br>
            <a:r>
              <a:rPr lang="en-GB" sz="800" spc="126" dirty="0">
                <a:solidFill>
                  <a:srgbClr val="003F48"/>
                </a:solidFill>
                <a:latin typeface="Avenir LT Pro 65 Medium" panose="020B0603020203020204" pitchFamily="34" charset="0"/>
              </a:rPr>
              <a:t>Virgin Group</a:t>
            </a:r>
          </a:p>
        </p:txBody>
      </p:sp>
    </p:spTree>
    <p:extLst>
      <p:ext uri="{BB962C8B-B14F-4D97-AF65-F5344CB8AC3E}">
        <p14:creationId xmlns:p14="http://schemas.microsoft.com/office/powerpoint/2010/main" val="31663504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475915" y="1218715"/>
            <a:ext cx="5456337" cy="2072173"/>
          </a:xfrm>
          <a:prstGeom prst="rect">
            <a:avLst/>
          </a:prstGeom>
        </p:spPr>
        <p:txBody>
          <a:bodyPr wrap="square" lIns="0" numCol="2" spcCol="360000">
            <a:noAutofit/>
          </a:bodyPr>
          <a:lstStyle/>
          <a:p>
            <a:pPr>
              <a:spcAft>
                <a:spcPts val="600"/>
              </a:spcAft>
            </a:pPr>
            <a:r>
              <a:rPr lang="en-GB" sz="900" b="1" dirty="0">
                <a:solidFill>
                  <a:srgbClr val="003F48"/>
                </a:solidFill>
                <a:latin typeface="Avenir LT Pro 65 Medium" panose="020B0603020203020204" pitchFamily="34" charset="0"/>
              </a:rPr>
              <a:t>Walmart</a:t>
            </a:r>
            <a:r>
              <a:rPr lang="en-GB" sz="900" dirty="0">
                <a:latin typeface="Avenir LT Pro 65 Medium" panose="020B0603020203020204" pitchFamily="34" charset="0"/>
              </a:rPr>
              <a:t> uses customer data to personalise its customers’ shopping experiences by using data on what they buy and what they browse on the web to create in-store displays and targeted recommendations tailored to each individual customer's interests.</a:t>
            </a:r>
          </a:p>
          <a:p>
            <a:pPr>
              <a:spcAft>
                <a:spcPts val="600"/>
              </a:spcAft>
            </a:pPr>
            <a:r>
              <a:rPr lang="en-GB" sz="900" b="1" dirty="0">
                <a:solidFill>
                  <a:srgbClr val="003F48"/>
                </a:solidFill>
                <a:latin typeface="Avenir LT Pro 65 Medium" panose="020B0603020203020204" pitchFamily="34" charset="0"/>
              </a:rPr>
              <a:t>Banks</a:t>
            </a:r>
            <a:r>
              <a:rPr lang="en-GB" sz="900" dirty="0">
                <a:latin typeface="Avenir LT Pro 65 Medium" panose="020B0603020203020204" pitchFamily="34" charset="0"/>
              </a:rPr>
              <a:t> use personalisation to offer customers tailored financial products and services based on income, spending habits, and goals. </a:t>
            </a:r>
          </a:p>
          <a:p>
            <a:pPr>
              <a:spcAft>
                <a:spcPts val="600"/>
              </a:spcAft>
            </a:pPr>
            <a:r>
              <a:rPr lang="en-GB" sz="900" dirty="0">
                <a:latin typeface="Avenir LT Pro 65 Medium" panose="020B0603020203020204" pitchFamily="34" charset="0"/>
              </a:rPr>
              <a:t>For example, a bank might offer a high-yield savings account to a customer who has a history of saving money.</a:t>
            </a:r>
          </a:p>
          <a:p>
            <a:pPr>
              <a:spcAft>
                <a:spcPts val="600"/>
              </a:spcAft>
            </a:pPr>
            <a:r>
              <a:rPr lang="en-GB" sz="900" b="1" dirty="0">
                <a:solidFill>
                  <a:srgbClr val="003F48"/>
                </a:solidFill>
                <a:latin typeface="Avenir LT Pro 65 Medium" panose="020B0603020203020204" pitchFamily="34" charset="0"/>
              </a:rPr>
              <a:t>Target</a:t>
            </a:r>
            <a:r>
              <a:rPr lang="en-GB" sz="900" dirty="0">
                <a:latin typeface="Avenir LT Pro 65 Medium" panose="020B0603020203020204" pitchFamily="34" charset="0"/>
              </a:rPr>
              <a:t> uses a similar approach to send email marketing messages and display ads that are personalised to each individual customer's interests.</a:t>
            </a:r>
          </a:p>
          <a:p>
            <a:pPr>
              <a:spcAft>
                <a:spcPts val="600"/>
              </a:spcAft>
            </a:pPr>
            <a:r>
              <a:rPr lang="en-GB" sz="900" dirty="0">
                <a:latin typeface="Avenir LT Pro 65 Medium" panose="020B0603020203020204" pitchFamily="34" charset="0"/>
              </a:rPr>
              <a:t>In </a:t>
            </a:r>
            <a:r>
              <a:rPr lang="en-GB" sz="900" b="1" dirty="0">
                <a:solidFill>
                  <a:srgbClr val="003F48"/>
                </a:solidFill>
                <a:latin typeface="Avenir LT Pro 65 Medium" panose="020B0603020203020204" pitchFamily="34" charset="0"/>
              </a:rPr>
              <a:t>travel</a:t>
            </a:r>
            <a:r>
              <a:rPr lang="en-GB" sz="900" dirty="0">
                <a:latin typeface="Avenir LT Pro 65 Medium" panose="020B0603020203020204" pitchFamily="34" charset="0"/>
              </a:rPr>
              <a:t>, personalisation is used to recommend destinations and itineraries to customers based on their interests, budget, and travel preferences. </a:t>
            </a:r>
          </a:p>
          <a:p>
            <a:pPr>
              <a:spcAft>
                <a:spcPts val="600"/>
              </a:spcAft>
            </a:pPr>
            <a:r>
              <a:rPr lang="en-GB" sz="900" dirty="0">
                <a:latin typeface="Avenir LT Pro 65 Medium" panose="020B0603020203020204" pitchFamily="34" charset="0"/>
              </a:rPr>
              <a:t>For example, a travel company might recommend a beach holiday to customers who have previously searched for flights to Bali.</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29</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3" name="Straight Connector 2">
            <a:extLst>
              <a:ext uri="{FF2B5EF4-FFF2-40B4-BE49-F238E27FC236}">
                <a16:creationId xmlns:a16="http://schemas.microsoft.com/office/drawing/2014/main" id="{B70F4C10-123D-5286-3DCC-0D7B088C2F53}"/>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BB3C075F-22E3-A611-ECEB-5184E57DA210}"/>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421098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E15601C0-4489-48CA-9828-E794B7F51511}"/>
              </a:ext>
            </a:extLst>
          </p:cNvPr>
          <p:cNvGraphicFramePr>
            <a:graphicFrameLocks noGrp="1"/>
          </p:cNvGraphicFramePr>
          <p:nvPr>
            <p:extLst>
              <p:ext uri="{D42A27DB-BD31-4B8C-83A1-F6EECF244321}">
                <p14:modId xmlns:p14="http://schemas.microsoft.com/office/powerpoint/2010/main" val="788667299"/>
              </p:ext>
            </p:extLst>
          </p:nvPr>
        </p:nvGraphicFramePr>
        <p:xfrm>
          <a:off x="475916" y="1301237"/>
          <a:ext cx="5258609" cy="2475640"/>
        </p:xfrm>
        <a:graphic>
          <a:graphicData uri="http://schemas.openxmlformats.org/drawingml/2006/table">
            <a:tbl>
              <a:tblPr>
                <a:tableStyleId>{5C22544A-7EE6-4342-B048-85BDC9FD1C3A}</a:tableStyleId>
              </a:tblPr>
              <a:tblGrid>
                <a:gridCol w="4296170">
                  <a:extLst>
                    <a:ext uri="{9D8B030D-6E8A-4147-A177-3AD203B41FA5}">
                      <a16:colId xmlns:a16="http://schemas.microsoft.com/office/drawing/2014/main" val="1221104140"/>
                    </a:ext>
                  </a:extLst>
                </a:gridCol>
                <a:gridCol w="962439">
                  <a:extLst>
                    <a:ext uri="{9D8B030D-6E8A-4147-A177-3AD203B41FA5}">
                      <a16:colId xmlns:a16="http://schemas.microsoft.com/office/drawing/2014/main" val="4176248469"/>
                    </a:ext>
                  </a:extLst>
                </a:gridCol>
              </a:tblGrid>
              <a:tr h="428951">
                <a:tc>
                  <a:txBody>
                    <a:bodyPr/>
                    <a:lstStyle/>
                    <a:p>
                      <a:r>
                        <a:rPr lang="en-GB" sz="900" b="1" kern="1200" dirty="0">
                          <a:solidFill>
                            <a:srgbClr val="003F48"/>
                          </a:solidFill>
                          <a:latin typeface="Avenir LT Pro 65 Medium" panose="020B0603020203020204" pitchFamily="34" charset="0"/>
                          <a:ea typeface="+mn-ea"/>
                          <a:cs typeface="+mn-cs"/>
                        </a:rPr>
                        <a:t>Introduction</a:t>
                      </a:r>
                    </a:p>
                    <a:p>
                      <a:r>
                        <a:rPr lang="en-GB" sz="900" b="0" i="1" dirty="0">
                          <a:solidFill>
                            <a:schemeClr val="tx1"/>
                          </a:solidFill>
                          <a:latin typeface="Avenir LT Pro 65 Medium" panose="020B0603020203020204" pitchFamily="34" charset="0"/>
                        </a:rPr>
                        <a:t>About this pocketbook and the terminology used.</a:t>
                      </a:r>
                    </a:p>
                  </a:txBody>
                  <a:tcPr marL="0"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900" dirty="0">
                          <a:solidFill>
                            <a:srgbClr val="003F48"/>
                          </a:solidFill>
                          <a:latin typeface="Avenir LT Pro 65 Medium" panose="020B0603020203020204" pitchFamily="34" charset="0"/>
                        </a:rPr>
                        <a:t>4</a:t>
                      </a:r>
                    </a:p>
                  </a:txBody>
                  <a:tcPr marL="0" marR="54304" marT="27153" marB="27153"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18390095"/>
                  </a:ext>
                </a:extLst>
              </a:tr>
              <a:tr h="568867">
                <a:tc>
                  <a:txBody>
                    <a:bodyPr/>
                    <a:lstStyle/>
                    <a:p>
                      <a:r>
                        <a:rPr lang="en-GB" sz="900" b="1" kern="1200" dirty="0">
                          <a:solidFill>
                            <a:srgbClr val="003F48"/>
                          </a:solidFill>
                          <a:latin typeface="Avenir LT Pro 65 Medium" panose="020B0603020203020204" pitchFamily="34" charset="0"/>
                          <a:ea typeface="+mn-ea"/>
                          <a:cs typeface="+mn-cs"/>
                        </a:rPr>
                        <a:t>Managing customers</a:t>
                      </a:r>
                    </a:p>
                    <a:p>
                      <a:r>
                        <a:rPr lang="en-GB" sz="900" b="0" i="1" kern="1200" dirty="0">
                          <a:solidFill>
                            <a:schemeClr val="tx1"/>
                          </a:solidFill>
                          <a:latin typeface="Avenir LT Pro 65 Medium" panose="020B0603020203020204" pitchFamily="34" charset="0"/>
                          <a:ea typeface="+mn-ea"/>
                          <a:cs typeface="+mn-cs"/>
                        </a:rPr>
                        <a:t>Why it’s important; how customers are changing and unique; example benefits of managing customers; primary components, challenges and opportunities.</a:t>
                      </a:r>
                    </a:p>
                  </a:txBody>
                  <a:tcPr marL="0"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900" dirty="0">
                          <a:solidFill>
                            <a:srgbClr val="003F48"/>
                          </a:solidFill>
                          <a:latin typeface="Avenir LT Pro 65 Medium" panose="020B0603020203020204" pitchFamily="34" charset="0"/>
                        </a:rPr>
                        <a:t>6</a:t>
                      </a:r>
                    </a:p>
                  </a:txBody>
                  <a:tcPr marL="0" marR="54304" marT="27153" marB="27153"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1229041"/>
                  </a:ext>
                </a:extLst>
              </a:tr>
              <a:tr h="457772">
                <a:tc>
                  <a:txBody>
                    <a:bodyPr/>
                    <a:lstStyle/>
                    <a:p>
                      <a:pPr marL="0" marR="0" lvl="0" indent="0" algn="l" defTabSz="378013" rtl="0" eaLnBrk="1" fontAlgn="auto" latinLnBrk="0" hangingPunct="1">
                        <a:lnSpc>
                          <a:spcPct val="100000"/>
                        </a:lnSpc>
                        <a:spcBef>
                          <a:spcPts val="0"/>
                        </a:spcBef>
                        <a:spcAft>
                          <a:spcPts val="0"/>
                        </a:spcAft>
                        <a:buClrTx/>
                        <a:buSzTx/>
                        <a:buFontTx/>
                        <a:buNone/>
                        <a:tabLst/>
                        <a:defRPr/>
                      </a:pPr>
                      <a:r>
                        <a:rPr lang="en-GB" sz="900" b="1" kern="1200" dirty="0">
                          <a:solidFill>
                            <a:srgbClr val="003F48"/>
                          </a:solidFill>
                          <a:latin typeface="Avenir LT Pro 65 Medium" panose="020B0603020203020204" pitchFamily="34" charset="0"/>
                          <a:ea typeface="+mn-ea"/>
                          <a:cs typeface="+mn-cs"/>
                        </a:rPr>
                        <a:t>Best practice in customer management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1" kern="1200" dirty="0">
                          <a:solidFill>
                            <a:schemeClr val="tx1"/>
                          </a:solidFill>
                          <a:latin typeface="Avenir LT Pro 65 Medium" panose="020B0603020203020204" pitchFamily="34" charset="0"/>
                          <a:ea typeface="+mn-ea"/>
                          <a:cs typeface="+mn-cs"/>
                        </a:rPr>
                        <a:t>8 core principles for managing customers along with examples for each.</a:t>
                      </a:r>
                    </a:p>
                  </a:txBody>
                  <a:tcPr marL="0"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900" dirty="0">
                          <a:solidFill>
                            <a:srgbClr val="003F48"/>
                          </a:solidFill>
                          <a:latin typeface="Avenir LT Pro 65 Medium" panose="020B0603020203020204" pitchFamily="34" charset="0"/>
                        </a:rPr>
                        <a:t>13</a:t>
                      </a:r>
                    </a:p>
                  </a:txBody>
                  <a:tcPr marL="0" marR="54304" marT="27153" marB="27153"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24954271"/>
                  </a:ext>
                </a:extLst>
              </a:tr>
              <a:tr h="510025">
                <a:tc>
                  <a:txBody>
                    <a:bodyPr/>
                    <a:lstStyle/>
                    <a:p>
                      <a:pPr marL="0" marR="0" lvl="0" indent="0" algn="l" defTabSz="378013" rtl="0" eaLnBrk="1" fontAlgn="auto" latinLnBrk="0" hangingPunct="1">
                        <a:lnSpc>
                          <a:spcPct val="100000"/>
                        </a:lnSpc>
                        <a:spcBef>
                          <a:spcPts val="0"/>
                        </a:spcBef>
                        <a:spcAft>
                          <a:spcPts val="0"/>
                        </a:spcAft>
                        <a:buClrTx/>
                        <a:buSzTx/>
                        <a:buFontTx/>
                        <a:buNone/>
                        <a:tabLst/>
                        <a:defRPr/>
                      </a:pPr>
                      <a:r>
                        <a:rPr lang="en-GB" sz="900" b="1" kern="1200" dirty="0">
                          <a:solidFill>
                            <a:srgbClr val="003F48"/>
                          </a:solidFill>
                          <a:latin typeface="Avenir LT Pro 65 Medium" panose="020B0603020203020204" pitchFamily="34" charset="0"/>
                          <a:ea typeface="+mn-ea"/>
                          <a:cs typeface="+mn-cs"/>
                        </a:rPr>
                        <a:t>Customer management framework</a:t>
                      </a:r>
                    </a:p>
                    <a:p>
                      <a:r>
                        <a:rPr lang="en-GB" sz="900" b="0" i="1" kern="1200" dirty="0">
                          <a:solidFill>
                            <a:schemeClr val="tx1"/>
                          </a:solidFill>
                          <a:latin typeface="Avenir LT Pro 65 Medium" panose="020B0603020203020204" pitchFamily="34" charset="0"/>
                          <a:ea typeface="+mn-ea"/>
                          <a:cs typeface="+mn-cs"/>
                        </a:rPr>
                        <a:t>A model for assessing customer management maturity; how to evolve from one level to the next; and how the various components fit together.</a:t>
                      </a:r>
                    </a:p>
                  </a:txBody>
                  <a:tcPr marL="0"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900" dirty="0">
                          <a:solidFill>
                            <a:srgbClr val="003F48"/>
                          </a:solidFill>
                          <a:latin typeface="Avenir LT Pro 65 Medium" panose="020B0603020203020204" pitchFamily="34" charset="0"/>
                        </a:rPr>
                        <a:t>30</a:t>
                      </a:r>
                    </a:p>
                  </a:txBody>
                  <a:tcPr marL="0" marR="54304" marT="27153" marB="27153"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97921502"/>
                  </a:ext>
                </a:extLst>
              </a:tr>
              <a:tr h="510025">
                <a:tc>
                  <a:txBody>
                    <a:bodyPr/>
                    <a:lstStyle/>
                    <a:p>
                      <a:r>
                        <a:rPr lang="en-GB" sz="900" b="1" kern="1200" dirty="0">
                          <a:solidFill>
                            <a:srgbClr val="003F48"/>
                          </a:solidFill>
                          <a:latin typeface="Avenir LT Pro 65 Medium" panose="020B0603020203020204" pitchFamily="34" charset="0"/>
                          <a:ea typeface="+mn-ea"/>
                          <a:cs typeface="+mn-cs"/>
                        </a:rPr>
                        <a:t>Customer management change programmes</a:t>
                      </a:r>
                    </a:p>
                    <a:p>
                      <a:r>
                        <a:rPr lang="en-GB" sz="900" b="0" i="1" kern="1200" dirty="0">
                          <a:solidFill>
                            <a:schemeClr val="tx1"/>
                          </a:solidFill>
                          <a:latin typeface="Avenir LT Pro 65 Medium" panose="020B0603020203020204" pitchFamily="34" charset="0"/>
                          <a:ea typeface="+mn-ea"/>
                          <a:cs typeface="+mn-cs"/>
                        </a:rPr>
                        <a:t>Considerations for changing customer management capabilities, including resourcing, transitioning to BAU, and the roles and responsibilities.</a:t>
                      </a:r>
                    </a:p>
                  </a:txBody>
                  <a:tcPr marL="0"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900" dirty="0">
                          <a:solidFill>
                            <a:srgbClr val="003F48"/>
                          </a:solidFill>
                          <a:latin typeface="Avenir LT Pro 65 Medium" panose="020B0603020203020204" pitchFamily="34" charset="0"/>
                        </a:rPr>
                        <a:t>43</a:t>
                      </a:r>
                    </a:p>
                  </a:txBody>
                  <a:tcPr marL="0" marR="54304" marT="27153" marB="27153"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82706423"/>
                  </a:ext>
                </a:extLst>
              </a:tr>
            </a:tbl>
          </a:graphicData>
        </a:graphic>
      </p:graphicFrame>
      <p:sp>
        <p:nvSpPr>
          <p:cNvPr id="6" name="TextBox 5">
            <a:extLst>
              <a:ext uri="{FF2B5EF4-FFF2-40B4-BE49-F238E27FC236}">
                <a16:creationId xmlns:a16="http://schemas.microsoft.com/office/drawing/2014/main" id="{A79B8F2E-45E4-DE5B-3362-E75AF3DB8D36}"/>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7" name="Slide Number Placeholder 5">
            <a:extLst>
              <a:ext uri="{FF2B5EF4-FFF2-40B4-BE49-F238E27FC236}">
                <a16:creationId xmlns:a16="http://schemas.microsoft.com/office/drawing/2014/main" id="{BCA38DD0-A332-5233-E456-CC2BDEF01A4D}"/>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3</a:t>
            </a:fld>
            <a:endParaRPr lang="en-GB" sz="754" b="1">
              <a:solidFill>
                <a:schemeClr val="tx1"/>
              </a:solidFill>
              <a:latin typeface="Avenir LT Pro 65 Medium" panose="020B0603020203020204" pitchFamily="34" charset="0"/>
            </a:endParaRPr>
          </a:p>
        </p:txBody>
      </p:sp>
      <p:sp>
        <p:nvSpPr>
          <p:cNvPr id="13" name="Title 1">
            <a:extLst>
              <a:ext uri="{FF2B5EF4-FFF2-40B4-BE49-F238E27FC236}">
                <a16:creationId xmlns:a16="http://schemas.microsoft.com/office/drawing/2014/main" id="{DBAE3A5F-D27B-29B5-79AA-516D66061000}"/>
              </a:ext>
            </a:extLst>
          </p:cNvPr>
          <p:cNvSpPr txBox="1">
            <a:spLocks/>
          </p:cNvSpPr>
          <p:nvPr/>
        </p:nvSpPr>
        <p:spPr>
          <a:xfrm>
            <a:off x="424341" y="792683"/>
            <a:ext cx="4020200" cy="277178"/>
          </a:xfrm>
          <a:prstGeom prst="rect">
            <a:avLst/>
          </a:prstGeom>
          <a:noFill/>
        </p:spPr>
        <p:txBody>
          <a:bodyPr vert="horz" wrap="square" lIns="54304"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CONTENTS</a:t>
            </a:r>
          </a:p>
        </p:txBody>
      </p:sp>
      <p:pic>
        <p:nvPicPr>
          <p:cNvPr id="17" name="Picture 16">
            <a:extLst>
              <a:ext uri="{FF2B5EF4-FFF2-40B4-BE49-F238E27FC236}">
                <a16:creationId xmlns:a16="http://schemas.microsoft.com/office/drawing/2014/main" id="{3FCD1CDF-CECC-971B-424D-E40FCC0F5083}"/>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2" name="Straight Connector 1">
            <a:extLst>
              <a:ext uri="{FF2B5EF4-FFF2-40B4-BE49-F238E27FC236}">
                <a16:creationId xmlns:a16="http://schemas.microsoft.com/office/drawing/2014/main" id="{FBC8DA0C-FB7B-A3B6-405D-27219E6630FC}"/>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DDCF0FA8-6B1C-8131-143F-7FE2BE9550B2}"/>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10147236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340029" y="1218715"/>
            <a:ext cx="4051447" cy="1727119"/>
          </a:xfrm>
          <a:prstGeom prst="rect">
            <a:avLst/>
          </a:prstGeom>
        </p:spPr>
        <p:txBody>
          <a:bodyPr wrap="square" lIns="0" rIns="0" numCol="1" spcCol="360000">
            <a:noAutofit/>
          </a:bodyPr>
          <a:lstStyle/>
          <a:p>
            <a:pPr>
              <a:spcAft>
                <a:spcPts val="357"/>
              </a:spcAft>
            </a:pPr>
            <a:r>
              <a:rPr lang="en-GB" sz="900" dirty="0">
                <a:latin typeface="Avenir LT Pro 65 Medium" panose="020B0603020203020204" pitchFamily="34" charset="0"/>
              </a:rPr>
              <a:t>Businesses need to be able to adapt quickly to changes in the market, competition, or internal priorities. </a:t>
            </a:r>
          </a:p>
          <a:p>
            <a:pPr>
              <a:spcAft>
                <a:spcPts val="357"/>
              </a:spcAft>
            </a:pPr>
            <a:r>
              <a:rPr lang="en-GB" sz="900" dirty="0">
                <a:latin typeface="Avenir LT Pro 65 Medium" panose="020B0603020203020204" pitchFamily="34" charset="0"/>
              </a:rPr>
              <a:t>World-class organisations are constantly reprioritising their initiatives and activities to stay ahead of the curve, and within budgets.</a:t>
            </a:r>
          </a:p>
          <a:p>
            <a:pPr>
              <a:spcAft>
                <a:spcPts val="357"/>
              </a:spcAft>
            </a:pPr>
            <a:r>
              <a:rPr lang="en-GB" sz="900" dirty="0">
                <a:latin typeface="Avenir LT Pro 65 Medium" panose="020B0603020203020204" pitchFamily="34" charset="0"/>
              </a:rPr>
              <a:t>They listen closely to their customers and make sure their capabilities and resources are aligned with those needs as quickly as possible. </a:t>
            </a:r>
          </a:p>
          <a:p>
            <a:pPr>
              <a:spcAft>
                <a:spcPts val="357"/>
              </a:spcAft>
            </a:pPr>
            <a:r>
              <a:rPr lang="en-GB" sz="900" dirty="0">
                <a:latin typeface="Avenir LT Pro 65 Medium" panose="020B0603020203020204" pitchFamily="34" charset="0"/>
              </a:rPr>
              <a:t>This is done through a variety of nimble development techniques, such as Agile, that bring together users, business experts, developers, and implementers in tightly integrated teams that can be quickly prioritised to best effect. </a:t>
            </a:r>
          </a:p>
        </p:txBody>
      </p:sp>
      <p:sp>
        <p:nvSpPr>
          <p:cNvPr id="4" name="Title 1">
            <a:extLst>
              <a:ext uri="{FF2B5EF4-FFF2-40B4-BE49-F238E27FC236}">
                <a16:creationId xmlns:a16="http://schemas.microsoft.com/office/drawing/2014/main" id="{029AB211-73E9-9F76-68E9-77CED4486338}"/>
              </a:ext>
            </a:extLst>
          </p:cNvPr>
          <p:cNvSpPr txBox="1">
            <a:spLocks/>
          </p:cNvSpPr>
          <p:nvPr/>
        </p:nvSpPr>
        <p:spPr>
          <a:xfrm>
            <a:off x="340029" y="779070"/>
            <a:ext cx="4091587"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6. ADAPT RAPIDLY</a:t>
            </a:r>
          </a:p>
        </p:txBody>
      </p:sp>
      <p:sp>
        <p:nvSpPr>
          <p:cNvPr id="5" name="Slide Number Placeholder 5">
            <a:extLst>
              <a:ext uri="{FF2B5EF4-FFF2-40B4-BE49-F238E27FC236}">
                <a16:creationId xmlns:a16="http://schemas.microsoft.com/office/drawing/2014/main" id="{09975CBD-8477-3212-97C8-43BFF6F48C56}"/>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30</a:t>
            </a:fld>
            <a:endParaRPr lang="en-GB" sz="754">
              <a:latin typeface="Avenir LT Pro 65 Medium" panose="020B0603020203020204" pitchFamily="34" charset="0"/>
            </a:endParaRPr>
          </a:p>
        </p:txBody>
      </p:sp>
      <p:pic>
        <p:nvPicPr>
          <p:cNvPr id="6" name="Picture 5">
            <a:extLst>
              <a:ext uri="{FF2B5EF4-FFF2-40B4-BE49-F238E27FC236}">
                <a16:creationId xmlns:a16="http://schemas.microsoft.com/office/drawing/2014/main" id="{1909C8F2-1633-2AC8-D061-FFE0CC6E6E6F}"/>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7" name="TextBox 6">
            <a:extLst>
              <a:ext uri="{FF2B5EF4-FFF2-40B4-BE49-F238E27FC236}">
                <a16:creationId xmlns:a16="http://schemas.microsoft.com/office/drawing/2014/main" id="{86D271CF-A6BC-CF23-2924-1CAFE495A082}"/>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3" name="Straight Connector 2">
            <a:extLst>
              <a:ext uri="{FF2B5EF4-FFF2-40B4-BE49-F238E27FC236}">
                <a16:creationId xmlns:a16="http://schemas.microsoft.com/office/drawing/2014/main" id="{59A62C39-1EBD-0604-52A3-5C601D7F992A}"/>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799CCC1-8B99-EB20-FCAB-670E05A67AF0}"/>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2" name="Rectangle 1">
            <a:extLst>
              <a:ext uri="{FF2B5EF4-FFF2-40B4-BE49-F238E27FC236}">
                <a16:creationId xmlns:a16="http://schemas.microsoft.com/office/drawing/2014/main" id="{A45CA132-9EDD-A4FF-92B7-E99209EEF8F0}"/>
              </a:ext>
            </a:extLst>
          </p:cNvPr>
          <p:cNvSpPr/>
          <p:nvPr/>
        </p:nvSpPr>
        <p:spPr>
          <a:xfrm>
            <a:off x="4604898" y="1300623"/>
            <a:ext cx="1308865" cy="1256840"/>
          </a:xfrm>
          <a:prstGeom prst="rect">
            <a:avLst/>
          </a:prstGeom>
          <a:solidFill>
            <a:srgbClr val="003F4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252" tIns="45252" rIns="45252" bIns="45252" rtlCol="0" anchor="ctr"/>
          <a:lstStyle/>
          <a:p>
            <a:pPr algn="ctr"/>
            <a:r>
              <a:rPr lang="en-GB" sz="800" i="1" dirty="0">
                <a:solidFill>
                  <a:schemeClr val="bg1"/>
                </a:solidFill>
                <a:latin typeface="Avenir LT Pro 65 Medium" panose="020B0603020203020204" pitchFamily="34" charset="0"/>
              </a:rPr>
              <a:t>“Willingness to change is a strength, even if it means plunging part of the company into total confusion for a while.”</a:t>
            </a:r>
          </a:p>
          <a:p>
            <a:pPr algn="ctr"/>
            <a:endParaRPr lang="en-GB" sz="800" i="1" dirty="0">
              <a:solidFill>
                <a:schemeClr val="bg1"/>
              </a:solidFill>
              <a:latin typeface="Avenir LT Pro 65 Medium" panose="020B0603020203020204" pitchFamily="34" charset="0"/>
            </a:endParaRPr>
          </a:p>
          <a:p>
            <a:pPr algn="ctr"/>
            <a:r>
              <a:rPr lang="en-GB" sz="800" b="1" spc="126" dirty="0">
                <a:solidFill>
                  <a:srgbClr val="003F48"/>
                </a:solidFill>
                <a:latin typeface="Avenir LT Pro 65 Medium" panose="020B0603020203020204" pitchFamily="34" charset="0"/>
              </a:rPr>
              <a:t>Jack Welch</a:t>
            </a:r>
          </a:p>
          <a:p>
            <a:pPr algn="ctr"/>
            <a:r>
              <a:rPr lang="en-GB" sz="800" spc="126" dirty="0">
                <a:solidFill>
                  <a:srgbClr val="003F48"/>
                </a:solidFill>
                <a:latin typeface="Avenir LT Pro 65 Medium" panose="020B0603020203020204" pitchFamily="34" charset="0"/>
              </a:rPr>
              <a:t>CEO</a:t>
            </a:r>
            <a:br>
              <a:rPr lang="en-GB" sz="800" spc="126" dirty="0">
                <a:solidFill>
                  <a:srgbClr val="003F48"/>
                </a:solidFill>
                <a:latin typeface="Avenir LT Pro 65 Medium" panose="020B0603020203020204" pitchFamily="34" charset="0"/>
              </a:rPr>
            </a:br>
            <a:r>
              <a:rPr lang="en-GB" sz="800" spc="126" dirty="0">
                <a:solidFill>
                  <a:srgbClr val="003F48"/>
                </a:solidFill>
                <a:latin typeface="Avenir LT Pro 65 Medium" panose="020B0603020203020204" pitchFamily="34" charset="0"/>
              </a:rPr>
              <a:t>General Electric</a:t>
            </a:r>
          </a:p>
        </p:txBody>
      </p:sp>
      <p:sp>
        <p:nvSpPr>
          <p:cNvPr id="8" name="Rectangle 7">
            <a:extLst>
              <a:ext uri="{FF2B5EF4-FFF2-40B4-BE49-F238E27FC236}">
                <a16:creationId xmlns:a16="http://schemas.microsoft.com/office/drawing/2014/main" id="{E79176A8-9A43-C84A-C850-6DCE99653F9F}"/>
              </a:ext>
            </a:extLst>
          </p:cNvPr>
          <p:cNvSpPr/>
          <p:nvPr/>
        </p:nvSpPr>
        <p:spPr>
          <a:xfrm>
            <a:off x="340029" y="2805246"/>
            <a:ext cx="5573734" cy="1038470"/>
          </a:xfrm>
          <a:prstGeom prst="rect">
            <a:avLst/>
          </a:prstGeom>
        </p:spPr>
        <p:txBody>
          <a:bodyPr wrap="square" lIns="0" rIns="0" numCol="1" spcCol="360000">
            <a:noAutofit/>
          </a:bodyPr>
          <a:lstStyle/>
          <a:p>
            <a:pPr>
              <a:spcAft>
                <a:spcPts val="357"/>
              </a:spcAft>
            </a:pPr>
            <a:r>
              <a:rPr lang="en-GB" sz="900" dirty="0">
                <a:latin typeface="Avenir LT Pro 65 Medium" panose="020B0603020203020204" pitchFamily="34" charset="0"/>
              </a:rPr>
              <a:t>These teams are empowered to make decisions and align their resources based on what will create the most value for customers and the business. They use prototyping to quickly test new ideas before making larger investments.</a:t>
            </a:r>
          </a:p>
          <a:p>
            <a:pPr>
              <a:spcAft>
                <a:spcPts val="357"/>
              </a:spcAft>
            </a:pPr>
            <a:r>
              <a:rPr lang="en-GB" sz="900" dirty="0">
                <a:latin typeface="Avenir LT Pro 65 Medium" panose="020B0603020203020204" pitchFamily="34" charset="0"/>
              </a:rPr>
              <a:t>By being nimble, world-class businesses can be more responsive to their customers' changing needs and deliver experiences that drive better engagement.</a:t>
            </a:r>
          </a:p>
        </p:txBody>
      </p:sp>
    </p:spTree>
    <p:extLst>
      <p:ext uri="{BB962C8B-B14F-4D97-AF65-F5344CB8AC3E}">
        <p14:creationId xmlns:p14="http://schemas.microsoft.com/office/powerpoint/2010/main" val="852024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392400" y="1218715"/>
            <a:ext cx="5539853" cy="2605571"/>
          </a:xfrm>
          <a:prstGeom prst="rect">
            <a:avLst/>
          </a:prstGeom>
        </p:spPr>
        <p:txBody>
          <a:bodyPr wrap="square" numCol="2" spcCol="360000">
            <a:noAutofit/>
          </a:bodyPr>
          <a:lstStyle/>
          <a:p>
            <a:pPr>
              <a:spcAft>
                <a:spcPts val="600"/>
              </a:spcAft>
            </a:pPr>
            <a:r>
              <a:rPr lang="en-GB" sz="900" b="1" dirty="0">
                <a:solidFill>
                  <a:srgbClr val="003F48"/>
                </a:solidFill>
                <a:latin typeface="Avenir LT Pro 65 Medium" panose="020B0603020203020204" pitchFamily="34" charset="0"/>
              </a:rPr>
              <a:t>IKEA </a:t>
            </a:r>
            <a:r>
              <a:rPr lang="en-GB" sz="900" dirty="0">
                <a:latin typeface="Avenir LT Pro 65 Medium" panose="020B0603020203020204" pitchFamily="34" charset="0"/>
              </a:rPr>
              <a:t>adapted to the COVID-19 pandemic by closing its stores and pivoting to online sales. IKEA also launched a new service that allowed customers to order furniture online and pick it up curb-side.</a:t>
            </a:r>
          </a:p>
          <a:p>
            <a:pPr>
              <a:spcAft>
                <a:spcPts val="600"/>
              </a:spcAft>
            </a:pPr>
            <a:r>
              <a:rPr lang="en-GB" sz="900" dirty="0">
                <a:latin typeface="Avenir LT Pro 65 Medium" panose="020B0603020203020204" pitchFamily="34" charset="0"/>
              </a:rPr>
              <a:t>Similarly, </a:t>
            </a:r>
            <a:r>
              <a:rPr lang="en-GB" sz="900" b="1" dirty="0">
                <a:solidFill>
                  <a:srgbClr val="003F48"/>
                </a:solidFill>
                <a:latin typeface="Avenir LT Pro 65 Medium" panose="020B0603020203020204" pitchFamily="34" charset="0"/>
              </a:rPr>
              <a:t>Starbucks</a:t>
            </a:r>
            <a:r>
              <a:rPr lang="en-GB" sz="900" dirty="0">
                <a:latin typeface="Avenir LT Pro 65 Medium" panose="020B0603020203020204" pitchFamily="34" charset="0"/>
              </a:rPr>
              <a:t> adapted to the pandemic by closing its stores for in-person dining and offering only drive-thru and delivery options. It also launched a new mobile ordering app to make it easier for customers to order and pay for their coffee.</a:t>
            </a:r>
          </a:p>
          <a:p>
            <a:pPr>
              <a:spcAft>
                <a:spcPts val="600"/>
              </a:spcAft>
            </a:pPr>
            <a:endParaRPr lang="en-GB" sz="900" b="1" dirty="0">
              <a:solidFill>
                <a:srgbClr val="003F48"/>
              </a:solidFill>
              <a:latin typeface="Avenir LT Pro 65 Medium" panose="020B0603020203020204" pitchFamily="34" charset="0"/>
            </a:endParaRPr>
          </a:p>
          <a:p>
            <a:pPr>
              <a:spcAft>
                <a:spcPts val="600"/>
              </a:spcAft>
            </a:pPr>
            <a:endParaRPr lang="en-GB" sz="900" b="1" dirty="0">
              <a:solidFill>
                <a:srgbClr val="003F48"/>
              </a:solidFill>
              <a:latin typeface="Avenir LT Pro 65 Medium" panose="020B0603020203020204" pitchFamily="34" charset="0"/>
            </a:endParaRPr>
          </a:p>
          <a:p>
            <a:pPr>
              <a:spcAft>
                <a:spcPts val="600"/>
              </a:spcAft>
            </a:pPr>
            <a:endParaRPr lang="en-GB" sz="900" b="1" dirty="0">
              <a:solidFill>
                <a:srgbClr val="003F48"/>
              </a:solidFill>
              <a:latin typeface="Avenir LT Pro 65 Medium" panose="020B0603020203020204" pitchFamily="34" charset="0"/>
            </a:endParaRPr>
          </a:p>
          <a:p>
            <a:pPr>
              <a:spcAft>
                <a:spcPts val="600"/>
              </a:spcAft>
            </a:pPr>
            <a:endParaRPr lang="en-GB" sz="900" b="1" dirty="0">
              <a:solidFill>
                <a:srgbClr val="003F48"/>
              </a:solidFill>
              <a:latin typeface="Avenir LT Pro 65 Medium" panose="020B0603020203020204" pitchFamily="34" charset="0"/>
            </a:endParaRPr>
          </a:p>
          <a:p>
            <a:pPr>
              <a:spcAft>
                <a:spcPts val="600"/>
              </a:spcAft>
            </a:pPr>
            <a:r>
              <a:rPr lang="en-GB" sz="900" b="1" dirty="0">
                <a:solidFill>
                  <a:srgbClr val="003F48"/>
                </a:solidFill>
                <a:latin typeface="Avenir LT Pro 65 Medium" panose="020B0603020203020204" pitchFamily="34" charset="0"/>
              </a:rPr>
              <a:t>Apple</a:t>
            </a:r>
            <a:r>
              <a:rPr lang="en-GB" sz="900" dirty="0">
                <a:latin typeface="Avenir LT Pro 65 Medium" panose="020B0603020203020204" pitchFamily="34" charset="0"/>
              </a:rPr>
              <a:t> uses an agile approach to product development, breaking down its products into small, manageable chunks called features. Each feature typically lasts a few months, and at the end of each feature, the team delivers a working product increment.</a:t>
            </a:r>
          </a:p>
          <a:p>
            <a:pPr>
              <a:spcAft>
                <a:spcPts val="600"/>
              </a:spcAft>
            </a:pPr>
            <a:r>
              <a:rPr lang="en-GB" sz="900" b="1" dirty="0">
                <a:solidFill>
                  <a:srgbClr val="003F48"/>
                </a:solidFill>
                <a:latin typeface="Avenir LT Pro 65 Medium" panose="020B0603020203020204" pitchFamily="34" charset="0"/>
              </a:rPr>
              <a:t>Tesla</a:t>
            </a:r>
            <a:r>
              <a:rPr lang="en-GB" sz="900" dirty="0">
                <a:latin typeface="Avenir LT Pro 65 Medium" panose="020B0603020203020204" pitchFamily="34" charset="0"/>
              </a:rPr>
              <a:t> uses a variety of agile practices, including scrum and extreme programming (XP). XP is a set of agile practices that emphasise simplicity, testing, and communication.</a:t>
            </a:r>
          </a:p>
          <a:p>
            <a:pPr>
              <a:spcAft>
                <a:spcPts val="600"/>
              </a:spcAft>
            </a:pPr>
            <a:r>
              <a:rPr lang="en-GB" sz="900" b="1" dirty="0">
                <a:solidFill>
                  <a:srgbClr val="003F48"/>
                </a:solidFill>
                <a:latin typeface="Avenir LT Pro 65 Medium" panose="020B0603020203020204" pitchFamily="34" charset="0"/>
              </a:rPr>
              <a:t>Coca-Cola</a:t>
            </a:r>
            <a:r>
              <a:rPr lang="en-GB" sz="900" dirty="0">
                <a:latin typeface="Avenir LT Pro 65 Medium" panose="020B0603020203020204" pitchFamily="34" charset="0"/>
              </a:rPr>
              <a:t> uses an agile approach to marketing whereby campaigns are broken down into small, manageable chunks called activities. Each activity typically lasts a few weeks, and at the end of each activity, the team evaluates the results and makes changes as needed.</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31</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3" name="Straight Connector 2">
            <a:extLst>
              <a:ext uri="{FF2B5EF4-FFF2-40B4-BE49-F238E27FC236}">
                <a16:creationId xmlns:a16="http://schemas.microsoft.com/office/drawing/2014/main" id="{B361EBF0-B42A-63E3-51E6-4F3C43EE2AAB}"/>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E59B19E-68CD-2646-9BA7-01350A22330B}"/>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41114209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340029" y="1218715"/>
            <a:ext cx="4046234" cy="1727119"/>
          </a:xfrm>
          <a:prstGeom prst="rect">
            <a:avLst/>
          </a:prstGeom>
        </p:spPr>
        <p:txBody>
          <a:bodyPr wrap="square" lIns="0" rIns="0" numCol="1" spcCol="360000">
            <a:noAutofit/>
          </a:bodyPr>
          <a:lstStyle/>
          <a:p>
            <a:pPr>
              <a:spcAft>
                <a:spcPts val="357"/>
              </a:spcAft>
            </a:pPr>
            <a:r>
              <a:rPr lang="en-GB" sz="900" dirty="0">
                <a:latin typeface="Avenir LT Pro 65 Medium" panose="020B0603020203020204" pitchFamily="34" charset="0"/>
              </a:rPr>
              <a:t>To create real customer value, businesses need to constantly listen to what their customers need and want, and to be willing to adapt their products and services to meet those needs.</a:t>
            </a:r>
          </a:p>
          <a:p>
            <a:pPr>
              <a:spcAft>
                <a:spcPts val="357"/>
              </a:spcAft>
            </a:pPr>
            <a:r>
              <a:rPr lang="en-GB" sz="900" dirty="0">
                <a:latin typeface="Avenir LT Pro 65 Medium" panose="020B0603020203020204" pitchFamily="34" charset="0"/>
              </a:rPr>
              <a:t>Leading organisations are always looking for new ways to understand their customers better. They use data and analytics to track customer behaviour and preferences, and they also talk to customers directly to get feedback.</a:t>
            </a:r>
          </a:p>
          <a:p>
            <a:pPr>
              <a:spcAft>
                <a:spcPts val="357"/>
              </a:spcAft>
            </a:pPr>
            <a:r>
              <a:rPr lang="en-GB" sz="900" dirty="0">
                <a:latin typeface="Avenir LT Pro 65 Medium" panose="020B0603020203020204" pitchFamily="34" charset="0"/>
              </a:rPr>
              <a:t>Once businesses understand their customers, they can start to create value propositions that meet those needs. This might mean offering new products or services, or changing the way they deliver existing products and services.</a:t>
            </a:r>
          </a:p>
        </p:txBody>
      </p:sp>
      <p:sp>
        <p:nvSpPr>
          <p:cNvPr id="4" name="Title 1">
            <a:extLst>
              <a:ext uri="{FF2B5EF4-FFF2-40B4-BE49-F238E27FC236}">
                <a16:creationId xmlns:a16="http://schemas.microsoft.com/office/drawing/2014/main" id="{029AB211-73E9-9F76-68E9-77CED4486338}"/>
              </a:ext>
            </a:extLst>
          </p:cNvPr>
          <p:cNvSpPr txBox="1">
            <a:spLocks/>
          </p:cNvSpPr>
          <p:nvPr/>
        </p:nvSpPr>
        <p:spPr>
          <a:xfrm>
            <a:off x="340029" y="779070"/>
            <a:ext cx="4091587"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7. LEARN, REFINE, REPEAT</a:t>
            </a:r>
          </a:p>
        </p:txBody>
      </p:sp>
      <p:sp>
        <p:nvSpPr>
          <p:cNvPr id="5" name="Slide Number Placeholder 5">
            <a:extLst>
              <a:ext uri="{FF2B5EF4-FFF2-40B4-BE49-F238E27FC236}">
                <a16:creationId xmlns:a16="http://schemas.microsoft.com/office/drawing/2014/main" id="{09975CBD-8477-3212-97C8-43BFF6F48C56}"/>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32</a:t>
            </a:fld>
            <a:endParaRPr lang="en-GB" sz="754">
              <a:latin typeface="Avenir LT Pro 65 Medium" panose="020B0603020203020204" pitchFamily="34" charset="0"/>
            </a:endParaRPr>
          </a:p>
        </p:txBody>
      </p:sp>
      <p:pic>
        <p:nvPicPr>
          <p:cNvPr id="6" name="Picture 5">
            <a:extLst>
              <a:ext uri="{FF2B5EF4-FFF2-40B4-BE49-F238E27FC236}">
                <a16:creationId xmlns:a16="http://schemas.microsoft.com/office/drawing/2014/main" id="{1909C8F2-1633-2AC8-D061-FFE0CC6E6E6F}"/>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7" name="TextBox 6">
            <a:extLst>
              <a:ext uri="{FF2B5EF4-FFF2-40B4-BE49-F238E27FC236}">
                <a16:creationId xmlns:a16="http://schemas.microsoft.com/office/drawing/2014/main" id="{86D271CF-A6BC-CF23-2924-1CAFE495A082}"/>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3" name="Straight Connector 2">
            <a:extLst>
              <a:ext uri="{FF2B5EF4-FFF2-40B4-BE49-F238E27FC236}">
                <a16:creationId xmlns:a16="http://schemas.microsoft.com/office/drawing/2014/main" id="{9F1E155A-D048-DD6A-0C9D-218F135BDD49}"/>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028150AC-71E9-A410-00DD-40219F4AC8EB}"/>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2" name="Rectangle 1">
            <a:extLst>
              <a:ext uri="{FF2B5EF4-FFF2-40B4-BE49-F238E27FC236}">
                <a16:creationId xmlns:a16="http://schemas.microsoft.com/office/drawing/2014/main" id="{A45CA132-9EDD-A4FF-92B7-E99209EEF8F0}"/>
              </a:ext>
            </a:extLst>
          </p:cNvPr>
          <p:cNvSpPr/>
          <p:nvPr/>
        </p:nvSpPr>
        <p:spPr>
          <a:xfrm>
            <a:off x="4586288" y="1300623"/>
            <a:ext cx="1327475" cy="1018714"/>
          </a:xfrm>
          <a:prstGeom prst="rect">
            <a:avLst/>
          </a:prstGeom>
          <a:solidFill>
            <a:srgbClr val="003F4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252" tIns="45252" rIns="45252" bIns="45252" rtlCol="0" anchor="ctr"/>
          <a:lstStyle/>
          <a:p>
            <a:pPr algn="ctr"/>
            <a:r>
              <a:rPr lang="en-GB" sz="800" i="1" dirty="0">
                <a:solidFill>
                  <a:schemeClr val="bg1"/>
                </a:solidFill>
                <a:latin typeface="Avenir LT Pro 65 Medium" panose="020B0603020203020204" pitchFamily="34" charset="0"/>
              </a:rPr>
              <a:t>“Failure is an option here. If you are not failing, you are not innovating enough.”</a:t>
            </a:r>
          </a:p>
          <a:p>
            <a:pPr algn="ctr"/>
            <a:endParaRPr lang="en-GB" sz="800" i="1" dirty="0">
              <a:solidFill>
                <a:schemeClr val="bg1"/>
              </a:solidFill>
              <a:latin typeface="Avenir LT Pro 65 Medium" panose="020B0603020203020204" pitchFamily="34" charset="0"/>
            </a:endParaRPr>
          </a:p>
          <a:p>
            <a:pPr algn="ctr"/>
            <a:r>
              <a:rPr lang="en-GB" sz="800" b="1" spc="126" dirty="0">
                <a:solidFill>
                  <a:srgbClr val="003F48"/>
                </a:solidFill>
                <a:latin typeface="Avenir LT Pro 65 Medium" panose="020B0603020203020204" pitchFamily="34" charset="0"/>
              </a:rPr>
              <a:t>Elon Mush</a:t>
            </a:r>
          </a:p>
          <a:p>
            <a:pPr algn="ctr"/>
            <a:r>
              <a:rPr lang="en-GB" sz="800" spc="126" dirty="0">
                <a:solidFill>
                  <a:srgbClr val="003F48"/>
                </a:solidFill>
                <a:latin typeface="Avenir LT Pro 65 Medium" panose="020B0603020203020204" pitchFamily="34" charset="0"/>
              </a:rPr>
              <a:t>CEO, Tesla</a:t>
            </a:r>
          </a:p>
        </p:txBody>
      </p:sp>
      <p:sp>
        <p:nvSpPr>
          <p:cNvPr id="8" name="Rectangle 7">
            <a:extLst>
              <a:ext uri="{FF2B5EF4-FFF2-40B4-BE49-F238E27FC236}">
                <a16:creationId xmlns:a16="http://schemas.microsoft.com/office/drawing/2014/main" id="{69F3BD8B-400A-5592-B71C-72E4FDD751AB}"/>
              </a:ext>
            </a:extLst>
          </p:cNvPr>
          <p:cNvSpPr/>
          <p:nvPr/>
        </p:nvSpPr>
        <p:spPr>
          <a:xfrm>
            <a:off x="340029" y="2625468"/>
            <a:ext cx="5573734" cy="1241480"/>
          </a:xfrm>
          <a:prstGeom prst="rect">
            <a:avLst/>
          </a:prstGeom>
        </p:spPr>
        <p:txBody>
          <a:bodyPr wrap="square" lIns="0" rIns="0" numCol="1" spcCol="360000">
            <a:noAutofit/>
          </a:bodyPr>
          <a:lstStyle/>
          <a:p>
            <a:pPr>
              <a:spcAft>
                <a:spcPts val="357"/>
              </a:spcAft>
            </a:pPr>
            <a:r>
              <a:rPr lang="en-GB" sz="900" dirty="0">
                <a:latin typeface="Avenir LT Pro 65 Medium" panose="020B0603020203020204" pitchFamily="34" charset="0"/>
              </a:rPr>
              <a:t>Leading organisations are also constantly experimenting with new ideas because they don't assume that what worked for one customer will work for another, nor what happened in the past. They test different ideas with different customers, measuring the results of these tests to see what's working and what's not. They use this information to refine their ideas and make them even better.</a:t>
            </a:r>
          </a:p>
          <a:p>
            <a:pPr>
              <a:spcAft>
                <a:spcPts val="357"/>
              </a:spcAft>
            </a:pPr>
            <a:r>
              <a:rPr lang="en-GB" sz="900" dirty="0">
                <a:latin typeface="Avenir LT Pro 65 Medium" panose="020B0603020203020204" pitchFamily="34" charset="0"/>
              </a:rPr>
              <a:t>This continual process of testing, learning, and refining is essential for creating real customer value. It's also a way to stay ahead of the competition and ensure that businesses are always providing the best possible experience for their customers.</a:t>
            </a:r>
          </a:p>
        </p:txBody>
      </p:sp>
    </p:spTree>
    <p:extLst>
      <p:ext uri="{BB962C8B-B14F-4D97-AF65-F5344CB8AC3E}">
        <p14:creationId xmlns:p14="http://schemas.microsoft.com/office/powerpoint/2010/main" val="40319576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396549" y="1218715"/>
            <a:ext cx="5535703" cy="1610215"/>
          </a:xfrm>
          <a:prstGeom prst="rect">
            <a:avLst/>
          </a:prstGeom>
        </p:spPr>
        <p:txBody>
          <a:bodyPr wrap="square" lIns="0" rIns="0" numCol="2" spcCol="360000">
            <a:noAutofit/>
          </a:bodyPr>
          <a:lstStyle/>
          <a:p>
            <a:pPr>
              <a:spcAft>
                <a:spcPts val="357"/>
              </a:spcAft>
            </a:pPr>
            <a:r>
              <a:rPr lang="en-GB" sz="900" b="1" dirty="0">
                <a:solidFill>
                  <a:srgbClr val="003F48"/>
                </a:solidFill>
                <a:latin typeface="Avenir LT Pro 65 Medium" panose="020B0603020203020204" pitchFamily="34" charset="0"/>
              </a:rPr>
              <a:t>Zappos</a:t>
            </a:r>
            <a:r>
              <a:rPr lang="en-GB" sz="900" dirty="0">
                <a:latin typeface="Avenir LT Pro 65 Medium" panose="020B0603020203020204" pitchFamily="34" charset="0"/>
              </a:rPr>
              <a:t> is an online shoe retailer that is known for its excellent customer service: its mission is to "deliver WOW through service.“</a:t>
            </a:r>
          </a:p>
          <a:p>
            <a:pPr>
              <a:spcAft>
                <a:spcPts val="357"/>
              </a:spcAft>
            </a:pPr>
            <a:r>
              <a:rPr lang="en-GB" sz="900" dirty="0">
                <a:latin typeface="Avenir LT Pro 65 Medium" panose="020B0603020203020204" pitchFamily="34" charset="0"/>
              </a:rPr>
              <a:t>The company uses a test and learn approach to constantly test new ways to improve the customer experience.</a:t>
            </a:r>
          </a:p>
          <a:p>
            <a:pPr>
              <a:spcAft>
                <a:spcPts val="357"/>
              </a:spcAft>
            </a:pPr>
            <a:r>
              <a:rPr lang="en-GB" sz="900" dirty="0">
                <a:latin typeface="Avenir LT Pro 65 Medium" panose="020B0603020203020204" pitchFamily="34" charset="0"/>
              </a:rPr>
              <a:t>One example, is "Zappos Customer Advocates“, a program where employees are empowered to make decisions about serving customers and are encouraged to go above and beyond to make sure that customers are happy.</a:t>
            </a:r>
          </a:p>
          <a:p>
            <a:pPr>
              <a:spcAft>
                <a:spcPts val="357"/>
              </a:spcAft>
            </a:pPr>
            <a:r>
              <a:rPr lang="en-GB" sz="900" dirty="0">
                <a:latin typeface="Avenir LT Pro 65 Medium" panose="020B0603020203020204" pitchFamily="34" charset="0"/>
              </a:rPr>
              <a:t>Zappos started the program by testing it with a small group of customers and then expanding it to more customers based on the results. </a:t>
            </a:r>
          </a:p>
          <a:p>
            <a:pPr>
              <a:spcAft>
                <a:spcPts val="357"/>
              </a:spcAft>
            </a:pPr>
            <a:r>
              <a:rPr lang="en-GB" sz="900" dirty="0">
                <a:latin typeface="Avenir LT Pro 65 Medium" panose="020B0603020203020204" pitchFamily="34" charset="0"/>
              </a:rPr>
              <a:t>The company is also constantly looking for ways to improve the program, and it is not afraid to make changes if necessary.</a:t>
            </a:r>
          </a:p>
          <a:p>
            <a:pPr>
              <a:spcAft>
                <a:spcPts val="357"/>
              </a:spcAft>
            </a:pPr>
            <a:r>
              <a:rPr lang="en-GB" sz="900" dirty="0">
                <a:latin typeface="Avenir LT Pro 65 Medium" panose="020B0603020203020204" pitchFamily="34" charset="0"/>
              </a:rPr>
              <a:t>This has been very successful in improving customer satisfaction, with a 2022 survey suggesting 96% of customers are satisfied with the service they receive.</a:t>
            </a:r>
          </a:p>
          <a:p>
            <a:pPr>
              <a:spcAft>
                <a:spcPts val="357"/>
              </a:spcAft>
            </a:pPr>
            <a:r>
              <a:rPr lang="en-GB" sz="900" dirty="0">
                <a:latin typeface="Avenir LT Pro 65 Medium" panose="020B0603020203020204" pitchFamily="34" charset="0"/>
              </a:rPr>
              <a:t>Zappos' test and learn approach to customer service has helped the company to become one of the most customer-centric companies in the world. </a:t>
            </a:r>
          </a:p>
          <a:p>
            <a:pPr>
              <a:spcAft>
                <a:spcPts val="357"/>
              </a:spcAft>
            </a:pPr>
            <a:r>
              <a:rPr lang="en-GB" sz="900" dirty="0">
                <a:latin typeface="Avenir LT Pro 65 Medium" panose="020B0603020203020204" pitchFamily="34" charset="0"/>
              </a:rPr>
              <a:t>It has received numerous awards for its customer service, including the 2022 J.D. Power Customer Service Award for Online Retail.</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33</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3" name="Straight Connector 2">
            <a:extLst>
              <a:ext uri="{FF2B5EF4-FFF2-40B4-BE49-F238E27FC236}">
                <a16:creationId xmlns:a16="http://schemas.microsoft.com/office/drawing/2014/main" id="{AC13734E-3CBF-32F2-73FD-1D820BB1C48C}"/>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8CFC089B-4193-1378-512B-5B373B333DE2}"/>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2991722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340029" y="1218715"/>
            <a:ext cx="3971167" cy="1727119"/>
          </a:xfrm>
          <a:prstGeom prst="rect">
            <a:avLst/>
          </a:prstGeom>
        </p:spPr>
        <p:txBody>
          <a:bodyPr wrap="square" lIns="0" rIns="0" numCol="1" spcCol="360000">
            <a:noAutofit/>
          </a:bodyPr>
          <a:lstStyle/>
          <a:p>
            <a:pPr>
              <a:spcAft>
                <a:spcPts val="357"/>
              </a:spcAft>
            </a:pPr>
            <a:r>
              <a:rPr lang="en-GB" sz="900" dirty="0">
                <a:latin typeface="Avenir LT Pro 65 Medium" panose="020B0603020203020204" pitchFamily="34" charset="0"/>
              </a:rPr>
              <a:t>Having a customer-centric business strategy is great, but it only truly drives customer engagement when the whole organisation believes and lives that ethos.</a:t>
            </a:r>
          </a:p>
          <a:p>
            <a:pPr>
              <a:spcAft>
                <a:spcPts val="357"/>
              </a:spcAft>
            </a:pPr>
            <a:r>
              <a:rPr lang="en-GB" sz="900" dirty="0">
                <a:latin typeface="Avenir LT Pro 65 Medium" panose="020B0603020203020204" pitchFamily="34" charset="0"/>
              </a:rPr>
              <a:t>World-class businesses are all about providing great experiences for their customers. This mindset permeates every level of the organisation, from the front lines to the back office.</a:t>
            </a:r>
          </a:p>
          <a:p>
            <a:pPr>
              <a:spcAft>
                <a:spcPts val="357"/>
              </a:spcAft>
            </a:pPr>
            <a:r>
              <a:rPr lang="en-GB" sz="900" dirty="0">
                <a:latin typeface="Avenir LT Pro 65 Medium" panose="020B0603020203020204" pitchFamily="34" charset="0"/>
              </a:rPr>
              <a:t>These businesses embed their customer-focused vision and strategy into their culture so that it influences everything they do. </a:t>
            </a:r>
          </a:p>
          <a:p>
            <a:pPr>
              <a:spcAft>
                <a:spcPts val="357"/>
              </a:spcAft>
            </a:pPr>
            <a:r>
              <a:rPr lang="en-GB" sz="900" dirty="0">
                <a:latin typeface="Avenir LT Pro 65 Medium" panose="020B0603020203020204" pitchFamily="34" charset="0"/>
              </a:rPr>
              <a:t>They recruit and retain the right people who are passionate about their vision and values, and they empower their teams to do what's right for the customer.</a:t>
            </a:r>
          </a:p>
          <a:p>
            <a:pPr>
              <a:spcAft>
                <a:spcPts val="357"/>
              </a:spcAft>
            </a:pPr>
            <a:r>
              <a:rPr lang="en-GB" sz="900" dirty="0">
                <a:latin typeface="Avenir LT Pro 65 Medium" panose="020B0603020203020204" pitchFamily="34" charset="0"/>
              </a:rPr>
              <a:t>Ultimately, every business decision and customer interaction is framed in the context of how it aligns with the vision and delivers the strategy.</a:t>
            </a:r>
          </a:p>
          <a:p>
            <a:pPr>
              <a:spcAft>
                <a:spcPts val="357"/>
              </a:spcAft>
            </a:pPr>
            <a:r>
              <a:rPr lang="en-GB" sz="900" dirty="0">
                <a:latin typeface="Avenir LT Pro 65 Medium" panose="020B0603020203020204" pitchFamily="34" charset="0"/>
              </a:rPr>
              <a:t>In essence, these businesses' ethos is their competitive edge in the marketplace. It's what allows them to maximise the opportunity to engage their customers.</a:t>
            </a:r>
          </a:p>
        </p:txBody>
      </p:sp>
      <p:sp>
        <p:nvSpPr>
          <p:cNvPr id="4" name="Title 1">
            <a:extLst>
              <a:ext uri="{FF2B5EF4-FFF2-40B4-BE49-F238E27FC236}">
                <a16:creationId xmlns:a16="http://schemas.microsoft.com/office/drawing/2014/main" id="{029AB211-73E9-9F76-68E9-77CED4486338}"/>
              </a:ext>
            </a:extLst>
          </p:cNvPr>
          <p:cNvSpPr txBox="1">
            <a:spLocks/>
          </p:cNvSpPr>
          <p:nvPr/>
        </p:nvSpPr>
        <p:spPr>
          <a:xfrm>
            <a:off x="340029" y="779070"/>
            <a:ext cx="4091587"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8. EMBED THE RIGHT THINKING</a:t>
            </a:r>
          </a:p>
        </p:txBody>
      </p:sp>
      <p:sp>
        <p:nvSpPr>
          <p:cNvPr id="5" name="Slide Number Placeholder 5">
            <a:extLst>
              <a:ext uri="{FF2B5EF4-FFF2-40B4-BE49-F238E27FC236}">
                <a16:creationId xmlns:a16="http://schemas.microsoft.com/office/drawing/2014/main" id="{09975CBD-8477-3212-97C8-43BFF6F48C56}"/>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34</a:t>
            </a:fld>
            <a:endParaRPr lang="en-GB" sz="754">
              <a:latin typeface="Avenir LT Pro 65 Medium" panose="020B0603020203020204" pitchFamily="34" charset="0"/>
            </a:endParaRPr>
          </a:p>
        </p:txBody>
      </p:sp>
      <p:pic>
        <p:nvPicPr>
          <p:cNvPr id="6" name="Picture 5">
            <a:extLst>
              <a:ext uri="{FF2B5EF4-FFF2-40B4-BE49-F238E27FC236}">
                <a16:creationId xmlns:a16="http://schemas.microsoft.com/office/drawing/2014/main" id="{1909C8F2-1633-2AC8-D061-FFE0CC6E6E6F}"/>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7" name="TextBox 6">
            <a:extLst>
              <a:ext uri="{FF2B5EF4-FFF2-40B4-BE49-F238E27FC236}">
                <a16:creationId xmlns:a16="http://schemas.microsoft.com/office/drawing/2014/main" id="{86D271CF-A6BC-CF23-2924-1CAFE495A082}"/>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3" name="Straight Connector 2">
            <a:extLst>
              <a:ext uri="{FF2B5EF4-FFF2-40B4-BE49-F238E27FC236}">
                <a16:creationId xmlns:a16="http://schemas.microsoft.com/office/drawing/2014/main" id="{A3B5249D-938A-E2DF-6BD1-651BC7F882FB}"/>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BA9EE783-FD2D-0F3B-D9C0-2B55373DAC77}"/>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2" name="Rectangle 1">
            <a:extLst>
              <a:ext uri="{FF2B5EF4-FFF2-40B4-BE49-F238E27FC236}">
                <a16:creationId xmlns:a16="http://schemas.microsoft.com/office/drawing/2014/main" id="{A45CA132-9EDD-A4FF-92B7-E99209EEF8F0}"/>
              </a:ext>
            </a:extLst>
          </p:cNvPr>
          <p:cNvSpPr/>
          <p:nvPr/>
        </p:nvSpPr>
        <p:spPr>
          <a:xfrm>
            <a:off x="4478847" y="1286334"/>
            <a:ext cx="1392564" cy="1099675"/>
          </a:xfrm>
          <a:prstGeom prst="rect">
            <a:avLst/>
          </a:prstGeom>
          <a:solidFill>
            <a:srgbClr val="003F4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252" tIns="45252" rIns="45252" bIns="45252" rtlCol="0" anchor="ctr"/>
          <a:lstStyle/>
          <a:p>
            <a:pPr algn="ctr"/>
            <a:r>
              <a:rPr lang="en-GB" sz="800" i="1" dirty="0">
                <a:solidFill>
                  <a:schemeClr val="bg1"/>
                </a:solidFill>
                <a:latin typeface="Avenir LT Pro 65 Medium" panose="020B0603020203020204" pitchFamily="34" charset="0"/>
              </a:rPr>
              <a:t>“If we were motivated by money, we would have sold the company a long time ago and ended up on the beach.”</a:t>
            </a:r>
          </a:p>
          <a:p>
            <a:pPr algn="ctr"/>
            <a:endParaRPr lang="en-GB" sz="800" i="1" dirty="0">
              <a:solidFill>
                <a:schemeClr val="bg1"/>
              </a:solidFill>
              <a:latin typeface="Avenir LT Pro 65 Medium" panose="020B0603020203020204" pitchFamily="34" charset="0"/>
            </a:endParaRPr>
          </a:p>
          <a:p>
            <a:pPr algn="ctr"/>
            <a:r>
              <a:rPr lang="en-GB" sz="800" b="1" spc="126" dirty="0">
                <a:solidFill>
                  <a:srgbClr val="003F48"/>
                </a:solidFill>
                <a:latin typeface="Avenir LT Pro 65 Medium" panose="020B0603020203020204" pitchFamily="34" charset="0"/>
              </a:rPr>
              <a:t>Larry Page</a:t>
            </a:r>
          </a:p>
          <a:p>
            <a:pPr algn="ctr"/>
            <a:r>
              <a:rPr lang="en-GB" sz="800" spc="126" dirty="0">
                <a:solidFill>
                  <a:srgbClr val="003F48"/>
                </a:solidFill>
                <a:latin typeface="Avenir LT Pro 65 Medium" panose="020B0603020203020204" pitchFamily="34" charset="0"/>
              </a:rPr>
              <a:t>CEO, Google</a:t>
            </a:r>
          </a:p>
        </p:txBody>
      </p:sp>
    </p:spTree>
    <p:extLst>
      <p:ext uri="{BB962C8B-B14F-4D97-AF65-F5344CB8AC3E}">
        <p14:creationId xmlns:p14="http://schemas.microsoft.com/office/powerpoint/2010/main" val="30534293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475916" y="1218716"/>
            <a:ext cx="5456337" cy="2348398"/>
          </a:xfrm>
          <a:prstGeom prst="rect">
            <a:avLst/>
          </a:prstGeom>
        </p:spPr>
        <p:txBody>
          <a:bodyPr wrap="square" lIns="0" rIns="0" numCol="2" spcCol="360000">
            <a:noAutofit/>
          </a:bodyPr>
          <a:lstStyle/>
          <a:p>
            <a:pPr>
              <a:spcAft>
                <a:spcPts val="357"/>
              </a:spcAft>
            </a:pPr>
            <a:r>
              <a:rPr lang="en-GB" sz="900" b="1" dirty="0">
                <a:solidFill>
                  <a:srgbClr val="003F48"/>
                </a:solidFill>
                <a:latin typeface="Avenir LT Pro 65 Medium" panose="020B0603020203020204" pitchFamily="34" charset="0"/>
              </a:rPr>
              <a:t>IKEA</a:t>
            </a:r>
            <a:r>
              <a:rPr lang="en-GB" sz="900" dirty="0">
                <a:latin typeface="Avenir LT Pro 65 Medium" panose="020B0603020203020204" pitchFamily="34" charset="0"/>
              </a:rPr>
              <a:t> is known for its affordable, ready-to-assemble furniture and a reputation for great customer service, which is down to its ethos.</a:t>
            </a:r>
          </a:p>
          <a:p>
            <a:pPr>
              <a:spcAft>
                <a:spcPts val="357"/>
              </a:spcAft>
            </a:pPr>
            <a:r>
              <a:rPr lang="en-GB" sz="900" dirty="0">
                <a:latin typeface="Avenir LT Pro 65 Medium" panose="020B0603020203020204" pitchFamily="34" charset="0"/>
              </a:rPr>
              <a:t>IKEA takes a comprehensive approach to ensuring their employees live customer-centricity through formal training and encouragement. </a:t>
            </a:r>
          </a:p>
          <a:p>
            <a:pPr>
              <a:spcAft>
                <a:spcPts val="357"/>
              </a:spcAft>
            </a:pPr>
            <a:r>
              <a:rPr lang="en-GB" sz="900" dirty="0">
                <a:latin typeface="Avenir LT Pro 65 Medium" panose="020B0603020203020204" pitchFamily="34" charset="0"/>
              </a:rPr>
              <a:t>This training equips employees with the knowledge and skills needed to provide excellent service, such as how to greet customers, how to answer questions, and how to resolve complaints, and the product features, benefits, and uses.</a:t>
            </a:r>
          </a:p>
          <a:p>
            <a:pPr>
              <a:spcAft>
                <a:spcPts val="357"/>
              </a:spcAft>
            </a:pPr>
            <a:r>
              <a:rPr lang="en-GB" sz="900" dirty="0">
                <a:latin typeface="Avenir LT Pro 65 Medium" panose="020B0603020203020204" pitchFamily="34" charset="0"/>
              </a:rPr>
              <a:t>Employees are rewarded and recognised for going above and beyond in meeting the needs of customers. </a:t>
            </a:r>
          </a:p>
          <a:p>
            <a:pPr>
              <a:spcAft>
                <a:spcPts val="357"/>
              </a:spcAft>
            </a:pPr>
            <a:r>
              <a:rPr lang="en-GB" sz="900" dirty="0">
                <a:latin typeface="Avenir LT Pro 65 Medium" panose="020B0603020203020204" pitchFamily="34" charset="0"/>
              </a:rPr>
              <a:t>Employees are empowered to make decisions that are in the best interests of customers without having to get higher approval.</a:t>
            </a:r>
          </a:p>
          <a:p>
            <a:pPr>
              <a:spcAft>
                <a:spcPts val="357"/>
              </a:spcAft>
            </a:pPr>
            <a:r>
              <a:rPr lang="en-GB" sz="900" dirty="0">
                <a:latin typeface="Avenir LT Pro 65 Medium" panose="020B0603020203020204" pitchFamily="34" charset="0"/>
              </a:rPr>
              <a:t>Feedback is collected from customers and employees on a regular basis and used to identify areas where the company can improve its service.</a:t>
            </a:r>
          </a:p>
          <a:p>
            <a:pPr>
              <a:spcAft>
                <a:spcPts val="357"/>
              </a:spcAft>
            </a:pPr>
            <a:r>
              <a:rPr lang="en-GB" sz="900" dirty="0">
                <a:latin typeface="Avenir LT Pro 65 Medium" panose="020B0603020203020204" pitchFamily="34" charset="0"/>
              </a:rPr>
              <a:t>This positive and supportive work environment ensures employees feel valued and appreciated by the company and more likely to want to go the extra mile for customers.</a:t>
            </a:r>
          </a:p>
          <a:p>
            <a:pPr>
              <a:spcAft>
                <a:spcPts val="357"/>
              </a:spcAft>
            </a:pPr>
            <a:r>
              <a:rPr lang="en-GB" sz="900" dirty="0">
                <a:latin typeface="Avenir LT Pro 65 Medium" panose="020B0603020203020204" pitchFamily="34" charset="0"/>
              </a:rPr>
              <a:t>As a result, IKEA employees are committed to providing excellent customer service to meet customer needs and contributing to company success.</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35</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3" name="Straight Connector 2">
            <a:extLst>
              <a:ext uri="{FF2B5EF4-FFF2-40B4-BE49-F238E27FC236}">
                <a16:creationId xmlns:a16="http://schemas.microsoft.com/office/drawing/2014/main" id="{EA74E09E-6DD8-58AF-E11E-F1ED4DFA59DD}"/>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210F628-B14B-C017-B1CC-2ED0BFA341B0}"/>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30841964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4BAE8F-40FA-487E-9B51-2F9EB44485C7}"/>
              </a:ext>
            </a:extLst>
          </p:cNvPr>
          <p:cNvSpPr/>
          <p:nvPr/>
        </p:nvSpPr>
        <p:spPr>
          <a:xfrm>
            <a:off x="402642" y="1296428"/>
            <a:ext cx="855626" cy="2572512"/>
          </a:xfrm>
          <a:prstGeom prst="rect">
            <a:avLst/>
          </a:pr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1" name="Rectangle 10">
            <a:extLst>
              <a:ext uri="{FF2B5EF4-FFF2-40B4-BE49-F238E27FC236}">
                <a16:creationId xmlns:a16="http://schemas.microsoft.com/office/drawing/2014/main" id="{6D0BAC64-6138-4B0F-A105-A1B0E3F9B5B6}"/>
              </a:ext>
            </a:extLst>
          </p:cNvPr>
          <p:cNvSpPr/>
          <p:nvPr/>
        </p:nvSpPr>
        <p:spPr>
          <a:xfrm>
            <a:off x="2257959" y="1296428"/>
            <a:ext cx="839816" cy="2572512"/>
          </a:xfrm>
          <a:prstGeom prst="rect">
            <a:avLst/>
          </a:pr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2" name="Rectangle 11">
            <a:extLst>
              <a:ext uri="{FF2B5EF4-FFF2-40B4-BE49-F238E27FC236}">
                <a16:creationId xmlns:a16="http://schemas.microsoft.com/office/drawing/2014/main" id="{3D792536-4786-4E64-BE32-D53042278B1B}"/>
              </a:ext>
            </a:extLst>
          </p:cNvPr>
          <p:cNvSpPr/>
          <p:nvPr/>
        </p:nvSpPr>
        <p:spPr>
          <a:xfrm>
            <a:off x="3177233" y="1296428"/>
            <a:ext cx="839816" cy="2572512"/>
          </a:xfrm>
          <a:prstGeom prst="rect">
            <a:avLst/>
          </a:pr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3" name="Rectangle 12">
            <a:extLst>
              <a:ext uri="{FF2B5EF4-FFF2-40B4-BE49-F238E27FC236}">
                <a16:creationId xmlns:a16="http://schemas.microsoft.com/office/drawing/2014/main" id="{5BF9DD59-7F91-4282-8601-803E5419250E}"/>
              </a:ext>
            </a:extLst>
          </p:cNvPr>
          <p:cNvSpPr/>
          <p:nvPr/>
        </p:nvSpPr>
        <p:spPr>
          <a:xfrm>
            <a:off x="4096507" y="1296428"/>
            <a:ext cx="839816" cy="2572512"/>
          </a:xfrm>
          <a:prstGeom prst="rect">
            <a:avLst/>
          </a:pr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4" name="Rectangle 13">
            <a:extLst>
              <a:ext uri="{FF2B5EF4-FFF2-40B4-BE49-F238E27FC236}">
                <a16:creationId xmlns:a16="http://schemas.microsoft.com/office/drawing/2014/main" id="{C021C2B8-232A-4D74-9666-54F5BA5DEF4B}"/>
              </a:ext>
            </a:extLst>
          </p:cNvPr>
          <p:cNvSpPr/>
          <p:nvPr/>
        </p:nvSpPr>
        <p:spPr>
          <a:xfrm>
            <a:off x="5015783" y="1296428"/>
            <a:ext cx="855626" cy="2572512"/>
          </a:xfrm>
          <a:prstGeom prst="rect">
            <a:avLst/>
          </a:pr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86" name="Rectangle 85">
            <a:extLst>
              <a:ext uri="{FF2B5EF4-FFF2-40B4-BE49-F238E27FC236}">
                <a16:creationId xmlns:a16="http://schemas.microsoft.com/office/drawing/2014/main" id="{E33E1D54-FAC2-4F74-AF6C-B29041534447}"/>
              </a:ext>
            </a:extLst>
          </p:cNvPr>
          <p:cNvSpPr/>
          <p:nvPr/>
        </p:nvSpPr>
        <p:spPr>
          <a:xfrm>
            <a:off x="1337726" y="1296428"/>
            <a:ext cx="840775" cy="2572512"/>
          </a:xfrm>
          <a:prstGeom prst="rect">
            <a:avLst/>
          </a:pr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8" name="TextBox 67">
            <a:extLst>
              <a:ext uri="{FF2B5EF4-FFF2-40B4-BE49-F238E27FC236}">
                <a16:creationId xmlns:a16="http://schemas.microsoft.com/office/drawing/2014/main" id="{83DE1E8B-EA97-4754-B2CA-AE08F6ECEEE0}"/>
              </a:ext>
            </a:extLst>
          </p:cNvPr>
          <p:cNvSpPr txBox="1"/>
          <p:nvPr/>
        </p:nvSpPr>
        <p:spPr>
          <a:xfrm>
            <a:off x="456024" y="3809449"/>
            <a:ext cx="5415385" cy="107722"/>
          </a:xfrm>
          <a:prstGeom prst="homePlate">
            <a:avLst/>
          </a:prstGeom>
          <a:solidFill>
            <a:srgbClr val="007382"/>
          </a:solidFill>
          <a:ln>
            <a:noFill/>
          </a:ln>
        </p:spPr>
        <p:txBody>
          <a:bodyPr wrap="square" lIns="45252" tIns="0" rIns="45252" bIns="0" rtlCol="0" anchor="ctr">
            <a:spAutoFit/>
          </a:bodyPr>
          <a:lstStyle>
            <a:defPPr>
              <a:defRPr lang="en-US"/>
            </a:defPPr>
            <a:lvl1pPr algn="ctr">
              <a:defRPr sz="800" b="1">
                <a:solidFill>
                  <a:schemeClr val="bg1"/>
                </a:solidFill>
                <a:latin typeface="Avenir Next LT Pro" panose="020B0504020202020204" pitchFamily="34" charset="0"/>
              </a:defRPr>
            </a:lvl1pPr>
          </a:lstStyle>
          <a:p>
            <a:r>
              <a:rPr lang="en-GB" sz="700" dirty="0">
                <a:latin typeface="Avenir LT Pro 65 Medium" panose="020B0603020203020204" pitchFamily="34" charset="0"/>
              </a:rPr>
              <a:t>SOPHISTICATION: </a:t>
            </a:r>
            <a:r>
              <a:rPr lang="en-GB" sz="700" b="0" dirty="0">
                <a:latin typeface="Avenir LT Pro 65 Medium" panose="020B0603020203020204" pitchFamily="34" charset="0"/>
              </a:rPr>
              <a:t>and effort/cost to implement</a:t>
            </a:r>
            <a:endParaRPr lang="en-GB" sz="700" dirty="0">
              <a:latin typeface="Avenir LT Pro 65 Medium" panose="020B0603020203020204" pitchFamily="34" charset="0"/>
            </a:endParaRPr>
          </a:p>
        </p:txBody>
      </p:sp>
      <p:sp>
        <p:nvSpPr>
          <p:cNvPr id="25" name="TextBox 24">
            <a:extLst>
              <a:ext uri="{FF2B5EF4-FFF2-40B4-BE49-F238E27FC236}">
                <a16:creationId xmlns:a16="http://schemas.microsoft.com/office/drawing/2014/main" id="{AD23682A-4F01-4974-8A6C-01620BCA2571}"/>
              </a:ext>
            </a:extLst>
          </p:cNvPr>
          <p:cNvSpPr txBox="1"/>
          <p:nvPr/>
        </p:nvSpPr>
        <p:spPr>
          <a:xfrm rot="16200000">
            <a:off x="-766682" y="2694466"/>
            <a:ext cx="2337690" cy="107722"/>
          </a:xfrm>
          <a:prstGeom prst="homePlate">
            <a:avLst/>
          </a:prstGeom>
          <a:solidFill>
            <a:srgbClr val="007382"/>
          </a:solidFill>
          <a:ln>
            <a:noFill/>
          </a:ln>
        </p:spPr>
        <p:txBody>
          <a:bodyPr wrap="square" lIns="45252" tIns="0" rIns="45252" bIns="0" rtlCol="0" anchor="ctr">
            <a:spAutoFit/>
          </a:bodyPr>
          <a:lstStyle/>
          <a:p>
            <a:pPr algn="ctr"/>
            <a:r>
              <a:rPr lang="en-GB" sz="700" b="1" dirty="0">
                <a:solidFill>
                  <a:schemeClr val="bg1"/>
                </a:solidFill>
                <a:latin typeface="Avenir LT Pro 65 Medium" panose="020B0603020203020204" pitchFamily="34" charset="0"/>
              </a:rPr>
              <a:t>BENEFITS</a:t>
            </a:r>
            <a:r>
              <a:rPr lang="en-GB" sz="700" dirty="0">
                <a:solidFill>
                  <a:schemeClr val="bg1"/>
                </a:solidFill>
                <a:latin typeface="Avenir LT Pro 65 Medium" panose="020B0603020203020204" pitchFamily="34" charset="0"/>
              </a:rPr>
              <a:t>:  incremental return from investment</a:t>
            </a:r>
          </a:p>
        </p:txBody>
      </p:sp>
      <p:sp>
        <p:nvSpPr>
          <p:cNvPr id="31" name="TextBox 30">
            <a:extLst>
              <a:ext uri="{FF2B5EF4-FFF2-40B4-BE49-F238E27FC236}">
                <a16:creationId xmlns:a16="http://schemas.microsoft.com/office/drawing/2014/main" id="{167F7D58-8726-4047-8F29-2BF94C567184}"/>
              </a:ext>
            </a:extLst>
          </p:cNvPr>
          <p:cNvSpPr txBox="1"/>
          <p:nvPr/>
        </p:nvSpPr>
        <p:spPr>
          <a:xfrm>
            <a:off x="1408370" y="2832175"/>
            <a:ext cx="687638" cy="399223"/>
          </a:xfrm>
          <a:prstGeom prst="rect">
            <a:avLst/>
          </a:prstGeom>
          <a:noFill/>
        </p:spPr>
        <p:txBody>
          <a:bodyPr wrap="square" lIns="0" tIns="14801" rIns="0" bIns="14801">
            <a:spAutoFit/>
          </a:bodyPr>
          <a:lstStyle>
            <a:defPPr>
              <a:defRPr lang="en-US"/>
            </a:defPPr>
            <a:lvl1pPr algn="ctr">
              <a:defRPr sz="1000" b="1">
                <a:solidFill>
                  <a:schemeClr val="bg1"/>
                </a:solidFill>
                <a:latin typeface="Avenir Next LT Pro" panose="020B0504020202020204" pitchFamily="34" charset="0"/>
              </a:defRPr>
            </a:lvl1pPr>
          </a:lstStyle>
          <a:p>
            <a:r>
              <a:rPr lang="en-GB" sz="800" b="0" dirty="0">
                <a:solidFill>
                  <a:schemeClr val="tx1"/>
                </a:solidFill>
                <a:latin typeface="Avenir LT Pro 65 Medium" panose="020B0603020203020204" pitchFamily="34" charset="0"/>
              </a:rPr>
              <a:t>Blasting</a:t>
            </a:r>
            <a:br>
              <a:rPr lang="en-GB" sz="800" b="0" dirty="0">
                <a:solidFill>
                  <a:schemeClr val="tx1"/>
                </a:solidFill>
                <a:latin typeface="Avenir LT Pro 65 Medium" panose="020B0603020203020204" pitchFamily="34" charset="0"/>
              </a:rPr>
            </a:br>
            <a:r>
              <a:rPr lang="en-GB" sz="800" b="0" dirty="0">
                <a:solidFill>
                  <a:schemeClr val="tx1"/>
                </a:solidFill>
                <a:latin typeface="Avenir LT Pro 65 Medium" panose="020B0603020203020204" pitchFamily="34" charset="0"/>
              </a:rPr>
              <a:t>offers at</a:t>
            </a:r>
            <a:br>
              <a:rPr lang="en-GB" sz="800" b="0" dirty="0">
                <a:solidFill>
                  <a:schemeClr val="tx1"/>
                </a:solidFill>
                <a:latin typeface="Avenir LT Pro 65 Medium" panose="020B0603020203020204" pitchFamily="34" charset="0"/>
              </a:rPr>
            </a:br>
            <a:r>
              <a:rPr lang="en-GB" sz="800" b="0" dirty="0">
                <a:solidFill>
                  <a:schemeClr val="tx1"/>
                </a:solidFill>
                <a:latin typeface="Avenir LT Pro 65 Medium" panose="020B0603020203020204" pitchFamily="34" charset="0"/>
              </a:rPr>
              <a:t>customers</a:t>
            </a:r>
          </a:p>
        </p:txBody>
      </p:sp>
      <p:sp>
        <p:nvSpPr>
          <p:cNvPr id="33" name="Freeform: Shape 32">
            <a:extLst>
              <a:ext uri="{FF2B5EF4-FFF2-40B4-BE49-F238E27FC236}">
                <a16:creationId xmlns:a16="http://schemas.microsoft.com/office/drawing/2014/main" id="{7B6549E6-E93A-4373-B0F9-A081FB2F0807}"/>
              </a:ext>
            </a:extLst>
          </p:cNvPr>
          <p:cNvSpPr/>
          <p:nvPr/>
        </p:nvSpPr>
        <p:spPr>
          <a:xfrm>
            <a:off x="879537" y="2084333"/>
            <a:ext cx="4553444" cy="1469026"/>
          </a:xfrm>
          <a:custGeom>
            <a:avLst/>
            <a:gdLst>
              <a:gd name="connsiteX0" fmla="*/ 0 w 5291138"/>
              <a:gd name="connsiteY0" fmla="*/ 1319213 h 1319213"/>
              <a:gd name="connsiteX1" fmla="*/ 595313 w 5291138"/>
              <a:gd name="connsiteY1" fmla="*/ 1143000 h 1319213"/>
              <a:gd name="connsiteX2" fmla="*/ 1190625 w 5291138"/>
              <a:gd name="connsiteY2" fmla="*/ 1081088 h 1319213"/>
              <a:gd name="connsiteX3" fmla="*/ 1766888 w 5291138"/>
              <a:gd name="connsiteY3" fmla="*/ 971550 h 1319213"/>
              <a:gd name="connsiteX4" fmla="*/ 2352675 w 5291138"/>
              <a:gd name="connsiteY4" fmla="*/ 709613 h 1319213"/>
              <a:gd name="connsiteX5" fmla="*/ 2943225 w 5291138"/>
              <a:gd name="connsiteY5" fmla="*/ 576263 h 1319213"/>
              <a:gd name="connsiteX6" fmla="*/ 3524250 w 5291138"/>
              <a:gd name="connsiteY6" fmla="*/ 371475 h 1319213"/>
              <a:gd name="connsiteX7" fmla="*/ 4110038 w 5291138"/>
              <a:gd name="connsiteY7" fmla="*/ 266700 h 1319213"/>
              <a:gd name="connsiteX8" fmla="*/ 4710113 w 5291138"/>
              <a:gd name="connsiteY8" fmla="*/ 119063 h 1319213"/>
              <a:gd name="connsiteX9" fmla="*/ 5291138 w 5291138"/>
              <a:gd name="connsiteY9" fmla="*/ 0 h 1319213"/>
              <a:gd name="connsiteX0" fmla="*/ 0 w 5291138"/>
              <a:gd name="connsiteY0" fmla="*/ 1319213 h 1319213"/>
              <a:gd name="connsiteX1" fmla="*/ 590550 w 5291138"/>
              <a:gd name="connsiteY1" fmla="*/ 1262063 h 1319213"/>
              <a:gd name="connsiteX2" fmla="*/ 1190625 w 5291138"/>
              <a:gd name="connsiteY2" fmla="*/ 1081088 h 1319213"/>
              <a:gd name="connsiteX3" fmla="*/ 1766888 w 5291138"/>
              <a:gd name="connsiteY3" fmla="*/ 971550 h 1319213"/>
              <a:gd name="connsiteX4" fmla="*/ 2352675 w 5291138"/>
              <a:gd name="connsiteY4" fmla="*/ 709613 h 1319213"/>
              <a:gd name="connsiteX5" fmla="*/ 2943225 w 5291138"/>
              <a:gd name="connsiteY5" fmla="*/ 576263 h 1319213"/>
              <a:gd name="connsiteX6" fmla="*/ 3524250 w 5291138"/>
              <a:gd name="connsiteY6" fmla="*/ 371475 h 1319213"/>
              <a:gd name="connsiteX7" fmla="*/ 4110038 w 5291138"/>
              <a:gd name="connsiteY7" fmla="*/ 266700 h 1319213"/>
              <a:gd name="connsiteX8" fmla="*/ 4710113 w 5291138"/>
              <a:gd name="connsiteY8" fmla="*/ 119063 h 1319213"/>
              <a:gd name="connsiteX9" fmla="*/ 5291138 w 5291138"/>
              <a:gd name="connsiteY9" fmla="*/ 0 h 1319213"/>
              <a:gd name="connsiteX0" fmla="*/ 0 w 5291138"/>
              <a:gd name="connsiteY0" fmla="*/ 1319213 h 1319213"/>
              <a:gd name="connsiteX1" fmla="*/ 590550 w 5291138"/>
              <a:gd name="connsiteY1" fmla="*/ 1262063 h 1319213"/>
              <a:gd name="connsiteX2" fmla="*/ 1195388 w 5291138"/>
              <a:gd name="connsiteY2" fmla="*/ 1223963 h 1319213"/>
              <a:gd name="connsiteX3" fmla="*/ 1766888 w 5291138"/>
              <a:gd name="connsiteY3" fmla="*/ 971550 h 1319213"/>
              <a:gd name="connsiteX4" fmla="*/ 2352675 w 5291138"/>
              <a:gd name="connsiteY4" fmla="*/ 709613 h 1319213"/>
              <a:gd name="connsiteX5" fmla="*/ 2943225 w 5291138"/>
              <a:gd name="connsiteY5" fmla="*/ 576263 h 1319213"/>
              <a:gd name="connsiteX6" fmla="*/ 3524250 w 5291138"/>
              <a:gd name="connsiteY6" fmla="*/ 371475 h 1319213"/>
              <a:gd name="connsiteX7" fmla="*/ 4110038 w 5291138"/>
              <a:gd name="connsiteY7" fmla="*/ 266700 h 1319213"/>
              <a:gd name="connsiteX8" fmla="*/ 4710113 w 5291138"/>
              <a:gd name="connsiteY8" fmla="*/ 119063 h 1319213"/>
              <a:gd name="connsiteX9" fmla="*/ 5291138 w 5291138"/>
              <a:gd name="connsiteY9" fmla="*/ 0 h 1319213"/>
              <a:gd name="connsiteX0" fmla="*/ 0 w 5291138"/>
              <a:gd name="connsiteY0" fmla="*/ 1319213 h 1319213"/>
              <a:gd name="connsiteX1" fmla="*/ 590550 w 5291138"/>
              <a:gd name="connsiteY1" fmla="*/ 1262063 h 1319213"/>
              <a:gd name="connsiteX2" fmla="*/ 1195388 w 5291138"/>
              <a:gd name="connsiteY2" fmla="*/ 1223963 h 1319213"/>
              <a:gd name="connsiteX3" fmla="*/ 1762126 w 5291138"/>
              <a:gd name="connsiteY3" fmla="*/ 1119188 h 1319213"/>
              <a:gd name="connsiteX4" fmla="*/ 2352675 w 5291138"/>
              <a:gd name="connsiteY4" fmla="*/ 709613 h 1319213"/>
              <a:gd name="connsiteX5" fmla="*/ 2943225 w 5291138"/>
              <a:gd name="connsiteY5" fmla="*/ 576263 h 1319213"/>
              <a:gd name="connsiteX6" fmla="*/ 3524250 w 5291138"/>
              <a:gd name="connsiteY6" fmla="*/ 371475 h 1319213"/>
              <a:gd name="connsiteX7" fmla="*/ 4110038 w 5291138"/>
              <a:gd name="connsiteY7" fmla="*/ 266700 h 1319213"/>
              <a:gd name="connsiteX8" fmla="*/ 4710113 w 5291138"/>
              <a:gd name="connsiteY8" fmla="*/ 119063 h 1319213"/>
              <a:gd name="connsiteX9" fmla="*/ 5291138 w 5291138"/>
              <a:gd name="connsiteY9" fmla="*/ 0 h 1319213"/>
              <a:gd name="connsiteX0" fmla="*/ 0 w 5291138"/>
              <a:gd name="connsiteY0" fmla="*/ 1319213 h 1319213"/>
              <a:gd name="connsiteX1" fmla="*/ 590550 w 5291138"/>
              <a:gd name="connsiteY1" fmla="*/ 1262063 h 1319213"/>
              <a:gd name="connsiteX2" fmla="*/ 1195388 w 5291138"/>
              <a:gd name="connsiteY2" fmla="*/ 1223963 h 1319213"/>
              <a:gd name="connsiteX3" fmla="*/ 1762126 w 5291138"/>
              <a:gd name="connsiteY3" fmla="*/ 1119188 h 1319213"/>
              <a:gd name="connsiteX4" fmla="*/ 2352675 w 5291138"/>
              <a:gd name="connsiteY4" fmla="*/ 709613 h 1319213"/>
              <a:gd name="connsiteX5" fmla="*/ 2943225 w 5291138"/>
              <a:gd name="connsiteY5" fmla="*/ 576263 h 1319213"/>
              <a:gd name="connsiteX6" fmla="*/ 3529012 w 5291138"/>
              <a:gd name="connsiteY6" fmla="*/ 195262 h 1319213"/>
              <a:gd name="connsiteX7" fmla="*/ 4110038 w 5291138"/>
              <a:gd name="connsiteY7" fmla="*/ 266700 h 1319213"/>
              <a:gd name="connsiteX8" fmla="*/ 4710113 w 5291138"/>
              <a:gd name="connsiteY8" fmla="*/ 119063 h 1319213"/>
              <a:gd name="connsiteX9" fmla="*/ 5291138 w 5291138"/>
              <a:gd name="connsiteY9" fmla="*/ 0 h 1319213"/>
              <a:gd name="connsiteX0" fmla="*/ 0 w 5291138"/>
              <a:gd name="connsiteY0" fmla="*/ 1319213 h 1319213"/>
              <a:gd name="connsiteX1" fmla="*/ 590550 w 5291138"/>
              <a:gd name="connsiteY1" fmla="*/ 1262063 h 1319213"/>
              <a:gd name="connsiteX2" fmla="*/ 1195388 w 5291138"/>
              <a:gd name="connsiteY2" fmla="*/ 1223963 h 1319213"/>
              <a:gd name="connsiteX3" fmla="*/ 1762126 w 5291138"/>
              <a:gd name="connsiteY3" fmla="*/ 1119188 h 1319213"/>
              <a:gd name="connsiteX4" fmla="*/ 2352675 w 5291138"/>
              <a:gd name="connsiteY4" fmla="*/ 709613 h 1319213"/>
              <a:gd name="connsiteX5" fmla="*/ 2943225 w 5291138"/>
              <a:gd name="connsiteY5" fmla="*/ 576263 h 1319213"/>
              <a:gd name="connsiteX6" fmla="*/ 3529012 w 5291138"/>
              <a:gd name="connsiteY6" fmla="*/ 195262 h 1319213"/>
              <a:gd name="connsiteX7" fmla="*/ 4105276 w 5291138"/>
              <a:gd name="connsiteY7" fmla="*/ 138112 h 1319213"/>
              <a:gd name="connsiteX8" fmla="*/ 4710113 w 5291138"/>
              <a:gd name="connsiteY8" fmla="*/ 119063 h 1319213"/>
              <a:gd name="connsiteX9" fmla="*/ 5291138 w 5291138"/>
              <a:gd name="connsiteY9" fmla="*/ 0 h 1319213"/>
              <a:gd name="connsiteX0" fmla="*/ 0 w 5291138"/>
              <a:gd name="connsiteY0" fmla="*/ 1319213 h 1319213"/>
              <a:gd name="connsiteX1" fmla="*/ 590550 w 5291138"/>
              <a:gd name="connsiteY1" fmla="*/ 1262063 h 1319213"/>
              <a:gd name="connsiteX2" fmla="*/ 1195388 w 5291138"/>
              <a:gd name="connsiteY2" fmla="*/ 1223963 h 1319213"/>
              <a:gd name="connsiteX3" fmla="*/ 1762126 w 5291138"/>
              <a:gd name="connsiteY3" fmla="*/ 1119188 h 1319213"/>
              <a:gd name="connsiteX4" fmla="*/ 2352675 w 5291138"/>
              <a:gd name="connsiteY4" fmla="*/ 709613 h 1319213"/>
              <a:gd name="connsiteX5" fmla="*/ 2943225 w 5291138"/>
              <a:gd name="connsiteY5" fmla="*/ 576263 h 1319213"/>
              <a:gd name="connsiteX6" fmla="*/ 3529012 w 5291138"/>
              <a:gd name="connsiteY6" fmla="*/ 195262 h 1319213"/>
              <a:gd name="connsiteX7" fmla="*/ 4105276 w 5291138"/>
              <a:gd name="connsiteY7" fmla="*/ 138112 h 1319213"/>
              <a:gd name="connsiteX8" fmla="*/ 4700588 w 5291138"/>
              <a:gd name="connsiteY8" fmla="*/ 76201 h 1319213"/>
              <a:gd name="connsiteX9" fmla="*/ 5291138 w 5291138"/>
              <a:gd name="connsiteY9" fmla="*/ 0 h 1319213"/>
              <a:gd name="connsiteX0" fmla="*/ 0 w 5291138"/>
              <a:gd name="connsiteY0" fmla="*/ 1319213 h 1319213"/>
              <a:gd name="connsiteX1" fmla="*/ 590550 w 5291138"/>
              <a:gd name="connsiteY1" fmla="*/ 1262063 h 1319213"/>
              <a:gd name="connsiteX2" fmla="*/ 1195388 w 5291138"/>
              <a:gd name="connsiteY2" fmla="*/ 1223963 h 1319213"/>
              <a:gd name="connsiteX3" fmla="*/ 1762126 w 5291138"/>
              <a:gd name="connsiteY3" fmla="*/ 1119188 h 1319213"/>
              <a:gd name="connsiteX4" fmla="*/ 2352675 w 5291138"/>
              <a:gd name="connsiteY4" fmla="*/ 709613 h 1319213"/>
              <a:gd name="connsiteX5" fmla="*/ 2943225 w 5291138"/>
              <a:gd name="connsiteY5" fmla="*/ 576263 h 1319213"/>
              <a:gd name="connsiteX6" fmla="*/ 3529012 w 5291138"/>
              <a:gd name="connsiteY6" fmla="*/ 195262 h 1319213"/>
              <a:gd name="connsiteX7" fmla="*/ 4105276 w 5291138"/>
              <a:gd name="connsiteY7" fmla="*/ 42862 h 1319213"/>
              <a:gd name="connsiteX8" fmla="*/ 4700588 w 5291138"/>
              <a:gd name="connsiteY8" fmla="*/ 76201 h 1319213"/>
              <a:gd name="connsiteX9" fmla="*/ 5291138 w 5291138"/>
              <a:gd name="connsiteY9" fmla="*/ 0 h 1319213"/>
              <a:gd name="connsiteX0" fmla="*/ 0 w 5291138"/>
              <a:gd name="connsiteY0" fmla="*/ 1319213 h 1319213"/>
              <a:gd name="connsiteX1" fmla="*/ 590550 w 5291138"/>
              <a:gd name="connsiteY1" fmla="*/ 1262063 h 1319213"/>
              <a:gd name="connsiteX2" fmla="*/ 1195388 w 5291138"/>
              <a:gd name="connsiteY2" fmla="*/ 1223963 h 1319213"/>
              <a:gd name="connsiteX3" fmla="*/ 1762126 w 5291138"/>
              <a:gd name="connsiteY3" fmla="*/ 1119188 h 1319213"/>
              <a:gd name="connsiteX4" fmla="*/ 2352675 w 5291138"/>
              <a:gd name="connsiteY4" fmla="*/ 709613 h 1319213"/>
              <a:gd name="connsiteX5" fmla="*/ 2943225 w 5291138"/>
              <a:gd name="connsiteY5" fmla="*/ 576263 h 1319213"/>
              <a:gd name="connsiteX6" fmla="*/ 3519487 w 5291138"/>
              <a:gd name="connsiteY6" fmla="*/ 209549 h 1319213"/>
              <a:gd name="connsiteX7" fmla="*/ 4105276 w 5291138"/>
              <a:gd name="connsiteY7" fmla="*/ 42862 h 1319213"/>
              <a:gd name="connsiteX8" fmla="*/ 4700588 w 5291138"/>
              <a:gd name="connsiteY8" fmla="*/ 76201 h 1319213"/>
              <a:gd name="connsiteX9" fmla="*/ 5291138 w 5291138"/>
              <a:gd name="connsiteY9" fmla="*/ 0 h 1319213"/>
              <a:gd name="connsiteX0" fmla="*/ 0 w 5291138"/>
              <a:gd name="connsiteY0" fmla="*/ 1362923 h 1362923"/>
              <a:gd name="connsiteX1" fmla="*/ 590550 w 5291138"/>
              <a:gd name="connsiteY1" fmla="*/ 1305773 h 1362923"/>
              <a:gd name="connsiteX2" fmla="*/ 1195388 w 5291138"/>
              <a:gd name="connsiteY2" fmla="*/ 1267673 h 1362923"/>
              <a:gd name="connsiteX3" fmla="*/ 1762126 w 5291138"/>
              <a:gd name="connsiteY3" fmla="*/ 1162898 h 1362923"/>
              <a:gd name="connsiteX4" fmla="*/ 2352675 w 5291138"/>
              <a:gd name="connsiteY4" fmla="*/ 753323 h 1362923"/>
              <a:gd name="connsiteX5" fmla="*/ 2943225 w 5291138"/>
              <a:gd name="connsiteY5" fmla="*/ 619973 h 1362923"/>
              <a:gd name="connsiteX6" fmla="*/ 3519487 w 5291138"/>
              <a:gd name="connsiteY6" fmla="*/ 253259 h 1362923"/>
              <a:gd name="connsiteX7" fmla="*/ 4105276 w 5291138"/>
              <a:gd name="connsiteY7" fmla="*/ 86572 h 1362923"/>
              <a:gd name="connsiteX8" fmla="*/ 4695825 w 5291138"/>
              <a:gd name="connsiteY8" fmla="*/ 10374 h 1362923"/>
              <a:gd name="connsiteX9" fmla="*/ 5291138 w 5291138"/>
              <a:gd name="connsiteY9" fmla="*/ 43710 h 1362923"/>
              <a:gd name="connsiteX0" fmla="*/ 0 w 5286375"/>
              <a:gd name="connsiteY0" fmla="*/ 1404938 h 1404938"/>
              <a:gd name="connsiteX1" fmla="*/ 590550 w 5286375"/>
              <a:gd name="connsiteY1" fmla="*/ 1347788 h 1404938"/>
              <a:gd name="connsiteX2" fmla="*/ 1195388 w 5286375"/>
              <a:gd name="connsiteY2" fmla="*/ 1309688 h 1404938"/>
              <a:gd name="connsiteX3" fmla="*/ 1762126 w 5286375"/>
              <a:gd name="connsiteY3" fmla="*/ 1204913 h 1404938"/>
              <a:gd name="connsiteX4" fmla="*/ 2352675 w 5286375"/>
              <a:gd name="connsiteY4" fmla="*/ 795338 h 1404938"/>
              <a:gd name="connsiteX5" fmla="*/ 2943225 w 5286375"/>
              <a:gd name="connsiteY5" fmla="*/ 661988 h 1404938"/>
              <a:gd name="connsiteX6" fmla="*/ 3519487 w 5286375"/>
              <a:gd name="connsiteY6" fmla="*/ 295274 h 1404938"/>
              <a:gd name="connsiteX7" fmla="*/ 4105276 w 5286375"/>
              <a:gd name="connsiteY7" fmla="*/ 128587 h 1404938"/>
              <a:gd name="connsiteX8" fmla="*/ 4695825 w 5286375"/>
              <a:gd name="connsiteY8" fmla="*/ 52389 h 1404938"/>
              <a:gd name="connsiteX9" fmla="*/ 5286375 w 5286375"/>
              <a:gd name="connsiteY9" fmla="*/ 0 h 1404938"/>
              <a:gd name="connsiteX0" fmla="*/ 0 w 5014007"/>
              <a:gd name="connsiteY0" fmla="*/ 1377598 h 1377598"/>
              <a:gd name="connsiteX1" fmla="*/ 590550 w 5014007"/>
              <a:gd name="connsiteY1" fmla="*/ 1320448 h 1377598"/>
              <a:gd name="connsiteX2" fmla="*/ 1195388 w 5014007"/>
              <a:gd name="connsiteY2" fmla="*/ 1282348 h 1377598"/>
              <a:gd name="connsiteX3" fmla="*/ 1762126 w 5014007"/>
              <a:gd name="connsiteY3" fmla="*/ 1177573 h 1377598"/>
              <a:gd name="connsiteX4" fmla="*/ 2352675 w 5014007"/>
              <a:gd name="connsiteY4" fmla="*/ 767998 h 1377598"/>
              <a:gd name="connsiteX5" fmla="*/ 2943225 w 5014007"/>
              <a:gd name="connsiteY5" fmla="*/ 634648 h 1377598"/>
              <a:gd name="connsiteX6" fmla="*/ 3519487 w 5014007"/>
              <a:gd name="connsiteY6" fmla="*/ 267934 h 1377598"/>
              <a:gd name="connsiteX7" fmla="*/ 4105276 w 5014007"/>
              <a:gd name="connsiteY7" fmla="*/ 101247 h 1377598"/>
              <a:gd name="connsiteX8" fmla="*/ 4695825 w 5014007"/>
              <a:gd name="connsiteY8" fmla="*/ 25049 h 1377598"/>
              <a:gd name="connsiteX9" fmla="*/ 5014007 w 5014007"/>
              <a:gd name="connsiteY9" fmla="*/ 0 h 1377598"/>
              <a:gd name="connsiteX0" fmla="*/ 0 w 5014007"/>
              <a:gd name="connsiteY0" fmla="*/ 1379209 h 1379209"/>
              <a:gd name="connsiteX1" fmla="*/ 590550 w 5014007"/>
              <a:gd name="connsiteY1" fmla="*/ 1322059 h 1379209"/>
              <a:gd name="connsiteX2" fmla="*/ 1195388 w 5014007"/>
              <a:gd name="connsiteY2" fmla="*/ 1283959 h 1379209"/>
              <a:gd name="connsiteX3" fmla="*/ 1762126 w 5014007"/>
              <a:gd name="connsiteY3" fmla="*/ 1179184 h 1379209"/>
              <a:gd name="connsiteX4" fmla="*/ 2352675 w 5014007"/>
              <a:gd name="connsiteY4" fmla="*/ 769609 h 1379209"/>
              <a:gd name="connsiteX5" fmla="*/ 2943225 w 5014007"/>
              <a:gd name="connsiteY5" fmla="*/ 636259 h 1379209"/>
              <a:gd name="connsiteX6" fmla="*/ 3519487 w 5014007"/>
              <a:gd name="connsiteY6" fmla="*/ 269545 h 1379209"/>
              <a:gd name="connsiteX7" fmla="*/ 4105276 w 5014007"/>
              <a:gd name="connsiteY7" fmla="*/ 102858 h 1379209"/>
              <a:gd name="connsiteX8" fmla="*/ 4695825 w 5014007"/>
              <a:gd name="connsiteY8" fmla="*/ 26660 h 1379209"/>
              <a:gd name="connsiteX9" fmla="*/ 5014007 w 5014007"/>
              <a:gd name="connsiteY9" fmla="*/ 1611 h 1379209"/>
              <a:gd name="connsiteX0" fmla="*/ 0 w 5014007"/>
              <a:gd name="connsiteY0" fmla="*/ 1377598 h 1377598"/>
              <a:gd name="connsiteX1" fmla="*/ 590550 w 5014007"/>
              <a:gd name="connsiteY1" fmla="*/ 1320448 h 1377598"/>
              <a:gd name="connsiteX2" fmla="*/ 1195388 w 5014007"/>
              <a:gd name="connsiteY2" fmla="*/ 1282348 h 1377598"/>
              <a:gd name="connsiteX3" fmla="*/ 1762126 w 5014007"/>
              <a:gd name="connsiteY3" fmla="*/ 1177573 h 1377598"/>
              <a:gd name="connsiteX4" fmla="*/ 2352675 w 5014007"/>
              <a:gd name="connsiteY4" fmla="*/ 767998 h 1377598"/>
              <a:gd name="connsiteX5" fmla="*/ 2943225 w 5014007"/>
              <a:gd name="connsiteY5" fmla="*/ 634648 h 1377598"/>
              <a:gd name="connsiteX6" fmla="*/ 3519487 w 5014007"/>
              <a:gd name="connsiteY6" fmla="*/ 267934 h 1377598"/>
              <a:gd name="connsiteX7" fmla="*/ 4105276 w 5014007"/>
              <a:gd name="connsiteY7" fmla="*/ 101247 h 1377598"/>
              <a:gd name="connsiteX8" fmla="*/ 4695825 w 5014007"/>
              <a:gd name="connsiteY8" fmla="*/ 25049 h 1377598"/>
              <a:gd name="connsiteX9" fmla="*/ 5014007 w 5014007"/>
              <a:gd name="connsiteY9" fmla="*/ 0 h 1377598"/>
              <a:gd name="connsiteX0" fmla="*/ 0 w 5014007"/>
              <a:gd name="connsiteY0" fmla="*/ 1377598 h 1377598"/>
              <a:gd name="connsiteX1" fmla="*/ 590550 w 5014007"/>
              <a:gd name="connsiteY1" fmla="*/ 1320448 h 1377598"/>
              <a:gd name="connsiteX2" fmla="*/ 1195388 w 5014007"/>
              <a:gd name="connsiteY2" fmla="*/ 1282348 h 1377598"/>
              <a:gd name="connsiteX3" fmla="*/ 1762126 w 5014007"/>
              <a:gd name="connsiteY3" fmla="*/ 1177573 h 1377598"/>
              <a:gd name="connsiteX4" fmla="*/ 2262147 w 5014007"/>
              <a:gd name="connsiteY4" fmla="*/ 862674 h 1377598"/>
              <a:gd name="connsiteX5" fmla="*/ 2943225 w 5014007"/>
              <a:gd name="connsiteY5" fmla="*/ 634648 h 1377598"/>
              <a:gd name="connsiteX6" fmla="*/ 3519487 w 5014007"/>
              <a:gd name="connsiteY6" fmla="*/ 267934 h 1377598"/>
              <a:gd name="connsiteX7" fmla="*/ 4105276 w 5014007"/>
              <a:gd name="connsiteY7" fmla="*/ 101247 h 1377598"/>
              <a:gd name="connsiteX8" fmla="*/ 4695825 w 5014007"/>
              <a:gd name="connsiteY8" fmla="*/ 25049 h 1377598"/>
              <a:gd name="connsiteX9" fmla="*/ 5014007 w 5014007"/>
              <a:gd name="connsiteY9" fmla="*/ 0 h 1377598"/>
              <a:gd name="connsiteX0" fmla="*/ 0 w 4731304"/>
              <a:gd name="connsiteY0" fmla="*/ 1346994 h 1346994"/>
              <a:gd name="connsiteX1" fmla="*/ 307847 w 4731304"/>
              <a:gd name="connsiteY1" fmla="*/ 1320448 h 1346994"/>
              <a:gd name="connsiteX2" fmla="*/ 912685 w 4731304"/>
              <a:gd name="connsiteY2" fmla="*/ 1282348 h 1346994"/>
              <a:gd name="connsiteX3" fmla="*/ 1479423 w 4731304"/>
              <a:gd name="connsiteY3" fmla="*/ 1177573 h 1346994"/>
              <a:gd name="connsiteX4" fmla="*/ 1979444 w 4731304"/>
              <a:gd name="connsiteY4" fmla="*/ 862674 h 1346994"/>
              <a:gd name="connsiteX5" fmla="*/ 2660522 w 4731304"/>
              <a:gd name="connsiteY5" fmla="*/ 634648 h 1346994"/>
              <a:gd name="connsiteX6" fmla="*/ 3236784 w 4731304"/>
              <a:gd name="connsiteY6" fmla="*/ 267934 h 1346994"/>
              <a:gd name="connsiteX7" fmla="*/ 3822573 w 4731304"/>
              <a:gd name="connsiteY7" fmla="*/ 101247 h 1346994"/>
              <a:gd name="connsiteX8" fmla="*/ 4413122 w 4731304"/>
              <a:gd name="connsiteY8" fmla="*/ 25049 h 1346994"/>
              <a:gd name="connsiteX9" fmla="*/ 4731304 w 4731304"/>
              <a:gd name="connsiteY9" fmla="*/ 0 h 1346994"/>
              <a:gd name="connsiteX0" fmla="*/ 0 w 4731304"/>
              <a:gd name="connsiteY0" fmla="*/ 1346994 h 1346994"/>
              <a:gd name="connsiteX1" fmla="*/ 307847 w 4731304"/>
              <a:gd name="connsiteY1" fmla="*/ 1320448 h 1346994"/>
              <a:gd name="connsiteX2" fmla="*/ 912685 w 4731304"/>
              <a:gd name="connsiteY2" fmla="*/ 1282348 h 1346994"/>
              <a:gd name="connsiteX3" fmla="*/ 1479423 w 4731304"/>
              <a:gd name="connsiteY3" fmla="*/ 1177573 h 1346994"/>
              <a:gd name="connsiteX4" fmla="*/ 1979444 w 4731304"/>
              <a:gd name="connsiteY4" fmla="*/ 862674 h 1346994"/>
              <a:gd name="connsiteX5" fmla="*/ 2660522 w 4731304"/>
              <a:gd name="connsiteY5" fmla="*/ 634648 h 1346994"/>
              <a:gd name="connsiteX6" fmla="*/ 3236784 w 4731304"/>
              <a:gd name="connsiteY6" fmla="*/ 267934 h 1346994"/>
              <a:gd name="connsiteX7" fmla="*/ 3822573 w 4731304"/>
              <a:gd name="connsiteY7" fmla="*/ 101247 h 1346994"/>
              <a:gd name="connsiteX8" fmla="*/ 4413122 w 4731304"/>
              <a:gd name="connsiteY8" fmla="*/ 25049 h 1346994"/>
              <a:gd name="connsiteX9" fmla="*/ 4731304 w 4731304"/>
              <a:gd name="connsiteY9" fmla="*/ 0 h 1346994"/>
              <a:gd name="connsiteX0" fmla="*/ 0 w 4731304"/>
              <a:gd name="connsiteY0" fmla="*/ 1340193 h 1340193"/>
              <a:gd name="connsiteX1" fmla="*/ 307847 w 4731304"/>
              <a:gd name="connsiteY1" fmla="*/ 1320448 h 1340193"/>
              <a:gd name="connsiteX2" fmla="*/ 912685 w 4731304"/>
              <a:gd name="connsiteY2" fmla="*/ 1282348 h 1340193"/>
              <a:gd name="connsiteX3" fmla="*/ 1479423 w 4731304"/>
              <a:gd name="connsiteY3" fmla="*/ 1177573 h 1340193"/>
              <a:gd name="connsiteX4" fmla="*/ 1979444 w 4731304"/>
              <a:gd name="connsiteY4" fmla="*/ 862674 h 1340193"/>
              <a:gd name="connsiteX5" fmla="*/ 2660522 w 4731304"/>
              <a:gd name="connsiteY5" fmla="*/ 634648 h 1340193"/>
              <a:gd name="connsiteX6" fmla="*/ 3236784 w 4731304"/>
              <a:gd name="connsiteY6" fmla="*/ 267934 h 1340193"/>
              <a:gd name="connsiteX7" fmla="*/ 3822573 w 4731304"/>
              <a:gd name="connsiteY7" fmla="*/ 101247 h 1340193"/>
              <a:gd name="connsiteX8" fmla="*/ 4413122 w 4731304"/>
              <a:gd name="connsiteY8" fmla="*/ 25049 h 1340193"/>
              <a:gd name="connsiteX9" fmla="*/ 4731304 w 4731304"/>
              <a:gd name="connsiteY9" fmla="*/ 0 h 1340193"/>
              <a:gd name="connsiteX0" fmla="*/ 0 w 4731304"/>
              <a:gd name="connsiteY0" fmla="*/ 1340193 h 1340193"/>
              <a:gd name="connsiteX1" fmla="*/ 307847 w 4731304"/>
              <a:gd name="connsiteY1" fmla="*/ 1320448 h 1340193"/>
              <a:gd name="connsiteX2" fmla="*/ 912685 w 4731304"/>
              <a:gd name="connsiteY2" fmla="*/ 1282348 h 1340193"/>
              <a:gd name="connsiteX3" fmla="*/ 1479423 w 4731304"/>
              <a:gd name="connsiteY3" fmla="*/ 1177573 h 1340193"/>
              <a:gd name="connsiteX4" fmla="*/ 2033060 w 4731304"/>
              <a:gd name="connsiteY4" fmla="*/ 944287 h 1340193"/>
              <a:gd name="connsiteX5" fmla="*/ 2660522 w 4731304"/>
              <a:gd name="connsiteY5" fmla="*/ 634648 h 1340193"/>
              <a:gd name="connsiteX6" fmla="*/ 3236784 w 4731304"/>
              <a:gd name="connsiteY6" fmla="*/ 267934 h 1340193"/>
              <a:gd name="connsiteX7" fmla="*/ 3822573 w 4731304"/>
              <a:gd name="connsiteY7" fmla="*/ 101247 h 1340193"/>
              <a:gd name="connsiteX8" fmla="*/ 4413122 w 4731304"/>
              <a:gd name="connsiteY8" fmla="*/ 25049 h 1340193"/>
              <a:gd name="connsiteX9" fmla="*/ 4731304 w 4731304"/>
              <a:gd name="connsiteY9" fmla="*/ 0 h 1340193"/>
              <a:gd name="connsiteX0" fmla="*/ 0 w 4731304"/>
              <a:gd name="connsiteY0" fmla="*/ 1340193 h 1340193"/>
              <a:gd name="connsiteX1" fmla="*/ 307847 w 4731304"/>
              <a:gd name="connsiteY1" fmla="*/ 1320448 h 1340193"/>
              <a:gd name="connsiteX2" fmla="*/ 912685 w 4731304"/>
              <a:gd name="connsiteY2" fmla="*/ 1282348 h 1340193"/>
              <a:gd name="connsiteX3" fmla="*/ 1479423 w 4731304"/>
              <a:gd name="connsiteY3" fmla="*/ 1177573 h 1340193"/>
              <a:gd name="connsiteX4" fmla="*/ 2033060 w 4731304"/>
              <a:gd name="connsiteY4" fmla="*/ 944287 h 1340193"/>
              <a:gd name="connsiteX5" fmla="*/ 2602032 w 4731304"/>
              <a:gd name="connsiteY5" fmla="*/ 607444 h 1340193"/>
              <a:gd name="connsiteX6" fmla="*/ 3236784 w 4731304"/>
              <a:gd name="connsiteY6" fmla="*/ 267934 h 1340193"/>
              <a:gd name="connsiteX7" fmla="*/ 3822573 w 4731304"/>
              <a:gd name="connsiteY7" fmla="*/ 101247 h 1340193"/>
              <a:gd name="connsiteX8" fmla="*/ 4413122 w 4731304"/>
              <a:gd name="connsiteY8" fmla="*/ 25049 h 1340193"/>
              <a:gd name="connsiteX9" fmla="*/ 4731304 w 4731304"/>
              <a:gd name="connsiteY9" fmla="*/ 0 h 1340193"/>
              <a:gd name="connsiteX0" fmla="*/ 0 w 4731304"/>
              <a:gd name="connsiteY0" fmla="*/ 1340193 h 1340193"/>
              <a:gd name="connsiteX1" fmla="*/ 307847 w 4731304"/>
              <a:gd name="connsiteY1" fmla="*/ 1320448 h 1340193"/>
              <a:gd name="connsiteX2" fmla="*/ 912685 w 4731304"/>
              <a:gd name="connsiteY2" fmla="*/ 1282348 h 1340193"/>
              <a:gd name="connsiteX3" fmla="*/ 1479423 w 4731304"/>
              <a:gd name="connsiteY3" fmla="*/ 1177573 h 1340193"/>
              <a:gd name="connsiteX4" fmla="*/ 2072054 w 4731304"/>
              <a:gd name="connsiteY4" fmla="*/ 787863 h 1340193"/>
              <a:gd name="connsiteX5" fmla="*/ 2602032 w 4731304"/>
              <a:gd name="connsiteY5" fmla="*/ 607444 h 1340193"/>
              <a:gd name="connsiteX6" fmla="*/ 3236784 w 4731304"/>
              <a:gd name="connsiteY6" fmla="*/ 267934 h 1340193"/>
              <a:gd name="connsiteX7" fmla="*/ 3822573 w 4731304"/>
              <a:gd name="connsiteY7" fmla="*/ 101247 h 1340193"/>
              <a:gd name="connsiteX8" fmla="*/ 4413122 w 4731304"/>
              <a:gd name="connsiteY8" fmla="*/ 25049 h 1340193"/>
              <a:gd name="connsiteX9" fmla="*/ 4731304 w 4731304"/>
              <a:gd name="connsiteY9" fmla="*/ 0 h 1340193"/>
              <a:gd name="connsiteX0" fmla="*/ 0 w 4731304"/>
              <a:gd name="connsiteY0" fmla="*/ 1340193 h 1340193"/>
              <a:gd name="connsiteX1" fmla="*/ 307847 w 4731304"/>
              <a:gd name="connsiteY1" fmla="*/ 1320448 h 1340193"/>
              <a:gd name="connsiteX2" fmla="*/ 912685 w 4731304"/>
              <a:gd name="connsiteY2" fmla="*/ 1282348 h 1340193"/>
              <a:gd name="connsiteX3" fmla="*/ 1479423 w 4731304"/>
              <a:gd name="connsiteY3" fmla="*/ 1177573 h 1340193"/>
              <a:gd name="connsiteX4" fmla="*/ 2072054 w 4731304"/>
              <a:gd name="connsiteY4" fmla="*/ 787863 h 1340193"/>
              <a:gd name="connsiteX5" fmla="*/ 2918853 w 4731304"/>
              <a:gd name="connsiteY5" fmla="*/ 570038 h 1340193"/>
              <a:gd name="connsiteX6" fmla="*/ 3236784 w 4731304"/>
              <a:gd name="connsiteY6" fmla="*/ 267934 h 1340193"/>
              <a:gd name="connsiteX7" fmla="*/ 3822573 w 4731304"/>
              <a:gd name="connsiteY7" fmla="*/ 101247 h 1340193"/>
              <a:gd name="connsiteX8" fmla="*/ 4413122 w 4731304"/>
              <a:gd name="connsiteY8" fmla="*/ 25049 h 1340193"/>
              <a:gd name="connsiteX9" fmla="*/ 4731304 w 4731304"/>
              <a:gd name="connsiteY9" fmla="*/ 0 h 1340193"/>
              <a:gd name="connsiteX0" fmla="*/ 0 w 4731304"/>
              <a:gd name="connsiteY0" fmla="*/ 1340193 h 1340193"/>
              <a:gd name="connsiteX1" fmla="*/ 307847 w 4731304"/>
              <a:gd name="connsiteY1" fmla="*/ 1320448 h 1340193"/>
              <a:gd name="connsiteX2" fmla="*/ 912685 w 4731304"/>
              <a:gd name="connsiteY2" fmla="*/ 1282348 h 1340193"/>
              <a:gd name="connsiteX3" fmla="*/ 1479423 w 4731304"/>
              <a:gd name="connsiteY3" fmla="*/ 1177573 h 1340193"/>
              <a:gd name="connsiteX4" fmla="*/ 1979445 w 4731304"/>
              <a:gd name="connsiteY4" fmla="*/ 774261 h 1340193"/>
              <a:gd name="connsiteX5" fmla="*/ 2918853 w 4731304"/>
              <a:gd name="connsiteY5" fmla="*/ 570038 h 1340193"/>
              <a:gd name="connsiteX6" fmla="*/ 3236784 w 4731304"/>
              <a:gd name="connsiteY6" fmla="*/ 267934 h 1340193"/>
              <a:gd name="connsiteX7" fmla="*/ 3822573 w 4731304"/>
              <a:gd name="connsiteY7" fmla="*/ 101247 h 1340193"/>
              <a:gd name="connsiteX8" fmla="*/ 4413122 w 4731304"/>
              <a:gd name="connsiteY8" fmla="*/ 25049 h 1340193"/>
              <a:gd name="connsiteX9" fmla="*/ 4731304 w 4731304"/>
              <a:gd name="connsiteY9" fmla="*/ 0 h 1340193"/>
              <a:gd name="connsiteX0" fmla="*/ 0 w 4731304"/>
              <a:gd name="connsiteY0" fmla="*/ 1340193 h 1340193"/>
              <a:gd name="connsiteX1" fmla="*/ 307847 w 4731304"/>
              <a:gd name="connsiteY1" fmla="*/ 1320448 h 1340193"/>
              <a:gd name="connsiteX2" fmla="*/ 912685 w 4731304"/>
              <a:gd name="connsiteY2" fmla="*/ 1282348 h 1340193"/>
              <a:gd name="connsiteX3" fmla="*/ 1479423 w 4731304"/>
              <a:gd name="connsiteY3" fmla="*/ 1177573 h 1340193"/>
              <a:gd name="connsiteX4" fmla="*/ 1979445 w 4731304"/>
              <a:gd name="connsiteY4" fmla="*/ 774261 h 1340193"/>
              <a:gd name="connsiteX5" fmla="*/ 2918853 w 4731304"/>
              <a:gd name="connsiteY5" fmla="*/ 570038 h 1340193"/>
              <a:gd name="connsiteX6" fmla="*/ 3246532 w 4731304"/>
              <a:gd name="connsiteY6" fmla="*/ 356347 h 1340193"/>
              <a:gd name="connsiteX7" fmla="*/ 3822573 w 4731304"/>
              <a:gd name="connsiteY7" fmla="*/ 101247 h 1340193"/>
              <a:gd name="connsiteX8" fmla="*/ 4413122 w 4731304"/>
              <a:gd name="connsiteY8" fmla="*/ 25049 h 1340193"/>
              <a:gd name="connsiteX9" fmla="*/ 4731304 w 4731304"/>
              <a:gd name="connsiteY9" fmla="*/ 0 h 1340193"/>
              <a:gd name="connsiteX0" fmla="*/ 0 w 4731304"/>
              <a:gd name="connsiteY0" fmla="*/ 1340193 h 1340193"/>
              <a:gd name="connsiteX1" fmla="*/ 307847 w 4731304"/>
              <a:gd name="connsiteY1" fmla="*/ 1320448 h 1340193"/>
              <a:gd name="connsiteX2" fmla="*/ 912685 w 4731304"/>
              <a:gd name="connsiteY2" fmla="*/ 1282348 h 1340193"/>
              <a:gd name="connsiteX3" fmla="*/ 1479423 w 4731304"/>
              <a:gd name="connsiteY3" fmla="*/ 1177573 h 1340193"/>
              <a:gd name="connsiteX4" fmla="*/ 1979445 w 4731304"/>
              <a:gd name="connsiteY4" fmla="*/ 774261 h 1340193"/>
              <a:gd name="connsiteX5" fmla="*/ 2918853 w 4731304"/>
              <a:gd name="connsiteY5" fmla="*/ 570038 h 1340193"/>
              <a:gd name="connsiteX6" fmla="*/ 3246532 w 4731304"/>
              <a:gd name="connsiteY6" fmla="*/ 356347 h 1340193"/>
              <a:gd name="connsiteX7" fmla="*/ 3856692 w 4731304"/>
              <a:gd name="connsiteY7" fmla="*/ 179459 h 1340193"/>
              <a:gd name="connsiteX8" fmla="*/ 4413122 w 4731304"/>
              <a:gd name="connsiteY8" fmla="*/ 25049 h 1340193"/>
              <a:gd name="connsiteX9" fmla="*/ 4731304 w 4731304"/>
              <a:gd name="connsiteY9" fmla="*/ 0 h 1340193"/>
              <a:gd name="connsiteX0" fmla="*/ 0 w 4731304"/>
              <a:gd name="connsiteY0" fmla="*/ 1340193 h 1340193"/>
              <a:gd name="connsiteX1" fmla="*/ 307847 w 4731304"/>
              <a:gd name="connsiteY1" fmla="*/ 1320448 h 1340193"/>
              <a:gd name="connsiteX2" fmla="*/ 912685 w 4731304"/>
              <a:gd name="connsiteY2" fmla="*/ 1282348 h 1340193"/>
              <a:gd name="connsiteX3" fmla="*/ 1479423 w 4731304"/>
              <a:gd name="connsiteY3" fmla="*/ 1177573 h 1340193"/>
              <a:gd name="connsiteX4" fmla="*/ 1979445 w 4731304"/>
              <a:gd name="connsiteY4" fmla="*/ 774261 h 1340193"/>
              <a:gd name="connsiteX5" fmla="*/ 2918853 w 4731304"/>
              <a:gd name="connsiteY5" fmla="*/ 570038 h 1340193"/>
              <a:gd name="connsiteX6" fmla="*/ 3246532 w 4731304"/>
              <a:gd name="connsiteY6" fmla="*/ 356347 h 1340193"/>
              <a:gd name="connsiteX7" fmla="*/ 3856692 w 4731304"/>
              <a:gd name="connsiteY7" fmla="*/ 179459 h 1340193"/>
              <a:gd name="connsiteX8" fmla="*/ 4447242 w 4731304"/>
              <a:gd name="connsiteY8" fmla="*/ 45452 h 1340193"/>
              <a:gd name="connsiteX9" fmla="*/ 4731304 w 4731304"/>
              <a:gd name="connsiteY9" fmla="*/ 0 h 1340193"/>
              <a:gd name="connsiteX0" fmla="*/ 0 w 4726430"/>
              <a:gd name="connsiteY0" fmla="*/ 1360596 h 1360596"/>
              <a:gd name="connsiteX1" fmla="*/ 307847 w 4726430"/>
              <a:gd name="connsiteY1" fmla="*/ 1340851 h 1360596"/>
              <a:gd name="connsiteX2" fmla="*/ 912685 w 4726430"/>
              <a:gd name="connsiteY2" fmla="*/ 1302751 h 1360596"/>
              <a:gd name="connsiteX3" fmla="*/ 1479423 w 4726430"/>
              <a:gd name="connsiteY3" fmla="*/ 1197976 h 1360596"/>
              <a:gd name="connsiteX4" fmla="*/ 1979445 w 4726430"/>
              <a:gd name="connsiteY4" fmla="*/ 794664 h 1360596"/>
              <a:gd name="connsiteX5" fmla="*/ 2918853 w 4726430"/>
              <a:gd name="connsiteY5" fmla="*/ 590441 h 1360596"/>
              <a:gd name="connsiteX6" fmla="*/ 3246532 w 4726430"/>
              <a:gd name="connsiteY6" fmla="*/ 376750 h 1360596"/>
              <a:gd name="connsiteX7" fmla="*/ 3856692 w 4726430"/>
              <a:gd name="connsiteY7" fmla="*/ 199862 h 1360596"/>
              <a:gd name="connsiteX8" fmla="*/ 4447242 w 4726430"/>
              <a:gd name="connsiteY8" fmla="*/ 65855 h 1360596"/>
              <a:gd name="connsiteX9" fmla="*/ 4726430 w 4726430"/>
              <a:gd name="connsiteY9" fmla="*/ 0 h 1360596"/>
              <a:gd name="connsiteX0" fmla="*/ 0 w 4726430"/>
              <a:gd name="connsiteY0" fmla="*/ 1360596 h 1360596"/>
              <a:gd name="connsiteX1" fmla="*/ 307847 w 4726430"/>
              <a:gd name="connsiteY1" fmla="*/ 1340851 h 1360596"/>
              <a:gd name="connsiteX2" fmla="*/ 912685 w 4726430"/>
              <a:gd name="connsiteY2" fmla="*/ 1302751 h 1360596"/>
              <a:gd name="connsiteX3" fmla="*/ 1479423 w 4726430"/>
              <a:gd name="connsiteY3" fmla="*/ 1197976 h 1360596"/>
              <a:gd name="connsiteX4" fmla="*/ 1979445 w 4726430"/>
              <a:gd name="connsiteY4" fmla="*/ 794664 h 1360596"/>
              <a:gd name="connsiteX5" fmla="*/ 2918853 w 4726430"/>
              <a:gd name="connsiteY5" fmla="*/ 590441 h 1360596"/>
              <a:gd name="connsiteX6" fmla="*/ 3246532 w 4726430"/>
              <a:gd name="connsiteY6" fmla="*/ 376750 h 1360596"/>
              <a:gd name="connsiteX7" fmla="*/ 3856692 w 4726430"/>
              <a:gd name="connsiteY7" fmla="*/ 199862 h 1360596"/>
              <a:gd name="connsiteX8" fmla="*/ 4447242 w 4726430"/>
              <a:gd name="connsiteY8" fmla="*/ 65855 h 1360596"/>
              <a:gd name="connsiteX9" fmla="*/ 4726430 w 4726430"/>
              <a:gd name="connsiteY9" fmla="*/ 0 h 1360596"/>
              <a:gd name="connsiteX0" fmla="*/ 0 w 4726430"/>
              <a:gd name="connsiteY0" fmla="*/ 1360596 h 1360596"/>
              <a:gd name="connsiteX1" fmla="*/ 307847 w 4726430"/>
              <a:gd name="connsiteY1" fmla="*/ 1340851 h 1360596"/>
              <a:gd name="connsiteX2" fmla="*/ 922434 w 4726430"/>
              <a:gd name="connsiteY2" fmla="*/ 1227939 h 1360596"/>
              <a:gd name="connsiteX3" fmla="*/ 1479423 w 4726430"/>
              <a:gd name="connsiteY3" fmla="*/ 1197976 h 1360596"/>
              <a:gd name="connsiteX4" fmla="*/ 1979445 w 4726430"/>
              <a:gd name="connsiteY4" fmla="*/ 794664 h 1360596"/>
              <a:gd name="connsiteX5" fmla="*/ 2918853 w 4726430"/>
              <a:gd name="connsiteY5" fmla="*/ 590441 h 1360596"/>
              <a:gd name="connsiteX6" fmla="*/ 3246532 w 4726430"/>
              <a:gd name="connsiteY6" fmla="*/ 376750 h 1360596"/>
              <a:gd name="connsiteX7" fmla="*/ 3856692 w 4726430"/>
              <a:gd name="connsiteY7" fmla="*/ 199862 h 1360596"/>
              <a:gd name="connsiteX8" fmla="*/ 4447242 w 4726430"/>
              <a:gd name="connsiteY8" fmla="*/ 65855 h 1360596"/>
              <a:gd name="connsiteX9" fmla="*/ 4726430 w 4726430"/>
              <a:gd name="connsiteY9" fmla="*/ 0 h 1360596"/>
              <a:gd name="connsiteX0" fmla="*/ 0 w 4726430"/>
              <a:gd name="connsiteY0" fmla="*/ 1360596 h 1360596"/>
              <a:gd name="connsiteX1" fmla="*/ 307847 w 4726430"/>
              <a:gd name="connsiteY1" fmla="*/ 1340851 h 1360596"/>
              <a:gd name="connsiteX2" fmla="*/ 1479423 w 4726430"/>
              <a:gd name="connsiteY2" fmla="*/ 1197976 h 1360596"/>
              <a:gd name="connsiteX3" fmla="*/ 1979445 w 4726430"/>
              <a:gd name="connsiteY3" fmla="*/ 794664 h 1360596"/>
              <a:gd name="connsiteX4" fmla="*/ 2918853 w 4726430"/>
              <a:gd name="connsiteY4" fmla="*/ 590441 h 1360596"/>
              <a:gd name="connsiteX5" fmla="*/ 3246532 w 4726430"/>
              <a:gd name="connsiteY5" fmla="*/ 376750 h 1360596"/>
              <a:gd name="connsiteX6" fmla="*/ 3856692 w 4726430"/>
              <a:gd name="connsiteY6" fmla="*/ 199862 h 1360596"/>
              <a:gd name="connsiteX7" fmla="*/ 4447242 w 4726430"/>
              <a:gd name="connsiteY7" fmla="*/ 65855 h 1360596"/>
              <a:gd name="connsiteX8" fmla="*/ 4726430 w 4726430"/>
              <a:gd name="connsiteY8" fmla="*/ 0 h 1360596"/>
              <a:gd name="connsiteX0" fmla="*/ 0 w 4726430"/>
              <a:gd name="connsiteY0" fmla="*/ 1360596 h 1360596"/>
              <a:gd name="connsiteX1" fmla="*/ 1479423 w 4726430"/>
              <a:gd name="connsiteY1" fmla="*/ 1197976 h 1360596"/>
              <a:gd name="connsiteX2" fmla="*/ 1979445 w 4726430"/>
              <a:gd name="connsiteY2" fmla="*/ 794664 h 1360596"/>
              <a:gd name="connsiteX3" fmla="*/ 2918853 w 4726430"/>
              <a:gd name="connsiteY3" fmla="*/ 590441 h 1360596"/>
              <a:gd name="connsiteX4" fmla="*/ 3246532 w 4726430"/>
              <a:gd name="connsiteY4" fmla="*/ 376750 h 1360596"/>
              <a:gd name="connsiteX5" fmla="*/ 3856692 w 4726430"/>
              <a:gd name="connsiteY5" fmla="*/ 199862 h 1360596"/>
              <a:gd name="connsiteX6" fmla="*/ 4447242 w 4726430"/>
              <a:gd name="connsiteY6" fmla="*/ 65855 h 1360596"/>
              <a:gd name="connsiteX7" fmla="*/ 4726430 w 4726430"/>
              <a:gd name="connsiteY7" fmla="*/ 0 h 1360596"/>
              <a:gd name="connsiteX0" fmla="*/ 0 w 4726430"/>
              <a:gd name="connsiteY0" fmla="*/ 1360596 h 1360596"/>
              <a:gd name="connsiteX1" fmla="*/ 1479423 w 4726430"/>
              <a:gd name="connsiteY1" fmla="*/ 1197976 h 1360596"/>
              <a:gd name="connsiteX2" fmla="*/ 2918853 w 4726430"/>
              <a:gd name="connsiteY2" fmla="*/ 590441 h 1360596"/>
              <a:gd name="connsiteX3" fmla="*/ 3246532 w 4726430"/>
              <a:gd name="connsiteY3" fmla="*/ 376750 h 1360596"/>
              <a:gd name="connsiteX4" fmla="*/ 3856692 w 4726430"/>
              <a:gd name="connsiteY4" fmla="*/ 199862 h 1360596"/>
              <a:gd name="connsiteX5" fmla="*/ 4447242 w 4726430"/>
              <a:gd name="connsiteY5" fmla="*/ 65855 h 1360596"/>
              <a:gd name="connsiteX6" fmla="*/ 4726430 w 4726430"/>
              <a:gd name="connsiteY6" fmla="*/ 0 h 1360596"/>
              <a:gd name="connsiteX0" fmla="*/ 0 w 4726430"/>
              <a:gd name="connsiteY0" fmla="*/ 1360596 h 1360596"/>
              <a:gd name="connsiteX1" fmla="*/ 1172350 w 4726430"/>
              <a:gd name="connsiteY1" fmla="*/ 1136767 h 1360596"/>
              <a:gd name="connsiteX2" fmla="*/ 2918853 w 4726430"/>
              <a:gd name="connsiteY2" fmla="*/ 590441 h 1360596"/>
              <a:gd name="connsiteX3" fmla="*/ 3246532 w 4726430"/>
              <a:gd name="connsiteY3" fmla="*/ 376750 h 1360596"/>
              <a:gd name="connsiteX4" fmla="*/ 3856692 w 4726430"/>
              <a:gd name="connsiteY4" fmla="*/ 199862 h 1360596"/>
              <a:gd name="connsiteX5" fmla="*/ 4447242 w 4726430"/>
              <a:gd name="connsiteY5" fmla="*/ 65855 h 1360596"/>
              <a:gd name="connsiteX6" fmla="*/ 4726430 w 4726430"/>
              <a:gd name="connsiteY6" fmla="*/ 0 h 1360596"/>
              <a:gd name="connsiteX0" fmla="*/ 0 w 4726430"/>
              <a:gd name="connsiteY0" fmla="*/ 1360596 h 1360596"/>
              <a:gd name="connsiteX1" fmla="*/ 1172350 w 4726430"/>
              <a:gd name="connsiteY1" fmla="*/ 1136767 h 1360596"/>
              <a:gd name="connsiteX2" fmla="*/ 2372945 w 4726430"/>
              <a:gd name="connsiteY2" fmla="*/ 706059 h 1360596"/>
              <a:gd name="connsiteX3" fmla="*/ 3246532 w 4726430"/>
              <a:gd name="connsiteY3" fmla="*/ 376750 h 1360596"/>
              <a:gd name="connsiteX4" fmla="*/ 3856692 w 4726430"/>
              <a:gd name="connsiteY4" fmla="*/ 199862 h 1360596"/>
              <a:gd name="connsiteX5" fmla="*/ 4447242 w 4726430"/>
              <a:gd name="connsiteY5" fmla="*/ 65855 h 1360596"/>
              <a:gd name="connsiteX6" fmla="*/ 4726430 w 4726430"/>
              <a:gd name="connsiteY6" fmla="*/ 0 h 1360596"/>
              <a:gd name="connsiteX0" fmla="*/ 0 w 4726430"/>
              <a:gd name="connsiteY0" fmla="*/ 1360596 h 1360596"/>
              <a:gd name="connsiteX1" fmla="*/ 1172350 w 4726430"/>
              <a:gd name="connsiteY1" fmla="*/ 1136767 h 1360596"/>
              <a:gd name="connsiteX2" fmla="*/ 2372945 w 4726430"/>
              <a:gd name="connsiteY2" fmla="*/ 706059 h 1360596"/>
              <a:gd name="connsiteX3" fmla="*/ 3246532 w 4726430"/>
              <a:gd name="connsiteY3" fmla="*/ 376750 h 1360596"/>
              <a:gd name="connsiteX4" fmla="*/ 3856692 w 4726430"/>
              <a:gd name="connsiteY4" fmla="*/ 199862 h 1360596"/>
              <a:gd name="connsiteX5" fmla="*/ 4447242 w 4726430"/>
              <a:gd name="connsiteY5" fmla="*/ 65855 h 1360596"/>
              <a:gd name="connsiteX6" fmla="*/ 4726430 w 4726430"/>
              <a:gd name="connsiteY6" fmla="*/ 0 h 1360596"/>
              <a:gd name="connsiteX0" fmla="*/ 0 w 4726430"/>
              <a:gd name="connsiteY0" fmla="*/ 1360596 h 1360596"/>
              <a:gd name="connsiteX1" fmla="*/ 1172350 w 4726430"/>
              <a:gd name="connsiteY1" fmla="*/ 1136767 h 1360596"/>
              <a:gd name="connsiteX2" fmla="*/ 2372945 w 4726430"/>
              <a:gd name="connsiteY2" fmla="*/ 706059 h 1360596"/>
              <a:gd name="connsiteX3" fmla="*/ 3246532 w 4726430"/>
              <a:gd name="connsiteY3" fmla="*/ 376750 h 1360596"/>
              <a:gd name="connsiteX4" fmla="*/ 3856692 w 4726430"/>
              <a:gd name="connsiteY4" fmla="*/ 199862 h 1360596"/>
              <a:gd name="connsiteX5" fmla="*/ 4447242 w 4726430"/>
              <a:gd name="connsiteY5" fmla="*/ 65855 h 1360596"/>
              <a:gd name="connsiteX6" fmla="*/ 4726430 w 4726430"/>
              <a:gd name="connsiteY6" fmla="*/ 0 h 1360596"/>
              <a:gd name="connsiteX0" fmla="*/ 0 w 4726430"/>
              <a:gd name="connsiteY0" fmla="*/ 1360596 h 1360596"/>
              <a:gd name="connsiteX1" fmla="*/ 1172350 w 4726430"/>
              <a:gd name="connsiteY1" fmla="*/ 1136767 h 1360596"/>
              <a:gd name="connsiteX2" fmla="*/ 2372945 w 4726430"/>
              <a:gd name="connsiteY2" fmla="*/ 706059 h 1360596"/>
              <a:gd name="connsiteX3" fmla="*/ 3246532 w 4726430"/>
              <a:gd name="connsiteY3" fmla="*/ 376750 h 1360596"/>
              <a:gd name="connsiteX4" fmla="*/ 3856692 w 4726430"/>
              <a:gd name="connsiteY4" fmla="*/ 199862 h 1360596"/>
              <a:gd name="connsiteX5" fmla="*/ 4726430 w 4726430"/>
              <a:gd name="connsiteY5" fmla="*/ 0 h 1360596"/>
              <a:gd name="connsiteX0" fmla="*/ 0 w 4687437"/>
              <a:gd name="connsiteY0" fmla="*/ 1350394 h 1350394"/>
              <a:gd name="connsiteX1" fmla="*/ 1172350 w 4687437"/>
              <a:gd name="connsiteY1" fmla="*/ 1126565 h 1350394"/>
              <a:gd name="connsiteX2" fmla="*/ 2372945 w 4687437"/>
              <a:gd name="connsiteY2" fmla="*/ 695857 h 1350394"/>
              <a:gd name="connsiteX3" fmla="*/ 3246532 w 4687437"/>
              <a:gd name="connsiteY3" fmla="*/ 366548 h 1350394"/>
              <a:gd name="connsiteX4" fmla="*/ 3856692 w 4687437"/>
              <a:gd name="connsiteY4" fmla="*/ 189660 h 1350394"/>
              <a:gd name="connsiteX5" fmla="*/ 4687437 w 4687437"/>
              <a:gd name="connsiteY5" fmla="*/ 0 h 1350394"/>
              <a:gd name="connsiteX0" fmla="*/ 0 w 4687437"/>
              <a:gd name="connsiteY0" fmla="*/ 1350394 h 1350394"/>
              <a:gd name="connsiteX1" fmla="*/ 1172350 w 4687437"/>
              <a:gd name="connsiteY1" fmla="*/ 1126565 h 1350394"/>
              <a:gd name="connsiteX2" fmla="*/ 2372945 w 4687437"/>
              <a:gd name="connsiteY2" fmla="*/ 695857 h 1350394"/>
              <a:gd name="connsiteX3" fmla="*/ 3856692 w 4687437"/>
              <a:gd name="connsiteY3" fmla="*/ 189660 h 1350394"/>
              <a:gd name="connsiteX4" fmla="*/ 4687437 w 4687437"/>
              <a:gd name="connsiteY4" fmla="*/ 0 h 1350394"/>
              <a:gd name="connsiteX0" fmla="*/ 0 w 4687437"/>
              <a:gd name="connsiteY0" fmla="*/ 1350394 h 1350394"/>
              <a:gd name="connsiteX1" fmla="*/ 1172350 w 4687437"/>
              <a:gd name="connsiteY1" fmla="*/ 1126565 h 1350394"/>
              <a:gd name="connsiteX2" fmla="*/ 2372945 w 4687437"/>
              <a:gd name="connsiteY2" fmla="*/ 695857 h 1350394"/>
              <a:gd name="connsiteX3" fmla="*/ 3539871 w 4687437"/>
              <a:gd name="connsiteY3" fmla="*/ 278073 h 1350394"/>
              <a:gd name="connsiteX4" fmla="*/ 4687437 w 4687437"/>
              <a:gd name="connsiteY4" fmla="*/ 0 h 1350394"/>
              <a:gd name="connsiteX0" fmla="*/ 0 w 4687437"/>
              <a:gd name="connsiteY0" fmla="*/ 1350394 h 1350394"/>
              <a:gd name="connsiteX1" fmla="*/ 1172350 w 4687437"/>
              <a:gd name="connsiteY1" fmla="*/ 1126565 h 1350394"/>
              <a:gd name="connsiteX2" fmla="*/ 2372945 w 4687437"/>
              <a:gd name="connsiteY2" fmla="*/ 695857 h 1350394"/>
              <a:gd name="connsiteX3" fmla="*/ 3539871 w 4687437"/>
              <a:gd name="connsiteY3" fmla="*/ 278073 h 1350394"/>
              <a:gd name="connsiteX4" fmla="*/ 4687437 w 4687437"/>
              <a:gd name="connsiteY4" fmla="*/ 0 h 1350394"/>
              <a:gd name="connsiteX0" fmla="*/ 0 w 4687437"/>
              <a:gd name="connsiteY0" fmla="*/ 1350394 h 1350394"/>
              <a:gd name="connsiteX1" fmla="*/ 1172350 w 4687437"/>
              <a:gd name="connsiteY1" fmla="*/ 1126565 h 1350394"/>
              <a:gd name="connsiteX2" fmla="*/ 2372945 w 4687437"/>
              <a:gd name="connsiteY2" fmla="*/ 695857 h 1350394"/>
              <a:gd name="connsiteX3" fmla="*/ 3539871 w 4687437"/>
              <a:gd name="connsiteY3" fmla="*/ 278073 h 1350394"/>
              <a:gd name="connsiteX4" fmla="*/ 4687437 w 4687437"/>
              <a:gd name="connsiteY4" fmla="*/ 0 h 1350394"/>
              <a:gd name="connsiteX0" fmla="*/ 0 w 4687437"/>
              <a:gd name="connsiteY0" fmla="*/ 1350394 h 1350394"/>
              <a:gd name="connsiteX1" fmla="*/ 1172350 w 4687437"/>
              <a:gd name="connsiteY1" fmla="*/ 1126565 h 1350394"/>
              <a:gd name="connsiteX2" fmla="*/ 2372945 w 4687437"/>
              <a:gd name="connsiteY2" fmla="*/ 695857 h 1350394"/>
              <a:gd name="connsiteX3" fmla="*/ 3539871 w 4687437"/>
              <a:gd name="connsiteY3" fmla="*/ 278073 h 1350394"/>
              <a:gd name="connsiteX4" fmla="*/ 4687437 w 4687437"/>
              <a:gd name="connsiteY4" fmla="*/ 0 h 1350394"/>
              <a:gd name="connsiteX0" fmla="*/ 0 w 4687437"/>
              <a:gd name="connsiteY0" fmla="*/ 1350394 h 1350394"/>
              <a:gd name="connsiteX1" fmla="*/ 1172350 w 4687437"/>
              <a:gd name="connsiteY1" fmla="*/ 1126565 h 1350394"/>
              <a:gd name="connsiteX2" fmla="*/ 2372945 w 4687437"/>
              <a:gd name="connsiteY2" fmla="*/ 695857 h 1350394"/>
              <a:gd name="connsiteX3" fmla="*/ 3539871 w 4687437"/>
              <a:gd name="connsiteY3" fmla="*/ 278073 h 1350394"/>
              <a:gd name="connsiteX4" fmla="*/ 4687437 w 4687437"/>
              <a:gd name="connsiteY4" fmla="*/ 0 h 1350394"/>
              <a:gd name="connsiteX0" fmla="*/ 0 w 4687437"/>
              <a:gd name="connsiteY0" fmla="*/ 1350394 h 1350394"/>
              <a:gd name="connsiteX1" fmla="*/ 1172350 w 4687437"/>
              <a:gd name="connsiteY1" fmla="*/ 1126565 h 1350394"/>
              <a:gd name="connsiteX2" fmla="*/ 2372945 w 4687437"/>
              <a:gd name="connsiteY2" fmla="*/ 695857 h 1350394"/>
              <a:gd name="connsiteX3" fmla="*/ 3539871 w 4687437"/>
              <a:gd name="connsiteY3" fmla="*/ 278073 h 1350394"/>
              <a:gd name="connsiteX4" fmla="*/ 4687437 w 4687437"/>
              <a:gd name="connsiteY4" fmla="*/ 0 h 1350394"/>
              <a:gd name="connsiteX0" fmla="*/ 0 w 4692312"/>
              <a:gd name="connsiteY0" fmla="*/ 1156565 h 1160988"/>
              <a:gd name="connsiteX1" fmla="*/ 1177225 w 4692312"/>
              <a:gd name="connsiteY1" fmla="*/ 1126565 h 1160988"/>
              <a:gd name="connsiteX2" fmla="*/ 2377820 w 4692312"/>
              <a:gd name="connsiteY2" fmla="*/ 695857 h 1160988"/>
              <a:gd name="connsiteX3" fmla="*/ 3544746 w 4692312"/>
              <a:gd name="connsiteY3" fmla="*/ 278073 h 1160988"/>
              <a:gd name="connsiteX4" fmla="*/ 4692312 w 4692312"/>
              <a:gd name="connsiteY4" fmla="*/ 0 h 1160988"/>
              <a:gd name="connsiteX0" fmla="*/ 0 w 4692312"/>
              <a:gd name="connsiteY0" fmla="*/ 1156565 h 1156565"/>
              <a:gd name="connsiteX1" fmla="*/ 1177225 w 4692312"/>
              <a:gd name="connsiteY1" fmla="*/ 1017748 h 1156565"/>
              <a:gd name="connsiteX2" fmla="*/ 2377820 w 4692312"/>
              <a:gd name="connsiteY2" fmla="*/ 695857 h 1156565"/>
              <a:gd name="connsiteX3" fmla="*/ 3544746 w 4692312"/>
              <a:gd name="connsiteY3" fmla="*/ 278073 h 1156565"/>
              <a:gd name="connsiteX4" fmla="*/ 4692312 w 4692312"/>
              <a:gd name="connsiteY4" fmla="*/ 0 h 1156565"/>
              <a:gd name="connsiteX0" fmla="*/ 0 w 4692312"/>
              <a:gd name="connsiteY0" fmla="*/ 1156565 h 1156565"/>
              <a:gd name="connsiteX1" fmla="*/ 1177225 w 4692312"/>
              <a:gd name="connsiteY1" fmla="*/ 1017748 h 1156565"/>
              <a:gd name="connsiteX2" fmla="*/ 2377820 w 4692312"/>
              <a:gd name="connsiteY2" fmla="*/ 695857 h 1156565"/>
              <a:gd name="connsiteX3" fmla="*/ 3544746 w 4692312"/>
              <a:gd name="connsiteY3" fmla="*/ 278073 h 1156565"/>
              <a:gd name="connsiteX4" fmla="*/ 4692312 w 4692312"/>
              <a:gd name="connsiteY4" fmla="*/ 0 h 1156565"/>
              <a:gd name="connsiteX0" fmla="*/ 0 w 4692312"/>
              <a:gd name="connsiteY0" fmla="*/ 1156565 h 1156565"/>
              <a:gd name="connsiteX1" fmla="*/ 1182099 w 4692312"/>
              <a:gd name="connsiteY1" fmla="*/ 959939 h 1156565"/>
              <a:gd name="connsiteX2" fmla="*/ 2377820 w 4692312"/>
              <a:gd name="connsiteY2" fmla="*/ 695857 h 1156565"/>
              <a:gd name="connsiteX3" fmla="*/ 3544746 w 4692312"/>
              <a:gd name="connsiteY3" fmla="*/ 278073 h 1156565"/>
              <a:gd name="connsiteX4" fmla="*/ 4692312 w 4692312"/>
              <a:gd name="connsiteY4" fmla="*/ 0 h 1156565"/>
              <a:gd name="connsiteX0" fmla="*/ 0 w 4692312"/>
              <a:gd name="connsiteY0" fmla="*/ 1156565 h 1156565"/>
              <a:gd name="connsiteX1" fmla="*/ 1182099 w 4692312"/>
              <a:gd name="connsiteY1" fmla="*/ 959939 h 1156565"/>
              <a:gd name="connsiteX2" fmla="*/ 2358323 w 4692312"/>
              <a:gd name="connsiteY2" fmla="*/ 702658 h 1156565"/>
              <a:gd name="connsiteX3" fmla="*/ 3544746 w 4692312"/>
              <a:gd name="connsiteY3" fmla="*/ 278073 h 1156565"/>
              <a:gd name="connsiteX4" fmla="*/ 4692312 w 4692312"/>
              <a:gd name="connsiteY4" fmla="*/ 0 h 1156565"/>
              <a:gd name="connsiteX0" fmla="*/ 0 w 4692312"/>
              <a:gd name="connsiteY0" fmla="*/ 1156565 h 1156565"/>
              <a:gd name="connsiteX1" fmla="*/ 1182099 w 4692312"/>
              <a:gd name="connsiteY1" fmla="*/ 959939 h 1156565"/>
              <a:gd name="connsiteX2" fmla="*/ 2358323 w 4692312"/>
              <a:gd name="connsiteY2" fmla="*/ 702658 h 1156565"/>
              <a:gd name="connsiteX3" fmla="*/ 3544746 w 4692312"/>
              <a:gd name="connsiteY3" fmla="*/ 278073 h 1156565"/>
              <a:gd name="connsiteX4" fmla="*/ 4692312 w 4692312"/>
              <a:gd name="connsiteY4" fmla="*/ 0 h 1156565"/>
              <a:gd name="connsiteX0" fmla="*/ 0 w 4692312"/>
              <a:gd name="connsiteY0" fmla="*/ 1156565 h 1156565"/>
              <a:gd name="connsiteX1" fmla="*/ 1182099 w 4692312"/>
              <a:gd name="connsiteY1" fmla="*/ 959939 h 1156565"/>
              <a:gd name="connsiteX2" fmla="*/ 2358323 w 4692312"/>
              <a:gd name="connsiteY2" fmla="*/ 702658 h 1156565"/>
              <a:gd name="connsiteX3" fmla="*/ 3544746 w 4692312"/>
              <a:gd name="connsiteY3" fmla="*/ 278073 h 1156565"/>
              <a:gd name="connsiteX4" fmla="*/ 4692312 w 4692312"/>
              <a:gd name="connsiteY4" fmla="*/ 0 h 1156565"/>
              <a:gd name="connsiteX0" fmla="*/ 0 w 4692312"/>
              <a:gd name="connsiteY0" fmla="*/ 1156565 h 1156565"/>
              <a:gd name="connsiteX1" fmla="*/ 1182099 w 4692312"/>
              <a:gd name="connsiteY1" fmla="*/ 959939 h 1156565"/>
              <a:gd name="connsiteX2" fmla="*/ 2358323 w 4692312"/>
              <a:gd name="connsiteY2" fmla="*/ 702658 h 1156565"/>
              <a:gd name="connsiteX3" fmla="*/ 3544746 w 4692312"/>
              <a:gd name="connsiteY3" fmla="*/ 278073 h 1156565"/>
              <a:gd name="connsiteX4" fmla="*/ 4692312 w 4692312"/>
              <a:gd name="connsiteY4" fmla="*/ 0 h 1156565"/>
              <a:gd name="connsiteX0" fmla="*/ 0 w 4697186"/>
              <a:gd name="connsiteY0" fmla="*/ 1030746 h 1030746"/>
              <a:gd name="connsiteX1" fmla="*/ 1182099 w 4697186"/>
              <a:gd name="connsiteY1" fmla="*/ 834120 h 1030746"/>
              <a:gd name="connsiteX2" fmla="*/ 2358323 w 4697186"/>
              <a:gd name="connsiteY2" fmla="*/ 576839 h 1030746"/>
              <a:gd name="connsiteX3" fmla="*/ 3544746 w 4697186"/>
              <a:gd name="connsiteY3" fmla="*/ 152254 h 1030746"/>
              <a:gd name="connsiteX4" fmla="*/ 4697186 w 4697186"/>
              <a:gd name="connsiteY4" fmla="*/ 0 h 1030746"/>
              <a:gd name="connsiteX0" fmla="*/ 0 w 4697186"/>
              <a:gd name="connsiteY0" fmla="*/ 1030746 h 1030746"/>
              <a:gd name="connsiteX1" fmla="*/ 1182099 w 4697186"/>
              <a:gd name="connsiteY1" fmla="*/ 834120 h 1030746"/>
              <a:gd name="connsiteX2" fmla="*/ 2358323 w 4697186"/>
              <a:gd name="connsiteY2" fmla="*/ 576839 h 1030746"/>
              <a:gd name="connsiteX3" fmla="*/ 3544746 w 4697186"/>
              <a:gd name="connsiteY3" fmla="*/ 97846 h 1030746"/>
              <a:gd name="connsiteX4" fmla="*/ 4697186 w 4697186"/>
              <a:gd name="connsiteY4" fmla="*/ 0 h 1030746"/>
              <a:gd name="connsiteX0" fmla="*/ 0 w 4692311"/>
              <a:gd name="connsiteY0" fmla="*/ 962736 h 962736"/>
              <a:gd name="connsiteX1" fmla="*/ 1177224 w 4692311"/>
              <a:gd name="connsiteY1" fmla="*/ 834120 h 962736"/>
              <a:gd name="connsiteX2" fmla="*/ 2353448 w 4692311"/>
              <a:gd name="connsiteY2" fmla="*/ 576839 h 962736"/>
              <a:gd name="connsiteX3" fmla="*/ 3539871 w 4692311"/>
              <a:gd name="connsiteY3" fmla="*/ 97846 h 962736"/>
              <a:gd name="connsiteX4" fmla="*/ 4692311 w 4692311"/>
              <a:gd name="connsiteY4" fmla="*/ 0 h 962736"/>
              <a:gd name="connsiteX0" fmla="*/ 0 w 4692311"/>
              <a:gd name="connsiteY0" fmla="*/ 962736 h 962736"/>
              <a:gd name="connsiteX1" fmla="*/ 1177224 w 4692311"/>
              <a:gd name="connsiteY1" fmla="*/ 834120 h 962736"/>
              <a:gd name="connsiteX2" fmla="*/ 2823925 w 4692311"/>
              <a:gd name="connsiteY2" fmla="*/ 429594 h 962736"/>
              <a:gd name="connsiteX3" fmla="*/ 3539871 w 4692311"/>
              <a:gd name="connsiteY3" fmla="*/ 97846 h 962736"/>
              <a:gd name="connsiteX4" fmla="*/ 4692311 w 4692311"/>
              <a:gd name="connsiteY4" fmla="*/ 0 h 962736"/>
              <a:gd name="connsiteX0" fmla="*/ 0 w 4692311"/>
              <a:gd name="connsiteY0" fmla="*/ 962736 h 962736"/>
              <a:gd name="connsiteX1" fmla="*/ 1177224 w 4692311"/>
              <a:gd name="connsiteY1" fmla="*/ 834120 h 962736"/>
              <a:gd name="connsiteX2" fmla="*/ 2823925 w 4692311"/>
              <a:gd name="connsiteY2" fmla="*/ 429594 h 962736"/>
              <a:gd name="connsiteX3" fmla="*/ 3623414 w 4692311"/>
              <a:gd name="connsiteY3" fmla="*/ 110117 h 962736"/>
              <a:gd name="connsiteX4" fmla="*/ 4692311 w 4692311"/>
              <a:gd name="connsiteY4" fmla="*/ 0 h 962736"/>
              <a:gd name="connsiteX0" fmla="*/ 0 w 4692311"/>
              <a:gd name="connsiteY0" fmla="*/ 962736 h 962736"/>
              <a:gd name="connsiteX1" fmla="*/ 1177224 w 4692311"/>
              <a:gd name="connsiteY1" fmla="*/ 834120 h 962736"/>
              <a:gd name="connsiteX2" fmla="*/ 2823925 w 4692311"/>
              <a:gd name="connsiteY2" fmla="*/ 429594 h 962736"/>
              <a:gd name="connsiteX3" fmla="*/ 3781706 w 4692311"/>
              <a:gd name="connsiteY3" fmla="*/ 100914 h 962736"/>
              <a:gd name="connsiteX4" fmla="*/ 4692311 w 4692311"/>
              <a:gd name="connsiteY4" fmla="*/ 0 h 962736"/>
              <a:gd name="connsiteX0" fmla="*/ 0 w 4692311"/>
              <a:gd name="connsiteY0" fmla="*/ 962736 h 962736"/>
              <a:gd name="connsiteX1" fmla="*/ 1177224 w 4692311"/>
              <a:gd name="connsiteY1" fmla="*/ 834120 h 962736"/>
              <a:gd name="connsiteX2" fmla="*/ 2823925 w 4692311"/>
              <a:gd name="connsiteY2" fmla="*/ 429594 h 962736"/>
              <a:gd name="connsiteX3" fmla="*/ 3781706 w 4692311"/>
              <a:gd name="connsiteY3" fmla="*/ 100914 h 962736"/>
              <a:gd name="connsiteX4" fmla="*/ 4692311 w 4692311"/>
              <a:gd name="connsiteY4" fmla="*/ 0 h 962736"/>
              <a:gd name="connsiteX0" fmla="*/ 0 w 4692311"/>
              <a:gd name="connsiteY0" fmla="*/ 962736 h 962736"/>
              <a:gd name="connsiteX1" fmla="*/ 1177224 w 4692311"/>
              <a:gd name="connsiteY1" fmla="*/ 834120 h 962736"/>
              <a:gd name="connsiteX2" fmla="*/ 2823925 w 4692311"/>
              <a:gd name="connsiteY2" fmla="*/ 429594 h 962736"/>
              <a:gd name="connsiteX3" fmla="*/ 3781706 w 4692311"/>
              <a:gd name="connsiteY3" fmla="*/ 100914 h 962736"/>
              <a:gd name="connsiteX4" fmla="*/ 4692311 w 4692311"/>
              <a:gd name="connsiteY4" fmla="*/ 0 h 962736"/>
              <a:gd name="connsiteX0" fmla="*/ 0 w 4771457"/>
              <a:gd name="connsiteY0" fmla="*/ 1122252 h 1122252"/>
              <a:gd name="connsiteX1" fmla="*/ 1256370 w 4771457"/>
              <a:gd name="connsiteY1" fmla="*/ 834120 h 1122252"/>
              <a:gd name="connsiteX2" fmla="*/ 2903071 w 4771457"/>
              <a:gd name="connsiteY2" fmla="*/ 429594 h 1122252"/>
              <a:gd name="connsiteX3" fmla="*/ 3860852 w 4771457"/>
              <a:gd name="connsiteY3" fmla="*/ 100914 h 1122252"/>
              <a:gd name="connsiteX4" fmla="*/ 4771457 w 4771457"/>
              <a:gd name="connsiteY4" fmla="*/ 0 h 1122252"/>
              <a:gd name="connsiteX0" fmla="*/ 0 w 4771457"/>
              <a:gd name="connsiteY0" fmla="*/ 1122252 h 1122252"/>
              <a:gd name="connsiteX1" fmla="*/ 970566 w 4771457"/>
              <a:gd name="connsiteY1" fmla="*/ 941486 h 1122252"/>
              <a:gd name="connsiteX2" fmla="*/ 2903071 w 4771457"/>
              <a:gd name="connsiteY2" fmla="*/ 429594 h 1122252"/>
              <a:gd name="connsiteX3" fmla="*/ 3860852 w 4771457"/>
              <a:gd name="connsiteY3" fmla="*/ 100914 h 1122252"/>
              <a:gd name="connsiteX4" fmla="*/ 4771457 w 4771457"/>
              <a:gd name="connsiteY4" fmla="*/ 0 h 1122252"/>
              <a:gd name="connsiteX0" fmla="*/ 0 w 4833014"/>
              <a:gd name="connsiteY0" fmla="*/ 1186672 h 1186672"/>
              <a:gd name="connsiteX1" fmla="*/ 970566 w 4833014"/>
              <a:gd name="connsiteY1" fmla="*/ 1005906 h 1186672"/>
              <a:gd name="connsiteX2" fmla="*/ 2903071 w 4833014"/>
              <a:gd name="connsiteY2" fmla="*/ 494014 h 1186672"/>
              <a:gd name="connsiteX3" fmla="*/ 3860852 w 4833014"/>
              <a:gd name="connsiteY3" fmla="*/ 165334 h 1186672"/>
              <a:gd name="connsiteX4" fmla="*/ 4833014 w 4833014"/>
              <a:gd name="connsiteY4" fmla="*/ 0 h 1186672"/>
              <a:gd name="connsiteX0" fmla="*/ 0 w 4833014"/>
              <a:gd name="connsiteY0" fmla="*/ 1186672 h 1186672"/>
              <a:gd name="connsiteX1" fmla="*/ 970566 w 4833014"/>
              <a:gd name="connsiteY1" fmla="*/ 1005906 h 1186672"/>
              <a:gd name="connsiteX2" fmla="*/ 2903071 w 4833014"/>
              <a:gd name="connsiteY2" fmla="*/ 494014 h 1186672"/>
              <a:gd name="connsiteX3" fmla="*/ 3860852 w 4833014"/>
              <a:gd name="connsiteY3" fmla="*/ 165334 h 1186672"/>
              <a:gd name="connsiteX4" fmla="*/ 4833014 w 4833014"/>
              <a:gd name="connsiteY4" fmla="*/ 0 h 1186672"/>
              <a:gd name="connsiteX0" fmla="*/ 0 w 4833014"/>
              <a:gd name="connsiteY0" fmla="*/ 1186672 h 1186672"/>
              <a:gd name="connsiteX1" fmla="*/ 970566 w 4833014"/>
              <a:gd name="connsiteY1" fmla="*/ 1005906 h 1186672"/>
              <a:gd name="connsiteX2" fmla="*/ 2903071 w 4833014"/>
              <a:gd name="connsiteY2" fmla="*/ 494014 h 1186672"/>
              <a:gd name="connsiteX3" fmla="*/ 3869646 w 4833014"/>
              <a:gd name="connsiteY3" fmla="*/ 110117 h 1186672"/>
              <a:gd name="connsiteX4" fmla="*/ 4833014 w 4833014"/>
              <a:gd name="connsiteY4" fmla="*/ 0 h 1186672"/>
              <a:gd name="connsiteX0" fmla="*/ 0 w 4833014"/>
              <a:gd name="connsiteY0" fmla="*/ 1186672 h 1186672"/>
              <a:gd name="connsiteX1" fmla="*/ 970566 w 4833014"/>
              <a:gd name="connsiteY1" fmla="*/ 1005906 h 1186672"/>
              <a:gd name="connsiteX2" fmla="*/ 2903071 w 4833014"/>
              <a:gd name="connsiteY2" fmla="*/ 494014 h 1186672"/>
              <a:gd name="connsiteX3" fmla="*/ 3869646 w 4833014"/>
              <a:gd name="connsiteY3" fmla="*/ 110117 h 1186672"/>
              <a:gd name="connsiteX4" fmla="*/ 4833014 w 4833014"/>
              <a:gd name="connsiteY4" fmla="*/ 0 h 1186672"/>
              <a:gd name="connsiteX0" fmla="*/ 0 w 4833014"/>
              <a:gd name="connsiteY0" fmla="*/ 1186672 h 1186672"/>
              <a:gd name="connsiteX1" fmla="*/ 970566 w 4833014"/>
              <a:gd name="connsiteY1" fmla="*/ 1005906 h 1186672"/>
              <a:gd name="connsiteX2" fmla="*/ 2903071 w 4833014"/>
              <a:gd name="connsiteY2" fmla="*/ 494014 h 1186672"/>
              <a:gd name="connsiteX3" fmla="*/ 3869646 w 4833014"/>
              <a:gd name="connsiteY3" fmla="*/ 110117 h 1186672"/>
              <a:gd name="connsiteX4" fmla="*/ 4833014 w 4833014"/>
              <a:gd name="connsiteY4" fmla="*/ 0 h 118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3014" h="1186672">
                <a:moveTo>
                  <a:pt x="0" y="1186672"/>
                </a:moveTo>
                <a:cubicBezTo>
                  <a:pt x="308213" y="1152793"/>
                  <a:pt x="486721" y="1121349"/>
                  <a:pt x="970566" y="1005906"/>
                </a:cubicBezTo>
                <a:cubicBezTo>
                  <a:pt x="1454411" y="890463"/>
                  <a:pt x="2419891" y="643312"/>
                  <a:pt x="2903071" y="494014"/>
                </a:cubicBezTo>
                <a:cubicBezTo>
                  <a:pt x="3386251" y="344716"/>
                  <a:pt x="3348943" y="253386"/>
                  <a:pt x="3869646" y="110117"/>
                </a:cubicBezTo>
                <a:cubicBezTo>
                  <a:pt x="4341982" y="28202"/>
                  <a:pt x="4427607" y="31508"/>
                  <a:pt x="4833014" y="0"/>
                </a:cubicBezTo>
              </a:path>
            </a:pathLst>
          </a:custGeom>
          <a:noFill/>
          <a:ln w="19050">
            <a:solidFill>
              <a:srgbClr val="003F48"/>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sp>
        <p:nvSpPr>
          <p:cNvPr id="35" name="Oval 34">
            <a:extLst>
              <a:ext uri="{FF2B5EF4-FFF2-40B4-BE49-F238E27FC236}">
                <a16:creationId xmlns:a16="http://schemas.microsoft.com/office/drawing/2014/main" id="{317FFC36-7673-4EC8-9C5A-2D65F354F72E}"/>
              </a:ext>
            </a:extLst>
          </p:cNvPr>
          <p:cNvSpPr>
            <a:spLocks noChangeAspect="1"/>
          </p:cNvSpPr>
          <p:nvPr/>
        </p:nvSpPr>
        <p:spPr>
          <a:xfrm>
            <a:off x="1705891" y="3298107"/>
            <a:ext cx="94096" cy="85518"/>
          </a:xfrm>
          <a:prstGeom prst="ellipse">
            <a:avLst/>
          </a:prstGeom>
          <a:solidFill>
            <a:srgbClr val="007382"/>
          </a:solidFill>
          <a:ln w="19050">
            <a:solidFill>
              <a:srgbClr val="19525A"/>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36" name="Oval 35">
            <a:extLst>
              <a:ext uri="{FF2B5EF4-FFF2-40B4-BE49-F238E27FC236}">
                <a16:creationId xmlns:a16="http://schemas.microsoft.com/office/drawing/2014/main" id="{56DB725E-FF8F-41B5-BF01-86FF2615AAE2}"/>
              </a:ext>
            </a:extLst>
          </p:cNvPr>
          <p:cNvSpPr>
            <a:spLocks noChangeAspect="1"/>
          </p:cNvSpPr>
          <p:nvPr/>
        </p:nvSpPr>
        <p:spPr>
          <a:xfrm>
            <a:off x="2660387" y="2988063"/>
            <a:ext cx="94096" cy="85518"/>
          </a:xfrm>
          <a:prstGeom prst="ellipse">
            <a:avLst/>
          </a:prstGeom>
          <a:solidFill>
            <a:srgbClr val="007382"/>
          </a:solidFill>
          <a:ln w="19050">
            <a:solidFill>
              <a:srgbClr val="19525A"/>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38" name="Oval 37">
            <a:extLst>
              <a:ext uri="{FF2B5EF4-FFF2-40B4-BE49-F238E27FC236}">
                <a16:creationId xmlns:a16="http://schemas.microsoft.com/office/drawing/2014/main" id="{25E9E315-4322-46F1-824C-A1D988884D95}"/>
              </a:ext>
            </a:extLst>
          </p:cNvPr>
          <p:cNvSpPr>
            <a:spLocks noChangeAspect="1"/>
          </p:cNvSpPr>
          <p:nvPr/>
        </p:nvSpPr>
        <p:spPr>
          <a:xfrm>
            <a:off x="3570728" y="2656842"/>
            <a:ext cx="94096" cy="85518"/>
          </a:xfrm>
          <a:prstGeom prst="ellipse">
            <a:avLst/>
          </a:prstGeom>
          <a:solidFill>
            <a:srgbClr val="007382"/>
          </a:solidFill>
          <a:ln w="19050">
            <a:solidFill>
              <a:srgbClr val="19525A"/>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0" name="Oval 39">
            <a:extLst>
              <a:ext uri="{FF2B5EF4-FFF2-40B4-BE49-F238E27FC236}">
                <a16:creationId xmlns:a16="http://schemas.microsoft.com/office/drawing/2014/main" id="{08B8209D-3735-458A-A9B1-5D9631309753}"/>
              </a:ext>
            </a:extLst>
          </p:cNvPr>
          <p:cNvSpPr>
            <a:spLocks noChangeAspect="1"/>
          </p:cNvSpPr>
          <p:nvPr/>
        </p:nvSpPr>
        <p:spPr>
          <a:xfrm>
            <a:off x="4476944" y="2186494"/>
            <a:ext cx="94096" cy="85518"/>
          </a:xfrm>
          <a:prstGeom prst="ellipse">
            <a:avLst/>
          </a:prstGeom>
          <a:solidFill>
            <a:srgbClr val="007382"/>
          </a:solidFill>
          <a:ln w="19050">
            <a:solidFill>
              <a:srgbClr val="19525A"/>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2" name="Oval 41">
            <a:extLst>
              <a:ext uri="{FF2B5EF4-FFF2-40B4-BE49-F238E27FC236}">
                <a16:creationId xmlns:a16="http://schemas.microsoft.com/office/drawing/2014/main" id="{8D973BFA-BF6D-4957-9C3F-62E00B3D3D2D}"/>
              </a:ext>
            </a:extLst>
          </p:cNvPr>
          <p:cNvSpPr>
            <a:spLocks noChangeAspect="1"/>
          </p:cNvSpPr>
          <p:nvPr/>
        </p:nvSpPr>
        <p:spPr>
          <a:xfrm>
            <a:off x="5398151" y="2039760"/>
            <a:ext cx="94096" cy="85518"/>
          </a:xfrm>
          <a:prstGeom prst="ellipse">
            <a:avLst/>
          </a:prstGeom>
          <a:solidFill>
            <a:srgbClr val="007382"/>
          </a:solidFill>
          <a:ln w="19050">
            <a:solidFill>
              <a:srgbClr val="19525A"/>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5" name="TextBox 44">
            <a:extLst>
              <a:ext uri="{FF2B5EF4-FFF2-40B4-BE49-F238E27FC236}">
                <a16:creationId xmlns:a16="http://schemas.microsoft.com/office/drawing/2014/main" id="{FA2D8CB4-B61B-456F-BEAD-8B10B900C2DA}"/>
              </a:ext>
            </a:extLst>
          </p:cNvPr>
          <p:cNvSpPr txBox="1"/>
          <p:nvPr/>
        </p:nvSpPr>
        <p:spPr>
          <a:xfrm>
            <a:off x="2264945" y="2399040"/>
            <a:ext cx="821325" cy="522334"/>
          </a:xfrm>
          <a:prstGeom prst="rect">
            <a:avLst/>
          </a:prstGeom>
          <a:noFill/>
        </p:spPr>
        <p:txBody>
          <a:bodyPr wrap="square" lIns="0" tIns="14801" rIns="0" bIns="14801">
            <a:spAutoFit/>
          </a:bodyPr>
          <a:lstStyle/>
          <a:p>
            <a:pPr algn="ctr"/>
            <a:r>
              <a:rPr lang="en-GB" sz="800" dirty="0">
                <a:latin typeface="Avenir LT Pro 65 Medium" panose="020B0603020203020204" pitchFamily="34" charset="0"/>
              </a:rPr>
              <a:t>Growing and</a:t>
            </a:r>
            <a:br>
              <a:rPr lang="en-GB" sz="800" dirty="0">
                <a:latin typeface="Avenir LT Pro 65 Medium" panose="020B0603020203020204" pitchFamily="34" charset="0"/>
              </a:rPr>
            </a:br>
            <a:r>
              <a:rPr lang="en-GB" sz="800" dirty="0">
                <a:latin typeface="Avenir LT Pro 65 Medium" panose="020B0603020203020204" pitchFamily="34" charset="0"/>
              </a:rPr>
              <a:t>protecting the</a:t>
            </a:r>
            <a:br>
              <a:rPr lang="en-GB" sz="800" dirty="0">
                <a:latin typeface="Avenir LT Pro 65 Medium" panose="020B0603020203020204" pitchFamily="34" charset="0"/>
              </a:rPr>
            </a:br>
            <a:r>
              <a:rPr lang="en-GB" sz="800" dirty="0">
                <a:latin typeface="Avenir LT Pro 65 Medium" panose="020B0603020203020204" pitchFamily="34" charset="0"/>
              </a:rPr>
              <a:t>high spending customers</a:t>
            </a:r>
          </a:p>
        </p:txBody>
      </p:sp>
      <p:sp>
        <p:nvSpPr>
          <p:cNvPr id="53" name="TextBox 52">
            <a:extLst>
              <a:ext uri="{FF2B5EF4-FFF2-40B4-BE49-F238E27FC236}">
                <a16:creationId xmlns:a16="http://schemas.microsoft.com/office/drawing/2014/main" id="{5CE167E4-03A7-4DBD-BD48-D2F609252B23}"/>
              </a:ext>
            </a:extLst>
          </p:cNvPr>
          <p:cNvSpPr txBox="1"/>
          <p:nvPr/>
        </p:nvSpPr>
        <p:spPr>
          <a:xfrm>
            <a:off x="2733034" y="3298134"/>
            <a:ext cx="805607" cy="306831"/>
          </a:xfrm>
          <a:prstGeom prst="rect">
            <a:avLst/>
          </a:prstGeom>
          <a:solidFill>
            <a:srgbClr val="007382"/>
          </a:solidFill>
          <a:ln>
            <a:noFill/>
          </a:ln>
          <a:effectLst>
            <a:outerShdw blurRad="63500" sx="102000" sy="102000" algn="ctr" rotWithShape="0">
              <a:prstClr val="black">
                <a:alpha val="40000"/>
              </a:prstClr>
            </a:outerShdw>
          </a:effectLst>
        </p:spPr>
        <p:txBody>
          <a:bodyPr wrap="square" lIns="36000" tIns="45252" rIns="36000" bIns="45252" rtlCol="0">
            <a:spAutoFit/>
          </a:bodyPr>
          <a:lstStyle>
            <a:defPPr>
              <a:defRPr lang="en-US"/>
            </a:defPPr>
            <a:lvl1pPr algn="ctr">
              <a:defRPr sz="700">
                <a:solidFill>
                  <a:schemeClr val="bg1"/>
                </a:solidFill>
                <a:effectLst>
                  <a:outerShdw blurRad="38100" dist="38100" dir="2700000" algn="tl">
                    <a:srgbClr val="000000">
                      <a:alpha val="43137"/>
                    </a:srgbClr>
                  </a:outerShdw>
                </a:effectLst>
                <a:latin typeface="Avenir LT Pro 65 Medium" panose="020B0603020203020204" pitchFamily="34" charset="0"/>
              </a:defRPr>
            </a:lvl1pPr>
          </a:lstStyle>
          <a:p>
            <a:r>
              <a:rPr lang="en-GB" dirty="0"/>
              <a:t>Some businesses are here</a:t>
            </a:r>
          </a:p>
        </p:txBody>
      </p:sp>
      <p:sp>
        <p:nvSpPr>
          <p:cNvPr id="54" name="TextBox 53">
            <a:extLst>
              <a:ext uri="{FF2B5EF4-FFF2-40B4-BE49-F238E27FC236}">
                <a16:creationId xmlns:a16="http://schemas.microsoft.com/office/drawing/2014/main" id="{3A514C12-A79B-421B-B060-E2B8DB6474F0}"/>
              </a:ext>
            </a:extLst>
          </p:cNvPr>
          <p:cNvSpPr txBox="1"/>
          <p:nvPr/>
        </p:nvSpPr>
        <p:spPr>
          <a:xfrm>
            <a:off x="4638628" y="2492646"/>
            <a:ext cx="672438" cy="306831"/>
          </a:xfrm>
          <a:prstGeom prst="rect">
            <a:avLst/>
          </a:prstGeom>
          <a:solidFill>
            <a:srgbClr val="007382"/>
          </a:solidFill>
          <a:ln>
            <a:noFill/>
          </a:ln>
          <a:effectLst>
            <a:outerShdw blurRad="63500" sx="102000" sy="102000" algn="ctr" rotWithShape="0">
              <a:prstClr val="black">
                <a:alpha val="40000"/>
              </a:prstClr>
            </a:outerShdw>
          </a:effectLst>
        </p:spPr>
        <p:txBody>
          <a:bodyPr wrap="square" lIns="36000" tIns="45252" rIns="36000" bIns="45252" rtlCol="0">
            <a:spAutoFit/>
          </a:bodyPr>
          <a:lstStyle>
            <a:defPPr>
              <a:defRPr lang="en-US"/>
            </a:defPPr>
            <a:lvl1pPr algn="ctr">
              <a:defRPr sz="700">
                <a:solidFill>
                  <a:schemeClr val="bg1"/>
                </a:solidFill>
                <a:effectLst>
                  <a:outerShdw blurRad="38100" dist="38100" dir="2700000" algn="tl">
                    <a:srgbClr val="000000">
                      <a:alpha val="43137"/>
                    </a:srgbClr>
                  </a:outerShdw>
                </a:effectLst>
                <a:latin typeface="Avenir LT Pro 65 Medium" panose="020B0603020203020204" pitchFamily="34" charset="0"/>
              </a:defRPr>
            </a:lvl1pPr>
          </a:lstStyle>
          <a:p>
            <a:r>
              <a:rPr lang="en-GB" dirty="0"/>
              <a:t>Few business are here</a:t>
            </a:r>
          </a:p>
        </p:txBody>
      </p:sp>
      <p:sp>
        <p:nvSpPr>
          <p:cNvPr id="69" name="TextBox 68">
            <a:extLst>
              <a:ext uri="{FF2B5EF4-FFF2-40B4-BE49-F238E27FC236}">
                <a16:creationId xmlns:a16="http://schemas.microsoft.com/office/drawing/2014/main" id="{F224B25E-0184-463B-97FA-D1B58AA5F401}"/>
              </a:ext>
            </a:extLst>
          </p:cNvPr>
          <p:cNvSpPr txBox="1"/>
          <p:nvPr/>
        </p:nvSpPr>
        <p:spPr>
          <a:xfrm>
            <a:off x="3176271" y="2064878"/>
            <a:ext cx="840775" cy="522334"/>
          </a:xfrm>
          <a:prstGeom prst="rect">
            <a:avLst/>
          </a:prstGeom>
          <a:noFill/>
        </p:spPr>
        <p:txBody>
          <a:bodyPr wrap="square" lIns="0" tIns="14801" rIns="0" bIns="14801">
            <a:spAutoFit/>
          </a:bodyPr>
          <a:lstStyle/>
          <a:p>
            <a:pPr algn="ctr"/>
            <a:r>
              <a:rPr lang="en-GB" sz="800" dirty="0">
                <a:latin typeface="Avenir LT Pro 65 Medium" panose="020B0603020203020204" pitchFamily="34" charset="0"/>
              </a:rPr>
              <a:t>Growing and protecting</a:t>
            </a:r>
            <a:br>
              <a:rPr lang="en-GB" sz="800" dirty="0">
                <a:latin typeface="Avenir LT Pro 65 Medium" panose="020B0603020203020204" pitchFamily="34" charset="0"/>
              </a:rPr>
            </a:br>
            <a:r>
              <a:rPr lang="en-GB" sz="800" dirty="0">
                <a:latin typeface="Avenir LT Pro 65 Medium" panose="020B0603020203020204" pitchFamily="34" charset="0"/>
              </a:rPr>
              <a:t>the right customers</a:t>
            </a:r>
          </a:p>
        </p:txBody>
      </p:sp>
      <p:sp>
        <p:nvSpPr>
          <p:cNvPr id="70" name="TextBox 69">
            <a:extLst>
              <a:ext uri="{FF2B5EF4-FFF2-40B4-BE49-F238E27FC236}">
                <a16:creationId xmlns:a16="http://schemas.microsoft.com/office/drawing/2014/main" id="{ECCD6760-3581-45C9-B207-6C6FE26DF923}"/>
              </a:ext>
            </a:extLst>
          </p:cNvPr>
          <p:cNvSpPr txBox="1"/>
          <p:nvPr/>
        </p:nvSpPr>
        <p:spPr>
          <a:xfrm>
            <a:off x="4095542" y="1696449"/>
            <a:ext cx="832205" cy="399223"/>
          </a:xfrm>
          <a:prstGeom prst="rect">
            <a:avLst/>
          </a:prstGeom>
          <a:noFill/>
        </p:spPr>
        <p:txBody>
          <a:bodyPr wrap="square" lIns="0" tIns="14801" rIns="0" bIns="14801">
            <a:spAutoFit/>
          </a:bodyPr>
          <a:lstStyle/>
          <a:p>
            <a:pPr algn="ctr"/>
            <a:r>
              <a:rPr lang="en-GB" sz="800" dirty="0">
                <a:latin typeface="Avenir LT Pro 65 Medium" panose="020B0603020203020204" pitchFamily="34" charset="0"/>
              </a:rPr>
              <a:t>Joined up conversations and experiences</a:t>
            </a:r>
          </a:p>
        </p:txBody>
      </p:sp>
      <p:sp>
        <p:nvSpPr>
          <p:cNvPr id="71" name="TextBox 70">
            <a:extLst>
              <a:ext uri="{FF2B5EF4-FFF2-40B4-BE49-F238E27FC236}">
                <a16:creationId xmlns:a16="http://schemas.microsoft.com/office/drawing/2014/main" id="{2550A0F6-2A42-462C-B0F3-8CAC55D1335F}"/>
              </a:ext>
            </a:extLst>
          </p:cNvPr>
          <p:cNvSpPr txBox="1"/>
          <p:nvPr/>
        </p:nvSpPr>
        <p:spPr>
          <a:xfrm>
            <a:off x="5029450" y="1597636"/>
            <a:ext cx="855626" cy="399223"/>
          </a:xfrm>
          <a:prstGeom prst="rect">
            <a:avLst/>
          </a:prstGeom>
          <a:noFill/>
        </p:spPr>
        <p:txBody>
          <a:bodyPr wrap="square" lIns="0" tIns="14801" rIns="0" bIns="14801">
            <a:spAutoFit/>
          </a:bodyPr>
          <a:lstStyle/>
          <a:p>
            <a:pPr algn="ctr"/>
            <a:r>
              <a:rPr lang="en-GB" sz="800" dirty="0">
                <a:latin typeface="Avenir LT Pro 65 Medium" panose="020B0603020203020204" pitchFamily="34" charset="0"/>
              </a:rPr>
              <a:t>Optimised opportunity and experience </a:t>
            </a:r>
          </a:p>
        </p:txBody>
      </p:sp>
      <p:sp>
        <p:nvSpPr>
          <p:cNvPr id="73" name="TextBox 72">
            <a:extLst>
              <a:ext uri="{FF2B5EF4-FFF2-40B4-BE49-F238E27FC236}">
                <a16:creationId xmlns:a16="http://schemas.microsoft.com/office/drawing/2014/main" id="{EE0D2006-9106-4EAF-B0B6-C8D61182D030}"/>
              </a:ext>
            </a:extLst>
          </p:cNvPr>
          <p:cNvSpPr txBox="1"/>
          <p:nvPr/>
        </p:nvSpPr>
        <p:spPr>
          <a:xfrm flipH="1">
            <a:off x="660430" y="1680713"/>
            <a:ext cx="1832167" cy="600164"/>
          </a:xfrm>
          <a:prstGeom prst="homePlate">
            <a:avLst>
              <a:gd name="adj" fmla="val 31204"/>
            </a:avLst>
          </a:prstGeom>
          <a:solidFill>
            <a:srgbClr val="003F48">
              <a:alpha val="80000"/>
            </a:srgbClr>
          </a:solidFill>
          <a:effectLst>
            <a:outerShdw blurRad="63500" sx="102000" sy="102000" algn="ctr" rotWithShape="0">
              <a:prstClr val="black">
                <a:alpha val="40000"/>
              </a:prstClr>
            </a:outerShdw>
          </a:effectLst>
        </p:spPr>
        <p:txBody>
          <a:bodyPr wrap="square" lIns="42760" rIns="42760" anchor="ctr">
            <a:spAutoFit/>
          </a:bodyPr>
          <a:lstStyle/>
          <a:p>
            <a:pPr marL="0" lvl="1" algn="r" defTabSz="441262">
              <a:spcAft>
                <a:spcPts val="178"/>
              </a:spcAft>
              <a:defRPr/>
            </a:pPr>
            <a:r>
              <a:rPr lang="en-GB" sz="700" dirty="0">
                <a:solidFill>
                  <a:schemeClr val="bg1">
                    <a:lumMod val="75000"/>
                  </a:schemeClr>
                </a:solidFill>
                <a:latin typeface="Avenir LT Pro 65 Medium" panose="020B0603020203020204" pitchFamily="34" charset="0"/>
              </a:rPr>
              <a:t>Less data</a:t>
            </a:r>
          </a:p>
          <a:p>
            <a:pPr algn="r" defTabSz="441262">
              <a:spcAft>
                <a:spcPts val="178"/>
              </a:spcAft>
              <a:defRPr/>
            </a:pPr>
            <a:r>
              <a:rPr lang="en-GB" sz="700" dirty="0">
                <a:solidFill>
                  <a:schemeClr val="bg1"/>
                </a:solidFill>
                <a:latin typeface="Avenir LT Pro 65 Medium" panose="020B0603020203020204" pitchFamily="34" charset="0"/>
              </a:rPr>
              <a:t>Humans infill capability gaps</a:t>
            </a:r>
          </a:p>
          <a:p>
            <a:pPr marL="0" lvl="1" algn="r" defTabSz="441262">
              <a:spcAft>
                <a:spcPts val="178"/>
              </a:spcAft>
              <a:defRPr/>
            </a:pPr>
            <a:r>
              <a:rPr lang="en-GB" sz="700" dirty="0">
                <a:solidFill>
                  <a:schemeClr val="bg1">
                    <a:lumMod val="75000"/>
                  </a:schemeClr>
                </a:solidFill>
                <a:latin typeface="Avenir LT Pro 65 Medium" panose="020B0603020203020204" pitchFamily="34" charset="0"/>
              </a:rPr>
              <a:t>Quicker and simpler</a:t>
            </a:r>
          </a:p>
          <a:p>
            <a:pPr marL="0" lvl="1" algn="r" defTabSz="441262">
              <a:spcAft>
                <a:spcPts val="178"/>
              </a:spcAft>
              <a:defRPr/>
            </a:pPr>
            <a:r>
              <a:rPr lang="en-GB" sz="700" dirty="0">
                <a:solidFill>
                  <a:schemeClr val="bg1"/>
                </a:solidFill>
                <a:latin typeface="Avenir LT Pro 65 Medium" panose="020B0603020203020204" pitchFamily="34" charset="0"/>
              </a:rPr>
              <a:t>Less investment, change or aspiration</a:t>
            </a:r>
          </a:p>
        </p:txBody>
      </p:sp>
      <p:sp>
        <p:nvSpPr>
          <p:cNvPr id="74" name="TextBox 73">
            <a:extLst>
              <a:ext uri="{FF2B5EF4-FFF2-40B4-BE49-F238E27FC236}">
                <a16:creationId xmlns:a16="http://schemas.microsoft.com/office/drawing/2014/main" id="{C7EBD87B-AC95-44D8-A003-993323C7B252}"/>
              </a:ext>
            </a:extLst>
          </p:cNvPr>
          <p:cNvSpPr txBox="1"/>
          <p:nvPr/>
        </p:nvSpPr>
        <p:spPr>
          <a:xfrm>
            <a:off x="3715871" y="3112450"/>
            <a:ext cx="2079615" cy="600164"/>
          </a:xfrm>
          <a:prstGeom prst="homePlate">
            <a:avLst>
              <a:gd name="adj" fmla="val 14754"/>
            </a:avLst>
          </a:prstGeom>
          <a:solidFill>
            <a:srgbClr val="003F48">
              <a:alpha val="80000"/>
            </a:srgbClr>
          </a:solidFill>
          <a:effectLst>
            <a:outerShdw blurRad="63500" sx="102000" sy="102000" algn="ctr" rotWithShape="0">
              <a:prstClr val="black">
                <a:alpha val="40000"/>
              </a:prstClr>
            </a:outerShdw>
          </a:effectLst>
        </p:spPr>
        <p:txBody>
          <a:bodyPr wrap="square" lIns="36000" rIns="0" anchor="ctr">
            <a:spAutoFit/>
          </a:bodyPr>
          <a:lstStyle/>
          <a:p>
            <a:pPr defTabSz="441262">
              <a:spcAft>
                <a:spcPts val="178"/>
              </a:spcAft>
              <a:defRPr/>
            </a:pPr>
            <a:r>
              <a:rPr lang="en-GB" sz="700" dirty="0">
                <a:solidFill>
                  <a:schemeClr val="bg1">
                    <a:lumMod val="75000"/>
                  </a:schemeClr>
                </a:solidFill>
                <a:latin typeface="Avenir LT Pro 65 Medium" panose="020B0603020203020204" pitchFamily="34" charset="0"/>
              </a:rPr>
              <a:t>More data</a:t>
            </a:r>
          </a:p>
          <a:p>
            <a:pPr defTabSz="441262">
              <a:spcAft>
                <a:spcPts val="178"/>
              </a:spcAft>
              <a:defRPr/>
            </a:pPr>
            <a:r>
              <a:rPr lang="en-GB" sz="700" dirty="0">
                <a:solidFill>
                  <a:schemeClr val="bg1"/>
                </a:solidFill>
                <a:latin typeface="Avenir LT Pro 65 Medium" panose="020B0603020203020204" pitchFamily="34" charset="0"/>
              </a:rPr>
              <a:t>Smart technology to manage complexity</a:t>
            </a:r>
          </a:p>
          <a:p>
            <a:pPr defTabSz="441262">
              <a:spcAft>
                <a:spcPts val="178"/>
              </a:spcAft>
              <a:defRPr/>
            </a:pPr>
            <a:r>
              <a:rPr lang="en-GB" sz="700" dirty="0">
                <a:solidFill>
                  <a:schemeClr val="bg1">
                    <a:lumMod val="75000"/>
                  </a:schemeClr>
                </a:solidFill>
                <a:latin typeface="Avenir LT Pro 65 Medium" panose="020B0603020203020204" pitchFamily="34" charset="0"/>
              </a:rPr>
              <a:t>Long-term transformation</a:t>
            </a:r>
          </a:p>
          <a:p>
            <a:pPr defTabSz="441262">
              <a:spcAft>
                <a:spcPts val="178"/>
              </a:spcAft>
              <a:defRPr/>
            </a:pPr>
            <a:r>
              <a:rPr lang="en-GB" sz="700" dirty="0">
                <a:solidFill>
                  <a:schemeClr val="bg1"/>
                </a:solidFill>
                <a:latin typeface="Avenir LT Pro 65 Medium" panose="020B0603020203020204" pitchFamily="34" charset="0"/>
              </a:rPr>
              <a:t>Investing in people, capability, experimentation</a:t>
            </a:r>
          </a:p>
        </p:txBody>
      </p:sp>
      <p:sp>
        <p:nvSpPr>
          <p:cNvPr id="87" name="Oval 86">
            <a:extLst>
              <a:ext uri="{FF2B5EF4-FFF2-40B4-BE49-F238E27FC236}">
                <a16:creationId xmlns:a16="http://schemas.microsoft.com/office/drawing/2014/main" id="{8DF08CCF-0628-4ADC-9D38-26AC0E1CF7C3}"/>
              </a:ext>
            </a:extLst>
          </p:cNvPr>
          <p:cNvSpPr>
            <a:spLocks noChangeAspect="1"/>
          </p:cNvSpPr>
          <p:nvPr/>
        </p:nvSpPr>
        <p:spPr>
          <a:xfrm>
            <a:off x="785440" y="3519447"/>
            <a:ext cx="94096" cy="85518"/>
          </a:xfrm>
          <a:prstGeom prst="ellipse">
            <a:avLst/>
          </a:prstGeom>
          <a:solidFill>
            <a:srgbClr val="007382"/>
          </a:solidFill>
          <a:ln w="19050">
            <a:solidFill>
              <a:srgbClr val="19525A"/>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88" name="TextBox 87">
            <a:extLst>
              <a:ext uri="{FF2B5EF4-FFF2-40B4-BE49-F238E27FC236}">
                <a16:creationId xmlns:a16="http://schemas.microsoft.com/office/drawing/2014/main" id="{A24B0933-01B2-41D7-912B-C05509FFFBDE}"/>
              </a:ext>
            </a:extLst>
          </p:cNvPr>
          <p:cNvSpPr txBox="1"/>
          <p:nvPr/>
        </p:nvSpPr>
        <p:spPr>
          <a:xfrm>
            <a:off x="487973" y="3057803"/>
            <a:ext cx="706121" cy="399223"/>
          </a:xfrm>
          <a:prstGeom prst="rect">
            <a:avLst/>
          </a:prstGeom>
          <a:noFill/>
        </p:spPr>
        <p:txBody>
          <a:bodyPr wrap="square" lIns="0" tIns="14801" rIns="0" bIns="14801">
            <a:spAutoFit/>
          </a:bodyPr>
          <a:lstStyle>
            <a:defPPr>
              <a:defRPr lang="en-US"/>
            </a:defPPr>
            <a:lvl1pPr algn="ctr">
              <a:defRPr sz="1000" b="1">
                <a:solidFill>
                  <a:schemeClr val="bg1"/>
                </a:solidFill>
                <a:latin typeface="Avenir Next LT Pro" panose="020B0504020202020204" pitchFamily="34" charset="0"/>
              </a:defRPr>
            </a:lvl1pPr>
          </a:lstStyle>
          <a:p>
            <a:r>
              <a:rPr lang="en-GB" sz="800" b="0" dirty="0">
                <a:solidFill>
                  <a:schemeClr val="tx1"/>
                </a:solidFill>
                <a:latin typeface="Avenir LT Pro 65 Medium" panose="020B0603020203020204" pitchFamily="34" charset="0"/>
              </a:rPr>
              <a:t>Small and personal manageability</a:t>
            </a:r>
          </a:p>
        </p:txBody>
      </p:sp>
      <p:sp>
        <p:nvSpPr>
          <p:cNvPr id="52" name="TextBox 51">
            <a:extLst>
              <a:ext uri="{FF2B5EF4-FFF2-40B4-BE49-F238E27FC236}">
                <a16:creationId xmlns:a16="http://schemas.microsoft.com/office/drawing/2014/main" id="{7FDD66C2-2EEE-42A8-ADAD-564C96CEDDAC}"/>
              </a:ext>
            </a:extLst>
          </p:cNvPr>
          <p:cNvSpPr txBox="1"/>
          <p:nvPr/>
        </p:nvSpPr>
        <p:spPr>
          <a:xfrm>
            <a:off x="848038" y="2416039"/>
            <a:ext cx="899669" cy="306831"/>
          </a:xfrm>
          <a:prstGeom prst="rect">
            <a:avLst/>
          </a:prstGeom>
          <a:solidFill>
            <a:srgbClr val="007382"/>
          </a:solidFill>
          <a:ln>
            <a:noFill/>
          </a:ln>
          <a:effectLst>
            <a:outerShdw blurRad="63500" sx="102000" sy="102000" algn="ctr" rotWithShape="0">
              <a:prstClr val="black">
                <a:alpha val="40000"/>
              </a:prstClr>
            </a:outerShdw>
          </a:effectLst>
        </p:spPr>
        <p:txBody>
          <a:bodyPr wrap="square" lIns="36000" tIns="45252" rIns="36000" bIns="45252" rtlCol="0">
            <a:spAutoFit/>
          </a:bodyPr>
          <a:lstStyle/>
          <a:p>
            <a:pPr algn="ctr"/>
            <a:r>
              <a:rPr lang="en-GB" sz="700" dirty="0">
                <a:solidFill>
                  <a:schemeClr val="bg1"/>
                </a:solidFill>
                <a:effectLst>
                  <a:outerShdw blurRad="38100" dist="38100" dir="2700000" algn="tl">
                    <a:srgbClr val="000000">
                      <a:alpha val="43137"/>
                    </a:srgbClr>
                  </a:outerShdw>
                </a:effectLst>
                <a:latin typeface="Avenir LT Pro 65 Medium" panose="020B0603020203020204" pitchFamily="34" charset="0"/>
              </a:rPr>
              <a:t>Many businesses are here</a:t>
            </a:r>
          </a:p>
        </p:txBody>
      </p:sp>
      <p:sp>
        <p:nvSpPr>
          <p:cNvPr id="4" name="Slide Number Placeholder 5">
            <a:extLst>
              <a:ext uri="{FF2B5EF4-FFF2-40B4-BE49-F238E27FC236}">
                <a16:creationId xmlns:a16="http://schemas.microsoft.com/office/drawing/2014/main" id="{3392DAD7-BB79-E164-CB48-ACAA5EC00F80}"/>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36</a:t>
            </a:fld>
            <a:endParaRPr lang="en-GB" sz="754">
              <a:latin typeface="Avenir LT Pro 65 Medium" panose="020B0603020203020204" pitchFamily="34" charset="0"/>
            </a:endParaRPr>
          </a:p>
        </p:txBody>
      </p:sp>
      <p:pic>
        <p:nvPicPr>
          <p:cNvPr id="5" name="Picture 4">
            <a:extLst>
              <a:ext uri="{FF2B5EF4-FFF2-40B4-BE49-F238E27FC236}">
                <a16:creationId xmlns:a16="http://schemas.microsoft.com/office/drawing/2014/main" id="{4BD0E909-75BF-A223-EFF2-420FF2BFD8C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6" name="TextBox 5">
            <a:extLst>
              <a:ext uri="{FF2B5EF4-FFF2-40B4-BE49-F238E27FC236}">
                <a16:creationId xmlns:a16="http://schemas.microsoft.com/office/drawing/2014/main" id="{311DFC62-BD87-98DC-CD5E-282A5DD7A695}"/>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sp>
        <p:nvSpPr>
          <p:cNvPr id="7" name="Title 1">
            <a:extLst>
              <a:ext uri="{FF2B5EF4-FFF2-40B4-BE49-F238E27FC236}">
                <a16:creationId xmlns:a16="http://schemas.microsoft.com/office/drawing/2014/main" id="{D97BC553-73D7-44B4-B832-8F8948E479D2}"/>
              </a:ext>
            </a:extLst>
          </p:cNvPr>
          <p:cNvSpPr txBox="1">
            <a:spLocks/>
          </p:cNvSpPr>
          <p:nvPr/>
        </p:nvSpPr>
        <p:spPr>
          <a:xfrm>
            <a:off x="342379" y="779070"/>
            <a:ext cx="4091587" cy="277178"/>
          </a:xfrm>
          <a:prstGeom prst="rect">
            <a:avLst/>
          </a:prstGeom>
          <a:noFill/>
        </p:spPr>
        <p:txBody>
          <a:bodyPr vert="horz" wrap="square" lIns="0"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IT’S AN EVOLVING JOURNEY</a:t>
            </a:r>
          </a:p>
        </p:txBody>
      </p:sp>
      <p:cxnSp>
        <p:nvCxnSpPr>
          <p:cNvPr id="8" name="Straight Connector 7">
            <a:extLst>
              <a:ext uri="{FF2B5EF4-FFF2-40B4-BE49-F238E27FC236}">
                <a16:creationId xmlns:a16="http://schemas.microsoft.com/office/drawing/2014/main" id="{F5DBF6EE-F15E-4E16-2CBD-BCF73CE91CF3}"/>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6E7F80A7-6DDA-8230-4BF3-FF38500778BE}"/>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graphicFrame>
        <p:nvGraphicFramePr>
          <p:cNvPr id="67" name="Table 8">
            <a:extLst>
              <a:ext uri="{FF2B5EF4-FFF2-40B4-BE49-F238E27FC236}">
                <a16:creationId xmlns:a16="http://schemas.microsoft.com/office/drawing/2014/main" id="{A50FB657-F4D4-417F-85F6-8DCC0C5BCD26}"/>
              </a:ext>
            </a:extLst>
          </p:cNvPr>
          <p:cNvGraphicFramePr>
            <a:graphicFrameLocks noGrp="1"/>
          </p:cNvGraphicFramePr>
          <p:nvPr>
            <p:extLst>
              <p:ext uri="{D42A27DB-BD31-4B8C-83A1-F6EECF244321}">
                <p14:modId xmlns:p14="http://schemas.microsoft.com/office/powerpoint/2010/main" val="1716129476"/>
              </p:ext>
            </p:extLst>
          </p:nvPr>
        </p:nvGraphicFramePr>
        <p:xfrm>
          <a:off x="402641" y="1260695"/>
          <a:ext cx="5530428" cy="378426"/>
        </p:xfrm>
        <a:graphic>
          <a:graphicData uri="http://schemas.openxmlformats.org/drawingml/2006/table">
            <a:tbl>
              <a:tblPr firstRow="1" bandRow="1">
                <a:tableStyleId>{5C22544A-7EE6-4342-B048-85BDC9FD1C3A}</a:tableStyleId>
              </a:tblPr>
              <a:tblGrid>
                <a:gridCol w="921738">
                  <a:extLst>
                    <a:ext uri="{9D8B030D-6E8A-4147-A177-3AD203B41FA5}">
                      <a16:colId xmlns:a16="http://schemas.microsoft.com/office/drawing/2014/main" val="1409415134"/>
                    </a:ext>
                  </a:extLst>
                </a:gridCol>
                <a:gridCol w="921738">
                  <a:extLst>
                    <a:ext uri="{9D8B030D-6E8A-4147-A177-3AD203B41FA5}">
                      <a16:colId xmlns:a16="http://schemas.microsoft.com/office/drawing/2014/main" val="2776801539"/>
                    </a:ext>
                  </a:extLst>
                </a:gridCol>
                <a:gridCol w="921738">
                  <a:extLst>
                    <a:ext uri="{9D8B030D-6E8A-4147-A177-3AD203B41FA5}">
                      <a16:colId xmlns:a16="http://schemas.microsoft.com/office/drawing/2014/main" val="126909961"/>
                    </a:ext>
                  </a:extLst>
                </a:gridCol>
                <a:gridCol w="921738">
                  <a:extLst>
                    <a:ext uri="{9D8B030D-6E8A-4147-A177-3AD203B41FA5}">
                      <a16:colId xmlns:a16="http://schemas.microsoft.com/office/drawing/2014/main" val="1039997356"/>
                    </a:ext>
                  </a:extLst>
                </a:gridCol>
                <a:gridCol w="921738">
                  <a:extLst>
                    <a:ext uri="{9D8B030D-6E8A-4147-A177-3AD203B41FA5}">
                      <a16:colId xmlns:a16="http://schemas.microsoft.com/office/drawing/2014/main" val="1202360130"/>
                    </a:ext>
                  </a:extLst>
                </a:gridCol>
                <a:gridCol w="921738">
                  <a:extLst>
                    <a:ext uri="{9D8B030D-6E8A-4147-A177-3AD203B41FA5}">
                      <a16:colId xmlns:a16="http://schemas.microsoft.com/office/drawing/2014/main" val="2315938506"/>
                    </a:ext>
                  </a:extLst>
                </a:gridCol>
              </a:tblGrid>
              <a:tr h="378426">
                <a:tc>
                  <a:txBody>
                    <a:bodyPr/>
                    <a:lstStyle/>
                    <a:p>
                      <a:pPr marL="87313" marR="0" lvl="0" indent="0" algn="l" defTabSz="914400" rtl="0" eaLnBrk="1" fontAlgn="auto" latinLnBrk="0" hangingPunct="1">
                        <a:lnSpc>
                          <a:spcPct val="100000"/>
                        </a:lnSpc>
                        <a:spcBef>
                          <a:spcPts val="0"/>
                        </a:spcBef>
                        <a:spcAft>
                          <a:spcPts val="0"/>
                        </a:spcAft>
                        <a:buClrTx/>
                        <a:buSzTx/>
                        <a:buFontTx/>
                        <a:buNone/>
                        <a:tabLst/>
                        <a:defRPr/>
                      </a:pPr>
                      <a:r>
                        <a:rPr lang="en-GB" sz="600" b="1" kern="1200" dirty="0">
                          <a:solidFill>
                            <a:schemeClr val="tx1"/>
                          </a:solidFill>
                          <a:latin typeface="Avenir LT Pro 65 Medium" panose="020B0603020203020204" pitchFamily="34" charset="0"/>
                          <a:ea typeface="+mn-ea"/>
                          <a:cs typeface="+mn-cs"/>
                        </a:rPr>
                        <a:t>LEVEL 0</a:t>
                      </a:r>
                    </a:p>
                    <a:p>
                      <a:pPr marL="87313" lvl="0" indent="0" algn="l"/>
                      <a:r>
                        <a:rPr lang="en-GB" sz="900" dirty="0">
                          <a:solidFill>
                            <a:srgbClr val="003F48"/>
                          </a:solidFill>
                          <a:latin typeface="Avenir LT Pro 65 Medium" panose="020B0603020203020204" pitchFamily="34" charset="0"/>
                        </a:rPr>
                        <a:t>PROTO</a:t>
                      </a:r>
                    </a:p>
                  </a:txBody>
                  <a:tcPr marL="213796" marR="0" marT="21379" marB="21379" anchor="ctr">
                    <a:lnL w="38100"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0"/>
                      </a:schemeClr>
                    </a:solidFill>
                  </a:tcPr>
                </a:tc>
                <a:tc>
                  <a:txBody>
                    <a:bodyPr/>
                    <a:lstStyle/>
                    <a:p>
                      <a:pPr marL="87313" marR="0" lvl="0" indent="0" algn="l" defTabSz="914400" rtl="0" eaLnBrk="1" fontAlgn="auto" latinLnBrk="0" hangingPunct="1">
                        <a:lnSpc>
                          <a:spcPct val="100000"/>
                        </a:lnSpc>
                        <a:spcBef>
                          <a:spcPts val="0"/>
                        </a:spcBef>
                        <a:spcAft>
                          <a:spcPts val="0"/>
                        </a:spcAft>
                        <a:buClrTx/>
                        <a:buSzTx/>
                        <a:buFontTx/>
                        <a:buNone/>
                        <a:tabLst/>
                        <a:defRPr/>
                      </a:pPr>
                      <a:r>
                        <a:rPr lang="en-GB" sz="600" b="1" kern="1200" dirty="0">
                          <a:solidFill>
                            <a:schemeClr val="tx1"/>
                          </a:solidFill>
                          <a:latin typeface="Avenir LT Pro 65 Medium" panose="020B0603020203020204" pitchFamily="34" charset="0"/>
                          <a:ea typeface="+mn-ea"/>
                          <a:cs typeface="+mn-cs"/>
                        </a:rPr>
                        <a:t>LEVEL 1</a:t>
                      </a:r>
                    </a:p>
                    <a:p>
                      <a:pPr marL="87313" lvl="0" indent="0" algn="l"/>
                      <a:r>
                        <a:rPr lang="en-GB" sz="900" dirty="0">
                          <a:solidFill>
                            <a:srgbClr val="003F48"/>
                          </a:solidFill>
                          <a:latin typeface="Avenir LT Pro 65 Medium" panose="020B0603020203020204" pitchFamily="34" charset="0"/>
                        </a:rPr>
                        <a:t>CRAWL</a:t>
                      </a:r>
                    </a:p>
                  </a:txBody>
                  <a:tcPr marL="213796" marR="0" marT="21379" marB="21379"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0"/>
                      </a:schemeClr>
                    </a:solidFill>
                  </a:tcPr>
                </a:tc>
                <a:tc>
                  <a:txBody>
                    <a:bodyPr/>
                    <a:lstStyle/>
                    <a:p>
                      <a:pPr marL="87313" marR="0" lvl="0" indent="0" algn="l" defTabSz="914400" rtl="0" eaLnBrk="1" fontAlgn="auto" latinLnBrk="0" hangingPunct="1">
                        <a:lnSpc>
                          <a:spcPct val="100000"/>
                        </a:lnSpc>
                        <a:spcBef>
                          <a:spcPts val="0"/>
                        </a:spcBef>
                        <a:spcAft>
                          <a:spcPts val="0"/>
                        </a:spcAft>
                        <a:buClrTx/>
                        <a:buSzTx/>
                        <a:buFontTx/>
                        <a:buNone/>
                        <a:tabLst/>
                        <a:defRPr/>
                      </a:pPr>
                      <a:r>
                        <a:rPr lang="en-GB" sz="600" b="1" kern="1200" noProof="0" dirty="0">
                          <a:solidFill>
                            <a:schemeClr val="tx1"/>
                          </a:solidFill>
                          <a:latin typeface="Avenir LT Pro 65 Medium" panose="020B0603020203020204" pitchFamily="34" charset="0"/>
                          <a:ea typeface="+mn-ea"/>
                          <a:cs typeface="+mn-cs"/>
                        </a:rPr>
                        <a:t>LEVEL 2</a:t>
                      </a:r>
                    </a:p>
                    <a:p>
                      <a:pPr marL="87313"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srgbClr val="003F48"/>
                          </a:solidFill>
                          <a:effectLst/>
                          <a:uLnTx/>
                          <a:uFillTx/>
                          <a:latin typeface="Avenir LT Pro 65 Medium" panose="020B0603020203020204" pitchFamily="34" charset="0"/>
                          <a:ea typeface="+mn-ea"/>
                          <a:cs typeface="+mn-cs"/>
                        </a:rPr>
                        <a:t>WALK</a:t>
                      </a:r>
                      <a:endParaRPr lang="en-GB" sz="900" dirty="0">
                        <a:solidFill>
                          <a:srgbClr val="003F48"/>
                        </a:solidFill>
                        <a:latin typeface="Avenir LT Pro 65 Medium" panose="020B0603020203020204" pitchFamily="34" charset="0"/>
                      </a:endParaRPr>
                    </a:p>
                  </a:txBody>
                  <a:tcPr marL="213796" marR="0" marT="21379" marB="21379"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0"/>
                      </a:schemeClr>
                    </a:solidFill>
                  </a:tcPr>
                </a:tc>
                <a:tc>
                  <a:txBody>
                    <a:bodyPr/>
                    <a:lstStyle/>
                    <a:p>
                      <a:pPr marL="87313" marR="0" lvl="0" indent="0" algn="l" defTabSz="914400" rtl="0" eaLnBrk="1" fontAlgn="auto" latinLnBrk="0" hangingPunct="1">
                        <a:lnSpc>
                          <a:spcPct val="100000"/>
                        </a:lnSpc>
                        <a:spcBef>
                          <a:spcPts val="0"/>
                        </a:spcBef>
                        <a:spcAft>
                          <a:spcPts val="0"/>
                        </a:spcAft>
                        <a:buClrTx/>
                        <a:buSzTx/>
                        <a:buFontTx/>
                        <a:buNone/>
                        <a:tabLst/>
                        <a:defRPr/>
                      </a:pPr>
                      <a:r>
                        <a:rPr lang="en-GB" sz="600" b="1" kern="1200" noProof="0" dirty="0">
                          <a:solidFill>
                            <a:schemeClr val="tx1"/>
                          </a:solidFill>
                          <a:latin typeface="Avenir LT Pro 65 Medium" panose="020B0603020203020204" pitchFamily="34" charset="0"/>
                          <a:ea typeface="+mn-ea"/>
                          <a:cs typeface="+mn-cs"/>
                        </a:rPr>
                        <a:t>LEVEL 3</a:t>
                      </a:r>
                    </a:p>
                    <a:p>
                      <a:pPr marL="87313"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srgbClr val="003F48"/>
                          </a:solidFill>
                          <a:effectLst/>
                          <a:uLnTx/>
                          <a:uFillTx/>
                          <a:latin typeface="Avenir LT Pro 65 Medium" panose="020B0603020203020204" pitchFamily="34" charset="0"/>
                          <a:ea typeface="+mn-ea"/>
                          <a:cs typeface="+mn-cs"/>
                        </a:rPr>
                        <a:t>JOG</a:t>
                      </a:r>
                      <a:endParaRPr lang="en-GB" sz="900" dirty="0">
                        <a:solidFill>
                          <a:srgbClr val="003F48"/>
                        </a:solidFill>
                        <a:latin typeface="Avenir LT Pro 65 Medium" panose="020B0603020203020204" pitchFamily="34" charset="0"/>
                      </a:endParaRPr>
                    </a:p>
                  </a:txBody>
                  <a:tcPr marL="213796" marR="0" marT="21379" marB="21379"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0"/>
                      </a:schemeClr>
                    </a:solidFill>
                  </a:tcPr>
                </a:tc>
                <a:tc>
                  <a:txBody>
                    <a:bodyPr/>
                    <a:lstStyle/>
                    <a:p>
                      <a:pPr marL="87313" marR="0" lvl="0" indent="0" algn="l" defTabSz="914400" rtl="0" eaLnBrk="1" fontAlgn="auto" latinLnBrk="0" hangingPunct="1">
                        <a:lnSpc>
                          <a:spcPct val="100000"/>
                        </a:lnSpc>
                        <a:spcBef>
                          <a:spcPts val="0"/>
                        </a:spcBef>
                        <a:spcAft>
                          <a:spcPts val="0"/>
                        </a:spcAft>
                        <a:buClrTx/>
                        <a:buSzTx/>
                        <a:buFontTx/>
                        <a:buNone/>
                        <a:tabLst/>
                        <a:defRPr/>
                      </a:pPr>
                      <a:r>
                        <a:rPr lang="en-GB" sz="600" b="1" kern="1200" noProof="0" dirty="0">
                          <a:solidFill>
                            <a:schemeClr val="tx1"/>
                          </a:solidFill>
                          <a:latin typeface="Avenir LT Pro 65 Medium" panose="020B0603020203020204" pitchFamily="34" charset="0"/>
                          <a:ea typeface="+mn-ea"/>
                          <a:cs typeface="+mn-cs"/>
                        </a:rPr>
                        <a:t>LEVEL 4</a:t>
                      </a:r>
                    </a:p>
                    <a:p>
                      <a:pPr marL="87313"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srgbClr val="003F48"/>
                          </a:solidFill>
                          <a:effectLst/>
                          <a:uLnTx/>
                          <a:uFillTx/>
                          <a:latin typeface="Avenir LT Pro 65 Medium" panose="020B0603020203020204" pitchFamily="34" charset="0"/>
                          <a:ea typeface="+mn-ea"/>
                          <a:cs typeface="+mn-cs"/>
                        </a:rPr>
                        <a:t>RUN</a:t>
                      </a:r>
                      <a:endParaRPr lang="en-GB" sz="900" dirty="0">
                        <a:solidFill>
                          <a:srgbClr val="003F48"/>
                        </a:solidFill>
                        <a:latin typeface="Avenir LT Pro 65 Medium" panose="020B0603020203020204" pitchFamily="34" charset="0"/>
                      </a:endParaRPr>
                    </a:p>
                  </a:txBody>
                  <a:tcPr marL="213796" marR="0" marT="21379" marB="21379"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0"/>
                      </a:schemeClr>
                    </a:solidFill>
                  </a:tcPr>
                </a:tc>
                <a:tc>
                  <a:txBody>
                    <a:bodyPr/>
                    <a:lstStyle/>
                    <a:p>
                      <a:pPr marL="87313" marR="0" lvl="0" indent="0" algn="l" defTabSz="914400" rtl="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schemeClr val="tx1"/>
                          </a:solidFill>
                          <a:effectLst/>
                          <a:uLnTx/>
                          <a:uFillTx/>
                          <a:latin typeface="Avenir LT Pro 65 Medium" panose="020B0603020203020204" pitchFamily="34" charset="0"/>
                          <a:ea typeface="+mn-ea"/>
                          <a:cs typeface="+mn-cs"/>
                        </a:rPr>
                        <a:t>LEVEL 5</a:t>
                      </a:r>
                    </a:p>
                    <a:p>
                      <a:pPr marL="87313"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srgbClr val="003F48"/>
                          </a:solidFill>
                          <a:effectLst/>
                          <a:uLnTx/>
                          <a:uFillTx/>
                          <a:latin typeface="Avenir LT Pro 65 Medium" panose="020B0603020203020204" pitchFamily="34" charset="0"/>
                          <a:ea typeface="+mn-ea"/>
                          <a:cs typeface="+mn-cs"/>
                        </a:rPr>
                        <a:t>FLY</a:t>
                      </a:r>
                    </a:p>
                  </a:txBody>
                  <a:tcPr marL="213796" marR="0" marT="21379" marB="21379" anchor="ctr">
                    <a:lnL w="28575"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0"/>
                      </a:schemeClr>
                    </a:solidFill>
                  </a:tcPr>
                </a:tc>
                <a:extLst>
                  <a:ext uri="{0D108BD9-81ED-4DB2-BD59-A6C34878D82A}">
                    <a16:rowId xmlns:a16="http://schemas.microsoft.com/office/drawing/2014/main" val="1531984956"/>
                  </a:ext>
                </a:extLst>
              </a:tr>
            </a:tbl>
          </a:graphicData>
        </a:graphic>
      </p:graphicFrame>
      <p:grpSp>
        <p:nvGrpSpPr>
          <p:cNvPr id="21" name="Group 20">
            <a:extLst>
              <a:ext uri="{FF2B5EF4-FFF2-40B4-BE49-F238E27FC236}">
                <a16:creationId xmlns:a16="http://schemas.microsoft.com/office/drawing/2014/main" id="{540C475E-6C26-05AD-73DF-68A280A5E03B}"/>
              </a:ext>
            </a:extLst>
          </p:cNvPr>
          <p:cNvGrpSpPr/>
          <p:nvPr/>
        </p:nvGrpSpPr>
        <p:grpSpPr>
          <a:xfrm>
            <a:off x="1363260" y="1327494"/>
            <a:ext cx="213254" cy="218436"/>
            <a:chOff x="1454826" y="1291638"/>
            <a:chExt cx="213254" cy="213254"/>
          </a:xfrm>
        </p:grpSpPr>
        <p:sp>
          <p:nvSpPr>
            <p:cNvPr id="55" name="Oval 54">
              <a:extLst>
                <a:ext uri="{FF2B5EF4-FFF2-40B4-BE49-F238E27FC236}">
                  <a16:creationId xmlns:a16="http://schemas.microsoft.com/office/drawing/2014/main" id="{FC5F8256-A282-43D3-83F2-FE140F96A916}"/>
                </a:ext>
              </a:extLst>
            </p:cNvPr>
            <p:cNvSpPr>
              <a:spLocks noChangeAspect="1"/>
            </p:cNvSpPr>
            <p:nvPr/>
          </p:nvSpPr>
          <p:spPr>
            <a:xfrm>
              <a:off x="1454826" y="1291638"/>
              <a:ext cx="213254" cy="213254"/>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56" name="Graphic 55" descr="Baby crawling with solid fill">
              <a:extLst>
                <a:ext uri="{FF2B5EF4-FFF2-40B4-BE49-F238E27FC236}">
                  <a16:creationId xmlns:a16="http://schemas.microsoft.com/office/drawing/2014/main" id="{E9B270C3-D28C-440D-8B5C-55A63615BB64}"/>
                </a:ext>
              </a:extLst>
            </p:cNvPr>
            <p:cNvPicPr>
              <a:picLocks noChangeAspect="1"/>
            </p:cNvPicPr>
            <p:nvPr/>
          </p:nvPicPr>
          <p:blipFill>
            <a:blip r:embed="rId4" cstate="print">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493656" y="1325659"/>
              <a:ext cx="145212" cy="145212"/>
            </a:xfrm>
            <a:prstGeom prst="rect">
              <a:avLst/>
            </a:prstGeom>
          </p:spPr>
        </p:pic>
      </p:grpSp>
      <p:grpSp>
        <p:nvGrpSpPr>
          <p:cNvPr id="19" name="Group 18">
            <a:extLst>
              <a:ext uri="{FF2B5EF4-FFF2-40B4-BE49-F238E27FC236}">
                <a16:creationId xmlns:a16="http://schemas.microsoft.com/office/drawing/2014/main" id="{79C5DB71-525A-9F30-AAAD-F8BB405A95B1}"/>
              </a:ext>
            </a:extLst>
          </p:cNvPr>
          <p:cNvGrpSpPr/>
          <p:nvPr/>
        </p:nvGrpSpPr>
        <p:grpSpPr>
          <a:xfrm>
            <a:off x="3213349" y="1327494"/>
            <a:ext cx="213254" cy="218436"/>
            <a:chOff x="3208334" y="1291638"/>
            <a:chExt cx="213254" cy="213254"/>
          </a:xfrm>
        </p:grpSpPr>
        <p:sp>
          <p:nvSpPr>
            <p:cNvPr id="58" name="Oval 57">
              <a:extLst>
                <a:ext uri="{FF2B5EF4-FFF2-40B4-BE49-F238E27FC236}">
                  <a16:creationId xmlns:a16="http://schemas.microsoft.com/office/drawing/2014/main" id="{9F7DA8AD-99A2-4DFB-8F22-68DB116AF092}"/>
                </a:ext>
              </a:extLst>
            </p:cNvPr>
            <p:cNvSpPr>
              <a:spLocks noChangeAspect="1"/>
            </p:cNvSpPr>
            <p:nvPr/>
          </p:nvSpPr>
          <p:spPr>
            <a:xfrm>
              <a:off x="3208334" y="1291638"/>
              <a:ext cx="213254" cy="213254"/>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62" name="Graphic 61" descr="Walk with solid fill">
              <a:extLst>
                <a:ext uri="{FF2B5EF4-FFF2-40B4-BE49-F238E27FC236}">
                  <a16:creationId xmlns:a16="http://schemas.microsoft.com/office/drawing/2014/main" id="{5FF89E07-8D2A-406D-B0F4-9AC4D6B83BFF}"/>
                </a:ext>
              </a:extLst>
            </p:cNvPr>
            <p:cNvPicPr>
              <a:picLocks noChangeAspect="1"/>
            </p:cNvPicPr>
            <p:nvPr/>
          </p:nvPicPr>
          <p:blipFill>
            <a:blip r:embed="rId6" cstate="print">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242064" y="1320558"/>
              <a:ext cx="155414" cy="155414"/>
            </a:xfrm>
            <a:prstGeom prst="rect">
              <a:avLst/>
            </a:prstGeom>
          </p:spPr>
        </p:pic>
      </p:grpSp>
      <p:grpSp>
        <p:nvGrpSpPr>
          <p:cNvPr id="18" name="Group 17">
            <a:extLst>
              <a:ext uri="{FF2B5EF4-FFF2-40B4-BE49-F238E27FC236}">
                <a16:creationId xmlns:a16="http://schemas.microsoft.com/office/drawing/2014/main" id="{B2E20FF7-059F-38D7-E1A6-62DE559C1C18}"/>
              </a:ext>
            </a:extLst>
          </p:cNvPr>
          <p:cNvGrpSpPr/>
          <p:nvPr/>
        </p:nvGrpSpPr>
        <p:grpSpPr>
          <a:xfrm>
            <a:off x="4126721" y="1327494"/>
            <a:ext cx="213254" cy="218436"/>
            <a:chOff x="4084411" y="1291638"/>
            <a:chExt cx="213254" cy="213254"/>
          </a:xfrm>
        </p:grpSpPr>
        <p:sp>
          <p:nvSpPr>
            <p:cNvPr id="59" name="Oval 58">
              <a:extLst>
                <a:ext uri="{FF2B5EF4-FFF2-40B4-BE49-F238E27FC236}">
                  <a16:creationId xmlns:a16="http://schemas.microsoft.com/office/drawing/2014/main" id="{5F2CF3EF-DA78-451D-AA5C-1389F47B2515}"/>
                </a:ext>
              </a:extLst>
            </p:cNvPr>
            <p:cNvSpPr>
              <a:spLocks noChangeAspect="1"/>
            </p:cNvSpPr>
            <p:nvPr/>
          </p:nvSpPr>
          <p:spPr>
            <a:xfrm rot="18691099">
              <a:off x="4084411" y="1291638"/>
              <a:ext cx="213254" cy="213254"/>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63" name="Graphic 62" descr="Run with solid fill">
              <a:extLst>
                <a:ext uri="{FF2B5EF4-FFF2-40B4-BE49-F238E27FC236}">
                  <a16:creationId xmlns:a16="http://schemas.microsoft.com/office/drawing/2014/main" id="{0512C3DB-A52C-4AF2-A890-A4E3B2C80133}"/>
                </a:ext>
              </a:extLst>
            </p:cNvPr>
            <p:cNvPicPr>
              <a:picLocks noChangeAspect="1"/>
            </p:cNvPicPr>
            <p:nvPr/>
          </p:nvPicPr>
          <p:blipFill>
            <a:blip r:embed="rId8" cstate="print">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4113691" y="1320558"/>
              <a:ext cx="155414" cy="155414"/>
            </a:xfrm>
            <a:prstGeom prst="rect">
              <a:avLst/>
            </a:prstGeom>
          </p:spPr>
        </p:pic>
      </p:grpSp>
      <p:grpSp>
        <p:nvGrpSpPr>
          <p:cNvPr id="20" name="Group 19">
            <a:extLst>
              <a:ext uri="{FF2B5EF4-FFF2-40B4-BE49-F238E27FC236}">
                <a16:creationId xmlns:a16="http://schemas.microsoft.com/office/drawing/2014/main" id="{B89390E0-A933-6703-2774-B88AE53254CB}"/>
              </a:ext>
            </a:extLst>
          </p:cNvPr>
          <p:cNvGrpSpPr/>
          <p:nvPr/>
        </p:nvGrpSpPr>
        <p:grpSpPr>
          <a:xfrm>
            <a:off x="2291154" y="1327494"/>
            <a:ext cx="213254" cy="218436"/>
            <a:chOff x="2325583" y="1291638"/>
            <a:chExt cx="213254" cy="213254"/>
          </a:xfrm>
        </p:grpSpPr>
        <p:sp>
          <p:nvSpPr>
            <p:cNvPr id="57" name="Oval 56">
              <a:extLst>
                <a:ext uri="{FF2B5EF4-FFF2-40B4-BE49-F238E27FC236}">
                  <a16:creationId xmlns:a16="http://schemas.microsoft.com/office/drawing/2014/main" id="{8BA34802-8336-4C6D-BE5E-5BD072BF0B84}"/>
                </a:ext>
              </a:extLst>
            </p:cNvPr>
            <p:cNvSpPr>
              <a:spLocks noChangeAspect="1"/>
            </p:cNvSpPr>
            <p:nvPr/>
          </p:nvSpPr>
          <p:spPr>
            <a:xfrm rot="11134682">
              <a:off x="2325583" y="1291638"/>
              <a:ext cx="213254" cy="213254"/>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grpSp>
          <p:nvGrpSpPr>
            <p:cNvPr id="64" name="Group 63">
              <a:extLst>
                <a:ext uri="{FF2B5EF4-FFF2-40B4-BE49-F238E27FC236}">
                  <a16:creationId xmlns:a16="http://schemas.microsoft.com/office/drawing/2014/main" id="{4CD0C075-FC78-44FB-8637-2023A5CD6862}"/>
                </a:ext>
              </a:extLst>
            </p:cNvPr>
            <p:cNvGrpSpPr>
              <a:grpSpLocks noChangeAspect="1"/>
            </p:cNvGrpSpPr>
            <p:nvPr/>
          </p:nvGrpSpPr>
          <p:grpSpPr>
            <a:xfrm>
              <a:off x="2396454" y="1325659"/>
              <a:ext cx="81130" cy="145213"/>
              <a:chOff x="1761709" y="3023427"/>
              <a:chExt cx="584084" cy="1135811"/>
            </a:xfrm>
            <a:solidFill>
              <a:srgbClr val="04202C"/>
            </a:solidFill>
          </p:grpSpPr>
          <p:sp>
            <p:nvSpPr>
              <p:cNvPr id="65" name="Freeform: Shape 64">
                <a:extLst>
                  <a:ext uri="{FF2B5EF4-FFF2-40B4-BE49-F238E27FC236}">
                    <a16:creationId xmlns:a16="http://schemas.microsoft.com/office/drawing/2014/main" id="{379FD182-9495-4BD7-8708-055975A6FE3B}"/>
                  </a:ext>
                </a:extLst>
              </p:cNvPr>
              <p:cNvSpPr/>
              <p:nvPr/>
            </p:nvSpPr>
            <p:spPr>
              <a:xfrm>
                <a:off x="1973650" y="3023427"/>
                <a:ext cx="211313" cy="211313"/>
              </a:xfrm>
              <a:custGeom>
                <a:avLst/>
                <a:gdLst>
                  <a:gd name="connsiteX0" fmla="*/ 211314 w 211313"/>
                  <a:gd name="connsiteY0" fmla="*/ 105657 h 211313"/>
                  <a:gd name="connsiteX1" fmla="*/ 105657 w 211313"/>
                  <a:gd name="connsiteY1" fmla="*/ 211314 h 211313"/>
                  <a:gd name="connsiteX2" fmla="*/ 0 w 211313"/>
                  <a:gd name="connsiteY2" fmla="*/ 105657 h 211313"/>
                  <a:gd name="connsiteX3" fmla="*/ 105657 w 211313"/>
                  <a:gd name="connsiteY3" fmla="*/ 0 h 211313"/>
                  <a:gd name="connsiteX4" fmla="*/ 211314 w 211313"/>
                  <a:gd name="connsiteY4" fmla="*/ 105657 h 211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13" h="211313">
                    <a:moveTo>
                      <a:pt x="211314" y="105657"/>
                    </a:moveTo>
                    <a:cubicBezTo>
                      <a:pt x="211314" y="164009"/>
                      <a:pt x="164009" y="211314"/>
                      <a:pt x="105657" y="211314"/>
                    </a:cubicBezTo>
                    <a:cubicBezTo>
                      <a:pt x="47304" y="211314"/>
                      <a:pt x="0" y="164009"/>
                      <a:pt x="0" y="105657"/>
                    </a:cubicBezTo>
                    <a:cubicBezTo>
                      <a:pt x="0" y="47304"/>
                      <a:pt x="47304" y="0"/>
                      <a:pt x="105657" y="0"/>
                    </a:cubicBezTo>
                    <a:cubicBezTo>
                      <a:pt x="164009" y="0"/>
                      <a:pt x="211314" y="47304"/>
                      <a:pt x="211314" y="105657"/>
                    </a:cubicBezTo>
                    <a:close/>
                  </a:path>
                </a:pathLst>
              </a:custGeom>
              <a:grpFill/>
              <a:ln w="13196" cap="flat">
                <a:noFill/>
                <a:prstDash val="solid"/>
                <a:miter/>
              </a:ln>
            </p:spPr>
            <p:txBody>
              <a:bodyPr rtlCol="0" anchor="ctr"/>
              <a:lstStyle/>
              <a:p>
                <a:endParaRPr lang="en-GB" sz="740"/>
              </a:p>
            </p:txBody>
          </p:sp>
          <p:sp>
            <p:nvSpPr>
              <p:cNvPr id="66" name="Freeform: Shape 65">
                <a:extLst>
                  <a:ext uri="{FF2B5EF4-FFF2-40B4-BE49-F238E27FC236}">
                    <a16:creationId xmlns:a16="http://schemas.microsoft.com/office/drawing/2014/main" id="{44FA4C5D-9241-43AA-B0D9-48005DE1FF6F}"/>
                  </a:ext>
                </a:extLst>
              </p:cNvPr>
              <p:cNvSpPr/>
              <p:nvPr/>
            </p:nvSpPr>
            <p:spPr>
              <a:xfrm>
                <a:off x="1761709" y="3260940"/>
                <a:ext cx="584084" cy="898298"/>
              </a:xfrm>
              <a:custGeom>
                <a:avLst/>
                <a:gdLst>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669961 w 740096"/>
                  <a:gd name="connsiteY31" fmla="*/ 380365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15693 w 740096"/>
                  <a:gd name="connsiteY32" fmla="*/ 418724 h 898083"/>
                  <a:gd name="connsiteX33" fmla="*/ 737317 w 740096"/>
                  <a:gd name="connsiteY33" fmla="*/ 347347 h 898083"/>
                  <a:gd name="connsiteX34" fmla="*/ 704299 w 740096"/>
                  <a:gd name="connsiteY34" fmla="*/ 279991 h 898083"/>
                  <a:gd name="connsiteX0" fmla="*/ 704299 w 710673"/>
                  <a:gd name="connsiteY0" fmla="*/ 279991 h 898083"/>
                  <a:gd name="connsiteX1" fmla="*/ 568266 w 710673"/>
                  <a:gd name="connsiteY1" fmla="*/ 235086 h 898083"/>
                  <a:gd name="connsiteX2" fmla="*/ 490344 w 710673"/>
                  <a:gd name="connsiteY2" fmla="*/ 55470 h 898083"/>
                  <a:gd name="connsiteX3" fmla="*/ 397894 w 710673"/>
                  <a:gd name="connsiteY3" fmla="*/ 0 h 898083"/>
                  <a:gd name="connsiteX4" fmla="*/ 352990 w 710673"/>
                  <a:gd name="connsiteY4" fmla="*/ 10566 h 898083"/>
                  <a:gd name="connsiteX5" fmla="*/ 168091 w 710673"/>
                  <a:gd name="connsiteY5" fmla="*/ 83205 h 898083"/>
                  <a:gd name="connsiteX6" fmla="*/ 139035 w 710673"/>
                  <a:gd name="connsiteY6" fmla="*/ 112260 h 898083"/>
                  <a:gd name="connsiteX7" fmla="*/ 73000 w 710673"/>
                  <a:gd name="connsiteY7" fmla="*/ 270746 h 898083"/>
                  <a:gd name="connsiteX8" fmla="*/ 102055 w 710673"/>
                  <a:gd name="connsiteY8" fmla="*/ 339423 h 898083"/>
                  <a:gd name="connsiteX9" fmla="*/ 121866 w 710673"/>
                  <a:gd name="connsiteY9" fmla="*/ 343385 h 898083"/>
                  <a:gd name="connsiteX10" fmla="*/ 170732 w 710673"/>
                  <a:gd name="connsiteY10" fmla="*/ 310367 h 898083"/>
                  <a:gd name="connsiteX11" fmla="*/ 224881 w 710673"/>
                  <a:gd name="connsiteY11" fmla="*/ 173013 h 898083"/>
                  <a:gd name="connsiteX12" fmla="*/ 280351 w 710673"/>
                  <a:gd name="connsiteY12" fmla="*/ 151882 h 898083"/>
                  <a:gd name="connsiteX13" fmla="*/ 189222 w 710673"/>
                  <a:gd name="connsiteY13" fmla="*/ 596961 h 898083"/>
                  <a:gd name="connsiteX14" fmla="*/ 12247 w 710673"/>
                  <a:gd name="connsiteY14" fmla="*/ 812237 h 898083"/>
                  <a:gd name="connsiteX15" fmla="*/ 18851 w 710673"/>
                  <a:gd name="connsiteY15" fmla="*/ 886197 h 898083"/>
                  <a:gd name="connsiteX16" fmla="*/ 51868 w 710673"/>
                  <a:gd name="connsiteY16" fmla="*/ 898083 h 898083"/>
                  <a:gd name="connsiteX17" fmla="*/ 92810 w 710673"/>
                  <a:gd name="connsiteY17" fmla="*/ 878272 h 898083"/>
                  <a:gd name="connsiteX18" fmla="*/ 277710 w 710673"/>
                  <a:gd name="connsiteY18" fmla="*/ 653752 h 898083"/>
                  <a:gd name="connsiteX19" fmla="*/ 288275 w 710673"/>
                  <a:gd name="connsiteY19" fmla="*/ 631300 h 898083"/>
                  <a:gd name="connsiteX20" fmla="*/ 319973 w 710673"/>
                  <a:gd name="connsiteY20" fmla="*/ 478097 h 898083"/>
                  <a:gd name="connsiteX21" fmla="*/ 462609 w 710673"/>
                  <a:gd name="connsiteY21" fmla="*/ 581113 h 898083"/>
                  <a:gd name="connsiteX22" fmla="*/ 462609 w 710673"/>
                  <a:gd name="connsiteY22" fmla="*/ 845255 h 898083"/>
                  <a:gd name="connsiteX23" fmla="*/ 515438 w 710673"/>
                  <a:gd name="connsiteY23" fmla="*/ 898083 h 898083"/>
                  <a:gd name="connsiteX24" fmla="*/ 568266 w 710673"/>
                  <a:gd name="connsiteY24" fmla="*/ 845255 h 898083"/>
                  <a:gd name="connsiteX25" fmla="*/ 568266 w 710673"/>
                  <a:gd name="connsiteY25" fmla="*/ 554698 h 898083"/>
                  <a:gd name="connsiteX26" fmla="*/ 547135 w 710673"/>
                  <a:gd name="connsiteY26" fmla="*/ 512436 h 898083"/>
                  <a:gd name="connsiteX27" fmla="*/ 419026 w 710673"/>
                  <a:gd name="connsiteY27" fmla="*/ 418665 h 898083"/>
                  <a:gd name="connsiteX28" fmla="*/ 454685 w 710673"/>
                  <a:gd name="connsiteY28" fmla="*/ 240369 h 898083"/>
                  <a:gd name="connsiteX29" fmla="*/ 479778 w 710673"/>
                  <a:gd name="connsiteY29" fmla="*/ 298481 h 898083"/>
                  <a:gd name="connsiteX30" fmla="*/ 511476 w 710673"/>
                  <a:gd name="connsiteY30" fmla="*/ 327536 h 898083"/>
                  <a:gd name="connsiteX31" fmla="*/ 591380 w 710673"/>
                  <a:gd name="connsiteY31" fmla="*/ 416084 h 898083"/>
                  <a:gd name="connsiteX32" fmla="*/ 615693 w 710673"/>
                  <a:gd name="connsiteY32" fmla="*/ 418724 h 898083"/>
                  <a:gd name="connsiteX33" fmla="*/ 651592 w 710673"/>
                  <a:gd name="connsiteY33" fmla="*/ 380685 h 898083"/>
                  <a:gd name="connsiteX34" fmla="*/ 704299 w 710673"/>
                  <a:gd name="connsiteY34" fmla="*/ 279991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18260 w 653604"/>
                  <a:gd name="connsiteY25" fmla="*/ 626136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4318 h 898598"/>
                  <a:gd name="connsiteX1" fmla="*/ 561123 w 653604"/>
                  <a:gd name="connsiteY1" fmla="*/ 252269 h 898598"/>
                  <a:gd name="connsiteX2" fmla="*/ 490344 w 653604"/>
                  <a:gd name="connsiteY2" fmla="*/ 55985 h 898598"/>
                  <a:gd name="connsiteX3" fmla="*/ 397894 w 653604"/>
                  <a:gd name="connsiteY3" fmla="*/ 515 h 898598"/>
                  <a:gd name="connsiteX4" fmla="*/ 168091 w 653604"/>
                  <a:gd name="connsiteY4" fmla="*/ 83720 h 898598"/>
                  <a:gd name="connsiteX5" fmla="*/ 139035 w 653604"/>
                  <a:gd name="connsiteY5" fmla="*/ 112775 h 898598"/>
                  <a:gd name="connsiteX6" fmla="*/ 73000 w 653604"/>
                  <a:gd name="connsiteY6" fmla="*/ 271261 h 898598"/>
                  <a:gd name="connsiteX7" fmla="*/ 102055 w 653604"/>
                  <a:gd name="connsiteY7" fmla="*/ 339938 h 898598"/>
                  <a:gd name="connsiteX8" fmla="*/ 121866 w 653604"/>
                  <a:gd name="connsiteY8" fmla="*/ 343900 h 898598"/>
                  <a:gd name="connsiteX9" fmla="*/ 170732 w 653604"/>
                  <a:gd name="connsiteY9" fmla="*/ 310882 h 898598"/>
                  <a:gd name="connsiteX10" fmla="*/ 224881 w 653604"/>
                  <a:gd name="connsiteY10" fmla="*/ 173528 h 898598"/>
                  <a:gd name="connsiteX11" fmla="*/ 280351 w 653604"/>
                  <a:gd name="connsiteY11" fmla="*/ 152397 h 898598"/>
                  <a:gd name="connsiteX12" fmla="*/ 189222 w 653604"/>
                  <a:gd name="connsiteY12" fmla="*/ 597476 h 898598"/>
                  <a:gd name="connsiteX13" fmla="*/ 12247 w 653604"/>
                  <a:gd name="connsiteY13" fmla="*/ 812752 h 898598"/>
                  <a:gd name="connsiteX14" fmla="*/ 18851 w 653604"/>
                  <a:gd name="connsiteY14" fmla="*/ 886712 h 898598"/>
                  <a:gd name="connsiteX15" fmla="*/ 51868 w 653604"/>
                  <a:gd name="connsiteY15" fmla="*/ 898598 h 898598"/>
                  <a:gd name="connsiteX16" fmla="*/ 92810 w 653604"/>
                  <a:gd name="connsiteY16" fmla="*/ 878787 h 898598"/>
                  <a:gd name="connsiteX17" fmla="*/ 277710 w 653604"/>
                  <a:gd name="connsiteY17" fmla="*/ 654267 h 898598"/>
                  <a:gd name="connsiteX18" fmla="*/ 288275 w 653604"/>
                  <a:gd name="connsiteY18" fmla="*/ 631815 h 898598"/>
                  <a:gd name="connsiteX19" fmla="*/ 319973 w 653604"/>
                  <a:gd name="connsiteY19" fmla="*/ 478612 h 898598"/>
                  <a:gd name="connsiteX20" fmla="*/ 410221 w 653604"/>
                  <a:gd name="connsiteY20" fmla="*/ 612584 h 898598"/>
                  <a:gd name="connsiteX21" fmla="*/ 462609 w 653604"/>
                  <a:gd name="connsiteY21" fmla="*/ 845770 h 898598"/>
                  <a:gd name="connsiteX22" fmla="*/ 515438 w 653604"/>
                  <a:gd name="connsiteY22" fmla="*/ 898598 h 898598"/>
                  <a:gd name="connsiteX23" fmla="*/ 568266 w 653604"/>
                  <a:gd name="connsiteY23" fmla="*/ 845770 h 898598"/>
                  <a:gd name="connsiteX24" fmla="*/ 518260 w 653604"/>
                  <a:gd name="connsiteY24" fmla="*/ 626651 h 898598"/>
                  <a:gd name="connsiteX25" fmla="*/ 497129 w 653604"/>
                  <a:gd name="connsiteY25" fmla="*/ 560576 h 898598"/>
                  <a:gd name="connsiteX26" fmla="*/ 419026 w 653604"/>
                  <a:gd name="connsiteY26" fmla="*/ 419180 h 898598"/>
                  <a:gd name="connsiteX27" fmla="*/ 454685 w 653604"/>
                  <a:gd name="connsiteY27" fmla="*/ 240884 h 898598"/>
                  <a:gd name="connsiteX28" fmla="*/ 479778 w 653604"/>
                  <a:gd name="connsiteY28" fmla="*/ 298996 h 898598"/>
                  <a:gd name="connsiteX29" fmla="*/ 537670 w 653604"/>
                  <a:gd name="connsiteY29" fmla="*/ 363770 h 898598"/>
                  <a:gd name="connsiteX30" fmla="*/ 591380 w 653604"/>
                  <a:gd name="connsiteY30" fmla="*/ 416599 h 898598"/>
                  <a:gd name="connsiteX31" fmla="*/ 615693 w 653604"/>
                  <a:gd name="connsiteY31" fmla="*/ 419239 h 898598"/>
                  <a:gd name="connsiteX32" fmla="*/ 651592 w 653604"/>
                  <a:gd name="connsiteY32" fmla="*/ 381200 h 898598"/>
                  <a:gd name="connsiteX33" fmla="*/ 609049 w 653604"/>
                  <a:gd name="connsiteY33" fmla="*/ 304318 h 898598"/>
                  <a:gd name="connsiteX0" fmla="*/ 609049 w 653604"/>
                  <a:gd name="connsiteY0" fmla="*/ 299647 h 893927"/>
                  <a:gd name="connsiteX1" fmla="*/ 561123 w 653604"/>
                  <a:gd name="connsiteY1" fmla="*/ 247598 h 893927"/>
                  <a:gd name="connsiteX2" fmla="*/ 490344 w 653604"/>
                  <a:gd name="connsiteY2" fmla="*/ 51314 h 893927"/>
                  <a:gd name="connsiteX3" fmla="*/ 326457 w 653604"/>
                  <a:gd name="connsiteY3" fmla="*/ 606 h 893927"/>
                  <a:gd name="connsiteX4" fmla="*/ 168091 w 653604"/>
                  <a:gd name="connsiteY4" fmla="*/ 79049 h 893927"/>
                  <a:gd name="connsiteX5" fmla="*/ 139035 w 653604"/>
                  <a:gd name="connsiteY5" fmla="*/ 108104 h 893927"/>
                  <a:gd name="connsiteX6" fmla="*/ 73000 w 653604"/>
                  <a:gd name="connsiteY6" fmla="*/ 266590 h 893927"/>
                  <a:gd name="connsiteX7" fmla="*/ 102055 w 653604"/>
                  <a:gd name="connsiteY7" fmla="*/ 335267 h 893927"/>
                  <a:gd name="connsiteX8" fmla="*/ 121866 w 653604"/>
                  <a:gd name="connsiteY8" fmla="*/ 339229 h 893927"/>
                  <a:gd name="connsiteX9" fmla="*/ 170732 w 653604"/>
                  <a:gd name="connsiteY9" fmla="*/ 306211 h 893927"/>
                  <a:gd name="connsiteX10" fmla="*/ 224881 w 653604"/>
                  <a:gd name="connsiteY10" fmla="*/ 168857 h 893927"/>
                  <a:gd name="connsiteX11" fmla="*/ 280351 w 653604"/>
                  <a:gd name="connsiteY11" fmla="*/ 147726 h 893927"/>
                  <a:gd name="connsiteX12" fmla="*/ 189222 w 653604"/>
                  <a:gd name="connsiteY12" fmla="*/ 592805 h 893927"/>
                  <a:gd name="connsiteX13" fmla="*/ 12247 w 653604"/>
                  <a:gd name="connsiteY13" fmla="*/ 808081 h 893927"/>
                  <a:gd name="connsiteX14" fmla="*/ 18851 w 653604"/>
                  <a:gd name="connsiteY14" fmla="*/ 882041 h 893927"/>
                  <a:gd name="connsiteX15" fmla="*/ 51868 w 653604"/>
                  <a:gd name="connsiteY15" fmla="*/ 893927 h 893927"/>
                  <a:gd name="connsiteX16" fmla="*/ 92810 w 653604"/>
                  <a:gd name="connsiteY16" fmla="*/ 874116 h 893927"/>
                  <a:gd name="connsiteX17" fmla="*/ 277710 w 653604"/>
                  <a:gd name="connsiteY17" fmla="*/ 649596 h 893927"/>
                  <a:gd name="connsiteX18" fmla="*/ 288275 w 653604"/>
                  <a:gd name="connsiteY18" fmla="*/ 627144 h 893927"/>
                  <a:gd name="connsiteX19" fmla="*/ 319973 w 653604"/>
                  <a:gd name="connsiteY19" fmla="*/ 473941 h 893927"/>
                  <a:gd name="connsiteX20" fmla="*/ 410221 w 653604"/>
                  <a:gd name="connsiteY20" fmla="*/ 607913 h 893927"/>
                  <a:gd name="connsiteX21" fmla="*/ 462609 w 653604"/>
                  <a:gd name="connsiteY21" fmla="*/ 841099 h 893927"/>
                  <a:gd name="connsiteX22" fmla="*/ 515438 w 653604"/>
                  <a:gd name="connsiteY22" fmla="*/ 893927 h 893927"/>
                  <a:gd name="connsiteX23" fmla="*/ 568266 w 653604"/>
                  <a:gd name="connsiteY23" fmla="*/ 841099 h 893927"/>
                  <a:gd name="connsiteX24" fmla="*/ 518260 w 653604"/>
                  <a:gd name="connsiteY24" fmla="*/ 621980 h 893927"/>
                  <a:gd name="connsiteX25" fmla="*/ 497129 w 653604"/>
                  <a:gd name="connsiteY25" fmla="*/ 555905 h 893927"/>
                  <a:gd name="connsiteX26" fmla="*/ 419026 w 653604"/>
                  <a:gd name="connsiteY26" fmla="*/ 414509 h 893927"/>
                  <a:gd name="connsiteX27" fmla="*/ 454685 w 653604"/>
                  <a:gd name="connsiteY27" fmla="*/ 236213 h 893927"/>
                  <a:gd name="connsiteX28" fmla="*/ 479778 w 653604"/>
                  <a:gd name="connsiteY28" fmla="*/ 294325 h 893927"/>
                  <a:gd name="connsiteX29" fmla="*/ 537670 w 653604"/>
                  <a:gd name="connsiteY29" fmla="*/ 359099 h 893927"/>
                  <a:gd name="connsiteX30" fmla="*/ 591380 w 653604"/>
                  <a:gd name="connsiteY30" fmla="*/ 411928 h 893927"/>
                  <a:gd name="connsiteX31" fmla="*/ 615693 w 653604"/>
                  <a:gd name="connsiteY31" fmla="*/ 414568 h 893927"/>
                  <a:gd name="connsiteX32" fmla="*/ 651592 w 653604"/>
                  <a:gd name="connsiteY32" fmla="*/ 376529 h 893927"/>
                  <a:gd name="connsiteX33" fmla="*/ 609049 w 653604"/>
                  <a:gd name="connsiteY33" fmla="*/ 299647 h 893927"/>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19973 w 653604"/>
                  <a:gd name="connsiteY19" fmla="*/ 47831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04944 w 653604"/>
                  <a:gd name="connsiteY18" fmla="*/ 579127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94379 w 653604"/>
                  <a:gd name="connsiteY17" fmla="*/ 656348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901796"/>
                  <a:gd name="connsiteX1" fmla="*/ 561123 w 653604"/>
                  <a:gd name="connsiteY1" fmla="*/ 251969 h 901796"/>
                  <a:gd name="connsiteX2" fmla="*/ 459388 w 653604"/>
                  <a:gd name="connsiteY2" fmla="*/ 29491 h 901796"/>
                  <a:gd name="connsiteX3" fmla="*/ 326457 w 653604"/>
                  <a:gd name="connsiteY3" fmla="*/ 4977 h 901796"/>
                  <a:gd name="connsiteX4" fmla="*/ 168091 w 653604"/>
                  <a:gd name="connsiteY4" fmla="*/ 83420 h 901796"/>
                  <a:gd name="connsiteX5" fmla="*/ 139035 w 653604"/>
                  <a:gd name="connsiteY5" fmla="*/ 112475 h 901796"/>
                  <a:gd name="connsiteX6" fmla="*/ 73000 w 653604"/>
                  <a:gd name="connsiteY6" fmla="*/ 270961 h 901796"/>
                  <a:gd name="connsiteX7" fmla="*/ 102055 w 653604"/>
                  <a:gd name="connsiteY7" fmla="*/ 339638 h 901796"/>
                  <a:gd name="connsiteX8" fmla="*/ 121866 w 653604"/>
                  <a:gd name="connsiteY8" fmla="*/ 343600 h 901796"/>
                  <a:gd name="connsiteX9" fmla="*/ 170732 w 653604"/>
                  <a:gd name="connsiteY9" fmla="*/ 310582 h 901796"/>
                  <a:gd name="connsiteX10" fmla="*/ 224881 w 653604"/>
                  <a:gd name="connsiteY10" fmla="*/ 173228 h 901796"/>
                  <a:gd name="connsiteX11" fmla="*/ 280351 w 653604"/>
                  <a:gd name="connsiteY11" fmla="*/ 152097 h 901796"/>
                  <a:gd name="connsiteX12" fmla="*/ 239228 w 653604"/>
                  <a:gd name="connsiteY12" fmla="*/ 585269 h 901796"/>
                  <a:gd name="connsiteX13" fmla="*/ 12247 w 653604"/>
                  <a:gd name="connsiteY13" fmla="*/ 812452 h 901796"/>
                  <a:gd name="connsiteX14" fmla="*/ 18851 w 653604"/>
                  <a:gd name="connsiteY14" fmla="*/ 886412 h 901796"/>
                  <a:gd name="connsiteX15" fmla="*/ 51868 w 653604"/>
                  <a:gd name="connsiteY15" fmla="*/ 898298 h 901796"/>
                  <a:gd name="connsiteX16" fmla="*/ 199966 w 653604"/>
                  <a:gd name="connsiteY16" fmla="*/ 826099 h 901796"/>
                  <a:gd name="connsiteX17" fmla="*/ 313429 w 653604"/>
                  <a:gd name="connsiteY17" fmla="*/ 653967 h 901796"/>
                  <a:gd name="connsiteX18" fmla="*/ 346167 w 653604"/>
                  <a:gd name="connsiteY18" fmla="*/ 497362 h 901796"/>
                  <a:gd name="connsiteX19" fmla="*/ 410221 w 653604"/>
                  <a:gd name="connsiteY19" fmla="*/ 612284 h 901796"/>
                  <a:gd name="connsiteX20" fmla="*/ 462609 w 653604"/>
                  <a:gd name="connsiteY20" fmla="*/ 845470 h 901796"/>
                  <a:gd name="connsiteX21" fmla="*/ 515438 w 653604"/>
                  <a:gd name="connsiteY21" fmla="*/ 898298 h 901796"/>
                  <a:gd name="connsiteX22" fmla="*/ 568266 w 653604"/>
                  <a:gd name="connsiteY22" fmla="*/ 845470 h 901796"/>
                  <a:gd name="connsiteX23" fmla="*/ 518260 w 653604"/>
                  <a:gd name="connsiteY23" fmla="*/ 626351 h 901796"/>
                  <a:gd name="connsiteX24" fmla="*/ 497129 w 653604"/>
                  <a:gd name="connsiteY24" fmla="*/ 560276 h 901796"/>
                  <a:gd name="connsiteX25" fmla="*/ 419026 w 653604"/>
                  <a:gd name="connsiteY25" fmla="*/ 418880 h 901796"/>
                  <a:gd name="connsiteX26" fmla="*/ 454685 w 653604"/>
                  <a:gd name="connsiteY26" fmla="*/ 240584 h 901796"/>
                  <a:gd name="connsiteX27" fmla="*/ 479778 w 653604"/>
                  <a:gd name="connsiteY27" fmla="*/ 298696 h 901796"/>
                  <a:gd name="connsiteX28" fmla="*/ 537670 w 653604"/>
                  <a:gd name="connsiteY28" fmla="*/ 363470 h 901796"/>
                  <a:gd name="connsiteX29" fmla="*/ 591380 w 653604"/>
                  <a:gd name="connsiteY29" fmla="*/ 416299 h 901796"/>
                  <a:gd name="connsiteX30" fmla="*/ 615693 w 653604"/>
                  <a:gd name="connsiteY30" fmla="*/ 418939 h 901796"/>
                  <a:gd name="connsiteX31" fmla="*/ 651592 w 653604"/>
                  <a:gd name="connsiteY31" fmla="*/ 380900 h 901796"/>
                  <a:gd name="connsiteX32" fmla="*/ 609049 w 653604"/>
                  <a:gd name="connsiteY32" fmla="*/ 304018 h 901796"/>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132831 w 653604"/>
                  <a:gd name="connsiteY15" fmla="*/ 872104 h 898298"/>
                  <a:gd name="connsiteX16" fmla="*/ 199966 w 653604"/>
                  <a:gd name="connsiteY16" fmla="*/ 826099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0414 w 644969"/>
                  <a:gd name="connsiteY0" fmla="*/ 304018 h 898298"/>
                  <a:gd name="connsiteX1" fmla="*/ 552488 w 644969"/>
                  <a:gd name="connsiteY1" fmla="*/ 251969 h 898298"/>
                  <a:gd name="connsiteX2" fmla="*/ 450753 w 644969"/>
                  <a:gd name="connsiteY2" fmla="*/ 29491 h 898298"/>
                  <a:gd name="connsiteX3" fmla="*/ 317822 w 644969"/>
                  <a:gd name="connsiteY3" fmla="*/ 4977 h 898298"/>
                  <a:gd name="connsiteX4" fmla="*/ 159456 w 644969"/>
                  <a:gd name="connsiteY4" fmla="*/ 83420 h 898298"/>
                  <a:gd name="connsiteX5" fmla="*/ 130400 w 644969"/>
                  <a:gd name="connsiteY5" fmla="*/ 112475 h 898298"/>
                  <a:gd name="connsiteX6" fmla="*/ 64365 w 644969"/>
                  <a:gd name="connsiteY6" fmla="*/ 270961 h 898298"/>
                  <a:gd name="connsiteX7" fmla="*/ 93420 w 644969"/>
                  <a:gd name="connsiteY7" fmla="*/ 339638 h 898298"/>
                  <a:gd name="connsiteX8" fmla="*/ 113231 w 644969"/>
                  <a:gd name="connsiteY8" fmla="*/ 343600 h 898298"/>
                  <a:gd name="connsiteX9" fmla="*/ 162097 w 644969"/>
                  <a:gd name="connsiteY9" fmla="*/ 310582 h 898298"/>
                  <a:gd name="connsiteX10" fmla="*/ 216246 w 644969"/>
                  <a:gd name="connsiteY10" fmla="*/ 173228 h 898298"/>
                  <a:gd name="connsiteX11" fmla="*/ 271716 w 644969"/>
                  <a:gd name="connsiteY11" fmla="*/ 152097 h 898298"/>
                  <a:gd name="connsiteX12" fmla="*/ 230593 w 644969"/>
                  <a:gd name="connsiteY12" fmla="*/ 585269 h 898298"/>
                  <a:gd name="connsiteX13" fmla="*/ 3612 w 644969"/>
                  <a:gd name="connsiteY13" fmla="*/ 812452 h 898298"/>
                  <a:gd name="connsiteX14" fmla="*/ 64985 w 644969"/>
                  <a:gd name="connsiteY14" fmla="*/ 857837 h 898298"/>
                  <a:gd name="connsiteX15" fmla="*/ 124196 w 644969"/>
                  <a:gd name="connsiteY15" fmla="*/ 872104 h 898298"/>
                  <a:gd name="connsiteX16" fmla="*/ 191331 w 644969"/>
                  <a:gd name="connsiteY16" fmla="*/ 826099 h 898298"/>
                  <a:gd name="connsiteX17" fmla="*/ 304794 w 644969"/>
                  <a:gd name="connsiteY17" fmla="*/ 653967 h 898298"/>
                  <a:gd name="connsiteX18" fmla="*/ 337532 w 644969"/>
                  <a:gd name="connsiteY18" fmla="*/ 497362 h 898298"/>
                  <a:gd name="connsiteX19" fmla="*/ 401586 w 644969"/>
                  <a:gd name="connsiteY19" fmla="*/ 612284 h 898298"/>
                  <a:gd name="connsiteX20" fmla="*/ 453974 w 644969"/>
                  <a:gd name="connsiteY20" fmla="*/ 845470 h 898298"/>
                  <a:gd name="connsiteX21" fmla="*/ 506803 w 644969"/>
                  <a:gd name="connsiteY21" fmla="*/ 898298 h 898298"/>
                  <a:gd name="connsiteX22" fmla="*/ 559631 w 644969"/>
                  <a:gd name="connsiteY22" fmla="*/ 845470 h 898298"/>
                  <a:gd name="connsiteX23" fmla="*/ 509625 w 644969"/>
                  <a:gd name="connsiteY23" fmla="*/ 626351 h 898298"/>
                  <a:gd name="connsiteX24" fmla="*/ 488494 w 644969"/>
                  <a:gd name="connsiteY24" fmla="*/ 560276 h 898298"/>
                  <a:gd name="connsiteX25" fmla="*/ 410391 w 644969"/>
                  <a:gd name="connsiteY25" fmla="*/ 418880 h 898298"/>
                  <a:gd name="connsiteX26" fmla="*/ 446050 w 644969"/>
                  <a:gd name="connsiteY26" fmla="*/ 240584 h 898298"/>
                  <a:gd name="connsiteX27" fmla="*/ 471143 w 644969"/>
                  <a:gd name="connsiteY27" fmla="*/ 298696 h 898298"/>
                  <a:gd name="connsiteX28" fmla="*/ 529035 w 644969"/>
                  <a:gd name="connsiteY28" fmla="*/ 363470 h 898298"/>
                  <a:gd name="connsiteX29" fmla="*/ 582745 w 644969"/>
                  <a:gd name="connsiteY29" fmla="*/ 416299 h 898298"/>
                  <a:gd name="connsiteX30" fmla="*/ 607058 w 644969"/>
                  <a:gd name="connsiteY30" fmla="*/ 418939 h 898298"/>
                  <a:gd name="connsiteX31" fmla="*/ 642957 w 644969"/>
                  <a:gd name="connsiteY31" fmla="*/ 380900 h 898298"/>
                  <a:gd name="connsiteX32" fmla="*/ 600414 w 644969"/>
                  <a:gd name="connsiteY32" fmla="*/ 304018 h 898298"/>
                  <a:gd name="connsiteX0" fmla="*/ 598772 w 643327"/>
                  <a:gd name="connsiteY0" fmla="*/ 304018 h 898298"/>
                  <a:gd name="connsiteX1" fmla="*/ 550846 w 643327"/>
                  <a:gd name="connsiteY1" fmla="*/ 251969 h 898298"/>
                  <a:gd name="connsiteX2" fmla="*/ 449111 w 643327"/>
                  <a:gd name="connsiteY2" fmla="*/ 29491 h 898298"/>
                  <a:gd name="connsiteX3" fmla="*/ 316180 w 643327"/>
                  <a:gd name="connsiteY3" fmla="*/ 4977 h 898298"/>
                  <a:gd name="connsiteX4" fmla="*/ 157814 w 643327"/>
                  <a:gd name="connsiteY4" fmla="*/ 83420 h 898298"/>
                  <a:gd name="connsiteX5" fmla="*/ 128758 w 643327"/>
                  <a:gd name="connsiteY5" fmla="*/ 112475 h 898298"/>
                  <a:gd name="connsiteX6" fmla="*/ 62723 w 643327"/>
                  <a:gd name="connsiteY6" fmla="*/ 270961 h 898298"/>
                  <a:gd name="connsiteX7" fmla="*/ 91778 w 643327"/>
                  <a:gd name="connsiteY7" fmla="*/ 339638 h 898298"/>
                  <a:gd name="connsiteX8" fmla="*/ 111589 w 643327"/>
                  <a:gd name="connsiteY8" fmla="*/ 343600 h 898298"/>
                  <a:gd name="connsiteX9" fmla="*/ 160455 w 643327"/>
                  <a:gd name="connsiteY9" fmla="*/ 310582 h 898298"/>
                  <a:gd name="connsiteX10" fmla="*/ 214604 w 643327"/>
                  <a:gd name="connsiteY10" fmla="*/ 173228 h 898298"/>
                  <a:gd name="connsiteX11" fmla="*/ 270074 w 643327"/>
                  <a:gd name="connsiteY11" fmla="*/ 152097 h 898298"/>
                  <a:gd name="connsiteX12" fmla="*/ 228951 w 643327"/>
                  <a:gd name="connsiteY12" fmla="*/ 585269 h 898298"/>
                  <a:gd name="connsiteX13" fmla="*/ 1970 w 643327"/>
                  <a:gd name="connsiteY13" fmla="*/ 812452 h 898298"/>
                  <a:gd name="connsiteX14" fmla="*/ 122554 w 643327"/>
                  <a:gd name="connsiteY14" fmla="*/ 872104 h 898298"/>
                  <a:gd name="connsiteX15" fmla="*/ 189689 w 643327"/>
                  <a:gd name="connsiteY15" fmla="*/ 826099 h 898298"/>
                  <a:gd name="connsiteX16" fmla="*/ 303152 w 643327"/>
                  <a:gd name="connsiteY16" fmla="*/ 653967 h 898298"/>
                  <a:gd name="connsiteX17" fmla="*/ 335890 w 643327"/>
                  <a:gd name="connsiteY17" fmla="*/ 497362 h 898298"/>
                  <a:gd name="connsiteX18" fmla="*/ 399944 w 643327"/>
                  <a:gd name="connsiteY18" fmla="*/ 612284 h 898298"/>
                  <a:gd name="connsiteX19" fmla="*/ 452332 w 643327"/>
                  <a:gd name="connsiteY19" fmla="*/ 845470 h 898298"/>
                  <a:gd name="connsiteX20" fmla="*/ 505161 w 643327"/>
                  <a:gd name="connsiteY20" fmla="*/ 898298 h 898298"/>
                  <a:gd name="connsiteX21" fmla="*/ 557989 w 643327"/>
                  <a:gd name="connsiteY21" fmla="*/ 845470 h 898298"/>
                  <a:gd name="connsiteX22" fmla="*/ 507983 w 643327"/>
                  <a:gd name="connsiteY22" fmla="*/ 626351 h 898298"/>
                  <a:gd name="connsiteX23" fmla="*/ 486852 w 643327"/>
                  <a:gd name="connsiteY23" fmla="*/ 560276 h 898298"/>
                  <a:gd name="connsiteX24" fmla="*/ 408749 w 643327"/>
                  <a:gd name="connsiteY24" fmla="*/ 418880 h 898298"/>
                  <a:gd name="connsiteX25" fmla="*/ 444408 w 643327"/>
                  <a:gd name="connsiteY25" fmla="*/ 240584 h 898298"/>
                  <a:gd name="connsiteX26" fmla="*/ 469501 w 643327"/>
                  <a:gd name="connsiteY26" fmla="*/ 298696 h 898298"/>
                  <a:gd name="connsiteX27" fmla="*/ 527393 w 643327"/>
                  <a:gd name="connsiteY27" fmla="*/ 363470 h 898298"/>
                  <a:gd name="connsiteX28" fmla="*/ 581103 w 643327"/>
                  <a:gd name="connsiteY28" fmla="*/ 416299 h 898298"/>
                  <a:gd name="connsiteX29" fmla="*/ 605416 w 643327"/>
                  <a:gd name="connsiteY29" fmla="*/ 418939 h 898298"/>
                  <a:gd name="connsiteX30" fmla="*/ 641315 w 643327"/>
                  <a:gd name="connsiteY30" fmla="*/ 380900 h 898298"/>
                  <a:gd name="connsiteX31" fmla="*/ 598772 w 643327"/>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30787 w 584425"/>
                  <a:gd name="connsiteY15" fmla="*/ 826099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52816 w 584425"/>
                  <a:gd name="connsiteY15" fmla="*/ 846716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084"/>
                  <a:gd name="connsiteY0" fmla="*/ 304018 h 898298"/>
                  <a:gd name="connsiteX1" fmla="*/ 491944 w 584084"/>
                  <a:gd name="connsiteY1" fmla="*/ 251969 h 898298"/>
                  <a:gd name="connsiteX2" fmla="*/ 390209 w 584084"/>
                  <a:gd name="connsiteY2" fmla="*/ 29491 h 898298"/>
                  <a:gd name="connsiteX3" fmla="*/ 257278 w 584084"/>
                  <a:gd name="connsiteY3" fmla="*/ 4977 h 898298"/>
                  <a:gd name="connsiteX4" fmla="*/ 98912 w 584084"/>
                  <a:gd name="connsiteY4" fmla="*/ 83420 h 898298"/>
                  <a:gd name="connsiteX5" fmla="*/ 69856 w 584084"/>
                  <a:gd name="connsiteY5" fmla="*/ 112475 h 898298"/>
                  <a:gd name="connsiteX6" fmla="*/ 3821 w 584084"/>
                  <a:gd name="connsiteY6" fmla="*/ 270961 h 898298"/>
                  <a:gd name="connsiteX7" fmla="*/ 32876 w 584084"/>
                  <a:gd name="connsiteY7" fmla="*/ 339638 h 898298"/>
                  <a:gd name="connsiteX8" fmla="*/ 52687 w 584084"/>
                  <a:gd name="connsiteY8" fmla="*/ 343600 h 898298"/>
                  <a:gd name="connsiteX9" fmla="*/ 101553 w 584084"/>
                  <a:gd name="connsiteY9" fmla="*/ 310582 h 898298"/>
                  <a:gd name="connsiteX10" fmla="*/ 155702 w 584084"/>
                  <a:gd name="connsiteY10" fmla="*/ 173228 h 898298"/>
                  <a:gd name="connsiteX11" fmla="*/ 211172 w 584084"/>
                  <a:gd name="connsiteY11" fmla="*/ 152097 h 898298"/>
                  <a:gd name="connsiteX12" fmla="*/ 170049 w 584084"/>
                  <a:gd name="connsiteY12" fmla="*/ 585269 h 898298"/>
                  <a:gd name="connsiteX13" fmla="*/ 85943 w 584084"/>
                  <a:gd name="connsiteY13" fmla="*/ 771972 h 898298"/>
                  <a:gd name="connsiteX14" fmla="*/ 113657 w 584084"/>
                  <a:gd name="connsiteY14" fmla="*/ 853054 h 898298"/>
                  <a:gd name="connsiteX15" fmla="*/ 162341 w 584084"/>
                  <a:gd name="connsiteY15" fmla="*/ 853860 h 898298"/>
                  <a:gd name="connsiteX16" fmla="*/ 190319 w 584084"/>
                  <a:gd name="connsiteY16" fmla="*/ 818955 h 898298"/>
                  <a:gd name="connsiteX17" fmla="*/ 246631 w 584084"/>
                  <a:gd name="connsiteY17" fmla="*/ 663492 h 898298"/>
                  <a:gd name="connsiteX18" fmla="*/ 300800 w 584084"/>
                  <a:gd name="connsiteY18" fmla="*/ 518794 h 898298"/>
                  <a:gd name="connsiteX19" fmla="*/ 341042 w 584084"/>
                  <a:gd name="connsiteY19" fmla="*/ 612284 h 898298"/>
                  <a:gd name="connsiteX20" fmla="*/ 393430 w 584084"/>
                  <a:gd name="connsiteY20" fmla="*/ 845470 h 898298"/>
                  <a:gd name="connsiteX21" fmla="*/ 446259 w 584084"/>
                  <a:gd name="connsiteY21" fmla="*/ 898298 h 898298"/>
                  <a:gd name="connsiteX22" fmla="*/ 499087 w 584084"/>
                  <a:gd name="connsiteY22" fmla="*/ 845470 h 898298"/>
                  <a:gd name="connsiteX23" fmla="*/ 449081 w 584084"/>
                  <a:gd name="connsiteY23" fmla="*/ 626351 h 898298"/>
                  <a:gd name="connsiteX24" fmla="*/ 427950 w 584084"/>
                  <a:gd name="connsiteY24" fmla="*/ 560276 h 898298"/>
                  <a:gd name="connsiteX25" fmla="*/ 371279 w 584084"/>
                  <a:gd name="connsiteY25" fmla="*/ 435549 h 898298"/>
                  <a:gd name="connsiteX26" fmla="*/ 385506 w 584084"/>
                  <a:gd name="connsiteY26" fmla="*/ 240584 h 898298"/>
                  <a:gd name="connsiteX27" fmla="*/ 410599 w 584084"/>
                  <a:gd name="connsiteY27" fmla="*/ 298696 h 898298"/>
                  <a:gd name="connsiteX28" fmla="*/ 468491 w 584084"/>
                  <a:gd name="connsiteY28" fmla="*/ 363470 h 898298"/>
                  <a:gd name="connsiteX29" fmla="*/ 522201 w 584084"/>
                  <a:gd name="connsiteY29" fmla="*/ 416299 h 898298"/>
                  <a:gd name="connsiteX30" fmla="*/ 546514 w 584084"/>
                  <a:gd name="connsiteY30" fmla="*/ 418939 h 898298"/>
                  <a:gd name="connsiteX31" fmla="*/ 582413 w 584084"/>
                  <a:gd name="connsiteY31" fmla="*/ 380900 h 898298"/>
                  <a:gd name="connsiteX32" fmla="*/ 539870 w 584084"/>
                  <a:gd name="connsiteY32" fmla="*/ 304018 h 89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84084" h="898298">
                    <a:moveTo>
                      <a:pt x="539870" y="304018"/>
                    </a:moveTo>
                    <a:lnTo>
                      <a:pt x="491944" y="251969"/>
                    </a:lnTo>
                    <a:lnTo>
                      <a:pt x="390209" y="29491"/>
                    </a:lnTo>
                    <a:cubicBezTo>
                      <a:pt x="371719" y="-3527"/>
                      <a:pt x="305828" y="-4011"/>
                      <a:pt x="257278" y="4977"/>
                    </a:cubicBezTo>
                    <a:cubicBezTo>
                      <a:pt x="208729" y="13965"/>
                      <a:pt x="142055" y="64710"/>
                      <a:pt x="98912" y="83420"/>
                    </a:cubicBezTo>
                    <a:cubicBezTo>
                      <a:pt x="85705" y="88703"/>
                      <a:pt x="75139" y="99268"/>
                      <a:pt x="69856" y="112475"/>
                    </a:cubicBezTo>
                    <a:lnTo>
                      <a:pt x="3821" y="270961"/>
                    </a:lnTo>
                    <a:cubicBezTo>
                      <a:pt x="-6745" y="297375"/>
                      <a:pt x="5141" y="329072"/>
                      <a:pt x="32876" y="339638"/>
                    </a:cubicBezTo>
                    <a:cubicBezTo>
                      <a:pt x="39480" y="342279"/>
                      <a:pt x="46083" y="343600"/>
                      <a:pt x="52687" y="343600"/>
                    </a:cubicBezTo>
                    <a:cubicBezTo>
                      <a:pt x="73818" y="343600"/>
                      <a:pt x="93629" y="331713"/>
                      <a:pt x="101553" y="310582"/>
                    </a:cubicBezTo>
                    <a:lnTo>
                      <a:pt x="155702" y="173228"/>
                    </a:lnTo>
                    <a:lnTo>
                      <a:pt x="211172" y="152097"/>
                    </a:lnTo>
                    <a:lnTo>
                      <a:pt x="170049" y="585269"/>
                    </a:lnTo>
                    <a:lnTo>
                      <a:pt x="85943" y="771972"/>
                    </a:lnTo>
                    <a:cubicBezTo>
                      <a:pt x="68210" y="819778"/>
                      <a:pt x="100924" y="839406"/>
                      <a:pt x="113657" y="853054"/>
                    </a:cubicBezTo>
                    <a:cubicBezTo>
                      <a:pt x="126390" y="866702"/>
                      <a:pt x="149564" y="859543"/>
                      <a:pt x="162341" y="853860"/>
                    </a:cubicBezTo>
                    <a:cubicBezTo>
                      <a:pt x="175118" y="848177"/>
                      <a:pt x="175080" y="851080"/>
                      <a:pt x="190319" y="818955"/>
                    </a:cubicBezTo>
                    <a:lnTo>
                      <a:pt x="246631" y="663492"/>
                    </a:lnTo>
                    <a:cubicBezTo>
                      <a:pt x="276951" y="595208"/>
                      <a:pt x="278715" y="525741"/>
                      <a:pt x="300800" y="518794"/>
                    </a:cubicBezTo>
                    <a:lnTo>
                      <a:pt x="341042" y="612284"/>
                    </a:lnTo>
                    <a:lnTo>
                      <a:pt x="393430" y="845470"/>
                    </a:lnTo>
                    <a:cubicBezTo>
                      <a:pt x="393430" y="874525"/>
                      <a:pt x="417203" y="898298"/>
                      <a:pt x="446259" y="898298"/>
                    </a:cubicBezTo>
                    <a:cubicBezTo>
                      <a:pt x="475314" y="898298"/>
                      <a:pt x="499087" y="874525"/>
                      <a:pt x="499087" y="845470"/>
                    </a:cubicBezTo>
                    <a:lnTo>
                      <a:pt x="449081" y="626351"/>
                    </a:lnTo>
                    <a:cubicBezTo>
                      <a:pt x="449081" y="609182"/>
                      <a:pt x="441157" y="569521"/>
                      <a:pt x="427950" y="560276"/>
                    </a:cubicBezTo>
                    <a:lnTo>
                      <a:pt x="371279" y="435549"/>
                    </a:lnTo>
                    <a:lnTo>
                      <a:pt x="385506" y="240584"/>
                    </a:lnTo>
                    <a:lnTo>
                      <a:pt x="410599" y="298696"/>
                    </a:lnTo>
                    <a:cubicBezTo>
                      <a:pt x="417203" y="311903"/>
                      <a:pt x="453963" y="358187"/>
                      <a:pt x="468491" y="363470"/>
                    </a:cubicBezTo>
                    <a:lnTo>
                      <a:pt x="522201" y="416299"/>
                    </a:lnTo>
                    <a:cubicBezTo>
                      <a:pt x="527484" y="417619"/>
                      <a:pt x="539910" y="418939"/>
                      <a:pt x="546514" y="418939"/>
                    </a:cubicBezTo>
                    <a:cubicBezTo>
                      <a:pt x="568966" y="418939"/>
                      <a:pt x="574489" y="402031"/>
                      <a:pt x="582413" y="380900"/>
                    </a:cubicBezTo>
                    <a:cubicBezTo>
                      <a:pt x="591658" y="353165"/>
                      <a:pt x="560462" y="325169"/>
                      <a:pt x="539870" y="304018"/>
                    </a:cubicBezTo>
                    <a:close/>
                  </a:path>
                </a:pathLst>
              </a:custGeom>
              <a:grpFill/>
              <a:ln w="13196" cap="flat">
                <a:noFill/>
                <a:prstDash val="solid"/>
                <a:miter/>
              </a:ln>
            </p:spPr>
            <p:txBody>
              <a:bodyPr rtlCol="0" anchor="ctr"/>
              <a:lstStyle/>
              <a:p>
                <a:endParaRPr lang="en-GB" sz="740"/>
              </a:p>
            </p:txBody>
          </p:sp>
        </p:grpSp>
      </p:grpSp>
      <p:grpSp>
        <p:nvGrpSpPr>
          <p:cNvPr id="22" name="Group 21">
            <a:extLst>
              <a:ext uri="{FF2B5EF4-FFF2-40B4-BE49-F238E27FC236}">
                <a16:creationId xmlns:a16="http://schemas.microsoft.com/office/drawing/2014/main" id="{62637285-507B-C771-5D14-FD30A31C45C8}"/>
              </a:ext>
            </a:extLst>
          </p:cNvPr>
          <p:cNvGrpSpPr/>
          <p:nvPr/>
        </p:nvGrpSpPr>
        <p:grpSpPr>
          <a:xfrm>
            <a:off x="441135" y="1327494"/>
            <a:ext cx="213254" cy="218436"/>
            <a:chOff x="567355" y="1291638"/>
            <a:chExt cx="213254" cy="213254"/>
          </a:xfrm>
        </p:grpSpPr>
        <p:sp>
          <p:nvSpPr>
            <p:cNvPr id="84" name="Oval 83">
              <a:extLst>
                <a:ext uri="{FF2B5EF4-FFF2-40B4-BE49-F238E27FC236}">
                  <a16:creationId xmlns:a16="http://schemas.microsoft.com/office/drawing/2014/main" id="{B27CD4E9-D144-42EB-AFA8-58AFCB0F60D5}"/>
                </a:ext>
              </a:extLst>
            </p:cNvPr>
            <p:cNvSpPr>
              <a:spLocks noChangeAspect="1"/>
            </p:cNvSpPr>
            <p:nvPr/>
          </p:nvSpPr>
          <p:spPr>
            <a:xfrm>
              <a:off x="567355" y="1291638"/>
              <a:ext cx="213254" cy="213254"/>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85" name="Graphic 84" descr="Thought bubble with solid fill">
              <a:extLst>
                <a:ext uri="{FF2B5EF4-FFF2-40B4-BE49-F238E27FC236}">
                  <a16:creationId xmlns:a16="http://schemas.microsoft.com/office/drawing/2014/main" id="{9A947977-4006-4C60-A7AD-F86A7185BCEC}"/>
                </a:ext>
              </a:extLst>
            </p:cNvPr>
            <p:cNvPicPr>
              <a:picLocks noChangeAspect="1"/>
            </p:cNvPicPr>
            <p:nvPr/>
          </p:nvPicPr>
          <p:blipFill>
            <a:blip r:embed="rId10" cstate="print">
              <a:extLst>
                <a:ext uri="{28A0092B-C50C-407E-A947-70E740481C1C}">
                  <a14:useLocalDpi xmlns:a14="http://schemas.microsoft.com/office/drawing/2010/main"/>
                </a:ext>
                <a:ext uri="{96DAC541-7B7A-43D3-8B79-37D633B846F1}">
                  <asvg:svgBlip xmlns:asvg="http://schemas.microsoft.com/office/drawing/2016/SVG/main" r:embed="rId11"/>
                </a:ext>
              </a:extLst>
            </a:blip>
            <a:srcRect/>
            <a:stretch/>
          </p:blipFill>
          <p:spPr>
            <a:xfrm>
              <a:off x="606185" y="1325659"/>
              <a:ext cx="145212" cy="145212"/>
            </a:xfrm>
            <a:prstGeom prst="rect">
              <a:avLst/>
            </a:prstGeom>
          </p:spPr>
        </p:pic>
      </p:grpSp>
      <p:grpSp>
        <p:nvGrpSpPr>
          <p:cNvPr id="17" name="Group 16">
            <a:extLst>
              <a:ext uri="{FF2B5EF4-FFF2-40B4-BE49-F238E27FC236}">
                <a16:creationId xmlns:a16="http://schemas.microsoft.com/office/drawing/2014/main" id="{CF80A610-7674-8CEC-F89F-51AC682927B0}"/>
              </a:ext>
            </a:extLst>
          </p:cNvPr>
          <p:cNvGrpSpPr/>
          <p:nvPr/>
        </p:nvGrpSpPr>
        <p:grpSpPr>
          <a:xfrm>
            <a:off x="5043921" y="1327494"/>
            <a:ext cx="213254" cy="218436"/>
            <a:chOff x="4964646" y="1291638"/>
            <a:chExt cx="213254" cy="213254"/>
          </a:xfrm>
        </p:grpSpPr>
        <p:sp>
          <p:nvSpPr>
            <p:cNvPr id="60" name="Oval 59">
              <a:extLst>
                <a:ext uri="{FF2B5EF4-FFF2-40B4-BE49-F238E27FC236}">
                  <a16:creationId xmlns:a16="http://schemas.microsoft.com/office/drawing/2014/main" id="{8319A462-42F2-4DFD-BA22-CC5485FC6BF8}"/>
                </a:ext>
              </a:extLst>
            </p:cNvPr>
            <p:cNvSpPr>
              <a:spLocks noChangeAspect="1"/>
            </p:cNvSpPr>
            <p:nvPr/>
          </p:nvSpPr>
          <p:spPr>
            <a:xfrm>
              <a:off x="4964646" y="1291638"/>
              <a:ext cx="213254" cy="213254"/>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61" name="Graphic 60" descr="Rocket with solid fill">
              <a:extLst>
                <a:ext uri="{FF2B5EF4-FFF2-40B4-BE49-F238E27FC236}">
                  <a16:creationId xmlns:a16="http://schemas.microsoft.com/office/drawing/2014/main" id="{9D6D5AC3-586B-4D5B-9DE2-5FD86D0D72A1}"/>
                </a:ext>
              </a:extLst>
            </p:cNvPr>
            <p:cNvPicPr>
              <a:picLocks noChangeAspect="1"/>
            </p:cNvPicPr>
            <p:nvPr/>
          </p:nvPicPr>
          <p:blipFill>
            <a:blip r:embed="rId12" cstate="print">
              <a:extLst>
                <a:ext uri="{28A0092B-C50C-407E-A947-70E740481C1C}">
                  <a14:useLocalDpi xmlns:a14="http://schemas.microsoft.com/office/drawing/2010/main"/>
                </a:ext>
                <a:ext uri="{96DAC541-7B7A-43D3-8B79-37D633B846F1}">
                  <asvg:svgBlip xmlns:asvg="http://schemas.microsoft.com/office/drawing/2016/SVG/main" r:embed="rId13"/>
                </a:ext>
              </a:extLst>
            </a:blip>
            <a:stretch>
              <a:fillRect/>
            </a:stretch>
          </p:blipFill>
          <p:spPr>
            <a:xfrm>
              <a:off x="4983773" y="1317271"/>
              <a:ext cx="161988" cy="161988"/>
            </a:xfrm>
            <a:prstGeom prst="rect">
              <a:avLst/>
            </a:prstGeom>
          </p:spPr>
        </p:pic>
      </p:grpSp>
      <p:cxnSp>
        <p:nvCxnSpPr>
          <p:cNvPr id="3" name="Straight Connector 2">
            <a:extLst>
              <a:ext uri="{FF2B5EF4-FFF2-40B4-BE49-F238E27FC236}">
                <a16:creationId xmlns:a16="http://schemas.microsoft.com/office/drawing/2014/main" id="{5828966B-068A-7248-A37E-5F38A889F3B7}"/>
              </a:ext>
            </a:extLst>
          </p:cNvPr>
          <p:cNvCxnSpPr/>
          <p:nvPr/>
        </p:nvCxnSpPr>
        <p:spPr>
          <a:xfrm>
            <a:off x="402641" y="1579482"/>
            <a:ext cx="546876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6464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29AB211-73E9-9F76-68E9-77CED4486338}"/>
              </a:ext>
            </a:extLst>
          </p:cNvPr>
          <p:cNvSpPr txBox="1">
            <a:spLocks/>
          </p:cNvSpPr>
          <p:nvPr/>
        </p:nvSpPr>
        <p:spPr>
          <a:xfrm>
            <a:off x="475916" y="779070"/>
            <a:ext cx="4091587"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CONSIDERATIONS FOR IMPROVEMENT</a:t>
            </a:r>
          </a:p>
        </p:txBody>
      </p:sp>
      <p:sp>
        <p:nvSpPr>
          <p:cNvPr id="2" name="Rectangle 1">
            <a:extLst>
              <a:ext uri="{FF2B5EF4-FFF2-40B4-BE49-F238E27FC236}">
                <a16:creationId xmlns:a16="http://schemas.microsoft.com/office/drawing/2014/main" id="{1172EB72-66D3-A660-DE2F-FD23B52EF478}"/>
              </a:ext>
            </a:extLst>
          </p:cNvPr>
          <p:cNvSpPr/>
          <p:nvPr/>
        </p:nvSpPr>
        <p:spPr>
          <a:xfrm>
            <a:off x="475916" y="1285370"/>
            <a:ext cx="5456336" cy="1040125"/>
          </a:xfrm>
          <a:prstGeom prst="rect">
            <a:avLst/>
          </a:prstGeom>
        </p:spPr>
        <p:txBody>
          <a:bodyPr wrap="square" lIns="0" tIns="45252" rIns="0" bIns="45252" numCol="2" spcCol="180000">
            <a:noAutofit/>
          </a:bodyPr>
          <a:lstStyle/>
          <a:p>
            <a:pPr>
              <a:spcAft>
                <a:spcPts val="900"/>
              </a:spcAft>
            </a:pPr>
            <a:r>
              <a:rPr lang="en-GB" sz="900" b="1" dirty="0">
                <a:solidFill>
                  <a:srgbClr val="003F48"/>
                </a:solidFill>
                <a:latin typeface="Avenir LT Pro 65 Medium" panose="020B0603020203020204" pitchFamily="34" charset="0"/>
              </a:rPr>
              <a:t>EVOLUTION CAN BE DISJOINTED</a:t>
            </a:r>
            <a:br>
              <a:rPr lang="en-GB" sz="900" b="1" dirty="0">
                <a:solidFill>
                  <a:srgbClr val="003F48"/>
                </a:solidFill>
                <a:latin typeface="Avenir LT Pro 65 Medium" panose="020B0603020203020204" pitchFamily="34" charset="0"/>
              </a:rPr>
            </a:br>
            <a:r>
              <a:rPr lang="en-GB" sz="900" dirty="0">
                <a:latin typeface="Avenir LT Pro 65 Medium" panose="020B0603020203020204" pitchFamily="34" charset="0"/>
              </a:rPr>
              <a:t>Organisations can be at different levels of maturity in different areas of customer management. E.g., a business may be at level 1 for its customer data collection and analysis capabilities, but it may be at level 3 for customer service capabilities.</a:t>
            </a:r>
            <a:br>
              <a:rPr lang="en-GB" sz="900" dirty="0">
                <a:latin typeface="Avenir LT Pro 65 Medium" panose="020B0603020203020204" pitchFamily="34" charset="0"/>
              </a:rPr>
            </a:br>
            <a:endParaRPr lang="en-GB" sz="900" dirty="0">
              <a:latin typeface="Avenir LT Pro 65 Medium" panose="020B0603020203020204" pitchFamily="34" charset="0"/>
            </a:endParaRPr>
          </a:p>
          <a:p>
            <a:pPr>
              <a:spcAft>
                <a:spcPts val="900"/>
              </a:spcAft>
            </a:pPr>
            <a:endParaRPr lang="en-GB" sz="900" dirty="0">
              <a:latin typeface="Avenir LT Pro 65 Medium" panose="020B0603020203020204" pitchFamily="34" charset="0"/>
            </a:endParaRPr>
          </a:p>
          <a:p>
            <a:pPr>
              <a:spcAft>
                <a:spcPts val="900"/>
              </a:spcAft>
            </a:pPr>
            <a:r>
              <a:rPr lang="en-GB" sz="900" b="1" dirty="0">
                <a:solidFill>
                  <a:srgbClr val="003F48"/>
                </a:solidFill>
                <a:latin typeface="Avenir LT Pro 65 Medium" panose="020B0603020203020204" pitchFamily="34" charset="0"/>
              </a:rPr>
              <a:t>THE RIGHT DATA IS FUNDAMENTAL</a:t>
            </a:r>
            <a:br>
              <a:rPr lang="en-GB" sz="900" b="1" dirty="0">
                <a:solidFill>
                  <a:srgbClr val="003F48"/>
                </a:solidFill>
                <a:latin typeface="Avenir LT Pro 65 Medium" panose="020B0603020203020204" pitchFamily="34" charset="0"/>
              </a:rPr>
            </a:br>
            <a:r>
              <a:rPr lang="en-GB" sz="900" dirty="0">
                <a:latin typeface="Avenir LT Pro 65 Medium" panose="020B0603020203020204" pitchFamily="34" charset="0"/>
              </a:rPr>
              <a:t>Data must be collected consistently and reliably, and then analysed and acted upon to improve customer management. It should ideally include customer purchasing history, contact information, demographics, usage behaviour, channel activity, history, interests, preferences and feedback.</a:t>
            </a:r>
          </a:p>
          <a:p>
            <a:pPr>
              <a:spcAft>
                <a:spcPts val="900"/>
              </a:spcAft>
            </a:pPr>
            <a:r>
              <a:rPr lang="en-GB" sz="900" b="1" dirty="0">
                <a:solidFill>
                  <a:srgbClr val="003F48"/>
                </a:solidFill>
                <a:latin typeface="Avenir LT Pro 65 Medium" panose="020B0603020203020204" pitchFamily="34" charset="0"/>
              </a:rPr>
              <a:t>BUSINESS SIZE AFFECTS PROGRESS</a:t>
            </a:r>
            <a:br>
              <a:rPr lang="en-GB" sz="900" b="1" dirty="0">
                <a:solidFill>
                  <a:srgbClr val="1A535B"/>
                </a:solidFill>
                <a:latin typeface="Avenir LT Pro 65 Medium" panose="020B0603020203020204" pitchFamily="34" charset="0"/>
              </a:rPr>
            </a:br>
            <a:r>
              <a:rPr lang="en-GB" sz="900" dirty="0">
                <a:latin typeface="Avenir LT Pro 65 Medium" panose="020B0603020203020204" pitchFamily="34" charset="0"/>
              </a:rPr>
              <a:t>Smaller businesses can evolve to higher levels of maturity more quickly with less capabilities but are less likely to have resources. Conversely, larger organisations may have budget,  but need more sophisticated tools and to evolve more slowly along the journey to ensure alignment.</a:t>
            </a:r>
          </a:p>
          <a:p>
            <a:pPr>
              <a:spcAft>
                <a:spcPts val="900"/>
              </a:spcAft>
            </a:pPr>
            <a:endParaRPr lang="en-GB" sz="900" dirty="0">
              <a:latin typeface="Avenir LT Pro 65 Medium" panose="020B0603020203020204" pitchFamily="34" charset="0"/>
            </a:endParaRPr>
          </a:p>
          <a:p>
            <a:pPr>
              <a:spcAft>
                <a:spcPts val="900"/>
              </a:spcAft>
            </a:pPr>
            <a:r>
              <a:rPr lang="en-GB" sz="900" b="1" dirty="0">
                <a:solidFill>
                  <a:srgbClr val="003F48"/>
                </a:solidFill>
                <a:latin typeface="Avenir LT Pro 65 Medium" panose="020B0603020203020204" pitchFamily="34" charset="0"/>
              </a:rPr>
              <a:t>SOME SECTORS HAVE DIS/ADVANTAGES</a:t>
            </a:r>
            <a:br>
              <a:rPr lang="en-GB" sz="900" b="1" dirty="0">
                <a:solidFill>
                  <a:srgbClr val="003F48"/>
                </a:solidFill>
                <a:latin typeface="Avenir LT Pro 65 Medium" panose="020B0603020203020204" pitchFamily="34" charset="0"/>
              </a:rPr>
            </a:br>
            <a:r>
              <a:rPr lang="en-GB" sz="900" dirty="0">
                <a:latin typeface="Avenir LT Pro 65 Medium" panose="020B0603020203020204" pitchFamily="34" charset="0"/>
              </a:rPr>
              <a:t>Similarly, some sectors such as retail and financial services, are inherently more customer-centric. Whilst they may have a head-start along the journey, there is often more legacy capabilities and thinking that can make evolving more difficult.</a:t>
            </a:r>
          </a:p>
        </p:txBody>
      </p:sp>
      <p:sp>
        <p:nvSpPr>
          <p:cNvPr id="8" name="TextBox 7">
            <a:extLst>
              <a:ext uri="{FF2B5EF4-FFF2-40B4-BE49-F238E27FC236}">
                <a16:creationId xmlns:a16="http://schemas.microsoft.com/office/drawing/2014/main" id="{C525EA86-099A-47E3-9376-50499F1BBAAF}"/>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23" name="Slide Number Placeholder 5">
            <a:extLst>
              <a:ext uri="{FF2B5EF4-FFF2-40B4-BE49-F238E27FC236}">
                <a16:creationId xmlns:a16="http://schemas.microsoft.com/office/drawing/2014/main" id="{0256059B-3B71-ADAC-EB3D-48A7DA2E7E42}"/>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37</a:t>
            </a:fld>
            <a:endParaRPr lang="en-GB" sz="754" b="1">
              <a:solidFill>
                <a:schemeClr val="tx1"/>
              </a:solidFill>
              <a:latin typeface="Avenir LT Pro 65 Medium" panose="020B0603020203020204" pitchFamily="34" charset="0"/>
            </a:endParaRPr>
          </a:p>
        </p:txBody>
      </p:sp>
      <p:pic>
        <p:nvPicPr>
          <p:cNvPr id="26" name="Picture 25">
            <a:extLst>
              <a:ext uri="{FF2B5EF4-FFF2-40B4-BE49-F238E27FC236}">
                <a16:creationId xmlns:a16="http://schemas.microsoft.com/office/drawing/2014/main" id="{6C6B3572-E95E-AD14-7388-AE5BB7504FF3}"/>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27" name="Straight Connector 26">
            <a:extLst>
              <a:ext uri="{FF2B5EF4-FFF2-40B4-BE49-F238E27FC236}">
                <a16:creationId xmlns:a16="http://schemas.microsoft.com/office/drawing/2014/main" id="{57291183-84E8-C331-9962-E5FABA42920D}"/>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8C9FFA90-F013-C03D-2FF6-EA2AADB357AF}"/>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4292063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F17E8775-A327-19B1-E28C-10CB869C449C}"/>
              </a:ext>
            </a:extLst>
          </p:cNvPr>
          <p:cNvSpPr txBox="1"/>
          <p:nvPr/>
        </p:nvSpPr>
        <p:spPr>
          <a:xfrm>
            <a:off x="340029" y="1237650"/>
            <a:ext cx="5531381" cy="1072281"/>
          </a:xfrm>
          <a:prstGeom prst="rect">
            <a:avLst/>
          </a:prstGeom>
          <a:noFill/>
        </p:spPr>
        <p:txBody>
          <a:bodyPr wrap="square" lIns="0" rIns="36000" anchor="t">
            <a:sp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SUMMARY 	</a:t>
            </a:r>
            <a:r>
              <a:rPr lang="en-GB" sz="900" dirty="0">
                <a:latin typeface="Avenir LT Pro 65 Medium" panose="020B0603020203020204" pitchFamily="34" charset="0"/>
              </a:rPr>
              <a:t>Small and personal manageability</a:t>
            </a:r>
          </a:p>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OBJECTIVES	</a:t>
            </a:r>
            <a:r>
              <a:rPr lang="en-GB" sz="900" dirty="0">
                <a:latin typeface="Avenir LT Pro 65 Medium" panose="020B0603020203020204" pitchFamily="34" charset="0"/>
              </a:rPr>
              <a:t>Driven by personal manageability within a small business so, KPI are more a result rather than ambition and are typically measured in total revenues and costs.</a:t>
            </a:r>
          </a:p>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SUCCESS</a:t>
            </a:r>
            <a:r>
              <a:rPr lang="en-GB" sz="900" dirty="0">
                <a:latin typeface="Avenir LT Pro 65 Medium" panose="020B0603020203020204" pitchFamily="34" charset="0"/>
              </a:rPr>
              <a:t> 	Critical as the business lives and dies on the quality of its proposition and the team delivering it, plus a healthy dose of luck. The challenge is that it’s very difficult to scale without diluting the passion and expertise and creating unintended complexity.</a:t>
            </a:r>
          </a:p>
        </p:txBody>
      </p:sp>
      <p:sp>
        <p:nvSpPr>
          <p:cNvPr id="66" name="Title 1">
            <a:extLst>
              <a:ext uri="{FF2B5EF4-FFF2-40B4-BE49-F238E27FC236}">
                <a16:creationId xmlns:a16="http://schemas.microsoft.com/office/drawing/2014/main" id="{32E0D895-0217-2D9E-3918-C65870258F5A}"/>
              </a:ext>
            </a:extLst>
          </p:cNvPr>
          <p:cNvSpPr txBox="1">
            <a:spLocks/>
          </p:cNvSpPr>
          <p:nvPr/>
        </p:nvSpPr>
        <p:spPr>
          <a:xfrm>
            <a:off x="340029" y="792683"/>
            <a:ext cx="4020200"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CHARACTERISTICS OF BUSINESSES AT LEVEL 0</a:t>
            </a:r>
          </a:p>
        </p:txBody>
      </p:sp>
      <p:sp>
        <p:nvSpPr>
          <p:cNvPr id="67" name="Slide Number Placeholder 5">
            <a:extLst>
              <a:ext uri="{FF2B5EF4-FFF2-40B4-BE49-F238E27FC236}">
                <a16:creationId xmlns:a16="http://schemas.microsoft.com/office/drawing/2014/main" id="{13D39E08-7765-2158-54DE-B0C9B897A995}"/>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38</a:t>
            </a:fld>
            <a:endParaRPr lang="en-GB" sz="754">
              <a:latin typeface="Avenir LT Pro 65 Medium" panose="020B0603020203020204" pitchFamily="34" charset="0"/>
            </a:endParaRPr>
          </a:p>
        </p:txBody>
      </p:sp>
      <p:pic>
        <p:nvPicPr>
          <p:cNvPr id="68" name="Picture 67">
            <a:extLst>
              <a:ext uri="{FF2B5EF4-FFF2-40B4-BE49-F238E27FC236}">
                <a16:creationId xmlns:a16="http://schemas.microsoft.com/office/drawing/2014/main" id="{BD6E34C4-AEB8-A386-CBF0-5459FA5948C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69" name="TextBox 68">
            <a:extLst>
              <a:ext uri="{FF2B5EF4-FFF2-40B4-BE49-F238E27FC236}">
                <a16:creationId xmlns:a16="http://schemas.microsoft.com/office/drawing/2014/main" id="{867DBC49-CB1C-4792-733E-A3FEA24FC701}"/>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70" name="Straight Connector 69">
            <a:extLst>
              <a:ext uri="{FF2B5EF4-FFF2-40B4-BE49-F238E27FC236}">
                <a16:creationId xmlns:a16="http://schemas.microsoft.com/office/drawing/2014/main" id="{7B277954-E99E-2894-F058-E534976C1337}"/>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742E9290-6D1F-29BA-0B64-1DA971533537}"/>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graphicFrame>
        <p:nvGraphicFramePr>
          <p:cNvPr id="96" name="Table 95">
            <a:extLst>
              <a:ext uri="{FF2B5EF4-FFF2-40B4-BE49-F238E27FC236}">
                <a16:creationId xmlns:a16="http://schemas.microsoft.com/office/drawing/2014/main" id="{FE4AFB65-9AF2-EA3D-8EDB-3FA0A30FBF85}"/>
              </a:ext>
            </a:extLst>
          </p:cNvPr>
          <p:cNvGraphicFramePr>
            <a:graphicFrameLocks noGrp="1"/>
          </p:cNvGraphicFramePr>
          <p:nvPr>
            <p:extLst>
              <p:ext uri="{D42A27DB-BD31-4B8C-83A1-F6EECF244321}">
                <p14:modId xmlns:p14="http://schemas.microsoft.com/office/powerpoint/2010/main" val="564946348"/>
              </p:ext>
            </p:extLst>
          </p:nvPr>
        </p:nvGraphicFramePr>
        <p:xfrm>
          <a:off x="340029" y="2465300"/>
          <a:ext cx="5531382" cy="1293176"/>
        </p:xfrm>
        <a:graphic>
          <a:graphicData uri="http://schemas.openxmlformats.org/drawingml/2006/table">
            <a:tbl>
              <a:tblPr>
                <a:tableStyleId>{5C22544A-7EE6-4342-B048-85BDC9FD1C3A}</a:tableStyleId>
              </a:tblPr>
              <a:tblGrid>
                <a:gridCol w="1843794">
                  <a:extLst>
                    <a:ext uri="{9D8B030D-6E8A-4147-A177-3AD203B41FA5}">
                      <a16:colId xmlns:a16="http://schemas.microsoft.com/office/drawing/2014/main" val="4154762390"/>
                    </a:ext>
                  </a:extLst>
                </a:gridCol>
                <a:gridCol w="1843794">
                  <a:extLst>
                    <a:ext uri="{9D8B030D-6E8A-4147-A177-3AD203B41FA5}">
                      <a16:colId xmlns:a16="http://schemas.microsoft.com/office/drawing/2014/main" val="283952235"/>
                    </a:ext>
                  </a:extLst>
                </a:gridCol>
                <a:gridCol w="1843794">
                  <a:extLst>
                    <a:ext uri="{9D8B030D-6E8A-4147-A177-3AD203B41FA5}">
                      <a16:colId xmlns:a16="http://schemas.microsoft.com/office/drawing/2014/main" val="3784862251"/>
                    </a:ext>
                  </a:extLst>
                </a:gridCol>
              </a:tblGrid>
              <a:tr h="646588">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HIGH</a:t>
                      </a:r>
                      <a:r>
                        <a:rPr lang="en-GB" sz="900" b="1" dirty="0">
                          <a:solidFill>
                            <a:srgbClr val="003F48"/>
                          </a:solidFill>
                          <a:latin typeface="Avenir LT Pro 65 Medium" panose="020B0603020203020204" pitchFamily="34" charset="0"/>
                        </a:rPr>
                        <a:t> SATISFACTION</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Fewer customers, simpler product/ service makes it easier to wow.</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HIGH</a:t>
                      </a:r>
                      <a:r>
                        <a:rPr lang="en-GB" sz="900" b="1" dirty="0">
                          <a:solidFill>
                            <a:srgbClr val="003F48"/>
                          </a:solidFill>
                          <a:latin typeface="Avenir LT Pro 65 Medium" panose="020B0603020203020204" pitchFamily="34" charset="0"/>
                        </a:rPr>
                        <a:t> MORALE</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Employees feel closer to heart of the business and its mission.</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LOW </a:t>
                      </a:r>
                      <a:r>
                        <a:rPr lang="en-GB" sz="900" b="1" dirty="0">
                          <a:solidFill>
                            <a:srgbClr val="003F48"/>
                          </a:solidFill>
                          <a:latin typeface="Avenir LT Pro 65 Medium" panose="020B0603020203020204" pitchFamily="34" charset="0"/>
                        </a:rPr>
                        <a:t>SALES</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Ability to deliver and manage growth restricts scale.</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extLst>
                  <a:ext uri="{0D108BD9-81ED-4DB2-BD59-A6C34878D82A}">
                    <a16:rowId xmlns:a16="http://schemas.microsoft.com/office/drawing/2014/main" val="3296425543"/>
                  </a:ext>
                </a:extLst>
              </a:tr>
              <a:tr h="646588">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LOWER</a:t>
                      </a:r>
                      <a:r>
                        <a:rPr lang="en-GB" sz="900" b="1" dirty="0">
                          <a:solidFill>
                            <a:srgbClr val="003F48"/>
                          </a:solidFill>
                          <a:latin typeface="Avenir LT Pro 65 Medium" panose="020B0603020203020204" pitchFamily="34" charset="0"/>
                        </a:rPr>
                        <a:t> CHURN</a:t>
                      </a:r>
                      <a:endParaRPr lang="en-GB" sz="900" dirty="0">
                        <a:latin typeface="Avenir LT Pro 65 Medium" panose="020B0603020203020204" pitchFamily="34" charset="0"/>
                      </a:endParaRP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Customers feel looked after due to small size of business.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GOOD </a:t>
                      </a:r>
                      <a:r>
                        <a:rPr lang="en-GB" sz="900" b="1" dirty="0">
                          <a:solidFill>
                            <a:srgbClr val="003F48"/>
                          </a:solidFill>
                          <a:latin typeface="Avenir LT Pro 65 Medium" panose="020B0603020203020204" pitchFamily="34" charset="0"/>
                        </a:rPr>
                        <a:t>REPUTATION</a:t>
                      </a:r>
                      <a:r>
                        <a:rPr lang="en-GB" sz="900" dirty="0">
                          <a:solidFill>
                            <a:schemeClr val="tx1">
                              <a:lumMod val="65000"/>
                              <a:lumOff val="35000"/>
                            </a:schemeClr>
                          </a:solidFill>
                          <a:latin typeface="Avenir LT Pro 65 Medium" panose="020B0603020203020204" pitchFamily="34" charset="0"/>
                        </a:rPr>
                        <a:t>	</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venir LT Pro 65 Medium" panose="020B0603020203020204" pitchFamily="34" charset="0"/>
                        </a:rPr>
                        <a:t>Only among customers in the know.</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LOWER </a:t>
                      </a:r>
                      <a:r>
                        <a:rPr lang="en-GB" sz="900" b="1" dirty="0">
                          <a:solidFill>
                            <a:srgbClr val="003F48"/>
                          </a:solidFill>
                          <a:latin typeface="Avenir LT Pro 65 Medium" panose="020B0603020203020204" pitchFamily="34" charset="0"/>
                        </a:rPr>
                        <a:t>COSTS</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Fewer customers to support with basic systems and processes.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extLst>
                  <a:ext uri="{0D108BD9-81ED-4DB2-BD59-A6C34878D82A}">
                    <a16:rowId xmlns:a16="http://schemas.microsoft.com/office/drawing/2014/main" val="3614738653"/>
                  </a:ext>
                </a:extLst>
              </a:tr>
            </a:tbl>
          </a:graphicData>
        </a:graphic>
      </p:graphicFrame>
    </p:spTree>
    <p:extLst>
      <p:ext uri="{BB962C8B-B14F-4D97-AF65-F5344CB8AC3E}">
        <p14:creationId xmlns:p14="http://schemas.microsoft.com/office/powerpoint/2010/main" val="41806366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39</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sp>
        <p:nvSpPr>
          <p:cNvPr id="28" name="Oval 27">
            <a:extLst>
              <a:ext uri="{FF2B5EF4-FFF2-40B4-BE49-F238E27FC236}">
                <a16:creationId xmlns:a16="http://schemas.microsoft.com/office/drawing/2014/main" id="{DAF6C626-C93B-A22E-F2B9-5BA2F12BAEB7}"/>
              </a:ext>
            </a:extLst>
          </p:cNvPr>
          <p:cNvSpPr/>
          <p:nvPr/>
        </p:nvSpPr>
        <p:spPr>
          <a:xfrm rot="11134682">
            <a:off x="5133079"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sp>
        <p:nvSpPr>
          <p:cNvPr id="29" name="Oval 28">
            <a:extLst>
              <a:ext uri="{FF2B5EF4-FFF2-40B4-BE49-F238E27FC236}">
                <a16:creationId xmlns:a16="http://schemas.microsoft.com/office/drawing/2014/main" id="{1E8014AC-EAAA-9B96-4366-28149F3D319B}"/>
              </a:ext>
            </a:extLst>
          </p:cNvPr>
          <p:cNvSpPr/>
          <p:nvPr/>
        </p:nvSpPr>
        <p:spPr>
          <a:xfrm>
            <a:off x="5334582"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sp>
        <p:nvSpPr>
          <p:cNvPr id="30" name="Oval 29">
            <a:extLst>
              <a:ext uri="{FF2B5EF4-FFF2-40B4-BE49-F238E27FC236}">
                <a16:creationId xmlns:a16="http://schemas.microsoft.com/office/drawing/2014/main" id="{61DDF8B7-C537-F76E-2E44-34328ACB1361}"/>
              </a:ext>
            </a:extLst>
          </p:cNvPr>
          <p:cNvSpPr/>
          <p:nvPr/>
        </p:nvSpPr>
        <p:spPr>
          <a:xfrm rot="18691099">
            <a:off x="5540715"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sp>
        <p:nvSpPr>
          <p:cNvPr id="31" name="Oval 30">
            <a:extLst>
              <a:ext uri="{FF2B5EF4-FFF2-40B4-BE49-F238E27FC236}">
                <a16:creationId xmlns:a16="http://schemas.microsoft.com/office/drawing/2014/main" id="{7329FC7D-26F8-EC04-D2F3-3BD8795C5239}"/>
              </a:ext>
            </a:extLst>
          </p:cNvPr>
          <p:cNvSpPr/>
          <p:nvPr/>
        </p:nvSpPr>
        <p:spPr>
          <a:xfrm>
            <a:off x="5746420"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2" name="Graphic 31" descr="Rocket with solid fill">
            <a:extLst>
              <a:ext uri="{FF2B5EF4-FFF2-40B4-BE49-F238E27FC236}">
                <a16:creationId xmlns:a16="http://schemas.microsoft.com/office/drawing/2014/main" id="{771E5BFF-EACA-507B-6FCC-E3657E996EA2}"/>
              </a:ext>
            </a:extLst>
          </p:cNvPr>
          <p:cNvPicPr>
            <a:picLocks noChangeAspect="1"/>
          </p:cNvPicPr>
          <p:nvPr/>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5759050" y="855911"/>
            <a:ext cx="129385" cy="129385"/>
          </a:xfrm>
          <a:prstGeom prst="rect">
            <a:avLst/>
          </a:prstGeom>
        </p:spPr>
      </p:pic>
      <p:pic>
        <p:nvPicPr>
          <p:cNvPr id="33" name="Graphic 32" descr="Walk with solid fill">
            <a:extLst>
              <a:ext uri="{FF2B5EF4-FFF2-40B4-BE49-F238E27FC236}">
                <a16:creationId xmlns:a16="http://schemas.microsoft.com/office/drawing/2014/main" id="{D4CC3CA2-9EAC-6AA9-696E-0DF79D395753}"/>
              </a:ext>
            </a:extLst>
          </p:cNvPr>
          <p:cNvPicPr>
            <a:picLocks noChangeAspect="1"/>
          </p:cNvPicPr>
          <p:nvPr/>
        </p:nvPicPr>
        <p:blipFill>
          <a:blip r:embed="rId5" cstate="print">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5352901" y="858537"/>
            <a:ext cx="124135" cy="124133"/>
          </a:xfrm>
          <a:prstGeom prst="rect">
            <a:avLst/>
          </a:prstGeom>
        </p:spPr>
      </p:pic>
      <p:pic>
        <p:nvPicPr>
          <p:cNvPr id="34" name="Graphic 33" descr="Run with solid fill">
            <a:extLst>
              <a:ext uri="{FF2B5EF4-FFF2-40B4-BE49-F238E27FC236}">
                <a16:creationId xmlns:a16="http://schemas.microsoft.com/office/drawing/2014/main" id="{3D007D3B-3CB8-B756-4E83-A8439E1D1807}"/>
              </a:ext>
            </a:extLst>
          </p:cNvPr>
          <p:cNvPicPr>
            <a:picLocks noChangeAspect="1"/>
          </p:cNvPicPr>
          <p:nvPr/>
        </p:nvPicPr>
        <p:blipFill>
          <a:blip r:embed="rId7" cstate="print">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54373" y="858537"/>
            <a:ext cx="124135" cy="124133"/>
          </a:xfrm>
          <a:prstGeom prst="rect">
            <a:avLst/>
          </a:prstGeom>
        </p:spPr>
      </p:pic>
      <p:grpSp>
        <p:nvGrpSpPr>
          <p:cNvPr id="35" name="Group 34">
            <a:extLst>
              <a:ext uri="{FF2B5EF4-FFF2-40B4-BE49-F238E27FC236}">
                <a16:creationId xmlns:a16="http://schemas.microsoft.com/office/drawing/2014/main" id="{520D8444-3620-1FE6-F1C0-351FD6D812CB}"/>
              </a:ext>
            </a:extLst>
          </p:cNvPr>
          <p:cNvGrpSpPr>
            <a:grpSpLocks noChangeAspect="1"/>
          </p:cNvGrpSpPr>
          <p:nvPr/>
        </p:nvGrpSpPr>
        <p:grpSpPr>
          <a:xfrm>
            <a:off x="5181186" y="862610"/>
            <a:ext cx="64801" cy="115987"/>
            <a:chOff x="1761709" y="3023427"/>
            <a:chExt cx="584084" cy="1135811"/>
          </a:xfrm>
          <a:solidFill>
            <a:srgbClr val="4D4D4D"/>
          </a:solidFill>
        </p:grpSpPr>
        <p:sp>
          <p:nvSpPr>
            <p:cNvPr id="40" name="Freeform: Shape 39">
              <a:extLst>
                <a:ext uri="{FF2B5EF4-FFF2-40B4-BE49-F238E27FC236}">
                  <a16:creationId xmlns:a16="http://schemas.microsoft.com/office/drawing/2014/main" id="{6904C6C6-9EEF-8BA4-E0E5-B9C2539343CA}"/>
                </a:ext>
              </a:extLst>
            </p:cNvPr>
            <p:cNvSpPr/>
            <p:nvPr/>
          </p:nvSpPr>
          <p:spPr>
            <a:xfrm>
              <a:off x="1973650" y="3023427"/>
              <a:ext cx="211313" cy="211313"/>
            </a:xfrm>
            <a:custGeom>
              <a:avLst/>
              <a:gdLst>
                <a:gd name="connsiteX0" fmla="*/ 211314 w 211313"/>
                <a:gd name="connsiteY0" fmla="*/ 105657 h 211313"/>
                <a:gd name="connsiteX1" fmla="*/ 105657 w 211313"/>
                <a:gd name="connsiteY1" fmla="*/ 211314 h 211313"/>
                <a:gd name="connsiteX2" fmla="*/ 0 w 211313"/>
                <a:gd name="connsiteY2" fmla="*/ 105657 h 211313"/>
                <a:gd name="connsiteX3" fmla="*/ 105657 w 211313"/>
                <a:gd name="connsiteY3" fmla="*/ 0 h 211313"/>
                <a:gd name="connsiteX4" fmla="*/ 211314 w 211313"/>
                <a:gd name="connsiteY4" fmla="*/ 105657 h 211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13" h="211313">
                  <a:moveTo>
                    <a:pt x="211314" y="105657"/>
                  </a:moveTo>
                  <a:cubicBezTo>
                    <a:pt x="211314" y="164009"/>
                    <a:pt x="164009" y="211314"/>
                    <a:pt x="105657" y="211314"/>
                  </a:cubicBezTo>
                  <a:cubicBezTo>
                    <a:pt x="47304" y="211314"/>
                    <a:pt x="0" y="164009"/>
                    <a:pt x="0" y="105657"/>
                  </a:cubicBezTo>
                  <a:cubicBezTo>
                    <a:pt x="0" y="47304"/>
                    <a:pt x="47304" y="0"/>
                    <a:pt x="105657" y="0"/>
                  </a:cubicBezTo>
                  <a:cubicBezTo>
                    <a:pt x="164009" y="0"/>
                    <a:pt x="211314" y="47304"/>
                    <a:pt x="211314" y="105657"/>
                  </a:cubicBezTo>
                  <a:close/>
                </a:path>
              </a:pathLst>
            </a:custGeom>
            <a:grpFill/>
            <a:ln w="13196" cap="flat">
              <a:noFill/>
              <a:prstDash val="solid"/>
              <a:miter/>
            </a:ln>
          </p:spPr>
          <p:txBody>
            <a:bodyPr rtlCol="0" anchor="ctr"/>
            <a:lstStyle/>
            <a:p>
              <a:endParaRPr lang="en-GB" sz="1320"/>
            </a:p>
          </p:txBody>
        </p:sp>
        <p:sp>
          <p:nvSpPr>
            <p:cNvPr id="41" name="Freeform: Shape 40">
              <a:extLst>
                <a:ext uri="{FF2B5EF4-FFF2-40B4-BE49-F238E27FC236}">
                  <a16:creationId xmlns:a16="http://schemas.microsoft.com/office/drawing/2014/main" id="{D1771600-822B-88EA-B7E5-D689CAB99EA1}"/>
                </a:ext>
              </a:extLst>
            </p:cNvPr>
            <p:cNvSpPr/>
            <p:nvPr/>
          </p:nvSpPr>
          <p:spPr>
            <a:xfrm>
              <a:off x="1761709" y="3260940"/>
              <a:ext cx="584084" cy="898298"/>
            </a:xfrm>
            <a:custGeom>
              <a:avLst/>
              <a:gdLst>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669961 w 740096"/>
                <a:gd name="connsiteY31" fmla="*/ 380365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15693 w 740096"/>
                <a:gd name="connsiteY32" fmla="*/ 418724 h 898083"/>
                <a:gd name="connsiteX33" fmla="*/ 737317 w 740096"/>
                <a:gd name="connsiteY33" fmla="*/ 347347 h 898083"/>
                <a:gd name="connsiteX34" fmla="*/ 704299 w 740096"/>
                <a:gd name="connsiteY34" fmla="*/ 279991 h 898083"/>
                <a:gd name="connsiteX0" fmla="*/ 704299 w 710673"/>
                <a:gd name="connsiteY0" fmla="*/ 279991 h 898083"/>
                <a:gd name="connsiteX1" fmla="*/ 568266 w 710673"/>
                <a:gd name="connsiteY1" fmla="*/ 235086 h 898083"/>
                <a:gd name="connsiteX2" fmla="*/ 490344 w 710673"/>
                <a:gd name="connsiteY2" fmla="*/ 55470 h 898083"/>
                <a:gd name="connsiteX3" fmla="*/ 397894 w 710673"/>
                <a:gd name="connsiteY3" fmla="*/ 0 h 898083"/>
                <a:gd name="connsiteX4" fmla="*/ 352990 w 710673"/>
                <a:gd name="connsiteY4" fmla="*/ 10566 h 898083"/>
                <a:gd name="connsiteX5" fmla="*/ 168091 w 710673"/>
                <a:gd name="connsiteY5" fmla="*/ 83205 h 898083"/>
                <a:gd name="connsiteX6" fmla="*/ 139035 w 710673"/>
                <a:gd name="connsiteY6" fmla="*/ 112260 h 898083"/>
                <a:gd name="connsiteX7" fmla="*/ 73000 w 710673"/>
                <a:gd name="connsiteY7" fmla="*/ 270746 h 898083"/>
                <a:gd name="connsiteX8" fmla="*/ 102055 w 710673"/>
                <a:gd name="connsiteY8" fmla="*/ 339423 h 898083"/>
                <a:gd name="connsiteX9" fmla="*/ 121866 w 710673"/>
                <a:gd name="connsiteY9" fmla="*/ 343385 h 898083"/>
                <a:gd name="connsiteX10" fmla="*/ 170732 w 710673"/>
                <a:gd name="connsiteY10" fmla="*/ 310367 h 898083"/>
                <a:gd name="connsiteX11" fmla="*/ 224881 w 710673"/>
                <a:gd name="connsiteY11" fmla="*/ 173013 h 898083"/>
                <a:gd name="connsiteX12" fmla="*/ 280351 w 710673"/>
                <a:gd name="connsiteY12" fmla="*/ 151882 h 898083"/>
                <a:gd name="connsiteX13" fmla="*/ 189222 w 710673"/>
                <a:gd name="connsiteY13" fmla="*/ 596961 h 898083"/>
                <a:gd name="connsiteX14" fmla="*/ 12247 w 710673"/>
                <a:gd name="connsiteY14" fmla="*/ 812237 h 898083"/>
                <a:gd name="connsiteX15" fmla="*/ 18851 w 710673"/>
                <a:gd name="connsiteY15" fmla="*/ 886197 h 898083"/>
                <a:gd name="connsiteX16" fmla="*/ 51868 w 710673"/>
                <a:gd name="connsiteY16" fmla="*/ 898083 h 898083"/>
                <a:gd name="connsiteX17" fmla="*/ 92810 w 710673"/>
                <a:gd name="connsiteY17" fmla="*/ 878272 h 898083"/>
                <a:gd name="connsiteX18" fmla="*/ 277710 w 710673"/>
                <a:gd name="connsiteY18" fmla="*/ 653752 h 898083"/>
                <a:gd name="connsiteX19" fmla="*/ 288275 w 710673"/>
                <a:gd name="connsiteY19" fmla="*/ 631300 h 898083"/>
                <a:gd name="connsiteX20" fmla="*/ 319973 w 710673"/>
                <a:gd name="connsiteY20" fmla="*/ 478097 h 898083"/>
                <a:gd name="connsiteX21" fmla="*/ 462609 w 710673"/>
                <a:gd name="connsiteY21" fmla="*/ 581113 h 898083"/>
                <a:gd name="connsiteX22" fmla="*/ 462609 w 710673"/>
                <a:gd name="connsiteY22" fmla="*/ 845255 h 898083"/>
                <a:gd name="connsiteX23" fmla="*/ 515438 w 710673"/>
                <a:gd name="connsiteY23" fmla="*/ 898083 h 898083"/>
                <a:gd name="connsiteX24" fmla="*/ 568266 w 710673"/>
                <a:gd name="connsiteY24" fmla="*/ 845255 h 898083"/>
                <a:gd name="connsiteX25" fmla="*/ 568266 w 710673"/>
                <a:gd name="connsiteY25" fmla="*/ 554698 h 898083"/>
                <a:gd name="connsiteX26" fmla="*/ 547135 w 710673"/>
                <a:gd name="connsiteY26" fmla="*/ 512436 h 898083"/>
                <a:gd name="connsiteX27" fmla="*/ 419026 w 710673"/>
                <a:gd name="connsiteY27" fmla="*/ 418665 h 898083"/>
                <a:gd name="connsiteX28" fmla="*/ 454685 w 710673"/>
                <a:gd name="connsiteY28" fmla="*/ 240369 h 898083"/>
                <a:gd name="connsiteX29" fmla="*/ 479778 w 710673"/>
                <a:gd name="connsiteY29" fmla="*/ 298481 h 898083"/>
                <a:gd name="connsiteX30" fmla="*/ 511476 w 710673"/>
                <a:gd name="connsiteY30" fmla="*/ 327536 h 898083"/>
                <a:gd name="connsiteX31" fmla="*/ 591380 w 710673"/>
                <a:gd name="connsiteY31" fmla="*/ 416084 h 898083"/>
                <a:gd name="connsiteX32" fmla="*/ 615693 w 710673"/>
                <a:gd name="connsiteY32" fmla="*/ 418724 h 898083"/>
                <a:gd name="connsiteX33" fmla="*/ 651592 w 710673"/>
                <a:gd name="connsiteY33" fmla="*/ 380685 h 898083"/>
                <a:gd name="connsiteX34" fmla="*/ 704299 w 710673"/>
                <a:gd name="connsiteY34" fmla="*/ 279991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18260 w 653604"/>
                <a:gd name="connsiteY25" fmla="*/ 626136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4318 h 898598"/>
                <a:gd name="connsiteX1" fmla="*/ 561123 w 653604"/>
                <a:gd name="connsiteY1" fmla="*/ 252269 h 898598"/>
                <a:gd name="connsiteX2" fmla="*/ 490344 w 653604"/>
                <a:gd name="connsiteY2" fmla="*/ 55985 h 898598"/>
                <a:gd name="connsiteX3" fmla="*/ 397894 w 653604"/>
                <a:gd name="connsiteY3" fmla="*/ 515 h 898598"/>
                <a:gd name="connsiteX4" fmla="*/ 168091 w 653604"/>
                <a:gd name="connsiteY4" fmla="*/ 83720 h 898598"/>
                <a:gd name="connsiteX5" fmla="*/ 139035 w 653604"/>
                <a:gd name="connsiteY5" fmla="*/ 112775 h 898598"/>
                <a:gd name="connsiteX6" fmla="*/ 73000 w 653604"/>
                <a:gd name="connsiteY6" fmla="*/ 271261 h 898598"/>
                <a:gd name="connsiteX7" fmla="*/ 102055 w 653604"/>
                <a:gd name="connsiteY7" fmla="*/ 339938 h 898598"/>
                <a:gd name="connsiteX8" fmla="*/ 121866 w 653604"/>
                <a:gd name="connsiteY8" fmla="*/ 343900 h 898598"/>
                <a:gd name="connsiteX9" fmla="*/ 170732 w 653604"/>
                <a:gd name="connsiteY9" fmla="*/ 310882 h 898598"/>
                <a:gd name="connsiteX10" fmla="*/ 224881 w 653604"/>
                <a:gd name="connsiteY10" fmla="*/ 173528 h 898598"/>
                <a:gd name="connsiteX11" fmla="*/ 280351 w 653604"/>
                <a:gd name="connsiteY11" fmla="*/ 152397 h 898598"/>
                <a:gd name="connsiteX12" fmla="*/ 189222 w 653604"/>
                <a:gd name="connsiteY12" fmla="*/ 597476 h 898598"/>
                <a:gd name="connsiteX13" fmla="*/ 12247 w 653604"/>
                <a:gd name="connsiteY13" fmla="*/ 812752 h 898598"/>
                <a:gd name="connsiteX14" fmla="*/ 18851 w 653604"/>
                <a:gd name="connsiteY14" fmla="*/ 886712 h 898598"/>
                <a:gd name="connsiteX15" fmla="*/ 51868 w 653604"/>
                <a:gd name="connsiteY15" fmla="*/ 898598 h 898598"/>
                <a:gd name="connsiteX16" fmla="*/ 92810 w 653604"/>
                <a:gd name="connsiteY16" fmla="*/ 878787 h 898598"/>
                <a:gd name="connsiteX17" fmla="*/ 277710 w 653604"/>
                <a:gd name="connsiteY17" fmla="*/ 654267 h 898598"/>
                <a:gd name="connsiteX18" fmla="*/ 288275 w 653604"/>
                <a:gd name="connsiteY18" fmla="*/ 631815 h 898598"/>
                <a:gd name="connsiteX19" fmla="*/ 319973 w 653604"/>
                <a:gd name="connsiteY19" fmla="*/ 478612 h 898598"/>
                <a:gd name="connsiteX20" fmla="*/ 410221 w 653604"/>
                <a:gd name="connsiteY20" fmla="*/ 612584 h 898598"/>
                <a:gd name="connsiteX21" fmla="*/ 462609 w 653604"/>
                <a:gd name="connsiteY21" fmla="*/ 845770 h 898598"/>
                <a:gd name="connsiteX22" fmla="*/ 515438 w 653604"/>
                <a:gd name="connsiteY22" fmla="*/ 898598 h 898598"/>
                <a:gd name="connsiteX23" fmla="*/ 568266 w 653604"/>
                <a:gd name="connsiteY23" fmla="*/ 845770 h 898598"/>
                <a:gd name="connsiteX24" fmla="*/ 518260 w 653604"/>
                <a:gd name="connsiteY24" fmla="*/ 626651 h 898598"/>
                <a:gd name="connsiteX25" fmla="*/ 497129 w 653604"/>
                <a:gd name="connsiteY25" fmla="*/ 560576 h 898598"/>
                <a:gd name="connsiteX26" fmla="*/ 419026 w 653604"/>
                <a:gd name="connsiteY26" fmla="*/ 419180 h 898598"/>
                <a:gd name="connsiteX27" fmla="*/ 454685 w 653604"/>
                <a:gd name="connsiteY27" fmla="*/ 240884 h 898598"/>
                <a:gd name="connsiteX28" fmla="*/ 479778 w 653604"/>
                <a:gd name="connsiteY28" fmla="*/ 298996 h 898598"/>
                <a:gd name="connsiteX29" fmla="*/ 537670 w 653604"/>
                <a:gd name="connsiteY29" fmla="*/ 363770 h 898598"/>
                <a:gd name="connsiteX30" fmla="*/ 591380 w 653604"/>
                <a:gd name="connsiteY30" fmla="*/ 416599 h 898598"/>
                <a:gd name="connsiteX31" fmla="*/ 615693 w 653604"/>
                <a:gd name="connsiteY31" fmla="*/ 419239 h 898598"/>
                <a:gd name="connsiteX32" fmla="*/ 651592 w 653604"/>
                <a:gd name="connsiteY32" fmla="*/ 381200 h 898598"/>
                <a:gd name="connsiteX33" fmla="*/ 609049 w 653604"/>
                <a:gd name="connsiteY33" fmla="*/ 304318 h 898598"/>
                <a:gd name="connsiteX0" fmla="*/ 609049 w 653604"/>
                <a:gd name="connsiteY0" fmla="*/ 299647 h 893927"/>
                <a:gd name="connsiteX1" fmla="*/ 561123 w 653604"/>
                <a:gd name="connsiteY1" fmla="*/ 247598 h 893927"/>
                <a:gd name="connsiteX2" fmla="*/ 490344 w 653604"/>
                <a:gd name="connsiteY2" fmla="*/ 51314 h 893927"/>
                <a:gd name="connsiteX3" fmla="*/ 326457 w 653604"/>
                <a:gd name="connsiteY3" fmla="*/ 606 h 893927"/>
                <a:gd name="connsiteX4" fmla="*/ 168091 w 653604"/>
                <a:gd name="connsiteY4" fmla="*/ 79049 h 893927"/>
                <a:gd name="connsiteX5" fmla="*/ 139035 w 653604"/>
                <a:gd name="connsiteY5" fmla="*/ 108104 h 893927"/>
                <a:gd name="connsiteX6" fmla="*/ 73000 w 653604"/>
                <a:gd name="connsiteY6" fmla="*/ 266590 h 893927"/>
                <a:gd name="connsiteX7" fmla="*/ 102055 w 653604"/>
                <a:gd name="connsiteY7" fmla="*/ 335267 h 893927"/>
                <a:gd name="connsiteX8" fmla="*/ 121866 w 653604"/>
                <a:gd name="connsiteY8" fmla="*/ 339229 h 893927"/>
                <a:gd name="connsiteX9" fmla="*/ 170732 w 653604"/>
                <a:gd name="connsiteY9" fmla="*/ 306211 h 893927"/>
                <a:gd name="connsiteX10" fmla="*/ 224881 w 653604"/>
                <a:gd name="connsiteY10" fmla="*/ 168857 h 893927"/>
                <a:gd name="connsiteX11" fmla="*/ 280351 w 653604"/>
                <a:gd name="connsiteY11" fmla="*/ 147726 h 893927"/>
                <a:gd name="connsiteX12" fmla="*/ 189222 w 653604"/>
                <a:gd name="connsiteY12" fmla="*/ 592805 h 893927"/>
                <a:gd name="connsiteX13" fmla="*/ 12247 w 653604"/>
                <a:gd name="connsiteY13" fmla="*/ 808081 h 893927"/>
                <a:gd name="connsiteX14" fmla="*/ 18851 w 653604"/>
                <a:gd name="connsiteY14" fmla="*/ 882041 h 893927"/>
                <a:gd name="connsiteX15" fmla="*/ 51868 w 653604"/>
                <a:gd name="connsiteY15" fmla="*/ 893927 h 893927"/>
                <a:gd name="connsiteX16" fmla="*/ 92810 w 653604"/>
                <a:gd name="connsiteY16" fmla="*/ 874116 h 893927"/>
                <a:gd name="connsiteX17" fmla="*/ 277710 w 653604"/>
                <a:gd name="connsiteY17" fmla="*/ 649596 h 893927"/>
                <a:gd name="connsiteX18" fmla="*/ 288275 w 653604"/>
                <a:gd name="connsiteY18" fmla="*/ 627144 h 893927"/>
                <a:gd name="connsiteX19" fmla="*/ 319973 w 653604"/>
                <a:gd name="connsiteY19" fmla="*/ 473941 h 893927"/>
                <a:gd name="connsiteX20" fmla="*/ 410221 w 653604"/>
                <a:gd name="connsiteY20" fmla="*/ 607913 h 893927"/>
                <a:gd name="connsiteX21" fmla="*/ 462609 w 653604"/>
                <a:gd name="connsiteY21" fmla="*/ 841099 h 893927"/>
                <a:gd name="connsiteX22" fmla="*/ 515438 w 653604"/>
                <a:gd name="connsiteY22" fmla="*/ 893927 h 893927"/>
                <a:gd name="connsiteX23" fmla="*/ 568266 w 653604"/>
                <a:gd name="connsiteY23" fmla="*/ 841099 h 893927"/>
                <a:gd name="connsiteX24" fmla="*/ 518260 w 653604"/>
                <a:gd name="connsiteY24" fmla="*/ 621980 h 893927"/>
                <a:gd name="connsiteX25" fmla="*/ 497129 w 653604"/>
                <a:gd name="connsiteY25" fmla="*/ 555905 h 893927"/>
                <a:gd name="connsiteX26" fmla="*/ 419026 w 653604"/>
                <a:gd name="connsiteY26" fmla="*/ 414509 h 893927"/>
                <a:gd name="connsiteX27" fmla="*/ 454685 w 653604"/>
                <a:gd name="connsiteY27" fmla="*/ 236213 h 893927"/>
                <a:gd name="connsiteX28" fmla="*/ 479778 w 653604"/>
                <a:gd name="connsiteY28" fmla="*/ 294325 h 893927"/>
                <a:gd name="connsiteX29" fmla="*/ 537670 w 653604"/>
                <a:gd name="connsiteY29" fmla="*/ 359099 h 893927"/>
                <a:gd name="connsiteX30" fmla="*/ 591380 w 653604"/>
                <a:gd name="connsiteY30" fmla="*/ 411928 h 893927"/>
                <a:gd name="connsiteX31" fmla="*/ 615693 w 653604"/>
                <a:gd name="connsiteY31" fmla="*/ 414568 h 893927"/>
                <a:gd name="connsiteX32" fmla="*/ 651592 w 653604"/>
                <a:gd name="connsiteY32" fmla="*/ 376529 h 893927"/>
                <a:gd name="connsiteX33" fmla="*/ 609049 w 653604"/>
                <a:gd name="connsiteY33" fmla="*/ 299647 h 893927"/>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19973 w 653604"/>
                <a:gd name="connsiteY19" fmla="*/ 47831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04944 w 653604"/>
                <a:gd name="connsiteY18" fmla="*/ 579127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94379 w 653604"/>
                <a:gd name="connsiteY17" fmla="*/ 656348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901796"/>
                <a:gd name="connsiteX1" fmla="*/ 561123 w 653604"/>
                <a:gd name="connsiteY1" fmla="*/ 251969 h 901796"/>
                <a:gd name="connsiteX2" fmla="*/ 459388 w 653604"/>
                <a:gd name="connsiteY2" fmla="*/ 29491 h 901796"/>
                <a:gd name="connsiteX3" fmla="*/ 326457 w 653604"/>
                <a:gd name="connsiteY3" fmla="*/ 4977 h 901796"/>
                <a:gd name="connsiteX4" fmla="*/ 168091 w 653604"/>
                <a:gd name="connsiteY4" fmla="*/ 83420 h 901796"/>
                <a:gd name="connsiteX5" fmla="*/ 139035 w 653604"/>
                <a:gd name="connsiteY5" fmla="*/ 112475 h 901796"/>
                <a:gd name="connsiteX6" fmla="*/ 73000 w 653604"/>
                <a:gd name="connsiteY6" fmla="*/ 270961 h 901796"/>
                <a:gd name="connsiteX7" fmla="*/ 102055 w 653604"/>
                <a:gd name="connsiteY7" fmla="*/ 339638 h 901796"/>
                <a:gd name="connsiteX8" fmla="*/ 121866 w 653604"/>
                <a:gd name="connsiteY8" fmla="*/ 343600 h 901796"/>
                <a:gd name="connsiteX9" fmla="*/ 170732 w 653604"/>
                <a:gd name="connsiteY9" fmla="*/ 310582 h 901796"/>
                <a:gd name="connsiteX10" fmla="*/ 224881 w 653604"/>
                <a:gd name="connsiteY10" fmla="*/ 173228 h 901796"/>
                <a:gd name="connsiteX11" fmla="*/ 280351 w 653604"/>
                <a:gd name="connsiteY11" fmla="*/ 152097 h 901796"/>
                <a:gd name="connsiteX12" fmla="*/ 239228 w 653604"/>
                <a:gd name="connsiteY12" fmla="*/ 585269 h 901796"/>
                <a:gd name="connsiteX13" fmla="*/ 12247 w 653604"/>
                <a:gd name="connsiteY13" fmla="*/ 812452 h 901796"/>
                <a:gd name="connsiteX14" fmla="*/ 18851 w 653604"/>
                <a:gd name="connsiteY14" fmla="*/ 886412 h 901796"/>
                <a:gd name="connsiteX15" fmla="*/ 51868 w 653604"/>
                <a:gd name="connsiteY15" fmla="*/ 898298 h 901796"/>
                <a:gd name="connsiteX16" fmla="*/ 199966 w 653604"/>
                <a:gd name="connsiteY16" fmla="*/ 826099 h 901796"/>
                <a:gd name="connsiteX17" fmla="*/ 313429 w 653604"/>
                <a:gd name="connsiteY17" fmla="*/ 653967 h 901796"/>
                <a:gd name="connsiteX18" fmla="*/ 346167 w 653604"/>
                <a:gd name="connsiteY18" fmla="*/ 497362 h 901796"/>
                <a:gd name="connsiteX19" fmla="*/ 410221 w 653604"/>
                <a:gd name="connsiteY19" fmla="*/ 612284 h 901796"/>
                <a:gd name="connsiteX20" fmla="*/ 462609 w 653604"/>
                <a:gd name="connsiteY20" fmla="*/ 845470 h 901796"/>
                <a:gd name="connsiteX21" fmla="*/ 515438 w 653604"/>
                <a:gd name="connsiteY21" fmla="*/ 898298 h 901796"/>
                <a:gd name="connsiteX22" fmla="*/ 568266 w 653604"/>
                <a:gd name="connsiteY22" fmla="*/ 845470 h 901796"/>
                <a:gd name="connsiteX23" fmla="*/ 518260 w 653604"/>
                <a:gd name="connsiteY23" fmla="*/ 626351 h 901796"/>
                <a:gd name="connsiteX24" fmla="*/ 497129 w 653604"/>
                <a:gd name="connsiteY24" fmla="*/ 560276 h 901796"/>
                <a:gd name="connsiteX25" fmla="*/ 419026 w 653604"/>
                <a:gd name="connsiteY25" fmla="*/ 418880 h 901796"/>
                <a:gd name="connsiteX26" fmla="*/ 454685 w 653604"/>
                <a:gd name="connsiteY26" fmla="*/ 240584 h 901796"/>
                <a:gd name="connsiteX27" fmla="*/ 479778 w 653604"/>
                <a:gd name="connsiteY27" fmla="*/ 298696 h 901796"/>
                <a:gd name="connsiteX28" fmla="*/ 537670 w 653604"/>
                <a:gd name="connsiteY28" fmla="*/ 363470 h 901796"/>
                <a:gd name="connsiteX29" fmla="*/ 591380 w 653604"/>
                <a:gd name="connsiteY29" fmla="*/ 416299 h 901796"/>
                <a:gd name="connsiteX30" fmla="*/ 615693 w 653604"/>
                <a:gd name="connsiteY30" fmla="*/ 418939 h 901796"/>
                <a:gd name="connsiteX31" fmla="*/ 651592 w 653604"/>
                <a:gd name="connsiteY31" fmla="*/ 380900 h 901796"/>
                <a:gd name="connsiteX32" fmla="*/ 609049 w 653604"/>
                <a:gd name="connsiteY32" fmla="*/ 304018 h 901796"/>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132831 w 653604"/>
                <a:gd name="connsiteY15" fmla="*/ 872104 h 898298"/>
                <a:gd name="connsiteX16" fmla="*/ 199966 w 653604"/>
                <a:gd name="connsiteY16" fmla="*/ 826099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0414 w 644969"/>
                <a:gd name="connsiteY0" fmla="*/ 304018 h 898298"/>
                <a:gd name="connsiteX1" fmla="*/ 552488 w 644969"/>
                <a:gd name="connsiteY1" fmla="*/ 251969 h 898298"/>
                <a:gd name="connsiteX2" fmla="*/ 450753 w 644969"/>
                <a:gd name="connsiteY2" fmla="*/ 29491 h 898298"/>
                <a:gd name="connsiteX3" fmla="*/ 317822 w 644969"/>
                <a:gd name="connsiteY3" fmla="*/ 4977 h 898298"/>
                <a:gd name="connsiteX4" fmla="*/ 159456 w 644969"/>
                <a:gd name="connsiteY4" fmla="*/ 83420 h 898298"/>
                <a:gd name="connsiteX5" fmla="*/ 130400 w 644969"/>
                <a:gd name="connsiteY5" fmla="*/ 112475 h 898298"/>
                <a:gd name="connsiteX6" fmla="*/ 64365 w 644969"/>
                <a:gd name="connsiteY6" fmla="*/ 270961 h 898298"/>
                <a:gd name="connsiteX7" fmla="*/ 93420 w 644969"/>
                <a:gd name="connsiteY7" fmla="*/ 339638 h 898298"/>
                <a:gd name="connsiteX8" fmla="*/ 113231 w 644969"/>
                <a:gd name="connsiteY8" fmla="*/ 343600 h 898298"/>
                <a:gd name="connsiteX9" fmla="*/ 162097 w 644969"/>
                <a:gd name="connsiteY9" fmla="*/ 310582 h 898298"/>
                <a:gd name="connsiteX10" fmla="*/ 216246 w 644969"/>
                <a:gd name="connsiteY10" fmla="*/ 173228 h 898298"/>
                <a:gd name="connsiteX11" fmla="*/ 271716 w 644969"/>
                <a:gd name="connsiteY11" fmla="*/ 152097 h 898298"/>
                <a:gd name="connsiteX12" fmla="*/ 230593 w 644969"/>
                <a:gd name="connsiteY12" fmla="*/ 585269 h 898298"/>
                <a:gd name="connsiteX13" fmla="*/ 3612 w 644969"/>
                <a:gd name="connsiteY13" fmla="*/ 812452 h 898298"/>
                <a:gd name="connsiteX14" fmla="*/ 64985 w 644969"/>
                <a:gd name="connsiteY14" fmla="*/ 857837 h 898298"/>
                <a:gd name="connsiteX15" fmla="*/ 124196 w 644969"/>
                <a:gd name="connsiteY15" fmla="*/ 872104 h 898298"/>
                <a:gd name="connsiteX16" fmla="*/ 191331 w 644969"/>
                <a:gd name="connsiteY16" fmla="*/ 826099 h 898298"/>
                <a:gd name="connsiteX17" fmla="*/ 304794 w 644969"/>
                <a:gd name="connsiteY17" fmla="*/ 653967 h 898298"/>
                <a:gd name="connsiteX18" fmla="*/ 337532 w 644969"/>
                <a:gd name="connsiteY18" fmla="*/ 497362 h 898298"/>
                <a:gd name="connsiteX19" fmla="*/ 401586 w 644969"/>
                <a:gd name="connsiteY19" fmla="*/ 612284 h 898298"/>
                <a:gd name="connsiteX20" fmla="*/ 453974 w 644969"/>
                <a:gd name="connsiteY20" fmla="*/ 845470 h 898298"/>
                <a:gd name="connsiteX21" fmla="*/ 506803 w 644969"/>
                <a:gd name="connsiteY21" fmla="*/ 898298 h 898298"/>
                <a:gd name="connsiteX22" fmla="*/ 559631 w 644969"/>
                <a:gd name="connsiteY22" fmla="*/ 845470 h 898298"/>
                <a:gd name="connsiteX23" fmla="*/ 509625 w 644969"/>
                <a:gd name="connsiteY23" fmla="*/ 626351 h 898298"/>
                <a:gd name="connsiteX24" fmla="*/ 488494 w 644969"/>
                <a:gd name="connsiteY24" fmla="*/ 560276 h 898298"/>
                <a:gd name="connsiteX25" fmla="*/ 410391 w 644969"/>
                <a:gd name="connsiteY25" fmla="*/ 418880 h 898298"/>
                <a:gd name="connsiteX26" fmla="*/ 446050 w 644969"/>
                <a:gd name="connsiteY26" fmla="*/ 240584 h 898298"/>
                <a:gd name="connsiteX27" fmla="*/ 471143 w 644969"/>
                <a:gd name="connsiteY27" fmla="*/ 298696 h 898298"/>
                <a:gd name="connsiteX28" fmla="*/ 529035 w 644969"/>
                <a:gd name="connsiteY28" fmla="*/ 363470 h 898298"/>
                <a:gd name="connsiteX29" fmla="*/ 582745 w 644969"/>
                <a:gd name="connsiteY29" fmla="*/ 416299 h 898298"/>
                <a:gd name="connsiteX30" fmla="*/ 607058 w 644969"/>
                <a:gd name="connsiteY30" fmla="*/ 418939 h 898298"/>
                <a:gd name="connsiteX31" fmla="*/ 642957 w 644969"/>
                <a:gd name="connsiteY31" fmla="*/ 380900 h 898298"/>
                <a:gd name="connsiteX32" fmla="*/ 600414 w 644969"/>
                <a:gd name="connsiteY32" fmla="*/ 304018 h 898298"/>
                <a:gd name="connsiteX0" fmla="*/ 598772 w 643327"/>
                <a:gd name="connsiteY0" fmla="*/ 304018 h 898298"/>
                <a:gd name="connsiteX1" fmla="*/ 550846 w 643327"/>
                <a:gd name="connsiteY1" fmla="*/ 251969 h 898298"/>
                <a:gd name="connsiteX2" fmla="*/ 449111 w 643327"/>
                <a:gd name="connsiteY2" fmla="*/ 29491 h 898298"/>
                <a:gd name="connsiteX3" fmla="*/ 316180 w 643327"/>
                <a:gd name="connsiteY3" fmla="*/ 4977 h 898298"/>
                <a:gd name="connsiteX4" fmla="*/ 157814 w 643327"/>
                <a:gd name="connsiteY4" fmla="*/ 83420 h 898298"/>
                <a:gd name="connsiteX5" fmla="*/ 128758 w 643327"/>
                <a:gd name="connsiteY5" fmla="*/ 112475 h 898298"/>
                <a:gd name="connsiteX6" fmla="*/ 62723 w 643327"/>
                <a:gd name="connsiteY6" fmla="*/ 270961 h 898298"/>
                <a:gd name="connsiteX7" fmla="*/ 91778 w 643327"/>
                <a:gd name="connsiteY7" fmla="*/ 339638 h 898298"/>
                <a:gd name="connsiteX8" fmla="*/ 111589 w 643327"/>
                <a:gd name="connsiteY8" fmla="*/ 343600 h 898298"/>
                <a:gd name="connsiteX9" fmla="*/ 160455 w 643327"/>
                <a:gd name="connsiteY9" fmla="*/ 310582 h 898298"/>
                <a:gd name="connsiteX10" fmla="*/ 214604 w 643327"/>
                <a:gd name="connsiteY10" fmla="*/ 173228 h 898298"/>
                <a:gd name="connsiteX11" fmla="*/ 270074 w 643327"/>
                <a:gd name="connsiteY11" fmla="*/ 152097 h 898298"/>
                <a:gd name="connsiteX12" fmla="*/ 228951 w 643327"/>
                <a:gd name="connsiteY12" fmla="*/ 585269 h 898298"/>
                <a:gd name="connsiteX13" fmla="*/ 1970 w 643327"/>
                <a:gd name="connsiteY13" fmla="*/ 812452 h 898298"/>
                <a:gd name="connsiteX14" fmla="*/ 122554 w 643327"/>
                <a:gd name="connsiteY14" fmla="*/ 872104 h 898298"/>
                <a:gd name="connsiteX15" fmla="*/ 189689 w 643327"/>
                <a:gd name="connsiteY15" fmla="*/ 826099 h 898298"/>
                <a:gd name="connsiteX16" fmla="*/ 303152 w 643327"/>
                <a:gd name="connsiteY16" fmla="*/ 653967 h 898298"/>
                <a:gd name="connsiteX17" fmla="*/ 335890 w 643327"/>
                <a:gd name="connsiteY17" fmla="*/ 497362 h 898298"/>
                <a:gd name="connsiteX18" fmla="*/ 399944 w 643327"/>
                <a:gd name="connsiteY18" fmla="*/ 612284 h 898298"/>
                <a:gd name="connsiteX19" fmla="*/ 452332 w 643327"/>
                <a:gd name="connsiteY19" fmla="*/ 845470 h 898298"/>
                <a:gd name="connsiteX20" fmla="*/ 505161 w 643327"/>
                <a:gd name="connsiteY20" fmla="*/ 898298 h 898298"/>
                <a:gd name="connsiteX21" fmla="*/ 557989 w 643327"/>
                <a:gd name="connsiteY21" fmla="*/ 845470 h 898298"/>
                <a:gd name="connsiteX22" fmla="*/ 507983 w 643327"/>
                <a:gd name="connsiteY22" fmla="*/ 626351 h 898298"/>
                <a:gd name="connsiteX23" fmla="*/ 486852 w 643327"/>
                <a:gd name="connsiteY23" fmla="*/ 560276 h 898298"/>
                <a:gd name="connsiteX24" fmla="*/ 408749 w 643327"/>
                <a:gd name="connsiteY24" fmla="*/ 418880 h 898298"/>
                <a:gd name="connsiteX25" fmla="*/ 444408 w 643327"/>
                <a:gd name="connsiteY25" fmla="*/ 240584 h 898298"/>
                <a:gd name="connsiteX26" fmla="*/ 469501 w 643327"/>
                <a:gd name="connsiteY26" fmla="*/ 298696 h 898298"/>
                <a:gd name="connsiteX27" fmla="*/ 527393 w 643327"/>
                <a:gd name="connsiteY27" fmla="*/ 363470 h 898298"/>
                <a:gd name="connsiteX28" fmla="*/ 581103 w 643327"/>
                <a:gd name="connsiteY28" fmla="*/ 416299 h 898298"/>
                <a:gd name="connsiteX29" fmla="*/ 605416 w 643327"/>
                <a:gd name="connsiteY29" fmla="*/ 418939 h 898298"/>
                <a:gd name="connsiteX30" fmla="*/ 641315 w 643327"/>
                <a:gd name="connsiteY30" fmla="*/ 380900 h 898298"/>
                <a:gd name="connsiteX31" fmla="*/ 598772 w 643327"/>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30787 w 584425"/>
                <a:gd name="connsiteY15" fmla="*/ 826099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52816 w 584425"/>
                <a:gd name="connsiteY15" fmla="*/ 846716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084"/>
                <a:gd name="connsiteY0" fmla="*/ 304018 h 898298"/>
                <a:gd name="connsiteX1" fmla="*/ 491944 w 584084"/>
                <a:gd name="connsiteY1" fmla="*/ 251969 h 898298"/>
                <a:gd name="connsiteX2" fmla="*/ 390209 w 584084"/>
                <a:gd name="connsiteY2" fmla="*/ 29491 h 898298"/>
                <a:gd name="connsiteX3" fmla="*/ 257278 w 584084"/>
                <a:gd name="connsiteY3" fmla="*/ 4977 h 898298"/>
                <a:gd name="connsiteX4" fmla="*/ 98912 w 584084"/>
                <a:gd name="connsiteY4" fmla="*/ 83420 h 898298"/>
                <a:gd name="connsiteX5" fmla="*/ 69856 w 584084"/>
                <a:gd name="connsiteY5" fmla="*/ 112475 h 898298"/>
                <a:gd name="connsiteX6" fmla="*/ 3821 w 584084"/>
                <a:gd name="connsiteY6" fmla="*/ 270961 h 898298"/>
                <a:gd name="connsiteX7" fmla="*/ 32876 w 584084"/>
                <a:gd name="connsiteY7" fmla="*/ 339638 h 898298"/>
                <a:gd name="connsiteX8" fmla="*/ 52687 w 584084"/>
                <a:gd name="connsiteY8" fmla="*/ 343600 h 898298"/>
                <a:gd name="connsiteX9" fmla="*/ 101553 w 584084"/>
                <a:gd name="connsiteY9" fmla="*/ 310582 h 898298"/>
                <a:gd name="connsiteX10" fmla="*/ 155702 w 584084"/>
                <a:gd name="connsiteY10" fmla="*/ 173228 h 898298"/>
                <a:gd name="connsiteX11" fmla="*/ 211172 w 584084"/>
                <a:gd name="connsiteY11" fmla="*/ 152097 h 898298"/>
                <a:gd name="connsiteX12" fmla="*/ 170049 w 584084"/>
                <a:gd name="connsiteY12" fmla="*/ 585269 h 898298"/>
                <a:gd name="connsiteX13" fmla="*/ 85943 w 584084"/>
                <a:gd name="connsiteY13" fmla="*/ 771972 h 898298"/>
                <a:gd name="connsiteX14" fmla="*/ 113657 w 584084"/>
                <a:gd name="connsiteY14" fmla="*/ 853054 h 898298"/>
                <a:gd name="connsiteX15" fmla="*/ 162341 w 584084"/>
                <a:gd name="connsiteY15" fmla="*/ 853860 h 898298"/>
                <a:gd name="connsiteX16" fmla="*/ 190319 w 584084"/>
                <a:gd name="connsiteY16" fmla="*/ 818955 h 898298"/>
                <a:gd name="connsiteX17" fmla="*/ 246631 w 584084"/>
                <a:gd name="connsiteY17" fmla="*/ 663492 h 898298"/>
                <a:gd name="connsiteX18" fmla="*/ 300800 w 584084"/>
                <a:gd name="connsiteY18" fmla="*/ 518794 h 898298"/>
                <a:gd name="connsiteX19" fmla="*/ 341042 w 584084"/>
                <a:gd name="connsiteY19" fmla="*/ 612284 h 898298"/>
                <a:gd name="connsiteX20" fmla="*/ 393430 w 584084"/>
                <a:gd name="connsiteY20" fmla="*/ 845470 h 898298"/>
                <a:gd name="connsiteX21" fmla="*/ 446259 w 584084"/>
                <a:gd name="connsiteY21" fmla="*/ 898298 h 898298"/>
                <a:gd name="connsiteX22" fmla="*/ 499087 w 584084"/>
                <a:gd name="connsiteY22" fmla="*/ 845470 h 898298"/>
                <a:gd name="connsiteX23" fmla="*/ 449081 w 584084"/>
                <a:gd name="connsiteY23" fmla="*/ 626351 h 898298"/>
                <a:gd name="connsiteX24" fmla="*/ 427950 w 584084"/>
                <a:gd name="connsiteY24" fmla="*/ 560276 h 898298"/>
                <a:gd name="connsiteX25" fmla="*/ 371279 w 584084"/>
                <a:gd name="connsiteY25" fmla="*/ 435549 h 898298"/>
                <a:gd name="connsiteX26" fmla="*/ 385506 w 584084"/>
                <a:gd name="connsiteY26" fmla="*/ 240584 h 898298"/>
                <a:gd name="connsiteX27" fmla="*/ 410599 w 584084"/>
                <a:gd name="connsiteY27" fmla="*/ 298696 h 898298"/>
                <a:gd name="connsiteX28" fmla="*/ 468491 w 584084"/>
                <a:gd name="connsiteY28" fmla="*/ 363470 h 898298"/>
                <a:gd name="connsiteX29" fmla="*/ 522201 w 584084"/>
                <a:gd name="connsiteY29" fmla="*/ 416299 h 898298"/>
                <a:gd name="connsiteX30" fmla="*/ 546514 w 584084"/>
                <a:gd name="connsiteY30" fmla="*/ 418939 h 898298"/>
                <a:gd name="connsiteX31" fmla="*/ 582413 w 584084"/>
                <a:gd name="connsiteY31" fmla="*/ 380900 h 898298"/>
                <a:gd name="connsiteX32" fmla="*/ 539870 w 584084"/>
                <a:gd name="connsiteY32" fmla="*/ 304018 h 89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84084" h="898298">
                  <a:moveTo>
                    <a:pt x="539870" y="304018"/>
                  </a:moveTo>
                  <a:lnTo>
                    <a:pt x="491944" y="251969"/>
                  </a:lnTo>
                  <a:lnTo>
                    <a:pt x="390209" y="29491"/>
                  </a:lnTo>
                  <a:cubicBezTo>
                    <a:pt x="371719" y="-3527"/>
                    <a:pt x="305828" y="-4011"/>
                    <a:pt x="257278" y="4977"/>
                  </a:cubicBezTo>
                  <a:cubicBezTo>
                    <a:pt x="208729" y="13965"/>
                    <a:pt x="142055" y="64710"/>
                    <a:pt x="98912" y="83420"/>
                  </a:cubicBezTo>
                  <a:cubicBezTo>
                    <a:pt x="85705" y="88703"/>
                    <a:pt x="75139" y="99268"/>
                    <a:pt x="69856" y="112475"/>
                  </a:cubicBezTo>
                  <a:lnTo>
                    <a:pt x="3821" y="270961"/>
                  </a:lnTo>
                  <a:cubicBezTo>
                    <a:pt x="-6745" y="297375"/>
                    <a:pt x="5141" y="329072"/>
                    <a:pt x="32876" y="339638"/>
                  </a:cubicBezTo>
                  <a:cubicBezTo>
                    <a:pt x="39480" y="342279"/>
                    <a:pt x="46083" y="343600"/>
                    <a:pt x="52687" y="343600"/>
                  </a:cubicBezTo>
                  <a:cubicBezTo>
                    <a:pt x="73818" y="343600"/>
                    <a:pt x="93629" y="331713"/>
                    <a:pt x="101553" y="310582"/>
                  </a:cubicBezTo>
                  <a:lnTo>
                    <a:pt x="155702" y="173228"/>
                  </a:lnTo>
                  <a:lnTo>
                    <a:pt x="211172" y="152097"/>
                  </a:lnTo>
                  <a:lnTo>
                    <a:pt x="170049" y="585269"/>
                  </a:lnTo>
                  <a:lnTo>
                    <a:pt x="85943" y="771972"/>
                  </a:lnTo>
                  <a:cubicBezTo>
                    <a:pt x="68210" y="819778"/>
                    <a:pt x="100924" y="839406"/>
                    <a:pt x="113657" y="853054"/>
                  </a:cubicBezTo>
                  <a:cubicBezTo>
                    <a:pt x="126390" y="866702"/>
                    <a:pt x="149564" y="859543"/>
                    <a:pt x="162341" y="853860"/>
                  </a:cubicBezTo>
                  <a:cubicBezTo>
                    <a:pt x="175118" y="848177"/>
                    <a:pt x="175080" y="851080"/>
                    <a:pt x="190319" y="818955"/>
                  </a:cubicBezTo>
                  <a:lnTo>
                    <a:pt x="246631" y="663492"/>
                  </a:lnTo>
                  <a:cubicBezTo>
                    <a:pt x="276951" y="595208"/>
                    <a:pt x="278715" y="525741"/>
                    <a:pt x="300800" y="518794"/>
                  </a:cubicBezTo>
                  <a:lnTo>
                    <a:pt x="341042" y="612284"/>
                  </a:lnTo>
                  <a:lnTo>
                    <a:pt x="393430" y="845470"/>
                  </a:lnTo>
                  <a:cubicBezTo>
                    <a:pt x="393430" y="874525"/>
                    <a:pt x="417203" y="898298"/>
                    <a:pt x="446259" y="898298"/>
                  </a:cubicBezTo>
                  <a:cubicBezTo>
                    <a:pt x="475314" y="898298"/>
                    <a:pt x="499087" y="874525"/>
                    <a:pt x="499087" y="845470"/>
                  </a:cubicBezTo>
                  <a:lnTo>
                    <a:pt x="449081" y="626351"/>
                  </a:lnTo>
                  <a:cubicBezTo>
                    <a:pt x="449081" y="609182"/>
                    <a:pt x="441157" y="569521"/>
                    <a:pt x="427950" y="560276"/>
                  </a:cubicBezTo>
                  <a:lnTo>
                    <a:pt x="371279" y="435549"/>
                  </a:lnTo>
                  <a:lnTo>
                    <a:pt x="385506" y="240584"/>
                  </a:lnTo>
                  <a:lnTo>
                    <a:pt x="410599" y="298696"/>
                  </a:lnTo>
                  <a:cubicBezTo>
                    <a:pt x="417203" y="311903"/>
                    <a:pt x="453963" y="358187"/>
                    <a:pt x="468491" y="363470"/>
                  </a:cubicBezTo>
                  <a:lnTo>
                    <a:pt x="522201" y="416299"/>
                  </a:lnTo>
                  <a:cubicBezTo>
                    <a:pt x="527484" y="417619"/>
                    <a:pt x="539910" y="418939"/>
                    <a:pt x="546514" y="418939"/>
                  </a:cubicBezTo>
                  <a:cubicBezTo>
                    <a:pt x="568966" y="418939"/>
                    <a:pt x="574489" y="402031"/>
                    <a:pt x="582413" y="380900"/>
                  </a:cubicBezTo>
                  <a:cubicBezTo>
                    <a:pt x="591658" y="353165"/>
                    <a:pt x="560462" y="325169"/>
                    <a:pt x="539870" y="304018"/>
                  </a:cubicBezTo>
                  <a:close/>
                </a:path>
              </a:pathLst>
            </a:custGeom>
            <a:grpFill/>
            <a:ln w="13196" cap="flat">
              <a:noFill/>
              <a:prstDash val="solid"/>
              <a:miter/>
            </a:ln>
          </p:spPr>
          <p:txBody>
            <a:bodyPr rtlCol="0" anchor="ctr"/>
            <a:lstStyle/>
            <a:p>
              <a:endParaRPr lang="en-GB" sz="1320"/>
            </a:p>
          </p:txBody>
        </p:sp>
      </p:grpSp>
      <p:sp>
        <p:nvSpPr>
          <p:cNvPr id="36" name="Oval 35">
            <a:extLst>
              <a:ext uri="{FF2B5EF4-FFF2-40B4-BE49-F238E27FC236}">
                <a16:creationId xmlns:a16="http://schemas.microsoft.com/office/drawing/2014/main" id="{DEDE5019-9B6D-F094-1E9C-C3EA5A4616B9}"/>
              </a:ext>
            </a:extLst>
          </p:cNvPr>
          <p:cNvSpPr/>
          <p:nvPr/>
        </p:nvSpPr>
        <p:spPr>
          <a:xfrm>
            <a:off x="4720358" y="835437"/>
            <a:ext cx="170332" cy="170332"/>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37" name="Graphic 36" descr="Thought bubble with solid fill">
            <a:extLst>
              <a:ext uri="{FF2B5EF4-FFF2-40B4-BE49-F238E27FC236}">
                <a16:creationId xmlns:a16="http://schemas.microsoft.com/office/drawing/2014/main" id="{DD76943A-2923-F80D-F80F-3F67886062A7}"/>
              </a:ext>
            </a:extLst>
          </p:cNvPr>
          <p:cNvPicPr>
            <a:picLocks noChangeAspect="1"/>
          </p:cNvPicPr>
          <p:nvPr/>
        </p:nvPicPr>
        <p:blipFill>
          <a:blip r:embed="rId9" cstate="print">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a:off x="4750564" y="862611"/>
            <a:ext cx="115985" cy="115985"/>
          </a:xfrm>
          <a:prstGeom prst="rect">
            <a:avLst/>
          </a:prstGeom>
        </p:spPr>
      </p:pic>
      <p:sp>
        <p:nvSpPr>
          <p:cNvPr id="38" name="Oval 37">
            <a:extLst>
              <a:ext uri="{FF2B5EF4-FFF2-40B4-BE49-F238E27FC236}">
                <a16:creationId xmlns:a16="http://schemas.microsoft.com/office/drawing/2014/main" id="{6496E8B3-841D-BB91-F908-69DF1647E7AC}"/>
              </a:ext>
            </a:extLst>
          </p:cNvPr>
          <p:cNvSpPr/>
          <p:nvPr/>
        </p:nvSpPr>
        <p:spPr>
          <a:xfrm>
            <a:off x="4926880"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9" name="Graphic 38" descr="Baby crawling with solid fill">
            <a:extLst>
              <a:ext uri="{FF2B5EF4-FFF2-40B4-BE49-F238E27FC236}">
                <a16:creationId xmlns:a16="http://schemas.microsoft.com/office/drawing/2014/main" id="{10CA9E10-0C87-DF37-9E32-036BB5A7058B}"/>
              </a:ext>
            </a:extLst>
          </p:cNvPr>
          <p:cNvPicPr>
            <a:picLocks noChangeAspect="1"/>
          </p:cNvPicPr>
          <p:nvPr/>
        </p:nvPicPr>
        <p:blipFill>
          <a:blip r:embed="rId11" cstate="print">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4950073" y="862611"/>
            <a:ext cx="115985" cy="115985"/>
          </a:xfrm>
          <a:prstGeom prst="rect">
            <a:avLst/>
          </a:prstGeom>
        </p:spPr>
      </p:pic>
      <p:sp>
        <p:nvSpPr>
          <p:cNvPr id="75" name="TextBox 74">
            <a:extLst>
              <a:ext uri="{FF2B5EF4-FFF2-40B4-BE49-F238E27FC236}">
                <a16:creationId xmlns:a16="http://schemas.microsoft.com/office/drawing/2014/main" id="{A7174662-8E09-F807-6205-82A5926CECE3}"/>
              </a:ext>
            </a:extLst>
          </p:cNvPr>
          <p:cNvSpPr txBox="1"/>
          <p:nvPr/>
        </p:nvSpPr>
        <p:spPr>
          <a:xfrm>
            <a:off x="4582067" y="977929"/>
            <a:ext cx="455574" cy="184666"/>
          </a:xfrm>
          <a:prstGeom prst="rect">
            <a:avLst/>
          </a:prstGeom>
          <a:noFill/>
        </p:spPr>
        <p:txBody>
          <a:bodyPr wrap="none" rtlCol="0">
            <a:spAutoFit/>
          </a:bodyPr>
          <a:lstStyle/>
          <a:p>
            <a:r>
              <a:rPr lang="en-GB" sz="600" b="1" dirty="0">
                <a:solidFill>
                  <a:srgbClr val="003F48"/>
                </a:solidFill>
                <a:latin typeface="Avenir LT Pro 65 Medium" panose="020B0603020203020204" pitchFamily="34" charset="0"/>
              </a:rPr>
              <a:t>PROTO</a:t>
            </a:r>
          </a:p>
        </p:txBody>
      </p:sp>
      <p:cxnSp>
        <p:nvCxnSpPr>
          <p:cNvPr id="2" name="Straight Connector 1">
            <a:extLst>
              <a:ext uri="{FF2B5EF4-FFF2-40B4-BE49-F238E27FC236}">
                <a16:creationId xmlns:a16="http://schemas.microsoft.com/office/drawing/2014/main" id="{663E169E-8613-680A-9ADF-E1F86EF54ECC}"/>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A1FAAE0D-A09C-9C03-E461-D821C7A80FEA}"/>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72" name="TextBox 71">
            <a:extLst>
              <a:ext uri="{FF2B5EF4-FFF2-40B4-BE49-F238E27FC236}">
                <a16:creationId xmlns:a16="http://schemas.microsoft.com/office/drawing/2014/main" id="{CE6D42C6-FCC8-0C9B-2A1A-0524791B8FC8}"/>
              </a:ext>
            </a:extLst>
          </p:cNvPr>
          <p:cNvSpPr txBox="1"/>
          <p:nvPr/>
        </p:nvSpPr>
        <p:spPr>
          <a:xfrm>
            <a:off x="4181056" y="2673802"/>
            <a:ext cx="1751197"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DATA AND INSIGHT</a:t>
            </a:r>
          </a:p>
          <a:p>
            <a:pPr marL="0" indent="0" algn="ctr">
              <a:buNone/>
            </a:pPr>
            <a:r>
              <a:rPr lang="en-GB" dirty="0">
                <a:latin typeface="Avenir LT Pro 65 Medium" panose="020B0603020203020204" pitchFamily="34" charset="0"/>
              </a:rPr>
              <a:t>Negligible market information</a:t>
            </a:r>
          </a:p>
          <a:p>
            <a:pPr marL="0" indent="0" algn="ctr">
              <a:buNone/>
            </a:pPr>
            <a:r>
              <a:rPr lang="en-GB" dirty="0">
                <a:latin typeface="Avenir LT Pro 65 Medium" panose="020B0603020203020204" pitchFamily="34" charset="0"/>
              </a:rPr>
              <a:t>Experiential knowledge in heads</a:t>
            </a:r>
          </a:p>
          <a:p>
            <a:pPr marL="0" indent="0" algn="ctr">
              <a:buNone/>
            </a:pPr>
            <a:r>
              <a:rPr lang="en-GB" dirty="0">
                <a:latin typeface="Avenir LT Pro 65 Medium" panose="020B0603020203020204" pitchFamily="34" charset="0"/>
              </a:rPr>
              <a:t>Limited customer information</a:t>
            </a:r>
          </a:p>
          <a:p>
            <a:pPr marL="0" indent="0" algn="ctr">
              <a:buNone/>
            </a:pPr>
            <a:r>
              <a:rPr lang="en-GB" dirty="0">
                <a:latin typeface="Avenir LT Pro 65 Medium" panose="020B0603020203020204" pitchFamily="34" charset="0"/>
              </a:rPr>
              <a:t>Measurement of sales, revenues and overall costs is based on the company’s accounts, or tracked using Excel</a:t>
            </a:r>
          </a:p>
        </p:txBody>
      </p:sp>
      <p:sp>
        <p:nvSpPr>
          <p:cNvPr id="73" name="TextBox 72">
            <a:extLst>
              <a:ext uri="{FF2B5EF4-FFF2-40B4-BE49-F238E27FC236}">
                <a16:creationId xmlns:a16="http://schemas.microsoft.com/office/drawing/2014/main" id="{01114F52-4A9B-D287-8169-B12855DAE468}"/>
              </a:ext>
            </a:extLst>
          </p:cNvPr>
          <p:cNvSpPr txBox="1"/>
          <p:nvPr/>
        </p:nvSpPr>
        <p:spPr>
          <a:xfrm>
            <a:off x="475916" y="2673804"/>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0" indent="0" algn="ctr">
              <a:buClr>
                <a:srgbClr val="4D4D4D"/>
              </a:buClr>
              <a:buNone/>
            </a:pPr>
            <a:r>
              <a:rPr lang="en-GB" b="1" dirty="0">
                <a:solidFill>
                  <a:srgbClr val="003F48"/>
                </a:solidFill>
                <a:latin typeface="Avenir LT Pro 65 Medium" panose="020B0603020203020204" pitchFamily="34" charset="0"/>
              </a:rPr>
              <a:t>PEOPLE</a:t>
            </a:r>
          </a:p>
          <a:p>
            <a:pPr marL="0" indent="0" algn="ctr">
              <a:buNone/>
            </a:pPr>
            <a:r>
              <a:rPr lang="en-GB" dirty="0">
                <a:latin typeface="Avenir LT Pro 65 Medium" panose="020B0603020203020204" pitchFamily="34" charset="0"/>
              </a:rPr>
              <a:t>Passionate team</a:t>
            </a:r>
          </a:p>
          <a:p>
            <a:pPr marL="0" indent="0" algn="ctr">
              <a:buNone/>
            </a:pPr>
            <a:r>
              <a:rPr lang="en-GB" dirty="0">
                <a:latin typeface="Avenir LT Pro 65 Medium" panose="020B0603020203020204" pitchFamily="34" charset="0"/>
              </a:rPr>
              <a:t>Multifunctional generalists</a:t>
            </a:r>
          </a:p>
          <a:p>
            <a:pPr marL="0" indent="0" algn="ctr">
              <a:buNone/>
            </a:pPr>
            <a:r>
              <a:rPr lang="en-GB" dirty="0">
                <a:latin typeface="Avenir LT Pro 65 Medium" panose="020B0603020203020204" pitchFamily="34" charset="0"/>
              </a:rPr>
              <a:t>Ad-hoc training is hands-on and need-to-know</a:t>
            </a:r>
          </a:p>
          <a:p>
            <a:pPr marL="0" indent="0" algn="ctr">
              <a:buNone/>
            </a:pPr>
            <a:r>
              <a:rPr lang="en-GB" dirty="0">
                <a:latin typeface="Avenir LT Pro 65 Medium" panose="020B0603020203020204" pitchFamily="34" charset="0"/>
              </a:rPr>
              <a:t>Too busy to spend time on process</a:t>
            </a:r>
          </a:p>
          <a:p>
            <a:pPr marL="0" indent="0" algn="ctr">
              <a:buNone/>
            </a:pPr>
            <a:r>
              <a:rPr lang="en-GB" dirty="0">
                <a:latin typeface="Avenir LT Pro 65 Medium" panose="020B0603020203020204" pitchFamily="34" charset="0"/>
              </a:rPr>
              <a:t>Minimal understanding of impact of any action on customers</a:t>
            </a:r>
          </a:p>
        </p:txBody>
      </p:sp>
      <p:sp>
        <p:nvSpPr>
          <p:cNvPr id="74" name="TextBox 73">
            <a:extLst>
              <a:ext uri="{FF2B5EF4-FFF2-40B4-BE49-F238E27FC236}">
                <a16:creationId xmlns:a16="http://schemas.microsoft.com/office/drawing/2014/main" id="{F18EFC8B-BB97-0668-377C-697345F67C8F}"/>
              </a:ext>
            </a:extLst>
          </p:cNvPr>
          <p:cNvSpPr txBox="1"/>
          <p:nvPr/>
        </p:nvSpPr>
        <p:spPr>
          <a:xfrm>
            <a:off x="2319687" y="2673802"/>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CRM </a:t>
            </a:r>
          </a:p>
          <a:p>
            <a:pPr marL="0" indent="0" algn="ctr">
              <a:buNone/>
            </a:pPr>
            <a:r>
              <a:rPr lang="en-GB" dirty="0">
                <a:latin typeface="Avenir LT Pro 65 Medium" panose="020B0603020203020204" pitchFamily="34" charset="0"/>
              </a:rPr>
              <a:t>Rudimentary contact details</a:t>
            </a:r>
          </a:p>
          <a:p>
            <a:pPr marL="0" indent="0" algn="ctr">
              <a:buNone/>
            </a:pPr>
            <a:r>
              <a:rPr lang="en-GB" dirty="0">
                <a:latin typeface="Avenir LT Pro 65 Medium" panose="020B0603020203020204" pitchFamily="34" charset="0"/>
              </a:rPr>
              <a:t>Heavy reliance on generic tools like Excel for capturing and storing customer sales data</a:t>
            </a:r>
          </a:p>
        </p:txBody>
      </p:sp>
      <p:sp>
        <p:nvSpPr>
          <p:cNvPr id="23" name="TextBox 22">
            <a:extLst>
              <a:ext uri="{FF2B5EF4-FFF2-40B4-BE49-F238E27FC236}">
                <a16:creationId xmlns:a16="http://schemas.microsoft.com/office/drawing/2014/main" id="{9949EB3F-2507-3B11-BD3D-1775A0733A26}"/>
              </a:ext>
            </a:extLst>
          </p:cNvPr>
          <p:cNvSpPr txBox="1"/>
          <p:nvPr/>
        </p:nvSpPr>
        <p:spPr>
          <a:xfrm>
            <a:off x="4181056" y="1257350"/>
            <a:ext cx="1751197"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OPERATIONS</a:t>
            </a:r>
          </a:p>
          <a:p>
            <a:pPr marL="0" indent="0" algn="ctr">
              <a:buNone/>
            </a:pPr>
            <a:r>
              <a:rPr lang="en-GB" dirty="0">
                <a:latin typeface="Avenir LT Pro 65 Medium" panose="020B0603020203020204" pitchFamily="34" charset="0"/>
              </a:rPr>
              <a:t>Small scale</a:t>
            </a:r>
          </a:p>
          <a:p>
            <a:pPr marL="0" indent="0" algn="ctr">
              <a:buNone/>
            </a:pPr>
            <a:r>
              <a:rPr lang="en-GB" dirty="0">
                <a:latin typeface="Avenir LT Pro 65 Medium" panose="020B0603020203020204" pitchFamily="34" charset="0"/>
              </a:rPr>
              <a:t>Led by the original creator/founder</a:t>
            </a:r>
          </a:p>
          <a:p>
            <a:pPr marL="0" indent="0" algn="ctr">
              <a:buNone/>
            </a:pPr>
            <a:r>
              <a:rPr lang="en-GB" dirty="0">
                <a:latin typeface="Avenir LT Pro 65 Medium" panose="020B0603020203020204" pitchFamily="34" charset="0"/>
              </a:rPr>
              <a:t>Simple propositions</a:t>
            </a:r>
          </a:p>
          <a:p>
            <a:pPr marL="0" indent="0" algn="ctr">
              <a:buNone/>
            </a:pPr>
            <a:r>
              <a:rPr lang="en-GB" dirty="0">
                <a:latin typeface="Avenir LT Pro 65 Medium" panose="020B0603020203020204" pitchFamily="34" charset="0"/>
              </a:rPr>
              <a:t>Small range of product</a:t>
            </a:r>
          </a:p>
          <a:p>
            <a:pPr marL="0" indent="0" algn="ctr">
              <a:buNone/>
            </a:pPr>
            <a:r>
              <a:rPr lang="en-GB" dirty="0">
                <a:latin typeface="Avenir LT Pro 65 Medium" panose="020B0603020203020204" pitchFamily="34" charset="0"/>
              </a:rPr>
              <a:t>Few, easily managed customers </a:t>
            </a:r>
          </a:p>
          <a:p>
            <a:pPr marL="0" indent="0" algn="ctr">
              <a:buNone/>
            </a:pPr>
            <a:r>
              <a:rPr lang="en-GB" dirty="0">
                <a:latin typeface="Avenir LT Pro 65 Medium" panose="020B0603020203020204" pitchFamily="34" charset="0"/>
              </a:rPr>
              <a:t>Customer governance is intuitive</a:t>
            </a:r>
          </a:p>
        </p:txBody>
      </p:sp>
      <p:sp>
        <p:nvSpPr>
          <p:cNvPr id="24" name="TextBox 23">
            <a:extLst>
              <a:ext uri="{FF2B5EF4-FFF2-40B4-BE49-F238E27FC236}">
                <a16:creationId xmlns:a16="http://schemas.microsoft.com/office/drawing/2014/main" id="{04CD5365-2C90-CC45-2495-5EF1E30F7098}"/>
              </a:ext>
            </a:extLst>
          </p:cNvPr>
          <p:cNvSpPr txBox="1"/>
          <p:nvPr/>
        </p:nvSpPr>
        <p:spPr>
          <a:xfrm>
            <a:off x="475916" y="1257352"/>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0" indent="0" algn="ctr">
              <a:buClr>
                <a:srgbClr val="4D4D4D"/>
              </a:buClr>
              <a:buNone/>
            </a:pPr>
            <a:r>
              <a:rPr lang="en-GB" b="1" dirty="0">
                <a:solidFill>
                  <a:srgbClr val="003F48"/>
                </a:solidFill>
                <a:latin typeface="Avenir LT Pro 65 Medium" panose="020B0603020203020204" pitchFamily="34" charset="0"/>
              </a:rPr>
              <a:t>SALES</a:t>
            </a:r>
          </a:p>
          <a:p>
            <a:pPr marL="0" indent="0" algn="ctr">
              <a:buClr>
                <a:srgbClr val="4D4D4D"/>
              </a:buClr>
              <a:buNone/>
            </a:pPr>
            <a:r>
              <a:rPr lang="en-GB" dirty="0">
                <a:latin typeface="Avenir LT Pro 65 Medium" panose="020B0603020203020204" pitchFamily="34" charset="0"/>
              </a:rPr>
              <a:t>Pushing product </a:t>
            </a:r>
          </a:p>
          <a:p>
            <a:pPr marL="0" indent="0" algn="ctr">
              <a:buClr>
                <a:srgbClr val="4D4D4D"/>
              </a:buClr>
              <a:buNone/>
            </a:pPr>
            <a:r>
              <a:rPr lang="en-GB" dirty="0">
                <a:latin typeface="Avenir LT Pro 65 Medium" panose="020B0603020203020204" pitchFamily="34" charset="0"/>
              </a:rPr>
              <a:t>Competitor differentiation </a:t>
            </a:r>
          </a:p>
          <a:p>
            <a:pPr marL="0" indent="0" algn="ctr">
              <a:buClr>
                <a:srgbClr val="4D4D4D"/>
              </a:buClr>
              <a:buNone/>
            </a:pPr>
            <a:r>
              <a:rPr lang="en-GB" dirty="0">
                <a:latin typeface="Avenir LT Pro 65 Medium" panose="020B0603020203020204" pitchFamily="34" charset="0"/>
              </a:rPr>
              <a:t>Offers incentivise purchase</a:t>
            </a:r>
          </a:p>
          <a:p>
            <a:pPr marL="0" indent="0" algn="ctr">
              <a:buClr>
                <a:srgbClr val="4D4D4D"/>
              </a:buClr>
              <a:buNone/>
            </a:pPr>
            <a:r>
              <a:rPr lang="en-GB" dirty="0">
                <a:latin typeface="Avenir LT Pro 65 Medium" panose="020B0603020203020204" pitchFamily="34" charset="0"/>
              </a:rPr>
              <a:t>Social media, influencer marketing, simple email  </a:t>
            </a:r>
          </a:p>
          <a:p>
            <a:pPr marL="0" indent="0" algn="ctr">
              <a:buClr>
                <a:srgbClr val="4D4D4D"/>
              </a:buClr>
              <a:buNone/>
            </a:pPr>
            <a:r>
              <a:rPr lang="en-GB" dirty="0">
                <a:latin typeface="Avenir LT Pro 65 Medium" panose="020B0603020203020204" pitchFamily="34" charset="0"/>
              </a:rPr>
              <a:t>Largely unknown audiences</a:t>
            </a:r>
          </a:p>
        </p:txBody>
      </p:sp>
      <p:sp>
        <p:nvSpPr>
          <p:cNvPr id="27" name="TextBox 26">
            <a:extLst>
              <a:ext uri="{FF2B5EF4-FFF2-40B4-BE49-F238E27FC236}">
                <a16:creationId xmlns:a16="http://schemas.microsoft.com/office/drawing/2014/main" id="{26CFC8FD-C6D4-EAA0-6A22-79079B628297}"/>
              </a:ext>
            </a:extLst>
          </p:cNvPr>
          <p:cNvSpPr txBox="1"/>
          <p:nvPr/>
        </p:nvSpPr>
        <p:spPr>
          <a:xfrm>
            <a:off x="2319687" y="1257350"/>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SERVICE </a:t>
            </a:r>
          </a:p>
          <a:p>
            <a:pPr marL="0" indent="0" algn="ctr">
              <a:buNone/>
            </a:pPr>
            <a:r>
              <a:rPr lang="en-GB" dirty="0">
                <a:latin typeface="Avenir LT Pro 65 Medium" panose="020B0603020203020204" pitchFamily="34" charset="0"/>
              </a:rPr>
              <a:t>Purely reactive</a:t>
            </a:r>
          </a:p>
          <a:p>
            <a:pPr marL="0" indent="0" algn="ctr">
              <a:buNone/>
            </a:pPr>
            <a:r>
              <a:rPr lang="en-GB" dirty="0">
                <a:latin typeface="Avenir LT Pro 65 Medium" panose="020B0603020203020204" pitchFamily="34" charset="0"/>
              </a:rPr>
              <a:t>Simple customer issues </a:t>
            </a:r>
          </a:p>
          <a:p>
            <a:pPr marL="0" indent="0" algn="ctr">
              <a:buNone/>
            </a:pPr>
            <a:r>
              <a:rPr lang="en-GB" dirty="0">
                <a:latin typeface="Avenir LT Pro 65 Medium" panose="020B0603020203020204" pitchFamily="34" charset="0"/>
              </a:rPr>
              <a:t>Satisfaction through product/service</a:t>
            </a:r>
          </a:p>
          <a:p>
            <a:pPr marL="0" indent="0" algn="ctr">
              <a:buNone/>
            </a:pPr>
            <a:r>
              <a:rPr lang="en-GB" dirty="0">
                <a:latin typeface="Avenir LT Pro 65 Medium" panose="020B0603020203020204" pitchFamily="34" charset="0"/>
              </a:rPr>
              <a:t>Minimal aftersales needed</a:t>
            </a:r>
          </a:p>
          <a:p>
            <a:pPr marL="0" indent="0" algn="ctr">
              <a:buNone/>
            </a:pPr>
            <a:r>
              <a:rPr lang="en-GB" dirty="0">
                <a:latin typeface="Avenir LT Pro 65 Medium" panose="020B0603020203020204" pitchFamily="34" charset="0"/>
              </a:rPr>
              <a:t>Small team invested in support</a:t>
            </a:r>
          </a:p>
          <a:p>
            <a:pPr marL="0" indent="0" algn="ctr">
              <a:buNone/>
            </a:pPr>
            <a:r>
              <a:rPr lang="en-GB" dirty="0">
                <a:latin typeface="Avenir LT Pro 65 Medium" panose="020B0603020203020204" pitchFamily="34" charset="0"/>
              </a:rPr>
              <a:t>Lacks process/tools to do more</a:t>
            </a:r>
          </a:p>
        </p:txBody>
      </p:sp>
      <p:pic>
        <p:nvPicPr>
          <p:cNvPr id="51" name="Graphic 50" descr="Call center with solid fill">
            <a:extLst>
              <a:ext uri="{FF2B5EF4-FFF2-40B4-BE49-F238E27FC236}">
                <a16:creationId xmlns:a16="http://schemas.microsoft.com/office/drawing/2014/main" id="{F7E7B698-DC38-703F-E581-C1ADC9299EE2}"/>
              </a:ext>
            </a:extLst>
          </p:cNvPr>
          <p:cNvPicPr>
            <a:picLocks noChangeAspect="1"/>
          </p:cNvPicPr>
          <p:nvPr/>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2335930" y="1297710"/>
            <a:ext cx="188813" cy="188813"/>
          </a:xfrm>
          <a:prstGeom prst="rect">
            <a:avLst/>
          </a:prstGeom>
          <a:effectLst>
            <a:glow rad="25400">
              <a:srgbClr val="003F48">
                <a:alpha val="51000"/>
              </a:srgbClr>
            </a:glow>
          </a:effectLst>
        </p:spPr>
      </p:pic>
      <p:pic>
        <p:nvPicPr>
          <p:cNvPr id="52" name="Graphic 51" descr="Connections with solid fill">
            <a:extLst>
              <a:ext uri="{FF2B5EF4-FFF2-40B4-BE49-F238E27FC236}">
                <a16:creationId xmlns:a16="http://schemas.microsoft.com/office/drawing/2014/main" id="{2ADF69F4-3A7D-9B91-A76C-28ACB345896D}"/>
              </a:ext>
            </a:extLst>
          </p:cNvPr>
          <p:cNvPicPr>
            <a:picLocks noChangeAspect="1"/>
          </p:cNvPicPr>
          <p:nvPr/>
        </p:nvPicPr>
        <p:blipFill>
          <a:blip r:embed="rId15" cstate="print">
            <a:extLst>
              <a:ext uri="{28A0092B-C50C-407E-A947-70E740481C1C}">
                <a14:useLocalDpi xmlns:a14="http://schemas.microsoft.com/office/drawing/2010/main"/>
              </a:ext>
              <a:ext uri="{96DAC541-7B7A-43D3-8B79-37D633B846F1}">
                <asvg:svgBlip xmlns:asvg="http://schemas.microsoft.com/office/drawing/2016/SVG/main" r:embed="rId16"/>
              </a:ext>
            </a:extLst>
          </a:blip>
          <a:stretch>
            <a:fillRect/>
          </a:stretch>
        </p:blipFill>
        <p:spPr>
          <a:xfrm>
            <a:off x="2366088" y="2702694"/>
            <a:ext cx="188813" cy="188813"/>
          </a:xfrm>
          <a:prstGeom prst="rect">
            <a:avLst/>
          </a:prstGeom>
          <a:effectLst>
            <a:glow rad="25400">
              <a:srgbClr val="003F48">
                <a:alpha val="51000"/>
              </a:srgbClr>
            </a:glow>
          </a:effectLst>
        </p:spPr>
      </p:pic>
      <p:pic>
        <p:nvPicPr>
          <p:cNvPr id="53" name="Graphic 52" descr="Shopping cart with solid fill">
            <a:extLst>
              <a:ext uri="{FF2B5EF4-FFF2-40B4-BE49-F238E27FC236}">
                <a16:creationId xmlns:a16="http://schemas.microsoft.com/office/drawing/2014/main" id="{E61259C3-9E0C-5BE8-2CF3-539F944FE772}"/>
              </a:ext>
            </a:extLst>
          </p:cNvPr>
          <p:cNvPicPr>
            <a:picLocks noChangeAspect="1"/>
          </p:cNvPicPr>
          <p:nvPr/>
        </p:nvPicPr>
        <p:blipFill>
          <a:blip r:embed="rId17" cstate="print">
            <a:extLst>
              <a:ext uri="{28A0092B-C50C-407E-A947-70E740481C1C}">
                <a14:useLocalDpi xmlns:a14="http://schemas.microsoft.com/office/drawing/2010/main"/>
              </a:ext>
              <a:ext uri="{96DAC541-7B7A-43D3-8B79-37D633B846F1}">
                <asvg:svgBlip xmlns:asvg="http://schemas.microsoft.com/office/drawing/2016/SVG/main" r:embed="rId18"/>
              </a:ext>
            </a:extLst>
          </a:blip>
          <a:stretch>
            <a:fillRect/>
          </a:stretch>
        </p:blipFill>
        <p:spPr>
          <a:xfrm>
            <a:off x="515625" y="1297711"/>
            <a:ext cx="188813" cy="188813"/>
          </a:xfrm>
          <a:prstGeom prst="rect">
            <a:avLst/>
          </a:prstGeom>
          <a:effectLst>
            <a:glow rad="25400">
              <a:srgbClr val="003F48">
                <a:alpha val="51000"/>
              </a:srgbClr>
            </a:glow>
          </a:effectLst>
        </p:spPr>
      </p:pic>
      <p:pic>
        <p:nvPicPr>
          <p:cNvPr id="54" name="Graphic 53" descr="Target Audience with solid fill">
            <a:extLst>
              <a:ext uri="{FF2B5EF4-FFF2-40B4-BE49-F238E27FC236}">
                <a16:creationId xmlns:a16="http://schemas.microsoft.com/office/drawing/2014/main" id="{2DF02BC9-4BCD-6A83-FEAF-B0A89EFEBBFB}"/>
              </a:ext>
            </a:extLst>
          </p:cNvPr>
          <p:cNvPicPr>
            <a:picLocks noChangeAspect="1"/>
          </p:cNvPicPr>
          <p:nvPr/>
        </p:nvPicPr>
        <p:blipFill>
          <a:blip r:embed="rId19" cstate="print">
            <a:extLst>
              <a:ext uri="{28A0092B-C50C-407E-A947-70E740481C1C}">
                <a14:useLocalDpi xmlns:a14="http://schemas.microsoft.com/office/drawing/2010/main"/>
              </a:ext>
              <a:ext uri="{96DAC541-7B7A-43D3-8B79-37D633B846F1}">
                <asvg:svgBlip xmlns:asvg="http://schemas.microsoft.com/office/drawing/2016/SVG/main" r:embed="rId20"/>
              </a:ext>
            </a:extLst>
          </a:blip>
          <a:stretch>
            <a:fillRect/>
          </a:stretch>
        </p:blipFill>
        <p:spPr>
          <a:xfrm>
            <a:off x="4226031" y="2688263"/>
            <a:ext cx="188813" cy="188813"/>
          </a:xfrm>
          <a:prstGeom prst="rect">
            <a:avLst/>
          </a:prstGeom>
          <a:effectLst>
            <a:glow rad="25400">
              <a:srgbClr val="003F48">
                <a:alpha val="51000"/>
              </a:srgbClr>
            </a:glow>
          </a:effectLst>
        </p:spPr>
      </p:pic>
      <p:pic>
        <p:nvPicPr>
          <p:cNvPr id="56" name="Graphic 55" descr="Factory with solid fill">
            <a:extLst>
              <a:ext uri="{FF2B5EF4-FFF2-40B4-BE49-F238E27FC236}">
                <a16:creationId xmlns:a16="http://schemas.microsoft.com/office/drawing/2014/main" id="{0FCC26E3-76D9-8392-C376-AF03C7620E2A}"/>
              </a:ext>
            </a:extLst>
          </p:cNvPr>
          <p:cNvPicPr>
            <a:picLocks noChangeAspect="1"/>
          </p:cNvPicPr>
          <p:nvPr/>
        </p:nvPicPr>
        <p:blipFill>
          <a:blip r:embed="rId21" cstate="print">
            <a:extLst>
              <a:ext uri="{28A0092B-C50C-407E-A947-70E740481C1C}">
                <a14:useLocalDpi xmlns:a14="http://schemas.microsoft.com/office/drawing/2010/main"/>
              </a:ext>
              <a:ext uri="{96DAC541-7B7A-43D3-8B79-37D633B846F1}">
                <asvg:svgBlip xmlns:asvg="http://schemas.microsoft.com/office/drawing/2016/SVG/main" r:embed="rId22"/>
              </a:ext>
            </a:extLst>
          </a:blip>
          <a:stretch>
            <a:fillRect/>
          </a:stretch>
        </p:blipFill>
        <p:spPr>
          <a:xfrm>
            <a:off x="4195345" y="1274041"/>
            <a:ext cx="188813" cy="188813"/>
          </a:xfrm>
          <a:prstGeom prst="rect">
            <a:avLst/>
          </a:prstGeom>
          <a:effectLst>
            <a:glow rad="25400">
              <a:srgbClr val="003F48">
                <a:alpha val="51000"/>
              </a:srgbClr>
            </a:glow>
          </a:effectLst>
        </p:spPr>
      </p:pic>
      <p:pic>
        <p:nvPicPr>
          <p:cNvPr id="57" name="Graphic 56" descr="Users with solid fill">
            <a:extLst>
              <a:ext uri="{FF2B5EF4-FFF2-40B4-BE49-F238E27FC236}">
                <a16:creationId xmlns:a16="http://schemas.microsoft.com/office/drawing/2014/main" id="{D5BDC592-17B4-653E-7C01-1E679C572F10}"/>
              </a:ext>
            </a:extLst>
          </p:cNvPr>
          <p:cNvPicPr>
            <a:picLocks noChangeAspect="1"/>
          </p:cNvPicPr>
          <p:nvPr/>
        </p:nvPicPr>
        <p:blipFill>
          <a:blip r:embed="rId23" cstate="print">
            <a:extLst>
              <a:ext uri="{28A0092B-C50C-407E-A947-70E740481C1C}">
                <a14:useLocalDpi xmlns:a14="http://schemas.microsoft.com/office/drawing/2010/main"/>
              </a:ext>
              <a:ext uri="{96DAC541-7B7A-43D3-8B79-37D633B846F1}">
                <asvg:svgBlip xmlns:asvg="http://schemas.microsoft.com/office/drawing/2016/SVG/main" r:embed="rId24"/>
              </a:ext>
            </a:extLst>
          </a:blip>
          <a:stretch>
            <a:fillRect/>
          </a:stretch>
        </p:blipFill>
        <p:spPr>
          <a:xfrm>
            <a:off x="515625" y="2683287"/>
            <a:ext cx="188813" cy="188813"/>
          </a:xfrm>
          <a:prstGeom prst="rect">
            <a:avLst/>
          </a:prstGeom>
          <a:effectLst>
            <a:glow rad="25400">
              <a:srgbClr val="003F48">
                <a:alpha val="51000"/>
              </a:srgbClr>
            </a:glow>
          </a:effectLst>
        </p:spPr>
      </p:pic>
    </p:spTree>
    <p:extLst>
      <p:ext uri="{BB962C8B-B14F-4D97-AF65-F5344CB8AC3E}">
        <p14:creationId xmlns:p14="http://schemas.microsoft.com/office/powerpoint/2010/main" val="1846236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8A8FFE5-2E9D-0FC9-E01F-CB92A6BB35A4}"/>
              </a:ext>
            </a:extLst>
          </p:cNvPr>
          <p:cNvSpPr/>
          <p:nvPr/>
        </p:nvSpPr>
        <p:spPr>
          <a:xfrm>
            <a:off x="340030" y="1306657"/>
            <a:ext cx="5620096" cy="2001138"/>
          </a:xfrm>
          <a:prstGeom prst="rect">
            <a:avLst/>
          </a:prstGeom>
        </p:spPr>
        <p:txBody>
          <a:bodyPr wrap="square" lIns="0" numCol="1" spcCol="360000">
            <a:noAutofit/>
          </a:bodyPr>
          <a:lstStyle/>
          <a:p>
            <a:pPr>
              <a:spcAft>
                <a:spcPts val="754"/>
              </a:spcAft>
            </a:pPr>
            <a:r>
              <a:rPr lang="en-GB" sz="900" dirty="0">
                <a:latin typeface="Avenir LT Pro 65 Medium" panose="020B0603020203020204" pitchFamily="34" charset="0"/>
              </a:rPr>
              <a:t>In today's competitive business world, companies are always searching for better ways to improve their profitability. One of the best ways is to get better at building and maintaining relationships with customers. </a:t>
            </a:r>
          </a:p>
          <a:p>
            <a:pPr>
              <a:spcAft>
                <a:spcPts val="754"/>
              </a:spcAft>
            </a:pPr>
            <a:r>
              <a:rPr lang="en-GB" sz="900" dirty="0">
                <a:latin typeface="Avenir LT Pro 65 Medium" panose="020B0603020203020204" pitchFamily="34" charset="0"/>
              </a:rPr>
              <a:t>This book is a high-level guide to managing customers in data-oriented sectors such as Telco, TV and media, Financial services, Retail, and Asset management.</a:t>
            </a:r>
          </a:p>
          <a:p>
            <a:pPr>
              <a:spcAft>
                <a:spcPts val="754"/>
              </a:spcAft>
            </a:pPr>
            <a:r>
              <a:rPr lang="en-GB" sz="900" dirty="0">
                <a:latin typeface="Avenir LT Pro 65 Medium" panose="020B0603020203020204" pitchFamily="34" charset="0"/>
              </a:rPr>
              <a:t>We’ve included the best practices, skills, capabilities, and ways to define and implement customer management used by companies that successfully develop longer-lasting relationships with customer to help their business grow. </a:t>
            </a:r>
          </a:p>
          <a:p>
            <a:pPr>
              <a:spcAft>
                <a:spcPts val="754"/>
              </a:spcAft>
            </a:pPr>
            <a:r>
              <a:rPr lang="en-GB" sz="900" dirty="0">
                <a:latin typeface="Avenir LT Pro 65 Medium" panose="020B0603020203020204" pitchFamily="34" charset="0"/>
              </a:rPr>
              <a:t>The content is aimed at those in charge of all or a part of managing customers such as in sales, marketing, customer services, account management, CRM, retentions, and overall base management. </a:t>
            </a:r>
          </a:p>
          <a:p>
            <a:pPr>
              <a:spcAft>
                <a:spcPts val="754"/>
              </a:spcAft>
            </a:pPr>
            <a:r>
              <a:rPr lang="en-GB" sz="900" dirty="0">
                <a:latin typeface="Avenir LT Pro 65 Medium" panose="020B0603020203020204" pitchFamily="34" charset="0"/>
              </a:rPr>
              <a:t>By no means exhaustive it is intended to outline the basics to help understand the concepts and capabilities that help create and maintain customer relationships, including the principles and tools that enable them.</a:t>
            </a:r>
          </a:p>
        </p:txBody>
      </p:sp>
      <p:sp>
        <p:nvSpPr>
          <p:cNvPr id="6" name="Slide Number Placeholder 5">
            <a:extLst>
              <a:ext uri="{FF2B5EF4-FFF2-40B4-BE49-F238E27FC236}">
                <a16:creationId xmlns:a16="http://schemas.microsoft.com/office/drawing/2014/main" id="{2A7CE6E5-D2F5-3DF9-C928-67D2C6DAFCF1}"/>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4</a:t>
            </a:fld>
            <a:endParaRPr lang="en-GB" sz="754">
              <a:latin typeface="Avenir LT Pro 65 Medium" panose="020B0603020203020204" pitchFamily="34" charset="0"/>
            </a:endParaRPr>
          </a:p>
        </p:txBody>
      </p:sp>
      <p:sp>
        <p:nvSpPr>
          <p:cNvPr id="7" name="TextBox 6">
            <a:extLst>
              <a:ext uri="{FF2B5EF4-FFF2-40B4-BE49-F238E27FC236}">
                <a16:creationId xmlns:a16="http://schemas.microsoft.com/office/drawing/2014/main" id="{F90A751B-51CA-7C63-2D8C-37EC3FF966FF}"/>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sp>
        <p:nvSpPr>
          <p:cNvPr id="12" name="Title 1">
            <a:extLst>
              <a:ext uri="{FF2B5EF4-FFF2-40B4-BE49-F238E27FC236}">
                <a16:creationId xmlns:a16="http://schemas.microsoft.com/office/drawing/2014/main" id="{0331B639-165D-9833-0B1F-018684D03BA0}"/>
              </a:ext>
            </a:extLst>
          </p:cNvPr>
          <p:cNvSpPr txBox="1">
            <a:spLocks/>
          </p:cNvSpPr>
          <p:nvPr/>
        </p:nvSpPr>
        <p:spPr>
          <a:xfrm>
            <a:off x="340029" y="779070"/>
            <a:ext cx="3062261" cy="277178"/>
          </a:xfrm>
          <a:prstGeom prst="rect">
            <a:avLst/>
          </a:prstGeom>
          <a:noFill/>
        </p:spPr>
        <p:txBody>
          <a:bodyPr vert="horz" wrap="square" lIns="0"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a:solidFill>
                  <a:srgbClr val="003F48"/>
                </a:solidFill>
                <a:latin typeface="Avenir LT Pro 65 Medium" panose="020B0603020203020204" pitchFamily="34" charset="0"/>
              </a:rPr>
              <a:t>INTRODUCTION</a:t>
            </a:r>
          </a:p>
        </p:txBody>
      </p:sp>
      <p:pic>
        <p:nvPicPr>
          <p:cNvPr id="2" name="Picture 1">
            <a:extLst>
              <a:ext uri="{FF2B5EF4-FFF2-40B4-BE49-F238E27FC236}">
                <a16:creationId xmlns:a16="http://schemas.microsoft.com/office/drawing/2014/main" id="{49657CD2-D548-6B71-080F-B0A7328B19D2}"/>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cxnSp>
        <p:nvCxnSpPr>
          <p:cNvPr id="9" name="Straight Connector 8">
            <a:extLst>
              <a:ext uri="{FF2B5EF4-FFF2-40B4-BE49-F238E27FC236}">
                <a16:creationId xmlns:a16="http://schemas.microsoft.com/office/drawing/2014/main" id="{C43961E4-0AF5-4B66-0CE2-4EE81DBE861B}"/>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6D9814C4-B009-1486-D43F-315613457026}"/>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8058439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F17E8775-A327-19B1-E28C-10CB869C449C}"/>
              </a:ext>
            </a:extLst>
          </p:cNvPr>
          <p:cNvSpPr txBox="1"/>
          <p:nvPr/>
        </p:nvSpPr>
        <p:spPr>
          <a:xfrm>
            <a:off x="340029" y="1237650"/>
            <a:ext cx="5531381" cy="1072281"/>
          </a:xfrm>
          <a:prstGeom prst="rect">
            <a:avLst/>
          </a:prstGeom>
          <a:noFill/>
        </p:spPr>
        <p:txBody>
          <a:bodyPr wrap="square" lIns="0" rIns="36000" anchor="t">
            <a:sp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SUMMARY 	</a:t>
            </a:r>
            <a:r>
              <a:rPr lang="en-GB" sz="900" dirty="0">
                <a:latin typeface="Avenir LT Pro 65 Medium" panose="020B0603020203020204" pitchFamily="34" charset="0"/>
              </a:rPr>
              <a:t>Blasting offers at customers</a:t>
            </a:r>
          </a:p>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OBJECTIVES	</a:t>
            </a:r>
            <a:r>
              <a:rPr lang="en-GB" sz="900" dirty="0">
                <a:latin typeface="Avenir LT Pro 65 Medium" panose="020B0603020203020204" pitchFamily="34" charset="0"/>
              </a:rPr>
              <a:t>Fast growth. KPI are focused on the number of new customers and total sales revenues to drive market share, supported by blasting offers at almost anyone.</a:t>
            </a:r>
          </a:p>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SUCCESS</a:t>
            </a:r>
            <a:r>
              <a:rPr lang="en-GB" sz="900" dirty="0">
                <a:latin typeface="Avenir LT Pro 65 Medium" panose="020B0603020203020204" pitchFamily="34" charset="0"/>
              </a:rPr>
              <a:t> 	Mostly luck and at the whim of external factors such as product quality, uniqueness, utility, the economy, etc. It’s hard to measure and attribute performance, and difficult to repeat specific successes as there are no structured processes to learn and adapt.</a:t>
            </a:r>
          </a:p>
        </p:txBody>
      </p:sp>
      <p:sp>
        <p:nvSpPr>
          <p:cNvPr id="66" name="Title 1">
            <a:extLst>
              <a:ext uri="{FF2B5EF4-FFF2-40B4-BE49-F238E27FC236}">
                <a16:creationId xmlns:a16="http://schemas.microsoft.com/office/drawing/2014/main" id="{32E0D895-0217-2D9E-3918-C65870258F5A}"/>
              </a:ext>
            </a:extLst>
          </p:cNvPr>
          <p:cNvSpPr txBox="1">
            <a:spLocks/>
          </p:cNvSpPr>
          <p:nvPr/>
        </p:nvSpPr>
        <p:spPr>
          <a:xfrm>
            <a:off x="340029" y="792683"/>
            <a:ext cx="4020200"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CHARACTERISTICS OF BUSINESSES AT LEVEL 1</a:t>
            </a:r>
          </a:p>
        </p:txBody>
      </p:sp>
      <p:sp>
        <p:nvSpPr>
          <p:cNvPr id="67" name="Slide Number Placeholder 5">
            <a:extLst>
              <a:ext uri="{FF2B5EF4-FFF2-40B4-BE49-F238E27FC236}">
                <a16:creationId xmlns:a16="http://schemas.microsoft.com/office/drawing/2014/main" id="{13D39E08-7765-2158-54DE-B0C9B897A995}"/>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40</a:t>
            </a:fld>
            <a:endParaRPr lang="en-GB" sz="754">
              <a:latin typeface="Avenir LT Pro 65 Medium" panose="020B0603020203020204" pitchFamily="34" charset="0"/>
            </a:endParaRPr>
          </a:p>
        </p:txBody>
      </p:sp>
      <p:pic>
        <p:nvPicPr>
          <p:cNvPr id="68" name="Picture 67">
            <a:extLst>
              <a:ext uri="{FF2B5EF4-FFF2-40B4-BE49-F238E27FC236}">
                <a16:creationId xmlns:a16="http://schemas.microsoft.com/office/drawing/2014/main" id="{BD6E34C4-AEB8-A386-CBF0-5459FA5948C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69" name="TextBox 68">
            <a:extLst>
              <a:ext uri="{FF2B5EF4-FFF2-40B4-BE49-F238E27FC236}">
                <a16:creationId xmlns:a16="http://schemas.microsoft.com/office/drawing/2014/main" id="{867DBC49-CB1C-4792-733E-A3FEA24FC701}"/>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70" name="Straight Connector 69">
            <a:extLst>
              <a:ext uri="{FF2B5EF4-FFF2-40B4-BE49-F238E27FC236}">
                <a16:creationId xmlns:a16="http://schemas.microsoft.com/office/drawing/2014/main" id="{7B277954-E99E-2894-F058-E534976C1337}"/>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742E9290-6D1F-29BA-0B64-1DA971533537}"/>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graphicFrame>
        <p:nvGraphicFramePr>
          <p:cNvPr id="96" name="Table 95">
            <a:extLst>
              <a:ext uri="{FF2B5EF4-FFF2-40B4-BE49-F238E27FC236}">
                <a16:creationId xmlns:a16="http://schemas.microsoft.com/office/drawing/2014/main" id="{FE4AFB65-9AF2-EA3D-8EDB-3FA0A30FBF85}"/>
              </a:ext>
            </a:extLst>
          </p:cNvPr>
          <p:cNvGraphicFramePr>
            <a:graphicFrameLocks noGrp="1"/>
          </p:cNvGraphicFramePr>
          <p:nvPr>
            <p:extLst>
              <p:ext uri="{D42A27DB-BD31-4B8C-83A1-F6EECF244321}">
                <p14:modId xmlns:p14="http://schemas.microsoft.com/office/powerpoint/2010/main" val="2172938263"/>
              </p:ext>
            </p:extLst>
          </p:nvPr>
        </p:nvGraphicFramePr>
        <p:xfrm>
          <a:off x="340029" y="2465300"/>
          <a:ext cx="5531382" cy="1293176"/>
        </p:xfrm>
        <a:graphic>
          <a:graphicData uri="http://schemas.openxmlformats.org/drawingml/2006/table">
            <a:tbl>
              <a:tblPr>
                <a:tableStyleId>{5C22544A-7EE6-4342-B048-85BDC9FD1C3A}</a:tableStyleId>
              </a:tblPr>
              <a:tblGrid>
                <a:gridCol w="1843794">
                  <a:extLst>
                    <a:ext uri="{9D8B030D-6E8A-4147-A177-3AD203B41FA5}">
                      <a16:colId xmlns:a16="http://schemas.microsoft.com/office/drawing/2014/main" val="4154762390"/>
                    </a:ext>
                  </a:extLst>
                </a:gridCol>
                <a:gridCol w="1843794">
                  <a:extLst>
                    <a:ext uri="{9D8B030D-6E8A-4147-A177-3AD203B41FA5}">
                      <a16:colId xmlns:a16="http://schemas.microsoft.com/office/drawing/2014/main" val="283952235"/>
                    </a:ext>
                  </a:extLst>
                </a:gridCol>
                <a:gridCol w="1843794">
                  <a:extLst>
                    <a:ext uri="{9D8B030D-6E8A-4147-A177-3AD203B41FA5}">
                      <a16:colId xmlns:a16="http://schemas.microsoft.com/office/drawing/2014/main" val="3784862251"/>
                    </a:ext>
                  </a:extLst>
                </a:gridCol>
              </a:tblGrid>
              <a:tr h="646588">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LOW</a:t>
                      </a:r>
                      <a:r>
                        <a:rPr lang="en-GB" sz="900" b="1" dirty="0">
                          <a:solidFill>
                            <a:srgbClr val="003F48"/>
                          </a:solidFill>
                          <a:latin typeface="Avenir LT Pro 65 Medium" panose="020B0603020203020204" pitchFamily="34" charset="0"/>
                        </a:rPr>
                        <a:t> SATISFACTION</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Customers not receiving expected level of service.</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LOW</a:t>
                      </a:r>
                      <a:r>
                        <a:rPr lang="en-GB" sz="900" b="1" dirty="0">
                          <a:solidFill>
                            <a:srgbClr val="003F48"/>
                          </a:solidFill>
                          <a:latin typeface="Avenir LT Pro 65 Medium" panose="020B0603020203020204" pitchFamily="34" charset="0"/>
                        </a:rPr>
                        <a:t> MORALE</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Employees frustrated and overwhelmed by complaints.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LOW </a:t>
                      </a:r>
                      <a:r>
                        <a:rPr lang="en-GB" sz="900" b="1" dirty="0">
                          <a:solidFill>
                            <a:srgbClr val="003F48"/>
                          </a:solidFill>
                          <a:latin typeface="Avenir LT Pro 65 Medium" panose="020B0603020203020204" pitchFamily="34" charset="0"/>
                        </a:rPr>
                        <a:t>SALES</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Customers don’t return to purchase from the business.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extLst>
                  <a:ext uri="{0D108BD9-81ED-4DB2-BD59-A6C34878D82A}">
                    <a16:rowId xmlns:a16="http://schemas.microsoft.com/office/drawing/2014/main" val="3296425543"/>
                  </a:ext>
                </a:extLst>
              </a:tr>
              <a:tr h="646588">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HIGH</a:t>
                      </a:r>
                      <a:r>
                        <a:rPr lang="en-GB" sz="900" b="1" dirty="0">
                          <a:solidFill>
                            <a:srgbClr val="003F48"/>
                          </a:solidFill>
                          <a:latin typeface="Avenir LT Pro 65 Medium" panose="020B0603020203020204" pitchFamily="34" charset="0"/>
                        </a:rPr>
                        <a:t> CHURN</a:t>
                      </a:r>
                      <a:endParaRPr lang="en-GB" sz="900" dirty="0">
                        <a:latin typeface="Avenir LT Pro 65 Medium" panose="020B0603020203020204" pitchFamily="34" charset="0"/>
                      </a:endParaRP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Customers dissatisfied with product or service and seek alternatives. </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POOR </a:t>
                      </a:r>
                      <a:r>
                        <a:rPr lang="en-GB" sz="900" b="1" dirty="0">
                          <a:solidFill>
                            <a:srgbClr val="003F48"/>
                          </a:solidFill>
                          <a:latin typeface="Avenir LT Pro 65 Medium" panose="020B0603020203020204" pitchFamily="34" charset="0"/>
                        </a:rPr>
                        <a:t>REPUTATION</a:t>
                      </a:r>
                      <a:r>
                        <a:rPr lang="en-GB" sz="900" dirty="0">
                          <a:solidFill>
                            <a:schemeClr val="tx1">
                              <a:lumMod val="65000"/>
                              <a:lumOff val="35000"/>
                            </a:schemeClr>
                          </a:solidFill>
                          <a:latin typeface="Avenir LT Pro 65 Medium" panose="020B0603020203020204" pitchFamily="34" charset="0"/>
                        </a:rPr>
                        <a:t>	</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venir LT Pro 65 Medium" panose="020B0603020203020204" pitchFamily="34" charset="0"/>
                        </a:rPr>
                        <a:t>Customers share negative experiences with others.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HIGH </a:t>
                      </a:r>
                      <a:r>
                        <a:rPr lang="en-GB" sz="900" b="1" dirty="0">
                          <a:solidFill>
                            <a:srgbClr val="003F48"/>
                          </a:solidFill>
                          <a:latin typeface="Avenir LT Pro 65 Medium" panose="020B0603020203020204" pitchFamily="34" charset="0"/>
                        </a:rPr>
                        <a:t>COSTS</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Business spends more on support and resolving issues.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extLst>
                  <a:ext uri="{0D108BD9-81ED-4DB2-BD59-A6C34878D82A}">
                    <a16:rowId xmlns:a16="http://schemas.microsoft.com/office/drawing/2014/main" val="3614738653"/>
                  </a:ext>
                </a:extLst>
              </a:tr>
            </a:tbl>
          </a:graphicData>
        </a:graphic>
      </p:graphicFrame>
    </p:spTree>
    <p:extLst>
      <p:ext uri="{BB962C8B-B14F-4D97-AF65-F5344CB8AC3E}">
        <p14:creationId xmlns:p14="http://schemas.microsoft.com/office/powerpoint/2010/main" val="40736680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41</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sp>
        <p:nvSpPr>
          <p:cNvPr id="28" name="Oval 27">
            <a:extLst>
              <a:ext uri="{FF2B5EF4-FFF2-40B4-BE49-F238E27FC236}">
                <a16:creationId xmlns:a16="http://schemas.microsoft.com/office/drawing/2014/main" id="{DAF6C626-C93B-A22E-F2B9-5BA2F12BAEB7}"/>
              </a:ext>
            </a:extLst>
          </p:cNvPr>
          <p:cNvSpPr/>
          <p:nvPr/>
        </p:nvSpPr>
        <p:spPr>
          <a:xfrm rot="11134682">
            <a:off x="5133079"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sp>
        <p:nvSpPr>
          <p:cNvPr id="29" name="Oval 28">
            <a:extLst>
              <a:ext uri="{FF2B5EF4-FFF2-40B4-BE49-F238E27FC236}">
                <a16:creationId xmlns:a16="http://schemas.microsoft.com/office/drawing/2014/main" id="{1E8014AC-EAAA-9B96-4366-28149F3D319B}"/>
              </a:ext>
            </a:extLst>
          </p:cNvPr>
          <p:cNvSpPr/>
          <p:nvPr/>
        </p:nvSpPr>
        <p:spPr>
          <a:xfrm>
            <a:off x="5334582"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sp>
        <p:nvSpPr>
          <p:cNvPr id="30" name="Oval 29">
            <a:extLst>
              <a:ext uri="{FF2B5EF4-FFF2-40B4-BE49-F238E27FC236}">
                <a16:creationId xmlns:a16="http://schemas.microsoft.com/office/drawing/2014/main" id="{61DDF8B7-C537-F76E-2E44-34328ACB1361}"/>
              </a:ext>
            </a:extLst>
          </p:cNvPr>
          <p:cNvSpPr/>
          <p:nvPr/>
        </p:nvSpPr>
        <p:spPr>
          <a:xfrm rot="18691099">
            <a:off x="5540715"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sp>
        <p:nvSpPr>
          <p:cNvPr id="31" name="Oval 30">
            <a:extLst>
              <a:ext uri="{FF2B5EF4-FFF2-40B4-BE49-F238E27FC236}">
                <a16:creationId xmlns:a16="http://schemas.microsoft.com/office/drawing/2014/main" id="{7329FC7D-26F8-EC04-D2F3-3BD8795C5239}"/>
              </a:ext>
            </a:extLst>
          </p:cNvPr>
          <p:cNvSpPr/>
          <p:nvPr/>
        </p:nvSpPr>
        <p:spPr>
          <a:xfrm>
            <a:off x="5746420"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2" name="Graphic 31" descr="Rocket with solid fill">
            <a:extLst>
              <a:ext uri="{FF2B5EF4-FFF2-40B4-BE49-F238E27FC236}">
                <a16:creationId xmlns:a16="http://schemas.microsoft.com/office/drawing/2014/main" id="{771E5BFF-EACA-507B-6FCC-E3657E996EA2}"/>
              </a:ext>
            </a:extLst>
          </p:cNvPr>
          <p:cNvPicPr>
            <a:picLocks noChangeAspect="1"/>
          </p:cNvPicPr>
          <p:nvPr/>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5759050" y="855911"/>
            <a:ext cx="129385" cy="129385"/>
          </a:xfrm>
          <a:prstGeom prst="rect">
            <a:avLst/>
          </a:prstGeom>
        </p:spPr>
      </p:pic>
      <p:pic>
        <p:nvPicPr>
          <p:cNvPr id="33" name="Graphic 32" descr="Walk with solid fill">
            <a:extLst>
              <a:ext uri="{FF2B5EF4-FFF2-40B4-BE49-F238E27FC236}">
                <a16:creationId xmlns:a16="http://schemas.microsoft.com/office/drawing/2014/main" id="{D4CC3CA2-9EAC-6AA9-696E-0DF79D395753}"/>
              </a:ext>
            </a:extLst>
          </p:cNvPr>
          <p:cNvPicPr>
            <a:picLocks noChangeAspect="1"/>
          </p:cNvPicPr>
          <p:nvPr/>
        </p:nvPicPr>
        <p:blipFill>
          <a:blip r:embed="rId5" cstate="print">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5352901" y="858537"/>
            <a:ext cx="124135" cy="124133"/>
          </a:xfrm>
          <a:prstGeom prst="rect">
            <a:avLst/>
          </a:prstGeom>
        </p:spPr>
      </p:pic>
      <p:pic>
        <p:nvPicPr>
          <p:cNvPr id="34" name="Graphic 33" descr="Run with solid fill">
            <a:extLst>
              <a:ext uri="{FF2B5EF4-FFF2-40B4-BE49-F238E27FC236}">
                <a16:creationId xmlns:a16="http://schemas.microsoft.com/office/drawing/2014/main" id="{3D007D3B-3CB8-B756-4E83-A8439E1D1807}"/>
              </a:ext>
            </a:extLst>
          </p:cNvPr>
          <p:cNvPicPr>
            <a:picLocks noChangeAspect="1"/>
          </p:cNvPicPr>
          <p:nvPr/>
        </p:nvPicPr>
        <p:blipFill>
          <a:blip r:embed="rId7" cstate="print">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54373" y="858537"/>
            <a:ext cx="124135" cy="124133"/>
          </a:xfrm>
          <a:prstGeom prst="rect">
            <a:avLst/>
          </a:prstGeom>
        </p:spPr>
      </p:pic>
      <p:grpSp>
        <p:nvGrpSpPr>
          <p:cNvPr id="35" name="Group 34">
            <a:extLst>
              <a:ext uri="{FF2B5EF4-FFF2-40B4-BE49-F238E27FC236}">
                <a16:creationId xmlns:a16="http://schemas.microsoft.com/office/drawing/2014/main" id="{520D8444-3620-1FE6-F1C0-351FD6D812CB}"/>
              </a:ext>
            </a:extLst>
          </p:cNvPr>
          <p:cNvGrpSpPr>
            <a:grpSpLocks noChangeAspect="1"/>
          </p:cNvGrpSpPr>
          <p:nvPr/>
        </p:nvGrpSpPr>
        <p:grpSpPr>
          <a:xfrm>
            <a:off x="5181186" y="862610"/>
            <a:ext cx="64801" cy="115987"/>
            <a:chOff x="1761709" y="3023427"/>
            <a:chExt cx="584084" cy="1135811"/>
          </a:xfrm>
          <a:solidFill>
            <a:srgbClr val="4D4D4D"/>
          </a:solidFill>
        </p:grpSpPr>
        <p:sp>
          <p:nvSpPr>
            <p:cNvPr id="40" name="Freeform: Shape 39">
              <a:extLst>
                <a:ext uri="{FF2B5EF4-FFF2-40B4-BE49-F238E27FC236}">
                  <a16:creationId xmlns:a16="http://schemas.microsoft.com/office/drawing/2014/main" id="{6904C6C6-9EEF-8BA4-E0E5-B9C2539343CA}"/>
                </a:ext>
              </a:extLst>
            </p:cNvPr>
            <p:cNvSpPr/>
            <p:nvPr/>
          </p:nvSpPr>
          <p:spPr>
            <a:xfrm>
              <a:off x="1973650" y="3023427"/>
              <a:ext cx="211313" cy="211313"/>
            </a:xfrm>
            <a:custGeom>
              <a:avLst/>
              <a:gdLst>
                <a:gd name="connsiteX0" fmla="*/ 211314 w 211313"/>
                <a:gd name="connsiteY0" fmla="*/ 105657 h 211313"/>
                <a:gd name="connsiteX1" fmla="*/ 105657 w 211313"/>
                <a:gd name="connsiteY1" fmla="*/ 211314 h 211313"/>
                <a:gd name="connsiteX2" fmla="*/ 0 w 211313"/>
                <a:gd name="connsiteY2" fmla="*/ 105657 h 211313"/>
                <a:gd name="connsiteX3" fmla="*/ 105657 w 211313"/>
                <a:gd name="connsiteY3" fmla="*/ 0 h 211313"/>
                <a:gd name="connsiteX4" fmla="*/ 211314 w 211313"/>
                <a:gd name="connsiteY4" fmla="*/ 105657 h 211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13" h="211313">
                  <a:moveTo>
                    <a:pt x="211314" y="105657"/>
                  </a:moveTo>
                  <a:cubicBezTo>
                    <a:pt x="211314" y="164009"/>
                    <a:pt x="164009" y="211314"/>
                    <a:pt x="105657" y="211314"/>
                  </a:cubicBezTo>
                  <a:cubicBezTo>
                    <a:pt x="47304" y="211314"/>
                    <a:pt x="0" y="164009"/>
                    <a:pt x="0" y="105657"/>
                  </a:cubicBezTo>
                  <a:cubicBezTo>
                    <a:pt x="0" y="47304"/>
                    <a:pt x="47304" y="0"/>
                    <a:pt x="105657" y="0"/>
                  </a:cubicBezTo>
                  <a:cubicBezTo>
                    <a:pt x="164009" y="0"/>
                    <a:pt x="211314" y="47304"/>
                    <a:pt x="211314" y="105657"/>
                  </a:cubicBezTo>
                  <a:close/>
                </a:path>
              </a:pathLst>
            </a:custGeom>
            <a:grpFill/>
            <a:ln w="13196" cap="flat">
              <a:noFill/>
              <a:prstDash val="solid"/>
              <a:miter/>
            </a:ln>
          </p:spPr>
          <p:txBody>
            <a:bodyPr rtlCol="0" anchor="ctr"/>
            <a:lstStyle/>
            <a:p>
              <a:endParaRPr lang="en-GB" sz="1320"/>
            </a:p>
          </p:txBody>
        </p:sp>
        <p:sp>
          <p:nvSpPr>
            <p:cNvPr id="41" name="Freeform: Shape 40">
              <a:extLst>
                <a:ext uri="{FF2B5EF4-FFF2-40B4-BE49-F238E27FC236}">
                  <a16:creationId xmlns:a16="http://schemas.microsoft.com/office/drawing/2014/main" id="{D1771600-822B-88EA-B7E5-D689CAB99EA1}"/>
                </a:ext>
              </a:extLst>
            </p:cNvPr>
            <p:cNvSpPr/>
            <p:nvPr/>
          </p:nvSpPr>
          <p:spPr>
            <a:xfrm>
              <a:off x="1761709" y="3260940"/>
              <a:ext cx="584084" cy="898298"/>
            </a:xfrm>
            <a:custGeom>
              <a:avLst/>
              <a:gdLst>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669961 w 740096"/>
                <a:gd name="connsiteY31" fmla="*/ 380365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15693 w 740096"/>
                <a:gd name="connsiteY32" fmla="*/ 418724 h 898083"/>
                <a:gd name="connsiteX33" fmla="*/ 737317 w 740096"/>
                <a:gd name="connsiteY33" fmla="*/ 347347 h 898083"/>
                <a:gd name="connsiteX34" fmla="*/ 704299 w 740096"/>
                <a:gd name="connsiteY34" fmla="*/ 279991 h 898083"/>
                <a:gd name="connsiteX0" fmla="*/ 704299 w 710673"/>
                <a:gd name="connsiteY0" fmla="*/ 279991 h 898083"/>
                <a:gd name="connsiteX1" fmla="*/ 568266 w 710673"/>
                <a:gd name="connsiteY1" fmla="*/ 235086 h 898083"/>
                <a:gd name="connsiteX2" fmla="*/ 490344 w 710673"/>
                <a:gd name="connsiteY2" fmla="*/ 55470 h 898083"/>
                <a:gd name="connsiteX3" fmla="*/ 397894 w 710673"/>
                <a:gd name="connsiteY3" fmla="*/ 0 h 898083"/>
                <a:gd name="connsiteX4" fmla="*/ 352990 w 710673"/>
                <a:gd name="connsiteY4" fmla="*/ 10566 h 898083"/>
                <a:gd name="connsiteX5" fmla="*/ 168091 w 710673"/>
                <a:gd name="connsiteY5" fmla="*/ 83205 h 898083"/>
                <a:gd name="connsiteX6" fmla="*/ 139035 w 710673"/>
                <a:gd name="connsiteY6" fmla="*/ 112260 h 898083"/>
                <a:gd name="connsiteX7" fmla="*/ 73000 w 710673"/>
                <a:gd name="connsiteY7" fmla="*/ 270746 h 898083"/>
                <a:gd name="connsiteX8" fmla="*/ 102055 w 710673"/>
                <a:gd name="connsiteY8" fmla="*/ 339423 h 898083"/>
                <a:gd name="connsiteX9" fmla="*/ 121866 w 710673"/>
                <a:gd name="connsiteY9" fmla="*/ 343385 h 898083"/>
                <a:gd name="connsiteX10" fmla="*/ 170732 w 710673"/>
                <a:gd name="connsiteY10" fmla="*/ 310367 h 898083"/>
                <a:gd name="connsiteX11" fmla="*/ 224881 w 710673"/>
                <a:gd name="connsiteY11" fmla="*/ 173013 h 898083"/>
                <a:gd name="connsiteX12" fmla="*/ 280351 w 710673"/>
                <a:gd name="connsiteY12" fmla="*/ 151882 h 898083"/>
                <a:gd name="connsiteX13" fmla="*/ 189222 w 710673"/>
                <a:gd name="connsiteY13" fmla="*/ 596961 h 898083"/>
                <a:gd name="connsiteX14" fmla="*/ 12247 w 710673"/>
                <a:gd name="connsiteY14" fmla="*/ 812237 h 898083"/>
                <a:gd name="connsiteX15" fmla="*/ 18851 w 710673"/>
                <a:gd name="connsiteY15" fmla="*/ 886197 h 898083"/>
                <a:gd name="connsiteX16" fmla="*/ 51868 w 710673"/>
                <a:gd name="connsiteY16" fmla="*/ 898083 h 898083"/>
                <a:gd name="connsiteX17" fmla="*/ 92810 w 710673"/>
                <a:gd name="connsiteY17" fmla="*/ 878272 h 898083"/>
                <a:gd name="connsiteX18" fmla="*/ 277710 w 710673"/>
                <a:gd name="connsiteY18" fmla="*/ 653752 h 898083"/>
                <a:gd name="connsiteX19" fmla="*/ 288275 w 710673"/>
                <a:gd name="connsiteY19" fmla="*/ 631300 h 898083"/>
                <a:gd name="connsiteX20" fmla="*/ 319973 w 710673"/>
                <a:gd name="connsiteY20" fmla="*/ 478097 h 898083"/>
                <a:gd name="connsiteX21" fmla="*/ 462609 w 710673"/>
                <a:gd name="connsiteY21" fmla="*/ 581113 h 898083"/>
                <a:gd name="connsiteX22" fmla="*/ 462609 w 710673"/>
                <a:gd name="connsiteY22" fmla="*/ 845255 h 898083"/>
                <a:gd name="connsiteX23" fmla="*/ 515438 w 710673"/>
                <a:gd name="connsiteY23" fmla="*/ 898083 h 898083"/>
                <a:gd name="connsiteX24" fmla="*/ 568266 w 710673"/>
                <a:gd name="connsiteY24" fmla="*/ 845255 h 898083"/>
                <a:gd name="connsiteX25" fmla="*/ 568266 w 710673"/>
                <a:gd name="connsiteY25" fmla="*/ 554698 h 898083"/>
                <a:gd name="connsiteX26" fmla="*/ 547135 w 710673"/>
                <a:gd name="connsiteY26" fmla="*/ 512436 h 898083"/>
                <a:gd name="connsiteX27" fmla="*/ 419026 w 710673"/>
                <a:gd name="connsiteY27" fmla="*/ 418665 h 898083"/>
                <a:gd name="connsiteX28" fmla="*/ 454685 w 710673"/>
                <a:gd name="connsiteY28" fmla="*/ 240369 h 898083"/>
                <a:gd name="connsiteX29" fmla="*/ 479778 w 710673"/>
                <a:gd name="connsiteY29" fmla="*/ 298481 h 898083"/>
                <a:gd name="connsiteX30" fmla="*/ 511476 w 710673"/>
                <a:gd name="connsiteY30" fmla="*/ 327536 h 898083"/>
                <a:gd name="connsiteX31" fmla="*/ 591380 w 710673"/>
                <a:gd name="connsiteY31" fmla="*/ 416084 h 898083"/>
                <a:gd name="connsiteX32" fmla="*/ 615693 w 710673"/>
                <a:gd name="connsiteY32" fmla="*/ 418724 h 898083"/>
                <a:gd name="connsiteX33" fmla="*/ 651592 w 710673"/>
                <a:gd name="connsiteY33" fmla="*/ 380685 h 898083"/>
                <a:gd name="connsiteX34" fmla="*/ 704299 w 710673"/>
                <a:gd name="connsiteY34" fmla="*/ 279991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18260 w 653604"/>
                <a:gd name="connsiteY25" fmla="*/ 626136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4318 h 898598"/>
                <a:gd name="connsiteX1" fmla="*/ 561123 w 653604"/>
                <a:gd name="connsiteY1" fmla="*/ 252269 h 898598"/>
                <a:gd name="connsiteX2" fmla="*/ 490344 w 653604"/>
                <a:gd name="connsiteY2" fmla="*/ 55985 h 898598"/>
                <a:gd name="connsiteX3" fmla="*/ 397894 w 653604"/>
                <a:gd name="connsiteY3" fmla="*/ 515 h 898598"/>
                <a:gd name="connsiteX4" fmla="*/ 168091 w 653604"/>
                <a:gd name="connsiteY4" fmla="*/ 83720 h 898598"/>
                <a:gd name="connsiteX5" fmla="*/ 139035 w 653604"/>
                <a:gd name="connsiteY5" fmla="*/ 112775 h 898598"/>
                <a:gd name="connsiteX6" fmla="*/ 73000 w 653604"/>
                <a:gd name="connsiteY6" fmla="*/ 271261 h 898598"/>
                <a:gd name="connsiteX7" fmla="*/ 102055 w 653604"/>
                <a:gd name="connsiteY7" fmla="*/ 339938 h 898598"/>
                <a:gd name="connsiteX8" fmla="*/ 121866 w 653604"/>
                <a:gd name="connsiteY8" fmla="*/ 343900 h 898598"/>
                <a:gd name="connsiteX9" fmla="*/ 170732 w 653604"/>
                <a:gd name="connsiteY9" fmla="*/ 310882 h 898598"/>
                <a:gd name="connsiteX10" fmla="*/ 224881 w 653604"/>
                <a:gd name="connsiteY10" fmla="*/ 173528 h 898598"/>
                <a:gd name="connsiteX11" fmla="*/ 280351 w 653604"/>
                <a:gd name="connsiteY11" fmla="*/ 152397 h 898598"/>
                <a:gd name="connsiteX12" fmla="*/ 189222 w 653604"/>
                <a:gd name="connsiteY12" fmla="*/ 597476 h 898598"/>
                <a:gd name="connsiteX13" fmla="*/ 12247 w 653604"/>
                <a:gd name="connsiteY13" fmla="*/ 812752 h 898598"/>
                <a:gd name="connsiteX14" fmla="*/ 18851 w 653604"/>
                <a:gd name="connsiteY14" fmla="*/ 886712 h 898598"/>
                <a:gd name="connsiteX15" fmla="*/ 51868 w 653604"/>
                <a:gd name="connsiteY15" fmla="*/ 898598 h 898598"/>
                <a:gd name="connsiteX16" fmla="*/ 92810 w 653604"/>
                <a:gd name="connsiteY16" fmla="*/ 878787 h 898598"/>
                <a:gd name="connsiteX17" fmla="*/ 277710 w 653604"/>
                <a:gd name="connsiteY17" fmla="*/ 654267 h 898598"/>
                <a:gd name="connsiteX18" fmla="*/ 288275 w 653604"/>
                <a:gd name="connsiteY18" fmla="*/ 631815 h 898598"/>
                <a:gd name="connsiteX19" fmla="*/ 319973 w 653604"/>
                <a:gd name="connsiteY19" fmla="*/ 478612 h 898598"/>
                <a:gd name="connsiteX20" fmla="*/ 410221 w 653604"/>
                <a:gd name="connsiteY20" fmla="*/ 612584 h 898598"/>
                <a:gd name="connsiteX21" fmla="*/ 462609 w 653604"/>
                <a:gd name="connsiteY21" fmla="*/ 845770 h 898598"/>
                <a:gd name="connsiteX22" fmla="*/ 515438 w 653604"/>
                <a:gd name="connsiteY22" fmla="*/ 898598 h 898598"/>
                <a:gd name="connsiteX23" fmla="*/ 568266 w 653604"/>
                <a:gd name="connsiteY23" fmla="*/ 845770 h 898598"/>
                <a:gd name="connsiteX24" fmla="*/ 518260 w 653604"/>
                <a:gd name="connsiteY24" fmla="*/ 626651 h 898598"/>
                <a:gd name="connsiteX25" fmla="*/ 497129 w 653604"/>
                <a:gd name="connsiteY25" fmla="*/ 560576 h 898598"/>
                <a:gd name="connsiteX26" fmla="*/ 419026 w 653604"/>
                <a:gd name="connsiteY26" fmla="*/ 419180 h 898598"/>
                <a:gd name="connsiteX27" fmla="*/ 454685 w 653604"/>
                <a:gd name="connsiteY27" fmla="*/ 240884 h 898598"/>
                <a:gd name="connsiteX28" fmla="*/ 479778 w 653604"/>
                <a:gd name="connsiteY28" fmla="*/ 298996 h 898598"/>
                <a:gd name="connsiteX29" fmla="*/ 537670 w 653604"/>
                <a:gd name="connsiteY29" fmla="*/ 363770 h 898598"/>
                <a:gd name="connsiteX30" fmla="*/ 591380 w 653604"/>
                <a:gd name="connsiteY30" fmla="*/ 416599 h 898598"/>
                <a:gd name="connsiteX31" fmla="*/ 615693 w 653604"/>
                <a:gd name="connsiteY31" fmla="*/ 419239 h 898598"/>
                <a:gd name="connsiteX32" fmla="*/ 651592 w 653604"/>
                <a:gd name="connsiteY32" fmla="*/ 381200 h 898598"/>
                <a:gd name="connsiteX33" fmla="*/ 609049 w 653604"/>
                <a:gd name="connsiteY33" fmla="*/ 304318 h 898598"/>
                <a:gd name="connsiteX0" fmla="*/ 609049 w 653604"/>
                <a:gd name="connsiteY0" fmla="*/ 299647 h 893927"/>
                <a:gd name="connsiteX1" fmla="*/ 561123 w 653604"/>
                <a:gd name="connsiteY1" fmla="*/ 247598 h 893927"/>
                <a:gd name="connsiteX2" fmla="*/ 490344 w 653604"/>
                <a:gd name="connsiteY2" fmla="*/ 51314 h 893927"/>
                <a:gd name="connsiteX3" fmla="*/ 326457 w 653604"/>
                <a:gd name="connsiteY3" fmla="*/ 606 h 893927"/>
                <a:gd name="connsiteX4" fmla="*/ 168091 w 653604"/>
                <a:gd name="connsiteY4" fmla="*/ 79049 h 893927"/>
                <a:gd name="connsiteX5" fmla="*/ 139035 w 653604"/>
                <a:gd name="connsiteY5" fmla="*/ 108104 h 893927"/>
                <a:gd name="connsiteX6" fmla="*/ 73000 w 653604"/>
                <a:gd name="connsiteY6" fmla="*/ 266590 h 893927"/>
                <a:gd name="connsiteX7" fmla="*/ 102055 w 653604"/>
                <a:gd name="connsiteY7" fmla="*/ 335267 h 893927"/>
                <a:gd name="connsiteX8" fmla="*/ 121866 w 653604"/>
                <a:gd name="connsiteY8" fmla="*/ 339229 h 893927"/>
                <a:gd name="connsiteX9" fmla="*/ 170732 w 653604"/>
                <a:gd name="connsiteY9" fmla="*/ 306211 h 893927"/>
                <a:gd name="connsiteX10" fmla="*/ 224881 w 653604"/>
                <a:gd name="connsiteY10" fmla="*/ 168857 h 893927"/>
                <a:gd name="connsiteX11" fmla="*/ 280351 w 653604"/>
                <a:gd name="connsiteY11" fmla="*/ 147726 h 893927"/>
                <a:gd name="connsiteX12" fmla="*/ 189222 w 653604"/>
                <a:gd name="connsiteY12" fmla="*/ 592805 h 893927"/>
                <a:gd name="connsiteX13" fmla="*/ 12247 w 653604"/>
                <a:gd name="connsiteY13" fmla="*/ 808081 h 893927"/>
                <a:gd name="connsiteX14" fmla="*/ 18851 w 653604"/>
                <a:gd name="connsiteY14" fmla="*/ 882041 h 893927"/>
                <a:gd name="connsiteX15" fmla="*/ 51868 w 653604"/>
                <a:gd name="connsiteY15" fmla="*/ 893927 h 893927"/>
                <a:gd name="connsiteX16" fmla="*/ 92810 w 653604"/>
                <a:gd name="connsiteY16" fmla="*/ 874116 h 893927"/>
                <a:gd name="connsiteX17" fmla="*/ 277710 w 653604"/>
                <a:gd name="connsiteY17" fmla="*/ 649596 h 893927"/>
                <a:gd name="connsiteX18" fmla="*/ 288275 w 653604"/>
                <a:gd name="connsiteY18" fmla="*/ 627144 h 893927"/>
                <a:gd name="connsiteX19" fmla="*/ 319973 w 653604"/>
                <a:gd name="connsiteY19" fmla="*/ 473941 h 893927"/>
                <a:gd name="connsiteX20" fmla="*/ 410221 w 653604"/>
                <a:gd name="connsiteY20" fmla="*/ 607913 h 893927"/>
                <a:gd name="connsiteX21" fmla="*/ 462609 w 653604"/>
                <a:gd name="connsiteY21" fmla="*/ 841099 h 893927"/>
                <a:gd name="connsiteX22" fmla="*/ 515438 w 653604"/>
                <a:gd name="connsiteY22" fmla="*/ 893927 h 893927"/>
                <a:gd name="connsiteX23" fmla="*/ 568266 w 653604"/>
                <a:gd name="connsiteY23" fmla="*/ 841099 h 893927"/>
                <a:gd name="connsiteX24" fmla="*/ 518260 w 653604"/>
                <a:gd name="connsiteY24" fmla="*/ 621980 h 893927"/>
                <a:gd name="connsiteX25" fmla="*/ 497129 w 653604"/>
                <a:gd name="connsiteY25" fmla="*/ 555905 h 893927"/>
                <a:gd name="connsiteX26" fmla="*/ 419026 w 653604"/>
                <a:gd name="connsiteY26" fmla="*/ 414509 h 893927"/>
                <a:gd name="connsiteX27" fmla="*/ 454685 w 653604"/>
                <a:gd name="connsiteY27" fmla="*/ 236213 h 893927"/>
                <a:gd name="connsiteX28" fmla="*/ 479778 w 653604"/>
                <a:gd name="connsiteY28" fmla="*/ 294325 h 893927"/>
                <a:gd name="connsiteX29" fmla="*/ 537670 w 653604"/>
                <a:gd name="connsiteY29" fmla="*/ 359099 h 893927"/>
                <a:gd name="connsiteX30" fmla="*/ 591380 w 653604"/>
                <a:gd name="connsiteY30" fmla="*/ 411928 h 893927"/>
                <a:gd name="connsiteX31" fmla="*/ 615693 w 653604"/>
                <a:gd name="connsiteY31" fmla="*/ 414568 h 893927"/>
                <a:gd name="connsiteX32" fmla="*/ 651592 w 653604"/>
                <a:gd name="connsiteY32" fmla="*/ 376529 h 893927"/>
                <a:gd name="connsiteX33" fmla="*/ 609049 w 653604"/>
                <a:gd name="connsiteY33" fmla="*/ 299647 h 893927"/>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19973 w 653604"/>
                <a:gd name="connsiteY19" fmla="*/ 47831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04944 w 653604"/>
                <a:gd name="connsiteY18" fmla="*/ 579127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94379 w 653604"/>
                <a:gd name="connsiteY17" fmla="*/ 656348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901796"/>
                <a:gd name="connsiteX1" fmla="*/ 561123 w 653604"/>
                <a:gd name="connsiteY1" fmla="*/ 251969 h 901796"/>
                <a:gd name="connsiteX2" fmla="*/ 459388 w 653604"/>
                <a:gd name="connsiteY2" fmla="*/ 29491 h 901796"/>
                <a:gd name="connsiteX3" fmla="*/ 326457 w 653604"/>
                <a:gd name="connsiteY3" fmla="*/ 4977 h 901796"/>
                <a:gd name="connsiteX4" fmla="*/ 168091 w 653604"/>
                <a:gd name="connsiteY4" fmla="*/ 83420 h 901796"/>
                <a:gd name="connsiteX5" fmla="*/ 139035 w 653604"/>
                <a:gd name="connsiteY5" fmla="*/ 112475 h 901796"/>
                <a:gd name="connsiteX6" fmla="*/ 73000 w 653604"/>
                <a:gd name="connsiteY6" fmla="*/ 270961 h 901796"/>
                <a:gd name="connsiteX7" fmla="*/ 102055 w 653604"/>
                <a:gd name="connsiteY7" fmla="*/ 339638 h 901796"/>
                <a:gd name="connsiteX8" fmla="*/ 121866 w 653604"/>
                <a:gd name="connsiteY8" fmla="*/ 343600 h 901796"/>
                <a:gd name="connsiteX9" fmla="*/ 170732 w 653604"/>
                <a:gd name="connsiteY9" fmla="*/ 310582 h 901796"/>
                <a:gd name="connsiteX10" fmla="*/ 224881 w 653604"/>
                <a:gd name="connsiteY10" fmla="*/ 173228 h 901796"/>
                <a:gd name="connsiteX11" fmla="*/ 280351 w 653604"/>
                <a:gd name="connsiteY11" fmla="*/ 152097 h 901796"/>
                <a:gd name="connsiteX12" fmla="*/ 239228 w 653604"/>
                <a:gd name="connsiteY12" fmla="*/ 585269 h 901796"/>
                <a:gd name="connsiteX13" fmla="*/ 12247 w 653604"/>
                <a:gd name="connsiteY13" fmla="*/ 812452 h 901796"/>
                <a:gd name="connsiteX14" fmla="*/ 18851 w 653604"/>
                <a:gd name="connsiteY14" fmla="*/ 886412 h 901796"/>
                <a:gd name="connsiteX15" fmla="*/ 51868 w 653604"/>
                <a:gd name="connsiteY15" fmla="*/ 898298 h 901796"/>
                <a:gd name="connsiteX16" fmla="*/ 199966 w 653604"/>
                <a:gd name="connsiteY16" fmla="*/ 826099 h 901796"/>
                <a:gd name="connsiteX17" fmla="*/ 313429 w 653604"/>
                <a:gd name="connsiteY17" fmla="*/ 653967 h 901796"/>
                <a:gd name="connsiteX18" fmla="*/ 346167 w 653604"/>
                <a:gd name="connsiteY18" fmla="*/ 497362 h 901796"/>
                <a:gd name="connsiteX19" fmla="*/ 410221 w 653604"/>
                <a:gd name="connsiteY19" fmla="*/ 612284 h 901796"/>
                <a:gd name="connsiteX20" fmla="*/ 462609 w 653604"/>
                <a:gd name="connsiteY20" fmla="*/ 845470 h 901796"/>
                <a:gd name="connsiteX21" fmla="*/ 515438 w 653604"/>
                <a:gd name="connsiteY21" fmla="*/ 898298 h 901796"/>
                <a:gd name="connsiteX22" fmla="*/ 568266 w 653604"/>
                <a:gd name="connsiteY22" fmla="*/ 845470 h 901796"/>
                <a:gd name="connsiteX23" fmla="*/ 518260 w 653604"/>
                <a:gd name="connsiteY23" fmla="*/ 626351 h 901796"/>
                <a:gd name="connsiteX24" fmla="*/ 497129 w 653604"/>
                <a:gd name="connsiteY24" fmla="*/ 560276 h 901796"/>
                <a:gd name="connsiteX25" fmla="*/ 419026 w 653604"/>
                <a:gd name="connsiteY25" fmla="*/ 418880 h 901796"/>
                <a:gd name="connsiteX26" fmla="*/ 454685 w 653604"/>
                <a:gd name="connsiteY26" fmla="*/ 240584 h 901796"/>
                <a:gd name="connsiteX27" fmla="*/ 479778 w 653604"/>
                <a:gd name="connsiteY27" fmla="*/ 298696 h 901796"/>
                <a:gd name="connsiteX28" fmla="*/ 537670 w 653604"/>
                <a:gd name="connsiteY28" fmla="*/ 363470 h 901796"/>
                <a:gd name="connsiteX29" fmla="*/ 591380 w 653604"/>
                <a:gd name="connsiteY29" fmla="*/ 416299 h 901796"/>
                <a:gd name="connsiteX30" fmla="*/ 615693 w 653604"/>
                <a:gd name="connsiteY30" fmla="*/ 418939 h 901796"/>
                <a:gd name="connsiteX31" fmla="*/ 651592 w 653604"/>
                <a:gd name="connsiteY31" fmla="*/ 380900 h 901796"/>
                <a:gd name="connsiteX32" fmla="*/ 609049 w 653604"/>
                <a:gd name="connsiteY32" fmla="*/ 304018 h 901796"/>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132831 w 653604"/>
                <a:gd name="connsiteY15" fmla="*/ 872104 h 898298"/>
                <a:gd name="connsiteX16" fmla="*/ 199966 w 653604"/>
                <a:gd name="connsiteY16" fmla="*/ 826099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0414 w 644969"/>
                <a:gd name="connsiteY0" fmla="*/ 304018 h 898298"/>
                <a:gd name="connsiteX1" fmla="*/ 552488 w 644969"/>
                <a:gd name="connsiteY1" fmla="*/ 251969 h 898298"/>
                <a:gd name="connsiteX2" fmla="*/ 450753 w 644969"/>
                <a:gd name="connsiteY2" fmla="*/ 29491 h 898298"/>
                <a:gd name="connsiteX3" fmla="*/ 317822 w 644969"/>
                <a:gd name="connsiteY3" fmla="*/ 4977 h 898298"/>
                <a:gd name="connsiteX4" fmla="*/ 159456 w 644969"/>
                <a:gd name="connsiteY4" fmla="*/ 83420 h 898298"/>
                <a:gd name="connsiteX5" fmla="*/ 130400 w 644969"/>
                <a:gd name="connsiteY5" fmla="*/ 112475 h 898298"/>
                <a:gd name="connsiteX6" fmla="*/ 64365 w 644969"/>
                <a:gd name="connsiteY6" fmla="*/ 270961 h 898298"/>
                <a:gd name="connsiteX7" fmla="*/ 93420 w 644969"/>
                <a:gd name="connsiteY7" fmla="*/ 339638 h 898298"/>
                <a:gd name="connsiteX8" fmla="*/ 113231 w 644969"/>
                <a:gd name="connsiteY8" fmla="*/ 343600 h 898298"/>
                <a:gd name="connsiteX9" fmla="*/ 162097 w 644969"/>
                <a:gd name="connsiteY9" fmla="*/ 310582 h 898298"/>
                <a:gd name="connsiteX10" fmla="*/ 216246 w 644969"/>
                <a:gd name="connsiteY10" fmla="*/ 173228 h 898298"/>
                <a:gd name="connsiteX11" fmla="*/ 271716 w 644969"/>
                <a:gd name="connsiteY11" fmla="*/ 152097 h 898298"/>
                <a:gd name="connsiteX12" fmla="*/ 230593 w 644969"/>
                <a:gd name="connsiteY12" fmla="*/ 585269 h 898298"/>
                <a:gd name="connsiteX13" fmla="*/ 3612 w 644969"/>
                <a:gd name="connsiteY13" fmla="*/ 812452 h 898298"/>
                <a:gd name="connsiteX14" fmla="*/ 64985 w 644969"/>
                <a:gd name="connsiteY14" fmla="*/ 857837 h 898298"/>
                <a:gd name="connsiteX15" fmla="*/ 124196 w 644969"/>
                <a:gd name="connsiteY15" fmla="*/ 872104 h 898298"/>
                <a:gd name="connsiteX16" fmla="*/ 191331 w 644969"/>
                <a:gd name="connsiteY16" fmla="*/ 826099 h 898298"/>
                <a:gd name="connsiteX17" fmla="*/ 304794 w 644969"/>
                <a:gd name="connsiteY17" fmla="*/ 653967 h 898298"/>
                <a:gd name="connsiteX18" fmla="*/ 337532 w 644969"/>
                <a:gd name="connsiteY18" fmla="*/ 497362 h 898298"/>
                <a:gd name="connsiteX19" fmla="*/ 401586 w 644969"/>
                <a:gd name="connsiteY19" fmla="*/ 612284 h 898298"/>
                <a:gd name="connsiteX20" fmla="*/ 453974 w 644969"/>
                <a:gd name="connsiteY20" fmla="*/ 845470 h 898298"/>
                <a:gd name="connsiteX21" fmla="*/ 506803 w 644969"/>
                <a:gd name="connsiteY21" fmla="*/ 898298 h 898298"/>
                <a:gd name="connsiteX22" fmla="*/ 559631 w 644969"/>
                <a:gd name="connsiteY22" fmla="*/ 845470 h 898298"/>
                <a:gd name="connsiteX23" fmla="*/ 509625 w 644969"/>
                <a:gd name="connsiteY23" fmla="*/ 626351 h 898298"/>
                <a:gd name="connsiteX24" fmla="*/ 488494 w 644969"/>
                <a:gd name="connsiteY24" fmla="*/ 560276 h 898298"/>
                <a:gd name="connsiteX25" fmla="*/ 410391 w 644969"/>
                <a:gd name="connsiteY25" fmla="*/ 418880 h 898298"/>
                <a:gd name="connsiteX26" fmla="*/ 446050 w 644969"/>
                <a:gd name="connsiteY26" fmla="*/ 240584 h 898298"/>
                <a:gd name="connsiteX27" fmla="*/ 471143 w 644969"/>
                <a:gd name="connsiteY27" fmla="*/ 298696 h 898298"/>
                <a:gd name="connsiteX28" fmla="*/ 529035 w 644969"/>
                <a:gd name="connsiteY28" fmla="*/ 363470 h 898298"/>
                <a:gd name="connsiteX29" fmla="*/ 582745 w 644969"/>
                <a:gd name="connsiteY29" fmla="*/ 416299 h 898298"/>
                <a:gd name="connsiteX30" fmla="*/ 607058 w 644969"/>
                <a:gd name="connsiteY30" fmla="*/ 418939 h 898298"/>
                <a:gd name="connsiteX31" fmla="*/ 642957 w 644969"/>
                <a:gd name="connsiteY31" fmla="*/ 380900 h 898298"/>
                <a:gd name="connsiteX32" fmla="*/ 600414 w 644969"/>
                <a:gd name="connsiteY32" fmla="*/ 304018 h 898298"/>
                <a:gd name="connsiteX0" fmla="*/ 598772 w 643327"/>
                <a:gd name="connsiteY0" fmla="*/ 304018 h 898298"/>
                <a:gd name="connsiteX1" fmla="*/ 550846 w 643327"/>
                <a:gd name="connsiteY1" fmla="*/ 251969 h 898298"/>
                <a:gd name="connsiteX2" fmla="*/ 449111 w 643327"/>
                <a:gd name="connsiteY2" fmla="*/ 29491 h 898298"/>
                <a:gd name="connsiteX3" fmla="*/ 316180 w 643327"/>
                <a:gd name="connsiteY3" fmla="*/ 4977 h 898298"/>
                <a:gd name="connsiteX4" fmla="*/ 157814 w 643327"/>
                <a:gd name="connsiteY4" fmla="*/ 83420 h 898298"/>
                <a:gd name="connsiteX5" fmla="*/ 128758 w 643327"/>
                <a:gd name="connsiteY5" fmla="*/ 112475 h 898298"/>
                <a:gd name="connsiteX6" fmla="*/ 62723 w 643327"/>
                <a:gd name="connsiteY6" fmla="*/ 270961 h 898298"/>
                <a:gd name="connsiteX7" fmla="*/ 91778 w 643327"/>
                <a:gd name="connsiteY7" fmla="*/ 339638 h 898298"/>
                <a:gd name="connsiteX8" fmla="*/ 111589 w 643327"/>
                <a:gd name="connsiteY8" fmla="*/ 343600 h 898298"/>
                <a:gd name="connsiteX9" fmla="*/ 160455 w 643327"/>
                <a:gd name="connsiteY9" fmla="*/ 310582 h 898298"/>
                <a:gd name="connsiteX10" fmla="*/ 214604 w 643327"/>
                <a:gd name="connsiteY10" fmla="*/ 173228 h 898298"/>
                <a:gd name="connsiteX11" fmla="*/ 270074 w 643327"/>
                <a:gd name="connsiteY11" fmla="*/ 152097 h 898298"/>
                <a:gd name="connsiteX12" fmla="*/ 228951 w 643327"/>
                <a:gd name="connsiteY12" fmla="*/ 585269 h 898298"/>
                <a:gd name="connsiteX13" fmla="*/ 1970 w 643327"/>
                <a:gd name="connsiteY13" fmla="*/ 812452 h 898298"/>
                <a:gd name="connsiteX14" fmla="*/ 122554 w 643327"/>
                <a:gd name="connsiteY14" fmla="*/ 872104 h 898298"/>
                <a:gd name="connsiteX15" fmla="*/ 189689 w 643327"/>
                <a:gd name="connsiteY15" fmla="*/ 826099 h 898298"/>
                <a:gd name="connsiteX16" fmla="*/ 303152 w 643327"/>
                <a:gd name="connsiteY16" fmla="*/ 653967 h 898298"/>
                <a:gd name="connsiteX17" fmla="*/ 335890 w 643327"/>
                <a:gd name="connsiteY17" fmla="*/ 497362 h 898298"/>
                <a:gd name="connsiteX18" fmla="*/ 399944 w 643327"/>
                <a:gd name="connsiteY18" fmla="*/ 612284 h 898298"/>
                <a:gd name="connsiteX19" fmla="*/ 452332 w 643327"/>
                <a:gd name="connsiteY19" fmla="*/ 845470 h 898298"/>
                <a:gd name="connsiteX20" fmla="*/ 505161 w 643327"/>
                <a:gd name="connsiteY20" fmla="*/ 898298 h 898298"/>
                <a:gd name="connsiteX21" fmla="*/ 557989 w 643327"/>
                <a:gd name="connsiteY21" fmla="*/ 845470 h 898298"/>
                <a:gd name="connsiteX22" fmla="*/ 507983 w 643327"/>
                <a:gd name="connsiteY22" fmla="*/ 626351 h 898298"/>
                <a:gd name="connsiteX23" fmla="*/ 486852 w 643327"/>
                <a:gd name="connsiteY23" fmla="*/ 560276 h 898298"/>
                <a:gd name="connsiteX24" fmla="*/ 408749 w 643327"/>
                <a:gd name="connsiteY24" fmla="*/ 418880 h 898298"/>
                <a:gd name="connsiteX25" fmla="*/ 444408 w 643327"/>
                <a:gd name="connsiteY25" fmla="*/ 240584 h 898298"/>
                <a:gd name="connsiteX26" fmla="*/ 469501 w 643327"/>
                <a:gd name="connsiteY26" fmla="*/ 298696 h 898298"/>
                <a:gd name="connsiteX27" fmla="*/ 527393 w 643327"/>
                <a:gd name="connsiteY27" fmla="*/ 363470 h 898298"/>
                <a:gd name="connsiteX28" fmla="*/ 581103 w 643327"/>
                <a:gd name="connsiteY28" fmla="*/ 416299 h 898298"/>
                <a:gd name="connsiteX29" fmla="*/ 605416 w 643327"/>
                <a:gd name="connsiteY29" fmla="*/ 418939 h 898298"/>
                <a:gd name="connsiteX30" fmla="*/ 641315 w 643327"/>
                <a:gd name="connsiteY30" fmla="*/ 380900 h 898298"/>
                <a:gd name="connsiteX31" fmla="*/ 598772 w 643327"/>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30787 w 584425"/>
                <a:gd name="connsiteY15" fmla="*/ 826099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52816 w 584425"/>
                <a:gd name="connsiteY15" fmla="*/ 846716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084"/>
                <a:gd name="connsiteY0" fmla="*/ 304018 h 898298"/>
                <a:gd name="connsiteX1" fmla="*/ 491944 w 584084"/>
                <a:gd name="connsiteY1" fmla="*/ 251969 h 898298"/>
                <a:gd name="connsiteX2" fmla="*/ 390209 w 584084"/>
                <a:gd name="connsiteY2" fmla="*/ 29491 h 898298"/>
                <a:gd name="connsiteX3" fmla="*/ 257278 w 584084"/>
                <a:gd name="connsiteY3" fmla="*/ 4977 h 898298"/>
                <a:gd name="connsiteX4" fmla="*/ 98912 w 584084"/>
                <a:gd name="connsiteY4" fmla="*/ 83420 h 898298"/>
                <a:gd name="connsiteX5" fmla="*/ 69856 w 584084"/>
                <a:gd name="connsiteY5" fmla="*/ 112475 h 898298"/>
                <a:gd name="connsiteX6" fmla="*/ 3821 w 584084"/>
                <a:gd name="connsiteY6" fmla="*/ 270961 h 898298"/>
                <a:gd name="connsiteX7" fmla="*/ 32876 w 584084"/>
                <a:gd name="connsiteY7" fmla="*/ 339638 h 898298"/>
                <a:gd name="connsiteX8" fmla="*/ 52687 w 584084"/>
                <a:gd name="connsiteY8" fmla="*/ 343600 h 898298"/>
                <a:gd name="connsiteX9" fmla="*/ 101553 w 584084"/>
                <a:gd name="connsiteY9" fmla="*/ 310582 h 898298"/>
                <a:gd name="connsiteX10" fmla="*/ 155702 w 584084"/>
                <a:gd name="connsiteY10" fmla="*/ 173228 h 898298"/>
                <a:gd name="connsiteX11" fmla="*/ 211172 w 584084"/>
                <a:gd name="connsiteY11" fmla="*/ 152097 h 898298"/>
                <a:gd name="connsiteX12" fmla="*/ 170049 w 584084"/>
                <a:gd name="connsiteY12" fmla="*/ 585269 h 898298"/>
                <a:gd name="connsiteX13" fmla="*/ 85943 w 584084"/>
                <a:gd name="connsiteY13" fmla="*/ 771972 h 898298"/>
                <a:gd name="connsiteX14" fmla="*/ 113657 w 584084"/>
                <a:gd name="connsiteY14" fmla="*/ 853054 h 898298"/>
                <a:gd name="connsiteX15" fmla="*/ 162341 w 584084"/>
                <a:gd name="connsiteY15" fmla="*/ 853860 h 898298"/>
                <a:gd name="connsiteX16" fmla="*/ 190319 w 584084"/>
                <a:gd name="connsiteY16" fmla="*/ 818955 h 898298"/>
                <a:gd name="connsiteX17" fmla="*/ 246631 w 584084"/>
                <a:gd name="connsiteY17" fmla="*/ 663492 h 898298"/>
                <a:gd name="connsiteX18" fmla="*/ 300800 w 584084"/>
                <a:gd name="connsiteY18" fmla="*/ 518794 h 898298"/>
                <a:gd name="connsiteX19" fmla="*/ 341042 w 584084"/>
                <a:gd name="connsiteY19" fmla="*/ 612284 h 898298"/>
                <a:gd name="connsiteX20" fmla="*/ 393430 w 584084"/>
                <a:gd name="connsiteY20" fmla="*/ 845470 h 898298"/>
                <a:gd name="connsiteX21" fmla="*/ 446259 w 584084"/>
                <a:gd name="connsiteY21" fmla="*/ 898298 h 898298"/>
                <a:gd name="connsiteX22" fmla="*/ 499087 w 584084"/>
                <a:gd name="connsiteY22" fmla="*/ 845470 h 898298"/>
                <a:gd name="connsiteX23" fmla="*/ 449081 w 584084"/>
                <a:gd name="connsiteY23" fmla="*/ 626351 h 898298"/>
                <a:gd name="connsiteX24" fmla="*/ 427950 w 584084"/>
                <a:gd name="connsiteY24" fmla="*/ 560276 h 898298"/>
                <a:gd name="connsiteX25" fmla="*/ 371279 w 584084"/>
                <a:gd name="connsiteY25" fmla="*/ 435549 h 898298"/>
                <a:gd name="connsiteX26" fmla="*/ 385506 w 584084"/>
                <a:gd name="connsiteY26" fmla="*/ 240584 h 898298"/>
                <a:gd name="connsiteX27" fmla="*/ 410599 w 584084"/>
                <a:gd name="connsiteY27" fmla="*/ 298696 h 898298"/>
                <a:gd name="connsiteX28" fmla="*/ 468491 w 584084"/>
                <a:gd name="connsiteY28" fmla="*/ 363470 h 898298"/>
                <a:gd name="connsiteX29" fmla="*/ 522201 w 584084"/>
                <a:gd name="connsiteY29" fmla="*/ 416299 h 898298"/>
                <a:gd name="connsiteX30" fmla="*/ 546514 w 584084"/>
                <a:gd name="connsiteY30" fmla="*/ 418939 h 898298"/>
                <a:gd name="connsiteX31" fmla="*/ 582413 w 584084"/>
                <a:gd name="connsiteY31" fmla="*/ 380900 h 898298"/>
                <a:gd name="connsiteX32" fmla="*/ 539870 w 584084"/>
                <a:gd name="connsiteY32" fmla="*/ 304018 h 89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84084" h="898298">
                  <a:moveTo>
                    <a:pt x="539870" y="304018"/>
                  </a:moveTo>
                  <a:lnTo>
                    <a:pt x="491944" y="251969"/>
                  </a:lnTo>
                  <a:lnTo>
                    <a:pt x="390209" y="29491"/>
                  </a:lnTo>
                  <a:cubicBezTo>
                    <a:pt x="371719" y="-3527"/>
                    <a:pt x="305828" y="-4011"/>
                    <a:pt x="257278" y="4977"/>
                  </a:cubicBezTo>
                  <a:cubicBezTo>
                    <a:pt x="208729" y="13965"/>
                    <a:pt x="142055" y="64710"/>
                    <a:pt x="98912" y="83420"/>
                  </a:cubicBezTo>
                  <a:cubicBezTo>
                    <a:pt x="85705" y="88703"/>
                    <a:pt x="75139" y="99268"/>
                    <a:pt x="69856" y="112475"/>
                  </a:cubicBezTo>
                  <a:lnTo>
                    <a:pt x="3821" y="270961"/>
                  </a:lnTo>
                  <a:cubicBezTo>
                    <a:pt x="-6745" y="297375"/>
                    <a:pt x="5141" y="329072"/>
                    <a:pt x="32876" y="339638"/>
                  </a:cubicBezTo>
                  <a:cubicBezTo>
                    <a:pt x="39480" y="342279"/>
                    <a:pt x="46083" y="343600"/>
                    <a:pt x="52687" y="343600"/>
                  </a:cubicBezTo>
                  <a:cubicBezTo>
                    <a:pt x="73818" y="343600"/>
                    <a:pt x="93629" y="331713"/>
                    <a:pt x="101553" y="310582"/>
                  </a:cubicBezTo>
                  <a:lnTo>
                    <a:pt x="155702" y="173228"/>
                  </a:lnTo>
                  <a:lnTo>
                    <a:pt x="211172" y="152097"/>
                  </a:lnTo>
                  <a:lnTo>
                    <a:pt x="170049" y="585269"/>
                  </a:lnTo>
                  <a:lnTo>
                    <a:pt x="85943" y="771972"/>
                  </a:lnTo>
                  <a:cubicBezTo>
                    <a:pt x="68210" y="819778"/>
                    <a:pt x="100924" y="839406"/>
                    <a:pt x="113657" y="853054"/>
                  </a:cubicBezTo>
                  <a:cubicBezTo>
                    <a:pt x="126390" y="866702"/>
                    <a:pt x="149564" y="859543"/>
                    <a:pt x="162341" y="853860"/>
                  </a:cubicBezTo>
                  <a:cubicBezTo>
                    <a:pt x="175118" y="848177"/>
                    <a:pt x="175080" y="851080"/>
                    <a:pt x="190319" y="818955"/>
                  </a:cubicBezTo>
                  <a:lnTo>
                    <a:pt x="246631" y="663492"/>
                  </a:lnTo>
                  <a:cubicBezTo>
                    <a:pt x="276951" y="595208"/>
                    <a:pt x="278715" y="525741"/>
                    <a:pt x="300800" y="518794"/>
                  </a:cubicBezTo>
                  <a:lnTo>
                    <a:pt x="341042" y="612284"/>
                  </a:lnTo>
                  <a:lnTo>
                    <a:pt x="393430" y="845470"/>
                  </a:lnTo>
                  <a:cubicBezTo>
                    <a:pt x="393430" y="874525"/>
                    <a:pt x="417203" y="898298"/>
                    <a:pt x="446259" y="898298"/>
                  </a:cubicBezTo>
                  <a:cubicBezTo>
                    <a:pt x="475314" y="898298"/>
                    <a:pt x="499087" y="874525"/>
                    <a:pt x="499087" y="845470"/>
                  </a:cubicBezTo>
                  <a:lnTo>
                    <a:pt x="449081" y="626351"/>
                  </a:lnTo>
                  <a:cubicBezTo>
                    <a:pt x="449081" y="609182"/>
                    <a:pt x="441157" y="569521"/>
                    <a:pt x="427950" y="560276"/>
                  </a:cubicBezTo>
                  <a:lnTo>
                    <a:pt x="371279" y="435549"/>
                  </a:lnTo>
                  <a:lnTo>
                    <a:pt x="385506" y="240584"/>
                  </a:lnTo>
                  <a:lnTo>
                    <a:pt x="410599" y="298696"/>
                  </a:lnTo>
                  <a:cubicBezTo>
                    <a:pt x="417203" y="311903"/>
                    <a:pt x="453963" y="358187"/>
                    <a:pt x="468491" y="363470"/>
                  </a:cubicBezTo>
                  <a:lnTo>
                    <a:pt x="522201" y="416299"/>
                  </a:lnTo>
                  <a:cubicBezTo>
                    <a:pt x="527484" y="417619"/>
                    <a:pt x="539910" y="418939"/>
                    <a:pt x="546514" y="418939"/>
                  </a:cubicBezTo>
                  <a:cubicBezTo>
                    <a:pt x="568966" y="418939"/>
                    <a:pt x="574489" y="402031"/>
                    <a:pt x="582413" y="380900"/>
                  </a:cubicBezTo>
                  <a:cubicBezTo>
                    <a:pt x="591658" y="353165"/>
                    <a:pt x="560462" y="325169"/>
                    <a:pt x="539870" y="304018"/>
                  </a:cubicBezTo>
                  <a:close/>
                </a:path>
              </a:pathLst>
            </a:custGeom>
            <a:grpFill/>
            <a:ln w="13196" cap="flat">
              <a:noFill/>
              <a:prstDash val="solid"/>
              <a:miter/>
            </a:ln>
          </p:spPr>
          <p:txBody>
            <a:bodyPr rtlCol="0" anchor="ctr"/>
            <a:lstStyle/>
            <a:p>
              <a:endParaRPr lang="en-GB" sz="1320"/>
            </a:p>
          </p:txBody>
        </p:sp>
      </p:grpSp>
      <p:sp>
        <p:nvSpPr>
          <p:cNvPr id="36" name="Oval 35">
            <a:extLst>
              <a:ext uri="{FF2B5EF4-FFF2-40B4-BE49-F238E27FC236}">
                <a16:creationId xmlns:a16="http://schemas.microsoft.com/office/drawing/2014/main" id="{DEDE5019-9B6D-F094-1E9C-C3EA5A4616B9}"/>
              </a:ext>
            </a:extLst>
          </p:cNvPr>
          <p:cNvSpPr/>
          <p:nvPr/>
        </p:nvSpPr>
        <p:spPr>
          <a:xfrm>
            <a:off x="4720358"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7" name="Graphic 36" descr="Thought bubble with solid fill">
            <a:extLst>
              <a:ext uri="{FF2B5EF4-FFF2-40B4-BE49-F238E27FC236}">
                <a16:creationId xmlns:a16="http://schemas.microsoft.com/office/drawing/2014/main" id="{DD76943A-2923-F80D-F80F-3F67886062A7}"/>
              </a:ext>
            </a:extLst>
          </p:cNvPr>
          <p:cNvPicPr>
            <a:picLocks noChangeAspect="1"/>
          </p:cNvPicPr>
          <p:nvPr/>
        </p:nvPicPr>
        <p:blipFill>
          <a:blip r:embed="rId9" cstate="print">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a:off x="4750564" y="862611"/>
            <a:ext cx="115985" cy="115985"/>
          </a:xfrm>
          <a:prstGeom prst="rect">
            <a:avLst/>
          </a:prstGeom>
        </p:spPr>
      </p:pic>
      <p:sp>
        <p:nvSpPr>
          <p:cNvPr id="38" name="Oval 37">
            <a:extLst>
              <a:ext uri="{FF2B5EF4-FFF2-40B4-BE49-F238E27FC236}">
                <a16:creationId xmlns:a16="http://schemas.microsoft.com/office/drawing/2014/main" id="{6496E8B3-841D-BB91-F908-69DF1647E7AC}"/>
              </a:ext>
            </a:extLst>
          </p:cNvPr>
          <p:cNvSpPr/>
          <p:nvPr/>
        </p:nvSpPr>
        <p:spPr>
          <a:xfrm>
            <a:off x="4926880" y="835437"/>
            <a:ext cx="170332" cy="170332"/>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39" name="Graphic 38" descr="Baby crawling with solid fill">
            <a:extLst>
              <a:ext uri="{FF2B5EF4-FFF2-40B4-BE49-F238E27FC236}">
                <a16:creationId xmlns:a16="http://schemas.microsoft.com/office/drawing/2014/main" id="{10CA9E10-0C87-DF37-9E32-036BB5A7058B}"/>
              </a:ext>
            </a:extLst>
          </p:cNvPr>
          <p:cNvPicPr>
            <a:picLocks noChangeAspect="1"/>
          </p:cNvPicPr>
          <p:nvPr/>
        </p:nvPicPr>
        <p:blipFill>
          <a:blip r:embed="rId11" cstate="print">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4950073" y="862611"/>
            <a:ext cx="115985" cy="115985"/>
          </a:xfrm>
          <a:prstGeom prst="rect">
            <a:avLst/>
          </a:prstGeom>
        </p:spPr>
      </p:pic>
      <p:sp>
        <p:nvSpPr>
          <p:cNvPr id="75" name="TextBox 74">
            <a:extLst>
              <a:ext uri="{FF2B5EF4-FFF2-40B4-BE49-F238E27FC236}">
                <a16:creationId xmlns:a16="http://schemas.microsoft.com/office/drawing/2014/main" id="{A7174662-8E09-F807-6205-82A5926CECE3}"/>
              </a:ext>
            </a:extLst>
          </p:cNvPr>
          <p:cNvSpPr txBox="1"/>
          <p:nvPr/>
        </p:nvSpPr>
        <p:spPr>
          <a:xfrm>
            <a:off x="4784524" y="977929"/>
            <a:ext cx="463588" cy="184666"/>
          </a:xfrm>
          <a:prstGeom prst="rect">
            <a:avLst/>
          </a:prstGeom>
          <a:noFill/>
        </p:spPr>
        <p:txBody>
          <a:bodyPr wrap="none" rtlCol="0">
            <a:spAutoFit/>
          </a:bodyPr>
          <a:lstStyle/>
          <a:p>
            <a:r>
              <a:rPr lang="en-GB" sz="600" b="1" dirty="0">
                <a:solidFill>
                  <a:srgbClr val="003F48"/>
                </a:solidFill>
                <a:latin typeface="Avenir LT Pro 65 Medium" panose="020B0603020203020204" pitchFamily="34" charset="0"/>
              </a:rPr>
              <a:t>CRAWL</a:t>
            </a:r>
          </a:p>
        </p:txBody>
      </p:sp>
      <p:cxnSp>
        <p:nvCxnSpPr>
          <p:cNvPr id="2" name="Straight Connector 1">
            <a:extLst>
              <a:ext uri="{FF2B5EF4-FFF2-40B4-BE49-F238E27FC236}">
                <a16:creationId xmlns:a16="http://schemas.microsoft.com/office/drawing/2014/main" id="{663E169E-8613-680A-9ADF-E1F86EF54ECC}"/>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A1FAAE0D-A09C-9C03-E461-D821C7A80FEA}"/>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72" name="TextBox 71">
            <a:extLst>
              <a:ext uri="{FF2B5EF4-FFF2-40B4-BE49-F238E27FC236}">
                <a16:creationId xmlns:a16="http://schemas.microsoft.com/office/drawing/2014/main" id="{CE6D42C6-FCC8-0C9B-2A1A-0524791B8FC8}"/>
              </a:ext>
            </a:extLst>
          </p:cNvPr>
          <p:cNvSpPr txBox="1"/>
          <p:nvPr/>
        </p:nvSpPr>
        <p:spPr>
          <a:xfrm>
            <a:off x="4181056" y="2673802"/>
            <a:ext cx="1751197"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DATA AND INSIGHT</a:t>
            </a:r>
          </a:p>
          <a:p>
            <a:pPr marL="0" indent="0" algn="ctr">
              <a:buNone/>
            </a:pPr>
            <a:r>
              <a:rPr lang="en-GB" dirty="0">
                <a:latin typeface="Avenir LT Pro 65 Medium" panose="020B0603020203020204" pitchFamily="34" charset="0"/>
              </a:rPr>
              <a:t>No hard data or insight on market or customers, or their needs</a:t>
            </a:r>
          </a:p>
          <a:p>
            <a:pPr marL="0" indent="0" algn="ctr">
              <a:buNone/>
            </a:pPr>
            <a:r>
              <a:rPr lang="en-GB" dirty="0">
                <a:latin typeface="Avenir LT Pro 65 Medium" panose="020B0603020203020204" pitchFamily="34" charset="0"/>
              </a:rPr>
              <a:t>Information limited to transactions </a:t>
            </a:r>
          </a:p>
          <a:p>
            <a:pPr marL="0" indent="0" algn="ctr">
              <a:buNone/>
            </a:pPr>
            <a:r>
              <a:rPr lang="en-GB" dirty="0">
                <a:latin typeface="Avenir LT Pro 65 Medium" panose="020B0603020203020204" pitchFamily="34" charset="0"/>
              </a:rPr>
              <a:t>Ad-hoc research, no enriched data</a:t>
            </a:r>
          </a:p>
          <a:p>
            <a:pPr marL="0" indent="0" algn="ctr">
              <a:buNone/>
            </a:pPr>
            <a:r>
              <a:rPr lang="en-GB" dirty="0">
                <a:latin typeface="Avenir LT Pro 65 Medium" panose="020B0603020203020204" pitchFamily="34" charset="0"/>
              </a:rPr>
              <a:t>Basic reporting, limited to sales and revenue, mostly through Excel</a:t>
            </a:r>
          </a:p>
        </p:txBody>
      </p:sp>
      <p:sp>
        <p:nvSpPr>
          <p:cNvPr id="73" name="TextBox 72">
            <a:extLst>
              <a:ext uri="{FF2B5EF4-FFF2-40B4-BE49-F238E27FC236}">
                <a16:creationId xmlns:a16="http://schemas.microsoft.com/office/drawing/2014/main" id="{01114F52-4A9B-D287-8169-B12855DAE468}"/>
              </a:ext>
            </a:extLst>
          </p:cNvPr>
          <p:cNvSpPr txBox="1"/>
          <p:nvPr/>
        </p:nvSpPr>
        <p:spPr>
          <a:xfrm>
            <a:off x="475916" y="2673804"/>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0" indent="0" algn="ctr">
              <a:buClr>
                <a:srgbClr val="4D4D4D"/>
              </a:buClr>
              <a:buNone/>
            </a:pPr>
            <a:r>
              <a:rPr lang="en-GB" b="1" dirty="0">
                <a:solidFill>
                  <a:srgbClr val="003F48"/>
                </a:solidFill>
                <a:latin typeface="Avenir LT Pro 65 Medium" panose="020B0603020203020204" pitchFamily="34" charset="0"/>
              </a:rPr>
              <a:t>PEOPLE</a:t>
            </a:r>
          </a:p>
          <a:p>
            <a:pPr marL="0" indent="0" algn="ctr">
              <a:buNone/>
            </a:pPr>
            <a:r>
              <a:rPr lang="en-GB" dirty="0">
                <a:latin typeface="Avenir LT Pro 65 Medium" panose="020B0603020203020204" pitchFamily="34" charset="0"/>
              </a:rPr>
              <a:t>Generalists adapting to specialisms</a:t>
            </a:r>
          </a:p>
          <a:p>
            <a:pPr marL="0" indent="0" algn="ctr">
              <a:buNone/>
            </a:pPr>
            <a:r>
              <a:rPr lang="en-GB" dirty="0">
                <a:latin typeface="Avenir LT Pro 65 Medium" panose="020B0603020203020204" pitchFamily="34" charset="0"/>
              </a:rPr>
              <a:t>Independent functions</a:t>
            </a:r>
          </a:p>
          <a:p>
            <a:pPr marL="0" indent="0" algn="ctr">
              <a:buNone/>
            </a:pPr>
            <a:r>
              <a:rPr lang="en-GB" dirty="0">
                <a:latin typeface="Avenir LT Pro 65 Medium" panose="020B0603020203020204" pitchFamily="34" charset="0"/>
              </a:rPr>
              <a:t>Collaborating</a:t>
            </a:r>
          </a:p>
          <a:p>
            <a:pPr marL="0" indent="0" algn="ctr">
              <a:buNone/>
            </a:pPr>
            <a:r>
              <a:rPr lang="en-GB" dirty="0">
                <a:latin typeface="Avenir LT Pro 65 Medium" panose="020B0603020203020204" pitchFamily="34" charset="0"/>
              </a:rPr>
              <a:t>Ad-hoc hands-on training</a:t>
            </a:r>
          </a:p>
          <a:p>
            <a:pPr marL="0" indent="0" algn="ctr">
              <a:buNone/>
            </a:pPr>
            <a:r>
              <a:rPr lang="en-GB" dirty="0">
                <a:latin typeface="Avenir LT Pro 65 Medium" panose="020B0603020203020204" pitchFamily="34" charset="0"/>
              </a:rPr>
              <a:t>Minimal understanding of customers</a:t>
            </a:r>
          </a:p>
          <a:p>
            <a:pPr marL="0" indent="0" algn="ctr">
              <a:buNone/>
            </a:pPr>
            <a:r>
              <a:rPr lang="en-GB" dirty="0">
                <a:latin typeface="Avenir LT Pro 65 Medium" panose="020B0603020203020204" pitchFamily="34" charset="0"/>
              </a:rPr>
              <a:t>General frustration with capabilities</a:t>
            </a:r>
          </a:p>
        </p:txBody>
      </p:sp>
      <p:sp>
        <p:nvSpPr>
          <p:cNvPr id="74" name="TextBox 73">
            <a:extLst>
              <a:ext uri="{FF2B5EF4-FFF2-40B4-BE49-F238E27FC236}">
                <a16:creationId xmlns:a16="http://schemas.microsoft.com/office/drawing/2014/main" id="{F18EFC8B-BB97-0668-377C-697345F67C8F}"/>
              </a:ext>
            </a:extLst>
          </p:cNvPr>
          <p:cNvSpPr txBox="1"/>
          <p:nvPr/>
        </p:nvSpPr>
        <p:spPr>
          <a:xfrm>
            <a:off x="2319687" y="2673802"/>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CRM </a:t>
            </a:r>
          </a:p>
          <a:p>
            <a:pPr marL="0" indent="0" algn="ctr">
              <a:buNone/>
            </a:pPr>
            <a:r>
              <a:rPr lang="en-GB" dirty="0">
                <a:latin typeface="Avenir LT Pro 65 Medium" panose="020B0603020203020204" pitchFamily="34" charset="0"/>
              </a:rPr>
              <a:t>Rudimentary systems to store data and track customer interactions</a:t>
            </a:r>
          </a:p>
          <a:p>
            <a:pPr marL="0" indent="0" algn="ctr">
              <a:buNone/>
            </a:pPr>
            <a:r>
              <a:rPr lang="en-GB" dirty="0">
                <a:latin typeface="Avenir LT Pro 65 Medium" panose="020B0603020203020204" pitchFamily="34" charset="0"/>
              </a:rPr>
              <a:t>Largely unused due to veracity or accessibility of the information</a:t>
            </a:r>
          </a:p>
          <a:p>
            <a:pPr marL="0" indent="0" algn="ctr">
              <a:buNone/>
            </a:pPr>
            <a:r>
              <a:rPr lang="en-GB" dirty="0">
                <a:latin typeface="Avenir LT Pro 65 Medium" panose="020B0603020203020204" pitchFamily="34" charset="0"/>
              </a:rPr>
              <a:t>Heavy reliance on generic tools like Excel for capturing data </a:t>
            </a:r>
          </a:p>
        </p:txBody>
      </p:sp>
      <p:sp>
        <p:nvSpPr>
          <p:cNvPr id="23" name="TextBox 22">
            <a:extLst>
              <a:ext uri="{FF2B5EF4-FFF2-40B4-BE49-F238E27FC236}">
                <a16:creationId xmlns:a16="http://schemas.microsoft.com/office/drawing/2014/main" id="{9949EB3F-2507-3B11-BD3D-1775A0733A26}"/>
              </a:ext>
            </a:extLst>
          </p:cNvPr>
          <p:cNvSpPr txBox="1"/>
          <p:nvPr/>
        </p:nvSpPr>
        <p:spPr>
          <a:xfrm>
            <a:off x="4181056" y="1257350"/>
            <a:ext cx="1751197"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OPERATIONS</a:t>
            </a:r>
          </a:p>
          <a:p>
            <a:pPr marL="0" indent="0" algn="ctr">
              <a:buNone/>
            </a:pPr>
            <a:r>
              <a:rPr lang="en-GB" dirty="0">
                <a:latin typeface="Avenir LT Pro 65 Medium" panose="020B0603020203020204" pitchFamily="34" charset="0"/>
              </a:rPr>
              <a:t>Products and services work OK</a:t>
            </a:r>
          </a:p>
          <a:p>
            <a:pPr marL="0" indent="0" algn="ctr">
              <a:buNone/>
            </a:pPr>
            <a:r>
              <a:rPr lang="en-GB" dirty="0">
                <a:latin typeface="Avenir LT Pro 65 Medium" panose="020B0603020203020204" pitchFamily="34" charset="0"/>
              </a:rPr>
              <a:t>Sometimes development is over-budget and late </a:t>
            </a:r>
          </a:p>
          <a:p>
            <a:pPr marL="0" indent="0" algn="ctr">
              <a:buNone/>
            </a:pPr>
            <a:r>
              <a:rPr lang="en-GB" dirty="0">
                <a:latin typeface="Avenir LT Pro 65 Medium" panose="020B0603020203020204" pitchFamily="34" charset="0"/>
              </a:rPr>
              <a:t>Just starting a data-driven journey</a:t>
            </a:r>
          </a:p>
          <a:p>
            <a:pPr marL="0" indent="0" algn="ctr">
              <a:buNone/>
            </a:pPr>
            <a:r>
              <a:rPr lang="en-GB" dirty="0">
                <a:latin typeface="Avenir LT Pro 65 Medium" panose="020B0603020203020204" pitchFamily="34" charset="0"/>
              </a:rPr>
              <a:t>Poorly equipped for customer need</a:t>
            </a:r>
          </a:p>
          <a:p>
            <a:pPr marL="0" indent="0" algn="ctr">
              <a:buNone/>
            </a:pPr>
            <a:r>
              <a:rPr lang="en-GB" dirty="0">
                <a:latin typeface="Avenir LT Pro 65 Medium" panose="020B0603020203020204" pitchFamily="34" charset="0"/>
              </a:rPr>
              <a:t>No customer governance</a:t>
            </a:r>
          </a:p>
        </p:txBody>
      </p:sp>
      <p:sp>
        <p:nvSpPr>
          <p:cNvPr id="24" name="TextBox 23">
            <a:extLst>
              <a:ext uri="{FF2B5EF4-FFF2-40B4-BE49-F238E27FC236}">
                <a16:creationId xmlns:a16="http://schemas.microsoft.com/office/drawing/2014/main" id="{04CD5365-2C90-CC45-2495-5EF1E30F7098}"/>
              </a:ext>
            </a:extLst>
          </p:cNvPr>
          <p:cNvSpPr txBox="1"/>
          <p:nvPr/>
        </p:nvSpPr>
        <p:spPr>
          <a:xfrm>
            <a:off x="475916" y="1257352"/>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0" indent="0" algn="ctr">
              <a:buClr>
                <a:srgbClr val="4D4D4D"/>
              </a:buClr>
              <a:buNone/>
            </a:pPr>
            <a:r>
              <a:rPr lang="en-GB" b="1" dirty="0">
                <a:solidFill>
                  <a:srgbClr val="003F48"/>
                </a:solidFill>
                <a:latin typeface="Avenir LT Pro 65 Medium" panose="020B0603020203020204" pitchFamily="34" charset="0"/>
              </a:rPr>
              <a:t>SALES</a:t>
            </a:r>
          </a:p>
          <a:p>
            <a:pPr marL="0" indent="0" algn="ctr">
              <a:buClr>
                <a:srgbClr val="4D4D4D"/>
              </a:buClr>
              <a:buNone/>
            </a:pPr>
            <a:r>
              <a:rPr lang="en-GB" dirty="0">
                <a:latin typeface="Avenir LT Pro 65 Medium" panose="020B0603020203020204" pitchFamily="34" charset="0"/>
              </a:rPr>
              <a:t>Product-push</a:t>
            </a:r>
          </a:p>
          <a:p>
            <a:pPr marL="0" indent="0" algn="ctr">
              <a:buClr>
                <a:srgbClr val="4D4D4D"/>
              </a:buClr>
              <a:buNone/>
            </a:pPr>
            <a:r>
              <a:rPr lang="en-GB" dirty="0">
                <a:latin typeface="Avenir LT Pro 65 Medium" panose="020B0603020203020204" pitchFamily="34" charset="0"/>
              </a:rPr>
              <a:t>Driven by latest demands </a:t>
            </a:r>
          </a:p>
          <a:p>
            <a:pPr marL="0" indent="0" algn="ctr">
              <a:buClr>
                <a:srgbClr val="4D4D4D"/>
              </a:buClr>
              <a:buNone/>
            </a:pPr>
            <a:r>
              <a:rPr lang="en-GB" dirty="0">
                <a:latin typeface="Avenir LT Pro 65 Medium" panose="020B0603020203020204" pitchFamily="34" charset="0"/>
              </a:rPr>
              <a:t>Financial incentives to purchase</a:t>
            </a:r>
          </a:p>
          <a:p>
            <a:pPr marL="0" indent="0" algn="ctr">
              <a:buClr>
                <a:srgbClr val="4D4D4D"/>
              </a:buClr>
              <a:buNone/>
            </a:pPr>
            <a:r>
              <a:rPr lang="en-GB" dirty="0">
                <a:latin typeface="Avenir LT Pro 65 Medium" panose="020B0603020203020204" pitchFamily="34" charset="0"/>
              </a:rPr>
              <a:t>Basic blast email, ad-hoc phone outreach, and social media tools</a:t>
            </a:r>
          </a:p>
          <a:p>
            <a:pPr marL="0" indent="0" algn="ctr">
              <a:buClr>
                <a:srgbClr val="4D4D4D"/>
              </a:buClr>
              <a:buNone/>
            </a:pPr>
            <a:r>
              <a:rPr lang="en-GB" dirty="0">
                <a:latin typeface="Avenir LT Pro 65 Medium" panose="020B0603020203020204" pitchFamily="34" charset="0"/>
              </a:rPr>
              <a:t>Largely unknown audiences</a:t>
            </a:r>
          </a:p>
        </p:txBody>
      </p:sp>
      <p:sp>
        <p:nvSpPr>
          <p:cNvPr id="27" name="TextBox 26">
            <a:extLst>
              <a:ext uri="{FF2B5EF4-FFF2-40B4-BE49-F238E27FC236}">
                <a16:creationId xmlns:a16="http://schemas.microsoft.com/office/drawing/2014/main" id="{26CFC8FD-C6D4-EAA0-6A22-79079B628297}"/>
              </a:ext>
            </a:extLst>
          </p:cNvPr>
          <p:cNvSpPr txBox="1"/>
          <p:nvPr/>
        </p:nvSpPr>
        <p:spPr>
          <a:xfrm>
            <a:off x="2319687" y="1257350"/>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SERVICE </a:t>
            </a:r>
          </a:p>
          <a:p>
            <a:pPr marL="0" indent="0" algn="ctr">
              <a:buNone/>
            </a:pPr>
            <a:r>
              <a:rPr lang="en-GB" dirty="0">
                <a:latin typeface="Avenir LT Pro 65 Medium" panose="020B0603020203020204" pitchFamily="34" charset="0"/>
              </a:rPr>
              <a:t>Highly reactive</a:t>
            </a:r>
          </a:p>
          <a:p>
            <a:pPr marL="0" indent="0" algn="ctr">
              <a:buNone/>
            </a:pPr>
            <a:r>
              <a:rPr lang="en-GB" dirty="0">
                <a:latin typeface="Avenir LT Pro 65 Medium" panose="020B0603020203020204" pitchFamily="34" charset="0"/>
              </a:rPr>
              <a:t>Support inconsistently applied</a:t>
            </a:r>
          </a:p>
          <a:p>
            <a:pPr marL="0" indent="0" algn="ctr">
              <a:buNone/>
            </a:pPr>
            <a:r>
              <a:rPr lang="en-GB" dirty="0">
                <a:latin typeface="Avenir LT Pro 65 Medium" panose="020B0603020203020204" pitchFamily="34" charset="0"/>
              </a:rPr>
              <a:t>Lucky presence of business heroes elevates customer experience despite the systems</a:t>
            </a:r>
          </a:p>
        </p:txBody>
      </p:sp>
      <p:pic>
        <p:nvPicPr>
          <p:cNvPr id="51" name="Graphic 50" descr="Call center with solid fill">
            <a:extLst>
              <a:ext uri="{FF2B5EF4-FFF2-40B4-BE49-F238E27FC236}">
                <a16:creationId xmlns:a16="http://schemas.microsoft.com/office/drawing/2014/main" id="{F7E7B698-DC38-703F-E581-C1ADC9299EE2}"/>
              </a:ext>
            </a:extLst>
          </p:cNvPr>
          <p:cNvPicPr>
            <a:picLocks noChangeAspect="1"/>
          </p:cNvPicPr>
          <p:nvPr/>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2335930" y="1297710"/>
            <a:ext cx="188813" cy="188813"/>
          </a:xfrm>
          <a:prstGeom prst="rect">
            <a:avLst/>
          </a:prstGeom>
          <a:effectLst>
            <a:glow rad="25400">
              <a:srgbClr val="003F48">
                <a:alpha val="51000"/>
              </a:srgbClr>
            </a:glow>
          </a:effectLst>
        </p:spPr>
      </p:pic>
      <p:pic>
        <p:nvPicPr>
          <p:cNvPr id="52" name="Graphic 51" descr="Connections with solid fill">
            <a:extLst>
              <a:ext uri="{FF2B5EF4-FFF2-40B4-BE49-F238E27FC236}">
                <a16:creationId xmlns:a16="http://schemas.microsoft.com/office/drawing/2014/main" id="{2ADF69F4-3A7D-9B91-A76C-28ACB345896D}"/>
              </a:ext>
            </a:extLst>
          </p:cNvPr>
          <p:cNvPicPr>
            <a:picLocks noChangeAspect="1"/>
          </p:cNvPicPr>
          <p:nvPr/>
        </p:nvPicPr>
        <p:blipFill>
          <a:blip r:embed="rId15" cstate="print">
            <a:extLst>
              <a:ext uri="{28A0092B-C50C-407E-A947-70E740481C1C}">
                <a14:useLocalDpi xmlns:a14="http://schemas.microsoft.com/office/drawing/2010/main"/>
              </a:ext>
              <a:ext uri="{96DAC541-7B7A-43D3-8B79-37D633B846F1}">
                <asvg:svgBlip xmlns:asvg="http://schemas.microsoft.com/office/drawing/2016/SVG/main" r:embed="rId16"/>
              </a:ext>
            </a:extLst>
          </a:blip>
          <a:stretch>
            <a:fillRect/>
          </a:stretch>
        </p:blipFill>
        <p:spPr>
          <a:xfrm>
            <a:off x="2366088" y="2702694"/>
            <a:ext cx="188813" cy="188813"/>
          </a:xfrm>
          <a:prstGeom prst="rect">
            <a:avLst/>
          </a:prstGeom>
          <a:effectLst>
            <a:glow rad="25400">
              <a:srgbClr val="003F48">
                <a:alpha val="51000"/>
              </a:srgbClr>
            </a:glow>
          </a:effectLst>
        </p:spPr>
      </p:pic>
      <p:pic>
        <p:nvPicPr>
          <p:cNvPr id="53" name="Graphic 52" descr="Shopping cart with solid fill">
            <a:extLst>
              <a:ext uri="{FF2B5EF4-FFF2-40B4-BE49-F238E27FC236}">
                <a16:creationId xmlns:a16="http://schemas.microsoft.com/office/drawing/2014/main" id="{E61259C3-9E0C-5BE8-2CF3-539F944FE772}"/>
              </a:ext>
            </a:extLst>
          </p:cNvPr>
          <p:cNvPicPr>
            <a:picLocks noChangeAspect="1"/>
          </p:cNvPicPr>
          <p:nvPr/>
        </p:nvPicPr>
        <p:blipFill>
          <a:blip r:embed="rId17" cstate="print">
            <a:extLst>
              <a:ext uri="{28A0092B-C50C-407E-A947-70E740481C1C}">
                <a14:useLocalDpi xmlns:a14="http://schemas.microsoft.com/office/drawing/2010/main"/>
              </a:ext>
              <a:ext uri="{96DAC541-7B7A-43D3-8B79-37D633B846F1}">
                <asvg:svgBlip xmlns:asvg="http://schemas.microsoft.com/office/drawing/2016/SVG/main" r:embed="rId18"/>
              </a:ext>
            </a:extLst>
          </a:blip>
          <a:stretch>
            <a:fillRect/>
          </a:stretch>
        </p:blipFill>
        <p:spPr>
          <a:xfrm>
            <a:off x="515625" y="1297711"/>
            <a:ext cx="188813" cy="188813"/>
          </a:xfrm>
          <a:prstGeom prst="rect">
            <a:avLst/>
          </a:prstGeom>
          <a:effectLst>
            <a:glow rad="25400">
              <a:srgbClr val="003F48">
                <a:alpha val="51000"/>
              </a:srgbClr>
            </a:glow>
          </a:effectLst>
        </p:spPr>
      </p:pic>
      <p:pic>
        <p:nvPicPr>
          <p:cNvPr id="54" name="Graphic 53" descr="Target Audience with solid fill">
            <a:extLst>
              <a:ext uri="{FF2B5EF4-FFF2-40B4-BE49-F238E27FC236}">
                <a16:creationId xmlns:a16="http://schemas.microsoft.com/office/drawing/2014/main" id="{2DF02BC9-4BCD-6A83-FEAF-B0A89EFEBBFB}"/>
              </a:ext>
            </a:extLst>
          </p:cNvPr>
          <p:cNvPicPr>
            <a:picLocks noChangeAspect="1"/>
          </p:cNvPicPr>
          <p:nvPr/>
        </p:nvPicPr>
        <p:blipFill>
          <a:blip r:embed="rId19" cstate="print">
            <a:extLst>
              <a:ext uri="{28A0092B-C50C-407E-A947-70E740481C1C}">
                <a14:useLocalDpi xmlns:a14="http://schemas.microsoft.com/office/drawing/2010/main"/>
              </a:ext>
              <a:ext uri="{96DAC541-7B7A-43D3-8B79-37D633B846F1}">
                <asvg:svgBlip xmlns:asvg="http://schemas.microsoft.com/office/drawing/2016/SVG/main" r:embed="rId20"/>
              </a:ext>
            </a:extLst>
          </a:blip>
          <a:stretch>
            <a:fillRect/>
          </a:stretch>
        </p:blipFill>
        <p:spPr>
          <a:xfrm>
            <a:off x="4226031" y="2688263"/>
            <a:ext cx="188813" cy="188813"/>
          </a:xfrm>
          <a:prstGeom prst="rect">
            <a:avLst/>
          </a:prstGeom>
          <a:effectLst>
            <a:glow rad="25400">
              <a:srgbClr val="003F48">
                <a:alpha val="51000"/>
              </a:srgbClr>
            </a:glow>
          </a:effectLst>
        </p:spPr>
      </p:pic>
      <p:pic>
        <p:nvPicPr>
          <p:cNvPr id="56" name="Graphic 55" descr="Factory with solid fill">
            <a:extLst>
              <a:ext uri="{FF2B5EF4-FFF2-40B4-BE49-F238E27FC236}">
                <a16:creationId xmlns:a16="http://schemas.microsoft.com/office/drawing/2014/main" id="{0FCC26E3-76D9-8392-C376-AF03C7620E2A}"/>
              </a:ext>
            </a:extLst>
          </p:cNvPr>
          <p:cNvPicPr>
            <a:picLocks noChangeAspect="1"/>
          </p:cNvPicPr>
          <p:nvPr/>
        </p:nvPicPr>
        <p:blipFill>
          <a:blip r:embed="rId21" cstate="print">
            <a:extLst>
              <a:ext uri="{28A0092B-C50C-407E-A947-70E740481C1C}">
                <a14:useLocalDpi xmlns:a14="http://schemas.microsoft.com/office/drawing/2010/main"/>
              </a:ext>
              <a:ext uri="{96DAC541-7B7A-43D3-8B79-37D633B846F1}">
                <asvg:svgBlip xmlns:asvg="http://schemas.microsoft.com/office/drawing/2016/SVG/main" r:embed="rId22"/>
              </a:ext>
            </a:extLst>
          </a:blip>
          <a:stretch>
            <a:fillRect/>
          </a:stretch>
        </p:blipFill>
        <p:spPr>
          <a:xfrm>
            <a:off x="4195345" y="1274041"/>
            <a:ext cx="188813" cy="188813"/>
          </a:xfrm>
          <a:prstGeom prst="rect">
            <a:avLst/>
          </a:prstGeom>
          <a:effectLst>
            <a:glow rad="25400">
              <a:srgbClr val="003F48">
                <a:alpha val="51000"/>
              </a:srgbClr>
            </a:glow>
          </a:effectLst>
        </p:spPr>
      </p:pic>
      <p:pic>
        <p:nvPicPr>
          <p:cNvPr id="57" name="Graphic 56" descr="Users with solid fill">
            <a:extLst>
              <a:ext uri="{FF2B5EF4-FFF2-40B4-BE49-F238E27FC236}">
                <a16:creationId xmlns:a16="http://schemas.microsoft.com/office/drawing/2014/main" id="{D5BDC592-17B4-653E-7C01-1E679C572F10}"/>
              </a:ext>
            </a:extLst>
          </p:cNvPr>
          <p:cNvPicPr>
            <a:picLocks noChangeAspect="1"/>
          </p:cNvPicPr>
          <p:nvPr/>
        </p:nvPicPr>
        <p:blipFill>
          <a:blip r:embed="rId23" cstate="print">
            <a:extLst>
              <a:ext uri="{28A0092B-C50C-407E-A947-70E740481C1C}">
                <a14:useLocalDpi xmlns:a14="http://schemas.microsoft.com/office/drawing/2010/main"/>
              </a:ext>
              <a:ext uri="{96DAC541-7B7A-43D3-8B79-37D633B846F1}">
                <asvg:svgBlip xmlns:asvg="http://schemas.microsoft.com/office/drawing/2016/SVG/main" r:embed="rId24"/>
              </a:ext>
            </a:extLst>
          </a:blip>
          <a:stretch>
            <a:fillRect/>
          </a:stretch>
        </p:blipFill>
        <p:spPr>
          <a:xfrm>
            <a:off x="515625" y="2683287"/>
            <a:ext cx="188813" cy="188813"/>
          </a:xfrm>
          <a:prstGeom prst="rect">
            <a:avLst/>
          </a:prstGeom>
          <a:effectLst>
            <a:glow rad="25400">
              <a:srgbClr val="003F48">
                <a:alpha val="51000"/>
              </a:srgbClr>
            </a:glow>
          </a:effectLst>
        </p:spPr>
      </p:pic>
    </p:spTree>
    <p:extLst>
      <p:ext uri="{BB962C8B-B14F-4D97-AF65-F5344CB8AC3E}">
        <p14:creationId xmlns:p14="http://schemas.microsoft.com/office/powerpoint/2010/main" val="24489024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F17E8775-A327-19B1-E28C-10CB869C449C}"/>
              </a:ext>
            </a:extLst>
          </p:cNvPr>
          <p:cNvSpPr txBox="1"/>
          <p:nvPr/>
        </p:nvSpPr>
        <p:spPr>
          <a:xfrm>
            <a:off x="340029" y="1237650"/>
            <a:ext cx="5531381" cy="1072281"/>
          </a:xfrm>
          <a:prstGeom prst="rect">
            <a:avLst/>
          </a:prstGeom>
          <a:noFill/>
        </p:spPr>
        <p:txBody>
          <a:bodyPr wrap="square" lIns="0" rIns="36000" anchor="t">
            <a:sp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SUMMARY 	</a:t>
            </a:r>
            <a:r>
              <a:rPr lang="en-GB" sz="900" dirty="0">
                <a:latin typeface="Avenir LT Pro 65 Medium" panose="020B0603020203020204" pitchFamily="34" charset="0"/>
              </a:rPr>
              <a:t>Growing and protecting high spending customers</a:t>
            </a:r>
          </a:p>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OBJECTIVES	</a:t>
            </a:r>
            <a:r>
              <a:rPr lang="en-GB" sz="900" dirty="0">
                <a:latin typeface="Avenir LT Pro 65 Medium" panose="020B0603020203020204" pitchFamily="34" charset="0"/>
              </a:rPr>
              <a:t>Focus on the customers that spend the most so, KPI are set to target the value of sales, value of revenue retained and the cost of doing business.</a:t>
            </a:r>
          </a:p>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SUCCESS</a:t>
            </a:r>
            <a:r>
              <a:rPr lang="en-GB" sz="900" dirty="0">
                <a:latin typeface="Avenir LT Pro 65 Medium" panose="020B0603020203020204" pitchFamily="34" charset="0"/>
              </a:rPr>
              <a:t> 	Good from repeating the same activities, but it’s starting to reduce as customers become used to the same propositions and offers. The business is learning from observation, but not from empirical analysis.</a:t>
            </a:r>
          </a:p>
        </p:txBody>
      </p:sp>
      <p:sp>
        <p:nvSpPr>
          <p:cNvPr id="66" name="Title 1">
            <a:extLst>
              <a:ext uri="{FF2B5EF4-FFF2-40B4-BE49-F238E27FC236}">
                <a16:creationId xmlns:a16="http://schemas.microsoft.com/office/drawing/2014/main" id="{32E0D895-0217-2D9E-3918-C65870258F5A}"/>
              </a:ext>
            </a:extLst>
          </p:cNvPr>
          <p:cNvSpPr txBox="1">
            <a:spLocks/>
          </p:cNvSpPr>
          <p:nvPr/>
        </p:nvSpPr>
        <p:spPr>
          <a:xfrm>
            <a:off x="340029" y="792683"/>
            <a:ext cx="4020200"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CHARACTERISTICS OF BUSINESSES AT LEVEL 2</a:t>
            </a:r>
          </a:p>
        </p:txBody>
      </p:sp>
      <p:sp>
        <p:nvSpPr>
          <p:cNvPr id="67" name="Slide Number Placeholder 5">
            <a:extLst>
              <a:ext uri="{FF2B5EF4-FFF2-40B4-BE49-F238E27FC236}">
                <a16:creationId xmlns:a16="http://schemas.microsoft.com/office/drawing/2014/main" id="{13D39E08-7765-2158-54DE-B0C9B897A995}"/>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42</a:t>
            </a:fld>
            <a:endParaRPr lang="en-GB" sz="754">
              <a:latin typeface="Avenir LT Pro 65 Medium" panose="020B0603020203020204" pitchFamily="34" charset="0"/>
            </a:endParaRPr>
          </a:p>
        </p:txBody>
      </p:sp>
      <p:pic>
        <p:nvPicPr>
          <p:cNvPr id="68" name="Picture 67">
            <a:extLst>
              <a:ext uri="{FF2B5EF4-FFF2-40B4-BE49-F238E27FC236}">
                <a16:creationId xmlns:a16="http://schemas.microsoft.com/office/drawing/2014/main" id="{BD6E34C4-AEB8-A386-CBF0-5459FA5948C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69" name="TextBox 68">
            <a:extLst>
              <a:ext uri="{FF2B5EF4-FFF2-40B4-BE49-F238E27FC236}">
                <a16:creationId xmlns:a16="http://schemas.microsoft.com/office/drawing/2014/main" id="{867DBC49-CB1C-4792-733E-A3FEA24FC701}"/>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70" name="Straight Connector 69">
            <a:extLst>
              <a:ext uri="{FF2B5EF4-FFF2-40B4-BE49-F238E27FC236}">
                <a16:creationId xmlns:a16="http://schemas.microsoft.com/office/drawing/2014/main" id="{7B277954-E99E-2894-F058-E534976C1337}"/>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742E9290-6D1F-29BA-0B64-1DA971533537}"/>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graphicFrame>
        <p:nvGraphicFramePr>
          <p:cNvPr id="96" name="Table 95">
            <a:extLst>
              <a:ext uri="{FF2B5EF4-FFF2-40B4-BE49-F238E27FC236}">
                <a16:creationId xmlns:a16="http://schemas.microsoft.com/office/drawing/2014/main" id="{FE4AFB65-9AF2-EA3D-8EDB-3FA0A30FBF85}"/>
              </a:ext>
            </a:extLst>
          </p:cNvPr>
          <p:cNvGraphicFramePr>
            <a:graphicFrameLocks noGrp="1"/>
          </p:cNvGraphicFramePr>
          <p:nvPr>
            <p:extLst>
              <p:ext uri="{D42A27DB-BD31-4B8C-83A1-F6EECF244321}">
                <p14:modId xmlns:p14="http://schemas.microsoft.com/office/powerpoint/2010/main" val="3507935729"/>
              </p:ext>
            </p:extLst>
          </p:nvPr>
        </p:nvGraphicFramePr>
        <p:xfrm>
          <a:off x="340029" y="2465300"/>
          <a:ext cx="5531382" cy="1293176"/>
        </p:xfrm>
        <a:graphic>
          <a:graphicData uri="http://schemas.openxmlformats.org/drawingml/2006/table">
            <a:tbl>
              <a:tblPr>
                <a:tableStyleId>{5C22544A-7EE6-4342-B048-85BDC9FD1C3A}</a:tableStyleId>
              </a:tblPr>
              <a:tblGrid>
                <a:gridCol w="1843794">
                  <a:extLst>
                    <a:ext uri="{9D8B030D-6E8A-4147-A177-3AD203B41FA5}">
                      <a16:colId xmlns:a16="http://schemas.microsoft.com/office/drawing/2014/main" val="4154762390"/>
                    </a:ext>
                  </a:extLst>
                </a:gridCol>
                <a:gridCol w="1843794">
                  <a:extLst>
                    <a:ext uri="{9D8B030D-6E8A-4147-A177-3AD203B41FA5}">
                      <a16:colId xmlns:a16="http://schemas.microsoft.com/office/drawing/2014/main" val="283952235"/>
                    </a:ext>
                  </a:extLst>
                </a:gridCol>
                <a:gridCol w="1843794">
                  <a:extLst>
                    <a:ext uri="{9D8B030D-6E8A-4147-A177-3AD203B41FA5}">
                      <a16:colId xmlns:a16="http://schemas.microsoft.com/office/drawing/2014/main" val="3784862251"/>
                    </a:ext>
                  </a:extLst>
                </a:gridCol>
              </a:tblGrid>
              <a:tr h="646588">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RISING</a:t>
                      </a:r>
                      <a:r>
                        <a:rPr lang="en-GB" sz="900" b="1" dirty="0">
                          <a:solidFill>
                            <a:srgbClr val="003F48"/>
                          </a:solidFill>
                          <a:latin typeface="Avenir LT Pro 65 Medium" panose="020B0603020203020204" pitchFamily="34" charset="0"/>
                        </a:rPr>
                        <a:t> SATISFACTION</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Feedback starting to improve experience and satisfaction.</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RISING</a:t>
                      </a:r>
                      <a:r>
                        <a:rPr lang="en-GB" sz="900" b="1" dirty="0">
                          <a:solidFill>
                            <a:srgbClr val="003F48"/>
                          </a:solidFill>
                          <a:latin typeface="Avenir LT Pro 65 Medium" panose="020B0603020203020204" pitchFamily="34" charset="0"/>
                        </a:rPr>
                        <a:t> MORALE</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Employees partially empowered to resolve &amp; improve experiences.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RISING </a:t>
                      </a:r>
                      <a:r>
                        <a:rPr lang="en-GB" sz="900" b="1" dirty="0">
                          <a:solidFill>
                            <a:srgbClr val="003F48"/>
                          </a:solidFill>
                          <a:latin typeface="Avenir LT Pro 65 Medium" panose="020B0603020203020204" pitchFamily="34" charset="0"/>
                        </a:rPr>
                        <a:t>SALES</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Customers more satisfied and likely to repeat purchase.</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extLst>
                  <a:ext uri="{0D108BD9-81ED-4DB2-BD59-A6C34878D82A}">
                    <a16:rowId xmlns:a16="http://schemas.microsoft.com/office/drawing/2014/main" val="3296425543"/>
                  </a:ext>
                </a:extLst>
              </a:tr>
              <a:tr h="646588">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REDUCING</a:t>
                      </a:r>
                      <a:r>
                        <a:rPr lang="en-GB" sz="900" b="1" dirty="0">
                          <a:solidFill>
                            <a:srgbClr val="003F48"/>
                          </a:solidFill>
                          <a:latin typeface="Avenir LT Pro 65 Medium" panose="020B0603020203020204" pitchFamily="34" charset="0"/>
                        </a:rPr>
                        <a:t> CHURN</a:t>
                      </a:r>
                      <a:endParaRPr lang="en-GB" sz="900" dirty="0">
                        <a:latin typeface="Avenir LT Pro 65 Medium" panose="020B0603020203020204" pitchFamily="34" charset="0"/>
                      </a:endParaRP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Customer concerns being addressed and reducing churn.</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RISING </a:t>
                      </a:r>
                      <a:r>
                        <a:rPr lang="en-GB" sz="900" b="1" dirty="0">
                          <a:solidFill>
                            <a:srgbClr val="003F48"/>
                          </a:solidFill>
                          <a:latin typeface="Avenir LT Pro 65 Medium" panose="020B0603020203020204" pitchFamily="34" charset="0"/>
                        </a:rPr>
                        <a:t>REPUTATION</a:t>
                      </a:r>
                      <a:r>
                        <a:rPr lang="en-GB" sz="900" dirty="0">
                          <a:solidFill>
                            <a:schemeClr val="tx1">
                              <a:lumMod val="65000"/>
                              <a:lumOff val="35000"/>
                            </a:schemeClr>
                          </a:solidFill>
                          <a:latin typeface="Avenir LT Pro 65 Medium" panose="020B0603020203020204" pitchFamily="34" charset="0"/>
                        </a:rPr>
                        <a:t>	</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venir LT Pro 65 Medium" panose="020B0603020203020204" pitchFamily="34" charset="0"/>
                        </a:rPr>
                        <a:t>Resolving issues results in less negative experiences shared.</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REDUCING </a:t>
                      </a:r>
                      <a:r>
                        <a:rPr lang="en-GB" sz="900" b="1" dirty="0">
                          <a:solidFill>
                            <a:srgbClr val="003F48"/>
                          </a:solidFill>
                          <a:latin typeface="Avenir LT Pro 65 Medium" panose="020B0603020203020204" pitchFamily="34" charset="0"/>
                        </a:rPr>
                        <a:t>COSTS</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Resolving issues is more systematic and cost efficient.</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extLst>
                  <a:ext uri="{0D108BD9-81ED-4DB2-BD59-A6C34878D82A}">
                    <a16:rowId xmlns:a16="http://schemas.microsoft.com/office/drawing/2014/main" val="3614738653"/>
                  </a:ext>
                </a:extLst>
              </a:tr>
            </a:tbl>
          </a:graphicData>
        </a:graphic>
      </p:graphicFrame>
    </p:spTree>
    <p:extLst>
      <p:ext uri="{BB962C8B-B14F-4D97-AF65-F5344CB8AC3E}">
        <p14:creationId xmlns:p14="http://schemas.microsoft.com/office/powerpoint/2010/main" val="39684597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43</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sp>
        <p:nvSpPr>
          <p:cNvPr id="28" name="Oval 27">
            <a:extLst>
              <a:ext uri="{FF2B5EF4-FFF2-40B4-BE49-F238E27FC236}">
                <a16:creationId xmlns:a16="http://schemas.microsoft.com/office/drawing/2014/main" id="{DAF6C626-C93B-A22E-F2B9-5BA2F12BAEB7}"/>
              </a:ext>
            </a:extLst>
          </p:cNvPr>
          <p:cNvSpPr/>
          <p:nvPr/>
        </p:nvSpPr>
        <p:spPr>
          <a:xfrm rot="11134682">
            <a:off x="5133079" y="835437"/>
            <a:ext cx="170332" cy="170332"/>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sp>
        <p:nvSpPr>
          <p:cNvPr id="29" name="Oval 28">
            <a:extLst>
              <a:ext uri="{FF2B5EF4-FFF2-40B4-BE49-F238E27FC236}">
                <a16:creationId xmlns:a16="http://schemas.microsoft.com/office/drawing/2014/main" id="{1E8014AC-EAAA-9B96-4366-28149F3D319B}"/>
              </a:ext>
            </a:extLst>
          </p:cNvPr>
          <p:cNvSpPr/>
          <p:nvPr/>
        </p:nvSpPr>
        <p:spPr>
          <a:xfrm>
            <a:off x="5334582"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sp>
        <p:nvSpPr>
          <p:cNvPr id="30" name="Oval 29">
            <a:extLst>
              <a:ext uri="{FF2B5EF4-FFF2-40B4-BE49-F238E27FC236}">
                <a16:creationId xmlns:a16="http://schemas.microsoft.com/office/drawing/2014/main" id="{61DDF8B7-C537-F76E-2E44-34328ACB1361}"/>
              </a:ext>
            </a:extLst>
          </p:cNvPr>
          <p:cNvSpPr/>
          <p:nvPr/>
        </p:nvSpPr>
        <p:spPr>
          <a:xfrm rot="18691099">
            <a:off x="5540715"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sp>
        <p:nvSpPr>
          <p:cNvPr id="31" name="Oval 30">
            <a:extLst>
              <a:ext uri="{FF2B5EF4-FFF2-40B4-BE49-F238E27FC236}">
                <a16:creationId xmlns:a16="http://schemas.microsoft.com/office/drawing/2014/main" id="{7329FC7D-26F8-EC04-D2F3-3BD8795C5239}"/>
              </a:ext>
            </a:extLst>
          </p:cNvPr>
          <p:cNvSpPr/>
          <p:nvPr/>
        </p:nvSpPr>
        <p:spPr>
          <a:xfrm>
            <a:off x="5746420"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2" name="Graphic 31" descr="Rocket with solid fill">
            <a:extLst>
              <a:ext uri="{FF2B5EF4-FFF2-40B4-BE49-F238E27FC236}">
                <a16:creationId xmlns:a16="http://schemas.microsoft.com/office/drawing/2014/main" id="{771E5BFF-EACA-507B-6FCC-E3657E996EA2}"/>
              </a:ext>
            </a:extLst>
          </p:cNvPr>
          <p:cNvPicPr>
            <a:picLocks noChangeAspect="1"/>
          </p:cNvPicPr>
          <p:nvPr/>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5759050" y="855911"/>
            <a:ext cx="129385" cy="129385"/>
          </a:xfrm>
          <a:prstGeom prst="rect">
            <a:avLst/>
          </a:prstGeom>
        </p:spPr>
      </p:pic>
      <p:pic>
        <p:nvPicPr>
          <p:cNvPr id="33" name="Graphic 32" descr="Walk with solid fill">
            <a:extLst>
              <a:ext uri="{FF2B5EF4-FFF2-40B4-BE49-F238E27FC236}">
                <a16:creationId xmlns:a16="http://schemas.microsoft.com/office/drawing/2014/main" id="{D4CC3CA2-9EAC-6AA9-696E-0DF79D395753}"/>
              </a:ext>
            </a:extLst>
          </p:cNvPr>
          <p:cNvPicPr>
            <a:picLocks noChangeAspect="1"/>
          </p:cNvPicPr>
          <p:nvPr/>
        </p:nvPicPr>
        <p:blipFill>
          <a:blip r:embed="rId5" cstate="print">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5352901" y="858537"/>
            <a:ext cx="124135" cy="124133"/>
          </a:xfrm>
          <a:prstGeom prst="rect">
            <a:avLst/>
          </a:prstGeom>
        </p:spPr>
      </p:pic>
      <p:pic>
        <p:nvPicPr>
          <p:cNvPr id="34" name="Graphic 33" descr="Run with solid fill">
            <a:extLst>
              <a:ext uri="{FF2B5EF4-FFF2-40B4-BE49-F238E27FC236}">
                <a16:creationId xmlns:a16="http://schemas.microsoft.com/office/drawing/2014/main" id="{3D007D3B-3CB8-B756-4E83-A8439E1D1807}"/>
              </a:ext>
            </a:extLst>
          </p:cNvPr>
          <p:cNvPicPr>
            <a:picLocks noChangeAspect="1"/>
          </p:cNvPicPr>
          <p:nvPr/>
        </p:nvPicPr>
        <p:blipFill>
          <a:blip r:embed="rId7" cstate="print">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54373" y="858537"/>
            <a:ext cx="124135" cy="124133"/>
          </a:xfrm>
          <a:prstGeom prst="rect">
            <a:avLst/>
          </a:prstGeom>
        </p:spPr>
      </p:pic>
      <p:grpSp>
        <p:nvGrpSpPr>
          <p:cNvPr id="35" name="Group 34">
            <a:extLst>
              <a:ext uri="{FF2B5EF4-FFF2-40B4-BE49-F238E27FC236}">
                <a16:creationId xmlns:a16="http://schemas.microsoft.com/office/drawing/2014/main" id="{520D8444-3620-1FE6-F1C0-351FD6D812CB}"/>
              </a:ext>
            </a:extLst>
          </p:cNvPr>
          <p:cNvGrpSpPr>
            <a:grpSpLocks noChangeAspect="1"/>
          </p:cNvGrpSpPr>
          <p:nvPr/>
        </p:nvGrpSpPr>
        <p:grpSpPr>
          <a:xfrm>
            <a:off x="5181186" y="862610"/>
            <a:ext cx="64801" cy="115987"/>
            <a:chOff x="1761709" y="3023427"/>
            <a:chExt cx="584084" cy="1135811"/>
          </a:xfrm>
          <a:solidFill>
            <a:srgbClr val="4D4D4D"/>
          </a:solidFill>
        </p:grpSpPr>
        <p:sp>
          <p:nvSpPr>
            <p:cNvPr id="40" name="Freeform: Shape 39">
              <a:extLst>
                <a:ext uri="{FF2B5EF4-FFF2-40B4-BE49-F238E27FC236}">
                  <a16:creationId xmlns:a16="http://schemas.microsoft.com/office/drawing/2014/main" id="{6904C6C6-9EEF-8BA4-E0E5-B9C2539343CA}"/>
                </a:ext>
              </a:extLst>
            </p:cNvPr>
            <p:cNvSpPr/>
            <p:nvPr/>
          </p:nvSpPr>
          <p:spPr>
            <a:xfrm>
              <a:off x="1973650" y="3023427"/>
              <a:ext cx="211313" cy="211313"/>
            </a:xfrm>
            <a:custGeom>
              <a:avLst/>
              <a:gdLst>
                <a:gd name="connsiteX0" fmla="*/ 211314 w 211313"/>
                <a:gd name="connsiteY0" fmla="*/ 105657 h 211313"/>
                <a:gd name="connsiteX1" fmla="*/ 105657 w 211313"/>
                <a:gd name="connsiteY1" fmla="*/ 211314 h 211313"/>
                <a:gd name="connsiteX2" fmla="*/ 0 w 211313"/>
                <a:gd name="connsiteY2" fmla="*/ 105657 h 211313"/>
                <a:gd name="connsiteX3" fmla="*/ 105657 w 211313"/>
                <a:gd name="connsiteY3" fmla="*/ 0 h 211313"/>
                <a:gd name="connsiteX4" fmla="*/ 211314 w 211313"/>
                <a:gd name="connsiteY4" fmla="*/ 105657 h 211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13" h="211313">
                  <a:moveTo>
                    <a:pt x="211314" y="105657"/>
                  </a:moveTo>
                  <a:cubicBezTo>
                    <a:pt x="211314" y="164009"/>
                    <a:pt x="164009" y="211314"/>
                    <a:pt x="105657" y="211314"/>
                  </a:cubicBezTo>
                  <a:cubicBezTo>
                    <a:pt x="47304" y="211314"/>
                    <a:pt x="0" y="164009"/>
                    <a:pt x="0" y="105657"/>
                  </a:cubicBezTo>
                  <a:cubicBezTo>
                    <a:pt x="0" y="47304"/>
                    <a:pt x="47304" y="0"/>
                    <a:pt x="105657" y="0"/>
                  </a:cubicBezTo>
                  <a:cubicBezTo>
                    <a:pt x="164009" y="0"/>
                    <a:pt x="211314" y="47304"/>
                    <a:pt x="211314" y="105657"/>
                  </a:cubicBezTo>
                  <a:close/>
                </a:path>
              </a:pathLst>
            </a:custGeom>
            <a:solidFill>
              <a:srgbClr val="04202C"/>
            </a:solidFill>
            <a:ln w="1191" cap="flat">
              <a:noFill/>
              <a:prstDash val="solid"/>
              <a:miter/>
            </a:ln>
          </p:spPr>
          <p:txBody>
            <a:bodyPr rtlCol="0" anchor="ctr"/>
            <a:lstStyle/>
            <a:p>
              <a:endParaRPr lang="en-GB" sz="1320"/>
            </a:p>
          </p:txBody>
        </p:sp>
        <p:sp>
          <p:nvSpPr>
            <p:cNvPr id="41" name="Freeform: Shape 40">
              <a:extLst>
                <a:ext uri="{FF2B5EF4-FFF2-40B4-BE49-F238E27FC236}">
                  <a16:creationId xmlns:a16="http://schemas.microsoft.com/office/drawing/2014/main" id="{D1771600-822B-88EA-B7E5-D689CAB99EA1}"/>
                </a:ext>
              </a:extLst>
            </p:cNvPr>
            <p:cNvSpPr/>
            <p:nvPr/>
          </p:nvSpPr>
          <p:spPr>
            <a:xfrm>
              <a:off x="1761709" y="3260940"/>
              <a:ext cx="584084" cy="898298"/>
            </a:xfrm>
            <a:custGeom>
              <a:avLst/>
              <a:gdLst>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669961 w 740096"/>
                <a:gd name="connsiteY31" fmla="*/ 380365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15693 w 740096"/>
                <a:gd name="connsiteY32" fmla="*/ 418724 h 898083"/>
                <a:gd name="connsiteX33" fmla="*/ 737317 w 740096"/>
                <a:gd name="connsiteY33" fmla="*/ 347347 h 898083"/>
                <a:gd name="connsiteX34" fmla="*/ 704299 w 740096"/>
                <a:gd name="connsiteY34" fmla="*/ 279991 h 898083"/>
                <a:gd name="connsiteX0" fmla="*/ 704299 w 710673"/>
                <a:gd name="connsiteY0" fmla="*/ 279991 h 898083"/>
                <a:gd name="connsiteX1" fmla="*/ 568266 w 710673"/>
                <a:gd name="connsiteY1" fmla="*/ 235086 h 898083"/>
                <a:gd name="connsiteX2" fmla="*/ 490344 w 710673"/>
                <a:gd name="connsiteY2" fmla="*/ 55470 h 898083"/>
                <a:gd name="connsiteX3" fmla="*/ 397894 w 710673"/>
                <a:gd name="connsiteY3" fmla="*/ 0 h 898083"/>
                <a:gd name="connsiteX4" fmla="*/ 352990 w 710673"/>
                <a:gd name="connsiteY4" fmla="*/ 10566 h 898083"/>
                <a:gd name="connsiteX5" fmla="*/ 168091 w 710673"/>
                <a:gd name="connsiteY5" fmla="*/ 83205 h 898083"/>
                <a:gd name="connsiteX6" fmla="*/ 139035 w 710673"/>
                <a:gd name="connsiteY6" fmla="*/ 112260 h 898083"/>
                <a:gd name="connsiteX7" fmla="*/ 73000 w 710673"/>
                <a:gd name="connsiteY7" fmla="*/ 270746 h 898083"/>
                <a:gd name="connsiteX8" fmla="*/ 102055 w 710673"/>
                <a:gd name="connsiteY8" fmla="*/ 339423 h 898083"/>
                <a:gd name="connsiteX9" fmla="*/ 121866 w 710673"/>
                <a:gd name="connsiteY9" fmla="*/ 343385 h 898083"/>
                <a:gd name="connsiteX10" fmla="*/ 170732 w 710673"/>
                <a:gd name="connsiteY10" fmla="*/ 310367 h 898083"/>
                <a:gd name="connsiteX11" fmla="*/ 224881 w 710673"/>
                <a:gd name="connsiteY11" fmla="*/ 173013 h 898083"/>
                <a:gd name="connsiteX12" fmla="*/ 280351 w 710673"/>
                <a:gd name="connsiteY12" fmla="*/ 151882 h 898083"/>
                <a:gd name="connsiteX13" fmla="*/ 189222 w 710673"/>
                <a:gd name="connsiteY13" fmla="*/ 596961 h 898083"/>
                <a:gd name="connsiteX14" fmla="*/ 12247 w 710673"/>
                <a:gd name="connsiteY14" fmla="*/ 812237 h 898083"/>
                <a:gd name="connsiteX15" fmla="*/ 18851 w 710673"/>
                <a:gd name="connsiteY15" fmla="*/ 886197 h 898083"/>
                <a:gd name="connsiteX16" fmla="*/ 51868 w 710673"/>
                <a:gd name="connsiteY16" fmla="*/ 898083 h 898083"/>
                <a:gd name="connsiteX17" fmla="*/ 92810 w 710673"/>
                <a:gd name="connsiteY17" fmla="*/ 878272 h 898083"/>
                <a:gd name="connsiteX18" fmla="*/ 277710 w 710673"/>
                <a:gd name="connsiteY18" fmla="*/ 653752 h 898083"/>
                <a:gd name="connsiteX19" fmla="*/ 288275 w 710673"/>
                <a:gd name="connsiteY19" fmla="*/ 631300 h 898083"/>
                <a:gd name="connsiteX20" fmla="*/ 319973 w 710673"/>
                <a:gd name="connsiteY20" fmla="*/ 478097 h 898083"/>
                <a:gd name="connsiteX21" fmla="*/ 462609 w 710673"/>
                <a:gd name="connsiteY21" fmla="*/ 581113 h 898083"/>
                <a:gd name="connsiteX22" fmla="*/ 462609 w 710673"/>
                <a:gd name="connsiteY22" fmla="*/ 845255 h 898083"/>
                <a:gd name="connsiteX23" fmla="*/ 515438 w 710673"/>
                <a:gd name="connsiteY23" fmla="*/ 898083 h 898083"/>
                <a:gd name="connsiteX24" fmla="*/ 568266 w 710673"/>
                <a:gd name="connsiteY24" fmla="*/ 845255 h 898083"/>
                <a:gd name="connsiteX25" fmla="*/ 568266 w 710673"/>
                <a:gd name="connsiteY25" fmla="*/ 554698 h 898083"/>
                <a:gd name="connsiteX26" fmla="*/ 547135 w 710673"/>
                <a:gd name="connsiteY26" fmla="*/ 512436 h 898083"/>
                <a:gd name="connsiteX27" fmla="*/ 419026 w 710673"/>
                <a:gd name="connsiteY27" fmla="*/ 418665 h 898083"/>
                <a:gd name="connsiteX28" fmla="*/ 454685 w 710673"/>
                <a:gd name="connsiteY28" fmla="*/ 240369 h 898083"/>
                <a:gd name="connsiteX29" fmla="*/ 479778 w 710673"/>
                <a:gd name="connsiteY29" fmla="*/ 298481 h 898083"/>
                <a:gd name="connsiteX30" fmla="*/ 511476 w 710673"/>
                <a:gd name="connsiteY30" fmla="*/ 327536 h 898083"/>
                <a:gd name="connsiteX31" fmla="*/ 591380 w 710673"/>
                <a:gd name="connsiteY31" fmla="*/ 416084 h 898083"/>
                <a:gd name="connsiteX32" fmla="*/ 615693 w 710673"/>
                <a:gd name="connsiteY32" fmla="*/ 418724 h 898083"/>
                <a:gd name="connsiteX33" fmla="*/ 651592 w 710673"/>
                <a:gd name="connsiteY33" fmla="*/ 380685 h 898083"/>
                <a:gd name="connsiteX34" fmla="*/ 704299 w 710673"/>
                <a:gd name="connsiteY34" fmla="*/ 279991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18260 w 653604"/>
                <a:gd name="connsiteY25" fmla="*/ 626136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4318 h 898598"/>
                <a:gd name="connsiteX1" fmla="*/ 561123 w 653604"/>
                <a:gd name="connsiteY1" fmla="*/ 252269 h 898598"/>
                <a:gd name="connsiteX2" fmla="*/ 490344 w 653604"/>
                <a:gd name="connsiteY2" fmla="*/ 55985 h 898598"/>
                <a:gd name="connsiteX3" fmla="*/ 397894 w 653604"/>
                <a:gd name="connsiteY3" fmla="*/ 515 h 898598"/>
                <a:gd name="connsiteX4" fmla="*/ 168091 w 653604"/>
                <a:gd name="connsiteY4" fmla="*/ 83720 h 898598"/>
                <a:gd name="connsiteX5" fmla="*/ 139035 w 653604"/>
                <a:gd name="connsiteY5" fmla="*/ 112775 h 898598"/>
                <a:gd name="connsiteX6" fmla="*/ 73000 w 653604"/>
                <a:gd name="connsiteY6" fmla="*/ 271261 h 898598"/>
                <a:gd name="connsiteX7" fmla="*/ 102055 w 653604"/>
                <a:gd name="connsiteY7" fmla="*/ 339938 h 898598"/>
                <a:gd name="connsiteX8" fmla="*/ 121866 w 653604"/>
                <a:gd name="connsiteY8" fmla="*/ 343900 h 898598"/>
                <a:gd name="connsiteX9" fmla="*/ 170732 w 653604"/>
                <a:gd name="connsiteY9" fmla="*/ 310882 h 898598"/>
                <a:gd name="connsiteX10" fmla="*/ 224881 w 653604"/>
                <a:gd name="connsiteY10" fmla="*/ 173528 h 898598"/>
                <a:gd name="connsiteX11" fmla="*/ 280351 w 653604"/>
                <a:gd name="connsiteY11" fmla="*/ 152397 h 898598"/>
                <a:gd name="connsiteX12" fmla="*/ 189222 w 653604"/>
                <a:gd name="connsiteY12" fmla="*/ 597476 h 898598"/>
                <a:gd name="connsiteX13" fmla="*/ 12247 w 653604"/>
                <a:gd name="connsiteY13" fmla="*/ 812752 h 898598"/>
                <a:gd name="connsiteX14" fmla="*/ 18851 w 653604"/>
                <a:gd name="connsiteY14" fmla="*/ 886712 h 898598"/>
                <a:gd name="connsiteX15" fmla="*/ 51868 w 653604"/>
                <a:gd name="connsiteY15" fmla="*/ 898598 h 898598"/>
                <a:gd name="connsiteX16" fmla="*/ 92810 w 653604"/>
                <a:gd name="connsiteY16" fmla="*/ 878787 h 898598"/>
                <a:gd name="connsiteX17" fmla="*/ 277710 w 653604"/>
                <a:gd name="connsiteY17" fmla="*/ 654267 h 898598"/>
                <a:gd name="connsiteX18" fmla="*/ 288275 w 653604"/>
                <a:gd name="connsiteY18" fmla="*/ 631815 h 898598"/>
                <a:gd name="connsiteX19" fmla="*/ 319973 w 653604"/>
                <a:gd name="connsiteY19" fmla="*/ 478612 h 898598"/>
                <a:gd name="connsiteX20" fmla="*/ 410221 w 653604"/>
                <a:gd name="connsiteY20" fmla="*/ 612584 h 898598"/>
                <a:gd name="connsiteX21" fmla="*/ 462609 w 653604"/>
                <a:gd name="connsiteY21" fmla="*/ 845770 h 898598"/>
                <a:gd name="connsiteX22" fmla="*/ 515438 w 653604"/>
                <a:gd name="connsiteY22" fmla="*/ 898598 h 898598"/>
                <a:gd name="connsiteX23" fmla="*/ 568266 w 653604"/>
                <a:gd name="connsiteY23" fmla="*/ 845770 h 898598"/>
                <a:gd name="connsiteX24" fmla="*/ 518260 w 653604"/>
                <a:gd name="connsiteY24" fmla="*/ 626651 h 898598"/>
                <a:gd name="connsiteX25" fmla="*/ 497129 w 653604"/>
                <a:gd name="connsiteY25" fmla="*/ 560576 h 898598"/>
                <a:gd name="connsiteX26" fmla="*/ 419026 w 653604"/>
                <a:gd name="connsiteY26" fmla="*/ 419180 h 898598"/>
                <a:gd name="connsiteX27" fmla="*/ 454685 w 653604"/>
                <a:gd name="connsiteY27" fmla="*/ 240884 h 898598"/>
                <a:gd name="connsiteX28" fmla="*/ 479778 w 653604"/>
                <a:gd name="connsiteY28" fmla="*/ 298996 h 898598"/>
                <a:gd name="connsiteX29" fmla="*/ 537670 w 653604"/>
                <a:gd name="connsiteY29" fmla="*/ 363770 h 898598"/>
                <a:gd name="connsiteX30" fmla="*/ 591380 w 653604"/>
                <a:gd name="connsiteY30" fmla="*/ 416599 h 898598"/>
                <a:gd name="connsiteX31" fmla="*/ 615693 w 653604"/>
                <a:gd name="connsiteY31" fmla="*/ 419239 h 898598"/>
                <a:gd name="connsiteX32" fmla="*/ 651592 w 653604"/>
                <a:gd name="connsiteY32" fmla="*/ 381200 h 898598"/>
                <a:gd name="connsiteX33" fmla="*/ 609049 w 653604"/>
                <a:gd name="connsiteY33" fmla="*/ 304318 h 898598"/>
                <a:gd name="connsiteX0" fmla="*/ 609049 w 653604"/>
                <a:gd name="connsiteY0" fmla="*/ 299647 h 893927"/>
                <a:gd name="connsiteX1" fmla="*/ 561123 w 653604"/>
                <a:gd name="connsiteY1" fmla="*/ 247598 h 893927"/>
                <a:gd name="connsiteX2" fmla="*/ 490344 w 653604"/>
                <a:gd name="connsiteY2" fmla="*/ 51314 h 893927"/>
                <a:gd name="connsiteX3" fmla="*/ 326457 w 653604"/>
                <a:gd name="connsiteY3" fmla="*/ 606 h 893927"/>
                <a:gd name="connsiteX4" fmla="*/ 168091 w 653604"/>
                <a:gd name="connsiteY4" fmla="*/ 79049 h 893927"/>
                <a:gd name="connsiteX5" fmla="*/ 139035 w 653604"/>
                <a:gd name="connsiteY5" fmla="*/ 108104 h 893927"/>
                <a:gd name="connsiteX6" fmla="*/ 73000 w 653604"/>
                <a:gd name="connsiteY6" fmla="*/ 266590 h 893927"/>
                <a:gd name="connsiteX7" fmla="*/ 102055 w 653604"/>
                <a:gd name="connsiteY7" fmla="*/ 335267 h 893927"/>
                <a:gd name="connsiteX8" fmla="*/ 121866 w 653604"/>
                <a:gd name="connsiteY8" fmla="*/ 339229 h 893927"/>
                <a:gd name="connsiteX9" fmla="*/ 170732 w 653604"/>
                <a:gd name="connsiteY9" fmla="*/ 306211 h 893927"/>
                <a:gd name="connsiteX10" fmla="*/ 224881 w 653604"/>
                <a:gd name="connsiteY10" fmla="*/ 168857 h 893927"/>
                <a:gd name="connsiteX11" fmla="*/ 280351 w 653604"/>
                <a:gd name="connsiteY11" fmla="*/ 147726 h 893927"/>
                <a:gd name="connsiteX12" fmla="*/ 189222 w 653604"/>
                <a:gd name="connsiteY12" fmla="*/ 592805 h 893927"/>
                <a:gd name="connsiteX13" fmla="*/ 12247 w 653604"/>
                <a:gd name="connsiteY13" fmla="*/ 808081 h 893927"/>
                <a:gd name="connsiteX14" fmla="*/ 18851 w 653604"/>
                <a:gd name="connsiteY14" fmla="*/ 882041 h 893927"/>
                <a:gd name="connsiteX15" fmla="*/ 51868 w 653604"/>
                <a:gd name="connsiteY15" fmla="*/ 893927 h 893927"/>
                <a:gd name="connsiteX16" fmla="*/ 92810 w 653604"/>
                <a:gd name="connsiteY16" fmla="*/ 874116 h 893927"/>
                <a:gd name="connsiteX17" fmla="*/ 277710 w 653604"/>
                <a:gd name="connsiteY17" fmla="*/ 649596 h 893927"/>
                <a:gd name="connsiteX18" fmla="*/ 288275 w 653604"/>
                <a:gd name="connsiteY18" fmla="*/ 627144 h 893927"/>
                <a:gd name="connsiteX19" fmla="*/ 319973 w 653604"/>
                <a:gd name="connsiteY19" fmla="*/ 473941 h 893927"/>
                <a:gd name="connsiteX20" fmla="*/ 410221 w 653604"/>
                <a:gd name="connsiteY20" fmla="*/ 607913 h 893927"/>
                <a:gd name="connsiteX21" fmla="*/ 462609 w 653604"/>
                <a:gd name="connsiteY21" fmla="*/ 841099 h 893927"/>
                <a:gd name="connsiteX22" fmla="*/ 515438 w 653604"/>
                <a:gd name="connsiteY22" fmla="*/ 893927 h 893927"/>
                <a:gd name="connsiteX23" fmla="*/ 568266 w 653604"/>
                <a:gd name="connsiteY23" fmla="*/ 841099 h 893927"/>
                <a:gd name="connsiteX24" fmla="*/ 518260 w 653604"/>
                <a:gd name="connsiteY24" fmla="*/ 621980 h 893927"/>
                <a:gd name="connsiteX25" fmla="*/ 497129 w 653604"/>
                <a:gd name="connsiteY25" fmla="*/ 555905 h 893927"/>
                <a:gd name="connsiteX26" fmla="*/ 419026 w 653604"/>
                <a:gd name="connsiteY26" fmla="*/ 414509 h 893927"/>
                <a:gd name="connsiteX27" fmla="*/ 454685 w 653604"/>
                <a:gd name="connsiteY27" fmla="*/ 236213 h 893927"/>
                <a:gd name="connsiteX28" fmla="*/ 479778 w 653604"/>
                <a:gd name="connsiteY28" fmla="*/ 294325 h 893927"/>
                <a:gd name="connsiteX29" fmla="*/ 537670 w 653604"/>
                <a:gd name="connsiteY29" fmla="*/ 359099 h 893927"/>
                <a:gd name="connsiteX30" fmla="*/ 591380 w 653604"/>
                <a:gd name="connsiteY30" fmla="*/ 411928 h 893927"/>
                <a:gd name="connsiteX31" fmla="*/ 615693 w 653604"/>
                <a:gd name="connsiteY31" fmla="*/ 414568 h 893927"/>
                <a:gd name="connsiteX32" fmla="*/ 651592 w 653604"/>
                <a:gd name="connsiteY32" fmla="*/ 376529 h 893927"/>
                <a:gd name="connsiteX33" fmla="*/ 609049 w 653604"/>
                <a:gd name="connsiteY33" fmla="*/ 299647 h 893927"/>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19973 w 653604"/>
                <a:gd name="connsiteY19" fmla="*/ 47831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04944 w 653604"/>
                <a:gd name="connsiteY18" fmla="*/ 579127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94379 w 653604"/>
                <a:gd name="connsiteY17" fmla="*/ 656348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901796"/>
                <a:gd name="connsiteX1" fmla="*/ 561123 w 653604"/>
                <a:gd name="connsiteY1" fmla="*/ 251969 h 901796"/>
                <a:gd name="connsiteX2" fmla="*/ 459388 w 653604"/>
                <a:gd name="connsiteY2" fmla="*/ 29491 h 901796"/>
                <a:gd name="connsiteX3" fmla="*/ 326457 w 653604"/>
                <a:gd name="connsiteY3" fmla="*/ 4977 h 901796"/>
                <a:gd name="connsiteX4" fmla="*/ 168091 w 653604"/>
                <a:gd name="connsiteY4" fmla="*/ 83420 h 901796"/>
                <a:gd name="connsiteX5" fmla="*/ 139035 w 653604"/>
                <a:gd name="connsiteY5" fmla="*/ 112475 h 901796"/>
                <a:gd name="connsiteX6" fmla="*/ 73000 w 653604"/>
                <a:gd name="connsiteY6" fmla="*/ 270961 h 901796"/>
                <a:gd name="connsiteX7" fmla="*/ 102055 w 653604"/>
                <a:gd name="connsiteY7" fmla="*/ 339638 h 901796"/>
                <a:gd name="connsiteX8" fmla="*/ 121866 w 653604"/>
                <a:gd name="connsiteY8" fmla="*/ 343600 h 901796"/>
                <a:gd name="connsiteX9" fmla="*/ 170732 w 653604"/>
                <a:gd name="connsiteY9" fmla="*/ 310582 h 901796"/>
                <a:gd name="connsiteX10" fmla="*/ 224881 w 653604"/>
                <a:gd name="connsiteY10" fmla="*/ 173228 h 901796"/>
                <a:gd name="connsiteX11" fmla="*/ 280351 w 653604"/>
                <a:gd name="connsiteY11" fmla="*/ 152097 h 901796"/>
                <a:gd name="connsiteX12" fmla="*/ 239228 w 653604"/>
                <a:gd name="connsiteY12" fmla="*/ 585269 h 901796"/>
                <a:gd name="connsiteX13" fmla="*/ 12247 w 653604"/>
                <a:gd name="connsiteY13" fmla="*/ 812452 h 901796"/>
                <a:gd name="connsiteX14" fmla="*/ 18851 w 653604"/>
                <a:gd name="connsiteY14" fmla="*/ 886412 h 901796"/>
                <a:gd name="connsiteX15" fmla="*/ 51868 w 653604"/>
                <a:gd name="connsiteY15" fmla="*/ 898298 h 901796"/>
                <a:gd name="connsiteX16" fmla="*/ 199966 w 653604"/>
                <a:gd name="connsiteY16" fmla="*/ 826099 h 901796"/>
                <a:gd name="connsiteX17" fmla="*/ 313429 w 653604"/>
                <a:gd name="connsiteY17" fmla="*/ 653967 h 901796"/>
                <a:gd name="connsiteX18" fmla="*/ 346167 w 653604"/>
                <a:gd name="connsiteY18" fmla="*/ 497362 h 901796"/>
                <a:gd name="connsiteX19" fmla="*/ 410221 w 653604"/>
                <a:gd name="connsiteY19" fmla="*/ 612284 h 901796"/>
                <a:gd name="connsiteX20" fmla="*/ 462609 w 653604"/>
                <a:gd name="connsiteY20" fmla="*/ 845470 h 901796"/>
                <a:gd name="connsiteX21" fmla="*/ 515438 w 653604"/>
                <a:gd name="connsiteY21" fmla="*/ 898298 h 901796"/>
                <a:gd name="connsiteX22" fmla="*/ 568266 w 653604"/>
                <a:gd name="connsiteY22" fmla="*/ 845470 h 901796"/>
                <a:gd name="connsiteX23" fmla="*/ 518260 w 653604"/>
                <a:gd name="connsiteY23" fmla="*/ 626351 h 901796"/>
                <a:gd name="connsiteX24" fmla="*/ 497129 w 653604"/>
                <a:gd name="connsiteY24" fmla="*/ 560276 h 901796"/>
                <a:gd name="connsiteX25" fmla="*/ 419026 w 653604"/>
                <a:gd name="connsiteY25" fmla="*/ 418880 h 901796"/>
                <a:gd name="connsiteX26" fmla="*/ 454685 w 653604"/>
                <a:gd name="connsiteY26" fmla="*/ 240584 h 901796"/>
                <a:gd name="connsiteX27" fmla="*/ 479778 w 653604"/>
                <a:gd name="connsiteY27" fmla="*/ 298696 h 901796"/>
                <a:gd name="connsiteX28" fmla="*/ 537670 w 653604"/>
                <a:gd name="connsiteY28" fmla="*/ 363470 h 901796"/>
                <a:gd name="connsiteX29" fmla="*/ 591380 w 653604"/>
                <a:gd name="connsiteY29" fmla="*/ 416299 h 901796"/>
                <a:gd name="connsiteX30" fmla="*/ 615693 w 653604"/>
                <a:gd name="connsiteY30" fmla="*/ 418939 h 901796"/>
                <a:gd name="connsiteX31" fmla="*/ 651592 w 653604"/>
                <a:gd name="connsiteY31" fmla="*/ 380900 h 901796"/>
                <a:gd name="connsiteX32" fmla="*/ 609049 w 653604"/>
                <a:gd name="connsiteY32" fmla="*/ 304018 h 901796"/>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132831 w 653604"/>
                <a:gd name="connsiteY15" fmla="*/ 872104 h 898298"/>
                <a:gd name="connsiteX16" fmla="*/ 199966 w 653604"/>
                <a:gd name="connsiteY16" fmla="*/ 826099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0414 w 644969"/>
                <a:gd name="connsiteY0" fmla="*/ 304018 h 898298"/>
                <a:gd name="connsiteX1" fmla="*/ 552488 w 644969"/>
                <a:gd name="connsiteY1" fmla="*/ 251969 h 898298"/>
                <a:gd name="connsiteX2" fmla="*/ 450753 w 644969"/>
                <a:gd name="connsiteY2" fmla="*/ 29491 h 898298"/>
                <a:gd name="connsiteX3" fmla="*/ 317822 w 644969"/>
                <a:gd name="connsiteY3" fmla="*/ 4977 h 898298"/>
                <a:gd name="connsiteX4" fmla="*/ 159456 w 644969"/>
                <a:gd name="connsiteY4" fmla="*/ 83420 h 898298"/>
                <a:gd name="connsiteX5" fmla="*/ 130400 w 644969"/>
                <a:gd name="connsiteY5" fmla="*/ 112475 h 898298"/>
                <a:gd name="connsiteX6" fmla="*/ 64365 w 644969"/>
                <a:gd name="connsiteY6" fmla="*/ 270961 h 898298"/>
                <a:gd name="connsiteX7" fmla="*/ 93420 w 644969"/>
                <a:gd name="connsiteY7" fmla="*/ 339638 h 898298"/>
                <a:gd name="connsiteX8" fmla="*/ 113231 w 644969"/>
                <a:gd name="connsiteY8" fmla="*/ 343600 h 898298"/>
                <a:gd name="connsiteX9" fmla="*/ 162097 w 644969"/>
                <a:gd name="connsiteY9" fmla="*/ 310582 h 898298"/>
                <a:gd name="connsiteX10" fmla="*/ 216246 w 644969"/>
                <a:gd name="connsiteY10" fmla="*/ 173228 h 898298"/>
                <a:gd name="connsiteX11" fmla="*/ 271716 w 644969"/>
                <a:gd name="connsiteY11" fmla="*/ 152097 h 898298"/>
                <a:gd name="connsiteX12" fmla="*/ 230593 w 644969"/>
                <a:gd name="connsiteY12" fmla="*/ 585269 h 898298"/>
                <a:gd name="connsiteX13" fmla="*/ 3612 w 644969"/>
                <a:gd name="connsiteY13" fmla="*/ 812452 h 898298"/>
                <a:gd name="connsiteX14" fmla="*/ 64985 w 644969"/>
                <a:gd name="connsiteY14" fmla="*/ 857837 h 898298"/>
                <a:gd name="connsiteX15" fmla="*/ 124196 w 644969"/>
                <a:gd name="connsiteY15" fmla="*/ 872104 h 898298"/>
                <a:gd name="connsiteX16" fmla="*/ 191331 w 644969"/>
                <a:gd name="connsiteY16" fmla="*/ 826099 h 898298"/>
                <a:gd name="connsiteX17" fmla="*/ 304794 w 644969"/>
                <a:gd name="connsiteY17" fmla="*/ 653967 h 898298"/>
                <a:gd name="connsiteX18" fmla="*/ 337532 w 644969"/>
                <a:gd name="connsiteY18" fmla="*/ 497362 h 898298"/>
                <a:gd name="connsiteX19" fmla="*/ 401586 w 644969"/>
                <a:gd name="connsiteY19" fmla="*/ 612284 h 898298"/>
                <a:gd name="connsiteX20" fmla="*/ 453974 w 644969"/>
                <a:gd name="connsiteY20" fmla="*/ 845470 h 898298"/>
                <a:gd name="connsiteX21" fmla="*/ 506803 w 644969"/>
                <a:gd name="connsiteY21" fmla="*/ 898298 h 898298"/>
                <a:gd name="connsiteX22" fmla="*/ 559631 w 644969"/>
                <a:gd name="connsiteY22" fmla="*/ 845470 h 898298"/>
                <a:gd name="connsiteX23" fmla="*/ 509625 w 644969"/>
                <a:gd name="connsiteY23" fmla="*/ 626351 h 898298"/>
                <a:gd name="connsiteX24" fmla="*/ 488494 w 644969"/>
                <a:gd name="connsiteY24" fmla="*/ 560276 h 898298"/>
                <a:gd name="connsiteX25" fmla="*/ 410391 w 644969"/>
                <a:gd name="connsiteY25" fmla="*/ 418880 h 898298"/>
                <a:gd name="connsiteX26" fmla="*/ 446050 w 644969"/>
                <a:gd name="connsiteY26" fmla="*/ 240584 h 898298"/>
                <a:gd name="connsiteX27" fmla="*/ 471143 w 644969"/>
                <a:gd name="connsiteY27" fmla="*/ 298696 h 898298"/>
                <a:gd name="connsiteX28" fmla="*/ 529035 w 644969"/>
                <a:gd name="connsiteY28" fmla="*/ 363470 h 898298"/>
                <a:gd name="connsiteX29" fmla="*/ 582745 w 644969"/>
                <a:gd name="connsiteY29" fmla="*/ 416299 h 898298"/>
                <a:gd name="connsiteX30" fmla="*/ 607058 w 644969"/>
                <a:gd name="connsiteY30" fmla="*/ 418939 h 898298"/>
                <a:gd name="connsiteX31" fmla="*/ 642957 w 644969"/>
                <a:gd name="connsiteY31" fmla="*/ 380900 h 898298"/>
                <a:gd name="connsiteX32" fmla="*/ 600414 w 644969"/>
                <a:gd name="connsiteY32" fmla="*/ 304018 h 898298"/>
                <a:gd name="connsiteX0" fmla="*/ 598772 w 643327"/>
                <a:gd name="connsiteY0" fmla="*/ 304018 h 898298"/>
                <a:gd name="connsiteX1" fmla="*/ 550846 w 643327"/>
                <a:gd name="connsiteY1" fmla="*/ 251969 h 898298"/>
                <a:gd name="connsiteX2" fmla="*/ 449111 w 643327"/>
                <a:gd name="connsiteY2" fmla="*/ 29491 h 898298"/>
                <a:gd name="connsiteX3" fmla="*/ 316180 w 643327"/>
                <a:gd name="connsiteY3" fmla="*/ 4977 h 898298"/>
                <a:gd name="connsiteX4" fmla="*/ 157814 w 643327"/>
                <a:gd name="connsiteY4" fmla="*/ 83420 h 898298"/>
                <a:gd name="connsiteX5" fmla="*/ 128758 w 643327"/>
                <a:gd name="connsiteY5" fmla="*/ 112475 h 898298"/>
                <a:gd name="connsiteX6" fmla="*/ 62723 w 643327"/>
                <a:gd name="connsiteY6" fmla="*/ 270961 h 898298"/>
                <a:gd name="connsiteX7" fmla="*/ 91778 w 643327"/>
                <a:gd name="connsiteY7" fmla="*/ 339638 h 898298"/>
                <a:gd name="connsiteX8" fmla="*/ 111589 w 643327"/>
                <a:gd name="connsiteY8" fmla="*/ 343600 h 898298"/>
                <a:gd name="connsiteX9" fmla="*/ 160455 w 643327"/>
                <a:gd name="connsiteY9" fmla="*/ 310582 h 898298"/>
                <a:gd name="connsiteX10" fmla="*/ 214604 w 643327"/>
                <a:gd name="connsiteY10" fmla="*/ 173228 h 898298"/>
                <a:gd name="connsiteX11" fmla="*/ 270074 w 643327"/>
                <a:gd name="connsiteY11" fmla="*/ 152097 h 898298"/>
                <a:gd name="connsiteX12" fmla="*/ 228951 w 643327"/>
                <a:gd name="connsiteY12" fmla="*/ 585269 h 898298"/>
                <a:gd name="connsiteX13" fmla="*/ 1970 w 643327"/>
                <a:gd name="connsiteY13" fmla="*/ 812452 h 898298"/>
                <a:gd name="connsiteX14" fmla="*/ 122554 w 643327"/>
                <a:gd name="connsiteY14" fmla="*/ 872104 h 898298"/>
                <a:gd name="connsiteX15" fmla="*/ 189689 w 643327"/>
                <a:gd name="connsiteY15" fmla="*/ 826099 h 898298"/>
                <a:gd name="connsiteX16" fmla="*/ 303152 w 643327"/>
                <a:gd name="connsiteY16" fmla="*/ 653967 h 898298"/>
                <a:gd name="connsiteX17" fmla="*/ 335890 w 643327"/>
                <a:gd name="connsiteY17" fmla="*/ 497362 h 898298"/>
                <a:gd name="connsiteX18" fmla="*/ 399944 w 643327"/>
                <a:gd name="connsiteY18" fmla="*/ 612284 h 898298"/>
                <a:gd name="connsiteX19" fmla="*/ 452332 w 643327"/>
                <a:gd name="connsiteY19" fmla="*/ 845470 h 898298"/>
                <a:gd name="connsiteX20" fmla="*/ 505161 w 643327"/>
                <a:gd name="connsiteY20" fmla="*/ 898298 h 898298"/>
                <a:gd name="connsiteX21" fmla="*/ 557989 w 643327"/>
                <a:gd name="connsiteY21" fmla="*/ 845470 h 898298"/>
                <a:gd name="connsiteX22" fmla="*/ 507983 w 643327"/>
                <a:gd name="connsiteY22" fmla="*/ 626351 h 898298"/>
                <a:gd name="connsiteX23" fmla="*/ 486852 w 643327"/>
                <a:gd name="connsiteY23" fmla="*/ 560276 h 898298"/>
                <a:gd name="connsiteX24" fmla="*/ 408749 w 643327"/>
                <a:gd name="connsiteY24" fmla="*/ 418880 h 898298"/>
                <a:gd name="connsiteX25" fmla="*/ 444408 w 643327"/>
                <a:gd name="connsiteY25" fmla="*/ 240584 h 898298"/>
                <a:gd name="connsiteX26" fmla="*/ 469501 w 643327"/>
                <a:gd name="connsiteY26" fmla="*/ 298696 h 898298"/>
                <a:gd name="connsiteX27" fmla="*/ 527393 w 643327"/>
                <a:gd name="connsiteY27" fmla="*/ 363470 h 898298"/>
                <a:gd name="connsiteX28" fmla="*/ 581103 w 643327"/>
                <a:gd name="connsiteY28" fmla="*/ 416299 h 898298"/>
                <a:gd name="connsiteX29" fmla="*/ 605416 w 643327"/>
                <a:gd name="connsiteY29" fmla="*/ 418939 h 898298"/>
                <a:gd name="connsiteX30" fmla="*/ 641315 w 643327"/>
                <a:gd name="connsiteY30" fmla="*/ 380900 h 898298"/>
                <a:gd name="connsiteX31" fmla="*/ 598772 w 643327"/>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30787 w 584425"/>
                <a:gd name="connsiteY15" fmla="*/ 826099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52816 w 584425"/>
                <a:gd name="connsiteY15" fmla="*/ 846716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084"/>
                <a:gd name="connsiteY0" fmla="*/ 304018 h 898298"/>
                <a:gd name="connsiteX1" fmla="*/ 491944 w 584084"/>
                <a:gd name="connsiteY1" fmla="*/ 251969 h 898298"/>
                <a:gd name="connsiteX2" fmla="*/ 390209 w 584084"/>
                <a:gd name="connsiteY2" fmla="*/ 29491 h 898298"/>
                <a:gd name="connsiteX3" fmla="*/ 257278 w 584084"/>
                <a:gd name="connsiteY3" fmla="*/ 4977 h 898298"/>
                <a:gd name="connsiteX4" fmla="*/ 98912 w 584084"/>
                <a:gd name="connsiteY4" fmla="*/ 83420 h 898298"/>
                <a:gd name="connsiteX5" fmla="*/ 69856 w 584084"/>
                <a:gd name="connsiteY5" fmla="*/ 112475 h 898298"/>
                <a:gd name="connsiteX6" fmla="*/ 3821 w 584084"/>
                <a:gd name="connsiteY6" fmla="*/ 270961 h 898298"/>
                <a:gd name="connsiteX7" fmla="*/ 32876 w 584084"/>
                <a:gd name="connsiteY7" fmla="*/ 339638 h 898298"/>
                <a:gd name="connsiteX8" fmla="*/ 52687 w 584084"/>
                <a:gd name="connsiteY8" fmla="*/ 343600 h 898298"/>
                <a:gd name="connsiteX9" fmla="*/ 101553 w 584084"/>
                <a:gd name="connsiteY9" fmla="*/ 310582 h 898298"/>
                <a:gd name="connsiteX10" fmla="*/ 155702 w 584084"/>
                <a:gd name="connsiteY10" fmla="*/ 173228 h 898298"/>
                <a:gd name="connsiteX11" fmla="*/ 211172 w 584084"/>
                <a:gd name="connsiteY11" fmla="*/ 152097 h 898298"/>
                <a:gd name="connsiteX12" fmla="*/ 170049 w 584084"/>
                <a:gd name="connsiteY12" fmla="*/ 585269 h 898298"/>
                <a:gd name="connsiteX13" fmla="*/ 85943 w 584084"/>
                <a:gd name="connsiteY13" fmla="*/ 771972 h 898298"/>
                <a:gd name="connsiteX14" fmla="*/ 113657 w 584084"/>
                <a:gd name="connsiteY14" fmla="*/ 853054 h 898298"/>
                <a:gd name="connsiteX15" fmla="*/ 162341 w 584084"/>
                <a:gd name="connsiteY15" fmla="*/ 853860 h 898298"/>
                <a:gd name="connsiteX16" fmla="*/ 190319 w 584084"/>
                <a:gd name="connsiteY16" fmla="*/ 818955 h 898298"/>
                <a:gd name="connsiteX17" fmla="*/ 246631 w 584084"/>
                <a:gd name="connsiteY17" fmla="*/ 663492 h 898298"/>
                <a:gd name="connsiteX18" fmla="*/ 300800 w 584084"/>
                <a:gd name="connsiteY18" fmla="*/ 518794 h 898298"/>
                <a:gd name="connsiteX19" fmla="*/ 341042 w 584084"/>
                <a:gd name="connsiteY19" fmla="*/ 612284 h 898298"/>
                <a:gd name="connsiteX20" fmla="*/ 393430 w 584084"/>
                <a:gd name="connsiteY20" fmla="*/ 845470 h 898298"/>
                <a:gd name="connsiteX21" fmla="*/ 446259 w 584084"/>
                <a:gd name="connsiteY21" fmla="*/ 898298 h 898298"/>
                <a:gd name="connsiteX22" fmla="*/ 499087 w 584084"/>
                <a:gd name="connsiteY22" fmla="*/ 845470 h 898298"/>
                <a:gd name="connsiteX23" fmla="*/ 449081 w 584084"/>
                <a:gd name="connsiteY23" fmla="*/ 626351 h 898298"/>
                <a:gd name="connsiteX24" fmla="*/ 427950 w 584084"/>
                <a:gd name="connsiteY24" fmla="*/ 560276 h 898298"/>
                <a:gd name="connsiteX25" fmla="*/ 371279 w 584084"/>
                <a:gd name="connsiteY25" fmla="*/ 435549 h 898298"/>
                <a:gd name="connsiteX26" fmla="*/ 385506 w 584084"/>
                <a:gd name="connsiteY26" fmla="*/ 240584 h 898298"/>
                <a:gd name="connsiteX27" fmla="*/ 410599 w 584084"/>
                <a:gd name="connsiteY27" fmla="*/ 298696 h 898298"/>
                <a:gd name="connsiteX28" fmla="*/ 468491 w 584084"/>
                <a:gd name="connsiteY28" fmla="*/ 363470 h 898298"/>
                <a:gd name="connsiteX29" fmla="*/ 522201 w 584084"/>
                <a:gd name="connsiteY29" fmla="*/ 416299 h 898298"/>
                <a:gd name="connsiteX30" fmla="*/ 546514 w 584084"/>
                <a:gd name="connsiteY30" fmla="*/ 418939 h 898298"/>
                <a:gd name="connsiteX31" fmla="*/ 582413 w 584084"/>
                <a:gd name="connsiteY31" fmla="*/ 380900 h 898298"/>
                <a:gd name="connsiteX32" fmla="*/ 539870 w 584084"/>
                <a:gd name="connsiteY32" fmla="*/ 304018 h 89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84084" h="898298">
                  <a:moveTo>
                    <a:pt x="539870" y="304018"/>
                  </a:moveTo>
                  <a:lnTo>
                    <a:pt x="491944" y="251969"/>
                  </a:lnTo>
                  <a:lnTo>
                    <a:pt x="390209" y="29491"/>
                  </a:lnTo>
                  <a:cubicBezTo>
                    <a:pt x="371719" y="-3527"/>
                    <a:pt x="305828" y="-4011"/>
                    <a:pt x="257278" y="4977"/>
                  </a:cubicBezTo>
                  <a:cubicBezTo>
                    <a:pt x="208729" y="13965"/>
                    <a:pt x="142055" y="64710"/>
                    <a:pt x="98912" y="83420"/>
                  </a:cubicBezTo>
                  <a:cubicBezTo>
                    <a:pt x="85705" y="88703"/>
                    <a:pt x="75139" y="99268"/>
                    <a:pt x="69856" y="112475"/>
                  </a:cubicBezTo>
                  <a:lnTo>
                    <a:pt x="3821" y="270961"/>
                  </a:lnTo>
                  <a:cubicBezTo>
                    <a:pt x="-6745" y="297375"/>
                    <a:pt x="5141" y="329072"/>
                    <a:pt x="32876" y="339638"/>
                  </a:cubicBezTo>
                  <a:cubicBezTo>
                    <a:pt x="39480" y="342279"/>
                    <a:pt x="46083" y="343600"/>
                    <a:pt x="52687" y="343600"/>
                  </a:cubicBezTo>
                  <a:cubicBezTo>
                    <a:pt x="73818" y="343600"/>
                    <a:pt x="93629" y="331713"/>
                    <a:pt x="101553" y="310582"/>
                  </a:cubicBezTo>
                  <a:lnTo>
                    <a:pt x="155702" y="173228"/>
                  </a:lnTo>
                  <a:lnTo>
                    <a:pt x="211172" y="152097"/>
                  </a:lnTo>
                  <a:lnTo>
                    <a:pt x="170049" y="585269"/>
                  </a:lnTo>
                  <a:lnTo>
                    <a:pt x="85943" y="771972"/>
                  </a:lnTo>
                  <a:cubicBezTo>
                    <a:pt x="68210" y="819778"/>
                    <a:pt x="100924" y="839406"/>
                    <a:pt x="113657" y="853054"/>
                  </a:cubicBezTo>
                  <a:cubicBezTo>
                    <a:pt x="126390" y="866702"/>
                    <a:pt x="149564" y="859543"/>
                    <a:pt x="162341" y="853860"/>
                  </a:cubicBezTo>
                  <a:cubicBezTo>
                    <a:pt x="175118" y="848177"/>
                    <a:pt x="175080" y="851080"/>
                    <a:pt x="190319" y="818955"/>
                  </a:cubicBezTo>
                  <a:lnTo>
                    <a:pt x="246631" y="663492"/>
                  </a:lnTo>
                  <a:cubicBezTo>
                    <a:pt x="276951" y="595208"/>
                    <a:pt x="278715" y="525741"/>
                    <a:pt x="300800" y="518794"/>
                  </a:cubicBezTo>
                  <a:lnTo>
                    <a:pt x="341042" y="612284"/>
                  </a:lnTo>
                  <a:lnTo>
                    <a:pt x="393430" y="845470"/>
                  </a:lnTo>
                  <a:cubicBezTo>
                    <a:pt x="393430" y="874525"/>
                    <a:pt x="417203" y="898298"/>
                    <a:pt x="446259" y="898298"/>
                  </a:cubicBezTo>
                  <a:cubicBezTo>
                    <a:pt x="475314" y="898298"/>
                    <a:pt x="499087" y="874525"/>
                    <a:pt x="499087" y="845470"/>
                  </a:cubicBezTo>
                  <a:lnTo>
                    <a:pt x="449081" y="626351"/>
                  </a:lnTo>
                  <a:cubicBezTo>
                    <a:pt x="449081" y="609182"/>
                    <a:pt x="441157" y="569521"/>
                    <a:pt x="427950" y="560276"/>
                  </a:cubicBezTo>
                  <a:lnTo>
                    <a:pt x="371279" y="435549"/>
                  </a:lnTo>
                  <a:lnTo>
                    <a:pt x="385506" y="240584"/>
                  </a:lnTo>
                  <a:lnTo>
                    <a:pt x="410599" y="298696"/>
                  </a:lnTo>
                  <a:cubicBezTo>
                    <a:pt x="417203" y="311903"/>
                    <a:pt x="453963" y="358187"/>
                    <a:pt x="468491" y="363470"/>
                  </a:cubicBezTo>
                  <a:lnTo>
                    <a:pt x="522201" y="416299"/>
                  </a:lnTo>
                  <a:cubicBezTo>
                    <a:pt x="527484" y="417619"/>
                    <a:pt x="539910" y="418939"/>
                    <a:pt x="546514" y="418939"/>
                  </a:cubicBezTo>
                  <a:cubicBezTo>
                    <a:pt x="568966" y="418939"/>
                    <a:pt x="574489" y="402031"/>
                    <a:pt x="582413" y="380900"/>
                  </a:cubicBezTo>
                  <a:cubicBezTo>
                    <a:pt x="591658" y="353165"/>
                    <a:pt x="560462" y="325169"/>
                    <a:pt x="539870" y="304018"/>
                  </a:cubicBezTo>
                  <a:close/>
                </a:path>
              </a:pathLst>
            </a:custGeom>
            <a:solidFill>
              <a:srgbClr val="04202C"/>
            </a:solidFill>
            <a:ln w="1191" cap="flat">
              <a:noFill/>
              <a:prstDash val="solid"/>
              <a:miter/>
            </a:ln>
          </p:spPr>
          <p:txBody>
            <a:bodyPr rtlCol="0" anchor="ctr"/>
            <a:lstStyle/>
            <a:p>
              <a:endParaRPr lang="en-GB" sz="1320"/>
            </a:p>
          </p:txBody>
        </p:sp>
      </p:grpSp>
      <p:sp>
        <p:nvSpPr>
          <p:cNvPr id="36" name="Oval 35">
            <a:extLst>
              <a:ext uri="{FF2B5EF4-FFF2-40B4-BE49-F238E27FC236}">
                <a16:creationId xmlns:a16="http://schemas.microsoft.com/office/drawing/2014/main" id="{DEDE5019-9B6D-F094-1E9C-C3EA5A4616B9}"/>
              </a:ext>
            </a:extLst>
          </p:cNvPr>
          <p:cNvSpPr/>
          <p:nvPr/>
        </p:nvSpPr>
        <p:spPr>
          <a:xfrm>
            <a:off x="4720358"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7" name="Graphic 36" descr="Thought bubble with solid fill">
            <a:extLst>
              <a:ext uri="{FF2B5EF4-FFF2-40B4-BE49-F238E27FC236}">
                <a16:creationId xmlns:a16="http://schemas.microsoft.com/office/drawing/2014/main" id="{DD76943A-2923-F80D-F80F-3F67886062A7}"/>
              </a:ext>
            </a:extLst>
          </p:cNvPr>
          <p:cNvPicPr>
            <a:picLocks noChangeAspect="1"/>
          </p:cNvPicPr>
          <p:nvPr/>
        </p:nvPicPr>
        <p:blipFill>
          <a:blip r:embed="rId9" cstate="print">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a:off x="4750564" y="862611"/>
            <a:ext cx="115985" cy="115985"/>
          </a:xfrm>
          <a:prstGeom prst="rect">
            <a:avLst/>
          </a:prstGeom>
        </p:spPr>
      </p:pic>
      <p:sp>
        <p:nvSpPr>
          <p:cNvPr id="38" name="Oval 37">
            <a:extLst>
              <a:ext uri="{FF2B5EF4-FFF2-40B4-BE49-F238E27FC236}">
                <a16:creationId xmlns:a16="http://schemas.microsoft.com/office/drawing/2014/main" id="{6496E8B3-841D-BB91-F908-69DF1647E7AC}"/>
              </a:ext>
            </a:extLst>
          </p:cNvPr>
          <p:cNvSpPr/>
          <p:nvPr/>
        </p:nvSpPr>
        <p:spPr>
          <a:xfrm>
            <a:off x="4926880"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9" name="Graphic 38" descr="Baby crawling with solid fill">
            <a:extLst>
              <a:ext uri="{FF2B5EF4-FFF2-40B4-BE49-F238E27FC236}">
                <a16:creationId xmlns:a16="http://schemas.microsoft.com/office/drawing/2014/main" id="{10CA9E10-0C87-DF37-9E32-036BB5A7058B}"/>
              </a:ext>
            </a:extLst>
          </p:cNvPr>
          <p:cNvPicPr>
            <a:picLocks noChangeAspect="1"/>
          </p:cNvPicPr>
          <p:nvPr/>
        </p:nvPicPr>
        <p:blipFill>
          <a:blip r:embed="rId11" cstate="print">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4950073" y="862611"/>
            <a:ext cx="115985" cy="115985"/>
          </a:xfrm>
          <a:prstGeom prst="rect">
            <a:avLst/>
          </a:prstGeom>
        </p:spPr>
      </p:pic>
      <p:sp>
        <p:nvSpPr>
          <p:cNvPr id="75" name="TextBox 74">
            <a:extLst>
              <a:ext uri="{FF2B5EF4-FFF2-40B4-BE49-F238E27FC236}">
                <a16:creationId xmlns:a16="http://schemas.microsoft.com/office/drawing/2014/main" id="{A7174662-8E09-F807-6205-82A5926CECE3}"/>
              </a:ext>
            </a:extLst>
          </p:cNvPr>
          <p:cNvSpPr txBox="1"/>
          <p:nvPr/>
        </p:nvSpPr>
        <p:spPr>
          <a:xfrm>
            <a:off x="5008065" y="977929"/>
            <a:ext cx="417102" cy="184666"/>
          </a:xfrm>
          <a:prstGeom prst="rect">
            <a:avLst/>
          </a:prstGeom>
          <a:noFill/>
        </p:spPr>
        <p:txBody>
          <a:bodyPr wrap="none" rtlCol="0">
            <a:spAutoFit/>
          </a:bodyPr>
          <a:lstStyle/>
          <a:p>
            <a:r>
              <a:rPr lang="en-GB" sz="600" b="1" dirty="0">
                <a:solidFill>
                  <a:srgbClr val="003F48"/>
                </a:solidFill>
                <a:latin typeface="Avenir LT Pro 65 Medium" panose="020B0603020203020204" pitchFamily="34" charset="0"/>
              </a:rPr>
              <a:t>WALK</a:t>
            </a:r>
          </a:p>
        </p:txBody>
      </p:sp>
      <p:cxnSp>
        <p:nvCxnSpPr>
          <p:cNvPr id="2" name="Straight Connector 1">
            <a:extLst>
              <a:ext uri="{FF2B5EF4-FFF2-40B4-BE49-F238E27FC236}">
                <a16:creationId xmlns:a16="http://schemas.microsoft.com/office/drawing/2014/main" id="{663E169E-8613-680A-9ADF-E1F86EF54ECC}"/>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A1FAAE0D-A09C-9C03-E461-D821C7A80FEA}"/>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72" name="TextBox 71">
            <a:extLst>
              <a:ext uri="{FF2B5EF4-FFF2-40B4-BE49-F238E27FC236}">
                <a16:creationId xmlns:a16="http://schemas.microsoft.com/office/drawing/2014/main" id="{CE6D42C6-FCC8-0C9B-2A1A-0524791B8FC8}"/>
              </a:ext>
            </a:extLst>
          </p:cNvPr>
          <p:cNvSpPr txBox="1"/>
          <p:nvPr/>
        </p:nvSpPr>
        <p:spPr>
          <a:xfrm>
            <a:off x="4181056" y="2673802"/>
            <a:ext cx="1751197"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DATA AND INSIGHT</a:t>
            </a:r>
          </a:p>
          <a:p>
            <a:pPr marL="0" indent="0" algn="ctr">
              <a:buNone/>
            </a:pPr>
            <a:r>
              <a:rPr lang="en-GB" dirty="0">
                <a:latin typeface="Avenir LT Pro 65 Medium" panose="020B0603020203020204" pitchFamily="34" charset="0"/>
              </a:rPr>
              <a:t>General market understanding</a:t>
            </a:r>
          </a:p>
          <a:p>
            <a:pPr marL="0" indent="0" algn="ctr">
              <a:buNone/>
            </a:pPr>
            <a:r>
              <a:rPr lang="en-GB" dirty="0">
                <a:latin typeface="Avenir LT Pro 65 Medium" panose="020B0603020203020204" pitchFamily="34" charset="0"/>
              </a:rPr>
              <a:t>Basic understanding of needs </a:t>
            </a:r>
          </a:p>
          <a:p>
            <a:pPr marL="0" indent="0" algn="ctr">
              <a:buNone/>
            </a:pPr>
            <a:r>
              <a:rPr lang="en-GB" dirty="0">
                <a:latin typeface="Avenir LT Pro 65 Medium" panose="020B0603020203020204" pitchFamily="34" charset="0"/>
              </a:rPr>
              <a:t>Feedback and satisfaction data is actively sought</a:t>
            </a:r>
          </a:p>
          <a:p>
            <a:pPr marL="0" indent="0" algn="ctr">
              <a:buNone/>
            </a:pPr>
            <a:r>
              <a:rPr lang="en-GB" dirty="0">
                <a:latin typeface="Avenir LT Pro 65 Medium" panose="020B0603020203020204" pitchFamily="34" charset="0"/>
              </a:rPr>
              <a:t>Customer data starting to be collected, enriched and analysed</a:t>
            </a:r>
          </a:p>
          <a:p>
            <a:pPr marL="0" indent="0" algn="ctr">
              <a:buNone/>
            </a:pPr>
            <a:r>
              <a:rPr lang="en-GB" dirty="0">
                <a:latin typeface="Avenir LT Pro 65 Medium" panose="020B0603020203020204" pitchFamily="34" charset="0"/>
              </a:rPr>
              <a:t>Basic analysis tools, e.g. Excel</a:t>
            </a:r>
          </a:p>
        </p:txBody>
      </p:sp>
      <p:sp>
        <p:nvSpPr>
          <p:cNvPr id="73" name="TextBox 72">
            <a:extLst>
              <a:ext uri="{FF2B5EF4-FFF2-40B4-BE49-F238E27FC236}">
                <a16:creationId xmlns:a16="http://schemas.microsoft.com/office/drawing/2014/main" id="{01114F52-4A9B-D287-8169-B12855DAE468}"/>
              </a:ext>
            </a:extLst>
          </p:cNvPr>
          <p:cNvSpPr txBox="1"/>
          <p:nvPr/>
        </p:nvSpPr>
        <p:spPr>
          <a:xfrm>
            <a:off x="475916" y="2673804"/>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0" indent="0" algn="ctr">
              <a:buClr>
                <a:srgbClr val="4D4D4D"/>
              </a:buClr>
              <a:buNone/>
            </a:pPr>
            <a:r>
              <a:rPr lang="en-GB" b="1" dirty="0">
                <a:solidFill>
                  <a:srgbClr val="003F48"/>
                </a:solidFill>
                <a:latin typeface="Avenir LT Pro 65 Medium" panose="020B0603020203020204" pitchFamily="34" charset="0"/>
              </a:rPr>
              <a:t>PEOPLE</a:t>
            </a:r>
          </a:p>
          <a:p>
            <a:pPr marL="0" indent="0" algn="ctr">
              <a:buNone/>
            </a:pPr>
            <a:r>
              <a:rPr lang="en-GB" dirty="0">
                <a:latin typeface="Avenir LT Pro 65 Medium" panose="020B0603020203020204" pitchFamily="34" charset="0"/>
              </a:rPr>
              <a:t>Starting to specialise</a:t>
            </a:r>
          </a:p>
          <a:p>
            <a:pPr marL="0" indent="0" algn="ctr">
              <a:buNone/>
            </a:pPr>
            <a:r>
              <a:rPr lang="en-GB" dirty="0">
                <a:latin typeface="Avenir LT Pro 65 Medium" panose="020B0603020203020204" pitchFamily="34" charset="0"/>
              </a:rPr>
              <a:t>Unintentional functional ‘siloes’</a:t>
            </a:r>
          </a:p>
          <a:p>
            <a:pPr marL="0" indent="0" algn="ctr">
              <a:buNone/>
            </a:pPr>
            <a:r>
              <a:rPr lang="en-GB" dirty="0">
                <a:latin typeface="Avenir LT Pro 65 Medium" panose="020B0603020203020204" pitchFamily="34" charset="0"/>
              </a:rPr>
              <a:t>Training mostly on-the-job</a:t>
            </a:r>
          </a:p>
          <a:p>
            <a:pPr marL="0" indent="0" algn="ctr">
              <a:buNone/>
            </a:pPr>
            <a:r>
              <a:rPr lang="en-GB" dirty="0">
                <a:latin typeface="Avenir LT Pro 65 Medium" panose="020B0603020203020204" pitchFamily="34" charset="0"/>
              </a:rPr>
              <a:t>Formalised regulatory requirements</a:t>
            </a:r>
          </a:p>
          <a:p>
            <a:pPr marL="0" indent="0" algn="ctr">
              <a:buNone/>
            </a:pPr>
            <a:r>
              <a:rPr lang="en-GB" dirty="0">
                <a:latin typeface="Avenir LT Pro 65 Medium" panose="020B0603020203020204" pitchFamily="34" charset="0"/>
              </a:rPr>
              <a:t>Positive employee sentiment</a:t>
            </a:r>
          </a:p>
          <a:p>
            <a:pPr marL="0" indent="0" algn="ctr">
              <a:buNone/>
            </a:pPr>
            <a:r>
              <a:rPr lang="en-GB" dirty="0">
                <a:latin typeface="Avenir LT Pro 65 Medium" panose="020B0603020203020204" pitchFamily="34" charset="0"/>
              </a:rPr>
              <a:t>Very frustrated with capabilities</a:t>
            </a:r>
          </a:p>
        </p:txBody>
      </p:sp>
      <p:sp>
        <p:nvSpPr>
          <p:cNvPr id="74" name="TextBox 73">
            <a:extLst>
              <a:ext uri="{FF2B5EF4-FFF2-40B4-BE49-F238E27FC236}">
                <a16:creationId xmlns:a16="http://schemas.microsoft.com/office/drawing/2014/main" id="{F18EFC8B-BB97-0668-377C-697345F67C8F}"/>
              </a:ext>
            </a:extLst>
          </p:cNvPr>
          <p:cNvSpPr txBox="1"/>
          <p:nvPr/>
        </p:nvSpPr>
        <p:spPr>
          <a:xfrm>
            <a:off x="2319687" y="2673802"/>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CRM </a:t>
            </a:r>
          </a:p>
          <a:p>
            <a:pPr marL="0" indent="0" algn="ctr">
              <a:buNone/>
            </a:pPr>
            <a:r>
              <a:rPr lang="en-GB" dirty="0">
                <a:latin typeface="Avenir LT Pro 65 Medium" panose="020B0603020203020204" pitchFamily="34" charset="0"/>
              </a:rPr>
              <a:t>Partially automated</a:t>
            </a:r>
          </a:p>
          <a:p>
            <a:pPr marL="0" indent="0" algn="ctr">
              <a:buNone/>
            </a:pPr>
            <a:r>
              <a:rPr lang="en-GB" dirty="0">
                <a:latin typeface="Avenir LT Pro 65 Medium" panose="020B0603020203020204" pitchFamily="34" charset="0"/>
              </a:rPr>
              <a:t>Minimal integration </a:t>
            </a:r>
          </a:p>
          <a:p>
            <a:pPr marL="0" indent="0" algn="ctr">
              <a:buNone/>
            </a:pPr>
            <a:r>
              <a:rPr lang="en-GB" dirty="0">
                <a:latin typeface="Avenir LT Pro 65 Medium" panose="020B0603020203020204" pitchFamily="34" charset="0"/>
              </a:rPr>
              <a:t>Manual interfacing between tools designed for managing customer interactions</a:t>
            </a:r>
          </a:p>
          <a:p>
            <a:pPr marL="0" indent="0" algn="ctr">
              <a:buNone/>
            </a:pPr>
            <a:r>
              <a:rPr lang="en-GB" dirty="0">
                <a:latin typeface="Avenir LT Pro 65 Medium" panose="020B0603020203020204" pitchFamily="34" charset="0"/>
              </a:rPr>
              <a:t>Processes to manage development of customers are being conceived</a:t>
            </a:r>
          </a:p>
        </p:txBody>
      </p:sp>
      <p:sp>
        <p:nvSpPr>
          <p:cNvPr id="23" name="TextBox 22">
            <a:extLst>
              <a:ext uri="{FF2B5EF4-FFF2-40B4-BE49-F238E27FC236}">
                <a16:creationId xmlns:a16="http://schemas.microsoft.com/office/drawing/2014/main" id="{9949EB3F-2507-3B11-BD3D-1775A0733A26}"/>
              </a:ext>
            </a:extLst>
          </p:cNvPr>
          <p:cNvSpPr txBox="1"/>
          <p:nvPr/>
        </p:nvSpPr>
        <p:spPr>
          <a:xfrm>
            <a:off x="4181056" y="1257350"/>
            <a:ext cx="1751197"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OPERATIONS</a:t>
            </a:r>
          </a:p>
          <a:p>
            <a:pPr marL="0" indent="0" algn="ctr">
              <a:buNone/>
            </a:pPr>
            <a:r>
              <a:rPr lang="en-GB" dirty="0">
                <a:latin typeface="Avenir LT Pro 65 Medium" panose="020B0603020203020204" pitchFamily="34" charset="0"/>
              </a:rPr>
              <a:t>Recognise high-level product or sales-tier segments</a:t>
            </a:r>
          </a:p>
          <a:p>
            <a:pPr marL="0" indent="0" algn="ctr">
              <a:buNone/>
            </a:pPr>
            <a:r>
              <a:rPr lang="en-GB" dirty="0">
                <a:latin typeface="Avenir LT Pro 65 Medium" panose="020B0603020203020204" pitchFamily="34" charset="0"/>
              </a:rPr>
              <a:t>More focus on highest spenders and keeping them happy </a:t>
            </a:r>
          </a:p>
          <a:p>
            <a:pPr marL="0" indent="0" algn="ctr">
              <a:buNone/>
            </a:pPr>
            <a:r>
              <a:rPr lang="en-GB" dirty="0">
                <a:latin typeface="Avenir LT Pro 65 Medium" panose="020B0603020203020204" pitchFamily="34" charset="0"/>
              </a:rPr>
              <a:t>Minimal customer governance</a:t>
            </a:r>
          </a:p>
          <a:p>
            <a:pPr marL="0" indent="0" algn="ctr">
              <a:buNone/>
            </a:pPr>
            <a:r>
              <a:rPr lang="en-GB" dirty="0">
                <a:latin typeface="Avenir LT Pro 65 Medium" panose="020B0603020203020204" pitchFamily="34" charset="0"/>
              </a:rPr>
              <a:t>Customer-centricity is abandoned when business needs sales</a:t>
            </a:r>
          </a:p>
        </p:txBody>
      </p:sp>
      <p:sp>
        <p:nvSpPr>
          <p:cNvPr id="24" name="TextBox 23">
            <a:extLst>
              <a:ext uri="{FF2B5EF4-FFF2-40B4-BE49-F238E27FC236}">
                <a16:creationId xmlns:a16="http://schemas.microsoft.com/office/drawing/2014/main" id="{04CD5365-2C90-CC45-2495-5EF1E30F7098}"/>
              </a:ext>
            </a:extLst>
          </p:cNvPr>
          <p:cNvSpPr txBox="1"/>
          <p:nvPr/>
        </p:nvSpPr>
        <p:spPr>
          <a:xfrm>
            <a:off x="475916" y="1257352"/>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0" indent="0" algn="ctr">
              <a:buClr>
                <a:srgbClr val="4D4D4D"/>
              </a:buClr>
              <a:buNone/>
            </a:pPr>
            <a:r>
              <a:rPr lang="en-GB" b="1" dirty="0">
                <a:solidFill>
                  <a:srgbClr val="003F48"/>
                </a:solidFill>
                <a:latin typeface="Avenir LT Pro 65 Medium" panose="020B0603020203020204" pitchFamily="34" charset="0"/>
              </a:rPr>
              <a:t>SALES</a:t>
            </a:r>
          </a:p>
          <a:p>
            <a:pPr marL="0" indent="0" algn="ctr">
              <a:buClr>
                <a:srgbClr val="4D4D4D"/>
              </a:buClr>
              <a:buNone/>
            </a:pPr>
            <a:r>
              <a:rPr lang="en-GB" dirty="0">
                <a:latin typeface="Avenir LT Pro 65 Medium" panose="020B0603020203020204" pitchFamily="34" charset="0"/>
              </a:rPr>
              <a:t>Pushing product</a:t>
            </a:r>
          </a:p>
          <a:p>
            <a:pPr marL="0" indent="0" algn="ctr">
              <a:buClr>
                <a:srgbClr val="4D4D4D"/>
              </a:buClr>
              <a:buNone/>
            </a:pPr>
            <a:r>
              <a:rPr lang="en-GB" dirty="0">
                <a:latin typeface="Avenir LT Pro 65 Medium" panose="020B0603020203020204" pitchFamily="34" charset="0"/>
              </a:rPr>
              <a:t>Internal competition for access to customers in campaigns</a:t>
            </a:r>
          </a:p>
          <a:p>
            <a:pPr marL="0" indent="0" algn="ctr">
              <a:buClr>
                <a:srgbClr val="4D4D4D"/>
              </a:buClr>
              <a:buNone/>
            </a:pPr>
            <a:r>
              <a:rPr lang="en-GB" dirty="0">
                <a:latin typeface="Avenir LT Pro 65 Medium" panose="020B0603020203020204" pitchFamily="34" charset="0"/>
              </a:rPr>
              <a:t>Generic offers incentivise purchase </a:t>
            </a:r>
          </a:p>
          <a:p>
            <a:pPr marL="0" indent="0" algn="ctr">
              <a:buClr>
                <a:srgbClr val="4D4D4D"/>
              </a:buClr>
              <a:buNone/>
            </a:pPr>
            <a:r>
              <a:rPr lang="en-GB" dirty="0">
                <a:latin typeface="Avenir LT Pro 65 Medium" panose="020B0603020203020204" pitchFamily="34" charset="0"/>
              </a:rPr>
              <a:t>Basic list selections for email and voice-call outreach</a:t>
            </a:r>
          </a:p>
          <a:p>
            <a:pPr marL="0" indent="0" algn="ctr">
              <a:buClr>
                <a:srgbClr val="4D4D4D"/>
              </a:buClr>
              <a:buNone/>
            </a:pPr>
            <a:r>
              <a:rPr lang="en-GB" dirty="0">
                <a:latin typeface="Avenir LT Pro 65 Medium" panose="020B0603020203020204" pitchFamily="34" charset="0"/>
              </a:rPr>
              <a:t>Targeting based on purchase history</a:t>
            </a:r>
          </a:p>
        </p:txBody>
      </p:sp>
      <p:sp>
        <p:nvSpPr>
          <p:cNvPr id="27" name="TextBox 26">
            <a:extLst>
              <a:ext uri="{FF2B5EF4-FFF2-40B4-BE49-F238E27FC236}">
                <a16:creationId xmlns:a16="http://schemas.microsoft.com/office/drawing/2014/main" id="{26CFC8FD-C6D4-EAA0-6A22-79079B628297}"/>
              </a:ext>
            </a:extLst>
          </p:cNvPr>
          <p:cNvSpPr txBox="1"/>
          <p:nvPr/>
        </p:nvSpPr>
        <p:spPr>
          <a:xfrm>
            <a:off x="2319687" y="1257350"/>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SERVICE </a:t>
            </a:r>
          </a:p>
          <a:p>
            <a:pPr marL="0" indent="0" algn="ctr">
              <a:buNone/>
            </a:pPr>
            <a:r>
              <a:rPr lang="en-GB" dirty="0">
                <a:latin typeface="Avenir LT Pro 65 Medium" panose="020B0603020203020204" pitchFamily="34" charset="0"/>
              </a:rPr>
              <a:t>Processes set up</a:t>
            </a:r>
          </a:p>
          <a:p>
            <a:pPr marL="0" indent="0" algn="ctr">
              <a:buNone/>
            </a:pPr>
            <a:r>
              <a:rPr lang="en-GB" dirty="0">
                <a:latin typeface="Avenir LT Pro 65 Medium" panose="020B0603020203020204" pitchFamily="34" charset="0"/>
              </a:rPr>
              <a:t>Reactive to customer queries</a:t>
            </a:r>
          </a:p>
          <a:p>
            <a:pPr marL="0" indent="0" algn="ctr">
              <a:buNone/>
            </a:pPr>
            <a:r>
              <a:rPr lang="en-GB" dirty="0">
                <a:latin typeface="Avenir LT Pro 65 Medium" panose="020B0603020203020204" pitchFamily="34" charset="0"/>
              </a:rPr>
              <a:t>Some structure around customer lifecycle, e.g. account opening</a:t>
            </a:r>
          </a:p>
          <a:p>
            <a:pPr marL="0" indent="0" algn="ctr">
              <a:buNone/>
            </a:pPr>
            <a:r>
              <a:rPr lang="en-GB" dirty="0">
                <a:latin typeface="Avenir LT Pro 65 Medium" panose="020B0603020203020204" pitchFamily="34" charset="0"/>
              </a:rPr>
              <a:t>Customer interaction is possible through email, call and social media handling</a:t>
            </a:r>
          </a:p>
        </p:txBody>
      </p:sp>
      <p:pic>
        <p:nvPicPr>
          <p:cNvPr id="51" name="Graphic 50" descr="Call center with solid fill">
            <a:extLst>
              <a:ext uri="{FF2B5EF4-FFF2-40B4-BE49-F238E27FC236}">
                <a16:creationId xmlns:a16="http://schemas.microsoft.com/office/drawing/2014/main" id="{F7E7B698-DC38-703F-E581-C1ADC9299EE2}"/>
              </a:ext>
            </a:extLst>
          </p:cNvPr>
          <p:cNvPicPr>
            <a:picLocks noChangeAspect="1"/>
          </p:cNvPicPr>
          <p:nvPr/>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2335930" y="1297710"/>
            <a:ext cx="188813" cy="188813"/>
          </a:xfrm>
          <a:prstGeom prst="rect">
            <a:avLst/>
          </a:prstGeom>
          <a:effectLst>
            <a:glow rad="25400">
              <a:srgbClr val="003F48">
                <a:alpha val="51000"/>
              </a:srgbClr>
            </a:glow>
          </a:effectLst>
        </p:spPr>
      </p:pic>
      <p:pic>
        <p:nvPicPr>
          <p:cNvPr id="52" name="Graphic 51" descr="Connections with solid fill">
            <a:extLst>
              <a:ext uri="{FF2B5EF4-FFF2-40B4-BE49-F238E27FC236}">
                <a16:creationId xmlns:a16="http://schemas.microsoft.com/office/drawing/2014/main" id="{2ADF69F4-3A7D-9B91-A76C-28ACB345896D}"/>
              </a:ext>
            </a:extLst>
          </p:cNvPr>
          <p:cNvPicPr>
            <a:picLocks noChangeAspect="1"/>
          </p:cNvPicPr>
          <p:nvPr/>
        </p:nvPicPr>
        <p:blipFill>
          <a:blip r:embed="rId15" cstate="print">
            <a:extLst>
              <a:ext uri="{28A0092B-C50C-407E-A947-70E740481C1C}">
                <a14:useLocalDpi xmlns:a14="http://schemas.microsoft.com/office/drawing/2010/main"/>
              </a:ext>
              <a:ext uri="{96DAC541-7B7A-43D3-8B79-37D633B846F1}">
                <asvg:svgBlip xmlns:asvg="http://schemas.microsoft.com/office/drawing/2016/SVG/main" r:embed="rId16"/>
              </a:ext>
            </a:extLst>
          </a:blip>
          <a:stretch>
            <a:fillRect/>
          </a:stretch>
        </p:blipFill>
        <p:spPr>
          <a:xfrm>
            <a:off x="2366088" y="2702694"/>
            <a:ext cx="188813" cy="188813"/>
          </a:xfrm>
          <a:prstGeom prst="rect">
            <a:avLst/>
          </a:prstGeom>
          <a:effectLst>
            <a:glow rad="25400">
              <a:srgbClr val="003F48">
                <a:alpha val="51000"/>
              </a:srgbClr>
            </a:glow>
          </a:effectLst>
        </p:spPr>
      </p:pic>
      <p:pic>
        <p:nvPicPr>
          <p:cNvPr id="53" name="Graphic 52" descr="Shopping cart with solid fill">
            <a:extLst>
              <a:ext uri="{FF2B5EF4-FFF2-40B4-BE49-F238E27FC236}">
                <a16:creationId xmlns:a16="http://schemas.microsoft.com/office/drawing/2014/main" id="{E61259C3-9E0C-5BE8-2CF3-539F944FE772}"/>
              </a:ext>
            </a:extLst>
          </p:cNvPr>
          <p:cNvPicPr>
            <a:picLocks noChangeAspect="1"/>
          </p:cNvPicPr>
          <p:nvPr/>
        </p:nvPicPr>
        <p:blipFill>
          <a:blip r:embed="rId17" cstate="print">
            <a:extLst>
              <a:ext uri="{28A0092B-C50C-407E-A947-70E740481C1C}">
                <a14:useLocalDpi xmlns:a14="http://schemas.microsoft.com/office/drawing/2010/main"/>
              </a:ext>
              <a:ext uri="{96DAC541-7B7A-43D3-8B79-37D633B846F1}">
                <asvg:svgBlip xmlns:asvg="http://schemas.microsoft.com/office/drawing/2016/SVG/main" r:embed="rId18"/>
              </a:ext>
            </a:extLst>
          </a:blip>
          <a:stretch>
            <a:fillRect/>
          </a:stretch>
        </p:blipFill>
        <p:spPr>
          <a:xfrm>
            <a:off x="515625" y="1297711"/>
            <a:ext cx="188813" cy="188813"/>
          </a:xfrm>
          <a:prstGeom prst="rect">
            <a:avLst/>
          </a:prstGeom>
          <a:effectLst>
            <a:glow rad="25400">
              <a:srgbClr val="003F48">
                <a:alpha val="51000"/>
              </a:srgbClr>
            </a:glow>
          </a:effectLst>
        </p:spPr>
      </p:pic>
      <p:pic>
        <p:nvPicPr>
          <p:cNvPr id="54" name="Graphic 53" descr="Target Audience with solid fill">
            <a:extLst>
              <a:ext uri="{FF2B5EF4-FFF2-40B4-BE49-F238E27FC236}">
                <a16:creationId xmlns:a16="http://schemas.microsoft.com/office/drawing/2014/main" id="{2DF02BC9-4BCD-6A83-FEAF-B0A89EFEBBFB}"/>
              </a:ext>
            </a:extLst>
          </p:cNvPr>
          <p:cNvPicPr>
            <a:picLocks noChangeAspect="1"/>
          </p:cNvPicPr>
          <p:nvPr/>
        </p:nvPicPr>
        <p:blipFill>
          <a:blip r:embed="rId19" cstate="print">
            <a:extLst>
              <a:ext uri="{28A0092B-C50C-407E-A947-70E740481C1C}">
                <a14:useLocalDpi xmlns:a14="http://schemas.microsoft.com/office/drawing/2010/main"/>
              </a:ext>
              <a:ext uri="{96DAC541-7B7A-43D3-8B79-37D633B846F1}">
                <asvg:svgBlip xmlns:asvg="http://schemas.microsoft.com/office/drawing/2016/SVG/main" r:embed="rId20"/>
              </a:ext>
            </a:extLst>
          </a:blip>
          <a:stretch>
            <a:fillRect/>
          </a:stretch>
        </p:blipFill>
        <p:spPr>
          <a:xfrm>
            <a:off x="4226031" y="2688263"/>
            <a:ext cx="188813" cy="188813"/>
          </a:xfrm>
          <a:prstGeom prst="rect">
            <a:avLst/>
          </a:prstGeom>
          <a:effectLst>
            <a:glow rad="25400">
              <a:srgbClr val="003F48">
                <a:alpha val="51000"/>
              </a:srgbClr>
            </a:glow>
          </a:effectLst>
        </p:spPr>
      </p:pic>
      <p:pic>
        <p:nvPicPr>
          <p:cNvPr id="56" name="Graphic 55" descr="Factory with solid fill">
            <a:extLst>
              <a:ext uri="{FF2B5EF4-FFF2-40B4-BE49-F238E27FC236}">
                <a16:creationId xmlns:a16="http://schemas.microsoft.com/office/drawing/2014/main" id="{0FCC26E3-76D9-8392-C376-AF03C7620E2A}"/>
              </a:ext>
            </a:extLst>
          </p:cNvPr>
          <p:cNvPicPr>
            <a:picLocks noChangeAspect="1"/>
          </p:cNvPicPr>
          <p:nvPr/>
        </p:nvPicPr>
        <p:blipFill>
          <a:blip r:embed="rId21" cstate="print">
            <a:extLst>
              <a:ext uri="{28A0092B-C50C-407E-A947-70E740481C1C}">
                <a14:useLocalDpi xmlns:a14="http://schemas.microsoft.com/office/drawing/2010/main"/>
              </a:ext>
              <a:ext uri="{96DAC541-7B7A-43D3-8B79-37D633B846F1}">
                <asvg:svgBlip xmlns:asvg="http://schemas.microsoft.com/office/drawing/2016/SVG/main" r:embed="rId22"/>
              </a:ext>
            </a:extLst>
          </a:blip>
          <a:stretch>
            <a:fillRect/>
          </a:stretch>
        </p:blipFill>
        <p:spPr>
          <a:xfrm>
            <a:off x="4195345" y="1274041"/>
            <a:ext cx="188813" cy="188813"/>
          </a:xfrm>
          <a:prstGeom prst="rect">
            <a:avLst/>
          </a:prstGeom>
          <a:effectLst>
            <a:glow rad="25400">
              <a:srgbClr val="003F48">
                <a:alpha val="51000"/>
              </a:srgbClr>
            </a:glow>
          </a:effectLst>
        </p:spPr>
      </p:pic>
      <p:pic>
        <p:nvPicPr>
          <p:cNvPr id="57" name="Graphic 56" descr="Users with solid fill">
            <a:extLst>
              <a:ext uri="{FF2B5EF4-FFF2-40B4-BE49-F238E27FC236}">
                <a16:creationId xmlns:a16="http://schemas.microsoft.com/office/drawing/2014/main" id="{D5BDC592-17B4-653E-7C01-1E679C572F10}"/>
              </a:ext>
            </a:extLst>
          </p:cNvPr>
          <p:cNvPicPr>
            <a:picLocks noChangeAspect="1"/>
          </p:cNvPicPr>
          <p:nvPr/>
        </p:nvPicPr>
        <p:blipFill>
          <a:blip r:embed="rId23" cstate="print">
            <a:extLst>
              <a:ext uri="{28A0092B-C50C-407E-A947-70E740481C1C}">
                <a14:useLocalDpi xmlns:a14="http://schemas.microsoft.com/office/drawing/2010/main"/>
              </a:ext>
              <a:ext uri="{96DAC541-7B7A-43D3-8B79-37D633B846F1}">
                <asvg:svgBlip xmlns:asvg="http://schemas.microsoft.com/office/drawing/2016/SVG/main" r:embed="rId24"/>
              </a:ext>
            </a:extLst>
          </a:blip>
          <a:stretch>
            <a:fillRect/>
          </a:stretch>
        </p:blipFill>
        <p:spPr>
          <a:xfrm>
            <a:off x="515625" y="2683287"/>
            <a:ext cx="188813" cy="188813"/>
          </a:xfrm>
          <a:prstGeom prst="rect">
            <a:avLst/>
          </a:prstGeom>
          <a:effectLst>
            <a:glow rad="25400">
              <a:srgbClr val="003F48">
                <a:alpha val="51000"/>
              </a:srgbClr>
            </a:glow>
          </a:effectLst>
        </p:spPr>
      </p:pic>
    </p:spTree>
    <p:extLst>
      <p:ext uri="{BB962C8B-B14F-4D97-AF65-F5344CB8AC3E}">
        <p14:creationId xmlns:p14="http://schemas.microsoft.com/office/powerpoint/2010/main" val="249608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F17E8775-A327-19B1-E28C-10CB869C449C}"/>
              </a:ext>
            </a:extLst>
          </p:cNvPr>
          <p:cNvSpPr txBox="1"/>
          <p:nvPr/>
        </p:nvSpPr>
        <p:spPr>
          <a:xfrm>
            <a:off x="340029" y="1237650"/>
            <a:ext cx="5531381" cy="1072281"/>
          </a:xfrm>
          <a:prstGeom prst="rect">
            <a:avLst/>
          </a:prstGeom>
          <a:noFill/>
        </p:spPr>
        <p:txBody>
          <a:bodyPr wrap="square" lIns="0" rIns="36000" anchor="t">
            <a:sp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SUMMARY 	</a:t>
            </a:r>
            <a:r>
              <a:rPr lang="en-GB" sz="900" dirty="0">
                <a:latin typeface="Avenir LT Pro 65 Medium" panose="020B0603020203020204" pitchFamily="34" charset="0"/>
              </a:rPr>
              <a:t>Growing and protecting the right customers</a:t>
            </a:r>
          </a:p>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OBJECTIVES	</a:t>
            </a:r>
            <a:r>
              <a:rPr lang="en-GB" sz="900" dirty="0">
                <a:latin typeface="Avenir LT Pro 65 Medium" panose="020B0603020203020204" pitchFamily="34" charset="0"/>
              </a:rPr>
              <a:t>Focus on the right customers with segment-level KPI targeting sales value, retained revenue, return on cost (to serve and of sale) by channel, satisfaction and engagement.</a:t>
            </a:r>
          </a:p>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SUCCESS</a:t>
            </a:r>
            <a:r>
              <a:rPr lang="en-GB" sz="900" dirty="0">
                <a:latin typeface="Avenir LT Pro 65 Medium" panose="020B0603020203020204" pitchFamily="34" charset="0"/>
              </a:rPr>
              <a:t> 	Enabled through broad understanding of what works and what doesn’t with different segments. Outcomes are repeatable but offer and contact fatigue is noticeable with customer audiences, requiring new offers and comms to maintain performance.</a:t>
            </a:r>
          </a:p>
        </p:txBody>
      </p:sp>
      <p:sp>
        <p:nvSpPr>
          <p:cNvPr id="66" name="Title 1">
            <a:extLst>
              <a:ext uri="{FF2B5EF4-FFF2-40B4-BE49-F238E27FC236}">
                <a16:creationId xmlns:a16="http://schemas.microsoft.com/office/drawing/2014/main" id="{32E0D895-0217-2D9E-3918-C65870258F5A}"/>
              </a:ext>
            </a:extLst>
          </p:cNvPr>
          <p:cNvSpPr txBox="1">
            <a:spLocks/>
          </p:cNvSpPr>
          <p:nvPr/>
        </p:nvSpPr>
        <p:spPr>
          <a:xfrm>
            <a:off x="340029" y="792683"/>
            <a:ext cx="4020200"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CHARACTERISTICS OF BUSINESSES AT LEVEL 3</a:t>
            </a:r>
          </a:p>
        </p:txBody>
      </p:sp>
      <p:sp>
        <p:nvSpPr>
          <p:cNvPr id="67" name="Slide Number Placeholder 5">
            <a:extLst>
              <a:ext uri="{FF2B5EF4-FFF2-40B4-BE49-F238E27FC236}">
                <a16:creationId xmlns:a16="http://schemas.microsoft.com/office/drawing/2014/main" id="{13D39E08-7765-2158-54DE-B0C9B897A995}"/>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44</a:t>
            </a:fld>
            <a:endParaRPr lang="en-GB" sz="754">
              <a:latin typeface="Avenir LT Pro 65 Medium" panose="020B0603020203020204" pitchFamily="34" charset="0"/>
            </a:endParaRPr>
          </a:p>
        </p:txBody>
      </p:sp>
      <p:pic>
        <p:nvPicPr>
          <p:cNvPr id="68" name="Picture 67">
            <a:extLst>
              <a:ext uri="{FF2B5EF4-FFF2-40B4-BE49-F238E27FC236}">
                <a16:creationId xmlns:a16="http://schemas.microsoft.com/office/drawing/2014/main" id="{BD6E34C4-AEB8-A386-CBF0-5459FA5948C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69" name="TextBox 68">
            <a:extLst>
              <a:ext uri="{FF2B5EF4-FFF2-40B4-BE49-F238E27FC236}">
                <a16:creationId xmlns:a16="http://schemas.microsoft.com/office/drawing/2014/main" id="{867DBC49-CB1C-4792-733E-A3FEA24FC701}"/>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70" name="Straight Connector 69">
            <a:extLst>
              <a:ext uri="{FF2B5EF4-FFF2-40B4-BE49-F238E27FC236}">
                <a16:creationId xmlns:a16="http://schemas.microsoft.com/office/drawing/2014/main" id="{7B277954-E99E-2894-F058-E534976C1337}"/>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742E9290-6D1F-29BA-0B64-1DA971533537}"/>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graphicFrame>
        <p:nvGraphicFramePr>
          <p:cNvPr id="96" name="Table 95">
            <a:extLst>
              <a:ext uri="{FF2B5EF4-FFF2-40B4-BE49-F238E27FC236}">
                <a16:creationId xmlns:a16="http://schemas.microsoft.com/office/drawing/2014/main" id="{FE4AFB65-9AF2-EA3D-8EDB-3FA0A30FBF85}"/>
              </a:ext>
            </a:extLst>
          </p:cNvPr>
          <p:cNvGraphicFramePr>
            <a:graphicFrameLocks noGrp="1"/>
          </p:cNvGraphicFramePr>
          <p:nvPr>
            <p:extLst>
              <p:ext uri="{D42A27DB-BD31-4B8C-83A1-F6EECF244321}">
                <p14:modId xmlns:p14="http://schemas.microsoft.com/office/powerpoint/2010/main" val="479569220"/>
              </p:ext>
            </p:extLst>
          </p:nvPr>
        </p:nvGraphicFramePr>
        <p:xfrm>
          <a:off x="340029" y="2465300"/>
          <a:ext cx="5531382" cy="1293176"/>
        </p:xfrm>
        <a:graphic>
          <a:graphicData uri="http://schemas.openxmlformats.org/drawingml/2006/table">
            <a:tbl>
              <a:tblPr>
                <a:tableStyleId>{5C22544A-7EE6-4342-B048-85BDC9FD1C3A}</a:tableStyleId>
              </a:tblPr>
              <a:tblGrid>
                <a:gridCol w="1843794">
                  <a:extLst>
                    <a:ext uri="{9D8B030D-6E8A-4147-A177-3AD203B41FA5}">
                      <a16:colId xmlns:a16="http://schemas.microsoft.com/office/drawing/2014/main" val="4154762390"/>
                    </a:ext>
                  </a:extLst>
                </a:gridCol>
                <a:gridCol w="1843794">
                  <a:extLst>
                    <a:ext uri="{9D8B030D-6E8A-4147-A177-3AD203B41FA5}">
                      <a16:colId xmlns:a16="http://schemas.microsoft.com/office/drawing/2014/main" val="283952235"/>
                    </a:ext>
                  </a:extLst>
                </a:gridCol>
                <a:gridCol w="1843794">
                  <a:extLst>
                    <a:ext uri="{9D8B030D-6E8A-4147-A177-3AD203B41FA5}">
                      <a16:colId xmlns:a16="http://schemas.microsoft.com/office/drawing/2014/main" val="3784862251"/>
                    </a:ext>
                  </a:extLst>
                </a:gridCol>
              </a:tblGrid>
              <a:tr h="646588">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BETTER</a:t>
                      </a:r>
                      <a:r>
                        <a:rPr lang="en-GB" sz="900" b="1" dirty="0">
                          <a:solidFill>
                            <a:srgbClr val="003F48"/>
                          </a:solidFill>
                          <a:latin typeface="Avenir LT Pro 65 Medium" panose="020B0603020203020204" pitchFamily="34" charset="0"/>
                        </a:rPr>
                        <a:t> SATISFACTION</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More customer-centric and providing a better experience.</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BETTER</a:t>
                      </a:r>
                      <a:r>
                        <a:rPr lang="en-GB" sz="900" b="1" dirty="0">
                          <a:solidFill>
                            <a:srgbClr val="003F48"/>
                          </a:solidFill>
                          <a:latin typeface="Avenir LT Pro 65 Medium" panose="020B0603020203020204" pitchFamily="34" charset="0"/>
                        </a:rPr>
                        <a:t> MORALE</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Employees fully empowered to resolve &amp; improve experiences.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BETTER </a:t>
                      </a:r>
                      <a:r>
                        <a:rPr lang="en-GB" sz="900" b="1" dirty="0">
                          <a:solidFill>
                            <a:srgbClr val="003F48"/>
                          </a:solidFill>
                          <a:latin typeface="Avenir LT Pro 65 Medium" panose="020B0603020203020204" pitchFamily="34" charset="0"/>
                        </a:rPr>
                        <a:t>SALES</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Customers more likely to repeat purchase and advocate.</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extLst>
                  <a:ext uri="{0D108BD9-81ED-4DB2-BD59-A6C34878D82A}">
                    <a16:rowId xmlns:a16="http://schemas.microsoft.com/office/drawing/2014/main" val="3296425543"/>
                  </a:ext>
                </a:extLst>
              </a:tr>
              <a:tr h="646588">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REDUCED</a:t>
                      </a:r>
                      <a:r>
                        <a:rPr lang="en-GB" sz="900" b="1" dirty="0">
                          <a:solidFill>
                            <a:srgbClr val="003F48"/>
                          </a:solidFill>
                          <a:latin typeface="Avenir LT Pro 65 Medium" panose="020B0603020203020204" pitchFamily="34" charset="0"/>
                        </a:rPr>
                        <a:t> CHURN</a:t>
                      </a:r>
                      <a:endParaRPr lang="en-GB" sz="900" dirty="0">
                        <a:latin typeface="Avenir LT Pro 65 Medium" panose="020B0603020203020204" pitchFamily="34" charset="0"/>
                      </a:endParaRP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Better understanding of needs and issues and taking steps to address.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BETTER </a:t>
                      </a:r>
                      <a:r>
                        <a:rPr lang="en-GB" sz="900" b="1" dirty="0">
                          <a:solidFill>
                            <a:srgbClr val="003F48"/>
                          </a:solidFill>
                          <a:latin typeface="Avenir LT Pro 65 Medium" panose="020B0603020203020204" pitchFamily="34" charset="0"/>
                        </a:rPr>
                        <a:t>REPUTATION</a:t>
                      </a:r>
                      <a:r>
                        <a:rPr lang="en-GB" sz="900" dirty="0">
                          <a:solidFill>
                            <a:schemeClr val="tx1">
                              <a:lumMod val="65000"/>
                              <a:lumOff val="35000"/>
                            </a:schemeClr>
                          </a:solidFill>
                          <a:latin typeface="Avenir LT Pro 65 Medium" panose="020B0603020203020204" pitchFamily="34" charset="0"/>
                        </a:rPr>
                        <a:t>	</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venir LT Pro 65 Medium" panose="020B0603020203020204" pitchFamily="34" charset="0"/>
                        </a:rPr>
                        <a:t>Known for commitment to providing a better experience.</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HIGHER </a:t>
                      </a:r>
                      <a:r>
                        <a:rPr lang="en-GB" sz="900" b="1" dirty="0">
                          <a:solidFill>
                            <a:srgbClr val="003F48"/>
                          </a:solidFill>
                          <a:latin typeface="Avenir LT Pro 65 Medium" panose="020B0603020203020204" pitchFamily="34" charset="0"/>
                        </a:rPr>
                        <a:t>COSTS</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High investment in initiatives but offset by returns.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extLst>
                  <a:ext uri="{0D108BD9-81ED-4DB2-BD59-A6C34878D82A}">
                    <a16:rowId xmlns:a16="http://schemas.microsoft.com/office/drawing/2014/main" val="3614738653"/>
                  </a:ext>
                </a:extLst>
              </a:tr>
            </a:tbl>
          </a:graphicData>
        </a:graphic>
      </p:graphicFrame>
    </p:spTree>
    <p:extLst>
      <p:ext uri="{BB962C8B-B14F-4D97-AF65-F5344CB8AC3E}">
        <p14:creationId xmlns:p14="http://schemas.microsoft.com/office/powerpoint/2010/main" val="31571405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45</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sp>
        <p:nvSpPr>
          <p:cNvPr id="28" name="Oval 27">
            <a:extLst>
              <a:ext uri="{FF2B5EF4-FFF2-40B4-BE49-F238E27FC236}">
                <a16:creationId xmlns:a16="http://schemas.microsoft.com/office/drawing/2014/main" id="{DAF6C626-C93B-A22E-F2B9-5BA2F12BAEB7}"/>
              </a:ext>
            </a:extLst>
          </p:cNvPr>
          <p:cNvSpPr/>
          <p:nvPr/>
        </p:nvSpPr>
        <p:spPr>
          <a:xfrm rot="11134682">
            <a:off x="5133079"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sp>
        <p:nvSpPr>
          <p:cNvPr id="29" name="Oval 28">
            <a:extLst>
              <a:ext uri="{FF2B5EF4-FFF2-40B4-BE49-F238E27FC236}">
                <a16:creationId xmlns:a16="http://schemas.microsoft.com/office/drawing/2014/main" id="{1E8014AC-EAAA-9B96-4366-28149F3D319B}"/>
              </a:ext>
            </a:extLst>
          </p:cNvPr>
          <p:cNvSpPr/>
          <p:nvPr/>
        </p:nvSpPr>
        <p:spPr>
          <a:xfrm>
            <a:off x="5334582" y="835437"/>
            <a:ext cx="170332" cy="170332"/>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sp>
        <p:nvSpPr>
          <p:cNvPr id="30" name="Oval 29">
            <a:extLst>
              <a:ext uri="{FF2B5EF4-FFF2-40B4-BE49-F238E27FC236}">
                <a16:creationId xmlns:a16="http://schemas.microsoft.com/office/drawing/2014/main" id="{61DDF8B7-C537-F76E-2E44-34328ACB1361}"/>
              </a:ext>
            </a:extLst>
          </p:cNvPr>
          <p:cNvSpPr/>
          <p:nvPr/>
        </p:nvSpPr>
        <p:spPr>
          <a:xfrm rot="18691099">
            <a:off x="5540715"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sp>
        <p:nvSpPr>
          <p:cNvPr id="31" name="Oval 30">
            <a:extLst>
              <a:ext uri="{FF2B5EF4-FFF2-40B4-BE49-F238E27FC236}">
                <a16:creationId xmlns:a16="http://schemas.microsoft.com/office/drawing/2014/main" id="{7329FC7D-26F8-EC04-D2F3-3BD8795C5239}"/>
              </a:ext>
            </a:extLst>
          </p:cNvPr>
          <p:cNvSpPr/>
          <p:nvPr/>
        </p:nvSpPr>
        <p:spPr>
          <a:xfrm>
            <a:off x="5746420"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2" name="Graphic 31" descr="Rocket with solid fill">
            <a:extLst>
              <a:ext uri="{FF2B5EF4-FFF2-40B4-BE49-F238E27FC236}">
                <a16:creationId xmlns:a16="http://schemas.microsoft.com/office/drawing/2014/main" id="{771E5BFF-EACA-507B-6FCC-E3657E996EA2}"/>
              </a:ext>
            </a:extLst>
          </p:cNvPr>
          <p:cNvPicPr>
            <a:picLocks noChangeAspect="1"/>
          </p:cNvPicPr>
          <p:nvPr/>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5759050" y="855911"/>
            <a:ext cx="129385" cy="129385"/>
          </a:xfrm>
          <a:prstGeom prst="rect">
            <a:avLst/>
          </a:prstGeom>
        </p:spPr>
      </p:pic>
      <p:pic>
        <p:nvPicPr>
          <p:cNvPr id="33" name="Graphic 32" descr="Walk with solid fill">
            <a:extLst>
              <a:ext uri="{FF2B5EF4-FFF2-40B4-BE49-F238E27FC236}">
                <a16:creationId xmlns:a16="http://schemas.microsoft.com/office/drawing/2014/main" id="{D4CC3CA2-9EAC-6AA9-696E-0DF79D395753}"/>
              </a:ext>
            </a:extLst>
          </p:cNvPr>
          <p:cNvPicPr>
            <a:picLocks noChangeAspect="1"/>
          </p:cNvPicPr>
          <p:nvPr/>
        </p:nvPicPr>
        <p:blipFill>
          <a:blip r:embed="rId5" cstate="print">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5352901" y="858537"/>
            <a:ext cx="124135" cy="124133"/>
          </a:xfrm>
          <a:prstGeom prst="rect">
            <a:avLst/>
          </a:prstGeom>
        </p:spPr>
      </p:pic>
      <p:pic>
        <p:nvPicPr>
          <p:cNvPr id="34" name="Graphic 33" descr="Run with solid fill">
            <a:extLst>
              <a:ext uri="{FF2B5EF4-FFF2-40B4-BE49-F238E27FC236}">
                <a16:creationId xmlns:a16="http://schemas.microsoft.com/office/drawing/2014/main" id="{3D007D3B-3CB8-B756-4E83-A8439E1D1807}"/>
              </a:ext>
            </a:extLst>
          </p:cNvPr>
          <p:cNvPicPr>
            <a:picLocks noChangeAspect="1"/>
          </p:cNvPicPr>
          <p:nvPr/>
        </p:nvPicPr>
        <p:blipFill>
          <a:blip r:embed="rId7" cstate="print">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54373" y="858537"/>
            <a:ext cx="124135" cy="124133"/>
          </a:xfrm>
          <a:prstGeom prst="rect">
            <a:avLst/>
          </a:prstGeom>
        </p:spPr>
      </p:pic>
      <p:grpSp>
        <p:nvGrpSpPr>
          <p:cNvPr id="35" name="Group 34">
            <a:extLst>
              <a:ext uri="{FF2B5EF4-FFF2-40B4-BE49-F238E27FC236}">
                <a16:creationId xmlns:a16="http://schemas.microsoft.com/office/drawing/2014/main" id="{520D8444-3620-1FE6-F1C0-351FD6D812CB}"/>
              </a:ext>
            </a:extLst>
          </p:cNvPr>
          <p:cNvGrpSpPr>
            <a:grpSpLocks noChangeAspect="1"/>
          </p:cNvGrpSpPr>
          <p:nvPr/>
        </p:nvGrpSpPr>
        <p:grpSpPr>
          <a:xfrm>
            <a:off x="5181186" y="862610"/>
            <a:ext cx="64801" cy="115987"/>
            <a:chOff x="1761709" y="3023427"/>
            <a:chExt cx="584084" cy="1135811"/>
          </a:xfrm>
          <a:solidFill>
            <a:srgbClr val="4D4D4D"/>
          </a:solidFill>
        </p:grpSpPr>
        <p:sp>
          <p:nvSpPr>
            <p:cNvPr id="40" name="Freeform: Shape 39">
              <a:extLst>
                <a:ext uri="{FF2B5EF4-FFF2-40B4-BE49-F238E27FC236}">
                  <a16:creationId xmlns:a16="http://schemas.microsoft.com/office/drawing/2014/main" id="{6904C6C6-9EEF-8BA4-E0E5-B9C2539343CA}"/>
                </a:ext>
              </a:extLst>
            </p:cNvPr>
            <p:cNvSpPr/>
            <p:nvPr/>
          </p:nvSpPr>
          <p:spPr>
            <a:xfrm>
              <a:off x="1973650" y="3023427"/>
              <a:ext cx="211313" cy="211313"/>
            </a:xfrm>
            <a:custGeom>
              <a:avLst/>
              <a:gdLst>
                <a:gd name="connsiteX0" fmla="*/ 211314 w 211313"/>
                <a:gd name="connsiteY0" fmla="*/ 105657 h 211313"/>
                <a:gd name="connsiteX1" fmla="*/ 105657 w 211313"/>
                <a:gd name="connsiteY1" fmla="*/ 211314 h 211313"/>
                <a:gd name="connsiteX2" fmla="*/ 0 w 211313"/>
                <a:gd name="connsiteY2" fmla="*/ 105657 h 211313"/>
                <a:gd name="connsiteX3" fmla="*/ 105657 w 211313"/>
                <a:gd name="connsiteY3" fmla="*/ 0 h 211313"/>
                <a:gd name="connsiteX4" fmla="*/ 211314 w 211313"/>
                <a:gd name="connsiteY4" fmla="*/ 105657 h 211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13" h="211313">
                  <a:moveTo>
                    <a:pt x="211314" y="105657"/>
                  </a:moveTo>
                  <a:cubicBezTo>
                    <a:pt x="211314" y="164009"/>
                    <a:pt x="164009" y="211314"/>
                    <a:pt x="105657" y="211314"/>
                  </a:cubicBezTo>
                  <a:cubicBezTo>
                    <a:pt x="47304" y="211314"/>
                    <a:pt x="0" y="164009"/>
                    <a:pt x="0" y="105657"/>
                  </a:cubicBezTo>
                  <a:cubicBezTo>
                    <a:pt x="0" y="47304"/>
                    <a:pt x="47304" y="0"/>
                    <a:pt x="105657" y="0"/>
                  </a:cubicBezTo>
                  <a:cubicBezTo>
                    <a:pt x="164009" y="0"/>
                    <a:pt x="211314" y="47304"/>
                    <a:pt x="211314" y="105657"/>
                  </a:cubicBezTo>
                  <a:close/>
                </a:path>
              </a:pathLst>
            </a:custGeom>
            <a:solidFill>
              <a:srgbClr val="4D4D4D"/>
            </a:solidFill>
            <a:ln w="1290" cap="flat">
              <a:noFill/>
              <a:prstDash val="solid"/>
              <a:miter/>
            </a:ln>
          </p:spPr>
          <p:txBody>
            <a:bodyPr rtlCol="0" anchor="ctr"/>
            <a:lstStyle/>
            <a:p>
              <a:endParaRPr lang="en-GB" sz="1320"/>
            </a:p>
          </p:txBody>
        </p:sp>
        <p:sp>
          <p:nvSpPr>
            <p:cNvPr id="41" name="Freeform: Shape 40">
              <a:extLst>
                <a:ext uri="{FF2B5EF4-FFF2-40B4-BE49-F238E27FC236}">
                  <a16:creationId xmlns:a16="http://schemas.microsoft.com/office/drawing/2014/main" id="{D1771600-822B-88EA-B7E5-D689CAB99EA1}"/>
                </a:ext>
              </a:extLst>
            </p:cNvPr>
            <p:cNvSpPr/>
            <p:nvPr/>
          </p:nvSpPr>
          <p:spPr>
            <a:xfrm>
              <a:off x="1761709" y="3260940"/>
              <a:ext cx="584084" cy="898298"/>
            </a:xfrm>
            <a:custGeom>
              <a:avLst/>
              <a:gdLst>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669961 w 740096"/>
                <a:gd name="connsiteY31" fmla="*/ 380365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15693 w 740096"/>
                <a:gd name="connsiteY32" fmla="*/ 418724 h 898083"/>
                <a:gd name="connsiteX33" fmla="*/ 737317 w 740096"/>
                <a:gd name="connsiteY33" fmla="*/ 347347 h 898083"/>
                <a:gd name="connsiteX34" fmla="*/ 704299 w 740096"/>
                <a:gd name="connsiteY34" fmla="*/ 279991 h 898083"/>
                <a:gd name="connsiteX0" fmla="*/ 704299 w 710673"/>
                <a:gd name="connsiteY0" fmla="*/ 279991 h 898083"/>
                <a:gd name="connsiteX1" fmla="*/ 568266 w 710673"/>
                <a:gd name="connsiteY1" fmla="*/ 235086 h 898083"/>
                <a:gd name="connsiteX2" fmla="*/ 490344 w 710673"/>
                <a:gd name="connsiteY2" fmla="*/ 55470 h 898083"/>
                <a:gd name="connsiteX3" fmla="*/ 397894 w 710673"/>
                <a:gd name="connsiteY3" fmla="*/ 0 h 898083"/>
                <a:gd name="connsiteX4" fmla="*/ 352990 w 710673"/>
                <a:gd name="connsiteY4" fmla="*/ 10566 h 898083"/>
                <a:gd name="connsiteX5" fmla="*/ 168091 w 710673"/>
                <a:gd name="connsiteY5" fmla="*/ 83205 h 898083"/>
                <a:gd name="connsiteX6" fmla="*/ 139035 w 710673"/>
                <a:gd name="connsiteY6" fmla="*/ 112260 h 898083"/>
                <a:gd name="connsiteX7" fmla="*/ 73000 w 710673"/>
                <a:gd name="connsiteY7" fmla="*/ 270746 h 898083"/>
                <a:gd name="connsiteX8" fmla="*/ 102055 w 710673"/>
                <a:gd name="connsiteY8" fmla="*/ 339423 h 898083"/>
                <a:gd name="connsiteX9" fmla="*/ 121866 w 710673"/>
                <a:gd name="connsiteY9" fmla="*/ 343385 h 898083"/>
                <a:gd name="connsiteX10" fmla="*/ 170732 w 710673"/>
                <a:gd name="connsiteY10" fmla="*/ 310367 h 898083"/>
                <a:gd name="connsiteX11" fmla="*/ 224881 w 710673"/>
                <a:gd name="connsiteY11" fmla="*/ 173013 h 898083"/>
                <a:gd name="connsiteX12" fmla="*/ 280351 w 710673"/>
                <a:gd name="connsiteY12" fmla="*/ 151882 h 898083"/>
                <a:gd name="connsiteX13" fmla="*/ 189222 w 710673"/>
                <a:gd name="connsiteY13" fmla="*/ 596961 h 898083"/>
                <a:gd name="connsiteX14" fmla="*/ 12247 w 710673"/>
                <a:gd name="connsiteY14" fmla="*/ 812237 h 898083"/>
                <a:gd name="connsiteX15" fmla="*/ 18851 w 710673"/>
                <a:gd name="connsiteY15" fmla="*/ 886197 h 898083"/>
                <a:gd name="connsiteX16" fmla="*/ 51868 w 710673"/>
                <a:gd name="connsiteY16" fmla="*/ 898083 h 898083"/>
                <a:gd name="connsiteX17" fmla="*/ 92810 w 710673"/>
                <a:gd name="connsiteY17" fmla="*/ 878272 h 898083"/>
                <a:gd name="connsiteX18" fmla="*/ 277710 w 710673"/>
                <a:gd name="connsiteY18" fmla="*/ 653752 h 898083"/>
                <a:gd name="connsiteX19" fmla="*/ 288275 w 710673"/>
                <a:gd name="connsiteY19" fmla="*/ 631300 h 898083"/>
                <a:gd name="connsiteX20" fmla="*/ 319973 w 710673"/>
                <a:gd name="connsiteY20" fmla="*/ 478097 h 898083"/>
                <a:gd name="connsiteX21" fmla="*/ 462609 w 710673"/>
                <a:gd name="connsiteY21" fmla="*/ 581113 h 898083"/>
                <a:gd name="connsiteX22" fmla="*/ 462609 w 710673"/>
                <a:gd name="connsiteY22" fmla="*/ 845255 h 898083"/>
                <a:gd name="connsiteX23" fmla="*/ 515438 w 710673"/>
                <a:gd name="connsiteY23" fmla="*/ 898083 h 898083"/>
                <a:gd name="connsiteX24" fmla="*/ 568266 w 710673"/>
                <a:gd name="connsiteY24" fmla="*/ 845255 h 898083"/>
                <a:gd name="connsiteX25" fmla="*/ 568266 w 710673"/>
                <a:gd name="connsiteY25" fmla="*/ 554698 h 898083"/>
                <a:gd name="connsiteX26" fmla="*/ 547135 w 710673"/>
                <a:gd name="connsiteY26" fmla="*/ 512436 h 898083"/>
                <a:gd name="connsiteX27" fmla="*/ 419026 w 710673"/>
                <a:gd name="connsiteY27" fmla="*/ 418665 h 898083"/>
                <a:gd name="connsiteX28" fmla="*/ 454685 w 710673"/>
                <a:gd name="connsiteY28" fmla="*/ 240369 h 898083"/>
                <a:gd name="connsiteX29" fmla="*/ 479778 w 710673"/>
                <a:gd name="connsiteY29" fmla="*/ 298481 h 898083"/>
                <a:gd name="connsiteX30" fmla="*/ 511476 w 710673"/>
                <a:gd name="connsiteY30" fmla="*/ 327536 h 898083"/>
                <a:gd name="connsiteX31" fmla="*/ 591380 w 710673"/>
                <a:gd name="connsiteY31" fmla="*/ 416084 h 898083"/>
                <a:gd name="connsiteX32" fmla="*/ 615693 w 710673"/>
                <a:gd name="connsiteY32" fmla="*/ 418724 h 898083"/>
                <a:gd name="connsiteX33" fmla="*/ 651592 w 710673"/>
                <a:gd name="connsiteY33" fmla="*/ 380685 h 898083"/>
                <a:gd name="connsiteX34" fmla="*/ 704299 w 710673"/>
                <a:gd name="connsiteY34" fmla="*/ 279991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18260 w 653604"/>
                <a:gd name="connsiteY25" fmla="*/ 626136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4318 h 898598"/>
                <a:gd name="connsiteX1" fmla="*/ 561123 w 653604"/>
                <a:gd name="connsiteY1" fmla="*/ 252269 h 898598"/>
                <a:gd name="connsiteX2" fmla="*/ 490344 w 653604"/>
                <a:gd name="connsiteY2" fmla="*/ 55985 h 898598"/>
                <a:gd name="connsiteX3" fmla="*/ 397894 w 653604"/>
                <a:gd name="connsiteY3" fmla="*/ 515 h 898598"/>
                <a:gd name="connsiteX4" fmla="*/ 168091 w 653604"/>
                <a:gd name="connsiteY4" fmla="*/ 83720 h 898598"/>
                <a:gd name="connsiteX5" fmla="*/ 139035 w 653604"/>
                <a:gd name="connsiteY5" fmla="*/ 112775 h 898598"/>
                <a:gd name="connsiteX6" fmla="*/ 73000 w 653604"/>
                <a:gd name="connsiteY6" fmla="*/ 271261 h 898598"/>
                <a:gd name="connsiteX7" fmla="*/ 102055 w 653604"/>
                <a:gd name="connsiteY7" fmla="*/ 339938 h 898598"/>
                <a:gd name="connsiteX8" fmla="*/ 121866 w 653604"/>
                <a:gd name="connsiteY8" fmla="*/ 343900 h 898598"/>
                <a:gd name="connsiteX9" fmla="*/ 170732 w 653604"/>
                <a:gd name="connsiteY9" fmla="*/ 310882 h 898598"/>
                <a:gd name="connsiteX10" fmla="*/ 224881 w 653604"/>
                <a:gd name="connsiteY10" fmla="*/ 173528 h 898598"/>
                <a:gd name="connsiteX11" fmla="*/ 280351 w 653604"/>
                <a:gd name="connsiteY11" fmla="*/ 152397 h 898598"/>
                <a:gd name="connsiteX12" fmla="*/ 189222 w 653604"/>
                <a:gd name="connsiteY12" fmla="*/ 597476 h 898598"/>
                <a:gd name="connsiteX13" fmla="*/ 12247 w 653604"/>
                <a:gd name="connsiteY13" fmla="*/ 812752 h 898598"/>
                <a:gd name="connsiteX14" fmla="*/ 18851 w 653604"/>
                <a:gd name="connsiteY14" fmla="*/ 886712 h 898598"/>
                <a:gd name="connsiteX15" fmla="*/ 51868 w 653604"/>
                <a:gd name="connsiteY15" fmla="*/ 898598 h 898598"/>
                <a:gd name="connsiteX16" fmla="*/ 92810 w 653604"/>
                <a:gd name="connsiteY16" fmla="*/ 878787 h 898598"/>
                <a:gd name="connsiteX17" fmla="*/ 277710 w 653604"/>
                <a:gd name="connsiteY17" fmla="*/ 654267 h 898598"/>
                <a:gd name="connsiteX18" fmla="*/ 288275 w 653604"/>
                <a:gd name="connsiteY18" fmla="*/ 631815 h 898598"/>
                <a:gd name="connsiteX19" fmla="*/ 319973 w 653604"/>
                <a:gd name="connsiteY19" fmla="*/ 478612 h 898598"/>
                <a:gd name="connsiteX20" fmla="*/ 410221 w 653604"/>
                <a:gd name="connsiteY20" fmla="*/ 612584 h 898598"/>
                <a:gd name="connsiteX21" fmla="*/ 462609 w 653604"/>
                <a:gd name="connsiteY21" fmla="*/ 845770 h 898598"/>
                <a:gd name="connsiteX22" fmla="*/ 515438 w 653604"/>
                <a:gd name="connsiteY22" fmla="*/ 898598 h 898598"/>
                <a:gd name="connsiteX23" fmla="*/ 568266 w 653604"/>
                <a:gd name="connsiteY23" fmla="*/ 845770 h 898598"/>
                <a:gd name="connsiteX24" fmla="*/ 518260 w 653604"/>
                <a:gd name="connsiteY24" fmla="*/ 626651 h 898598"/>
                <a:gd name="connsiteX25" fmla="*/ 497129 w 653604"/>
                <a:gd name="connsiteY25" fmla="*/ 560576 h 898598"/>
                <a:gd name="connsiteX26" fmla="*/ 419026 w 653604"/>
                <a:gd name="connsiteY26" fmla="*/ 419180 h 898598"/>
                <a:gd name="connsiteX27" fmla="*/ 454685 w 653604"/>
                <a:gd name="connsiteY27" fmla="*/ 240884 h 898598"/>
                <a:gd name="connsiteX28" fmla="*/ 479778 w 653604"/>
                <a:gd name="connsiteY28" fmla="*/ 298996 h 898598"/>
                <a:gd name="connsiteX29" fmla="*/ 537670 w 653604"/>
                <a:gd name="connsiteY29" fmla="*/ 363770 h 898598"/>
                <a:gd name="connsiteX30" fmla="*/ 591380 w 653604"/>
                <a:gd name="connsiteY30" fmla="*/ 416599 h 898598"/>
                <a:gd name="connsiteX31" fmla="*/ 615693 w 653604"/>
                <a:gd name="connsiteY31" fmla="*/ 419239 h 898598"/>
                <a:gd name="connsiteX32" fmla="*/ 651592 w 653604"/>
                <a:gd name="connsiteY32" fmla="*/ 381200 h 898598"/>
                <a:gd name="connsiteX33" fmla="*/ 609049 w 653604"/>
                <a:gd name="connsiteY33" fmla="*/ 304318 h 898598"/>
                <a:gd name="connsiteX0" fmla="*/ 609049 w 653604"/>
                <a:gd name="connsiteY0" fmla="*/ 299647 h 893927"/>
                <a:gd name="connsiteX1" fmla="*/ 561123 w 653604"/>
                <a:gd name="connsiteY1" fmla="*/ 247598 h 893927"/>
                <a:gd name="connsiteX2" fmla="*/ 490344 w 653604"/>
                <a:gd name="connsiteY2" fmla="*/ 51314 h 893927"/>
                <a:gd name="connsiteX3" fmla="*/ 326457 w 653604"/>
                <a:gd name="connsiteY3" fmla="*/ 606 h 893927"/>
                <a:gd name="connsiteX4" fmla="*/ 168091 w 653604"/>
                <a:gd name="connsiteY4" fmla="*/ 79049 h 893927"/>
                <a:gd name="connsiteX5" fmla="*/ 139035 w 653604"/>
                <a:gd name="connsiteY5" fmla="*/ 108104 h 893927"/>
                <a:gd name="connsiteX6" fmla="*/ 73000 w 653604"/>
                <a:gd name="connsiteY6" fmla="*/ 266590 h 893927"/>
                <a:gd name="connsiteX7" fmla="*/ 102055 w 653604"/>
                <a:gd name="connsiteY7" fmla="*/ 335267 h 893927"/>
                <a:gd name="connsiteX8" fmla="*/ 121866 w 653604"/>
                <a:gd name="connsiteY8" fmla="*/ 339229 h 893927"/>
                <a:gd name="connsiteX9" fmla="*/ 170732 w 653604"/>
                <a:gd name="connsiteY9" fmla="*/ 306211 h 893927"/>
                <a:gd name="connsiteX10" fmla="*/ 224881 w 653604"/>
                <a:gd name="connsiteY10" fmla="*/ 168857 h 893927"/>
                <a:gd name="connsiteX11" fmla="*/ 280351 w 653604"/>
                <a:gd name="connsiteY11" fmla="*/ 147726 h 893927"/>
                <a:gd name="connsiteX12" fmla="*/ 189222 w 653604"/>
                <a:gd name="connsiteY12" fmla="*/ 592805 h 893927"/>
                <a:gd name="connsiteX13" fmla="*/ 12247 w 653604"/>
                <a:gd name="connsiteY13" fmla="*/ 808081 h 893927"/>
                <a:gd name="connsiteX14" fmla="*/ 18851 w 653604"/>
                <a:gd name="connsiteY14" fmla="*/ 882041 h 893927"/>
                <a:gd name="connsiteX15" fmla="*/ 51868 w 653604"/>
                <a:gd name="connsiteY15" fmla="*/ 893927 h 893927"/>
                <a:gd name="connsiteX16" fmla="*/ 92810 w 653604"/>
                <a:gd name="connsiteY16" fmla="*/ 874116 h 893927"/>
                <a:gd name="connsiteX17" fmla="*/ 277710 w 653604"/>
                <a:gd name="connsiteY17" fmla="*/ 649596 h 893927"/>
                <a:gd name="connsiteX18" fmla="*/ 288275 w 653604"/>
                <a:gd name="connsiteY18" fmla="*/ 627144 h 893927"/>
                <a:gd name="connsiteX19" fmla="*/ 319973 w 653604"/>
                <a:gd name="connsiteY19" fmla="*/ 473941 h 893927"/>
                <a:gd name="connsiteX20" fmla="*/ 410221 w 653604"/>
                <a:gd name="connsiteY20" fmla="*/ 607913 h 893927"/>
                <a:gd name="connsiteX21" fmla="*/ 462609 w 653604"/>
                <a:gd name="connsiteY21" fmla="*/ 841099 h 893927"/>
                <a:gd name="connsiteX22" fmla="*/ 515438 w 653604"/>
                <a:gd name="connsiteY22" fmla="*/ 893927 h 893927"/>
                <a:gd name="connsiteX23" fmla="*/ 568266 w 653604"/>
                <a:gd name="connsiteY23" fmla="*/ 841099 h 893927"/>
                <a:gd name="connsiteX24" fmla="*/ 518260 w 653604"/>
                <a:gd name="connsiteY24" fmla="*/ 621980 h 893927"/>
                <a:gd name="connsiteX25" fmla="*/ 497129 w 653604"/>
                <a:gd name="connsiteY25" fmla="*/ 555905 h 893927"/>
                <a:gd name="connsiteX26" fmla="*/ 419026 w 653604"/>
                <a:gd name="connsiteY26" fmla="*/ 414509 h 893927"/>
                <a:gd name="connsiteX27" fmla="*/ 454685 w 653604"/>
                <a:gd name="connsiteY27" fmla="*/ 236213 h 893927"/>
                <a:gd name="connsiteX28" fmla="*/ 479778 w 653604"/>
                <a:gd name="connsiteY28" fmla="*/ 294325 h 893927"/>
                <a:gd name="connsiteX29" fmla="*/ 537670 w 653604"/>
                <a:gd name="connsiteY29" fmla="*/ 359099 h 893927"/>
                <a:gd name="connsiteX30" fmla="*/ 591380 w 653604"/>
                <a:gd name="connsiteY30" fmla="*/ 411928 h 893927"/>
                <a:gd name="connsiteX31" fmla="*/ 615693 w 653604"/>
                <a:gd name="connsiteY31" fmla="*/ 414568 h 893927"/>
                <a:gd name="connsiteX32" fmla="*/ 651592 w 653604"/>
                <a:gd name="connsiteY32" fmla="*/ 376529 h 893927"/>
                <a:gd name="connsiteX33" fmla="*/ 609049 w 653604"/>
                <a:gd name="connsiteY33" fmla="*/ 299647 h 893927"/>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19973 w 653604"/>
                <a:gd name="connsiteY19" fmla="*/ 47831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04944 w 653604"/>
                <a:gd name="connsiteY18" fmla="*/ 579127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94379 w 653604"/>
                <a:gd name="connsiteY17" fmla="*/ 656348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901796"/>
                <a:gd name="connsiteX1" fmla="*/ 561123 w 653604"/>
                <a:gd name="connsiteY1" fmla="*/ 251969 h 901796"/>
                <a:gd name="connsiteX2" fmla="*/ 459388 w 653604"/>
                <a:gd name="connsiteY2" fmla="*/ 29491 h 901796"/>
                <a:gd name="connsiteX3" fmla="*/ 326457 w 653604"/>
                <a:gd name="connsiteY3" fmla="*/ 4977 h 901796"/>
                <a:gd name="connsiteX4" fmla="*/ 168091 w 653604"/>
                <a:gd name="connsiteY4" fmla="*/ 83420 h 901796"/>
                <a:gd name="connsiteX5" fmla="*/ 139035 w 653604"/>
                <a:gd name="connsiteY5" fmla="*/ 112475 h 901796"/>
                <a:gd name="connsiteX6" fmla="*/ 73000 w 653604"/>
                <a:gd name="connsiteY6" fmla="*/ 270961 h 901796"/>
                <a:gd name="connsiteX7" fmla="*/ 102055 w 653604"/>
                <a:gd name="connsiteY7" fmla="*/ 339638 h 901796"/>
                <a:gd name="connsiteX8" fmla="*/ 121866 w 653604"/>
                <a:gd name="connsiteY8" fmla="*/ 343600 h 901796"/>
                <a:gd name="connsiteX9" fmla="*/ 170732 w 653604"/>
                <a:gd name="connsiteY9" fmla="*/ 310582 h 901796"/>
                <a:gd name="connsiteX10" fmla="*/ 224881 w 653604"/>
                <a:gd name="connsiteY10" fmla="*/ 173228 h 901796"/>
                <a:gd name="connsiteX11" fmla="*/ 280351 w 653604"/>
                <a:gd name="connsiteY11" fmla="*/ 152097 h 901796"/>
                <a:gd name="connsiteX12" fmla="*/ 239228 w 653604"/>
                <a:gd name="connsiteY12" fmla="*/ 585269 h 901796"/>
                <a:gd name="connsiteX13" fmla="*/ 12247 w 653604"/>
                <a:gd name="connsiteY13" fmla="*/ 812452 h 901796"/>
                <a:gd name="connsiteX14" fmla="*/ 18851 w 653604"/>
                <a:gd name="connsiteY14" fmla="*/ 886412 h 901796"/>
                <a:gd name="connsiteX15" fmla="*/ 51868 w 653604"/>
                <a:gd name="connsiteY15" fmla="*/ 898298 h 901796"/>
                <a:gd name="connsiteX16" fmla="*/ 199966 w 653604"/>
                <a:gd name="connsiteY16" fmla="*/ 826099 h 901796"/>
                <a:gd name="connsiteX17" fmla="*/ 313429 w 653604"/>
                <a:gd name="connsiteY17" fmla="*/ 653967 h 901796"/>
                <a:gd name="connsiteX18" fmla="*/ 346167 w 653604"/>
                <a:gd name="connsiteY18" fmla="*/ 497362 h 901796"/>
                <a:gd name="connsiteX19" fmla="*/ 410221 w 653604"/>
                <a:gd name="connsiteY19" fmla="*/ 612284 h 901796"/>
                <a:gd name="connsiteX20" fmla="*/ 462609 w 653604"/>
                <a:gd name="connsiteY20" fmla="*/ 845470 h 901796"/>
                <a:gd name="connsiteX21" fmla="*/ 515438 w 653604"/>
                <a:gd name="connsiteY21" fmla="*/ 898298 h 901796"/>
                <a:gd name="connsiteX22" fmla="*/ 568266 w 653604"/>
                <a:gd name="connsiteY22" fmla="*/ 845470 h 901796"/>
                <a:gd name="connsiteX23" fmla="*/ 518260 w 653604"/>
                <a:gd name="connsiteY23" fmla="*/ 626351 h 901796"/>
                <a:gd name="connsiteX24" fmla="*/ 497129 w 653604"/>
                <a:gd name="connsiteY24" fmla="*/ 560276 h 901796"/>
                <a:gd name="connsiteX25" fmla="*/ 419026 w 653604"/>
                <a:gd name="connsiteY25" fmla="*/ 418880 h 901796"/>
                <a:gd name="connsiteX26" fmla="*/ 454685 w 653604"/>
                <a:gd name="connsiteY26" fmla="*/ 240584 h 901796"/>
                <a:gd name="connsiteX27" fmla="*/ 479778 w 653604"/>
                <a:gd name="connsiteY27" fmla="*/ 298696 h 901796"/>
                <a:gd name="connsiteX28" fmla="*/ 537670 w 653604"/>
                <a:gd name="connsiteY28" fmla="*/ 363470 h 901796"/>
                <a:gd name="connsiteX29" fmla="*/ 591380 w 653604"/>
                <a:gd name="connsiteY29" fmla="*/ 416299 h 901796"/>
                <a:gd name="connsiteX30" fmla="*/ 615693 w 653604"/>
                <a:gd name="connsiteY30" fmla="*/ 418939 h 901796"/>
                <a:gd name="connsiteX31" fmla="*/ 651592 w 653604"/>
                <a:gd name="connsiteY31" fmla="*/ 380900 h 901796"/>
                <a:gd name="connsiteX32" fmla="*/ 609049 w 653604"/>
                <a:gd name="connsiteY32" fmla="*/ 304018 h 901796"/>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132831 w 653604"/>
                <a:gd name="connsiteY15" fmla="*/ 872104 h 898298"/>
                <a:gd name="connsiteX16" fmla="*/ 199966 w 653604"/>
                <a:gd name="connsiteY16" fmla="*/ 826099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0414 w 644969"/>
                <a:gd name="connsiteY0" fmla="*/ 304018 h 898298"/>
                <a:gd name="connsiteX1" fmla="*/ 552488 w 644969"/>
                <a:gd name="connsiteY1" fmla="*/ 251969 h 898298"/>
                <a:gd name="connsiteX2" fmla="*/ 450753 w 644969"/>
                <a:gd name="connsiteY2" fmla="*/ 29491 h 898298"/>
                <a:gd name="connsiteX3" fmla="*/ 317822 w 644969"/>
                <a:gd name="connsiteY3" fmla="*/ 4977 h 898298"/>
                <a:gd name="connsiteX4" fmla="*/ 159456 w 644969"/>
                <a:gd name="connsiteY4" fmla="*/ 83420 h 898298"/>
                <a:gd name="connsiteX5" fmla="*/ 130400 w 644969"/>
                <a:gd name="connsiteY5" fmla="*/ 112475 h 898298"/>
                <a:gd name="connsiteX6" fmla="*/ 64365 w 644969"/>
                <a:gd name="connsiteY6" fmla="*/ 270961 h 898298"/>
                <a:gd name="connsiteX7" fmla="*/ 93420 w 644969"/>
                <a:gd name="connsiteY7" fmla="*/ 339638 h 898298"/>
                <a:gd name="connsiteX8" fmla="*/ 113231 w 644969"/>
                <a:gd name="connsiteY8" fmla="*/ 343600 h 898298"/>
                <a:gd name="connsiteX9" fmla="*/ 162097 w 644969"/>
                <a:gd name="connsiteY9" fmla="*/ 310582 h 898298"/>
                <a:gd name="connsiteX10" fmla="*/ 216246 w 644969"/>
                <a:gd name="connsiteY10" fmla="*/ 173228 h 898298"/>
                <a:gd name="connsiteX11" fmla="*/ 271716 w 644969"/>
                <a:gd name="connsiteY11" fmla="*/ 152097 h 898298"/>
                <a:gd name="connsiteX12" fmla="*/ 230593 w 644969"/>
                <a:gd name="connsiteY12" fmla="*/ 585269 h 898298"/>
                <a:gd name="connsiteX13" fmla="*/ 3612 w 644969"/>
                <a:gd name="connsiteY13" fmla="*/ 812452 h 898298"/>
                <a:gd name="connsiteX14" fmla="*/ 64985 w 644969"/>
                <a:gd name="connsiteY14" fmla="*/ 857837 h 898298"/>
                <a:gd name="connsiteX15" fmla="*/ 124196 w 644969"/>
                <a:gd name="connsiteY15" fmla="*/ 872104 h 898298"/>
                <a:gd name="connsiteX16" fmla="*/ 191331 w 644969"/>
                <a:gd name="connsiteY16" fmla="*/ 826099 h 898298"/>
                <a:gd name="connsiteX17" fmla="*/ 304794 w 644969"/>
                <a:gd name="connsiteY17" fmla="*/ 653967 h 898298"/>
                <a:gd name="connsiteX18" fmla="*/ 337532 w 644969"/>
                <a:gd name="connsiteY18" fmla="*/ 497362 h 898298"/>
                <a:gd name="connsiteX19" fmla="*/ 401586 w 644969"/>
                <a:gd name="connsiteY19" fmla="*/ 612284 h 898298"/>
                <a:gd name="connsiteX20" fmla="*/ 453974 w 644969"/>
                <a:gd name="connsiteY20" fmla="*/ 845470 h 898298"/>
                <a:gd name="connsiteX21" fmla="*/ 506803 w 644969"/>
                <a:gd name="connsiteY21" fmla="*/ 898298 h 898298"/>
                <a:gd name="connsiteX22" fmla="*/ 559631 w 644969"/>
                <a:gd name="connsiteY22" fmla="*/ 845470 h 898298"/>
                <a:gd name="connsiteX23" fmla="*/ 509625 w 644969"/>
                <a:gd name="connsiteY23" fmla="*/ 626351 h 898298"/>
                <a:gd name="connsiteX24" fmla="*/ 488494 w 644969"/>
                <a:gd name="connsiteY24" fmla="*/ 560276 h 898298"/>
                <a:gd name="connsiteX25" fmla="*/ 410391 w 644969"/>
                <a:gd name="connsiteY25" fmla="*/ 418880 h 898298"/>
                <a:gd name="connsiteX26" fmla="*/ 446050 w 644969"/>
                <a:gd name="connsiteY26" fmla="*/ 240584 h 898298"/>
                <a:gd name="connsiteX27" fmla="*/ 471143 w 644969"/>
                <a:gd name="connsiteY27" fmla="*/ 298696 h 898298"/>
                <a:gd name="connsiteX28" fmla="*/ 529035 w 644969"/>
                <a:gd name="connsiteY28" fmla="*/ 363470 h 898298"/>
                <a:gd name="connsiteX29" fmla="*/ 582745 w 644969"/>
                <a:gd name="connsiteY29" fmla="*/ 416299 h 898298"/>
                <a:gd name="connsiteX30" fmla="*/ 607058 w 644969"/>
                <a:gd name="connsiteY30" fmla="*/ 418939 h 898298"/>
                <a:gd name="connsiteX31" fmla="*/ 642957 w 644969"/>
                <a:gd name="connsiteY31" fmla="*/ 380900 h 898298"/>
                <a:gd name="connsiteX32" fmla="*/ 600414 w 644969"/>
                <a:gd name="connsiteY32" fmla="*/ 304018 h 898298"/>
                <a:gd name="connsiteX0" fmla="*/ 598772 w 643327"/>
                <a:gd name="connsiteY0" fmla="*/ 304018 h 898298"/>
                <a:gd name="connsiteX1" fmla="*/ 550846 w 643327"/>
                <a:gd name="connsiteY1" fmla="*/ 251969 h 898298"/>
                <a:gd name="connsiteX2" fmla="*/ 449111 w 643327"/>
                <a:gd name="connsiteY2" fmla="*/ 29491 h 898298"/>
                <a:gd name="connsiteX3" fmla="*/ 316180 w 643327"/>
                <a:gd name="connsiteY3" fmla="*/ 4977 h 898298"/>
                <a:gd name="connsiteX4" fmla="*/ 157814 w 643327"/>
                <a:gd name="connsiteY4" fmla="*/ 83420 h 898298"/>
                <a:gd name="connsiteX5" fmla="*/ 128758 w 643327"/>
                <a:gd name="connsiteY5" fmla="*/ 112475 h 898298"/>
                <a:gd name="connsiteX6" fmla="*/ 62723 w 643327"/>
                <a:gd name="connsiteY6" fmla="*/ 270961 h 898298"/>
                <a:gd name="connsiteX7" fmla="*/ 91778 w 643327"/>
                <a:gd name="connsiteY7" fmla="*/ 339638 h 898298"/>
                <a:gd name="connsiteX8" fmla="*/ 111589 w 643327"/>
                <a:gd name="connsiteY8" fmla="*/ 343600 h 898298"/>
                <a:gd name="connsiteX9" fmla="*/ 160455 w 643327"/>
                <a:gd name="connsiteY9" fmla="*/ 310582 h 898298"/>
                <a:gd name="connsiteX10" fmla="*/ 214604 w 643327"/>
                <a:gd name="connsiteY10" fmla="*/ 173228 h 898298"/>
                <a:gd name="connsiteX11" fmla="*/ 270074 w 643327"/>
                <a:gd name="connsiteY11" fmla="*/ 152097 h 898298"/>
                <a:gd name="connsiteX12" fmla="*/ 228951 w 643327"/>
                <a:gd name="connsiteY12" fmla="*/ 585269 h 898298"/>
                <a:gd name="connsiteX13" fmla="*/ 1970 w 643327"/>
                <a:gd name="connsiteY13" fmla="*/ 812452 h 898298"/>
                <a:gd name="connsiteX14" fmla="*/ 122554 w 643327"/>
                <a:gd name="connsiteY14" fmla="*/ 872104 h 898298"/>
                <a:gd name="connsiteX15" fmla="*/ 189689 w 643327"/>
                <a:gd name="connsiteY15" fmla="*/ 826099 h 898298"/>
                <a:gd name="connsiteX16" fmla="*/ 303152 w 643327"/>
                <a:gd name="connsiteY16" fmla="*/ 653967 h 898298"/>
                <a:gd name="connsiteX17" fmla="*/ 335890 w 643327"/>
                <a:gd name="connsiteY17" fmla="*/ 497362 h 898298"/>
                <a:gd name="connsiteX18" fmla="*/ 399944 w 643327"/>
                <a:gd name="connsiteY18" fmla="*/ 612284 h 898298"/>
                <a:gd name="connsiteX19" fmla="*/ 452332 w 643327"/>
                <a:gd name="connsiteY19" fmla="*/ 845470 h 898298"/>
                <a:gd name="connsiteX20" fmla="*/ 505161 w 643327"/>
                <a:gd name="connsiteY20" fmla="*/ 898298 h 898298"/>
                <a:gd name="connsiteX21" fmla="*/ 557989 w 643327"/>
                <a:gd name="connsiteY21" fmla="*/ 845470 h 898298"/>
                <a:gd name="connsiteX22" fmla="*/ 507983 w 643327"/>
                <a:gd name="connsiteY22" fmla="*/ 626351 h 898298"/>
                <a:gd name="connsiteX23" fmla="*/ 486852 w 643327"/>
                <a:gd name="connsiteY23" fmla="*/ 560276 h 898298"/>
                <a:gd name="connsiteX24" fmla="*/ 408749 w 643327"/>
                <a:gd name="connsiteY24" fmla="*/ 418880 h 898298"/>
                <a:gd name="connsiteX25" fmla="*/ 444408 w 643327"/>
                <a:gd name="connsiteY25" fmla="*/ 240584 h 898298"/>
                <a:gd name="connsiteX26" fmla="*/ 469501 w 643327"/>
                <a:gd name="connsiteY26" fmla="*/ 298696 h 898298"/>
                <a:gd name="connsiteX27" fmla="*/ 527393 w 643327"/>
                <a:gd name="connsiteY27" fmla="*/ 363470 h 898298"/>
                <a:gd name="connsiteX28" fmla="*/ 581103 w 643327"/>
                <a:gd name="connsiteY28" fmla="*/ 416299 h 898298"/>
                <a:gd name="connsiteX29" fmla="*/ 605416 w 643327"/>
                <a:gd name="connsiteY29" fmla="*/ 418939 h 898298"/>
                <a:gd name="connsiteX30" fmla="*/ 641315 w 643327"/>
                <a:gd name="connsiteY30" fmla="*/ 380900 h 898298"/>
                <a:gd name="connsiteX31" fmla="*/ 598772 w 643327"/>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30787 w 584425"/>
                <a:gd name="connsiteY15" fmla="*/ 826099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52816 w 584425"/>
                <a:gd name="connsiteY15" fmla="*/ 846716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084"/>
                <a:gd name="connsiteY0" fmla="*/ 304018 h 898298"/>
                <a:gd name="connsiteX1" fmla="*/ 491944 w 584084"/>
                <a:gd name="connsiteY1" fmla="*/ 251969 h 898298"/>
                <a:gd name="connsiteX2" fmla="*/ 390209 w 584084"/>
                <a:gd name="connsiteY2" fmla="*/ 29491 h 898298"/>
                <a:gd name="connsiteX3" fmla="*/ 257278 w 584084"/>
                <a:gd name="connsiteY3" fmla="*/ 4977 h 898298"/>
                <a:gd name="connsiteX4" fmla="*/ 98912 w 584084"/>
                <a:gd name="connsiteY4" fmla="*/ 83420 h 898298"/>
                <a:gd name="connsiteX5" fmla="*/ 69856 w 584084"/>
                <a:gd name="connsiteY5" fmla="*/ 112475 h 898298"/>
                <a:gd name="connsiteX6" fmla="*/ 3821 w 584084"/>
                <a:gd name="connsiteY6" fmla="*/ 270961 h 898298"/>
                <a:gd name="connsiteX7" fmla="*/ 32876 w 584084"/>
                <a:gd name="connsiteY7" fmla="*/ 339638 h 898298"/>
                <a:gd name="connsiteX8" fmla="*/ 52687 w 584084"/>
                <a:gd name="connsiteY8" fmla="*/ 343600 h 898298"/>
                <a:gd name="connsiteX9" fmla="*/ 101553 w 584084"/>
                <a:gd name="connsiteY9" fmla="*/ 310582 h 898298"/>
                <a:gd name="connsiteX10" fmla="*/ 155702 w 584084"/>
                <a:gd name="connsiteY10" fmla="*/ 173228 h 898298"/>
                <a:gd name="connsiteX11" fmla="*/ 211172 w 584084"/>
                <a:gd name="connsiteY11" fmla="*/ 152097 h 898298"/>
                <a:gd name="connsiteX12" fmla="*/ 170049 w 584084"/>
                <a:gd name="connsiteY12" fmla="*/ 585269 h 898298"/>
                <a:gd name="connsiteX13" fmla="*/ 85943 w 584084"/>
                <a:gd name="connsiteY13" fmla="*/ 771972 h 898298"/>
                <a:gd name="connsiteX14" fmla="*/ 113657 w 584084"/>
                <a:gd name="connsiteY14" fmla="*/ 853054 h 898298"/>
                <a:gd name="connsiteX15" fmla="*/ 162341 w 584084"/>
                <a:gd name="connsiteY15" fmla="*/ 853860 h 898298"/>
                <a:gd name="connsiteX16" fmla="*/ 190319 w 584084"/>
                <a:gd name="connsiteY16" fmla="*/ 818955 h 898298"/>
                <a:gd name="connsiteX17" fmla="*/ 246631 w 584084"/>
                <a:gd name="connsiteY17" fmla="*/ 663492 h 898298"/>
                <a:gd name="connsiteX18" fmla="*/ 300800 w 584084"/>
                <a:gd name="connsiteY18" fmla="*/ 518794 h 898298"/>
                <a:gd name="connsiteX19" fmla="*/ 341042 w 584084"/>
                <a:gd name="connsiteY19" fmla="*/ 612284 h 898298"/>
                <a:gd name="connsiteX20" fmla="*/ 393430 w 584084"/>
                <a:gd name="connsiteY20" fmla="*/ 845470 h 898298"/>
                <a:gd name="connsiteX21" fmla="*/ 446259 w 584084"/>
                <a:gd name="connsiteY21" fmla="*/ 898298 h 898298"/>
                <a:gd name="connsiteX22" fmla="*/ 499087 w 584084"/>
                <a:gd name="connsiteY22" fmla="*/ 845470 h 898298"/>
                <a:gd name="connsiteX23" fmla="*/ 449081 w 584084"/>
                <a:gd name="connsiteY23" fmla="*/ 626351 h 898298"/>
                <a:gd name="connsiteX24" fmla="*/ 427950 w 584084"/>
                <a:gd name="connsiteY24" fmla="*/ 560276 h 898298"/>
                <a:gd name="connsiteX25" fmla="*/ 371279 w 584084"/>
                <a:gd name="connsiteY25" fmla="*/ 435549 h 898298"/>
                <a:gd name="connsiteX26" fmla="*/ 385506 w 584084"/>
                <a:gd name="connsiteY26" fmla="*/ 240584 h 898298"/>
                <a:gd name="connsiteX27" fmla="*/ 410599 w 584084"/>
                <a:gd name="connsiteY27" fmla="*/ 298696 h 898298"/>
                <a:gd name="connsiteX28" fmla="*/ 468491 w 584084"/>
                <a:gd name="connsiteY28" fmla="*/ 363470 h 898298"/>
                <a:gd name="connsiteX29" fmla="*/ 522201 w 584084"/>
                <a:gd name="connsiteY29" fmla="*/ 416299 h 898298"/>
                <a:gd name="connsiteX30" fmla="*/ 546514 w 584084"/>
                <a:gd name="connsiteY30" fmla="*/ 418939 h 898298"/>
                <a:gd name="connsiteX31" fmla="*/ 582413 w 584084"/>
                <a:gd name="connsiteY31" fmla="*/ 380900 h 898298"/>
                <a:gd name="connsiteX32" fmla="*/ 539870 w 584084"/>
                <a:gd name="connsiteY32" fmla="*/ 304018 h 89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84084" h="898298">
                  <a:moveTo>
                    <a:pt x="539870" y="304018"/>
                  </a:moveTo>
                  <a:lnTo>
                    <a:pt x="491944" y="251969"/>
                  </a:lnTo>
                  <a:lnTo>
                    <a:pt x="390209" y="29491"/>
                  </a:lnTo>
                  <a:cubicBezTo>
                    <a:pt x="371719" y="-3527"/>
                    <a:pt x="305828" y="-4011"/>
                    <a:pt x="257278" y="4977"/>
                  </a:cubicBezTo>
                  <a:cubicBezTo>
                    <a:pt x="208729" y="13965"/>
                    <a:pt x="142055" y="64710"/>
                    <a:pt x="98912" y="83420"/>
                  </a:cubicBezTo>
                  <a:cubicBezTo>
                    <a:pt x="85705" y="88703"/>
                    <a:pt x="75139" y="99268"/>
                    <a:pt x="69856" y="112475"/>
                  </a:cubicBezTo>
                  <a:lnTo>
                    <a:pt x="3821" y="270961"/>
                  </a:lnTo>
                  <a:cubicBezTo>
                    <a:pt x="-6745" y="297375"/>
                    <a:pt x="5141" y="329072"/>
                    <a:pt x="32876" y="339638"/>
                  </a:cubicBezTo>
                  <a:cubicBezTo>
                    <a:pt x="39480" y="342279"/>
                    <a:pt x="46083" y="343600"/>
                    <a:pt x="52687" y="343600"/>
                  </a:cubicBezTo>
                  <a:cubicBezTo>
                    <a:pt x="73818" y="343600"/>
                    <a:pt x="93629" y="331713"/>
                    <a:pt x="101553" y="310582"/>
                  </a:cubicBezTo>
                  <a:lnTo>
                    <a:pt x="155702" y="173228"/>
                  </a:lnTo>
                  <a:lnTo>
                    <a:pt x="211172" y="152097"/>
                  </a:lnTo>
                  <a:lnTo>
                    <a:pt x="170049" y="585269"/>
                  </a:lnTo>
                  <a:lnTo>
                    <a:pt x="85943" y="771972"/>
                  </a:lnTo>
                  <a:cubicBezTo>
                    <a:pt x="68210" y="819778"/>
                    <a:pt x="100924" y="839406"/>
                    <a:pt x="113657" y="853054"/>
                  </a:cubicBezTo>
                  <a:cubicBezTo>
                    <a:pt x="126390" y="866702"/>
                    <a:pt x="149564" y="859543"/>
                    <a:pt x="162341" y="853860"/>
                  </a:cubicBezTo>
                  <a:cubicBezTo>
                    <a:pt x="175118" y="848177"/>
                    <a:pt x="175080" y="851080"/>
                    <a:pt x="190319" y="818955"/>
                  </a:cubicBezTo>
                  <a:lnTo>
                    <a:pt x="246631" y="663492"/>
                  </a:lnTo>
                  <a:cubicBezTo>
                    <a:pt x="276951" y="595208"/>
                    <a:pt x="278715" y="525741"/>
                    <a:pt x="300800" y="518794"/>
                  </a:cubicBezTo>
                  <a:lnTo>
                    <a:pt x="341042" y="612284"/>
                  </a:lnTo>
                  <a:lnTo>
                    <a:pt x="393430" y="845470"/>
                  </a:lnTo>
                  <a:cubicBezTo>
                    <a:pt x="393430" y="874525"/>
                    <a:pt x="417203" y="898298"/>
                    <a:pt x="446259" y="898298"/>
                  </a:cubicBezTo>
                  <a:cubicBezTo>
                    <a:pt x="475314" y="898298"/>
                    <a:pt x="499087" y="874525"/>
                    <a:pt x="499087" y="845470"/>
                  </a:cubicBezTo>
                  <a:lnTo>
                    <a:pt x="449081" y="626351"/>
                  </a:lnTo>
                  <a:cubicBezTo>
                    <a:pt x="449081" y="609182"/>
                    <a:pt x="441157" y="569521"/>
                    <a:pt x="427950" y="560276"/>
                  </a:cubicBezTo>
                  <a:lnTo>
                    <a:pt x="371279" y="435549"/>
                  </a:lnTo>
                  <a:lnTo>
                    <a:pt x="385506" y="240584"/>
                  </a:lnTo>
                  <a:lnTo>
                    <a:pt x="410599" y="298696"/>
                  </a:lnTo>
                  <a:cubicBezTo>
                    <a:pt x="417203" y="311903"/>
                    <a:pt x="453963" y="358187"/>
                    <a:pt x="468491" y="363470"/>
                  </a:cubicBezTo>
                  <a:lnTo>
                    <a:pt x="522201" y="416299"/>
                  </a:lnTo>
                  <a:cubicBezTo>
                    <a:pt x="527484" y="417619"/>
                    <a:pt x="539910" y="418939"/>
                    <a:pt x="546514" y="418939"/>
                  </a:cubicBezTo>
                  <a:cubicBezTo>
                    <a:pt x="568966" y="418939"/>
                    <a:pt x="574489" y="402031"/>
                    <a:pt x="582413" y="380900"/>
                  </a:cubicBezTo>
                  <a:cubicBezTo>
                    <a:pt x="591658" y="353165"/>
                    <a:pt x="560462" y="325169"/>
                    <a:pt x="539870" y="304018"/>
                  </a:cubicBezTo>
                  <a:close/>
                </a:path>
              </a:pathLst>
            </a:custGeom>
            <a:solidFill>
              <a:srgbClr val="4D4D4D"/>
            </a:solidFill>
            <a:ln w="1290" cap="flat">
              <a:noFill/>
              <a:prstDash val="solid"/>
              <a:miter/>
            </a:ln>
          </p:spPr>
          <p:txBody>
            <a:bodyPr rtlCol="0" anchor="ctr"/>
            <a:lstStyle/>
            <a:p>
              <a:endParaRPr lang="en-GB" sz="1320"/>
            </a:p>
          </p:txBody>
        </p:sp>
      </p:grpSp>
      <p:sp>
        <p:nvSpPr>
          <p:cNvPr id="36" name="Oval 35">
            <a:extLst>
              <a:ext uri="{FF2B5EF4-FFF2-40B4-BE49-F238E27FC236}">
                <a16:creationId xmlns:a16="http://schemas.microsoft.com/office/drawing/2014/main" id="{DEDE5019-9B6D-F094-1E9C-C3EA5A4616B9}"/>
              </a:ext>
            </a:extLst>
          </p:cNvPr>
          <p:cNvSpPr/>
          <p:nvPr/>
        </p:nvSpPr>
        <p:spPr>
          <a:xfrm>
            <a:off x="4720358"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7" name="Graphic 36" descr="Thought bubble with solid fill">
            <a:extLst>
              <a:ext uri="{FF2B5EF4-FFF2-40B4-BE49-F238E27FC236}">
                <a16:creationId xmlns:a16="http://schemas.microsoft.com/office/drawing/2014/main" id="{DD76943A-2923-F80D-F80F-3F67886062A7}"/>
              </a:ext>
            </a:extLst>
          </p:cNvPr>
          <p:cNvPicPr>
            <a:picLocks noChangeAspect="1"/>
          </p:cNvPicPr>
          <p:nvPr/>
        </p:nvPicPr>
        <p:blipFill>
          <a:blip r:embed="rId9" cstate="print">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a:off x="4750564" y="862611"/>
            <a:ext cx="115985" cy="115985"/>
          </a:xfrm>
          <a:prstGeom prst="rect">
            <a:avLst/>
          </a:prstGeom>
        </p:spPr>
      </p:pic>
      <p:sp>
        <p:nvSpPr>
          <p:cNvPr id="38" name="Oval 37">
            <a:extLst>
              <a:ext uri="{FF2B5EF4-FFF2-40B4-BE49-F238E27FC236}">
                <a16:creationId xmlns:a16="http://schemas.microsoft.com/office/drawing/2014/main" id="{6496E8B3-841D-BB91-F908-69DF1647E7AC}"/>
              </a:ext>
            </a:extLst>
          </p:cNvPr>
          <p:cNvSpPr/>
          <p:nvPr/>
        </p:nvSpPr>
        <p:spPr>
          <a:xfrm>
            <a:off x="4926880"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9" name="Graphic 38" descr="Baby crawling with solid fill">
            <a:extLst>
              <a:ext uri="{FF2B5EF4-FFF2-40B4-BE49-F238E27FC236}">
                <a16:creationId xmlns:a16="http://schemas.microsoft.com/office/drawing/2014/main" id="{10CA9E10-0C87-DF37-9E32-036BB5A7058B}"/>
              </a:ext>
            </a:extLst>
          </p:cNvPr>
          <p:cNvPicPr>
            <a:picLocks noChangeAspect="1"/>
          </p:cNvPicPr>
          <p:nvPr/>
        </p:nvPicPr>
        <p:blipFill>
          <a:blip r:embed="rId11" cstate="print">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4950073" y="862611"/>
            <a:ext cx="115985" cy="115985"/>
          </a:xfrm>
          <a:prstGeom prst="rect">
            <a:avLst/>
          </a:prstGeom>
        </p:spPr>
      </p:pic>
      <p:sp>
        <p:nvSpPr>
          <p:cNvPr id="75" name="TextBox 74">
            <a:extLst>
              <a:ext uri="{FF2B5EF4-FFF2-40B4-BE49-F238E27FC236}">
                <a16:creationId xmlns:a16="http://schemas.microsoft.com/office/drawing/2014/main" id="{A7174662-8E09-F807-6205-82A5926CECE3}"/>
              </a:ext>
            </a:extLst>
          </p:cNvPr>
          <p:cNvSpPr txBox="1"/>
          <p:nvPr/>
        </p:nvSpPr>
        <p:spPr>
          <a:xfrm>
            <a:off x="5249668" y="977929"/>
            <a:ext cx="346570" cy="184666"/>
          </a:xfrm>
          <a:prstGeom prst="rect">
            <a:avLst/>
          </a:prstGeom>
          <a:noFill/>
        </p:spPr>
        <p:txBody>
          <a:bodyPr wrap="none" rtlCol="0">
            <a:spAutoFit/>
          </a:bodyPr>
          <a:lstStyle/>
          <a:p>
            <a:r>
              <a:rPr lang="en-GB" sz="600" b="1" dirty="0">
                <a:solidFill>
                  <a:srgbClr val="003F48"/>
                </a:solidFill>
                <a:latin typeface="Avenir LT Pro 65 Medium" panose="020B0603020203020204" pitchFamily="34" charset="0"/>
              </a:rPr>
              <a:t>JOG</a:t>
            </a:r>
          </a:p>
        </p:txBody>
      </p:sp>
      <p:cxnSp>
        <p:nvCxnSpPr>
          <p:cNvPr id="2" name="Straight Connector 1">
            <a:extLst>
              <a:ext uri="{FF2B5EF4-FFF2-40B4-BE49-F238E27FC236}">
                <a16:creationId xmlns:a16="http://schemas.microsoft.com/office/drawing/2014/main" id="{663E169E-8613-680A-9ADF-E1F86EF54ECC}"/>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A1FAAE0D-A09C-9C03-E461-D821C7A80FEA}"/>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72" name="TextBox 71">
            <a:extLst>
              <a:ext uri="{FF2B5EF4-FFF2-40B4-BE49-F238E27FC236}">
                <a16:creationId xmlns:a16="http://schemas.microsoft.com/office/drawing/2014/main" id="{CE6D42C6-FCC8-0C9B-2A1A-0524791B8FC8}"/>
              </a:ext>
            </a:extLst>
          </p:cNvPr>
          <p:cNvSpPr txBox="1"/>
          <p:nvPr/>
        </p:nvSpPr>
        <p:spPr>
          <a:xfrm>
            <a:off x="4181056" y="2673802"/>
            <a:ext cx="1751197"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DATA AND INSIGHT</a:t>
            </a:r>
          </a:p>
          <a:p>
            <a:pPr marL="0" indent="0" algn="ctr">
              <a:buNone/>
            </a:pPr>
            <a:r>
              <a:rPr lang="en-GB" dirty="0">
                <a:latin typeface="Avenir LT Pro 65 Medium" panose="020B0603020203020204" pitchFamily="34" charset="0"/>
              </a:rPr>
              <a:t>Knowledge of market &amp; customer</a:t>
            </a:r>
          </a:p>
          <a:p>
            <a:pPr marL="0" indent="0" algn="ctr">
              <a:buNone/>
            </a:pPr>
            <a:r>
              <a:rPr lang="en-GB" dirty="0">
                <a:latin typeface="Avenir LT Pro 65 Medium" panose="020B0603020203020204" pitchFamily="34" charset="0"/>
              </a:rPr>
              <a:t>Customer needs, behaviour, and propensity understood</a:t>
            </a:r>
          </a:p>
          <a:p>
            <a:pPr marL="0" indent="0" algn="ctr">
              <a:buNone/>
            </a:pPr>
            <a:r>
              <a:rPr lang="en-GB" dirty="0">
                <a:latin typeface="Avenir LT Pro 65 Medium" panose="020B0603020203020204" pitchFamily="34" charset="0"/>
              </a:rPr>
              <a:t>Data manipulation and analysis tools</a:t>
            </a:r>
          </a:p>
          <a:p>
            <a:pPr marL="0" indent="0" algn="ctr">
              <a:buNone/>
            </a:pPr>
            <a:r>
              <a:rPr lang="en-GB" dirty="0">
                <a:latin typeface="Avenir LT Pro 65 Medium" panose="020B0603020203020204" pitchFamily="34" charset="0"/>
              </a:rPr>
              <a:t>Specialists access customer data</a:t>
            </a:r>
          </a:p>
          <a:p>
            <a:pPr marL="0" indent="0" algn="ctr">
              <a:buNone/>
            </a:pPr>
            <a:r>
              <a:rPr lang="en-GB" dirty="0">
                <a:latin typeface="Avenir LT Pro 65 Medium" panose="020B0603020203020204" pitchFamily="34" charset="0"/>
              </a:rPr>
              <a:t>Improvement principles in most activities</a:t>
            </a:r>
          </a:p>
          <a:p>
            <a:pPr marL="0" indent="0" algn="ctr">
              <a:buNone/>
            </a:pPr>
            <a:endParaRPr lang="en-GB" dirty="0">
              <a:latin typeface="Avenir LT Pro 65 Medium" panose="020B0603020203020204" pitchFamily="34" charset="0"/>
            </a:endParaRPr>
          </a:p>
        </p:txBody>
      </p:sp>
      <p:sp>
        <p:nvSpPr>
          <p:cNvPr id="73" name="TextBox 72">
            <a:extLst>
              <a:ext uri="{FF2B5EF4-FFF2-40B4-BE49-F238E27FC236}">
                <a16:creationId xmlns:a16="http://schemas.microsoft.com/office/drawing/2014/main" id="{01114F52-4A9B-D287-8169-B12855DAE468}"/>
              </a:ext>
            </a:extLst>
          </p:cNvPr>
          <p:cNvSpPr txBox="1"/>
          <p:nvPr/>
        </p:nvSpPr>
        <p:spPr>
          <a:xfrm>
            <a:off x="475916" y="2673804"/>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0" indent="0" algn="ctr">
              <a:buClr>
                <a:srgbClr val="4D4D4D"/>
              </a:buClr>
              <a:buNone/>
            </a:pPr>
            <a:r>
              <a:rPr lang="en-GB" b="1" dirty="0">
                <a:solidFill>
                  <a:srgbClr val="003F48"/>
                </a:solidFill>
                <a:latin typeface="Avenir LT Pro 65 Medium" panose="020B0603020203020204" pitchFamily="34" charset="0"/>
              </a:rPr>
              <a:t>PEOPLE</a:t>
            </a:r>
          </a:p>
          <a:p>
            <a:pPr marL="0" indent="0" algn="ctr">
              <a:buNone/>
            </a:pPr>
            <a:r>
              <a:rPr lang="en-GB" dirty="0">
                <a:latin typeface="Avenir LT Pro 65 Medium" panose="020B0603020203020204" pitchFamily="34" charset="0"/>
              </a:rPr>
              <a:t>Specialised into ‘siloes’</a:t>
            </a:r>
          </a:p>
          <a:p>
            <a:pPr marL="0" indent="0" algn="ctr">
              <a:buNone/>
            </a:pPr>
            <a:r>
              <a:rPr lang="en-GB" dirty="0">
                <a:latin typeface="Avenir LT Pro 65 Medium" panose="020B0603020203020204" pitchFamily="34" charset="0"/>
              </a:rPr>
              <a:t>Functional boundaries create friction</a:t>
            </a:r>
          </a:p>
          <a:p>
            <a:pPr marL="0" indent="0" algn="ctr">
              <a:buNone/>
            </a:pPr>
            <a:r>
              <a:rPr lang="en-GB" dirty="0">
                <a:latin typeface="Avenir LT Pro 65 Medium" panose="020B0603020203020204" pitchFamily="34" charset="0"/>
              </a:rPr>
              <a:t>Higher headcount in data management &amp; science</a:t>
            </a:r>
          </a:p>
          <a:p>
            <a:pPr marL="0" indent="0" algn="ctr">
              <a:buNone/>
            </a:pPr>
            <a:r>
              <a:rPr lang="en-GB" dirty="0">
                <a:latin typeface="Avenir LT Pro 65 Medium" panose="020B0603020203020204" pitchFamily="34" charset="0"/>
              </a:rPr>
              <a:t>Training on process and regulation</a:t>
            </a:r>
          </a:p>
          <a:p>
            <a:pPr marL="0" indent="0" algn="ctr">
              <a:buNone/>
            </a:pPr>
            <a:r>
              <a:rPr lang="en-GB" dirty="0">
                <a:latin typeface="Avenir LT Pro 65 Medium" panose="020B0603020203020204" pitchFamily="34" charset="0"/>
              </a:rPr>
              <a:t>Positive sentiment, but still some frustrations with systems</a:t>
            </a:r>
          </a:p>
        </p:txBody>
      </p:sp>
      <p:sp>
        <p:nvSpPr>
          <p:cNvPr id="74" name="TextBox 73">
            <a:extLst>
              <a:ext uri="{FF2B5EF4-FFF2-40B4-BE49-F238E27FC236}">
                <a16:creationId xmlns:a16="http://schemas.microsoft.com/office/drawing/2014/main" id="{F18EFC8B-BB97-0668-377C-697345F67C8F}"/>
              </a:ext>
            </a:extLst>
          </p:cNvPr>
          <p:cNvSpPr txBox="1"/>
          <p:nvPr/>
        </p:nvSpPr>
        <p:spPr>
          <a:xfrm>
            <a:off x="2319687" y="2673802"/>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CRM </a:t>
            </a:r>
          </a:p>
          <a:p>
            <a:pPr marL="0" indent="0" algn="ctr">
              <a:buNone/>
            </a:pPr>
            <a:r>
              <a:rPr lang="en-GB" dirty="0">
                <a:latin typeface="Avenir LT Pro 65 Medium" panose="020B0603020203020204" pitchFamily="34" charset="0"/>
              </a:rPr>
              <a:t>Fully automated</a:t>
            </a:r>
          </a:p>
          <a:p>
            <a:pPr marL="0" indent="0" algn="ctr">
              <a:buNone/>
            </a:pPr>
            <a:r>
              <a:rPr lang="en-GB" dirty="0">
                <a:latin typeface="Avenir LT Pro 65 Medium" panose="020B0603020203020204" pitchFamily="34" charset="0"/>
              </a:rPr>
              <a:t>Mostly integrated system</a:t>
            </a:r>
          </a:p>
          <a:p>
            <a:pPr marL="0" indent="0" algn="ctr">
              <a:buNone/>
            </a:pPr>
            <a:r>
              <a:rPr lang="en-GB" dirty="0">
                <a:latin typeface="Avenir LT Pro 65 Medium" panose="020B0603020203020204" pitchFamily="34" charset="0"/>
              </a:rPr>
              <a:t>Structured data collection</a:t>
            </a:r>
          </a:p>
          <a:p>
            <a:pPr marL="0" indent="0" algn="ctr">
              <a:buNone/>
            </a:pPr>
            <a:r>
              <a:rPr lang="en-GB" dirty="0">
                <a:latin typeface="Avenir LT Pro 65 Medium" panose="020B0603020203020204" pitchFamily="34" charset="0"/>
              </a:rPr>
              <a:t>Fixed journeys meet ‘regular’ needs</a:t>
            </a:r>
          </a:p>
          <a:p>
            <a:pPr marL="0" indent="0" algn="ctr">
              <a:buNone/>
            </a:pPr>
            <a:r>
              <a:rPr lang="en-GB" dirty="0">
                <a:latin typeface="Avenir LT Pro 65 Medium" panose="020B0603020203020204" pitchFamily="34" charset="0"/>
              </a:rPr>
              <a:t>Digital content personalisation</a:t>
            </a:r>
          </a:p>
          <a:p>
            <a:pPr marL="0" indent="0" algn="ctr">
              <a:buNone/>
            </a:pPr>
            <a:r>
              <a:rPr lang="en-GB" dirty="0">
                <a:latin typeface="Avenir LT Pro 65 Medium" panose="020B0603020203020204" pitchFamily="34" charset="0"/>
              </a:rPr>
              <a:t>Tools are mostly competent</a:t>
            </a:r>
          </a:p>
        </p:txBody>
      </p:sp>
      <p:sp>
        <p:nvSpPr>
          <p:cNvPr id="23" name="TextBox 22">
            <a:extLst>
              <a:ext uri="{FF2B5EF4-FFF2-40B4-BE49-F238E27FC236}">
                <a16:creationId xmlns:a16="http://schemas.microsoft.com/office/drawing/2014/main" id="{9949EB3F-2507-3B11-BD3D-1775A0733A26}"/>
              </a:ext>
            </a:extLst>
          </p:cNvPr>
          <p:cNvSpPr txBox="1"/>
          <p:nvPr/>
        </p:nvSpPr>
        <p:spPr>
          <a:xfrm>
            <a:off x="4181056" y="1257350"/>
            <a:ext cx="1751197"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OPERATIONS</a:t>
            </a:r>
          </a:p>
          <a:p>
            <a:pPr marL="0" indent="0" algn="ctr">
              <a:buNone/>
            </a:pPr>
            <a:r>
              <a:rPr lang="en-GB" dirty="0">
                <a:latin typeface="Avenir LT Pro 65 Medium" panose="020B0603020203020204" pitchFamily="34" charset="0"/>
              </a:rPr>
              <a:t>Recognise more valuable customers and with higher potential</a:t>
            </a:r>
          </a:p>
          <a:p>
            <a:pPr marL="0" indent="0" algn="ctr">
              <a:buNone/>
            </a:pPr>
            <a:r>
              <a:rPr lang="en-GB" dirty="0">
                <a:latin typeface="Avenir LT Pro 65 Medium" panose="020B0603020203020204" pitchFamily="34" charset="0"/>
              </a:rPr>
              <a:t>Structured customer lifecycle</a:t>
            </a:r>
          </a:p>
          <a:p>
            <a:pPr marL="0" indent="0" algn="ctr">
              <a:buNone/>
            </a:pPr>
            <a:r>
              <a:rPr lang="en-GB" dirty="0">
                <a:latin typeface="Avenir LT Pro 65 Medium" panose="020B0603020203020204" pitchFamily="34" charset="0"/>
              </a:rPr>
              <a:t>Developing customer governance</a:t>
            </a:r>
          </a:p>
          <a:p>
            <a:pPr marL="0" indent="0" algn="ctr">
              <a:buNone/>
            </a:pPr>
            <a:r>
              <a:rPr lang="en-GB" dirty="0">
                <a:latin typeface="Avenir LT Pro 65 Medium" panose="020B0603020203020204" pitchFamily="34" charset="0"/>
              </a:rPr>
              <a:t>Customer are centrally ‘owned’</a:t>
            </a:r>
          </a:p>
          <a:p>
            <a:pPr marL="0" indent="0" algn="ctr">
              <a:buNone/>
            </a:pPr>
            <a:r>
              <a:rPr lang="en-GB" dirty="0">
                <a:latin typeface="Avenir LT Pro 65 Medium" panose="020B0603020203020204" pitchFamily="34" charset="0"/>
              </a:rPr>
              <a:t>Trialling new processes, campaigns and offers</a:t>
            </a:r>
          </a:p>
        </p:txBody>
      </p:sp>
      <p:sp>
        <p:nvSpPr>
          <p:cNvPr id="24" name="TextBox 23">
            <a:extLst>
              <a:ext uri="{FF2B5EF4-FFF2-40B4-BE49-F238E27FC236}">
                <a16:creationId xmlns:a16="http://schemas.microsoft.com/office/drawing/2014/main" id="{04CD5365-2C90-CC45-2495-5EF1E30F7098}"/>
              </a:ext>
            </a:extLst>
          </p:cNvPr>
          <p:cNvSpPr txBox="1"/>
          <p:nvPr/>
        </p:nvSpPr>
        <p:spPr>
          <a:xfrm>
            <a:off x="475916" y="1257352"/>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0" indent="0" algn="ctr">
              <a:buClr>
                <a:srgbClr val="4D4D4D"/>
              </a:buClr>
              <a:buNone/>
            </a:pPr>
            <a:r>
              <a:rPr lang="en-GB" b="1" dirty="0">
                <a:solidFill>
                  <a:srgbClr val="003F48"/>
                </a:solidFill>
                <a:latin typeface="Avenir LT Pro 65 Medium" panose="020B0603020203020204" pitchFamily="34" charset="0"/>
              </a:rPr>
              <a:t>SALES</a:t>
            </a:r>
          </a:p>
          <a:p>
            <a:pPr marL="0" indent="0" algn="ctr">
              <a:buClr>
                <a:srgbClr val="4D4D4D"/>
              </a:buClr>
              <a:buNone/>
            </a:pPr>
            <a:r>
              <a:rPr lang="en-GB" dirty="0">
                <a:latin typeface="Avenir LT Pro 65 Medium" panose="020B0603020203020204" pitchFamily="34" charset="0"/>
              </a:rPr>
              <a:t>Product push, some driven by customer need</a:t>
            </a:r>
          </a:p>
          <a:p>
            <a:pPr marL="0" indent="0" algn="ctr">
              <a:buClr>
                <a:srgbClr val="4D4D4D"/>
              </a:buClr>
              <a:buNone/>
            </a:pPr>
            <a:r>
              <a:rPr lang="en-GB" dirty="0">
                <a:latin typeface="Avenir LT Pro 65 Medium" panose="020B0603020203020204" pitchFamily="34" charset="0"/>
              </a:rPr>
              <a:t>Offers incentivise sale/retention</a:t>
            </a:r>
          </a:p>
          <a:p>
            <a:pPr marL="0" indent="0" algn="ctr">
              <a:buClr>
                <a:srgbClr val="4D4D4D"/>
              </a:buClr>
              <a:buNone/>
            </a:pPr>
            <a:r>
              <a:rPr lang="en-GB" dirty="0">
                <a:latin typeface="Avenir LT Pro 65 Medium" panose="020B0603020203020204" pitchFamily="34" charset="0"/>
              </a:rPr>
              <a:t>Integrated programmes of propensity-driven campaigns</a:t>
            </a:r>
          </a:p>
          <a:p>
            <a:pPr marL="0" indent="0" algn="ctr">
              <a:buClr>
                <a:srgbClr val="4D4D4D"/>
              </a:buClr>
              <a:buNone/>
            </a:pPr>
            <a:r>
              <a:rPr lang="en-GB" dirty="0">
                <a:latin typeface="Avenir LT Pro 65 Medium" panose="020B0603020203020204" pitchFamily="34" charset="0"/>
              </a:rPr>
              <a:t>More complex targeting and management of campaigns</a:t>
            </a:r>
          </a:p>
        </p:txBody>
      </p:sp>
      <p:sp>
        <p:nvSpPr>
          <p:cNvPr id="27" name="TextBox 26">
            <a:extLst>
              <a:ext uri="{FF2B5EF4-FFF2-40B4-BE49-F238E27FC236}">
                <a16:creationId xmlns:a16="http://schemas.microsoft.com/office/drawing/2014/main" id="{26CFC8FD-C6D4-EAA0-6A22-79079B628297}"/>
              </a:ext>
            </a:extLst>
          </p:cNvPr>
          <p:cNvSpPr txBox="1"/>
          <p:nvPr/>
        </p:nvSpPr>
        <p:spPr>
          <a:xfrm>
            <a:off x="2319687" y="1257350"/>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SERVICE </a:t>
            </a:r>
          </a:p>
          <a:p>
            <a:pPr marL="0" indent="0" algn="ctr">
              <a:buNone/>
            </a:pPr>
            <a:r>
              <a:rPr lang="en-GB" dirty="0">
                <a:latin typeface="Avenir LT Pro 65 Medium" panose="020B0603020203020204" pitchFamily="34" charset="0"/>
              </a:rPr>
              <a:t>Well-defined processes</a:t>
            </a:r>
          </a:p>
          <a:p>
            <a:pPr marL="0" indent="0" algn="ctr">
              <a:buNone/>
            </a:pPr>
            <a:r>
              <a:rPr lang="en-GB" dirty="0">
                <a:latin typeface="Avenir LT Pro 65 Medium" panose="020B0603020203020204" pitchFamily="34" charset="0"/>
              </a:rPr>
              <a:t>Integrated messaging</a:t>
            </a:r>
          </a:p>
          <a:p>
            <a:pPr marL="0" indent="0" algn="ctr">
              <a:buNone/>
            </a:pPr>
            <a:r>
              <a:rPr lang="en-GB" dirty="0">
                <a:latin typeface="Avenir LT Pro 65 Medium" panose="020B0603020203020204" pitchFamily="34" charset="0"/>
              </a:rPr>
              <a:t>Most lifecycle processes are customer-centric</a:t>
            </a:r>
          </a:p>
          <a:p>
            <a:pPr marL="0" indent="0" algn="ctr">
              <a:buNone/>
            </a:pPr>
            <a:r>
              <a:rPr lang="en-GB" dirty="0">
                <a:latin typeface="Avenir LT Pro 65 Medium" panose="020B0603020203020204" pitchFamily="34" charset="0"/>
              </a:rPr>
              <a:t>Agent conversations with customers introduce service and sales prompts</a:t>
            </a:r>
          </a:p>
          <a:p>
            <a:pPr marL="0" indent="0" algn="ctr">
              <a:buNone/>
            </a:pPr>
            <a:r>
              <a:rPr lang="en-GB" dirty="0">
                <a:latin typeface="Avenir LT Pro 65 Medium" panose="020B0603020203020204" pitchFamily="34" charset="0"/>
              </a:rPr>
              <a:t>New self-serve tools being piloted</a:t>
            </a:r>
          </a:p>
        </p:txBody>
      </p:sp>
      <p:pic>
        <p:nvPicPr>
          <p:cNvPr id="51" name="Graphic 50" descr="Call center with solid fill">
            <a:extLst>
              <a:ext uri="{FF2B5EF4-FFF2-40B4-BE49-F238E27FC236}">
                <a16:creationId xmlns:a16="http://schemas.microsoft.com/office/drawing/2014/main" id="{F7E7B698-DC38-703F-E581-C1ADC9299EE2}"/>
              </a:ext>
            </a:extLst>
          </p:cNvPr>
          <p:cNvPicPr>
            <a:picLocks noChangeAspect="1"/>
          </p:cNvPicPr>
          <p:nvPr/>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2335930" y="1297710"/>
            <a:ext cx="188813" cy="188813"/>
          </a:xfrm>
          <a:prstGeom prst="rect">
            <a:avLst/>
          </a:prstGeom>
          <a:effectLst>
            <a:glow rad="25400">
              <a:srgbClr val="003F48">
                <a:alpha val="51000"/>
              </a:srgbClr>
            </a:glow>
          </a:effectLst>
        </p:spPr>
      </p:pic>
      <p:pic>
        <p:nvPicPr>
          <p:cNvPr id="52" name="Graphic 51" descr="Connections with solid fill">
            <a:extLst>
              <a:ext uri="{FF2B5EF4-FFF2-40B4-BE49-F238E27FC236}">
                <a16:creationId xmlns:a16="http://schemas.microsoft.com/office/drawing/2014/main" id="{2ADF69F4-3A7D-9B91-A76C-28ACB345896D}"/>
              </a:ext>
            </a:extLst>
          </p:cNvPr>
          <p:cNvPicPr>
            <a:picLocks noChangeAspect="1"/>
          </p:cNvPicPr>
          <p:nvPr/>
        </p:nvPicPr>
        <p:blipFill>
          <a:blip r:embed="rId15" cstate="print">
            <a:extLst>
              <a:ext uri="{28A0092B-C50C-407E-A947-70E740481C1C}">
                <a14:useLocalDpi xmlns:a14="http://schemas.microsoft.com/office/drawing/2010/main"/>
              </a:ext>
              <a:ext uri="{96DAC541-7B7A-43D3-8B79-37D633B846F1}">
                <asvg:svgBlip xmlns:asvg="http://schemas.microsoft.com/office/drawing/2016/SVG/main" r:embed="rId16"/>
              </a:ext>
            </a:extLst>
          </a:blip>
          <a:stretch>
            <a:fillRect/>
          </a:stretch>
        </p:blipFill>
        <p:spPr>
          <a:xfrm>
            <a:off x="2366088" y="2702694"/>
            <a:ext cx="188813" cy="188813"/>
          </a:xfrm>
          <a:prstGeom prst="rect">
            <a:avLst/>
          </a:prstGeom>
          <a:effectLst>
            <a:glow rad="25400">
              <a:srgbClr val="003F48">
                <a:alpha val="51000"/>
              </a:srgbClr>
            </a:glow>
          </a:effectLst>
        </p:spPr>
      </p:pic>
      <p:pic>
        <p:nvPicPr>
          <p:cNvPr id="53" name="Graphic 52" descr="Shopping cart with solid fill">
            <a:extLst>
              <a:ext uri="{FF2B5EF4-FFF2-40B4-BE49-F238E27FC236}">
                <a16:creationId xmlns:a16="http://schemas.microsoft.com/office/drawing/2014/main" id="{E61259C3-9E0C-5BE8-2CF3-539F944FE772}"/>
              </a:ext>
            </a:extLst>
          </p:cNvPr>
          <p:cNvPicPr>
            <a:picLocks noChangeAspect="1"/>
          </p:cNvPicPr>
          <p:nvPr/>
        </p:nvPicPr>
        <p:blipFill>
          <a:blip r:embed="rId17" cstate="print">
            <a:extLst>
              <a:ext uri="{28A0092B-C50C-407E-A947-70E740481C1C}">
                <a14:useLocalDpi xmlns:a14="http://schemas.microsoft.com/office/drawing/2010/main"/>
              </a:ext>
              <a:ext uri="{96DAC541-7B7A-43D3-8B79-37D633B846F1}">
                <asvg:svgBlip xmlns:asvg="http://schemas.microsoft.com/office/drawing/2016/SVG/main" r:embed="rId18"/>
              </a:ext>
            </a:extLst>
          </a:blip>
          <a:stretch>
            <a:fillRect/>
          </a:stretch>
        </p:blipFill>
        <p:spPr>
          <a:xfrm>
            <a:off x="515625" y="1297711"/>
            <a:ext cx="188813" cy="188813"/>
          </a:xfrm>
          <a:prstGeom prst="rect">
            <a:avLst/>
          </a:prstGeom>
          <a:effectLst>
            <a:glow rad="25400">
              <a:srgbClr val="003F48">
                <a:alpha val="51000"/>
              </a:srgbClr>
            </a:glow>
          </a:effectLst>
        </p:spPr>
      </p:pic>
      <p:pic>
        <p:nvPicPr>
          <p:cNvPr id="54" name="Graphic 53" descr="Target Audience with solid fill">
            <a:extLst>
              <a:ext uri="{FF2B5EF4-FFF2-40B4-BE49-F238E27FC236}">
                <a16:creationId xmlns:a16="http://schemas.microsoft.com/office/drawing/2014/main" id="{2DF02BC9-4BCD-6A83-FEAF-B0A89EFEBBFB}"/>
              </a:ext>
            </a:extLst>
          </p:cNvPr>
          <p:cNvPicPr>
            <a:picLocks noChangeAspect="1"/>
          </p:cNvPicPr>
          <p:nvPr/>
        </p:nvPicPr>
        <p:blipFill>
          <a:blip r:embed="rId19" cstate="print">
            <a:extLst>
              <a:ext uri="{28A0092B-C50C-407E-A947-70E740481C1C}">
                <a14:useLocalDpi xmlns:a14="http://schemas.microsoft.com/office/drawing/2010/main"/>
              </a:ext>
              <a:ext uri="{96DAC541-7B7A-43D3-8B79-37D633B846F1}">
                <asvg:svgBlip xmlns:asvg="http://schemas.microsoft.com/office/drawing/2016/SVG/main" r:embed="rId20"/>
              </a:ext>
            </a:extLst>
          </a:blip>
          <a:stretch>
            <a:fillRect/>
          </a:stretch>
        </p:blipFill>
        <p:spPr>
          <a:xfrm>
            <a:off x="4226031" y="2688263"/>
            <a:ext cx="188813" cy="188813"/>
          </a:xfrm>
          <a:prstGeom prst="rect">
            <a:avLst/>
          </a:prstGeom>
          <a:effectLst>
            <a:glow rad="25400">
              <a:srgbClr val="003F48">
                <a:alpha val="51000"/>
              </a:srgbClr>
            </a:glow>
          </a:effectLst>
        </p:spPr>
      </p:pic>
      <p:pic>
        <p:nvPicPr>
          <p:cNvPr id="56" name="Graphic 55" descr="Factory with solid fill">
            <a:extLst>
              <a:ext uri="{FF2B5EF4-FFF2-40B4-BE49-F238E27FC236}">
                <a16:creationId xmlns:a16="http://schemas.microsoft.com/office/drawing/2014/main" id="{0FCC26E3-76D9-8392-C376-AF03C7620E2A}"/>
              </a:ext>
            </a:extLst>
          </p:cNvPr>
          <p:cNvPicPr>
            <a:picLocks noChangeAspect="1"/>
          </p:cNvPicPr>
          <p:nvPr/>
        </p:nvPicPr>
        <p:blipFill>
          <a:blip r:embed="rId21" cstate="print">
            <a:extLst>
              <a:ext uri="{28A0092B-C50C-407E-A947-70E740481C1C}">
                <a14:useLocalDpi xmlns:a14="http://schemas.microsoft.com/office/drawing/2010/main"/>
              </a:ext>
              <a:ext uri="{96DAC541-7B7A-43D3-8B79-37D633B846F1}">
                <asvg:svgBlip xmlns:asvg="http://schemas.microsoft.com/office/drawing/2016/SVG/main" r:embed="rId22"/>
              </a:ext>
            </a:extLst>
          </a:blip>
          <a:stretch>
            <a:fillRect/>
          </a:stretch>
        </p:blipFill>
        <p:spPr>
          <a:xfrm>
            <a:off x="4195345" y="1274041"/>
            <a:ext cx="188813" cy="188813"/>
          </a:xfrm>
          <a:prstGeom prst="rect">
            <a:avLst/>
          </a:prstGeom>
          <a:effectLst>
            <a:glow rad="25400">
              <a:srgbClr val="003F48">
                <a:alpha val="51000"/>
              </a:srgbClr>
            </a:glow>
          </a:effectLst>
        </p:spPr>
      </p:pic>
      <p:pic>
        <p:nvPicPr>
          <p:cNvPr id="57" name="Graphic 56" descr="Users with solid fill">
            <a:extLst>
              <a:ext uri="{FF2B5EF4-FFF2-40B4-BE49-F238E27FC236}">
                <a16:creationId xmlns:a16="http://schemas.microsoft.com/office/drawing/2014/main" id="{D5BDC592-17B4-653E-7C01-1E679C572F10}"/>
              </a:ext>
            </a:extLst>
          </p:cNvPr>
          <p:cNvPicPr>
            <a:picLocks noChangeAspect="1"/>
          </p:cNvPicPr>
          <p:nvPr/>
        </p:nvPicPr>
        <p:blipFill>
          <a:blip r:embed="rId23" cstate="print">
            <a:extLst>
              <a:ext uri="{28A0092B-C50C-407E-A947-70E740481C1C}">
                <a14:useLocalDpi xmlns:a14="http://schemas.microsoft.com/office/drawing/2010/main"/>
              </a:ext>
              <a:ext uri="{96DAC541-7B7A-43D3-8B79-37D633B846F1}">
                <asvg:svgBlip xmlns:asvg="http://schemas.microsoft.com/office/drawing/2016/SVG/main" r:embed="rId24"/>
              </a:ext>
            </a:extLst>
          </a:blip>
          <a:stretch>
            <a:fillRect/>
          </a:stretch>
        </p:blipFill>
        <p:spPr>
          <a:xfrm>
            <a:off x="515625" y="2683287"/>
            <a:ext cx="188813" cy="188813"/>
          </a:xfrm>
          <a:prstGeom prst="rect">
            <a:avLst/>
          </a:prstGeom>
          <a:effectLst>
            <a:glow rad="25400">
              <a:srgbClr val="003F48">
                <a:alpha val="51000"/>
              </a:srgbClr>
            </a:glow>
          </a:effectLst>
        </p:spPr>
      </p:pic>
    </p:spTree>
    <p:extLst>
      <p:ext uri="{BB962C8B-B14F-4D97-AF65-F5344CB8AC3E}">
        <p14:creationId xmlns:p14="http://schemas.microsoft.com/office/powerpoint/2010/main" val="29718650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F17E8775-A327-19B1-E28C-10CB869C449C}"/>
              </a:ext>
            </a:extLst>
          </p:cNvPr>
          <p:cNvSpPr txBox="1"/>
          <p:nvPr/>
        </p:nvSpPr>
        <p:spPr>
          <a:xfrm>
            <a:off x="340029" y="1237650"/>
            <a:ext cx="5531381" cy="1072281"/>
          </a:xfrm>
          <a:prstGeom prst="rect">
            <a:avLst/>
          </a:prstGeom>
          <a:noFill/>
        </p:spPr>
        <p:txBody>
          <a:bodyPr wrap="square" lIns="0" rIns="36000" anchor="t">
            <a:sp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SUMMARY 	</a:t>
            </a:r>
            <a:r>
              <a:rPr lang="en-GB" sz="900" dirty="0">
                <a:latin typeface="Avenir LT Pro 65 Medium" panose="020B0603020203020204" pitchFamily="34" charset="0"/>
              </a:rPr>
              <a:t>Joined up customer conversations and experiences</a:t>
            </a:r>
          </a:p>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OBJECTIVES	</a:t>
            </a:r>
            <a:r>
              <a:rPr lang="en-GB" sz="900" dirty="0">
                <a:latin typeface="Avenir LT Pro 65 Medium" panose="020B0603020203020204" pitchFamily="34" charset="0"/>
              </a:rPr>
              <a:t>Based on strategy segments each with different objectives and focus on engagement, maximising relevance and driving improvement in Customer lifetime value (CLV).</a:t>
            </a:r>
          </a:p>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SUCCESS</a:t>
            </a:r>
            <a:r>
              <a:rPr lang="en-GB" sz="900" dirty="0">
                <a:latin typeface="Avenir LT Pro 65 Medium" panose="020B0603020203020204" pitchFamily="34" charset="0"/>
              </a:rPr>
              <a:t> 	Driven by understanding which activities work best with different audiences. Results repeatable, but uplift dependent on market conditions, offer and message, meaning continuous test &amp; learn is essential to maintain performance.</a:t>
            </a:r>
          </a:p>
        </p:txBody>
      </p:sp>
      <p:sp>
        <p:nvSpPr>
          <p:cNvPr id="66" name="Title 1">
            <a:extLst>
              <a:ext uri="{FF2B5EF4-FFF2-40B4-BE49-F238E27FC236}">
                <a16:creationId xmlns:a16="http://schemas.microsoft.com/office/drawing/2014/main" id="{32E0D895-0217-2D9E-3918-C65870258F5A}"/>
              </a:ext>
            </a:extLst>
          </p:cNvPr>
          <p:cNvSpPr txBox="1">
            <a:spLocks/>
          </p:cNvSpPr>
          <p:nvPr/>
        </p:nvSpPr>
        <p:spPr>
          <a:xfrm>
            <a:off x="340029" y="792683"/>
            <a:ext cx="4020200"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CHARACTERISTICS OF BUSINESSES AT LEVEL 4</a:t>
            </a:r>
          </a:p>
        </p:txBody>
      </p:sp>
      <p:sp>
        <p:nvSpPr>
          <p:cNvPr id="67" name="Slide Number Placeholder 5">
            <a:extLst>
              <a:ext uri="{FF2B5EF4-FFF2-40B4-BE49-F238E27FC236}">
                <a16:creationId xmlns:a16="http://schemas.microsoft.com/office/drawing/2014/main" id="{13D39E08-7765-2158-54DE-B0C9B897A995}"/>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46</a:t>
            </a:fld>
            <a:endParaRPr lang="en-GB" sz="754">
              <a:latin typeface="Avenir LT Pro 65 Medium" panose="020B0603020203020204" pitchFamily="34" charset="0"/>
            </a:endParaRPr>
          </a:p>
        </p:txBody>
      </p:sp>
      <p:pic>
        <p:nvPicPr>
          <p:cNvPr id="68" name="Picture 67">
            <a:extLst>
              <a:ext uri="{FF2B5EF4-FFF2-40B4-BE49-F238E27FC236}">
                <a16:creationId xmlns:a16="http://schemas.microsoft.com/office/drawing/2014/main" id="{BD6E34C4-AEB8-A386-CBF0-5459FA5948C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69" name="TextBox 68">
            <a:extLst>
              <a:ext uri="{FF2B5EF4-FFF2-40B4-BE49-F238E27FC236}">
                <a16:creationId xmlns:a16="http://schemas.microsoft.com/office/drawing/2014/main" id="{867DBC49-CB1C-4792-733E-A3FEA24FC701}"/>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70" name="Straight Connector 69">
            <a:extLst>
              <a:ext uri="{FF2B5EF4-FFF2-40B4-BE49-F238E27FC236}">
                <a16:creationId xmlns:a16="http://schemas.microsoft.com/office/drawing/2014/main" id="{7B277954-E99E-2894-F058-E534976C1337}"/>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742E9290-6D1F-29BA-0B64-1DA971533537}"/>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graphicFrame>
        <p:nvGraphicFramePr>
          <p:cNvPr id="96" name="Table 95">
            <a:extLst>
              <a:ext uri="{FF2B5EF4-FFF2-40B4-BE49-F238E27FC236}">
                <a16:creationId xmlns:a16="http://schemas.microsoft.com/office/drawing/2014/main" id="{FE4AFB65-9AF2-EA3D-8EDB-3FA0A30FBF85}"/>
              </a:ext>
            </a:extLst>
          </p:cNvPr>
          <p:cNvGraphicFramePr>
            <a:graphicFrameLocks noGrp="1"/>
          </p:cNvGraphicFramePr>
          <p:nvPr>
            <p:extLst>
              <p:ext uri="{D42A27DB-BD31-4B8C-83A1-F6EECF244321}">
                <p14:modId xmlns:p14="http://schemas.microsoft.com/office/powerpoint/2010/main" val="3645940297"/>
              </p:ext>
            </p:extLst>
          </p:nvPr>
        </p:nvGraphicFramePr>
        <p:xfrm>
          <a:off x="340029" y="2465300"/>
          <a:ext cx="5531382" cy="1293176"/>
        </p:xfrm>
        <a:graphic>
          <a:graphicData uri="http://schemas.openxmlformats.org/drawingml/2006/table">
            <a:tbl>
              <a:tblPr>
                <a:tableStyleId>{5C22544A-7EE6-4342-B048-85BDC9FD1C3A}</a:tableStyleId>
              </a:tblPr>
              <a:tblGrid>
                <a:gridCol w="1843794">
                  <a:extLst>
                    <a:ext uri="{9D8B030D-6E8A-4147-A177-3AD203B41FA5}">
                      <a16:colId xmlns:a16="http://schemas.microsoft.com/office/drawing/2014/main" val="4154762390"/>
                    </a:ext>
                  </a:extLst>
                </a:gridCol>
                <a:gridCol w="1843794">
                  <a:extLst>
                    <a:ext uri="{9D8B030D-6E8A-4147-A177-3AD203B41FA5}">
                      <a16:colId xmlns:a16="http://schemas.microsoft.com/office/drawing/2014/main" val="283952235"/>
                    </a:ext>
                  </a:extLst>
                </a:gridCol>
                <a:gridCol w="1843794">
                  <a:extLst>
                    <a:ext uri="{9D8B030D-6E8A-4147-A177-3AD203B41FA5}">
                      <a16:colId xmlns:a16="http://schemas.microsoft.com/office/drawing/2014/main" val="3784862251"/>
                    </a:ext>
                  </a:extLst>
                </a:gridCol>
              </a:tblGrid>
              <a:tr h="646588">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HIGH</a:t>
                      </a:r>
                      <a:r>
                        <a:rPr lang="en-GB" sz="900" b="1" dirty="0">
                          <a:solidFill>
                            <a:srgbClr val="003F48"/>
                          </a:solidFill>
                          <a:latin typeface="Avenir LT Pro 65 Medium" panose="020B0603020203020204" pitchFamily="34" charset="0"/>
                        </a:rPr>
                        <a:t> SATISFACTION</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Analytics personalise customer experience and deliver needs.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HIGH</a:t>
                      </a:r>
                      <a:r>
                        <a:rPr lang="en-GB" sz="900" b="1" dirty="0">
                          <a:solidFill>
                            <a:srgbClr val="003F48"/>
                          </a:solidFill>
                          <a:latin typeface="Avenir LT Pro 65 Medium" panose="020B0603020203020204" pitchFamily="34" charset="0"/>
                        </a:rPr>
                        <a:t> MORALE</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Empowered to use data and analytics to improve experience.</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BETTER </a:t>
                      </a:r>
                      <a:r>
                        <a:rPr lang="en-GB" sz="900" b="1" dirty="0">
                          <a:solidFill>
                            <a:srgbClr val="003F48"/>
                          </a:solidFill>
                          <a:latin typeface="Avenir LT Pro 65 Medium" panose="020B0603020203020204" pitchFamily="34" charset="0"/>
                        </a:rPr>
                        <a:t>SALES</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Customers more likely to repeat purchase and advocate.</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extLst>
                  <a:ext uri="{0D108BD9-81ED-4DB2-BD59-A6C34878D82A}">
                    <a16:rowId xmlns:a16="http://schemas.microsoft.com/office/drawing/2014/main" val="3296425543"/>
                  </a:ext>
                </a:extLst>
              </a:tr>
              <a:tr h="646588">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LOW</a:t>
                      </a:r>
                      <a:r>
                        <a:rPr lang="en-GB" sz="900" b="1" dirty="0">
                          <a:solidFill>
                            <a:srgbClr val="003F48"/>
                          </a:solidFill>
                          <a:latin typeface="Avenir LT Pro 65 Medium" panose="020B0603020203020204" pitchFamily="34" charset="0"/>
                        </a:rPr>
                        <a:t> CHURN</a:t>
                      </a:r>
                      <a:endParaRPr lang="en-GB" sz="900" dirty="0">
                        <a:latin typeface="Avenir LT Pro 65 Medium" panose="020B0603020203020204" pitchFamily="34" charset="0"/>
                      </a:endParaRP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Data and analytics identify and intercede potential leavers.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STRONG </a:t>
                      </a:r>
                      <a:r>
                        <a:rPr lang="en-GB" sz="900" b="1" dirty="0">
                          <a:solidFill>
                            <a:srgbClr val="003F48"/>
                          </a:solidFill>
                          <a:latin typeface="Avenir LT Pro 65 Medium" panose="020B0603020203020204" pitchFamily="34" charset="0"/>
                        </a:rPr>
                        <a:t>REPUTATION</a:t>
                      </a:r>
                      <a:endParaRPr lang="en-GB" sz="900" dirty="0">
                        <a:solidFill>
                          <a:schemeClr val="tx1">
                            <a:lumMod val="65000"/>
                            <a:lumOff val="35000"/>
                          </a:schemeClr>
                        </a:solidFill>
                        <a:latin typeface="Avenir LT Pro 65 Medium" panose="020B0603020203020204" pitchFamily="34" charset="0"/>
                      </a:endParaRP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venir LT Pro 65 Medium" panose="020B0603020203020204" pitchFamily="34" charset="0"/>
                        </a:rPr>
                        <a:t>Known for commitment to providing relevant experiences.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HIGHER </a:t>
                      </a:r>
                      <a:r>
                        <a:rPr lang="en-GB" sz="900" b="1" dirty="0">
                          <a:solidFill>
                            <a:srgbClr val="003F48"/>
                          </a:solidFill>
                          <a:latin typeface="Avenir LT Pro 65 Medium" panose="020B0603020203020204" pitchFamily="34" charset="0"/>
                        </a:rPr>
                        <a:t>COSTS</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High investment in capabilities but offset by higher returns.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extLst>
                  <a:ext uri="{0D108BD9-81ED-4DB2-BD59-A6C34878D82A}">
                    <a16:rowId xmlns:a16="http://schemas.microsoft.com/office/drawing/2014/main" val="3614738653"/>
                  </a:ext>
                </a:extLst>
              </a:tr>
            </a:tbl>
          </a:graphicData>
        </a:graphic>
      </p:graphicFrame>
    </p:spTree>
    <p:extLst>
      <p:ext uri="{BB962C8B-B14F-4D97-AF65-F5344CB8AC3E}">
        <p14:creationId xmlns:p14="http://schemas.microsoft.com/office/powerpoint/2010/main" val="37588112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47</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sp>
        <p:nvSpPr>
          <p:cNvPr id="28" name="Oval 27">
            <a:extLst>
              <a:ext uri="{FF2B5EF4-FFF2-40B4-BE49-F238E27FC236}">
                <a16:creationId xmlns:a16="http://schemas.microsoft.com/office/drawing/2014/main" id="{DAF6C626-C93B-A22E-F2B9-5BA2F12BAEB7}"/>
              </a:ext>
            </a:extLst>
          </p:cNvPr>
          <p:cNvSpPr/>
          <p:nvPr/>
        </p:nvSpPr>
        <p:spPr>
          <a:xfrm rot="11134682">
            <a:off x="5133079"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sp>
        <p:nvSpPr>
          <p:cNvPr id="29" name="Oval 28">
            <a:extLst>
              <a:ext uri="{FF2B5EF4-FFF2-40B4-BE49-F238E27FC236}">
                <a16:creationId xmlns:a16="http://schemas.microsoft.com/office/drawing/2014/main" id="{1E8014AC-EAAA-9B96-4366-28149F3D319B}"/>
              </a:ext>
            </a:extLst>
          </p:cNvPr>
          <p:cNvSpPr/>
          <p:nvPr/>
        </p:nvSpPr>
        <p:spPr>
          <a:xfrm>
            <a:off x="5334582"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sp>
        <p:nvSpPr>
          <p:cNvPr id="31" name="Oval 30">
            <a:extLst>
              <a:ext uri="{FF2B5EF4-FFF2-40B4-BE49-F238E27FC236}">
                <a16:creationId xmlns:a16="http://schemas.microsoft.com/office/drawing/2014/main" id="{7329FC7D-26F8-EC04-D2F3-3BD8795C5239}"/>
              </a:ext>
            </a:extLst>
          </p:cNvPr>
          <p:cNvSpPr/>
          <p:nvPr/>
        </p:nvSpPr>
        <p:spPr>
          <a:xfrm>
            <a:off x="5746420"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2" name="Graphic 31" descr="Rocket with solid fill">
            <a:extLst>
              <a:ext uri="{FF2B5EF4-FFF2-40B4-BE49-F238E27FC236}">
                <a16:creationId xmlns:a16="http://schemas.microsoft.com/office/drawing/2014/main" id="{771E5BFF-EACA-507B-6FCC-E3657E996EA2}"/>
              </a:ext>
            </a:extLst>
          </p:cNvPr>
          <p:cNvPicPr>
            <a:picLocks noChangeAspect="1"/>
          </p:cNvPicPr>
          <p:nvPr/>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5759050" y="855911"/>
            <a:ext cx="129385" cy="129385"/>
          </a:xfrm>
          <a:prstGeom prst="rect">
            <a:avLst/>
          </a:prstGeom>
        </p:spPr>
      </p:pic>
      <p:pic>
        <p:nvPicPr>
          <p:cNvPr id="33" name="Graphic 32" descr="Walk with solid fill">
            <a:extLst>
              <a:ext uri="{FF2B5EF4-FFF2-40B4-BE49-F238E27FC236}">
                <a16:creationId xmlns:a16="http://schemas.microsoft.com/office/drawing/2014/main" id="{D4CC3CA2-9EAC-6AA9-696E-0DF79D395753}"/>
              </a:ext>
            </a:extLst>
          </p:cNvPr>
          <p:cNvPicPr>
            <a:picLocks noChangeAspect="1"/>
          </p:cNvPicPr>
          <p:nvPr/>
        </p:nvPicPr>
        <p:blipFill>
          <a:blip r:embed="rId5" cstate="print">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5352901" y="858537"/>
            <a:ext cx="124135" cy="124133"/>
          </a:xfrm>
          <a:prstGeom prst="rect">
            <a:avLst/>
          </a:prstGeom>
        </p:spPr>
      </p:pic>
      <p:grpSp>
        <p:nvGrpSpPr>
          <p:cNvPr id="35" name="Group 34">
            <a:extLst>
              <a:ext uri="{FF2B5EF4-FFF2-40B4-BE49-F238E27FC236}">
                <a16:creationId xmlns:a16="http://schemas.microsoft.com/office/drawing/2014/main" id="{520D8444-3620-1FE6-F1C0-351FD6D812CB}"/>
              </a:ext>
            </a:extLst>
          </p:cNvPr>
          <p:cNvGrpSpPr>
            <a:grpSpLocks noChangeAspect="1"/>
          </p:cNvGrpSpPr>
          <p:nvPr/>
        </p:nvGrpSpPr>
        <p:grpSpPr>
          <a:xfrm>
            <a:off x="5181186" y="862610"/>
            <a:ext cx="64801" cy="115987"/>
            <a:chOff x="1761709" y="3023427"/>
            <a:chExt cx="584084" cy="1135811"/>
          </a:xfrm>
          <a:solidFill>
            <a:srgbClr val="4D4D4D"/>
          </a:solidFill>
        </p:grpSpPr>
        <p:sp>
          <p:nvSpPr>
            <p:cNvPr id="40" name="Freeform: Shape 39">
              <a:extLst>
                <a:ext uri="{FF2B5EF4-FFF2-40B4-BE49-F238E27FC236}">
                  <a16:creationId xmlns:a16="http://schemas.microsoft.com/office/drawing/2014/main" id="{6904C6C6-9EEF-8BA4-E0E5-B9C2539343CA}"/>
                </a:ext>
              </a:extLst>
            </p:cNvPr>
            <p:cNvSpPr/>
            <p:nvPr/>
          </p:nvSpPr>
          <p:spPr>
            <a:xfrm>
              <a:off x="1973650" y="3023427"/>
              <a:ext cx="211313" cy="211313"/>
            </a:xfrm>
            <a:custGeom>
              <a:avLst/>
              <a:gdLst>
                <a:gd name="connsiteX0" fmla="*/ 211314 w 211313"/>
                <a:gd name="connsiteY0" fmla="*/ 105657 h 211313"/>
                <a:gd name="connsiteX1" fmla="*/ 105657 w 211313"/>
                <a:gd name="connsiteY1" fmla="*/ 211314 h 211313"/>
                <a:gd name="connsiteX2" fmla="*/ 0 w 211313"/>
                <a:gd name="connsiteY2" fmla="*/ 105657 h 211313"/>
                <a:gd name="connsiteX3" fmla="*/ 105657 w 211313"/>
                <a:gd name="connsiteY3" fmla="*/ 0 h 211313"/>
                <a:gd name="connsiteX4" fmla="*/ 211314 w 211313"/>
                <a:gd name="connsiteY4" fmla="*/ 105657 h 211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13" h="211313">
                  <a:moveTo>
                    <a:pt x="211314" y="105657"/>
                  </a:moveTo>
                  <a:cubicBezTo>
                    <a:pt x="211314" y="164009"/>
                    <a:pt x="164009" y="211314"/>
                    <a:pt x="105657" y="211314"/>
                  </a:cubicBezTo>
                  <a:cubicBezTo>
                    <a:pt x="47304" y="211314"/>
                    <a:pt x="0" y="164009"/>
                    <a:pt x="0" y="105657"/>
                  </a:cubicBezTo>
                  <a:cubicBezTo>
                    <a:pt x="0" y="47304"/>
                    <a:pt x="47304" y="0"/>
                    <a:pt x="105657" y="0"/>
                  </a:cubicBezTo>
                  <a:cubicBezTo>
                    <a:pt x="164009" y="0"/>
                    <a:pt x="211314" y="47304"/>
                    <a:pt x="211314" y="105657"/>
                  </a:cubicBezTo>
                  <a:close/>
                </a:path>
              </a:pathLst>
            </a:custGeom>
            <a:solidFill>
              <a:srgbClr val="4D4D4D"/>
            </a:solidFill>
            <a:ln w="1290" cap="flat">
              <a:noFill/>
              <a:prstDash val="solid"/>
              <a:miter/>
            </a:ln>
          </p:spPr>
          <p:txBody>
            <a:bodyPr rtlCol="0" anchor="ctr"/>
            <a:lstStyle/>
            <a:p>
              <a:endParaRPr lang="en-GB" sz="1320"/>
            </a:p>
          </p:txBody>
        </p:sp>
        <p:sp>
          <p:nvSpPr>
            <p:cNvPr id="41" name="Freeform: Shape 40">
              <a:extLst>
                <a:ext uri="{FF2B5EF4-FFF2-40B4-BE49-F238E27FC236}">
                  <a16:creationId xmlns:a16="http://schemas.microsoft.com/office/drawing/2014/main" id="{D1771600-822B-88EA-B7E5-D689CAB99EA1}"/>
                </a:ext>
              </a:extLst>
            </p:cNvPr>
            <p:cNvSpPr/>
            <p:nvPr/>
          </p:nvSpPr>
          <p:spPr>
            <a:xfrm>
              <a:off x="1761709" y="3260940"/>
              <a:ext cx="584084" cy="898298"/>
            </a:xfrm>
            <a:custGeom>
              <a:avLst/>
              <a:gdLst>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669961 w 740096"/>
                <a:gd name="connsiteY31" fmla="*/ 380365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15693 w 740096"/>
                <a:gd name="connsiteY32" fmla="*/ 418724 h 898083"/>
                <a:gd name="connsiteX33" fmla="*/ 737317 w 740096"/>
                <a:gd name="connsiteY33" fmla="*/ 347347 h 898083"/>
                <a:gd name="connsiteX34" fmla="*/ 704299 w 740096"/>
                <a:gd name="connsiteY34" fmla="*/ 279991 h 898083"/>
                <a:gd name="connsiteX0" fmla="*/ 704299 w 710673"/>
                <a:gd name="connsiteY0" fmla="*/ 279991 h 898083"/>
                <a:gd name="connsiteX1" fmla="*/ 568266 w 710673"/>
                <a:gd name="connsiteY1" fmla="*/ 235086 h 898083"/>
                <a:gd name="connsiteX2" fmla="*/ 490344 w 710673"/>
                <a:gd name="connsiteY2" fmla="*/ 55470 h 898083"/>
                <a:gd name="connsiteX3" fmla="*/ 397894 w 710673"/>
                <a:gd name="connsiteY3" fmla="*/ 0 h 898083"/>
                <a:gd name="connsiteX4" fmla="*/ 352990 w 710673"/>
                <a:gd name="connsiteY4" fmla="*/ 10566 h 898083"/>
                <a:gd name="connsiteX5" fmla="*/ 168091 w 710673"/>
                <a:gd name="connsiteY5" fmla="*/ 83205 h 898083"/>
                <a:gd name="connsiteX6" fmla="*/ 139035 w 710673"/>
                <a:gd name="connsiteY6" fmla="*/ 112260 h 898083"/>
                <a:gd name="connsiteX7" fmla="*/ 73000 w 710673"/>
                <a:gd name="connsiteY7" fmla="*/ 270746 h 898083"/>
                <a:gd name="connsiteX8" fmla="*/ 102055 w 710673"/>
                <a:gd name="connsiteY8" fmla="*/ 339423 h 898083"/>
                <a:gd name="connsiteX9" fmla="*/ 121866 w 710673"/>
                <a:gd name="connsiteY9" fmla="*/ 343385 h 898083"/>
                <a:gd name="connsiteX10" fmla="*/ 170732 w 710673"/>
                <a:gd name="connsiteY10" fmla="*/ 310367 h 898083"/>
                <a:gd name="connsiteX11" fmla="*/ 224881 w 710673"/>
                <a:gd name="connsiteY11" fmla="*/ 173013 h 898083"/>
                <a:gd name="connsiteX12" fmla="*/ 280351 w 710673"/>
                <a:gd name="connsiteY12" fmla="*/ 151882 h 898083"/>
                <a:gd name="connsiteX13" fmla="*/ 189222 w 710673"/>
                <a:gd name="connsiteY13" fmla="*/ 596961 h 898083"/>
                <a:gd name="connsiteX14" fmla="*/ 12247 w 710673"/>
                <a:gd name="connsiteY14" fmla="*/ 812237 h 898083"/>
                <a:gd name="connsiteX15" fmla="*/ 18851 w 710673"/>
                <a:gd name="connsiteY15" fmla="*/ 886197 h 898083"/>
                <a:gd name="connsiteX16" fmla="*/ 51868 w 710673"/>
                <a:gd name="connsiteY16" fmla="*/ 898083 h 898083"/>
                <a:gd name="connsiteX17" fmla="*/ 92810 w 710673"/>
                <a:gd name="connsiteY17" fmla="*/ 878272 h 898083"/>
                <a:gd name="connsiteX18" fmla="*/ 277710 w 710673"/>
                <a:gd name="connsiteY18" fmla="*/ 653752 h 898083"/>
                <a:gd name="connsiteX19" fmla="*/ 288275 w 710673"/>
                <a:gd name="connsiteY19" fmla="*/ 631300 h 898083"/>
                <a:gd name="connsiteX20" fmla="*/ 319973 w 710673"/>
                <a:gd name="connsiteY20" fmla="*/ 478097 h 898083"/>
                <a:gd name="connsiteX21" fmla="*/ 462609 w 710673"/>
                <a:gd name="connsiteY21" fmla="*/ 581113 h 898083"/>
                <a:gd name="connsiteX22" fmla="*/ 462609 w 710673"/>
                <a:gd name="connsiteY22" fmla="*/ 845255 h 898083"/>
                <a:gd name="connsiteX23" fmla="*/ 515438 w 710673"/>
                <a:gd name="connsiteY23" fmla="*/ 898083 h 898083"/>
                <a:gd name="connsiteX24" fmla="*/ 568266 w 710673"/>
                <a:gd name="connsiteY24" fmla="*/ 845255 h 898083"/>
                <a:gd name="connsiteX25" fmla="*/ 568266 w 710673"/>
                <a:gd name="connsiteY25" fmla="*/ 554698 h 898083"/>
                <a:gd name="connsiteX26" fmla="*/ 547135 w 710673"/>
                <a:gd name="connsiteY26" fmla="*/ 512436 h 898083"/>
                <a:gd name="connsiteX27" fmla="*/ 419026 w 710673"/>
                <a:gd name="connsiteY27" fmla="*/ 418665 h 898083"/>
                <a:gd name="connsiteX28" fmla="*/ 454685 w 710673"/>
                <a:gd name="connsiteY28" fmla="*/ 240369 h 898083"/>
                <a:gd name="connsiteX29" fmla="*/ 479778 w 710673"/>
                <a:gd name="connsiteY29" fmla="*/ 298481 h 898083"/>
                <a:gd name="connsiteX30" fmla="*/ 511476 w 710673"/>
                <a:gd name="connsiteY30" fmla="*/ 327536 h 898083"/>
                <a:gd name="connsiteX31" fmla="*/ 591380 w 710673"/>
                <a:gd name="connsiteY31" fmla="*/ 416084 h 898083"/>
                <a:gd name="connsiteX32" fmla="*/ 615693 w 710673"/>
                <a:gd name="connsiteY32" fmla="*/ 418724 h 898083"/>
                <a:gd name="connsiteX33" fmla="*/ 651592 w 710673"/>
                <a:gd name="connsiteY33" fmla="*/ 380685 h 898083"/>
                <a:gd name="connsiteX34" fmla="*/ 704299 w 710673"/>
                <a:gd name="connsiteY34" fmla="*/ 279991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18260 w 653604"/>
                <a:gd name="connsiteY25" fmla="*/ 626136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4318 h 898598"/>
                <a:gd name="connsiteX1" fmla="*/ 561123 w 653604"/>
                <a:gd name="connsiteY1" fmla="*/ 252269 h 898598"/>
                <a:gd name="connsiteX2" fmla="*/ 490344 w 653604"/>
                <a:gd name="connsiteY2" fmla="*/ 55985 h 898598"/>
                <a:gd name="connsiteX3" fmla="*/ 397894 w 653604"/>
                <a:gd name="connsiteY3" fmla="*/ 515 h 898598"/>
                <a:gd name="connsiteX4" fmla="*/ 168091 w 653604"/>
                <a:gd name="connsiteY4" fmla="*/ 83720 h 898598"/>
                <a:gd name="connsiteX5" fmla="*/ 139035 w 653604"/>
                <a:gd name="connsiteY5" fmla="*/ 112775 h 898598"/>
                <a:gd name="connsiteX6" fmla="*/ 73000 w 653604"/>
                <a:gd name="connsiteY6" fmla="*/ 271261 h 898598"/>
                <a:gd name="connsiteX7" fmla="*/ 102055 w 653604"/>
                <a:gd name="connsiteY7" fmla="*/ 339938 h 898598"/>
                <a:gd name="connsiteX8" fmla="*/ 121866 w 653604"/>
                <a:gd name="connsiteY8" fmla="*/ 343900 h 898598"/>
                <a:gd name="connsiteX9" fmla="*/ 170732 w 653604"/>
                <a:gd name="connsiteY9" fmla="*/ 310882 h 898598"/>
                <a:gd name="connsiteX10" fmla="*/ 224881 w 653604"/>
                <a:gd name="connsiteY10" fmla="*/ 173528 h 898598"/>
                <a:gd name="connsiteX11" fmla="*/ 280351 w 653604"/>
                <a:gd name="connsiteY11" fmla="*/ 152397 h 898598"/>
                <a:gd name="connsiteX12" fmla="*/ 189222 w 653604"/>
                <a:gd name="connsiteY12" fmla="*/ 597476 h 898598"/>
                <a:gd name="connsiteX13" fmla="*/ 12247 w 653604"/>
                <a:gd name="connsiteY13" fmla="*/ 812752 h 898598"/>
                <a:gd name="connsiteX14" fmla="*/ 18851 w 653604"/>
                <a:gd name="connsiteY14" fmla="*/ 886712 h 898598"/>
                <a:gd name="connsiteX15" fmla="*/ 51868 w 653604"/>
                <a:gd name="connsiteY15" fmla="*/ 898598 h 898598"/>
                <a:gd name="connsiteX16" fmla="*/ 92810 w 653604"/>
                <a:gd name="connsiteY16" fmla="*/ 878787 h 898598"/>
                <a:gd name="connsiteX17" fmla="*/ 277710 w 653604"/>
                <a:gd name="connsiteY17" fmla="*/ 654267 h 898598"/>
                <a:gd name="connsiteX18" fmla="*/ 288275 w 653604"/>
                <a:gd name="connsiteY18" fmla="*/ 631815 h 898598"/>
                <a:gd name="connsiteX19" fmla="*/ 319973 w 653604"/>
                <a:gd name="connsiteY19" fmla="*/ 478612 h 898598"/>
                <a:gd name="connsiteX20" fmla="*/ 410221 w 653604"/>
                <a:gd name="connsiteY20" fmla="*/ 612584 h 898598"/>
                <a:gd name="connsiteX21" fmla="*/ 462609 w 653604"/>
                <a:gd name="connsiteY21" fmla="*/ 845770 h 898598"/>
                <a:gd name="connsiteX22" fmla="*/ 515438 w 653604"/>
                <a:gd name="connsiteY22" fmla="*/ 898598 h 898598"/>
                <a:gd name="connsiteX23" fmla="*/ 568266 w 653604"/>
                <a:gd name="connsiteY23" fmla="*/ 845770 h 898598"/>
                <a:gd name="connsiteX24" fmla="*/ 518260 w 653604"/>
                <a:gd name="connsiteY24" fmla="*/ 626651 h 898598"/>
                <a:gd name="connsiteX25" fmla="*/ 497129 w 653604"/>
                <a:gd name="connsiteY25" fmla="*/ 560576 h 898598"/>
                <a:gd name="connsiteX26" fmla="*/ 419026 w 653604"/>
                <a:gd name="connsiteY26" fmla="*/ 419180 h 898598"/>
                <a:gd name="connsiteX27" fmla="*/ 454685 w 653604"/>
                <a:gd name="connsiteY27" fmla="*/ 240884 h 898598"/>
                <a:gd name="connsiteX28" fmla="*/ 479778 w 653604"/>
                <a:gd name="connsiteY28" fmla="*/ 298996 h 898598"/>
                <a:gd name="connsiteX29" fmla="*/ 537670 w 653604"/>
                <a:gd name="connsiteY29" fmla="*/ 363770 h 898598"/>
                <a:gd name="connsiteX30" fmla="*/ 591380 w 653604"/>
                <a:gd name="connsiteY30" fmla="*/ 416599 h 898598"/>
                <a:gd name="connsiteX31" fmla="*/ 615693 w 653604"/>
                <a:gd name="connsiteY31" fmla="*/ 419239 h 898598"/>
                <a:gd name="connsiteX32" fmla="*/ 651592 w 653604"/>
                <a:gd name="connsiteY32" fmla="*/ 381200 h 898598"/>
                <a:gd name="connsiteX33" fmla="*/ 609049 w 653604"/>
                <a:gd name="connsiteY33" fmla="*/ 304318 h 898598"/>
                <a:gd name="connsiteX0" fmla="*/ 609049 w 653604"/>
                <a:gd name="connsiteY0" fmla="*/ 299647 h 893927"/>
                <a:gd name="connsiteX1" fmla="*/ 561123 w 653604"/>
                <a:gd name="connsiteY1" fmla="*/ 247598 h 893927"/>
                <a:gd name="connsiteX2" fmla="*/ 490344 w 653604"/>
                <a:gd name="connsiteY2" fmla="*/ 51314 h 893927"/>
                <a:gd name="connsiteX3" fmla="*/ 326457 w 653604"/>
                <a:gd name="connsiteY3" fmla="*/ 606 h 893927"/>
                <a:gd name="connsiteX4" fmla="*/ 168091 w 653604"/>
                <a:gd name="connsiteY4" fmla="*/ 79049 h 893927"/>
                <a:gd name="connsiteX5" fmla="*/ 139035 w 653604"/>
                <a:gd name="connsiteY5" fmla="*/ 108104 h 893927"/>
                <a:gd name="connsiteX6" fmla="*/ 73000 w 653604"/>
                <a:gd name="connsiteY6" fmla="*/ 266590 h 893927"/>
                <a:gd name="connsiteX7" fmla="*/ 102055 w 653604"/>
                <a:gd name="connsiteY7" fmla="*/ 335267 h 893927"/>
                <a:gd name="connsiteX8" fmla="*/ 121866 w 653604"/>
                <a:gd name="connsiteY8" fmla="*/ 339229 h 893927"/>
                <a:gd name="connsiteX9" fmla="*/ 170732 w 653604"/>
                <a:gd name="connsiteY9" fmla="*/ 306211 h 893927"/>
                <a:gd name="connsiteX10" fmla="*/ 224881 w 653604"/>
                <a:gd name="connsiteY10" fmla="*/ 168857 h 893927"/>
                <a:gd name="connsiteX11" fmla="*/ 280351 w 653604"/>
                <a:gd name="connsiteY11" fmla="*/ 147726 h 893927"/>
                <a:gd name="connsiteX12" fmla="*/ 189222 w 653604"/>
                <a:gd name="connsiteY12" fmla="*/ 592805 h 893927"/>
                <a:gd name="connsiteX13" fmla="*/ 12247 w 653604"/>
                <a:gd name="connsiteY13" fmla="*/ 808081 h 893927"/>
                <a:gd name="connsiteX14" fmla="*/ 18851 w 653604"/>
                <a:gd name="connsiteY14" fmla="*/ 882041 h 893927"/>
                <a:gd name="connsiteX15" fmla="*/ 51868 w 653604"/>
                <a:gd name="connsiteY15" fmla="*/ 893927 h 893927"/>
                <a:gd name="connsiteX16" fmla="*/ 92810 w 653604"/>
                <a:gd name="connsiteY16" fmla="*/ 874116 h 893927"/>
                <a:gd name="connsiteX17" fmla="*/ 277710 w 653604"/>
                <a:gd name="connsiteY17" fmla="*/ 649596 h 893927"/>
                <a:gd name="connsiteX18" fmla="*/ 288275 w 653604"/>
                <a:gd name="connsiteY18" fmla="*/ 627144 h 893927"/>
                <a:gd name="connsiteX19" fmla="*/ 319973 w 653604"/>
                <a:gd name="connsiteY19" fmla="*/ 473941 h 893927"/>
                <a:gd name="connsiteX20" fmla="*/ 410221 w 653604"/>
                <a:gd name="connsiteY20" fmla="*/ 607913 h 893927"/>
                <a:gd name="connsiteX21" fmla="*/ 462609 w 653604"/>
                <a:gd name="connsiteY21" fmla="*/ 841099 h 893927"/>
                <a:gd name="connsiteX22" fmla="*/ 515438 w 653604"/>
                <a:gd name="connsiteY22" fmla="*/ 893927 h 893927"/>
                <a:gd name="connsiteX23" fmla="*/ 568266 w 653604"/>
                <a:gd name="connsiteY23" fmla="*/ 841099 h 893927"/>
                <a:gd name="connsiteX24" fmla="*/ 518260 w 653604"/>
                <a:gd name="connsiteY24" fmla="*/ 621980 h 893927"/>
                <a:gd name="connsiteX25" fmla="*/ 497129 w 653604"/>
                <a:gd name="connsiteY25" fmla="*/ 555905 h 893927"/>
                <a:gd name="connsiteX26" fmla="*/ 419026 w 653604"/>
                <a:gd name="connsiteY26" fmla="*/ 414509 h 893927"/>
                <a:gd name="connsiteX27" fmla="*/ 454685 w 653604"/>
                <a:gd name="connsiteY27" fmla="*/ 236213 h 893927"/>
                <a:gd name="connsiteX28" fmla="*/ 479778 w 653604"/>
                <a:gd name="connsiteY28" fmla="*/ 294325 h 893927"/>
                <a:gd name="connsiteX29" fmla="*/ 537670 w 653604"/>
                <a:gd name="connsiteY29" fmla="*/ 359099 h 893927"/>
                <a:gd name="connsiteX30" fmla="*/ 591380 w 653604"/>
                <a:gd name="connsiteY30" fmla="*/ 411928 h 893927"/>
                <a:gd name="connsiteX31" fmla="*/ 615693 w 653604"/>
                <a:gd name="connsiteY31" fmla="*/ 414568 h 893927"/>
                <a:gd name="connsiteX32" fmla="*/ 651592 w 653604"/>
                <a:gd name="connsiteY32" fmla="*/ 376529 h 893927"/>
                <a:gd name="connsiteX33" fmla="*/ 609049 w 653604"/>
                <a:gd name="connsiteY33" fmla="*/ 299647 h 893927"/>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19973 w 653604"/>
                <a:gd name="connsiteY19" fmla="*/ 47831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04944 w 653604"/>
                <a:gd name="connsiteY18" fmla="*/ 579127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94379 w 653604"/>
                <a:gd name="connsiteY17" fmla="*/ 656348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901796"/>
                <a:gd name="connsiteX1" fmla="*/ 561123 w 653604"/>
                <a:gd name="connsiteY1" fmla="*/ 251969 h 901796"/>
                <a:gd name="connsiteX2" fmla="*/ 459388 w 653604"/>
                <a:gd name="connsiteY2" fmla="*/ 29491 h 901796"/>
                <a:gd name="connsiteX3" fmla="*/ 326457 w 653604"/>
                <a:gd name="connsiteY3" fmla="*/ 4977 h 901796"/>
                <a:gd name="connsiteX4" fmla="*/ 168091 w 653604"/>
                <a:gd name="connsiteY4" fmla="*/ 83420 h 901796"/>
                <a:gd name="connsiteX5" fmla="*/ 139035 w 653604"/>
                <a:gd name="connsiteY5" fmla="*/ 112475 h 901796"/>
                <a:gd name="connsiteX6" fmla="*/ 73000 w 653604"/>
                <a:gd name="connsiteY6" fmla="*/ 270961 h 901796"/>
                <a:gd name="connsiteX7" fmla="*/ 102055 w 653604"/>
                <a:gd name="connsiteY7" fmla="*/ 339638 h 901796"/>
                <a:gd name="connsiteX8" fmla="*/ 121866 w 653604"/>
                <a:gd name="connsiteY8" fmla="*/ 343600 h 901796"/>
                <a:gd name="connsiteX9" fmla="*/ 170732 w 653604"/>
                <a:gd name="connsiteY9" fmla="*/ 310582 h 901796"/>
                <a:gd name="connsiteX10" fmla="*/ 224881 w 653604"/>
                <a:gd name="connsiteY10" fmla="*/ 173228 h 901796"/>
                <a:gd name="connsiteX11" fmla="*/ 280351 w 653604"/>
                <a:gd name="connsiteY11" fmla="*/ 152097 h 901796"/>
                <a:gd name="connsiteX12" fmla="*/ 239228 w 653604"/>
                <a:gd name="connsiteY12" fmla="*/ 585269 h 901796"/>
                <a:gd name="connsiteX13" fmla="*/ 12247 w 653604"/>
                <a:gd name="connsiteY13" fmla="*/ 812452 h 901796"/>
                <a:gd name="connsiteX14" fmla="*/ 18851 w 653604"/>
                <a:gd name="connsiteY14" fmla="*/ 886412 h 901796"/>
                <a:gd name="connsiteX15" fmla="*/ 51868 w 653604"/>
                <a:gd name="connsiteY15" fmla="*/ 898298 h 901796"/>
                <a:gd name="connsiteX16" fmla="*/ 199966 w 653604"/>
                <a:gd name="connsiteY16" fmla="*/ 826099 h 901796"/>
                <a:gd name="connsiteX17" fmla="*/ 313429 w 653604"/>
                <a:gd name="connsiteY17" fmla="*/ 653967 h 901796"/>
                <a:gd name="connsiteX18" fmla="*/ 346167 w 653604"/>
                <a:gd name="connsiteY18" fmla="*/ 497362 h 901796"/>
                <a:gd name="connsiteX19" fmla="*/ 410221 w 653604"/>
                <a:gd name="connsiteY19" fmla="*/ 612284 h 901796"/>
                <a:gd name="connsiteX20" fmla="*/ 462609 w 653604"/>
                <a:gd name="connsiteY20" fmla="*/ 845470 h 901796"/>
                <a:gd name="connsiteX21" fmla="*/ 515438 w 653604"/>
                <a:gd name="connsiteY21" fmla="*/ 898298 h 901796"/>
                <a:gd name="connsiteX22" fmla="*/ 568266 w 653604"/>
                <a:gd name="connsiteY22" fmla="*/ 845470 h 901796"/>
                <a:gd name="connsiteX23" fmla="*/ 518260 w 653604"/>
                <a:gd name="connsiteY23" fmla="*/ 626351 h 901796"/>
                <a:gd name="connsiteX24" fmla="*/ 497129 w 653604"/>
                <a:gd name="connsiteY24" fmla="*/ 560276 h 901796"/>
                <a:gd name="connsiteX25" fmla="*/ 419026 w 653604"/>
                <a:gd name="connsiteY25" fmla="*/ 418880 h 901796"/>
                <a:gd name="connsiteX26" fmla="*/ 454685 w 653604"/>
                <a:gd name="connsiteY26" fmla="*/ 240584 h 901796"/>
                <a:gd name="connsiteX27" fmla="*/ 479778 w 653604"/>
                <a:gd name="connsiteY27" fmla="*/ 298696 h 901796"/>
                <a:gd name="connsiteX28" fmla="*/ 537670 w 653604"/>
                <a:gd name="connsiteY28" fmla="*/ 363470 h 901796"/>
                <a:gd name="connsiteX29" fmla="*/ 591380 w 653604"/>
                <a:gd name="connsiteY29" fmla="*/ 416299 h 901796"/>
                <a:gd name="connsiteX30" fmla="*/ 615693 w 653604"/>
                <a:gd name="connsiteY30" fmla="*/ 418939 h 901796"/>
                <a:gd name="connsiteX31" fmla="*/ 651592 w 653604"/>
                <a:gd name="connsiteY31" fmla="*/ 380900 h 901796"/>
                <a:gd name="connsiteX32" fmla="*/ 609049 w 653604"/>
                <a:gd name="connsiteY32" fmla="*/ 304018 h 901796"/>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132831 w 653604"/>
                <a:gd name="connsiteY15" fmla="*/ 872104 h 898298"/>
                <a:gd name="connsiteX16" fmla="*/ 199966 w 653604"/>
                <a:gd name="connsiteY16" fmla="*/ 826099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0414 w 644969"/>
                <a:gd name="connsiteY0" fmla="*/ 304018 h 898298"/>
                <a:gd name="connsiteX1" fmla="*/ 552488 w 644969"/>
                <a:gd name="connsiteY1" fmla="*/ 251969 h 898298"/>
                <a:gd name="connsiteX2" fmla="*/ 450753 w 644969"/>
                <a:gd name="connsiteY2" fmla="*/ 29491 h 898298"/>
                <a:gd name="connsiteX3" fmla="*/ 317822 w 644969"/>
                <a:gd name="connsiteY3" fmla="*/ 4977 h 898298"/>
                <a:gd name="connsiteX4" fmla="*/ 159456 w 644969"/>
                <a:gd name="connsiteY4" fmla="*/ 83420 h 898298"/>
                <a:gd name="connsiteX5" fmla="*/ 130400 w 644969"/>
                <a:gd name="connsiteY5" fmla="*/ 112475 h 898298"/>
                <a:gd name="connsiteX6" fmla="*/ 64365 w 644969"/>
                <a:gd name="connsiteY6" fmla="*/ 270961 h 898298"/>
                <a:gd name="connsiteX7" fmla="*/ 93420 w 644969"/>
                <a:gd name="connsiteY7" fmla="*/ 339638 h 898298"/>
                <a:gd name="connsiteX8" fmla="*/ 113231 w 644969"/>
                <a:gd name="connsiteY8" fmla="*/ 343600 h 898298"/>
                <a:gd name="connsiteX9" fmla="*/ 162097 w 644969"/>
                <a:gd name="connsiteY9" fmla="*/ 310582 h 898298"/>
                <a:gd name="connsiteX10" fmla="*/ 216246 w 644969"/>
                <a:gd name="connsiteY10" fmla="*/ 173228 h 898298"/>
                <a:gd name="connsiteX11" fmla="*/ 271716 w 644969"/>
                <a:gd name="connsiteY11" fmla="*/ 152097 h 898298"/>
                <a:gd name="connsiteX12" fmla="*/ 230593 w 644969"/>
                <a:gd name="connsiteY12" fmla="*/ 585269 h 898298"/>
                <a:gd name="connsiteX13" fmla="*/ 3612 w 644969"/>
                <a:gd name="connsiteY13" fmla="*/ 812452 h 898298"/>
                <a:gd name="connsiteX14" fmla="*/ 64985 w 644969"/>
                <a:gd name="connsiteY14" fmla="*/ 857837 h 898298"/>
                <a:gd name="connsiteX15" fmla="*/ 124196 w 644969"/>
                <a:gd name="connsiteY15" fmla="*/ 872104 h 898298"/>
                <a:gd name="connsiteX16" fmla="*/ 191331 w 644969"/>
                <a:gd name="connsiteY16" fmla="*/ 826099 h 898298"/>
                <a:gd name="connsiteX17" fmla="*/ 304794 w 644969"/>
                <a:gd name="connsiteY17" fmla="*/ 653967 h 898298"/>
                <a:gd name="connsiteX18" fmla="*/ 337532 w 644969"/>
                <a:gd name="connsiteY18" fmla="*/ 497362 h 898298"/>
                <a:gd name="connsiteX19" fmla="*/ 401586 w 644969"/>
                <a:gd name="connsiteY19" fmla="*/ 612284 h 898298"/>
                <a:gd name="connsiteX20" fmla="*/ 453974 w 644969"/>
                <a:gd name="connsiteY20" fmla="*/ 845470 h 898298"/>
                <a:gd name="connsiteX21" fmla="*/ 506803 w 644969"/>
                <a:gd name="connsiteY21" fmla="*/ 898298 h 898298"/>
                <a:gd name="connsiteX22" fmla="*/ 559631 w 644969"/>
                <a:gd name="connsiteY22" fmla="*/ 845470 h 898298"/>
                <a:gd name="connsiteX23" fmla="*/ 509625 w 644969"/>
                <a:gd name="connsiteY23" fmla="*/ 626351 h 898298"/>
                <a:gd name="connsiteX24" fmla="*/ 488494 w 644969"/>
                <a:gd name="connsiteY24" fmla="*/ 560276 h 898298"/>
                <a:gd name="connsiteX25" fmla="*/ 410391 w 644969"/>
                <a:gd name="connsiteY25" fmla="*/ 418880 h 898298"/>
                <a:gd name="connsiteX26" fmla="*/ 446050 w 644969"/>
                <a:gd name="connsiteY26" fmla="*/ 240584 h 898298"/>
                <a:gd name="connsiteX27" fmla="*/ 471143 w 644969"/>
                <a:gd name="connsiteY27" fmla="*/ 298696 h 898298"/>
                <a:gd name="connsiteX28" fmla="*/ 529035 w 644969"/>
                <a:gd name="connsiteY28" fmla="*/ 363470 h 898298"/>
                <a:gd name="connsiteX29" fmla="*/ 582745 w 644969"/>
                <a:gd name="connsiteY29" fmla="*/ 416299 h 898298"/>
                <a:gd name="connsiteX30" fmla="*/ 607058 w 644969"/>
                <a:gd name="connsiteY30" fmla="*/ 418939 h 898298"/>
                <a:gd name="connsiteX31" fmla="*/ 642957 w 644969"/>
                <a:gd name="connsiteY31" fmla="*/ 380900 h 898298"/>
                <a:gd name="connsiteX32" fmla="*/ 600414 w 644969"/>
                <a:gd name="connsiteY32" fmla="*/ 304018 h 898298"/>
                <a:gd name="connsiteX0" fmla="*/ 598772 w 643327"/>
                <a:gd name="connsiteY0" fmla="*/ 304018 h 898298"/>
                <a:gd name="connsiteX1" fmla="*/ 550846 w 643327"/>
                <a:gd name="connsiteY1" fmla="*/ 251969 h 898298"/>
                <a:gd name="connsiteX2" fmla="*/ 449111 w 643327"/>
                <a:gd name="connsiteY2" fmla="*/ 29491 h 898298"/>
                <a:gd name="connsiteX3" fmla="*/ 316180 w 643327"/>
                <a:gd name="connsiteY3" fmla="*/ 4977 h 898298"/>
                <a:gd name="connsiteX4" fmla="*/ 157814 w 643327"/>
                <a:gd name="connsiteY4" fmla="*/ 83420 h 898298"/>
                <a:gd name="connsiteX5" fmla="*/ 128758 w 643327"/>
                <a:gd name="connsiteY5" fmla="*/ 112475 h 898298"/>
                <a:gd name="connsiteX6" fmla="*/ 62723 w 643327"/>
                <a:gd name="connsiteY6" fmla="*/ 270961 h 898298"/>
                <a:gd name="connsiteX7" fmla="*/ 91778 w 643327"/>
                <a:gd name="connsiteY7" fmla="*/ 339638 h 898298"/>
                <a:gd name="connsiteX8" fmla="*/ 111589 w 643327"/>
                <a:gd name="connsiteY8" fmla="*/ 343600 h 898298"/>
                <a:gd name="connsiteX9" fmla="*/ 160455 w 643327"/>
                <a:gd name="connsiteY9" fmla="*/ 310582 h 898298"/>
                <a:gd name="connsiteX10" fmla="*/ 214604 w 643327"/>
                <a:gd name="connsiteY10" fmla="*/ 173228 h 898298"/>
                <a:gd name="connsiteX11" fmla="*/ 270074 w 643327"/>
                <a:gd name="connsiteY11" fmla="*/ 152097 h 898298"/>
                <a:gd name="connsiteX12" fmla="*/ 228951 w 643327"/>
                <a:gd name="connsiteY12" fmla="*/ 585269 h 898298"/>
                <a:gd name="connsiteX13" fmla="*/ 1970 w 643327"/>
                <a:gd name="connsiteY13" fmla="*/ 812452 h 898298"/>
                <a:gd name="connsiteX14" fmla="*/ 122554 w 643327"/>
                <a:gd name="connsiteY14" fmla="*/ 872104 h 898298"/>
                <a:gd name="connsiteX15" fmla="*/ 189689 w 643327"/>
                <a:gd name="connsiteY15" fmla="*/ 826099 h 898298"/>
                <a:gd name="connsiteX16" fmla="*/ 303152 w 643327"/>
                <a:gd name="connsiteY16" fmla="*/ 653967 h 898298"/>
                <a:gd name="connsiteX17" fmla="*/ 335890 w 643327"/>
                <a:gd name="connsiteY17" fmla="*/ 497362 h 898298"/>
                <a:gd name="connsiteX18" fmla="*/ 399944 w 643327"/>
                <a:gd name="connsiteY18" fmla="*/ 612284 h 898298"/>
                <a:gd name="connsiteX19" fmla="*/ 452332 w 643327"/>
                <a:gd name="connsiteY19" fmla="*/ 845470 h 898298"/>
                <a:gd name="connsiteX20" fmla="*/ 505161 w 643327"/>
                <a:gd name="connsiteY20" fmla="*/ 898298 h 898298"/>
                <a:gd name="connsiteX21" fmla="*/ 557989 w 643327"/>
                <a:gd name="connsiteY21" fmla="*/ 845470 h 898298"/>
                <a:gd name="connsiteX22" fmla="*/ 507983 w 643327"/>
                <a:gd name="connsiteY22" fmla="*/ 626351 h 898298"/>
                <a:gd name="connsiteX23" fmla="*/ 486852 w 643327"/>
                <a:gd name="connsiteY23" fmla="*/ 560276 h 898298"/>
                <a:gd name="connsiteX24" fmla="*/ 408749 w 643327"/>
                <a:gd name="connsiteY24" fmla="*/ 418880 h 898298"/>
                <a:gd name="connsiteX25" fmla="*/ 444408 w 643327"/>
                <a:gd name="connsiteY25" fmla="*/ 240584 h 898298"/>
                <a:gd name="connsiteX26" fmla="*/ 469501 w 643327"/>
                <a:gd name="connsiteY26" fmla="*/ 298696 h 898298"/>
                <a:gd name="connsiteX27" fmla="*/ 527393 w 643327"/>
                <a:gd name="connsiteY27" fmla="*/ 363470 h 898298"/>
                <a:gd name="connsiteX28" fmla="*/ 581103 w 643327"/>
                <a:gd name="connsiteY28" fmla="*/ 416299 h 898298"/>
                <a:gd name="connsiteX29" fmla="*/ 605416 w 643327"/>
                <a:gd name="connsiteY29" fmla="*/ 418939 h 898298"/>
                <a:gd name="connsiteX30" fmla="*/ 641315 w 643327"/>
                <a:gd name="connsiteY30" fmla="*/ 380900 h 898298"/>
                <a:gd name="connsiteX31" fmla="*/ 598772 w 643327"/>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30787 w 584425"/>
                <a:gd name="connsiteY15" fmla="*/ 826099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52816 w 584425"/>
                <a:gd name="connsiteY15" fmla="*/ 846716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084"/>
                <a:gd name="connsiteY0" fmla="*/ 304018 h 898298"/>
                <a:gd name="connsiteX1" fmla="*/ 491944 w 584084"/>
                <a:gd name="connsiteY1" fmla="*/ 251969 h 898298"/>
                <a:gd name="connsiteX2" fmla="*/ 390209 w 584084"/>
                <a:gd name="connsiteY2" fmla="*/ 29491 h 898298"/>
                <a:gd name="connsiteX3" fmla="*/ 257278 w 584084"/>
                <a:gd name="connsiteY3" fmla="*/ 4977 h 898298"/>
                <a:gd name="connsiteX4" fmla="*/ 98912 w 584084"/>
                <a:gd name="connsiteY4" fmla="*/ 83420 h 898298"/>
                <a:gd name="connsiteX5" fmla="*/ 69856 w 584084"/>
                <a:gd name="connsiteY5" fmla="*/ 112475 h 898298"/>
                <a:gd name="connsiteX6" fmla="*/ 3821 w 584084"/>
                <a:gd name="connsiteY6" fmla="*/ 270961 h 898298"/>
                <a:gd name="connsiteX7" fmla="*/ 32876 w 584084"/>
                <a:gd name="connsiteY7" fmla="*/ 339638 h 898298"/>
                <a:gd name="connsiteX8" fmla="*/ 52687 w 584084"/>
                <a:gd name="connsiteY8" fmla="*/ 343600 h 898298"/>
                <a:gd name="connsiteX9" fmla="*/ 101553 w 584084"/>
                <a:gd name="connsiteY9" fmla="*/ 310582 h 898298"/>
                <a:gd name="connsiteX10" fmla="*/ 155702 w 584084"/>
                <a:gd name="connsiteY10" fmla="*/ 173228 h 898298"/>
                <a:gd name="connsiteX11" fmla="*/ 211172 w 584084"/>
                <a:gd name="connsiteY11" fmla="*/ 152097 h 898298"/>
                <a:gd name="connsiteX12" fmla="*/ 170049 w 584084"/>
                <a:gd name="connsiteY12" fmla="*/ 585269 h 898298"/>
                <a:gd name="connsiteX13" fmla="*/ 85943 w 584084"/>
                <a:gd name="connsiteY13" fmla="*/ 771972 h 898298"/>
                <a:gd name="connsiteX14" fmla="*/ 113657 w 584084"/>
                <a:gd name="connsiteY14" fmla="*/ 853054 h 898298"/>
                <a:gd name="connsiteX15" fmla="*/ 162341 w 584084"/>
                <a:gd name="connsiteY15" fmla="*/ 853860 h 898298"/>
                <a:gd name="connsiteX16" fmla="*/ 190319 w 584084"/>
                <a:gd name="connsiteY16" fmla="*/ 818955 h 898298"/>
                <a:gd name="connsiteX17" fmla="*/ 246631 w 584084"/>
                <a:gd name="connsiteY17" fmla="*/ 663492 h 898298"/>
                <a:gd name="connsiteX18" fmla="*/ 300800 w 584084"/>
                <a:gd name="connsiteY18" fmla="*/ 518794 h 898298"/>
                <a:gd name="connsiteX19" fmla="*/ 341042 w 584084"/>
                <a:gd name="connsiteY19" fmla="*/ 612284 h 898298"/>
                <a:gd name="connsiteX20" fmla="*/ 393430 w 584084"/>
                <a:gd name="connsiteY20" fmla="*/ 845470 h 898298"/>
                <a:gd name="connsiteX21" fmla="*/ 446259 w 584084"/>
                <a:gd name="connsiteY21" fmla="*/ 898298 h 898298"/>
                <a:gd name="connsiteX22" fmla="*/ 499087 w 584084"/>
                <a:gd name="connsiteY22" fmla="*/ 845470 h 898298"/>
                <a:gd name="connsiteX23" fmla="*/ 449081 w 584084"/>
                <a:gd name="connsiteY23" fmla="*/ 626351 h 898298"/>
                <a:gd name="connsiteX24" fmla="*/ 427950 w 584084"/>
                <a:gd name="connsiteY24" fmla="*/ 560276 h 898298"/>
                <a:gd name="connsiteX25" fmla="*/ 371279 w 584084"/>
                <a:gd name="connsiteY25" fmla="*/ 435549 h 898298"/>
                <a:gd name="connsiteX26" fmla="*/ 385506 w 584084"/>
                <a:gd name="connsiteY26" fmla="*/ 240584 h 898298"/>
                <a:gd name="connsiteX27" fmla="*/ 410599 w 584084"/>
                <a:gd name="connsiteY27" fmla="*/ 298696 h 898298"/>
                <a:gd name="connsiteX28" fmla="*/ 468491 w 584084"/>
                <a:gd name="connsiteY28" fmla="*/ 363470 h 898298"/>
                <a:gd name="connsiteX29" fmla="*/ 522201 w 584084"/>
                <a:gd name="connsiteY29" fmla="*/ 416299 h 898298"/>
                <a:gd name="connsiteX30" fmla="*/ 546514 w 584084"/>
                <a:gd name="connsiteY30" fmla="*/ 418939 h 898298"/>
                <a:gd name="connsiteX31" fmla="*/ 582413 w 584084"/>
                <a:gd name="connsiteY31" fmla="*/ 380900 h 898298"/>
                <a:gd name="connsiteX32" fmla="*/ 539870 w 584084"/>
                <a:gd name="connsiteY32" fmla="*/ 304018 h 89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84084" h="898298">
                  <a:moveTo>
                    <a:pt x="539870" y="304018"/>
                  </a:moveTo>
                  <a:lnTo>
                    <a:pt x="491944" y="251969"/>
                  </a:lnTo>
                  <a:lnTo>
                    <a:pt x="390209" y="29491"/>
                  </a:lnTo>
                  <a:cubicBezTo>
                    <a:pt x="371719" y="-3527"/>
                    <a:pt x="305828" y="-4011"/>
                    <a:pt x="257278" y="4977"/>
                  </a:cubicBezTo>
                  <a:cubicBezTo>
                    <a:pt x="208729" y="13965"/>
                    <a:pt x="142055" y="64710"/>
                    <a:pt x="98912" y="83420"/>
                  </a:cubicBezTo>
                  <a:cubicBezTo>
                    <a:pt x="85705" y="88703"/>
                    <a:pt x="75139" y="99268"/>
                    <a:pt x="69856" y="112475"/>
                  </a:cubicBezTo>
                  <a:lnTo>
                    <a:pt x="3821" y="270961"/>
                  </a:lnTo>
                  <a:cubicBezTo>
                    <a:pt x="-6745" y="297375"/>
                    <a:pt x="5141" y="329072"/>
                    <a:pt x="32876" y="339638"/>
                  </a:cubicBezTo>
                  <a:cubicBezTo>
                    <a:pt x="39480" y="342279"/>
                    <a:pt x="46083" y="343600"/>
                    <a:pt x="52687" y="343600"/>
                  </a:cubicBezTo>
                  <a:cubicBezTo>
                    <a:pt x="73818" y="343600"/>
                    <a:pt x="93629" y="331713"/>
                    <a:pt x="101553" y="310582"/>
                  </a:cubicBezTo>
                  <a:lnTo>
                    <a:pt x="155702" y="173228"/>
                  </a:lnTo>
                  <a:lnTo>
                    <a:pt x="211172" y="152097"/>
                  </a:lnTo>
                  <a:lnTo>
                    <a:pt x="170049" y="585269"/>
                  </a:lnTo>
                  <a:lnTo>
                    <a:pt x="85943" y="771972"/>
                  </a:lnTo>
                  <a:cubicBezTo>
                    <a:pt x="68210" y="819778"/>
                    <a:pt x="100924" y="839406"/>
                    <a:pt x="113657" y="853054"/>
                  </a:cubicBezTo>
                  <a:cubicBezTo>
                    <a:pt x="126390" y="866702"/>
                    <a:pt x="149564" y="859543"/>
                    <a:pt x="162341" y="853860"/>
                  </a:cubicBezTo>
                  <a:cubicBezTo>
                    <a:pt x="175118" y="848177"/>
                    <a:pt x="175080" y="851080"/>
                    <a:pt x="190319" y="818955"/>
                  </a:cubicBezTo>
                  <a:lnTo>
                    <a:pt x="246631" y="663492"/>
                  </a:lnTo>
                  <a:cubicBezTo>
                    <a:pt x="276951" y="595208"/>
                    <a:pt x="278715" y="525741"/>
                    <a:pt x="300800" y="518794"/>
                  </a:cubicBezTo>
                  <a:lnTo>
                    <a:pt x="341042" y="612284"/>
                  </a:lnTo>
                  <a:lnTo>
                    <a:pt x="393430" y="845470"/>
                  </a:lnTo>
                  <a:cubicBezTo>
                    <a:pt x="393430" y="874525"/>
                    <a:pt x="417203" y="898298"/>
                    <a:pt x="446259" y="898298"/>
                  </a:cubicBezTo>
                  <a:cubicBezTo>
                    <a:pt x="475314" y="898298"/>
                    <a:pt x="499087" y="874525"/>
                    <a:pt x="499087" y="845470"/>
                  </a:cubicBezTo>
                  <a:lnTo>
                    <a:pt x="449081" y="626351"/>
                  </a:lnTo>
                  <a:cubicBezTo>
                    <a:pt x="449081" y="609182"/>
                    <a:pt x="441157" y="569521"/>
                    <a:pt x="427950" y="560276"/>
                  </a:cubicBezTo>
                  <a:lnTo>
                    <a:pt x="371279" y="435549"/>
                  </a:lnTo>
                  <a:lnTo>
                    <a:pt x="385506" y="240584"/>
                  </a:lnTo>
                  <a:lnTo>
                    <a:pt x="410599" y="298696"/>
                  </a:lnTo>
                  <a:cubicBezTo>
                    <a:pt x="417203" y="311903"/>
                    <a:pt x="453963" y="358187"/>
                    <a:pt x="468491" y="363470"/>
                  </a:cubicBezTo>
                  <a:lnTo>
                    <a:pt x="522201" y="416299"/>
                  </a:lnTo>
                  <a:cubicBezTo>
                    <a:pt x="527484" y="417619"/>
                    <a:pt x="539910" y="418939"/>
                    <a:pt x="546514" y="418939"/>
                  </a:cubicBezTo>
                  <a:cubicBezTo>
                    <a:pt x="568966" y="418939"/>
                    <a:pt x="574489" y="402031"/>
                    <a:pt x="582413" y="380900"/>
                  </a:cubicBezTo>
                  <a:cubicBezTo>
                    <a:pt x="591658" y="353165"/>
                    <a:pt x="560462" y="325169"/>
                    <a:pt x="539870" y="304018"/>
                  </a:cubicBezTo>
                  <a:close/>
                </a:path>
              </a:pathLst>
            </a:custGeom>
            <a:solidFill>
              <a:srgbClr val="4D4D4D"/>
            </a:solidFill>
            <a:ln w="1290" cap="flat">
              <a:noFill/>
              <a:prstDash val="solid"/>
              <a:miter/>
            </a:ln>
          </p:spPr>
          <p:txBody>
            <a:bodyPr rtlCol="0" anchor="ctr"/>
            <a:lstStyle/>
            <a:p>
              <a:endParaRPr lang="en-GB" sz="1320"/>
            </a:p>
          </p:txBody>
        </p:sp>
      </p:grpSp>
      <p:sp>
        <p:nvSpPr>
          <p:cNvPr id="36" name="Oval 35">
            <a:extLst>
              <a:ext uri="{FF2B5EF4-FFF2-40B4-BE49-F238E27FC236}">
                <a16:creationId xmlns:a16="http://schemas.microsoft.com/office/drawing/2014/main" id="{DEDE5019-9B6D-F094-1E9C-C3EA5A4616B9}"/>
              </a:ext>
            </a:extLst>
          </p:cNvPr>
          <p:cNvSpPr/>
          <p:nvPr/>
        </p:nvSpPr>
        <p:spPr>
          <a:xfrm>
            <a:off x="4720358"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7" name="Graphic 36" descr="Thought bubble with solid fill">
            <a:extLst>
              <a:ext uri="{FF2B5EF4-FFF2-40B4-BE49-F238E27FC236}">
                <a16:creationId xmlns:a16="http://schemas.microsoft.com/office/drawing/2014/main" id="{DD76943A-2923-F80D-F80F-3F67886062A7}"/>
              </a:ext>
            </a:extLst>
          </p:cNvPr>
          <p:cNvPicPr>
            <a:picLocks noChangeAspect="1"/>
          </p:cNvPicPr>
          <p:nvPr/>
        </p:nvPicPr>
        <p:blipFill>
          <a:blip r:embed="rId7" cstate="print">
            <a:extLst>
              <a:ext uri="{28A0092B-C50C-407E-A947-70E740481C1C}">
                <a14:useLocalDpi xmlns:a14="http://schemas.microsoft.com/office/drawing/2010/main"/>
              </a:ext>
              <a:ext uri="{96DAC541-7B7A-43D3-8B79-37D633B846F1}">
                <asvg:svgBlip xmlns:asvg="http://schemas.microsoft.com/office/drawing/2016/SVG/main" r:embed="rId8"/>
              </a:ext>
            </a:extLst>
          </a:blip>
          <a:srcRect/>
          <a:stretch/>
        </p:blipFill>
        <p:spPr>
          <a:xfrm>
            <a:off x="4750564" y="862611"/>
            <a:ext cx="115985" cy="115985"/>
          </a:xfrm>
          <a:prstGeom prst="rect">
            <a:avLst/>
          </a:prstGeom>
        </p:spPr>
      </p:pic>
      <p:sp>
        <p:nvSpPr>
          <p:cNvPr id="38" name="Oval 37">
            <a:extLst>
              <a:ext uri="{FF2B5EF4-FFF2-40B4-BE49-F238E27FC236}">
                <a16:creationId xmlns:a16="http://schemas.microsoft.com/office/drawing/2014/main" id="{6496E8B3-841D-BB91-F908-69DF1647E7AC}"/>
              </a:ext>
            </a:extLst>
          </p:cNvPr>
          <p:cNvSpPr/>
          <p:nvPr/>
        </p:nvSpPr>
        <p:spPr>
          <a:xfrm>
            <a:off x="4926880"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9" name="Graphic 38" descr="Baby crawling with solid fill">
            <a:extLst>
              <a:ext uri="{FF2B5EF4-FFF2-40B4-BE49-F238E27FC236}">
                <a16:creationId xmlns:a16="http://schemas.microsoft.com/office/drawing/2014/main" id="{10CA9E10-0C87-DF37-9E32-036BB5A7058B}"/>
              </a:ext>
            </a:extLst>
          </p:cNvPr>
          <p:cNvPicPr>
            <a:picLocks noChangeAspect="1"/>
          </p:cNvPicPr>
          <p:nvPr/>
        </p:nvPicPr>
        <p:blipFill>
          <a:blip r:embed="rId9" cstate="print">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4950073" y="862611"/>
            <a:ext cx="115985" cy="115985"/>
          </a:xfrm>
          <a:prstGeom prst="rect">
            <a:avLst/>
          </a:prstGeom>
        </p:spPr>
      </p:pic>
      <p:sp>
        <p:nvSpPr>
          <p:cNvPr id="75" name="TextBox 74">
            <a:extLst>
              <a:ext uri="{FF2B5EF4-FFF2-40B4-BE49-F238E27FC236}">
                <a16:creationId xmlns:a16="http://schemas.microsoft.com/office/drawing/2014/main" id="{A7174662-8E09-F807-6205-82A5926CECE3}"/>
              </a:ext>
            </a:extLst>
          </p:cNvPr>
          <p:cNvSpPr txBox="1"/>
          <p:nvPr/>
        </p:nvSpPr>
        <p:spPr>
          <a:xfrm>
            <a:off x="5448589" y="977929"/>
            <a:ext cx="354584" cy="184666"/>
          </a:xfrm>
          <a:prstGeom prst="rect">
            <a:avLst/>
          </a:prstGeom>
          <a:noFill/>
        </p:spPr>
        <p:txBody>
          <a:bodyPr wrap="none" rtlCol="0">
            <a:spAutoFit/>
          </a:bodyPr>
          <a:lstStyle/>
          <a:p>
            <a:r>
              <a:rPr lang="en-GB" sz="600" b="1" dirty="0">
                <a:solidFill>
                  <a:srgbClr val="003F48"/>
                </a:solidFill>
                <a:latin typeface="Avenir LT Pro 65 Medium" panose="020B0603020203020204" pitchFamily="34" charset="0"/>
              </a:rPr>
              <a:t>RUN</a:t>
            </a:r>
          </a:p>
        </p:txBody>
      </p:sp>
      <p:cxnSp>
        <p:nvCxnSpPr>
          <p:cNvPr id="2" name="Straight Connector 1">
            <a:extLst>
              <a:ext uri="{FF2B5EF4-FFF2-40B4-BE49-F238E27FC236}">
                <a16:creationId xmlns:a16="http://schemas.microsoft.com/office/drawing/2014/main" id="{663E169E-8613-680A-9ADF-E1F86EF54ECC}"/>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A1FAAE0D-A09C-9C03-E461-D821C7A80FEA}"/>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72" name="TextBox 71">
            <a:extLst>
              <a:ext uri="{FF2B5EF4-FFF2-40B4-BE49-F238E27FC236}">
                <a16:creationId xmlns:a16="http://schemas.microsoft.com/office/drawing/2014/main" id="{CE6D42C6-FCC8-0C9B-2A1A-0524791B8FC8}"/>
              </a:ext>
            </a:extLst>
          </p:cNvPr>
          <p:cNvSpPr txBox="1"/>
          <p:nvPr/>
        </p:nvSpPr>
        <p:spPr>
          <a:xfrm>
            <a:off x="4181056" y="2673802"/>
            <a:ext cx="1751197"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DATA AND INSIGHT</a:t>
            </a:r>
          </a:p>
          <a:p>
            <a:pPr marL="0" indent="0" algn="ctr">
              <a:buNone/>
            </a:pPr>
            <a:r>
              <a:rPr lang="en-GB" dirty="0">
                <a:latin typeface="Avenir LT Pro 65 Medium" panose="020B0603020203020204" pitchFamily="34" charset="0"/>
              </a:rPr>
              <a:t>Deep understanding of customers</a:t>
            </a:r>
          </a:p>
          <a:p>
            <a:pPr marL="0" indent="0" algn="ctr">
              <a:buNone/>
            </a:pPr>
            <a:r>
              <a:rPr lang="en-GB" dirty="0">
                <a:latin typeface="Avenir LT Pro 65 Medium" panose="020B0603020203020204" pitchFamily="34" charset="0"/>
              </a:rPr>
              <a:t>Accessible customer record</a:t>
            </a:r>
          </a:p>
          <a:p>
            <a:pPr marL="0" indent="0" algn="ctr">
              <a:buNone/>
            </a:pPr>
            <a:r>
              <a:rPr lang="en-GB" dirty="0">
                <a:latin typeface="Avenir LT Pro 65 Medium" panose="020B0603020203020204" pitchFamily="34" charset="0"/>
              </a:rPr>
              <a:t>Automated propensity build and monitoring</a:t>
            </a:r>
          </a:p>
          <a:p>
            <a:pPr marL="0" indent="0" algn="ctr">
              <a:buNone/>
            </a:pPr>
            <a:r>
              <a:rPr lang="en-GB" dirty="0">
                <a:latin typeface="Avenir LT Pro 65 Medium" panose="020B0603020203020204" pitchFamily="34" charset="0"/>
              </a:rPr>
              <a:t>Predict outcomes for actions</a:t>
            </a:r>
          </a:p>
          <a:p>
            <a:pPr marL="0" indent="0" algn="ctr">
              <a:buNone/>
            </a:pPr>
            <a:r>
              <a:rPr lang="en-GB" dirty="0">
                <a:latin typeface="Avenir LT Pro 65 Medium" panose="020B0603020203020204" pitchFamily="34" charset="0"/>
              </a:rPr>
              <a:t>Econometric forecasting informs business strategy</a:t>
            </a:r>
          </a:p>
        </p:txBody>
      </p:sp>
      <p:sp>
        <p:nvSpPr>
          <p:cNvPr id="73" name="TextBox 72">
            <a:extLst>
              <a:ext uri="{FF2B5EF4-FFF2-40B4-BE49-F238E27FC236}">
                <a16:creationId xmlns:a16="http://schemas.microsoft.com/office/drawing/2014/main" id="{01114F52-4A9B-D287-8169-B12855DAE468}"/>
              </a:ext>
            </a:extLst>
          </p:cNvPr>
          <p:cNvSpPr txBox="1"/>
          <p:nvPr/>
        </p:nvSpPr>
        <p:spPr>
          <a:xfrm>
            <a:off x="475916" y="2673804"/>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0" indent="0" algn="ctr">
              <a:buClr>
                <a:srgbClr val="4D4D4D"/>
              </a:buClr>
              <a:buNone/>
            </a:pPr>
            <a:r>
              <a:rPr lang="en-GB" b="1" dirty="0">
                <a:solidFill>
                  <a:srgbClr val="003F48"/>
                </a:solidFill>
                <a:latin typeface="Avenir LT Pro 65 Medium" panose="020B0603020203020204" pitchFamily="34" charset="0"/>
              </a:rPr>
              <a:t>PEOPLE</a:t>
            </a:r>
          </a:p>
          <a:p>
            <a:pPr marL="0" indent="0" algn="ctr">
              <a:buNone/>
            </a:pPr>
            <a:r>
              <a:rPr lang="en-GB" dirty="0">
                <a:latin typeface="Avenir LT Pro 65 Medium" panose="020B0603020203020204" pitchFamily="34" charset="0"/>
              </a:rPr>
              <a:t>Focused on segments</a:t>
            </a:r>
          </a:p>
          <a:p>
            <a:pPr marL="0" indent="0" algn="ctr">
              <a:buNone/>
            </a:pPr>
            <a:r>
              <a:rPr lang="en-GB" dirty="0">
                <a:latin typeface="Avenir LT Pro 65 Medium" panose="020B0603020203020204" pitchFamily="34" charset="0"/>
              </a:rPr>
              <a:t>Teams of cross-functional specialists fully aligned to their segment</a:t>
            </a:r>
          </a:p>
          <a:p>
            <a:pPr marL="0" indent="0" algn="ctr">
              <a:buNone/>
            </a:pPr>
            <a:r>
              <a:rPr lang="en-GB" dirty="0">
                <a:latin typeface="Avenir LT Pro 65 Medium" panose="020B0603020203020204" pitchFamily="34" charset="0"/>
              </a:rPr>
              <a:t>Training programmes onboard and refresh skills periodically</a:t>
            </a:r>
          </a:p>
          <a:p>
            <a:pPr marL="0" indent="0" algn="ctr">
              <a:buNone/>
            </a:pPr>
            <a:r>
              <a:rPr lang="en-GB" dirty="0">
                <a:latin typeface="Avenir LT Pro 65 Medium" panose="020B0603020203020204" pitchFamily="34" charset="0"/>
              </a:rPr>
              <a:t>Opportunities to up-skill</a:t>
            </a:r>
          </a:p>
          <a:p>
            <a:pPr marL="0" indent="0" algn="ctr">
              <a:buNone/>
            </a:pPr>
            <a:r>
              <a:rPr lang="en-GB" dirty="0">
                <a:latin typeface="Avenir LT Pro 65 Medium" panose="020B0603020203020204" pitchFamily="34" charset="0"/>
              </a:rPr>
              <a:t>Data science and experiment focus</a:t>
            </a:r>
          </a:p>
        </p:txBody>
      </p:sp>
      <p:sp>
        <p:nvSpPr>
          <p:cNvPr id="74" name="TextBox 73">
            <a:extLst>
              <a:ext uri="{FF2B5EF4-FFF2-40B4-BE49-F238E27FC236}">
                <a16:creationId xmlns:a16="http://schemas.microsoft.com/office/drawing/2014/main" id="{F18EFC8B-BB97-0668-377C-697345F67C8F}"/>
              </a:ext>
            </a:extLst>
          </p:cNvPr>
          <p:cNvSpPr txBox="1"/>
          <p:nvPr/>
        </p:nvSpPr>
        <p:spPr>
          <a:xfrm>
            <a:off x="2319687" y="2673802"/>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CRM </a:t>
            </a:r>
          </a:p>
          <a:p>
            <a:pPr marL="0" indent="0" algn="ctr">
              <a:buNone/>
            </a:pPr>
            <a:r>
              <a:rPr lang="en-GB" dirty="0">
                <a:latin typeface="Avenir LT Pro 65 Medium" panose="020B0603020203020204" pitchFamily="34" charset="0"/>
              </a:rPr>
              <a:t>Fully automated &amp; integrated</a:t>
            </a:r>
          </a:p>
          <a:p>
            <a:pPr marL="0" indent="0" algn="ctr">
              <a:buNone/>
            </a:pPr>
            <a:r>
              <a:rPr lang="en-GB" dirty="0">
                <a:latin typeface="Avenir LT Pro 65 Medium" panose="020B0603020203020204" pitchFamily="34" charset="0"/>
              </a:rPr>
              <a:t>Customer experience management across all channels</a:t>
            </a:r>
          </a:p>
          <a:p>
            <a:pPr marL="0" indent="0" algn="ctr">
              <a:buNone/>
            </a:pPr>
            <a:r>
              <a:rPr lang="en-GB" dirty="0">
                <a:latin typeface="Avenir LT Pro 65 Medium" panose="020B0603020203020204" pitchFamily="34" charset="0"/>
              </a:rPr>
              <a:t>Orchestrated customer treatments</a:t>
            </a:r>
          </a:p>
          <a:p>
            <a:pPr marL="0" indent="0" algn="ctr">
              <a:buNone/>
            </a:pPr>
            <a:r>
              <a:rPr lang="en-GB" dirty="0">
                <a:latin typeface="Avenir LT Pro 65 Medium" panose="020B0603020203020204" pitchFamily="34" charset="0"/>
              </a:rPr>
              <a:t>Implement defined journeys, triggered opportunities and next best actions</a:t>
            </a:r>
          </a:p>
        </p:txBody>
      </p:sp>
      <p:sp>
        <p:nvSpPr>
          <p:cNvPr id="23" name="TextBox 22">
            <a:extLst>
              <a:ext uri="{FF2B5EF4-FFF2-40B4-BE49-F238E27FC236}">
                <a16:creationId xmlns:a16="http://schemas.microsoft.com/office/drawing/2014/main" id="{9949EB3F-2507-3B11-BD3D-1775A0733A26}"/>
              </a:ext>
            </a:extLst>
          </p:cNvPr>
          <p:cNvSpPr txBox="1"/>
          <p:nvPr/>
        </p:nvSpPr>
        <p:spPr>
          <a:xfrm>
            <a:off x="4181056" y="1257350"/>
            <a:ext cx="1751197"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OPERATIONS</a:t>
            </a:r>
          </a:p>
          <a:p>
            <a:pPr marL="0" indent="0" algn="ctr">
              <a:buNone/>
            </a:pPr>
            <a:r>
              <a:rPr lang="en-GB" dirty="0">
                <a:latin typeface="Avenir LT Pro 65 Medium" panose="020B0603020203020204" pitchFamily="34" charset="0"/>
              </a:rPr>
              <a:t>Customer-centric processes</a:t>
            </a:r>
          </a:p>
          <a:p>
            <a:pPr marL="0" indent="0" algn="ctr">
              <a:buNone/>
            </a:pPr>
            <a:r>
              <a:rPr lang="en-GB" dirty="0">
                <a:latin typeface="Avenir LT Pro 65 Medium" panose="020B0603020203020204" pitchFamily="34" charset="0"/>
              </a:rPr>
              <a:t>Standard journeys, e.g. onboarding, maintain a ‘customer conversation’</a:t>
            </a:r>
          </a:p>
          <a:p>
            <a:pPr marL="0" indent="0" algn="ctr">
              <a:buNone/>
            </a:pPr>
            <a:r>
              <a:rPr lang="en-GB" dirty="0">
                <a:latin typeface="Avenir LT Pro 65 Medium" panose="020B0603020203020204" pitchFamily="34" charset="0"/>
              </a:rPr>
              <a:t>Productionising best practice</a:t>
            </a:r>
          </a:p>
          <a:p>
            <a:pPr marL="0" indent="0" algn="ctr">
              <a:buNone/>
            </a:pPr>
            <a:r>
              <a:rPr lang="en-GB" dirty="0">
                <a:latin typeface="Avenir LT Pro 65 Medium" panose="020B0603020203020204" pitchFamily="34" charset="0"/>
              </a:rPr>
              <a:t>Optimising customer processes </a:t>
            </a:r>
          </a:p>
          <a:p>
            <a:pPr marL="0" indent="0" algn="ctr">
              <a:buNone/>
            </a:pPr>
            <a:r>
              <a:rPr lang="en-GB" dirty="0">
                <a:latin typeface="Avenir LT Pro 65 Medium" panose="020B0603020203020204" pitchFamily="34" charset="0"/>
              </a:rPr>
              <a:t>Balancing customer vs commercial priorities</a:t>
            </a:r>
          </a:p>
        </p:txBody>
      </p:sp>
      <p:sp>
        <p:nvSpPr>
          <p:cNvPr id="24" name="TextBox 23">
            <a:extLst>
              <a:ext uri="{FF2B5EF4-FFF2-40B4-BE49-F238E27FC236}">
                <a16:creationId xmlns:a16="http://schemas.microsoft.com/office/drawing/2014/main" id="{04CD5365-2C90-CC45-2495-5EF1E30F7098}"/>
              </a:ext>
            </a:extLst>
          </p:cNvPr>
          <p:cNvSpPr txBox="1"/>
          <p:nvPr/>
        </p:nvSpPr>
        <p:spPr>
          <a:xfrm>
            <a:off x="475916" y="1257352"/>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0" indent="0" algn="ctr">
              <a:buClr>
                <a:srgbClr val="4D4D4D"/>
              </a:buClr>
              <a:buNone/>
            </a:pPr>
            <a:r>
              <a:rPr lang="en-GB" b="1" dirty="0">
                <a:solidFill>
                  <a:srgbClr val="003F48"/>
                </a:solidFill>
                <a:latin typeface="Avenir LT Pro 65 Medium" panose="020B0603020203020204" pitchFamily="34" charset="0"/>
              </a:rPr>
              <a:t>SALES</a:t>
            </a:r>
          </a:p>
          <a:p>
            <a:pPr marL="0" indent="0" algn="ctr">
              <a:buClr>
                <a:srgbClr val="4D4D4D"/>
              </a:buClr>
              <a:buNone/>
            </a:pPr>
            <a:r>
              <a:rPr lang="en-GB" dirty="0">
                <a:latin typeface="Avenir LT Pro 65 Medium" panose="020B0603020203020204" pitchFamily="34" charset="0"/>
              </a:rPr>
              <a:t>Balance between product push and customer needs-driven sales</a:t>
            </a:r>
          </a:p>
          <a:p>
            <a:pPr marL="0" indent="0" algn="ctr">
              <a:buClr>
                <a:srgbClr val="4D4D4D"/>
              </a:buClr>
              <a:buNone/>
            </a:pPr>
            <a:r>
              <a:rPr lang="en-GB" dirty="0">
                <a:latin typeface="Avenir LT Pro 65 Medium" panose="020B0603020203020204" pitchFamily="34" charset="0"/>
              </a:rPr>
              <a:t>Tailored offers incentivise purchase, retention, loyalty </a:t>
            </a:r>
          </a:p>
          <a:p>
            <a:pPr marL="0" indent="0" algn="ctr">
              <a:buClr>
                <a:srgbClr val="4D4D4D"/>
              </a:buClr>
              <a:buNone/>
            </a:pPr>
            <a:r>
              <a:rPr lang="en-GB" dirty="0">
                <a:latin typeface="Avenir LT Pro 65 Medium" panose="020B0603020203020204" pitchFamily="34" charset="0"/>
              </a:rPr>
              <a:t>Fully integrated customer contact planning across all channels</a:t>
            </a:r>
          </a:p>
          <a:p>
            <a:pPr marL="0" indent="0" algn="ctr">
              <a:buClr>
                <a:srgbClr val="4D4D4D"/>
              </a:buClr>
              <a:buNone/>
            </a:pPr>
            <a:r>
              <a:rPr lang="en-GB" dirty="0">
                <a:latin typeface="Avenir LT Pro 65 Medium" panose="020B0603020203020204" pitchFamily="34" charset="0"/>
              </a:rPr>
              <a:t>Smart reactive and proactive sales</a:t>
            </a:r>
          </a:p>
        </p:txBody>
      </p:sp>
      <p:sp>
        <p:nvSpPr>
          <p:cNvPr id="27" name="TextBox 26">
            <a:extLst>
              <a:ext uri="{FF2B5EF4-FFF2-40B4-BE49-F238E27FC236}">
                <a16:creationId xmlns:a16="http://schemas.microsoft.com/office/drawing/2014/main" id="{26CFC8FD-C6D4-EAA0-6A22-79079B628297}"/>
              </a:ext>
            </a:extLst>
          </p:cNvPr>
          <p:cNvSpPr txBox="1"/>
          <p:nvPr/>
        </p:nvSpPr>
        <p:spPr>
          <a:xfrm>
            <a:off x="2319687" y="1257350"/>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SERVICE </a:t>
            </a:r>
          </a:p>
          <a:p>
            <a:pPr marL="0" indent="0" algn="ctr">
              <a:buNone/>
            </a:pPr>
            <a:r>
              <a:rPr lang="en-GB" dirty="0">
                <a:latin typeface="Avenir LT Pro 65 Medium" panose="020B0603020203020204" pitchFamily="34" charset="0"/>
              </a:rPr>
              <a:t>Tiered by customer strategy</a:t>
            </a:r>
          </a:p>
          <a:p>
            <a:pPr marL="0" indent="0" algn="ctr">
              <a:buNone/>
            </a:pPr>
            <a:r>
              <a:rPr lang="en-GB" dirty="0">
                <a:latin typeface="Avenir LT Pro 65 Medium" panose="020B0603020203020204" pitchFamily="34" charset="0"/>
              </a:rPr>
              <a:t>Omni-channel</a:t>
            </a:r>
          </a:p>
          <a:p>
            <a:pPr marL="0" indent="0" algn="ctr">
              <a:buNone/>
            </a:pPr>
            <a:r>
              <a:rPr lang="en-GB" dirty="0">
                <a:latin typeface="Avenir LT Pro 65 Medium" panose="020B0603020203020204" pitchFamily="34" charset="0"/>
              </a:rPr>
              <a:t>Proactive service messages and prompts for sales-over-service</a:t>
            </a:r>
          </a:p>
          <a:p>
            <a:pPr marL="0" indent="0" algn="ctr">
              <a:buNone/>
            </a:pPr>
            <a:r>
              <a:rPr lang="en-GB" dirty="0">
                <a:latin typeface="Avenir LT Pro 65 Medium" panose="020B0603020203020204" pitchFamily="34" charset="0"/>
              </a:rPr>
              <a:t>Self-serve tools, e.g. AI driven help, are already implemented</a:t>
            </a:r>
          </a:p>
        </p:txBody>
      </p:sp>
      <p:pic>
        <p:nvPicPr>
          <p:cNvPr id="51" name="Graphic 50" descr="Call center with solid fill">
            <a:extLst>
              <a:ext uri="{FF2B5EF4-FFF2-40B4-BE49-F238E27FC236}">
                <a16:creationId xmlns:a16="http://schemas.microsoft.com/office/drawing/2014/main" id="{F7E7B698-DC38-703F-E581-C1ADC9299EE2}"/>
              </a:ext>
            </a:extLst>
          </p:cNvPr>
          <p:cNvPicPr>
            <a:picLocks noChangeAspect="1"/>
          </p:cNvPicPr>
          <p:nvPr/>
        </p:nvPicPr>
        <p:blipFill>
          <a:blip r:embed="rId11" cstate="print">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2335930" y="1297710"/>
            <a:ext cx="188813" cy="188813"/>
          </a:xfrm>
          <a:prstGeom prst="rect">
            <a:avLst/>
          </a:prstGeom>
          <a:effectLst>
            <a:glow rad="25400">
              <a:srgbClr val="003F48">
                <a:alpha val="51000"/>
              </a:srgbClr>
            </a:glow>
          </a:effectLst>
        </p:spPr>
      </p:pic>
      <p:pic>
        <p:nvPicPr>
          <p:cNvPr id="52" name="Graphic 51" descr="Connections with solid fill">
            <a:extLst>
              <a:ext uri="{FF2B5EF4-FFF2-40B4-BE49-F238E27FC236}">
                <a16:creationId xmlns:a16="http://schemas.microsoft.com/office/drawing/2014/main" id="{2ADF69F4-3A7D-9B91-A76C-28ACB345896D}"/>
              </a:ext>
            </a:extLst>
          </p:cNvPr>
          <p:cNvPicPr>
            <a:picLocks noChangeAspect="1"/>
          </p:cNvPicPr>
          <p:nvPr/>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2366088" y="2702694"/>
            <a:ext cx="188813" cy="188813"/>
          </a:xfrm>
          <a:prstGeom prst="rect">
            <a:avLst/>
          </a:prstGeom>
          <a:effectLst>
            <a:glow rad="25400">
              <a:srgbClr val="003F48">
                <a:alpha val="51000"/>
              </a:srgbClr>
            </a:glow>
          </a:effectLst>
        </p:spPr>
      </p:pic>
      <p:pic>
        <p:nvPicPr>
          <p:cNvPr id="53" name="Graphic 52" descr="Shopping cart with solid fill">
            <a:extLst>
              <a:ext uri="{FF2B5EF4-FFF2-40B4-BE49-F238E27FC236}">
                <a16:creationId xmlns:a16="http://schemas.microsoft.com/office/drawing/2014/main" id="{E61259C3-9E0C-5BE8-2CF3-539F944FE772}"/>
              </a:ext>
            </a:extLst>
          </p:cNvPr>
          <p:cNvPicPr>
            <a:picLocks noChangeAspect="1"/>
          </p:cNvPicPr>
          <p:nvPr/>
        </p:nvPicPr>
        <p:blipFill>
          <a:blip r:embed="rId15" cstate="print">
            <a:extLst>
              <a:ext uri="{28A0092B-C50C-407E-A947-70E740481C1C}">
                <a14:useLocalDpi xmlns:a14="http://schemas.microsoft.com/office/drawing/2010/main"/>
              </a:ext>
              <a:ext uri="{96DAC541-7B7A-43D3-8B79-37D633B846F1}">
                <asvg:svgBlip xmlns:asvg="http://schemas.microsoft.com/office/drawing/2016/SVG/main" r:embed="rId16"/>
              </a:ext>
            </a:extLst>
          </a:blip>
          <a:stretch>
            <a:fillRect/>
          </a:stretch>
        </p:blipFill>
        <p:spPr>
          <a:xfrm>
            <a:off x="515625" y="1297711"/>
            <a:ext cx="188813" cy="188813"/>
          </a:xfrm>
          <a:prstGeom prst="rect">
            <a:avLst/>
          </a:prstGeom>
          <a:effectLst>
            <a:glow rad="25400">
              <a:srgbClr val="003F48">
                <a:alpha val="51000"/>
              </a:srgbClr>
            </a:glow>
          </a:effectLst>
        </p:spPr>
      </p:pic>
      <p:pic>
        <p:nvPicPr>
          <p:cNvPr id="54" name="Graphic 53" descr="Target Audience with solid fill">
            <a:extLst>
              <a:ext uri="{FF2B5EF4-FFF2-40B4-BE49-F238E27FC236}">
                <a16:creationId xmlns:a16="http://schemas.microsoft.com/office/drawing/2014/main" id="{2DF02BC9-4BCD-6A83-FEAF-B0A89EFEBBFB}"/>
              </a:ext>
            </a:extLst>
          </p:cNvPr>
          <p:cNvPicPr>
            <a:picLocks noChangeAspect="1"/>
          </p:cNvPicPr>
          <p:nvPr/>
        </p:nvPicPr>
        <p:blipFill>
          <a:blip r:embed="rId17" cstate="print">
            <a:extLst>
              <a:ext uri="{28A0092B-C50C-407E-A947-70E740481C1C}">
                <a14:useLocalDpi xmlns:a14="http://schemas.microsoft.com/office/drawing/2010/main"/>
              </a:ext>
              <a:ext uri="{96DAC541-7B7A-43D3-8B79-37D633B846F1}">
                <asvg:svgBlip xmlns:asvg="http://schemas.microsoft.com/office/drawing/2016/SVG/main" r:embed="rId18"/>
              </a:ext>
            </a:extLst>
          </a:blip>
          <a:stretch>
            <a:fillRect/>
          </a:stretch>
        </p:blipFill>
        <p:spPr>
          <a:xfrm>
            <a:off x="4226031" y="2688263"/>
            <a:ext cx="188813" cy="188813"/>
          </a:xfrm>
          <a:prstGeom prst="rect">
            <a:avLst/>
          </a:prstGeom>
          <a:effectLst>
            <a:glow rad="25400">
              <a:srgbClr val="003F48">
                <a:alpha val="51000"/>
              </a:srgbClr>
            </a:glow>
          </a:effectLst>
        </p:spPr>
      </p:pic>
      <p:pic>
        <p:nvPicPr>
          <p:cNvPr id="56" name="Graphic 55" descr="Factory with solid fill">
            <a:extLst>
              <a:ext uri="{FF2B5EF4-FFF2-40B4-BE49-F238E27FC236}">
                <a16:creationId xmlns:a16="http://schemas.microsoft.com/office/drawing/2014/main" id="{0FCC26E3-76D9-8392-C376-AF03C7620E2A}"/>
              </a:ext>
            </a:extLst>
          </p:cNvPr>
          <p:cNvPicPr>
            <a:picLocks noChangeAspect="1"/>
          </p:cNvPicPr>
          <p:nvPr/>
        </p:nvPicPr>
        <p:blipFill>
          <a:blip r:embed="rId19" cstate="print">
            <a:extLst>
              <a:ext uri="{28A0092B-C50C-407E-A947-70E740481C1C}">
                <a14:useLocalDpi xmlns:a14="http://schemas.microsoft.com/office/drawing/2010/main"/>
              </a:ext>
              <a:ext uri="{96DAC541-7B7A-43D3-8B79-37D633B846F1}">
                <asvg:svgBlip xmlns:asvg="http://schemas.microsoft.com/office/drawing/2016/SVG/main" r:embed="rId20"/>
              </a:ext>
            </a:extLst>
          </a:blip>
          <a:stretch>
            <a:fillRect/>
          </a:stretch>
        </p:blipFill>
        <p:spPr>
          <a:xfrm>
            <a:off x="4195345" y="1274041"/>
            <a:ext cx="188813" cy="188813"/>
          </a:xfrm>
          <a:prstGeom prst="rect">
            <a:avLst/>
          </a:prstGeom>
          <a:effectLst>
            <a:glow rad="25400">
              <a:srgbClr val="003F48">
                <a:alpha val="51000"/>
              </a:srgbClr>
            </a:glow>
          </a:effectLst>
        </p:spPr>
      </p:pic>
      <p:pic>
        <p:nvPicPr>
          <p:cNvPr id="57" name="Graphic 56" descr="Users with solid fill">
            <a:extLst>
              <a:ext uri="{FF2B5EF4-FFF2-40B4-BE49-F238E27FC236}">
                <a16:creationId xmlns:a16="http://schemas.microsoft.com/office/drawing/2014/main" id="{D5BDC592-17B4-653E-7C01-1E679C572F10}"/>
              </a:ext>
            </a:extLst>
          </p:cNvPr>
          <p:cNvPicPr>
            <a:picLocks noChangeAspect="1"/>
          </p:cNvPicPr>
          <p:nvPr/>
        </p:nvPicPr>
        <p:blipFill>
          <a:blip r:embed="rId21" cstate="print">
            <a:extLst>
              <a:ext uri="{28A0092B-C50C-407E-A947-70E740481C1C}">
                <a14:useLocalDpi xmlns:a14="http://schemas.microsoft.com/office/drawing/2010/main"/>
              </a:ext>
              <a:ext uri="{96DAC541-7B7A-43D3-8B79-37D633B846F1}">
                <asvg:svgBlip xmlns:asvg="http://schemas.microsoft.com/office/drawing/2016/SVG/main" r:embed="rId22"/>
              </a:ext>
            </a:extLst>
          </a:blip>
          <a:stretch>
            <a:fillRect/>
          </a:stretch>
        </p:blipFill>
        <p:spPr>
          <a:xfrm>
            <a:off x="515625" y="2683287"/>
            <a:ext cx="188813" cy="188813"/>
          </a:xfrm>
          <a:prstGeom prst="rect">
            <a:avLst/>
          </a:prstGeom>
          <a:effectLst>
            <a:glow rad="25400">
              <a:srgbClr val="003F48">
                <a:alpha val="51000"/>
              </a:srgbClr>
            </a:glow>
          </a:effectLst>
        </p:spPr>
      </p:pic>
      <p:sp>
        <p:nvSpPr>
          <p:cNvPr id="3" name="Oval 2">
            <a:extLst>
              <a:ext uri="{FF2B5EF4-FFF2-40B4-BE49-F238E27FC236}">
                <a16:creationId xmlns:a16="http://schemas.microsoft.com/office/drawing/2014/main" id="{61DDF8B7-C537-F76E-2E44-34328ACB1361}"/>
              </a:ext>
            </a:extLst>
          </p:cNvPr>
          <p:cNvSpPr/>
          <p:nvPr/>
        </p:nvSpPr>
        <p:spPr>
          <a:xfrm rot="18691099">
            <a:off x="5540715" y="835437"/>
            <a:ext cx="170332" cy="170332"/>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4" name="Graphic 3" descr="Run with solid fill">
            <a:extLst>
              <a:ext uri="{FF2B5EF4-FFF2-40B4-BE49-F238E27FC236}">
                <a16:creationId xmlns:a16="http://schemas.microsoft.com/office/drawing/2014/main" id="{3D007D3B-3CB8-B756-4E83-A8439E1D1807}"/>
              </a:ext>
            </a:extLst>
          </p:cNvPr>
          <p:cNvPicPr>
            <a:picLocks noChangeAspect="1"/>
          </p:cNvPicPr>
          <p:nvPr/>
        </p:nvPicPr>
        <p:blipFill>
          <a:blip r:embed="rId23" cstate="print">
            <a:extLst>
              <a:ext uri="{28A0092B-C50C-407E-A947-70E740481C1C}">
                <a14:useLocalDpi xmlns:a14="http://schemas.microsoft.com/office/drawing/2010/main"/>
              </a:ext>
              <a:ext uri="{96DAC541-7B7A-43D3-8B79-37D633B846F1}">
                <asvg:svgBlip xmlns:asvg="http://schemas.microsoft.com/office/drawing/2016/SVG/main" r:embed="rId24"/>
              </a:ext>
            </a:extLst>
          </a:blip>
          <a:stretch>
            <a:fillRect/>
          </a:stretch>
        </p:blipFill>
        <p:spPr>
          <a:xfrm>
            <a:off x="5554373" y="858536"/>
            <a:ext cx="124135" cy="124133"/>
          </a:xfrm>
          <a:prstGeom prst="rect">
            <a:avLst/>
          </a:prstGeom>
        </p:spPr>
      </p:pic>
    </p:spTree>
    <p:extLst>
      <p:ext uri="{BB962C8B-B14F-4D97-AF65-F5344CB8AC3E}">
        <p14:creationId xmlns:p14="http://schemas.microsoft.com/office/powerpoint/2010/main" val="39972624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F17E8775-A327-19B1-E28C-10CB869C449C}"/>
              </a:ext>
            </a:extLst>
          </p:cNvPr>
          <p:cNvSpPr txBox="1"/>
          <p:nvPr/>
        </p:nvSpPr>
        <p:spPr>
          <a:xfrm>
            <a:off x="340029" y="1237650"/>
            <a:ext cx="5531381" cy="1072281"/>
          </a:xfrm>
          <a:prstGeom prst="rect">
            <a:avLst/>
          </a:prstGeom>
          <a:noFill/>
        </p:spPr>
        <p:txBody>
          <a:bodyPr wrap="square" lIns="0" rIns="36000" anchor="t">
            <a:sp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SUMMARY 	</a:t>
            </a:r>
            <a:r>
              <a:rPr lang="en-GB" sz="900" dirty="0">
                <a:latin typeface="Avenir LT Pro 65 Medium" panose="020B0603020203020204" pitchFamily="34" charset="0"/>
              </a:rPr>
              <a:t>Optimised customer opportunity and experience</a:t>
            </a:r>
          </a:p>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OBJECTIVES	</a:t>
            </a:r>
            <a:r>
              <a:rPr lang="en-GB" sz="900" dirty="0">
                <a:latin typeface="Avenir LT Pro 65 Medium" panose="020B0603020203020204" pitchFamily="34" charset="0"/>
              </a:rPr>
              <a:t>Focus on future marginal profitability of each customer decision. Innovation, best practice, customer experience, engagement and reputation are all fundamental.</a:t>
            </a:r>
          </a:p>
          <a:p>
            <a:pPr marL="985838" indent="-985838" defTabSz="358775">
              <a:spcAft>
                <a:spcPts val="900"/>
              </a:spcAft>
              <a:buClr>
                <a:srgbClr val="003F48"/>
              </a:buClr>
              <a:buNone/>
            </a:pPr>
            <a:r>
              <a:rPr lang="en-GB" sz="900" b="1" dirty="0">
                <a:solidFill>
                  <a:srgbClr val="003F48"/>
                </a:solidFill>
                <a:latin typeface="Avenir LT Pro 65 Medium" panose="020B0603020203020204" pitchFamily="34" charset="0"/>
              </a:rPr>
              <a:t>SUCCESS</a:t>
            </a:r>
            <a:r>
              <a:rPr lang="en-GB" sz="900" dirty="0">
                <a:latin typeface="Avenir LT Pro 65 Medium" panose="020B0603020203020204" pitchFamily="34" charset="0"/>
              </a:rPr>
              <a:t> 	Driven by a forensic understanding of which activities work best with each customer and how it will impact performance. Outcomes are predictable and repeatable, but experimentation keeps pushing knowledge of the art of the possible in performance.</a:t>
            </a:r>
          </a:p>
        </p:txBody>
      </p:sp>
      <p:sp>
        <p:nvSpPr>
          <p:cNvPr id="66" name="Title 1">
            <a:extLst>
              <a:ext uri="{FF2B5EF4-FFF2-40B4-BE49-F238E27FC236}">
                <a16:creationId xmlns:a16="http://schemas.microsoft.com/office/drawing/2014/main" id="{32E0D895-0217-2D9E-3918-C65870258F5A}"/>
              </a:ext>
            </a:extLst>
          </p:cNvPr>
          <p:cNvSpPr txBox="1">
            <a:spLocks/>
          </p:cNvSpPr>
          <p:nvPr/>
        </p:nvSpPr>
        <p:spPr>
          <a:xfrm>
            <a:off x="340029" y="792683"/>
            <a:ext cx="4020200"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CHARACTERISTICS OF BUSINESSES AT LEVEL 5</a:t>
            </a:r>
          </a:p>
        </p:txBody>
      </p:sp>
      <p:sp>
        <p:nvSpPr>
          <p:cNvPr id="67" name="Slide Number Placeholder 5">
            <a:extLst>
              <a:ext uri="{FF2B5EF4-FFF2-40B4-BE49-F238E27FC236}">
                <a16:creationId xmlns:a16="http://schemas.microsoft.com/office/drawing/2014/main" id="{13D39E08-7765-2158-54DE-B0C9B897A995}"/>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48</a:t>
            </a:fld>
            <a:endParaRPr lang="en-GB" sz="754">
              <a:latin typeface="Avenir LT Pro 65 Medium" panose="020B0603020203020204" pitchFamily="34" charset="0"/>
            </a:endParaRPr>
          </a:p>
        </p:txBody>
      </p:sp>
      <p:pic>
        <p:nvPicPr>
          <p:cNvPr id="68" name="Picture 67">
            <a:extLst>
              <a:ext uri="{FF2B5EF4-FFF2-40B4-BE49-F238E27FC236}">
                <a16:creationId xmlns:a16="http://schemas.microsoft.com/office/drawing/2014/main" id="{BD6E34C4-AEB8-A386-CBF0-5459FA5948C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69" name="TextBox 68">
            <a:extLst>
              <a:ext uri="{FF2B5EF4-FFF2-40B4-BE49-F238E27FC236}">
                <a16:creationId xmlns:a16="http://schemas.microsoft.com/office/drawing/2014/main" id="{867DBC49-CB1C-4792-733E-A3FEA24FC701}"/>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70" name="Straight Connector 69">
            <a:extLst>
              <a:ext uri="{FF2B5EF4-FFF2-40B4-BE49-F238E27FC236}">
                <a16:creationId xmlns:a16="http://schemas.microsoft.com/office/drawing/2014/main" id="{7B277954-E99E-2894-F058-E534976C1337}"/>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742E9290-6D1F-29BA-0B64-1DA971533537}"/>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graphicFrame>
        <p:nvGraphicFramePr>
          <p:cNvPr id="96" name="Table 95">
            <a:extLst>
              <a:ext uri="{FF2B5EF4-FFF2-40B4-BE49-F238E27FC236}">
                <a16:creationId xmlns:a16="http://schemas.microsoft.com/office/drawing/2014/main" id="{FE4AFB65-9AF2-EA3D-8EDB-3FA0A30FBF85}"/>
              </a:ext>
            </a:extLst>
          </p:cNvPr>
          <p:cNvGraphicFramePr>
            <a:graphicFrameLocks noGrp="1"/>
          </p:cNvGraphicFramePr>
          <p:nvPr>
            <p:extLst>
              <p:ext uri="{D42A27DB-BD31-4B8C-83A1-F6EECF244321}">
                <p14:modId xmlns:p14="http://schemas.microsoft.com/office/powerpoint/2010/main" val="2330895261"/>
              </p:ext>
            </p:extLst>
          </p:nvPr>
        </p:nvGraphicFramePr>
        <p:xfrm>
          <a:off x="340029" y="2465300"/>
          <a:ext cx="5531382" cy="1293176"/>
        </p:xfrm>
        <a:graphic>
          <a:graphicData uri="http://schemas.openxmlformats.org/drawingml/2006/table">
            <a:tbl>
              <a:tblPr>
                <a:tableStyleId>{5C22544A-7EE6-4342-B048-85BDC9FD1C3A}</a:tableStyleId>
              </a:tblPr>
              <a:tblGrid>
                <a:gridCol w="1843794">
                  <a:extLst>
                    <a:ext uri="{9D8B030D-6E8A-4147-A177-3AD203B41FA5}">
                      <a16:colId xmlns:a16="http://schemas.microsoft.com/office/drawing/2014/main" val="4154762390"/>
                    </a:ext>
                  </a:extLst>
                </a:gridCol>
                <a:gridCol w="1843794">
                  <a:extLst>
                    <a:ext uri="{9D8B030D-6E8A-4147-A177-3AD203B41FA5}">
                      <a16:colId xmlns:a16="http://schemas.microsoft.com/office/drawing/2014/main" val="283952235"/>
                    </a:ext>
                  </a:extLst>
                </a:gridCol>
                <a:gridCol w="1843794">
                  <a:extLst>
                    <a:ext uri="{9D8B030D-6E8A-4147-A177-3AD203B41FA5}">
                      <a16:colId xmlns:a16="http://schemas.microsoft.com/office/drawing/2014/main" val="3784862251"/>
                    </a:ext>
                  </a:extLst>
                </a:gridCol>
              </a:tblGrid>
              <a:tr h="646588">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HIGHEST</a:t>
                      </a:r>
                      <a:r>
                        <a:rPr lang="en-GB" sz="900" b="1" dirty="0">
                          <a:solidFill>
                            <a:srgbClr val="003F48"/>
                          </a:solidFill>
                          <a:latin typeface="Avenir LT Pro 65 Medium" panose="020B0603020203020204" pitchFamily="34" charset="0"/>
                        </a:rPr>
                        <a:t> SATISFACTION</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Constant innovation meets and exceeds customer expectations.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HIGHEST</a:t>
                      </a:r>
                      <a:r>
                        <a:rPr lang="en-GB" sz="900" b="1" dirty="0">
                          <a:solidFill>
                            <a:srgbClr val="003F48"/>
                          </a:solidFill>
                          <a:latin typeface="Avenir LT Pro 65 Medium" panose="020B0603020203020204" pitchFamily="34" charset="0"/>
                        </a:rPr>
                        <a:t> MORALE</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Full empowerment. Competition to work in the business.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HIGH </a:t>
                      </a:r>
                      <a:r>
                        <a:rPr lang="en-GB" sz="900" b="1" dirty="0">
                          <a:solidFill>
                            <a:srgbClr val="003F48"/>
                          </a:solidFill>
                          <a:latin typeface="Avenir LT Pro 65 Medium" panose="020B0603020203020204" pitchFamily="34" charset="0"/>
                        </a:rPr>
                        <a:t>SALES</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Customers won’t defect so always repeat buy &amp;  recommend.</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extLst>
                  <a:ext uri="{0D108BD9-81ED-4DB2-BD59-A6C34878D82A}">
                    <a16:rowId xmlns:a16="http://schemas.microsoft.com/office/drawing/2014/main" val="3296425543"/>
                  </a:ext>
                </a:extLst>
              </a:tr>
              <a:tr h="646588">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LOWEST</a:t>
                      </a:r>
                      <a:r>
                        <a:rPr lang="en-GB" sz="900" b="1" dirty="0">
                          <a:solidFill>
                            <a:srgbClr val="003F48"/>
                          </a:solidFill>
                          <a:latin typeface="Avenir LT Pro 65 Medium" panose="020B0603020203020204" pitchFamily="34" charset="0"/>
                        </a:rPr>
                        <a:t> CHURN</a:t>
                      </a:r>
                      <a:endParaRPr lang="en-GB" sz="900" dirty="0">
                        <a:latin typeface="Avenir LT Pro 65 Medium" panose="020B0603020203020204" pitchFamily="34" charset="0"/>
                      </a:endParaRP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Constant innovation meets needs and discourages leavers.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STRONGEST </a:t>
                      </a:r>
                      <a:r>
                        <a:rPr lang="en-GB" sz="900" b="1" dirty="0">
                          <a:solidFill>
                            <a:srgbClr val="003F48"/>
                          </a:solidFill>
                          <a:latin typeface="Avenir LT Pro 65 Medium" panose="020B0603020203020204" pitchFamily="34" charset="0"/>
                        </a:rPr>
                        <a:t>REPUTATION</a:t>
                      </a:r>
                      <a:endParaRPr lang="en-GB" sz="900" dirty="0">
                        <a:solidFill>
                          <a:schemeClr val="tx1">
                            <a:lumMod val="65000"/>
                            <a:lumOff val="35000"/>
                          </a:schemeClr>
                        </a:solidFill>
                        <a:latin typeface="Avenir LT Pro 65 Medium" panose="020B0603020203020204" pitchFamily="34" charset="0"/>
                      </a:endParaRP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Avenir LT Pro 65 Medium" panose="020B0603020203020204" pitchFamily="34" charset="0"/>
                        </a:rPr>
                        <a:t>Well-known for innovation and ability to meet needs.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tc>
                  <a:txBody>
                    <a:bodyPr/>
                    <a:lstStyle/>
                    <a:p>
                      <a:pPr marL="0" marR="0" lvl="0" indent="0" algn="ctr" defTabSz="600121" rtl="0" eaLnBrk="1" fontAlgn="auto" latinLnBrk="0" hangingPunct="1">
                        <a:lnSpc>
                          <a:spcPct val="100000"/>
                        </a:lnSpc>
                        <a:spcBef>
                          <a:spcPts val="0"/>
                        </a:spcBef>
                        <a:spcAft>
                          <a:spcPts val="0"/>
                        </a:spcAft>
                        <a:buClrTx/>
                        <a:buSzTx/>
                        <a:buFontTx/>
                        <a:buNone/>
                        <a:tabLst/>
                        <a:defRPr/>
                      </a:pPr>
                      <a:r>
                        <a:rPr lang="en-GB" sz="900" b="0" dirty="0">
                          <a:solidFill>
                            <a:srgbClr val="003F48"/>
                          </a:solidFill>
                          <a:latin typeface="Avenir LT Pro 65 Medium" panose="020B0603020203020204" pitchFamily="34" charset="0"/>
                        </a:rPr>
                        <a:t>HIGH </a:t>
                      </a:r>
                      <a:r>
                        <a:rPr lang="en-GB" sz="900" b="1" dirty="0">
                          <a:solidFill>
                            <a:srgbClr val="003F48"/>
                          </a:solidFill>
                          <a:latin typeface="Avenir LT Pro 65 Medium" panose="020B0603020203020204" pitchFamily="34" charset="0"/>
                        </a:rPr>
                        <a:t>COSTS</a:t>
                      </a:r>
                    </a:p>
                    <a:p>
                      <a:pPr marL="0" marR="0" lvl="0" indent="0" algn="ctr" defTabSz="600121" rtl="0" eaLnBrk="1" fontAlgn="auto" latinLnBrk="0" hangingPunct="1">
                        <a:lnSpc>
                          <a:spcPct val="100000"/>
                        </a:lnSpc>
                        <a:spcBef>
                          <a:spcPts val="0"/>
                        </a:spcBef>
                        <a:spcAft>
                          <a:spcPts val="0"/>
                        </a:spcAft>
                        <a:buClrTx/>
                        <a:buSzTx/>
                        <a:buFontTx/>
                        <a:buNone/>
                        <a:tabLst/>
                        <a:defRPr/>
                      </a:pPr>
                      <a:r>
                        <a:rPr lang="en-GB" sz="800" dirty="0">
                          <a:latin typeface="Avenir LT Pro 65 Medium" panose="020B0603020203020204" pitchFamily="34" charset="0"/>
                        </a:rPr>
                        <a:t>Higher investment in ideas and capabilities offset by higher returns.</a:t>
                      </a:r>
                    </a:p>
                  </a:txBody>
                  <a:tcPr marT="108000" marB="108000">
                    <a:lnT w="12700" cap="flat" cmpd="sng" algn="ctr">
                      <a:solidFill>
                        <a:srgbClr val="003F48"/>
                      </a:solidFill>
                      <a:prstDash val="solid"/>
                      <a:round/>
                      <a:headEnd type="none" w="med" len="med"/>
                      <a:tailEnd type="none" w="med" len="med"/>
                    </a:lnT>
                    <a:lnB w="12700" cap="flat" cmpd="sng" algn="ctr">
                      <a:solidFill>
                        <a:srgbClr val="003F48"/>
                      </a:solidFill>
                      <a:prstDash val="solid"/>
                      <a:round/>
                      <a:headEnd type="none" w="med" len="med"/>
                      <a:tailEnd type="none" w="med" len="med"/>
                    </a:lnB>
                    <a:noFill/>
                  </a:tcPr>
                </a:tc>
                <a:extLst>
                  <a:ext uri="{0D108BD9-81ED-4DB2-BD59-A6C34878D82A}">
                    <a16:rowId xmlns:a16="http://schemas.microsoft.com/office/drawing/2014/main" val="3614738653"/>
                  </a:ext>
                </a:extLst>
              </a:tr>
            </a:tbl>
          </a:graphicData>
        </a:graphic>
      </p:graphicFrame>
    </p:spTree>
    <p:extLst>
      <p:ext uri="{BB962C8B-B14F-4D97-AF65-F5344CB8AC3E}">
        <p14:creationId xmlns:p14="http://schemas.microsoft.com/office/powerpoint/2010/main" val="2920471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49</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sp>
        <p:nvSpPr>
          <p:cNvPr id="28" name="Oval 27">
            <a:extLst>
              <a:ext uri="{FF2B5EF4-FFF2-40B4-BE49-F238E27FC236}">
                <a16:creationId xmlns:a16="http://schemas.microsoft.com/office/drawing/2014/main" id="{DAF6C626-C93B-A22E-F2B9-5BA2F12BAEB7}"/>
              </a:ext>
            </a:extLst>
          </p:cNvPr>
          <p:cNvSpPr/>
          <p:nvPr/>
        </p:nvSpPr>
        <p:spPr>
          <a:xfrm rot="11134682">
            <a:off x="5133079"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sp>
        <p:nvSpPr>
          <p:cNvPr id="29" name="Oval 28">
            <a:extLst>
              <a:ext uri="{FF2B5EF4-FFF2-40B4-BE49-F238E27FC236}">
                <a16:creationId xmlns:a16="http://schemas.microsoft.com/office/drawing/2014/main" id="{1E8014AC-EAAA-9B96-4366-28149F3D319B}"/>
              </a:ext>
            </a:extLst>
          </p:cNvPr>
          <p:cNvSpPr/>
          <p:nvPr/>
        </p:nvSpPr>
        <p:spPr>
          <a:xfrm>
            <a:off x="5334582"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3" name="Graphic 32" descr="Walk with solid fill">
            <a:extLst>
              <a:ext uri="{FF2B5EF4-FFF2-40B4-BE49-F238E27FC236}">
                <a16:creationId xmlns:a16="http://schemas.microsoft.com/office/drawing/2014/main" id="{D4CC3CA2-9EAC-6AA9-696E-0DF79D395753}"/>
              </a:ext>
            </a:extLst>
          </p:cNvPr>
          <p:cNvPicPr>
            <a:picLocks noChangeAspect="1"/>
          </p:cNvPicPr>
          <p:nvPr/>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5352901" y="858537"/>
            <a:ext cx="124135" cy="124133"/>
          </a:xfrm>
          <a:prstGeom prst="rect">
            <a:avLst/>
          </a:prstGeom>
        </p:spPr>
      </p:pic>
      <p:grpSp>
        <p:nvGrpSpPr>
          <p:cNvPr id="35" name="Group 34">
            <a:extLst>
              <a:ext uri="{FF2B5EF4-FFF2-40B4-BE49-F238E27FC236}">
                <a16:creationId xmlns:a16="http://schemas.microsoft.com/office/drawing/2014/main" id="{520D8444-3620-1FE6-F1C0-351FD6D812CB}"/>
              </a:ext>
            </a:extLst>
          </p:cNvPr>
          <p:cNvGrpSpPr>
            <a:grpSpLocks noChangeAspect="1"/>
          </p:cNvGrpSpPr>
          <p:nvPr/>
        </p:nvGrpSpPr>
        <p:grpSpPr>
          <a:xfrm>
            <a:off x="5181186" y="862610"/>
            <a:ext cx="64801" cy="115987"/>
            <a:chOff x="1761709" y="3023427"/>
            <a:chExt cx="584084" cy="1135811"/>
          </a:xfrm>
          <a:solidFill>
            <a:srgbClr val="4D4D4D"/>
          </a:solidFill>
        </p:grpSpPr>
        <p:sp>
          <p:nvSpPr>
            <p:cNvPr id="40" name="Freeform: Shape 39">
              <a:extLst>
                <a:ext uri="{FF2B5EF4-FFF2-40B4-BE49-F238E27FC236}">
                  <a16:creationId xmlns:a16="http://schemas.microsoft.com/office/drawing/2014/main" id="{6904C6C6-9EEF-8BA4-E0E5-B9C2539343CA}"/>
                </a:ext>
              </a:extLst>
            </p:cNvPr>
            <p:cNvSpPr/>
            <p:nvPr/>
          </p:nvSpPr>
          <p:spPr>
            <a:xfrm>
              <a:off x="1973650" y="3023427"/>
              <a:ext cx="211313" cy="211313"/>
            </a:xfrm>
            <a:custGeom>
              <a:avLst/>
              <a:gdLst>
                <a:gd name="connsiteX0" fmla="*/ 211314 w 211313"/>
                <a:gd name="connsiteY0" fmla="*/ 105657 h 211313"/>
                <a:gd name="connsiteX1" fmla="*/ 105657 w 211313"/>
                <a:gd name="connsiteY1" fmla="*/ 211314 h 211313"/>
                <a:gd name="connsiteX2" fmla="*/ 0 w 211313"/>
                <a:gd name="connsiteY2" fmla="*/ 105657 h 211313"/>
                <a:gd name="connsiteX3" fmla="*/ 105657 w 211313"/>
                <a:gd name="connsiteY3" fmla="*/ 0 h 211313"/>
                <a:gd name="connsiteX4" fmla="*/ 211314 w 211313"/>
                <a:gd name="connsiteY4" fmla="*/ 105657 h 211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13" h="211313">
                  <a:moveTo>
                    <a:pt x="211314" y="105657"/>
                  </a:moveTo>
                  <a:cubicBezTo>
                    <a:pt x="211314" y="164009"/>
                    <a:pt x="164009" y="211314"/>
                    <a:pt x="105657" y="211314"/>
                  </a:cubicBezTo>
                  <a:cubicBezTo>
                    <a:pt x="47304" y="211314"/>
                    <a:pt x="0" y="164009"/>
                    <a:pt x="0" y="105657"/>
                  </a:cubicBezTo>
                  <a:cubicBezTo>
                    <a:pt x="0" y="47304"/>
                    <a:pt x="47304" y="0"/>
                    <a:pt x="105657" y="0"/>
                  </a:cubicBezTo>
                  <a:cubicBezTo>
                    <a:pt x="164009" y="0"/>
                    <a:pt x="211314" y="47304"/>
                    <a:pt x="211314" y="105657"/>
                  </a:cubicBezTo>
                  <a:close/>
                </a:path>
              </a:pathLst>
            </a:custGeom>
            <a:solidFill>
              <a:srgbClr val="4D4D4D"/>
            </a:solidFill>
            <a:ln w="1290" cap="flat">
              <a:noFill/>
              <a:prstDash val="solid"/>
              <a:miter/>
            </a:ln>
          </p:spPr>
          <p:txBody>
            <a:bodyPr rtlCol="0" anchor="ctr"/>
            <a:lstStyle/>
            <a:p>
              <a:endParaRPr lang="en-GB" sz="1320"/>
            </a:p>
          </p:txBody>
        </p:sp>
        <p:sp>
          <p:nvSpPr>
            <p:cNvPr id="41" name="Freeform: Shape 40">
              <a:extLst>
                <a:ext uri="{FF2B5EF4-FFF2-40B4-BE49-F238E27FC236}">
                  <a16:creationId xmlns:a16="http://schemas.microsoft.com/office/drawing/2014/main" id="{D1771600-822B-88EA-B7E5-D689CAB99EA1}"/>
                </a:ext>
              </a:extLst>
            </p:cNvPr>
            <p:cNvSpPr/>
            <p:nvPr/>
          </p:nvSpPr>
          <p:spPr>
            <a:xfrm>
              <a:off x="1761709" y="3260940"/>
              <a:ext cx="584084" cy="898298"/>
            </a:xfrm>
            <a:custGeom>
              <a:avLst/>
              <a:gdLst>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669961 w 740096"/>
                <a:gd name="connsiteY31" fmla="*/ 380365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15693 w 740096"/>
                <a:gd name="connsiteY32" fmla="*/ 418724 h 898083"/>
                <a:gd name="connsiteX33" fmla="*/ 737317 w 740096"/>
                <a:gd name="connsiteY33" fmla="*/ 347347 h 898083"/>
                <a:gd name="connsiteX34" fmla="*/ 704299 w 740096"/>
                <a:gd name="connsiteY34" fmla="*/ 279991 h 898083"/>
                <a:gd name="connsiteX0" fmla="*/ 704299 w 710673"/>
                <a:gd name="connsiteY0" fmla="*/ 279991 h 898083"/>
                <a:gd name="connsiteX1" fmla="*/ 568266 w 710673"/>
                <a:gd name="connsiteY1" fmla="*/ 235086 h 898083"/>
                <a:gd name="connsiteX2" fmla="*/ 490344 w 710673"/>
                <a:gd name="connsiteY2" fmla="*/ 55470 h 898083"/>
                <a:gd name="connsiteX3" fmla="*/ 397894 w 710673"/>
                <a:gd name="connsiteY3" fmla="*/ 0 h 898083"/>
                <a:gd name="connsiteX4" fmla="*/ 352990 w 710673"/>
                <a:gd name="connsiteY4" fmla="*/ 10566 h 898083"/>
                <a:gd name="connsiteX5" fmla="*/ 168091 w 710673"/>
                <a:gd name="connsiteY5" fmla="*/ 83205 h 898083"/>
                <a:gd name="connsiteX6" fmla="*/ 139035 w 710673"/>
                <a:gd name="connsiteY6" fmla="*/ 112260 h 898083"/>
                <a:gd name="connsiteX7" fmla="*/ 73000 w 710673"/>
                <a:gd name="connsiteY7" fmla="*/ 270746 h 898083"/>
                <a:gd name="connsiteX8" fmla="*/ 102055 w 710673"/>
                <a:gd name="connsiteY8" fmla="*/ 339423 h 898083"/>
                <a:gd name="connsiteX9" fmla="*/ 121866 w 710673"/>
                <a:gd name="connsiteY9" fmla="*/ 343385 h 898083"/>
                <a:gd name="connsiteX10" fmla="*/ 170732 w 710673"/>
                <a:gd name="connsiteY10" fmla="*/ 310367 h 898083"/>
                <a:gd name="connsiteX11" fmla="*/ 224881 w 710673"/>
                <a:gd name="connsiteY11" fmla="*/ 173013 h 898083"/>
                <a:gd name="connsiteX12" fmla="*/ 280351 w 710673"/>
                <a:gd name="connsiteY12" fmla="*/ 151882 h 898083"/>
                <a:gd name="connsiteX13" fmla="*/ 189222 w 710673"/>
                <a:gd name="connsiteY13" fmla="*/ 596961 h 898083"/>
                <a:gd name="connsiteX14" fmla="*/ 12247 w 710673"/>
                <a:gd name="connsiteY14" fmla="*/ 812237 h 898083"/>
                <a:gd name="connsiteX15" fmla="*/ 18851 w 710673"/>
                <a:gd name="connsiteY15" fmla="*/ 886197 h 898083"/>
                <a:gd name="connsiteX16" fmla="*/ 51868 w 710673"/>
                <a:gd name="connsiteY16" fmla="*/ 898083 h 898083"/>
                <a:gd name="connsiteX17" fmla="*/ 92810 w 710673"/>
                <a:gd name="connsiteY17" fmla="*/ 878272 h 898083"/>
                <a:gd name="connsiteX18" fmla="*/ 277710 w 710673"/>
                <a:gd name="connsiteY18" fmla="*/ 653752 h 898083"/>
                <a:gd name="connsiteX19" fmla="*/ 288275 w 710673"/>
                <a:gd name="connsiteY19" fmla="*/ 631300 h 898083"/>
                <a:gd name="connsiteX20" fmla="*/ 319973 w 710673"/>
                <a:gd name="connsiteY20" fmla="*/ 478097 h 898083"/>
                <a:gd name="connsiteX21" fmla="*/ 462609 w 710673"/>
                <a:gd name="connsiteY21" fmla="*/ 581113 h 898083"/>
                <a:gd name="connsiteX22" fmla="*/ 462609 w 710673"/>
                <a:gd name="connsiteY22" fmla="*/ 845255 h 898083"/>
                <a:gd name="connsiteX23" fmla="*/ 515438 w 710673"/>
                <a:gd name="connsiteY23" fmla="*/ 898083 h 898083"/>
                <a:gd name="connsiteX24" fmla="*/ 568266 w 710673"/>
                <a:gd name="connsiteY24" fmla="*/ 845255 h 898083"/>
                <a:gd name="connsiteX25" fmla="*/ 568266 w 710673"/>
                <a:gd name="connsiteY25" fmla="*/ 554698 h 898083"/>
                <a:gd name="connsiteX26" fmla="*/ 547135 w 710673"/>
                <a:gd name="connsiteY26" fmla="*/ 512436 h 898083"/>
                <a:gd name="connsiteX27" fmla="*/ 419026 w 710673"/>
                <a:gd name="connsiteY27" fmla="*/ 418665 h 898083"/>
                <a:gd name="connsiteX28" fmla="*/ 454685 w 710673"/>
                <a:gd name="connsiteY28" fmla="*/ 240369 h 898083"/>
                <a:gd name="connsiteX29" fmla="*/ 479778 w 710673"/>
                <a:gd name="connsiteY29" fmla="*/ 298481 h 898083"/>
                <a:gd name="connsiteX30" fmla="*/ 511476 w 710673"/>
                <a:gd name="connsiteY30" fmla="*/ 327536 h 898083"/>
                <a:gd name="connsiteX31" fmla="*/ 591380 w 710673"/>
                <a:gd name="connsiteY31" fmla="*/ 416084 h 898083"/>
                <a:gd name="connsiteX32" fmla="*/ 615693 w 710673"/>
                <a:gd name="connsiteY32" fmla="*/ 418724 h 898083"/>
                <a:gd name="connsiteX33" fmla="*/ 651592 w 710673"/>
                <a:gd name="connsiteY33" fmla="*/ 380685 h 898083"/>
                <a:gd name="connsiteX34" fmla="*/ 704299 w 710673"/>
                <a:gd name="connsiteY34" fmla="*/ 279991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18260 w 653604"/>
                <a:gd name="connsiteY25" fmla="*/ 626136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4318 h 898598"/>
                <a:gd name="connsiteX1" fmla="*/ 561123 w 653604"/>
                <a:gd name="connsiteY1" fmla="*/ 252269 h 898598"/>
                <a:gd name="connsiteX2" fmla="*/ 490344 w 653604"/>
                <a:gd name="connsiteY2" fmla="*/ 55985 h 898598"/>
                <a:gd name="connsiteX3" fmla="*/ 397894 w 653604"/>
                <a:gd name="connsiteY3" fmla="*/ 515 h 898598"/>
                <a:gd name="connsiteX4" fmla="*/ 168091 w 653604"/>
                <a:gd name="connsiteY4" fmla="*/ 83720 h 898598"/>
                <a:gd name="connsiteX5" fmla="*/ 139035 w 653604"/>
                <a:gd name="connsiteY5" fmla="*/ 112775 h 898598"/>
                <a:gd name="connsiteX6" fmla="*/ 73000 w 653604"/>
                <a:gd name="connsiteY6" fmla="*/ 271261 h 898598"/>
                <a:gd name="connsiteX7" fmla="*/ 102055 w 653604"/>
                <a:gd name="connsiteY7" fmla="*/ 339938 h 898598"/>
                <a:gd name="connsiteX8" fmla="*/ 121866 w 653604"/>
                <a:gd name="connsiteY8" fmla="*/ 343900 h 898598"/>
                <a:gd name="connsiteX9" fmla="*/ 170732 w 653604"/>
                <a:gd name="connsiteY9" fmla="*/ 310882 h 898598"/>
                <a:gd name="connsiteX10" fmla="*/ 224881 w 653604"/>
                <a:gd name="connsiteY10" fmla="*/ 173528 h 898598"/>
                <a:gd name="connsiteX11" fmla="*/ 280351 w 653604"/>
                <a:gd name="connsiteY11" fmla="*/ 152397 h 898598"/>
                <a:gd name="connsiteX12" fmla="*/ 189222 w 653604"/>
                <a:gd name="connsiteY12" fmla="*/ 597476 h 898598"/>
                <a:gd name="connsiteX13" fmla="*/ 12247 w 653604"/>
                <a:gd name="connsiteY13" fmla="*/ 812752 h 898598"/>
                <a:gd name="connsiteX14" fmla="*/ 18851 w 653604"/>
                <a:gd name="connsiteY14" fmla="*/ 886712 h 898598"/>
                <a:gd name="connsiteX15" fmla="*/ 51868 w 653604"/>
                <a:gd name="connsiteY15" fmla="*/ 898598 h 898598"/>
                <a:gd name="connsiteX16" fmla="*/ 92810 w 653604"/>
                <a:gd name="connsiteY16" fmla="*/ 878787 h 898598"/>
                <a:gd name="connsiteX17" fmla="*/ 277710 w 653604"/>
                <a:gd name="connsiteY17" fmla="*/ 654267 h 898598"/>
                <a:gd name="connsiteX18" fmla="*/ 288275 w 653604"/>
                <a:gd name="connsiteY18" fmla="*/ 631815 h 898598"/>
                <a:gd name="connsiteX19" fmla="*/ 319973 w 653604"/>
                <a:gd name="connsiteY19" fmla="*/ 478612 h 898598"/>
                <a:gd name="connsiteX20" fmla="*/ 410221 w 653604"/>
                <a:gd name="connsiteY20" fmla="*/ 612584 h 898598"/>
                <a:gd name="connsiteX21" fmla="*/ 462609 w 653604"/>
                <a:gd name="connsiteY21" fmla="*/ 845770 h 898598"/>
                <a:gd name="connsiteX22" fmla="*/ 515438 w 653604"/>
                <a:gd name="connsiteY22" fmla="*/ 898598 h 898598"/>
                <a:gd name="connsiteX23" fmla="*/ 568266 w 653604"/>
                <a:gd name="connsiteY23" fmla="*/ 845770 h 898598"/>
                <a:gd name="connsiteX24" fmla="*/ 518260 w 653604"/>
                <a:gd name="connsiteY24" fmla="*/ 626651 h 898598"/>
                <a:gd name="connsiteX25" fmla="*/ 497129 w 653604"/>
                <a:gd name="connsiteY25" fmla="*/ 560576 h 898598"/>
                <a:gd name="connsiteX26" fmla="*/ 419026 w 653604"/>
                <a:gd name="connsiteY26" fmla="*/ 419180 h 898598"/>
                <a:gd name="connsiteX27" fmla="*/ 454685 w 653604"/>
                <a:gd name="connsiteY27" fmla="*/ 240884 h 898598"/>
                <a:gd name="connsiteX28" fmla="*/ 479778 w 653604"/>
                <a:gd name="connsiteY28" fmla="*/ 298996 h 898598"/>
                <a:gd name="connsiteX29" fmla="*/ 537670 w 653604"/>
                <a:gd name="connsiteY29" fmla="*/ 363770 h 898598"/>
                <a:gd name="connsiteX30" fmla="*/ 591380 w 653604"/>
                <a:gd name="connsiteY30" fmla="*/ 416599 h 898598"/>
                <a:gd name="connsiteX31" fmla="*/ 615693 w 653604"/>
                <a:gd name="connsiteY31" fmla="*/ 419239 h 898598"/>
                <a:gd name="connsiteX32" fmla="*/ 651592 w 653604"/>
                <a:gd name="connsiteY32" fmla="*/ 381200 h 898598"/>
                <a:gd name="connsiteX33" fmla="*/ 609049 w 653604"/>
                <a:gd name="connsiteY33" fmla="*/ 304318 h 898598"/>
                <a:gd name="connsiteX0" fmla="*/ 609049 w 653604"/>
                <a:gd name="connsiteY0" fmla="*/ 299647 h 893927"/>
                <a:gd name="connsiteX1" fmla="*/ 561123 w 653604"/>
                <a:gd name="connsiteY1" fmla="*/ 247598 h 893927"/>
                <a:gd name="connsiteX2" fmla="*/ 490344 w 653604"/>
                <a:gd name="connsiteY2" fmla="*/ 51314 h 893927"/>
                <a:gd name="connsiteX3" fmla="*/ 326457 w 653604"/>
                <a:gd name="connsiteY3" fmla="*/ 606 h 893927"/>
                <a:gd name="connsiteX4" fmla="*/ 168091 w 653604"/>
                <a:gd name="connsiteY4" fmla="*/ 79049 h 893927"/>
                <a:gd name="connsiteX5" fmla="*/ 139035 w 653604"/>
                <a:gd name="connsiteY5" fmla="*/ 108104 h 893927"/>
                <a:gd name="connsiteX6" fmla="*/ 73000 w 653604"/>
                <a:gd name="connsiteY6" fmla="*/ 266590 h 893927"/>
                <a:gd name="connsiteX7" fmla="*/ 102055 w 653604"/>
                <a:gd name="connsiteY7" fmla="*/ 335267 h 893927"/>
                <a:gd name="connsiteX8" fmla="*/ 121866 w 653604"/>
                <a:gd name="connsiteY8" fmla="*/ 339229 h 893927"/>
                <a:gd name="connsiteX9" fmla="*/ 170732 w 653604"/>
                <a:gd name="connsiteY9" fmla="*/ 306211 h 893927"/>
                <a:gd name="connsiteX10" fmla="*/ 224881 w 653604"/>
                <a:gd name="connsiteY10" fmla="*/ 168857 h 893927"/>
                <a:gd name="connsiteX11" fmla="*/ 280351 w 653604"/>
                <a:gd name="connsiteY11" fmla="*/ 147726 h 893927"/>
                <a:gd name="connsiteX12" fmla="*/ 189222 w 653604"/>
                <a:gd name="connsiteY12" fmla="*/ 592805 h 893927"/>
                <a:gd name="connsiteX13" fmla="*/ 12247 w 653604"/>
                <a:gd name="connsiteY13" fmla="*/ 808081 h 893927"/>
                <a:gd name="connsiteX14" fmla="*/ 18851 w 653604"/>
                <a:gd name="connsiteY14" fmla="*/ 882041 h 893927"/>
                <a:gd name="connsiteX15" fmla="*/ 51868 w 653604"/>
                <a:gd name="connsiteY15" fmla="*/ 893927 h 893927"/>
                <a:gd name="connsiteX16" fmla="*/ 92810 w 653604"/>
                <a:gd name="connsiteY16" fmla="*/ 874116 h 893927"/>
                <a:gd name="connsiteX17" fmla="*/ 277710 w 653604"/>
                <a:gd name="connsiteY17" fmla="*/ 649596 h 893927"/>
                <a:gd name="connsiteX18" fmla="*/ 288275 w 653604"/>
                <a:gd name="connsiteY18" fmla="*/ 627144 h 893927"/>
                <a:gd name="connsiteX19" fmla="*/ 319973 w 653604"/>
                <a:gd name="connsiteY19" fmla="*/ 473941 h 893927"/>
                <a:gd name="connsiteX20" fmla="*/ 410221 w 653604"/>
                <a:gd name="connsiteY20" fmla="*/ 607913 h 893927"/>
                <a:gd name="connsiteX21" fmla="*/ 462609 w 653604"/>
                <a:gd name="connsiteY21" fmla="*/ 841099 h 893927"/>
                <a:gd name="connsiteX22" fmla="*/ 515438 w 653604"/>
                <a:gd name="connsiteY22" fmla="*/ 893927 h 893927"/>
                <a:gd name="connsiteX23" fmla="*/ 568266 w 653604"/>
                <a:gd name="connsiteY23" fmla="*/ 841099 h 893927"/>
                <a:gd name="connsiteX24" fmla="*/ 518260 w 653604"/>
                <a:gd name="connsiteY24" fmla="*/ 621980 h 893927"/>
                <a:gd name="connsiteX25" fmla="*/ 497129 w 653604"/>
                <a:gd name="connsiteY25" fmla="*/ 555905 h 893927"/>
                <a:gd name="connsiteX26" fmla="*/ 419026 w 653604"/>
                <a:gd name="connsiteY26" fmla="*/ 414509 h 893927"/>
                <a:gd name="connsiteX27" fmla="*/ 454685 w 653604"/>
                <a:gd name="connsiteY27" fmla="*/ 236213 h 893927"/>
                <a:gd name="connsiteX28" fmla="*/ 479778 w 653604"/>
                <a:gd name="connsiteY28" fmla="*/ 294325 h 893927"/>
                <a:gd name="connsiteX29" fmla="*/ 537670 w 653604"/>
                <a:gd name="connsiteY29" fmla="*/ 359099 h 893927"/>
                <a:gd name="connsiteX30" fmla="*/ 591380 w 653604"/>
                <a:gd name="connsiteY30" fmla="*/ 411928 h 893927"/>
                <a:gd name="connsiteX31" fmla="*/ 615693 w 653604"/>
                <a:gd name="connsiteY31" fmla="*/ 414568 h 893927"/>
                <a:gd name="connsiteX32" fmla="*/ 651592 w 653604"/>
                <a:gd name="connsiteY32" fmla="*/ 376529 h 893927"/>
                <a:gd name="connsiteX33" fmla="*/ 609049 w 653604"/>
                <a:gd name="connsiteY33" fmla="*/ 299647 h 893927"/>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19973 w 653604"/>
                <a:gd name="connsiteY19" fmla="*/ 47831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04944 w 653604"/>
                <a:gd name="connsiteY18" fmla="*/ 579127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94379 w 653604"/>
                <a:gd name="connsiteY17" fmla="*/ 656348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901796"/>
                <a:gd name="connsiteX1" fmla="*/ 561123 w 653604"/>
                <a:gd name="connsiteY1" fmla="*/ 251969 h 901796"/>
                <a:gd name="connsiteX2" fmla="*/ 459388 w 653604"/>
                <a:gd name="connsiteY2" fmla="*/ 29491 h 901796"/>
                <a:gd name="connsiteX3" fmla="*/ 326457 w 653604"/>
                <a:gd name="connsiteY3" fmla="*/ 4977 h 901796"/>
                <a:gd name="connsiteX4" fmla="*/ 168091 w 653604"/>
                <a:gd name="connsiteY4" fmla="*/ 83420 h 901796"/>
                <a:gd name="connsiteX5" fmla="*/ 139035 w 653604"/>
                <a:gd name="connsiteY5" fmla="*/ 112475 h 901796"/>
                <a:gd name="connsiteX6" fmla="*/ 73000 w 653604"/>
                <a:gd name="connsiteY6" fmla="*/ 270961 h 901796"/>
                <a:gd name="connsiteX7" fmla="*/ 102055 w 653604"/>
                <a:gd name="connsiteY7" fmla="*/ 339638 h 901796"/>
                <a:gd name="connsiteX8" fmla="*/ 121866 w 653604"/>
                <a:gd name="connsiteY8" fmla="*/ 343600 h 901796"/>
                <a:gd name="connsiteX9" fmla="*/ 170732 w 653604"/>
                <a:gd name="connsiteY9" fmla="*/ 310582 h 901796"/>
                <a:gd name="connsiteX10" fmla="*/ 224881 w 653604"/>
                <a:gd name="connsiteY10" fmla="*/ 173228 h 901796"/>
                <a:gd name="connsiteX11" fmla="*/ 280351 w 653604"/>
                <a:gd name="connsiteY11" fmla="*/ 152097 h 901796"/>
                <a:gd name="connsiteX12" fmla="*/ 239228 w 653604"/>
                <a:gd name="connsiteY12" fmla="*/ 585269 h 901796"/>
                <a:gd name="connsiteX13" fmla="*/ 12247 w 653604"/>
                <a:gd name="connsiteY13" fmla="*/ 812452 h 901796"/>
                <a:gd name="connsiteX14" fmla="*/ 18851 w 653604"/>
                <a:gd name="connsiteY14" fmla="*/ 886412 h 901796"/>
                <a:gd name="connsiteX15" fmla="*/ 51868 w 653604"/>
                <a:gd name="connsiteY15" fmla="*/ 898298 h 901796"/>
                <a:gd name="connsiteX16" fmla="*/ 199966 w 653604"/>
                <a:gd name="connsiteY16" fmla="*/ 826099 h 901796"/>
                <a:gd name="connsiteX17" fmla="*/ 313429 w 653604"/>
                <a:gd name="connsiteY17" fmla="*/ 653967 h 901796"/>
                <a:gd name="connsiteX18" fmla="*/ 346167 w 653604"/>
                <a:gd name="connsiteY18" fmla="*/ 497362 h 901796"/>
                <a:gd name="connsiteX19" fmla="*/ 410221 w 653604"/>
                <a:gd name="connsiteY19" fmla="*/ 612284 h 901796"/>
                <a:gd name="connsiteX20" fmla="*/ 462609 w 653604"/>
                <a:gd name="connsiteY20" fmla="*/ 845470 h 901796"/>
                <a:gd name="connsiteX21" fmla="*/ 515438 w 653604"/>
                <a:gd name="connsiteY21" fmla="*/ 898298 h 901796"/>
                <a:gd name="connsiteX22" fmla="*/ 568266 w 653604"/>
                <a:gd name="connsiteY22" fmla="*/ 845470 h 901796"/>
                <a:gd name="connsiteX23" fmla="*/ 518260 w 653604"/>
                <a:gd name="connsiteY23" fmla="*/ 626351 h 901796"/>
                <a:gd name="connsiteX24" fmla="*/ 497129 w 653604"/>
                <a:gd name="connsiteY24" fmla="*/ 560276 h 901796"/>
                <a:gd name="connsiteX25" fmla="*/ 419026 w 653604"/>
                <a:gd name="connsiteY25" fmla="*/ 418880 h 901796"/>
                <a:gd name="connsiteX26" fmla="*/ 454685 w 653604"/>
                <a:gd name="connsiteY26" fmla="*/ 240584 h 901796"/>
                <a:gd name="connsiteX27" fmla="*/ 479778 w 653604"/>
                <a:gd name="connsiteY27" fmla="*/ 298696 h 901796"/>
                <a:gd name="connsiteX28" fmla="*/ 537670 w 653604"/>
                <a:gd name="connsiteY28" fmla="*/ 363470 h 901796"/>
                <a:gd name="connsiteX29" fmla="*/ 591380 w 653604"/>
                <a:gd name="connsiteY29" fmla="*/ 416299 h 901796"/>
                <a:gd name="connsiteX30" fmla="*/ 615693 w 653604"/>
                <a:gd name="connsiteY30" fmla="*/ 418939 h 901796"/>
                <a:gd name="connsiteX31" fmla="*/ 651592 w 653604"/>
                <a:gd name="connsiteY31" fmla="*/ 380900 h 901796"/>
                <a:gd name="connsiteX32" fmla="*/ 609049 w 653604"/>
                <a:gd name="connsiteY32" fmla="*/ 304018 h 901796"/>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132831 w 653604"/>
                <a:gd name="connsiteY15" fmla="*/ 872104 h 898298"/>
                <a:gd name="connsiteX16" fmla="*/ 199966 w 653604"/>
                <a:gd name="connsiteY16" fmla="*/ 826099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0414 w 644969"/>
                <a:gd name="connsiteY0" fmla="*/ 304018 h 898298"/>
                <a:gd name="connsiteX1" fmla="*/ 552488 w 644969"/>
                <a:gd name="connsiteY1" fmla="*/ 251969 h 898298"/>
                <a:gd name="connsiteX2" fmla="*/ 450753 w 644969"/>
                <a:gd name="connsiteY2" fmla="*/ 29491 h 898298"/>
                <a:gd name="connsiteX3" fmla="*/ 317822 w 644969"/>
                <a:gd name="connsiteY3" fmla="*/ 4977 h 898298"/>
                <a:gd name="connsiteX4" fmla="*/ 159456 w 644969"/>
                <a:gd name="connsiteY4" fmla="*/ 83420 h 898298"/>
                <a:gd name="connsiteX5" fmla="*/ 130400 w 644969"/>
                <a:gd name="connsiteY5" fmla="*/ 112475 h 898298"/>
                <a:gd name="connsiteX6" fmla="*/ 64365 w 644969"/>
                <a:gd name="connsiteY6" fmla="*/ 270961 h 898298"/>
                <a:gd name="connsiteX7" fmla="*/ 93420 w 644969"/>
                <a:gd name="connsiteY7" fmla="*/ 339638 h 898298"/>
                <a:gd name="connsiteX8" fmla="*/ 113231 w 644969"/>
                <a:gd name="connsiteY8" fmla="*/ 343600 h 898298"/>
                <a:gd name="connsiteX9" fmla="*/ 162097 w 644969"/>
                <a:gd name="connsiteY9" fmla="*/ 310582 h 898298"/>
                <a:gd name="connsiteX10" fmla="*/ 216246 w 644969"/>
                <a:gd name="connsiteY10" fmla="*/ 173228 h 898298"/>
                <a:gd name="connsiteX11" fmla="*/ 271716 w 644969"/>
                <a:gd name="connsiteY11" fmla="*/ 152097 h 898298"/>
                <a:gd name="connsiteX12" fmla="*/ 230593 w 644969"/>
                <a:gd name="connsiteY12" fmla="*/ 585269 h 898298"/>
                <a:gd name="connsiteX13" fmla="*/ 3612 w 644969"/>
                <a:gd name="connsiteY13" fmla="*/ 812452 h 898298"/>
                <a:gd name="connsiteX14" fmla="*/ 64985 w 644969"/>
                <a:gd name="connsiteY14" fmla="*/ 857837 h 898298"/>
                <a:gd name="connsiteX15" fmla="*/ 124196 w 644969"/>
                <a:gd name="connsiteY15" fmla="*/ 872104 h 898298"/>
                <a:gd name="connsiteX16" fmla="*/ 191331 w 644969"/>
                <a:gd name="connsiteY16" fmla="*/ 826099 h 898298"/>
                <a:gd name="connsiteX17" fmla="*/ 304794 w 644969"/>
                <a:gd name="connsiteY17" fmla="*/ 653967 h 898298"/>
                <a:gd name="connsiteX18" fmla="*/ 337532 w 644969"/>
                <a:gd name="connsiteY18" fmla="*/ 497362 h 898298"/>
                <a:gd name="connsiteX19" fmla="*/ 401586 w 644969"/>
                <a:gd name="connsiteY19" fmla="*/ 612284 h 898298"/>
                <a:gd name="connsiteX20" fmla="*/ 453974 w 644969"/>
                <a:gd name="connsiteY20" fmla="*/ 845470 h 898298"/>
                <a:gd name="connsiteX21" fmla="*/ 506803 w 644969"/>
                <a:gd name="connsiteY21" fmla="*/ 898298 h 898298"/>
                <a:gd name="connsiteX22" fmla="*/ 559631 w 644969"/>
                <a:gd name="connsiteY22" fmla="*/ 845470 h 898298"/>
                <a:gd name="connsiteX23" fmla="*/ 509625 w 644969"/>
                <a:gd name="connsiteY23" fmla="*/ 626351 h 898298"/>
                <a:gd name="connsiteX24" fmla="*/ 488494 w 644969"/>
                <a:gd name="connsiteY24" fmla="*/ 560276 h 898298"/>
                <a:gd name="connsiteX25" fmla="*/ 410391 w 644969"/>
                <a:gd name="connsiteY25" fmla="*/ 418880 h 898298"/>
                <a:gd name="connsiteX26" fmla="*/ 446050 w 644969"/>
                <a:gd name="connsiteY26" fmla="*/ 240584 h 898298"/>
                <a:gd name="connsiteX27" fmla="*/ 471143 w 644969"/>
                <a:gd name="connsiteY27" fmla="*/ 298696 h 898298"/>
                <a:gd name="connsiteX28" fmla="*/ 529035 w 644969"/>
                <a:gd name="connsiteY28" fmla="*/ 363470 h 898298"/>
                <a:gd name="connsiteX29" fmla="*/ 582745 w 644969"/>
                <a:gd name="connsiteY29" fmla="*/ 416299 h 898298"/>
                <a:gd name="connsiteX30" fmla="*/ 607058 w 644969"/>
                <a:gd name="connsiteY30" fmla="*/ 418939 h 898298"/>
                <a:gd name="connsiteX31" fmla="*/ 642957 w 644969"/>
                <a:gd name="connsiteY31" fmla="*/ 380900 h 898298"/>
                <a:gd name="connsiteX32" fmla="*/ 600414 w 644969"/>
                <a:gd name="connsiteY32" fmla="*/ 304018 h 898298"/>
                <a:gd name="connsiteX0" fmla="*/ 598772 w 643327"/>
                <a:gd name="connsiteY0" fmla="*/ 304018 h 898298"/>
                <a:gd name="connsiteX1" fmla="*/ 550846 w 643327"/>
                <a:gd name="connsiteY1" fmla="*/ 251969 h 898298"/>
                <a:gd name="connsiteX2" fmla="*/ 449111 w 643327"/>
                <a:gd name="connsiteY2" fmla="*/ 29491 h 898298"/>
                <a:gd name="connsiteX3" fmla="*/ 316180 w 643327"/>
                <a:gd name="connsiteY3" fmla="*/ 4977 h 898298"/>
                <a:gd name="connsiteX4" fmla="*/ 157814 w 643327"/>
                <a:gd name="connsiteY4" fmla="*/ 83420 h 898298"/>
                <a:gd name="connsiteX5" fmla="*/ 128758 w 643327"/>
                <a:gd name="connsiteY5" fmla="*/ 112475 h 898298"/>
                <a:gd name="connsiteX6" fmla="*/ 62723 w 643327"/>
                <a:gd name="connsiteY6" fmla="*/ 270961 h 898298"/>
                <a:gd name="connsiteX7" fmla="*/ 91778 w 643327"/>
                <a:gd name="connsiteY7" fmla="*/ 339638 h 898298"/>
                <a:gd name="connsiteX8" fmla="*/ 111589 w 643327"/>
                <a:gd name="connsiteY8" fmla="*/ 343600 h 898298"/>
                <a:gd name="connsiteX9" fmla="*/ 160455 w 643327"/>
                <a:gd name="connsiteY9" fmla="*/ 310582 h 898298"/>
                <a:gd name="connsiteX10" fmla="*/ 214604 w 643327"/>
                <a:gd name="connsiteY10" fmla="*/ 173228 h 898298"/>
                <a:gd name="connsiteX11" fmla="*/ 270074 w 643327"/>
                <a:gd name="connsiteY11" fmla="*/ 152097 h 898298"/>
                <a:gd name="connsiteX12" fmla="*/ 228951 w 643327"/>
                <a:gd name="connsiteY12" fmla="*/ 585269 h 898298"/>
                <a:gd name="connsiteX13" fmla="*/ 1970 w 643327"/>
                <a:gd name="connsiteY13" fmla="*/ 812452 h 898298"/>
                <a:gd name="connsiteX14" fmla="*/ 122554 w 643327"/>
                <a:gd name="connsiteY14" fmla="*/ 872104 h 898298"/>
                <a:gd name="connsiteX15" fmla="*/ 189689 w 643327"/>
                <a:gd name="connsiteY15" fmla="*/ 826099 h 898298"/>
                <a:gd name="connsiteX16" fmla="*/ 303152 w 643327"/>
                <a:gd name="connsiteY16" fmla="*/ 653967 h 898298"/>
                <a:gd name="connsiteX17" fmla="*/ 335890 w 643327"/>
                <a:gd name="connsiteY17" fmla="*/ 497362 h 898298"/>
                <a:gd name="connsiteX18" fmla="*/ 399944 w 643327"/>
                <a:gd name="connsiteY18" fmla="*/ 612284 h 898298"/>
                <a:gd name="connsiteX19" fmla="*/ 452332 w 643327"/>
                <a:gd name="connsiteY19" fmla="*/ 845470 h 898298"/>
                <a:gd name="connsiteX20" fmla="*/ 505161 w 643327"/>
                <a:gd name="connsiteY20" fmla="*/ 898298 h 898298"/>
                <a:gd name="connsiteX21" fmla="*/ 557989 w 643327"/>
                <a:gd name="connsiteY21" fmla="*/ 845470 h 898298"/>
                <a:gd name="connsiteX22" fmla="*/ 507983 w 643327"/>
                <a:gd name="connsiteY22" fmla="*/ 626351 h 898298"/>
                <a:gd name="connsiteX23" fmla="*/ 486852 w 643327"/>
                <a:gd name="connsiteY23" fmla="*/ 560276 h 898298"/>
                <a:gd name="connsiteX24" fmla="*/ 408749 w 643327"/>
                <a:gd name="connsiteY24" fmla="*/ 418880 h 898298"/>
                <a:gd name="connsiteX25" fmla="*/ 444408 w 643327"/>
                <a:gd name="connsiteY25" fmla="*/ 240584 h 898298"/>
                <a:gd name="connsiteX26" fmla="*/ 469501 w 643327"/>
                <a:gd name="connsiteY26" fmla="*/ 298696 h 898298"/>
                <a:gd name="connsiteX27" fmla="*/ 527393 w 643327"/>
                <a:gd name="connsiteY27" fmla="*/ 363470 h 898298"/>
                <a:gd name="connsiteX28" fmla="*/ 581103 w 643327"/>
                <a:gd name="connsiteY28" fmla="*/ 416299 h 898298"/>
                <a:gd name="connsiteX29" fmla="*/ 605416 w 643327"/>
                <a:gd name="connsiteY29" fmla="*/ 418939 h 898298"/>
                <a:gd name="connsiteX30" fmla="*/ 641315 w 643327"/>
                <a:gd name="connsiteY30" fmla="*/ 380900 h 898298"/>
                <a:gd name="connsiteX31" fmla="*/ 598772 w 643327"/>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30787 w 584425"/>
                <a:gd name="connsiteY15" fmla="*/ 826099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52816 w 584425"/>
                <a:gd name="connsiteY15" fmla="*/ 846716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084"/>
                <a:gd name="connsiteY0" fmla="*/ 304018 h 898298"/>
                <a:gd name="connsiteX1" fmla="*/ 491944 w 584084"/>
                <a:gd name="connsiteY1" fmla="*/ 251969 h 898298"/>
                <a:gd name="connsiteX2" fmla="*/ 390209 w 584084"/>
                <a:gd name="connsiteY2" fmla="*/ 29491 h 898298"/>
                <a:gd name="connsiteX3" fmla="*/ 257278 w 584084"/>
                <a:gd name="connsiteY3" fmla="*/ 4977 h 898298"/>
                <a:gd name="connsiteX4" fmla="*/ 98912 w 584084"/>
                <a:gd name="connsiteY4" fmla="*/ 83420 h 898298"/>
                <a:gd name="connsiteX5" fmla="*/ 69856 w 584084"/>
                <a:gd name="connsiteY5" fmla="*/ 112475 h 898298"/>
                <a:gd name="connsiteX6" fmla="*/ 3821 w 584084"/>
                <a:gd name="connsiteY6" fmla="*/ 270961 h 898298"/>
                <a:gd name="connsiteX7" fmla="*/ 32876 w 584084"/>
                <a:gd name="connsiteY7" fmla="*/ 339638 h 898298"/>
                <a:gd name="connsiteX8" fmla="*/ 52687 w 584084"/>
                <a:gd name="connsiteY8" fmla="*/ 343600 h 898298"/>
                <a:gd name="connsiteX9" fmla="*/ 101553 w 584084"/>
                <a:gd name="connsiteY9" fmla="*/ 310582 h 898298"/>
                <a:gd name="connsiteX10" fmla="*/ 155702 w 584084"/>
                <a:gd name="connsiteY10" fmla="*/ 173228 h 898298"/>
                <a:gd name="connsiteX11" fmla="*/ 211172 w 584084"/>
                <a:gd name="connsiteY11" fmla="*/ 152097 h 898298"/>
                <a:gd name="connsiteX12" fmla="*/ 170049 w 584084"/>
                <a:gd name="connsiteY12" fmla="*/ 585269 h 898298"/>
                <a:gd name="connsiteX13" fmla="*/ 85943 w 584084"/>
                <a:gd name="connsiteY13" fmla="*/ 771972 h 898298"/>
                <a:gd name="connsiteX14" fmla="*/ 113657 w 584084"/>
                <a:gd name="connsiteY14" fmla="*/ 853054 h 898298"/>
                <a:gd name="connsiteX15" fmla="*/ 162341 w 584084"/>
                <a:gd name="connsiteY15" fmla="*/ 853860 h 898298"/>
                <a:gd name="connsiteX16" fmla="*/ 190319 w 584084"/>
                <a:gd name="connsiteY16" fmla="*/ 818955 h 898298"/>
                <a:gd name="connsiteX17" fmla="*/ 246631 w 584084"/>
                <a:gd name="connsiteY17" fmla="*/ 663492 h 898298"/>
                <a:gd name="connsiteX18" fmla="*/ 300800 w 584084"/>
                <a:gd name="connsiteY18" fmla="*/ 518794 h 898298"/>
                <a:gd name="connsiteX19" fmla="*/ 341042 w 584084"/>
                <a:gd name="connsiteY19" fmla="*/ 612284 h 898298"/>
                <a:gd name="connsiteX20" fmla="*/ 393430 w 584084"/>
                <a:gd name="connsiteY20" fmla="*/ 845470 h 898298"/>
                <a:gd name="connsiteX21" fmla="*/ 446259 w 584084"/>
                <a:gd name="connsiteY21" fmla="*/ 898298 h 898298"/>
                <a:gd name="connsiteX22" fmla="*/ 499087 w 584084"/>
                <a:gd name="connsiteY22" fmla="*/ 845470 h 898298"/>
                <a:gd name="connsiteX23" fmla="*/ 449081 w 584084"/>
                <a:gd name="connsiteY23" fmla="*/ 626351 h 898298"/>
                <a:gd name="connsiteX24" fmla="*/ 427950 w 584084"/>
                <a:gd name="connsiteY24" fmla="*/ 560276 h 898298"/>
                <a:gd name="connsiteX25" fmla="*/ 371279 w 584084"/>
                <a:gd name="connsiteY25" fmla="*/ 435549 h 898298"/>
                <a:gd name="connsiteX26" fmla="*/ 385506 w 584084"/>
                <a:gd name="connsiteY26" fmla="*/ 240584 h 898298"/>
                <a:gd name="connsiteX27" fmla="*/ 410599 w 584084"/>
                <a:gd name="connsiteY27" fmla="*/ 298696 h 898298"/>
                <a:gd name="connsiteX28" fmla="*/ 468491 w 584084"/>
                <a:gd name="connsiteY28" fmla="*/ 363470 h 898298"/>
                <a:gd name="connsiteX29" fmla="*/ 522201 w 584084"/>
                <a:gd name="connsiteY29" fmla="*/ 416299 h 898298"/>
                <a:gd name="connsiteX30" fmla="*/ 546514 w 584084"/>
                <a:gd name="connsiteY30" fmla="*/ 418939 h 898298"/>
                <a:gd name="connsiteX31" fmla="*/ 582413 w 584084"/>
                <a:gd name="connsiteY31" fmla="*/ 380900 h 898298"/>
                <a:gd name="connsiteX32" fmla="*/ 539870 w 584084"/>
                <a:gd name="connsiteY32" fmla="*/ 304018 h 89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84084" h="898298">
                  <a:moveTo>
                    <a:pt x="539870" y="304018"/>
                  </a:moveTo>
                  <a:lnTo>
                    <a:pt x="491944" y="251969"/>
                  </a:lnTo>
                  <a:lnTo>
                    <a:pt x="390209" y="29491"/>
                  </a:lnTo>
                  <a:cubicBezTo>
                    <a:pt x="371719" y="-3527"/>
                    <a:pt x="305828" y="-4011"/>
                    <a:pt x="257278" y="4977"/>
                  </a:cubicBezTo>
                  <a:cubicBezTo>
                    <a:pt x="208729" y="13965"/>
                    <a:pt x="142055" y="64710"/>
                    <a:pt x="98912" y="83420"/>
                  </a:cubicBezTo>
                  <a:cubicBezTo>
                    <a:pt x="85705" y="88703"/>
                    <a:pt x="75139" y="99268"/>
                    <a:pt x="69856" y="112475"/>
                  </a:cubicBezTo>
                  <a:lnTo>
                    <a:pt x="3821" y="270961"/>
                  </a:lnTo>
                  <a:cubicBezTo>
                    <a:pt x="-6745" y="297375"/>
                    <a:pt x="5141" y="329072"/>
                    <a:pt x="32876" y="339638"/>
                  </a:cubicBezTo>
                  <a:cubicBezTo>
                    <a:pt x="39480" y="342279"/>
                    <a:pt x="46083" y="343600"/>
                    <a:pt x="52687" y="343600"/>
                  </a:cubicBezTo>
                  <a:cubicBezTo>
                    <a:pt x="73818" y="343600"/>
                    <a:pt x="93629" y="331713"/>
                    <a:pt x="101553" y="310582"/>
                  </a:cubicBezTo>
                  <a:lnTo>
                    <a:pt x="155702" y="173228"/>
                  </a:lnTo>
                  <a:lnTo>
                    <a:pt x="211172" y="152097"/>
                  </a:lnTo>
                  <a:lnTo>
                    <a:pt x="170049" y="585269"/>
                  </a:lnTo>
                  <a:lnTo>
                    <a:pt x="85943" y="771972"/>
                  </a:lnTo>
                  <a:cubicBezTo>
                    <a:pt x="68210" y="819778"/>
                    <a:pt x="100924" y="839406"/>
                    <a:pt x="113657" y="853054"/>
                  </a:cubicBezTo>
                  <a:cubicBezTo>
                    <a:pt x="126390" y="866702"/>
                    <a:pt x="149564" y="859543"/>
                    <a:pt x="162341" y="853860"/>
                  </a:cubicBezTo>
                  <a:cubicBezTo>
                    <a:pt x="175118" y="848177"/>
                    <a:pt x="175080" y="851080"/>
                    <a:pt x="190319" y="818955"/>
                  </a:cubicBezTo>
                  <a:lnTo>
                    <a:pt x="246631" y="663492"/>
                  </a:lnTo>
                  <a:cubicBezTo>
                    <a:pt x="276951" y="595208"/>
                    <a:pt x="278715" y="525741"/>
                    <a:pt x="300800" y="518794"/>
                  </a:cubicBezTo>
                  <a:lnTo>
                    <a:pt x="341042" y="612284"/>
                  </a:lnTo>
                  <a:lnTo>
                    <a:pt x="393430" y="845470"/>
                  </a:lnTo>
                  <a:cubicBezTo>
                    <a:pt x="393430" y="874525"/>
                    <a:pt x="417203" y="898298"/>
                    <a:pt x="446259" y="898298"/>
                  </a:cubicBezTo>
                  <a:cubicBezTo>
                    <a:pt x="475314" y="898298"/>
                    <a:pt x="499087" y="874525"/>
                    <a:pt x="499087" y="845470"/>
                  </a:cubicBezTo>
                  <a:lnTo>
                    <a:pt x="449081" y="626351"/>
                  </a:lnTo>
                  <a:cubicBezTo>
                    <a:pt x="449081" y="609182"/>
                    <a:pt x="441157" y="569521"/>
                    <a:pt x="427950" y="560276"/>
                  </a:cubicBezTo>
                  <a:lnTo>
                    <a:pt x="371279" y="435549"/>
                  </a:lnTo>
                  <a:lnTo>
                    <a:pt x="385506" y="240584"/>
                  </a:lnTo>
                  <a:lnTo>
                    <a:pt x="410599" y="298696"/>
                  </a:lnTo>
                  <a:cubicBezTo>
                    <a:pt x="417203" y="311903"/>
                    <a:pt x="453963" y="358187"/>
                    <a:pt x="468491" y="363470"/>
                  </a:cubicBezTo>
                  <a:lnTo>
                    <a:pt x="522201" y="416299"/>
                  </a:lnTo>
                  <a:cubicBezTo>
                    <a:pt x="527484" y="417619"/>
                    <a:pt x="539910" y="418939"/>
                    <a:pt x="546514" y="418939"/>
                  </a:cubicBezTo>
                  <a:cubicBezTo>
                    <a:pt x="568966" y="418939"/>
                    <a:pt x="574489" y="402031"/>
                    <a:pt x="582413" y="380900"/>
                  </a:cubicBezTo>
                  <a:cubicBezTo>
                    <a:pt x="591658" y="353165"/>
                    <a:pt x="560462" y="325169"/>
                    <a:pt x="539870" y="304018"/>
                  </a:cubicBezTo>
                  <a:close/>
                </a:path>
              </a:pathLst>
            </a:custGeom>
            <a:solidFill>
              <a:srgbClr val="4D4D4D"/>
            </a:solidFill>
            <a:ln w="1290" cap="flat">
              <a:noFill/>
              <a:prstDash val="solid"/>
              <a:miter/>
            </a:ln>
          </p:spPr>
          <p:txBody>
            <a:bodyPr rtlCol="0" anchor="ctr"/>
            <a:lstStyle/>
            <a:p>
              <a:endParaRPr lang="en-GB" sz="1320"/>
            </a:p>
          </p:txBody>
        </p:sp>
      </p:grpSp>
      <p:sp>
        <p:nvSpPr>
          <p:cNvPr id="36" name="Oval 35">
            <a:extLst>
              <a:ext uri="{FF2B5EF4-FFF2-40B4-BE49-F238E27FC236}">
                <a16:creationId xmlns:a16="http://schemas.microsoft.com/office/drawing/2014/main" id="{DEDE5019-9B6D-F094-1E9C-C3EA5A4616B9}"/>
              </a:ext>
            </a:extLst>
          </p:cNvPr>
          <p:cNvSpPr/>
          <p:nvPr/>
        </p:nvSpPr>
        <p:spPr>
          <a:xfrm>
            <a:off x="4720358"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7" name="Graphic 36" descr="Thought bubble with solid fill">
            <a:extLst>
              <a:ext uri="{FF2B5EF4-FFF2-40B4-BE49-F238E27FC236}">
                <a16:creationId xmlns:a16="http://schemas.microsoft.com/office/drawing/2014/main" id="{DD76943A-2923-F80D-F80F-3F67886062A7}"/>
              </a:ext>
            </a:extLst>
          </p:cNvPr>
          <p:cNvPicPr>
            <a:picLocks noChangeAspect="1"/>
          </p:cNvPicPr>
          <p:nvPr/>
        </p:nvPicPr>
        <p:blipFill>
          <a:blip r:embed="rId5" cstate="print">
            <a:extLst>
              <a:ext uri="{28A0092B-C50C-407E-A947-70E740481C1C}">
                <a14:useLocalDpi xmlns:a14="http://schemas.microsoft.com/office/drawing/2010/main"/>
              </a:ext>
              <a:ext uri="{96DAC541-7B7A-43D3-8B79-37D633B846F1}">
                <asvg:svgBlip xmlns:asvg="http://schemas.microsoft.com/office/drawing/2016/SVG/main" r:embed="rId6"/>
              </a:ext>
            </a:extLst>
          </a:blip>
          <a:srcRect/>
          <a:stretch/>
        </p:blipFill>
        <p:spPr>
          <a:xfrm>
            <a:off x="4750564" y="862611"/>
            <a:ext cx="115985" cy="115985"/>
          </a:xfrm>
          <a:prstGeom prst="rect">
            <a:avLst/>
          </a:prstGeom>
        </p:spPr>
      </p:pic>
      <p:sp>
        <p:nvSpPr>
          <p:cNvPr id="38" name="Oval 37">
            <a:extLst>
              <a:ext uri="{FF2B5EF4-FFF2-40B4-BE49-F238E27FC236}">
                <a16:creationId xmlns:a16="http://schemas.microsoft.com/office/drawing/2014/main" id="{6496E8B3-841D-BB91-F908-69DF1647E7AC}"/>
              </a:ext>
            </a:extLst>
          </p:cNvPr>
          <p:cNvSpPr/>
          <p:nvPr/>
        </p:nvSpPr>
        <p:spPr>
          <a:xfrm>
            <a:off x="4926880"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39" name="Graphic 38" descr="Baby crawling with solid fill">
            <a:extLst>
              <a:ext uri="{FF2B5EF4-FFF2-40B4-BE49-F238E27FC236}">
                <a16:creationId xmlns:a16="http://schemas.microsoft.com/office/drawing/2014/main" id="{10CA9E10-0C87-DF37-9E32-036BB5A7058B}"/>
              </a:ext>
            </a:extLst>
          </p:cNvPr>
          <p:cNvPicPr>
            <a:picLocks noChangeAspect="1"/>
          </p:cNvPicPr>
          <p:nvPr/>
        </p:nvPicPr>
        <p:blipFill>
          <a:blip r:embed="rId7" cstate="print">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4950073" y="862611"/>
            <a:ext cx="115985" cy="115985"/>
          </a:xfrm>
          <a:prstGeom prst="rect">
            <a:avLst/>
          </a:prstGeom>
        </p:spPr>
      </p:pic>
      <p:sp>
        <p:nvSpPr>
          <p:cNvPr id="75" name="TextBox 74">
            <a:extLst>
              <a:ext uri="{FF2B5EF4-FFF2-40B4-BE49-F238E27FC236}">
                <a16:creationId xmlns:a16="http://schemas.microsoft.com/office/drawing/2014/main" id="{A7174662-8E09-F807-6205-82A5926CECE3}"/>
              </a:ext>
            </a:extLst>
          </p:cNvPr>
          <p:cNvSpPr txBox="1"/>
          <p:nvPr/>
        </p:nvSpPr>
        <p:spPr>
          <a:xfrm>
            <a:off x="5671410" y="977929"/>
            <a:ext cx="320922" cy="184666"/>
          </a:xfrm>
          <a:prstGeom prst="rect">
            <a:avLst/>
          </a:prstGeom>
          <a:noFill/>
        </p:spPr>
        <p:txBody>
          <a:bodyPr wrap="none" rtlCol="0">
            <a:spAutoFit/>
          </a:bodyPr>
          <a:lstStyle/>
          <a:p>
            <a:r>
              <a:rPr lang="en-GB" sz="600" b="1" dirty="0">
                <a:solidFill>
                  <a:srgbClr val="003F48"/>
                </a:solidFill>
                <a:latin typeface="Avenir LT Pro 65 Medium" panose="020B0603020203020204" pitchFamily="34" charset="0"/>
              </a:rPr>
              <a:t>FLY</a:t>
            </a:r>
          </a:p>
        </p:txBody>
      </p:sp>
      <p:cxnSp>
        <p:nvCxnSpPr>
          <p:cNvPr id="2" name="Straight Connector 1">
            <a:extLst>
              <a:ext uri="{FF2B5EF4-FFF2-40B4-BE49-F238E27FC236}">
                <a16:creationId xmlns:a16="http://schemas.microsoft.com/office/drawing/2014/main" id="{663E169E-8613-680A-9ADF-E1F86EF54ECC}"/>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A1FAAE0D-A09C-9C03-E461-D821C7A80FEA}"/>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72" name="TextBox 71">
            <a:extLst>
              <a:ext uri="{FF2B5EF4-FFF2-40B4-BE49-F238E27FC236}">
                <a16:creationId xmlns:a16="http://schemas.microsoft.com/office/drawing/2014/main" id="{CE6D42C6-FCC8-0C9B-2A1A-0524791B8FC8}"/>
              </a:ext>
            </a:extLst>
          </p:cNvPr>
          <p:cNvSpPr txBox="1"/>
          <p:nvPr/>
        </p:nvSpPr>
        <p:spPr>
          <a:xfrm>
            <a:off x="4181056" y="2673802"/>
            <a:ext cx="1751197"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DATA AND INSIGHT</a:t>
            </a:r>
          </a:p>
          <a:p>
            <a:pPr marL="0" indent="0" algn="ctr">
              <a:buNone/>
            </a:pPr>
            <a:r>
              <a:rPr lang="en-GB" dirty="0">
                <a:latin typeface="Avenir LT Pro 65 Medium" panose="020B0603020203020204" pitchFamily="34" charset="0"/>
              </a:rPr>
              <a:t>Forensic understanding of customers and business activities</a:t>
            </a:r>
          </a:p>
          <a:p>
            <a:pPr marL="0" indent="0" algn="ctr">
              <a:buNone/>
            </a:pPr>
            <a:r>
              <a:rPr lang="en-GB" dirty="0">
                <a:latin typeface="Avenir LT Pro 65 Medium" panose="020B0603020203020204" pitchFamily="34" charset="0"/>
              </a:rPr>
              <a:t>Every decision &amp; action is measured for incremental performance</a:t>
            </a:r>
          </a:p>
          <a:p>
            <a:pPr marL="0" indent="0" algn="ctr">
              <a:buNone/>
            </a:pPr>
            <a:r>
              <a:rPr lang="en-GB" dirty="0">
                <a:latin typeface="Avenir LT Pro 65 Medium" panose="020B0603020203020204" pitchFamily="34" charset="0"/>
              </a:rPr>
              <a:t>Embedded AI-enhanced tools</a:t>
            </a:r>
          </a:p>
          <a:p>
            <a:pPr marL="0" indent="0" algn="ctr">
              <a:buNone/>
            </a:pPr>
            <a:r>
              <a:rPr lang="en-GB" dirty="0">
                <a:latin typeface="Avenir LT Pro 65 Medium" panose="020B0603020203020204" pitchFamily="34" charset="0"/>
              </a:rPr>
              <a:t>What-if scenario planning explores benefit mix options</a:t>
            </a:r>
          </a:p>
        </p:txBody>
      </p:sp>
      <p:sp>
        <p:nvSpPr>
          <p:cNvPr id="73" name="TextBox 72">
            <a:extLst>
              <a:ext uri="{FF2B5EF4-FFF2-40B4-BE49-F238E27FC236}">
                <a16:creationId xmlns:a16="http://schemas.microsoft.com/office/drawing/2014/main" id="{01114F52-4A9B-D287-8169-B12855DAE468}"/>
              </a:ext>
            </a:extLst>
          </p:cNvPr>
          <p:cNvSpPr txBox="1"/>
          <p:nvPr/>
        </p:nvSpPr>
        <p:spPr>
          <a:xfrm>
            <a:off x="475916" y="2673804"/>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0" indent="0" algn="ctr">
              <a:buClr>
                <a:srgbClr val="4D4D4D"/>
              </a:buClr>
              <a:buNone/>
            </a:pPr>
            <a:r>
              <a:rPr lang="en-GB" b="1" dirty="0">
                <a:solidFill>
                  <a:srgbClr val="003F48"/>
                </a:solidFill>
                <a:latin typeface="Avenir LT Pro 65 Medium" panose="020B0603020203020204" pitchFamily="34" charset="0"/>
              </a:rPr>
              <a:t>PEOPLE</a:t>
            </a:r>
          </a:p>
          <a:p>
            <a:pPr marL="0" indent="0" algn="ctr">
              <a:buNone/>
            </a:pPr>
            <a:r>
              <a:rPr lang="en-GB" dirty="0">
                <a:latin typeface="Avenir LT Pro 65 Medium" panose="020B0603020203020204" pitchFamily="34" charset="0"/>
              </a:rPr>
              <a:t>Focused on customer benefits</a:t>
            </a:r>
          </a:p>
          <a:p>
            <a:pPr marL="0" indent="0" algn="ctr">
              <a:buNone/>
            </a:pPr>
            <a:r>
              <a:rPr lang="en-GB" dirty="0">
                <a:latin typeface="Avenir LT Pro 65 Medium" panose="020B0603020203020204" pitchFamily="34" charset="0"/>
              </a:rPr>
              <a:t>Generate ideas and experiment </a:t>
            </a:r>
          </a:p>
          <a:p>
            <a:pPr marL="0" indent="0" algn="ctr">
              <a:buNone/>
            </a:pPr>
            <a:r>
              <a:rPr lang="en-GB" dirty="0">
                <a:latin typeface="Avenir LT Pro 65 Medium" panose="020B0603020203020204" pitchFamily="34" charset="0"/>
              </a:rPr>
              <a:t>Entrepreneurial mindsets contribute to profitability</a:t>
            </a:r>
          </a:p>
          <a:p>
            <a:pPr marL="0" indent="0" algn="ctr">
              <a:buNone/>
            </a:pPr>
            <a:r>
              <a:rPr lang="en-GB" dirty="0">
                <a:latin typeface="Avenir LT Pro 65 Medium" panose="020B0603020203020204" pitchFamily="34" charset="0"/>
              </a:rPr>
              <a:t>Specialist skills in multiple disciplines </a:t>
            </a:r>
          </a:p>
          <a:p>
            <a:pPr marL="0" indent="0" algn="ctr">
              <a:buNone/>
            </a:pPr>
            <a:r>
              <a:rPr lang="en-GB" dirty="0">
                <a:latin typeface="Avenir LT Pro 65 Medium" panose="020B0603020203020204" pitchFamily="34" charset="0"/>
              </a:rPr>
              <a:t>Focused training and development of business &amp; personal effectiveness</a:t>
            </a:r>
          </a:p>
          <a:p>
            <a:pPr marL="0" indent="0" algn="ctr">
              <a:buNone/>
            </a:pPr>
            <a:endParaRPr lang="en-GB" dirty="0">
              <a:latin typeface="Avenir LT Pro 65 Medium" panose="020B0603020203020204" pitchFamily="34" charset="0"/>
            </a:endParaRPr>
          </a:p>
        </p:txBody>
      </p:sp>
      <p:sp>
        <p:nvSpPr>
          <p:cNvPr id="74" name="TextBox 73">
            <a:extLst>
              <a:ext uri="{FF2B5EF4-FFF2-40B4-BE49-F238E27FC236}">
                <a16:creationId xmlns:a16="http://schemas.microsoft.com/office/drawing/2014/main" id="{F18EFC8B-BB97-0668-377C-697345F67C8F}"/>
              </a:ext>
            </a:extLst>
          </p:cNvPr>
          <p:cNvSpPr txBox="1"/>
          <p:nvPr/>
        </p:nvSpPr>
        <p:spPr>
          <a:xfrm>
            <a:off x="2319687" y="2673802"/>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CRM </a:t>
            </a:r>
          </a:p>
          <a:p>
            <a:pPr marL="0" indent="0" algn="ctr">
              <a:buNone/>
            </a:pPr>
            <a:r>
              <a:rPr lang="en-GB" dirty="0">
                <a:latin typeface="Avenir LT Pro 65 Medium" panose="020B0603020203020204" pitchFamily="34" charset="0"/>
              </a:rPr>
              <a:t>Highly adaptive to easily pivot around opportunity &amp; challenge</a:t>
            </a:r>
          </a:p>
          <a:p>
            <a:pPr marL="0" indent="0" algn="ctr">
              <a:buNone/>
            </a:pPr>
            <a:r>
              <a:rPr lang="en-GB" dirty="0">
                <a:latin typeface="Avenir LT Pro 65 Medium" panose="020B0603020203020204" pitchFamily="34" charset="0"/>
              </a:rPr>
              <a:t>AI-enhanced innovation and thinking</a:t>
            </a:r>
          </a:p>
          <a:p>
            <a:pPr marL="0" indent="0" algn="ctr">
              <a:buNone/>
            </a:pPr>
            <a:r>
              <a:rPr lang="en-GB" dirty="0">
                <a:latin typeface="Avenir LT Pro 65 Medium" panose="020B0603020203020204" pitchFamily="34" charset="0"/>
              </a:rPr>
              <a:t>Optimised experiences and messages based on empirical data and AI</a:t>
            </a:r>
          </a:p>
          <a:p>
            <a:pPr marL="0" indent="0" algn="ctr">
              <a:buNone/>
            </a:pPr>
            <a:r>
              <a:rPr lang="en-GB" dirty="0">
                <a:latin typeface="Avenir LT Pro 65 Medium" panose="020B0603020203020204" pitchFamily="34" charset="0"/>
              </a:rPr>
              <a:t>Dynamically derived individual customer contact plans</a:t>
            </a:r>
          </a:p>
        </p:txBody>
      </p:sp>
      <p:sp>
        <p:nvSpPr>
          <p:cNvPr id="23" name="TextBox 22">
            <a:extLst>
              <a:ext uri="{FF2B5EF4-FFF2-40B4-BE49-F238E27FC236}">
                <a16:creationId xmlns:a16="http://schemas.microsoft.com/office/drawing/2014/main" id="{9949EB3F-2507-3B11-BD3D-1775A0733A26}"/>
              </a:ext>
            </a:extLst>
          </p:cNvPr>
          <p:cNvSpPr txBox="1"/>
          <p:nvPr/>
        </p:nvSpPr>
        <p:spPr>
          <a:xfrm>
            <a:off x="4181056" y="1257350"/>
            <a:ext cx="1751197"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OPERATIONS</a:t>
            </a:r>
          </a:p>
          <a:p>
            <a:pPr marL="0" indent="0" algn="ctr">
              <a:buNone/>
            </a:pPr>
            <a:r>
              <a:rPr lang="en-GB" dirty="0">
                <a:latin typeface="Avenir LT Pro 65 Medium" panose="020B0603020203020204" pitchFamily="34" charset="0"/>
              </a:rPr>
              <a:t>Continuously innovating ways to meet customer needs </a:t>
            </a:r>
          </a:p>
          <a:p>
            <a:pPr marL="0" indent="0" algn="ctr">
              <a:buNone/>
            </a:pPr>
            <a:r>
              <a:rPr lang="en-GB" dirty="0">
                <a:latin typeface="Avenir LT Pro 65 Medium" panose="020B0603020203020204" pitchFamily="34" charset="0"/>
              </a:rPr>
              <a:t>Experimentation, risk-taking and exploration of new ideas in efficiency and effectiveness</a:t>
            </a:r>
          </a:p>
          <a:p>
            <a:pPr marL="0" indent="0" algn="ctr">
              <a:buNone/>
            </a:pPr>
            <a:r>
              <a:rPr lang="en-GB" dirty="0">
                <a:latin typeface="Avenir LT Pro 65 Medium" panose="020B0603020203020204" pitchFamily="34" charset="0"/>
              </a:rPr>
              <a:t>Customer collaboration in design</a:t>
            </a:r>
          </a:p>
          <a:p>
            <a:pPr marL="0" indent="0" algn="ctr">
              <a:buNone/>
            </a:pPr>
            <a:r>
              <a:rPr lang="en-GB" dirty="0">
                <a:latin typeface="Avenir LT Pro 65 Medium" panose="020B0603020203020204" pitchFamily="34" charset="0"/>
              </a:rPr>
              <a:t>Creating best practice</a:t>
            </a:r>
          </a:p>
        </p:txBody>
      </p:sp>
      <p:sp>
        <p:nvSpPr>
          <p:cNvPr id="24" name="TextBox 23">
            <a:extLst>
              <a:ext uri="{FF2B5EF4-FFF2-40B4-BE49-F238E27FC236}">
                <a16:creationId xmlns:a16="http://schemas.microsoft.com/office/drawing/2014/main" id="{04CD5365-2C90-CC45-2495-5EF1E30F7098}"/>
              </a:ext>
            </a:extLst>
          </p:cNvPr>
          <p:cNvSpPr txBox="1"/>
          <p:nvPr/>
        </p:nvSpPr>
        <p:spPr>
          <a:xfrm>
            <a:off x="475916" y="1257352"/>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Font typeface="Arial" panose="020B0604020202020204" pitchFamily="34" charset="0"/>
              <a:buChar char="•"/>
              <a:defRPr sz="800">
                <a:latin typeface="Avenir Next LT Pro" panose="020B0504020202020204" pitchFamily="34" charset="0"/>
              </a:defRPr>
            </a:lvl1pPr>
          </a:lstStyle>
          <a:p>
            <a:pPr marL="0" indent="0" algn="ctr">
              <a:buClr>
                <a:srgbClr val="4D4D4D"/>
              </a:buClr>
              <a:buNone/>
            </a:pPr>
            <a:r>
              <a:rPr lang="en-GB" b="1" dirty="0">
                <a:solidFill>
                  <a:srgbClr val="003F48"/>
                </a:solidFill>
                <a:latin typeface="Avenir LT Pro 65 Medium" panose="020B0603020203020204" pitchFamily="34" charset="0"/>
              </a:rPr>
              <a:t>SALES</a:t>
            </a:r>
          </a:p>
          <a:p>
            <a:pPr marL="0" indent="0" algn="ctr">
              <a:buClr>
                <a:srgbClr val="4D4D4D"/>
              </a:buClr>
              <a:buNone/>
            </a:pPr>
            <a:r>
              <a:rPr lang="en-GB" dirty="0">
                <a:latin typeface="Avenir LT Pro 65 Medium" panose="020B0603020203020204" pitchFamily="34" charset="0"/>
              </a:rPr>
              <a:t>AI-enhanced tools automate and facilitate customer interactions</a:t>
            </a:r>
          </a:p>
          <a:p>
            <a:pPr marL="0" indent="0" algn="ctr">
              <a:buClr>
                <a:srgbClr val="4D4D4D"/>
              </a:buClr>
              <a:buNone/>
            </a:pPr>
            <a:r>
              <a:rPr lang="en-GB" dirty="0">
                <a:latin typeface="Avenir LT Pro 65 Medium" panose="020B0603020203020204" pitchFamily="34" charset="0"/>
              </a:rPr>
              <a:t>Helping customers get the best value</a:t>
            </a:r>
          </a:p>
          <a:p>
            <a:pPr marL="0" indent="0" algn="ctr">
              <a:buClr>
                <a:srgbClr val="4D4D4D"/>
              </a:buClr>
              <a:buNone/>
            </a:pPr>
            <a:r>
              <a:rPr lang="en-GB" dirty="0">
                <a:latin typeface="Avenir LT Pro 65 Medium" panose="020B0603020203020204" pitchFamily="34" charset="0"/>
              </a:rPr>
              <a:t>Optimised customer prices</a:t>
            </a:r>
          </a:p>
          <a:p>
            <a:pPr marL="0" indent="0" algn="ctr">
              <a:buClr>
                <a:srgbClr val="4D4D4D"/>
              </a:buClr>
              <a:buNone/>
            </a:pPr>
            <a:r>
              <a:rPr lang="en-GB" dirty="0">
                <a:latin typeface="Avenir LT Pro 65 Medium" panose="020B0603020203020204" pitchFamily="34" charset="0"/>
              </a:rPr>
              <a:t>Real-time 1:1 offer recommendations </a:t>
            </a:r>
          </a:p>
          <a:p>
            <a:pPr marL="0" indent="0" algn="ctr">
              <a:buClr>
                <a:srgbClr val="4D4D4D"/>
              </a:buClr>
              <a:buNone/>
            </a:pPr>
            <a:r>
              <a:rPr lang="en-GB" dirty="0">
                <a:latin typeface="Avenir LT Pro 65 Medium" panose="020B0603020203020204" pitchFamily="34" charset="0"/>
              </a:rPr>
              <a:t>Influenced by what’s happening now as well as all stored knowledge</a:t>
            </a:r>
          </a:p>
        </p:txBody>
      </p:sp>
      <p:sp>
        <p:nvSpPr>
          <p:cNvPr id="27" name="TextBox 26">
            <a:extLst>
              <a:ext uri="{FF2B5EF4-FFF2-40B4-BE49-F238E27FC236}">
                <a16:creationId xmlns:a16="http://schemas.microsoft.com/office/drawing/2014/main" id="{26CFC8FD-C6D4-EAA0-6A22-79079B628297}"/>
              </a:ext>
            </a:extLst>
          </p:cNvPr>
          <p:cNvSpPr txBox="1"/>
          <p:nvPr/>
        </p:nvSpPr>
        <p:spPr>
          <a:xfrm>
            <a:off x="2319687" y="1257350"/>
            <a:ext cx="1820305" cy="1214387"/>
          </a:xfrm>
          <a:prstGeom prst="rect">
            <a:avLst/>
          </a:prstGeom>
          <a:solidFill>
            <a:srgbClr val="003F48">
              <a:alpha val="15000"/>
            </a:srgbClr>
          </a:solidFill>
        </p:spPr>
        <p:txBody>
          <a:bodyPr wrap="square" lIns="36000" tIns="108000" rIns="36000" bIns="45252" anchor="t">
            <a:noAutofit/>
          </a:bodyPr>
          <a:lstStyle>
            <a:defPPr>
              <a:defRPr lang="en-US"/>
            </a:defPPr>
            <a:lvl1pPr marL="92075" indent="-92075">
              <a:lnSpc>
                <a:spcPct val="90000"/>
              </a:lnSpc>
              <a:spcAft>
                <a:spcPts val="300"/>
              </a:spcAft>
              <a:buClr>
                <a:srgbClr val="4D4D4D"/>
              </a:buClr>
              <a:buFont typeface="Wingdings" panose="05000000000000000000" pitchFamily="2" charset="2"/>
              <a:buChar char="§"/>
              <a:defRPr sz="800">
                <a:latin typeface="Avenir Next LT Pro" panose="020B0504020202020204" pitchFamily="34" charset="0"/>
              </a:defRPr>
            </a:lvl1pPr>
          </a:lstStyle>
          <a:p>
            <a:pPr marL="0" indent="0" algn="ctr">
              <a:buNone/>
            </a:pPr>
            <a:r>
              <a:rPr lang="en-GB" sz="800" b="1" dirty="0">
                <a:solidFill>
                  <a:srgbClr val="003F48"/>
                </a:solidFill>
                <a:latin typeface="Avenir LT Pro 65 Medium" panose="020B0603020203020204" pitchFamily="34" charset="0"/>
              </a:rPr>
              <a:t>SERVICE </a:t>
            </a:r>
          </a:p>
          <a:p>
            <a:pPr marL="0" indent="0" algn="ctr">
              <a:buNone/>
            </a:pPr>
            <a:r>
              <a:rPr lang="en-GB" dirty="0">
                <a:latin typeface="Avenir LT Pro 65 Medium" panose="020B0603020203020204" pitchFamily="34" charset="0"/>
              </a:rPr>
              <a:t>AI-enhanced tools to automate and facilitate customer servicing </a:t>
            </a:r>
          </a:p>
          <a:p>
            <a:pPr marL="0" indent="0" algn="ctr">
              <a:buNone/>
            </a:pPr>
            <a:r>
              <a:rPr lang="en-GB" dirty="0">
                <a:latin typeface="Avenir LT Pro 65 Medium" panose="020B0603020203020204" pitchFamily="34" charset="0"/>
              </a:rPr>
              <a:t>Helping customers get the best possible support</a:t>
            </a:r>
          </a:p>
          <a:p>
            <a:pPr marL="0" indent="0" algn="ctr">
              <a:buNone/>
            </a:pPr>
            <a:r>
              <a:rPr lang="en-GB" dirty="0">
                <a:latin typeface="Avenir LT Pro 65 Medium" panose="020B0603020203020204" pitchFamily="34" charset="0"/>
              </a:rPr>
              <a:t>Real-time 1:1 service prioritisation</a:t>
            </a:r>
          </a:p>
          <a:p>
            <a:pPr marL="0" indent="0" algn="ctr">
              <a:buNone/>
            </a:pPr>
            <a:r>
              <a:rPr lang="en-GB" dirty="0">
                <a:latin typeface="Avenir LT Pro 65 Medium" panose="020B0603020203020204" pitchFamily="34" charset="0"/>
              </a:rPr>
              <a:t>Recommendations influenced by real-time interactions and history</a:t>
            </a:r>
          </a:p>
        </p:txBody>
      </p:sp>
      <p:pic>
        <p:nvPicPr>
          <p:cNvPr id="51" name="Graphic 50" descr="Call center with solid fill">
            <a:extLst>
              <a:ext uri="{FF2B5EF4-FFF2-40B4-BE49-F238E27FC236}">
                <a16:creationId xmlns:a16="http://schemas.microsoft.com/office/drawing/2014/main" id="{F7E7B698-DC38-703F-E581-C1ADC9299EE2}"/>
              </a:ext>
            </a:extLst>
          </p:cNvPr>
          <p:cNvPicPr>
            <a:picLocks noChangeAspect="1"/>
          </p:cNvPicPr>
          <p:nvPr/>
        </p:nvPicPr>
        <p:blipFill>
          <a:blip r:embed="rId9" cstate="print">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2335930" y="1297710"/>
            <a:ext cx="188813" cy="188813"/>
          </a:xfrm>
          <a:prstGeom prst="rect">
            <a:avLst/>
          </a:prstGeom>
          <a:effectLst>
            <a:glow rad="25400">
              <a:srgbClr val="003F48">
                <a:alpha val="51000"/>
              </a:srgbClr>
            </a:glow>
          </a:effectLst>
        </p:spPr>
      </p:pic>
      <p:pic>
        <p:nvPicPr>
          <p:cNvPr id="52" name="Graphic 51" descr="Connections with solid fill">
            <a:extLst>
              <a:ext uri="{FF2B5EF4-FFF2-40B4-BE49-F238E27FC236}">
                <a16:creationId xmlns:a16="http://schemas.microsoft.com/office/drawing/2014/main" id="{2ADF69F4-3A7D-9B91-A76C-28ACB345896D}"/>
              </a:ext>
            </a:extLst>
          </p:cNvPr>
          <p:cNvPicPr>
            <a:picLocks noChangeAspect="1"/>
          </p:cNvPicPr>
          <p:nvPr/>
        </p:nvPicPr>
        <p:blipFill>
          <a:blip r:embed="rId11" cstate="print">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2366088" y="2702694"/>
            <a:ext cx="188813" cy="188813"/>
          </a:xfrm>
          <a:prstGeom prst="rect">
            <a:avLst/>
          </a:prstGeom>
          <a:effectLst>
            <a:glow rad="25400">
              <a:srgbClr val="003F48">
                <a:alpha val="51000"/>
              </a:srgbClr>
            </a:glow>
          </a:effectLst>
        </p:spPr>
      </p:pic>
      <p:pic>
        <p:nvPicPr>
          <p:cNvPr id="53" name="Graphic 52" descr="Shopping cart with solid fill">
            <a:extLst>
              <a:ext uri="{FF2B5EF4-FFF2-40B4-BE49-F238E27FC236}">
                <a16:creationId xmlns:a16="http://schemas.microsoft.com/office/drawing/2014/main" id="{E61259C3-9E0C-5BE8-2CF3-539F944FE772}"/>
              </a:ext>
            </a:extLst>
          </p:cNvPr>
          <p:cNvPicPr>
            <a:picLocks noChangeAspect="1"/>
          </p:cNvPicPr>
          <p:nvPr/>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515625" y="1297711"/>
            <a:ext cx="188813" cy="188813"/>
          </a:xfrm>
          <a:prstGeom prst="rect">
            <a:avLst/>
          </a:prstGeom>
          <a:effectLst>
            <a:glow rad="25400">
              <a:srgbClr val="003F48">
                <a:alpha val="51000"/>
              </a:srgbClr>
            </a:glow>
          </a:effectLst>
        </p:spPr>
      </p:pic>
      <p:pic>
        <p:nvPicPr>
          <p:cNvPr id="54" name="Graphic 53" descr="Target Audience with solid fill">
            <a:extLst>
              <a:ext uri="{FF2B5EF4-FFF2-40B4-BE49-F238E27FC236}">
                <a16:creationId xmlns:a16="http://schemas.microsoft.com/office/drawing/2014/main" id="{2DF02BC9-4BCD-6A83-FEAF-B0A89EFEBBFB}"/>
              </a:ext>
            </a:extLst>
          </p:cNvPr>
          <p:cNvPicPr>
            <a:picLocks noChangeAspect="1"/>
          </p:cNvPicPr>
          <p:nvPr/>
        </p:nvPicPr>
        <p:blipFill>
          <a:blip r:embed="rId15" cstate="print">
            <a:extLst>
              <a:ext uri="{28A0092B-C50C-407E-A947-70E740481C1C}">
                <a14:useLocalDpi xmlns:a14="http://schemas.microsoft.com/office/drawing/2010/main"/>
              </a:ext>
              <a:ext uri="{96DAC541-7B7A-43D3-8B79-37D633B846F1}">
                <asvg:svgBlip xmlns:asvg="http://schemas.microsoft.com/office/drawing/2016/SVG/main" r:embed="rId16"/>
              </a:ext>
            </a:extLst>
          </a:blip>
          <a:stretch>
            <a:fillRect/>
          </a:stretch>
        </p:blipFill>
        <p:spPr>
          <a:xfrm>
            <a:off x="4226031" y="2688263"/>
            <a:ext cx="188813" cy="188813"/>
          </a:xfrm>
          <a:prstGeom prst="rect">
            <a:avLst/>
          </a:prstGeom>
          <a:effectLst>
            <a:glow rad="25400">
              <a:srgbClr val="003F48">
                <a:alpha val="51000"/>
              </a:srgbClr>
            </a:glow>
          </a:effectLst>
        </p:spPr>
      </p:pic>
      <p:pic>
        <p:nvPicPr>
          <p:cNvPr id="56" name="Graphic 55" descr="Factory with solid fill">
            <a:extLst>
              <a:ext uri="{FF2B5EF4-FFF2-40B4-BE49-F238E27FC236}">
                <a16:creationId xmlns:a16="http://schemas.microsoft.com/office/drawing/2014/main" id="{0FCC26E3-76D9-8392-C376-AF03C7620E2A}"/>
              </a:ext>
            </a:extLst>
          </p:cNvPr>
          <p:cNvPicPr>
            <a:picLocks noChangeAspect="1"/>
          </p:cNvPicPr>
          <p:nvPr/>
        </p:nvPicPr>
        <p:blipFill>
          <a:blip r:embed="rId17" cstate="print">
            <a:extLst>
              <a:ext uri="{28A0092B-C50C-407E-A947-70E740481C1C}">
                <a14:useLocalDpi xmlns:a14="http://schemas.microsoft.com/office/drawing/2010/main"/>
              </a:ext>
              <a:ext uri="{96DAC541-7B7A-43D3-8B79-37D633B846F1}">
                <asvg:svgBlip xmlns:asvg="http://schemas.microsoft.com/office/drawing/2016/SVG/main" r:embed="rId18"/>
              </a:ext>
            </a:extLst>
          </a:blip>
          <a:stretch>
            <a:fillRect/>
          </a:stretch>
        </p:blipFill>
        <p:spPr>
          <a:xfrm>
            <a:off x="4195345" y="1274041"/>
            <a:ext cx="188813" cy="188813"/>
          </a:xfrm>
          <a:prstGeom prst="rect">
            <a:avLst/>
          </a:prstGeom>
          <a:effectLst>
            <a:glow rad="25400">
              <a:srgbClr val="003F48">
                <a:alpha val="51000"/>
              </a:srgbClr>
            </a:glow>
          </a:effectLst>
        </p:spPr>
      </p:pic>
      <p:pic>
        <p:nvPicPr>
          <p:cNvPr id="57" name="Graphic 56" descr="Users with solid fill">
            <a:extLst>
              <a:ext uri="{FF2B5EF4-FFF2-40B4-BE49-F238E27FC236}">
                <a16:creationId xmlns:a16="http://schemas.microsoft.com/office/drawing/2014/main" id="{D5BDC592-17B4-653E-7C01-1E679C572F10}"/>
              </a:ext>
            </a:extLst>
          </p:cNvPr>
          <p:cNvPicPr>
            <a:picLocks noChangeAspect="1"/>
          </p:cNvPicPr>
          <p:nvPr/>
        </p:nvPicPr>
        <p:blipFill>
          <a:blip r:embed="rId19" cstate="print">
            <a:extLst>
              <a:ext uri="{28A0092B-C50C-407E-A947-70E740481C1C}">
                <a14:useLocalDpi xmlns:a14="http://schemas.microsoft.com/office/drawing/2010/main"/>
              </a:ext>
              <a:ext uri="{96DAC541-7B7A-43D3-8B79-37D633B846F1}">
                <asvg:svgBlip xmlns:asvg="http://schemas.microsoft.com/office/drawing/2016/SVG/main" r:embed="rId20"/>
              </a:ext>
            </a:extLst>
          </a:blip>
          <a:stretch>
            <a:fillRect/>
          </a:stretch>
        </p:blipFill>
        <p:spPr>
          <a:xfrm>
            <a:off x="515625" y="2683287"/>
            <a:ext cx="188813" cy="188813"/>
          </a:xfrm>
          <a:prstGeom prst="rect">
            <a:avLst/>
          </a:prstGeom>
          <a:effectLst>
            <a:glow rad="25400">
              <a:srgbClr val="003F48">
                <a:alpha val="51000"/>
              </a:srgbClr>
            </a:glow>
          </a:effectLst>
        </p:spPr>
      </p:pic>
      <p:sp>
        <p:nvSpPr>
          <p:cNvPr id="3" name="Oval 2">
            <a:extLst>
              <a:ext uri="{FF2B5EF4-FFF2-40B4-BE49-F238E27FC236}">
                <a16:creationId xmlns:a16="http://schemas.microsoft.com/office/drawing/2014/main" id="{61DDF8B7-C537-F76E-2E44-34328ACB1361}"/>
              </a:ext>
            </a:extLst>
          </p:cNvPr>
          <p:cNvSpPr/>
          <p:nvPr/>
        </p:nvSpPr>
        <p:spPr>
          <a:xfrm rot="18691099">
            <a:off x="5540715" y="835437"/>
            <a:ext cx="170332" cy="170332"/>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8"/>
          </a:p>
        </p:txBody>
      </p:sp>
      <p:pic>
        <p:nvPicPr>
          <p:cNvPr id="4" name="Graphic 3" descr="Run with solid fill">
            <a:extLst>
              <a:ext uri="{FF2B5EF4-FFF2-40B4-BE49-F238E27FC236}">
                <a16:creationId xmlns:a16="http://schemas.microsoft.com/office/drawing/2014/main" id="{3D007D3B-3CB8-B756-4E83-A8439E1D1807}"/>
              </a:ext>
            </a:extLst>
          </p:cNvPr>
          <p:cNvPicPr>
            <a:picLocks noChangeAspect="1"/>
          </p:cNvPicPr>
          <p:nvPr/>
        </p:nvPicPr>
        <p:blipFill>
          <a:blip r:embed="rId21" cstate="print">
            <a:extLst>
              <a:ext uri="{28A0092B-C50C-407E-A947-70E740481C1C}">
                <a14:useLocalDpi xmlns:a14="http://schemas.microsoft.com/office/drawing/2010/main"/>
              </a:ext>
              <a:ext uri="{96DAC541-7B7A-43D3-8B79-37D633B846F1}">
                <asvg:svgBlip xmlns:asvg="http://schemas.microsoft.com/office/drawing/2016/SVG/main" r:embed="rId22"/>
              </a:ext>
            </a:extLst>
          </a:blip>
          <a:stretch>
            <a:fillRect/>
          </a:stretch>
        </p:blipFill>
        <p:spPr>
          <a:xfrm>
            <a:off x="5554373" y="858536"/>
            <a:ext cx="124135" cy="124133"/>
          </a:xfrm>
          <a:prstGeom prst="rect">
            <a:avLst/>
          </a:prstGeom>
        </p:spPr>
      </p:pic>
      <p:sp>
        <p:nvSpPr>
          <p:cNvPr id="5" name="Oval 4">
            <a:extLst>
              <a:ext uri="{FF2B5EF4-FFF2-40B4-BE49-F238E27FC236}">
                <a16:creationId xmlns:a16="http://schemas.microsoft.com/office/drawing/2014/main" id="{7329FC7D-26F8-EC04-D2F3-3BD8795C5239}"/>
              </a:ext>
            </a:extLst>
          </p:cNvPr>
          <p:cNvSpPr/>
          <p:nvPr/>
        </p:nvSpPr>
        <p:spPr>
          <a:xfrm>
            <a:off x="5746705" y="835437"/>
            <a:ext cx="170332" cy="170332"/>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8" name="Graphic 7" descr="Rocket with solid fill">
            <a:extLst>
              <a:ext uri="{FF2B5EF4-FFF2-40B4-BE49-F238E27FC236}">
                <a16:creationId xmlns:a16="http://schemas.microsoft.com/office/drawing/2014/main" id="{771E5BFF-EACA-507B-6FCC-E3657E996EA2}"/>
              </a:ext>
            </a:extLst>
          </p:cNvPr>
          <p:cNvPicPr>
            <a:picLocks noChangeAspect="1"/>
          </p:cNvPicPr>
          <p:nvPr/>
        </p:nvPicPr>
        <p:blipFill>
          <a:blip r:embed="rId23" cstate="print">
            <a:extLst>
              <a:ext uri="{28A0092B-C50C-407E-A947-70E740481C1C}">
                <a14:useLocalDpi xmlns:a14="http://schemas.microsoft.com/office/drawing/2010/main"/>
              </a:ext>
              <a:ext uri="{96DAC541-7B7A-43D3-8B79-37D633B846F1}">
                <asvg:svgBlip xmlns:asvg="http://schemas.microsoft.com/office/drawing/2016/SVG/main" r:embed="rId24"/>
              </a:ext>
            </a:extLst>
          </a:blip>
          <a:stretch>
            <a:fillRect/>
          </a:stretch>
        </p:blipFill>
        <p:spPr>
          <a:xfrm>
            <a:off x="5759335" y="855912"/>
            <a:ext cx="129385" cy="129385"/>
          </a:xfrm>
          <a:prstGeom prst="rect">
            <a:avLst/>
          </a:prstGeom>
        </p:spPr>
      </p:pic>
    </p:spTree>
    <p:extLst>
      <p:ext uri="{BB962C8B-B14F-4D97-AF65-F5344CB8AC3E}">
        <p14:creationId xmlns:p14="http://schemas.microsoft.com/office/powerpoint/2010/main" val="412861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16">
            <a:extLst>
              <a:ext uri="{FF2B5EF4-FFF2-40B4-BE49-F238E27FC236}">
                <a16:creationId xmlns:a16="http://schemas.microsoft.com/office/drawing/2014/main" id="{986851C2-2CAC-80EC-0A9B-F200CB5E2C3A}"/>
              </a:ext>
            </a:extLst>
          </p:cNvPr>
          <p:cNvGraphicFramePr>
            <a:graphicFrameLocks noGrp="1"/>
          </p:cNvGraphicFramePr>
          <p:nvPr>
            <p:extLst>
              <p:ext uri="{D42A27DB-BD31-4B8C-83A1-F6EECF244321}">
                <p14:modId xmlns:p14="http://schemas.microsoft.com/office/powerpoint/2010/main" val="3120134743"/>
              </p:ext>
            </p:extLst>
          </p:nvPr>
        </p:nvGraphicFramePr>
        <p:xfrm>
          <a:off x="475916" y="1286628"/>
          <a:ext cx="5505963" cy="2580522"/>
        </p:xfrm>
        <a:graphic>
          <a:graphicData uri="http://schemas.openxmlformats.org/drawingml/2006/table">
            <a:tbl>
              <a:tblPr>
                <a:tableStyleId>{5C22544A-7EE6-4342-B048-85BDC9FD1C3A}</a:tableStyleId>
              </a:tblPr>
              <a:tblGrid>
                <a:gridCol w="766923">
                  <a:extLst>
                    <a:ext uri="{9D8B030D-6E8A-4147-A177-3AD203B41FA5}">
                      <a16:colId xmlns:a16="http://schemas.microsoft.com/office/drawing/2014/main" val="560982161"/>
                    </a:ext>
                  </a:extLst>
                </a:gridCol>
                <a:gridCol w="1738486">
                  <a:extLst>
                    <a:ext uri="{9D8B030D-6E8A-4147-A177-3AD203B41FA5}">
                      <a16:colId xmlns:a16="http://schemas.microsoft.com/office/drawing/2014/main" val="1371149941"/>
                    </a:ext>
                  </a:extLst>
                </a:gridCol>
                <a:gridCol w="1147763">
                  <a:extLst>
                    <a:ext uri="{9D8B030D-6E8A-4147-A177-3AD203B41FA5}">
                      <a16:colId xmlns:a16="http://schemas.microsoft.com/office/drawing/2014/main" val="634463181"/>
                    </a:ext>
                  </a:extLst>
                </a:gridCol>
                <a:gridCol w="1852791">
                  <a:extLst>
                    <a:ext uri="{9D8B030D-6E8A-4147-A177-3AD203B41FA5}">
                      <a16:colId xmlns:a16="http://schemas.microsoft.com/office/drawing/2014/main" val="4093787236"/>
                    </a:ext>
                  </a:extLst>
                </a:gridCol>
              </a:tblGrid>
              <a:tr h="430087">
                <a:tc>
                  <a:txBody>
                    <a:bodyPr/>
                    <a:lstStyle/>
                    <a:p>
                      <a:pPr marL="0" algn="r" defTabSz="378013" rtl="0" eaLnBrk="1" latinLnBrk="0" hangingPunct="1"/>
                      <a:r>
                        <a:rPr lang="en-GB" sz="800" b="1" kern="1200" dirty="0">
                          <a:solidFill>
                            <a:srgbClr val="003F48"/>
                          </a:solidFill>
                          <a:latin typeface="Avenir LT Pro 65 Medium" panose="020B0603020203020204" pitchFamily="34" charset="0"/>
                          <a:ea typeface="+mn-ea"/>
                          <a:cs typeface="+mn-cs"/>
                        </a:rPr>
                        <a:t>ACTIVITIES</a:t>
                      </a:r>
                    </a:p>
                  </a:txBody>
                  <a:tcPr marL="0" marR="0"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Avenir LT Pro 65 Medium" panose="020B0603020203020204" pitchFamily="34" charset="0"/>
                          <a:ea typeface="+mn-ea"/>
                          <a:cs typeface="+mn-cs"/>
                        </a:rPr>
                        <a:t>Campaigns, prompts, triggered messages and actions to customers.</a:t>
                      </a:r>
                    </a:p>
                  </a:txBody>
                  <a:tcPr marL="54304"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r" defTabSz="378013" rtl="0" eaLnBrk="1" latinLnBrk="0" hangingPunct="1"/>
                      <a:r>
                        <a:rPr lang="en-GB" sz="800" b="1" kern="1200" dirty="0">
                          <a:solidFill>
                            <a:srgbClr val="003F48"/>
                          </a:solidFill>
                          <a:latin typeface="Avenir LT Pro 65 Medium" panose="020B0603020203020204" pitchFamily="34" charset="0"/>
                          <a:ea typeface="+mn-ea"/>
                          <a:cs typeface="+mn-cs"/>
                        </a:rPr>
                        <a:t>ORCHESTRATION</a:t>
                      </a:r>
                    </a:p>
                  </a:txBody>
                  <a:tcPr marL="0" marR="0"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Avenir LT Pro 65 Medium" panose="020B0603020203020204" pitchFamily="34" charset="0"/>
                          <a:ea typeface="+mn-ea"/>
                          <a:cs typeface="+mn-cs"/>
                        </a:rPr>
                        <a:t>A type of air-traffic control for managing all customer interactions within strategy.</a:t>
                      </a:r>
                    </a:p>
                  </a:txBody>
                  <a:tcPr marL="54304"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0145460"/>
                  </a:ext>
                </a:extLst>
              </a:tr>
              <a:tr h="430087">
                <a:tc>
                  <a:txBody>
                    <a:bodyPr/>
                    <a:lstStyle/>
                    <a:p>
                      <a:pPr marL="0" algn="r" defTabSz="378013" rtl="0" eaLnBrk="1" latinLnBrk="0" hangingPunct="1"/>
                      <a:r>
                        <a:rPr lang="en-GB" sz="800" b="1" kern="1200" dirty="0">
                          <a:solidFill>
                            <a:srgbClr val="003F48"/>
                          </a:solidFill>
                          <a:latin typeface="Avenir LT Pro 65 Medium" panose="020B0603020203020204" pitchFamily="34" charset="0"/>
                          <a:ea typeface="+mn-ea"/>
                          <a:cs typeface="+mn-cs"/>
                        </a:rPr>
                        <a:t>CRM</a:t>
                      </a:r>
                    </a:p>
                  </a:txBody>
                  <a:tcPr marL="0" marR="0"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Avenir LT Pro 65 Medium" panose="020B0603020203020204" pitchFamily="34" charset="0"/>
                          <a:ea typeface="+mn-ea"/>
                          <a:cs typeface="+mn-cs"/>
                        </a:rPr>
                        <a:t>Customer Relationship Management that enables assisted sales and service interactions.</a:t>
                      </a:r>
                    </a:p>
                  </a:txBody>
                  <a:tcPr marL="54304"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r" defTabSz="378013" rtl="0" eaLnBrk="1" latinLnBrk="0" hangingPunct="1"/>
                      <a:r>
                        <a:rPr lang="en-GB" sz="800" b="1" kern="1200" dirty="0">
                          <a:solidFill>
                            <a:srgbClr val="003F48"/>
                          </a:solidFill>
                          <a:latin typeface="Avenir LT Pro 65 Medium" panose="020B0603020203020204" pitchFamily="34" charset="0"/>
                          <a:ea typeface="+mn-ea"/>
                          <a:cs typeface="+mn-cs"/>
                        </a:rPr>
                        <a:t>PERSONALISATION</a:t>
                      </a:r>
                    </a:p>
                  </a:txBody>
                  <a:tcPr marL="0" marR="0"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Avenir LT Pro 65 Medium" panose="020B0603020203020204" pitchFamily="34" charset="0"/>
                          <a:ea typeface="+mn-ea"/>
                          <a:cs typeface="+mn-cs"/>
                        </a:rPr>
                        <a:t>Tailoring activities and interactions to an individual customer.</a:t>
                      </a:r>
                    </a:p>
                  </a:txBody>
                  <a:tcPr marL="54304"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73479452"/>
                  </a:ext>
                </a:extLst>
              </a:tr>
              <a:tr h="430087">
                <a:tc>
                  <a:txBody>
                    <a:bodyPr/>
                    <a:lstStyle/>
                    <a:p>
                      <a:pPr marL="0" algn="r" defTabSz="378013" rtl="0" eaLnBrk="1" latinLnBrk="0" hangingPunct="1"/>
                      <a:r>
                        <a:rPr lang="en-GB" sz="800" b="1" kern="1200" dirty="0">
                          <a:solidFill>
                            <a:srgbClr val="003F48"/>
                          </a:solidFill>
                          <a:latin typeface="Avenir LT Pro 65 Medium" panose="020B0603020203020204" pitchFamily="34" charset="0"/>
                          <a:ea typeface="+mn-ea"/>
                          <a:cs typeface="+mn-cs"/>
                        </a:rPr>
                        <a:t>CUSTOMER EXPERIENCE</a:t>
                      </a:r>
                    </a:p>
                  </a:txBody>
                  <a:tcPr marL="0" marR="0"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Avenir LT Pro 65 Medium" panose="020B0603020203020204" pitchFamily="34" charset="0"/>
                          <a:ea typeface="+mn-ea"/>
                          <a:cs typeface="+mn-cs"/>
                        </a:rPr>
                        <a:t>The feeling a customer gets from interacting with the business, products and services.</a:t>
                      </a:r>
                    </a:p>
                  </a:txBody>
                  <a:tcPr marL="54304"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r" defTabSz="378013" rtl="0" eaLnBrk="1" latinLnBrk="0" hangingPunct="1"/>
                      <a:r>
                        <a:rPr lang="en-GB" sz="800" b="1" kern="1200" dirty="0">
                          <a:solidFill>
                            <a:srgbClr val="003F48"/>
                          </a:solidFill>
                          <a:latin typeface="Avenir LT Pro 65 Medium" panose="020B0603020203020204" pitchFamily="34" charset="0"/>
                          <a:ea typeface="+mn-ea"/>
                          <a:cs typeface="+mn-cs"/>
                        </a:rPr>
                        <a:t>ROADMAP</a:t>
                      </a:r>
                    </a:p>
                  </a:txBody>
                  <a:tcPr marL="0" marR="0"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Avenir LT Pro 65 Medium" panose="020B0603020203020204" pitchFamily="34" charset="0"/>
                          <a:ea typeface="+mn-ea"/>
                          <a:cs typeface="+mn-cs"/>
                        </a:rPr>
                        <a:t>A visualisation of the vision, approach and timescales for an initiative or programme.</a:t>
                      </a:r>
                    </a:p>
                  </a:txBody>
                  <a:tcPr marL="54304"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34316503"/>
                  </a:ext>
                </a:extLst>
              </a:tr>
              <a:tr h="430087">
                <a:tc>
                  <a:txBody>
                    <a:bodyPr/>
                    <a:lstStyle/>
                    <a:p>
                      <a:pPr marL="0" algn="r" defTabSz="378013" rtl="0" eaLnBrk="1" latinLnBrk="0" hangingPunct="1"/>
                      <a:r>
                        <a:rPr lang="en-GB" sz="800" b="1" kern="1200" dirty="0">
                          <a:solidFill>
                            <a:srgbClr val="003F48"/>
                          </a:solidFill>
                          <a:latin typeface="Avenir LT Pro 65 Medium" panose="020B0603020203020204" pitchFamily="34" charset="0"/>
                          <a:ea typeface="+mn-ea"/>
                          <a:cs typeface="+mn-cs"/>
                        </a:rPr>
                        <a:t>CUSTOMER STRATEGY</a:t>
                      </a:r>
                    </a:p>
                  </a:txBody>
                  <a:tcPr marL="0" marR="0"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Avenir LT Pro 65 Medium" panose="020B0603020203020204" pitchFamily="34" charset="0"/>
                          <a:ea typeface="+mn-ea"/>
                          <a:cs typeface="+mn-cs"/>
                        </a:rPr>
                        <a:t>Principles and parameters for managing customers to achieve a defined goal.</a:t>
                      </a:r>
                    </a:p>
                  </a:txBody>
                  <a:tcPr marL="54304"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r" defTabSz="378013" rtl="0" eaLnBrk="1" latinLnBrk="0" hangingPunct="1"/>
                      <a:r>
                        <a:rPr lang="en-GB" sz="800" b="1" kern="1200" dirty="0">
                          <a:solidFill>
                            <a:srgbClr val="003F48"/>
                          </a:solidFill>
                          <a:latin typeface="Avenir LT Pro 65 Medium" panose="020B0603020203020204" pitchFamily="34" charset="0"/>
                          <a:ea typeface="+mn-ea"/>
                          <a:cs typeface="+mn-cs"/>
                        </a:rPr>
                        <a:t>TRACKS</a:t>
                      </a:r>
                    </a:p>
                  </a:txBody>
                  <a:tcPr marL="0" marR="0"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Avenir LT Pro 65 Medium" panose="020B0603020203020204" pitchFamily="34" charset="0"/>
                          <a:ea typeface="+mn-ea"/>
                          <a:cs typeface="+mn-cs"/>
                        </a:rPr>
                        <a:t>Implements the defined customer journey through business rules and parameters.</a:t>
                      </a:r>
                    </a:p>
                  </a:txBody>
                  <a:tcPr marL="54304"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74586251"/>
                  </a:ext>
                </a:extLst>
              </a:tr>
              <a:tr h="430087">
                <a:tc>
                  <a:txBody>
                    <a:bodyPr/>
                    <a:lstStyle/>
                    <a:p>
                      <a:pPr marL="0" algn="r" defTabSz="378013" rtl="0" eaLnBrk="1" latinLnBrk="0" hangingPunct="1"/>
                      <a:r>
                        <a:rPr lang="en-GB" sz="800" b="1" kern="1200" dirty="0">
                          <a:solidFill>
                            <a:srgbClr val="003F48"/>
                          </a:solidFill>
                          <a:latin typeface="Avenir LT Pro 65 Medium" panose="020B0603020203020204" pitchFamily="34" charset="0"/>
                          <a:ea typeface="+mn-ea"/>
                          <a:cs typeface="+mn-cs"/>
                        </a:rPr>
                        <a:t>CUSTOMER VALUE</a:t>
                      </a:r>
                    </a:p>
                  </a:txBody>
                  <a:tcPr marL="0" marR="0"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Avenir LT Pro 65 Medium" panose="020B0603020203020204" pitchFamily="34" charset="0"/>
                          <a:ea typeface="+mn-ea"/>
                          <a:cs typeface="+mn-cs"/>
                        </a:rPr>
                        <a:t>The economic and financial worth of a customer to the business.</a:t>
                      </a:r>
                    </a:p>
                  </a:txBody>
                  <a:tcPr marL="54304"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r" defTabSz="378013" rtl="0" eaLnBrk="1" latinLnBrk="0" hangingPunct="1"/>
                      <a:r>
                        <a:rPr lang="en-GB" sz="800" b="1" kern="1200" dirty="0">
                          <a:solidFill>
                            <a:srgbClr val="003F48"/>
                          </a:solidFill>
                          <a:latin typeface="Avenir LT Pro 65 Medium" panose="020B0603020203020204" pitchFamily="34" charset="0"/>
                          <a:ea typeface="+mn-ea"/>
                          <a:cs typeface="+mn-cs"/>
                        </a:rPr>
                        <a:t>TREATMENT</a:t>
                      </a:r>
                    </a:p>
                  </a:txBody>
                  <a:tcPr marL="0" marR="0"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Avenir LT Pro 65 Medium" panose="020B0603020203020204" pitchFamily="34" charset="0"/>
                          <a:ea typeface="+mn-ea"/>
                          <a:cs typeface="+mn-cs"/>
                        </a:rPr>
                        <a:t>Strategy for handling a customer in terms of, e.g., quality of experience, tolerances, etc.</a:t>
                      </a:r>
                    </a:p>
                  </a:txBody>
                  <a:tcPr marL="54304"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438768566"/>
                  </a:ext>
                </a:extLst>
              </a:tr>
              <a:tr h="430087">
                <a:tc>
                  <a:txBody>
                    <a:bodyPr/>
                    <a:lstStyle/>
                    <a:p>
                      <a:pPr marL="0" algn="r" defTabSz="378013" rtl="0" eaLnBrk="1" latinLnBrk="0" hangingPunct="1"/>
                      <a:r>
                        <a:rPr lang="en-GB" sz="800" b="1" kern="1200" dirty="0">
                          <a:solidFill>
                            <a:srgbClr val="003F48"/>
                          </a:solidFill>
                          <a:latin typeface="Avenir LT Pro 65 Medium" panose="020B0603020203020204" pitchFamily="34" charset="0"/>
                          <a:ea typeface="+mn-ea"/>
                          <a:cs typeface="+mn-cs"/>
                        </a:rPr>
                        <a:t>CUSTOMER ENGAGEMENT</a:t>
                      </a:r>
                    </a:p>
                  </a:txBody>
                  <a:tcPr marL="0" marR="0"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Avenir LT Pro 65 Medium" panose="020B0603020203020204" pitchFamily="34" charset="0"/>
                          <a:ea typeface="+mn-ea"/>
                          <a:cs typeface="+mn-cs"/>
                        </a:rPr>
                        <a:t>The cultivation of a customer beyond the transaction through relevance and value.</a:t>
                      </a:r>
                    </a:p>
                  </a:txBody>
                  <a:tcPr marL="54304"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r" defTabSz="378013" rtl="0" eaLnBrk="1" latinLnBrk="0" hangingPunct="1"/>
                      <a:endParaRPr lang="en-GB" sz="800" b="1" kern="1200" dirty="0">
                        <a:solidFill>
                          <a:srgbClr val="003F48"/>
                        </a:solidFill>
                        <a:latin typeface="Avenir LT Pro 65 Medium" panose="020B0603020203020204" pitchFamily="34" charset="0"/>
                        <a:ea typeface="+mn-ea"/>
                        <a:cs typeface="+mn-cs"/>
                      </a:endParaRPr>
                    </a:p>
                  </a:txBody>
                  <a:tcPr marL="0" marR="0"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kern="1200" dirty="0">
                        <a:solidFill>
                          <a:schemeClr val="dk1"/>
                        </a:solidFill>
                        <a:latin typeface="Avenir LT Pro 65 Medium" panose="020B0603020203020204" pitchFamily="34" charset="0"/>
                        <a:ea typeface="+mn-ea"/>
                        <a:cs typeface="+mn-cs"/>
                      </a:endParaRPr>
                    </a:p>
                  </a:txBody>
                  <a:tcPr marL="54304" marR="54304" marT="27153" marB="27153">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79984385"/>
                  </a:ext>
                </a:extLst>
              </a:tr>
            </a:tbl>
          </a:graphicData>
        </a:graphic>
      </p:graphicFrame>
      <p:sp>
        <p:nvSpPr>
          <p:cNvPr id="11" name="Title 1">
            <a:extLst>
              <a:ext uri="{FF2B5EF4-FFF2-40B4-BE49-F238E27FC236}">
                <a16:creationId xmlns:a16="http://schemas.microsoft.com/office/drawing/2014/main" id="{D3C5D73C-D612-9EED-AA69-EA97348F625F}"/>
              </a:ext>
            </a:extLst>
          </p:cNvPr>
          <p:cNvSpPr txBox="1">
            <a:spLocks/>
          </p:cNvSpPr>
          <p:nvPr/>
        </p:nvSpPr>
        <p:spPr>
          <a:xfrm>
            <a:off x="431852" y="792683"/>
            <a:ext cx="4020200" cy="277178"/>
          </a:xfrm>
          <a:prstGeom prst="rect">
            <a:avLst/>
          </a:prstGeom>
          <a:noFill/>
        </p:spPr>
        <p:txBody>
          <a:bodyPr vert="horz" wrap="square" lIns="54304"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a:solidFill>
                  <a:srgbClr val="003F48"/>
                </a:solidFill>
                <a:latin typeface="Avenir LT Pro 65 Medium" panose="020B0603020203020204" pitchFamily="34" charset="0"/>
              </a:rPr>
              <a:t>TERMINOLOGY</a:t>
            </a:r>
          </a:p>
        </p:txBody>
      </p:sp>
      <p:sp>
        <p:nvSpPr>
          <p:cNvPr id="2" name="TextBox 1">
            <a:extLst>
              <a:ext uri="{FF2B5EF4-FFF2-40B4-BE49-F238E27FC236}">
                <a16:creationId xmlns:a16="http://schemas.microsoft.com/office/drawing/2014/main" id="{4811964A-C195-4338-8AE6-B586558C2F56}"/>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3" name="Slide Number Placeholder 5">
            <a:extLst>
              <a:ext uri="{FF2B5EF4-FFF2-40B4-BE49-F238E27FC236}">
                <a16:creationId xmlns:a16="http://schemas.microsoft.com/office/drawing/2014/main" id="{F9970648-39A7-C7F4-367F-4323A032A4CA}"/>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5</a:t>
            </a:fld>
            <a:endParaRPr lang="en-GB" sz="754" b="1">
              <a:solidFill>
                <a:schemeClr val="tx1"/>
              </a:solidFill>
              <a:latin typeface="Avenir LT Pro 65 Medium" panose="020B0603020203020204" pitchFamily="34" charset="0"/>
            </a:endParaRPr>
          </a:p>
        </p:txBody>
      </p:sp>
      <p:pic>
        <p:nvPicPr>
          <p:cNvPr id="5" name="Picture 4">
            <a:extLst>
              <a:ext uri="{FF2B5EF4-FFF2-40B4-BE49-F238E27FC236}">
                <a16:creationId xmlns:a16="http://schemas.microsoft.com/office/drawing/2014/main" id="{1F447DFC-C9CC-983A-6979-AFD832FC09CB}"/>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6" name="Straight Connector 5">
            <a:extLst>
              <a:ext uri="{FF2B5EF4-FFF2-40B4-BE49-F238E27FC236}">
                <a16:creationId xmlns:a16="http://schemas.microsoft.com/office/drawing/2014/main" id="{039201DD-76AC-6B3D-CEFF-03A649E8593F}"/>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7DAE7DE4-7788-17F6-A6AC-3801AB992D61}"/>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13825237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BDBC566-382C-4445-88D9-AF0D17DAF042}"/>
              </a:ext>
            </a:extLst>
          </p:cNvPr>
          <p:cNvSpPr/>
          <p:nvPr/>
        </p:nvSpPr>
        <p:spPr>
          <a:xfrm>
            <a:off x="340029" y="1218714"/>
            <a:ext cx="5531381" cy="2489161"/>
          </a:xfrm>
          <a:prstGeom prst="rect">
            <a:avLst/>
          </a:prstGeom>
        </p:spPr>
        <p:txBody>
          <a:bodyPr wrap="square" lIns="0" rIns="0" numCol="2" spcCol="216000">
            <a:noAutofit/>
          </a:bodyPr>
          <a:lstStyle/>
          <a:p>
            <a:pPr marL="179388" indent="-179388">
              <a:spcAft>
                <a:spcPts val="357"/>
              </a:spcAft>
              <a:buClr>
                <a:srgbClr val="003F48"/>
              </a:buClr>
              <a:buFont typeface="+mj-lt"/>
              <a:buAutoNum type="arabicPeriod"/>
            </a:pPr>
            <a:r>
              <a:rPr lang="en-GB" sz="800" b="1" dirty="0">
                <a:solidFill>
                  <a:srgbClr val="003F48"/>
                </a:solidFill>
                <a:latin typeface="Avenir LT Pro 65 Medium" panose="020B0603020203020204" pitchFamily="34" charset="0"/>
              </a:rPr>
              <a:t>Know your customers</a:t>
            </a:r>
            <a:r>
              <a:rPr lang="en-GB" sz="800" dirty="0">
                <a:latin typeface="Avenir LT Pro 65 Medium" panose="020B0603020203020204" pitchFamily="34" charset="0"/>
              </a:rPr>
              <a:t>. What are their goals, needs, wants, and pain points? Use data to understand your customers and develop products and services that meet their needs.</a:t>
            </a:r>
          </a:p>
          <a:p>
            <a:pPr marL="179388" indent="-179388">
              <a:spcAft>
                <a:spcPts val="357"/>
              </a:spcAft>
              <a:buClr>
                <a:srgbClr val="003F48"/>
              </a:buClr>
              <a:buFont typeface="+mj-lt"/>
              <a:buAutoNum type="arabicPeriod"/>
            </a:pPr>
            <a:r>
              <a:rPr lang="en-GB" sz="800" b="1" dirty="0">
                <a:solidFill>
                  <a:srgbClr val="003F48"/>
                </a:solidFill>
                <a:latin typeface="Avenir LT Pro 65 Medium" panose="020B0603020203020204" pitchFamily="34" charset="0"/>
              </a:rPr>
              <a:t>Build awareness</a:t>
            </a:r>
            <a:r>
              <a:rPr lang="en-GB" sz="800" dirty="0">
                <a:latin typeface="Avenir LT Pro 65 Medium" panose="020B0603020203020204" pitchFamily="34" charset="0"/>
              </a:rPr>
              <a:t>. Do your customers know what your business is about? Why should they choose you?</a:t>
            </a:r>
          </a:p>
          <a:p>
            <a:pPr marL="179388" indent="-179388">
              <a:spcAft>
                <a:spcPts val="357"/>
              </a:spcAft>
              <a:buClr>
                <a:srgbClr val="003F48"/>
              </a:buClr>
              <a:buFont typeface="+mj-lt"/>
              <a:buAutoNum type="arabicPeriod"/>
            </a:pPr>
            <a:r>
              <a:rPr lang="en-GB" sz="800" b="1" dirty="0">
                <a:solidFill>
                  <a:srgbClr val="003F48"/>
                </a:solidFill>
                <a:latin typeface="Avenir LT Pro 65 Medium" panose="020B0603020203020204" pitchFamily="34" charset="0"/>
              </a:rPr>
              <a:t>Communicate regularly</a:t>
            </a:r>
            <a:r>
              <a:rPr lang="en-GB" sz="800" dirty="0">
                <a:latin typeface="Avenir LT Pro 65 Medium" panose="020B0603020203020204" pitchFamily="34" charset="0"/>
              </a:rPr>
              <a:t>. Let them know about new products and services and keep them updated on progress.</a:t>
            </a:r>
          </a:p>
          <a:p>
            <a:pPr marL="179388" indent="-179388">
              <a:spcAft>
                <a:spcPts val="357"/>
              </a:spcAft>
              <a:buClr>
                <a:srgbClr val="003F48"/>
              </a:buClr>
              <a:buFont typeface="+mj-lt"/>
              <a:buAutoNum type="arabicPeriod"/>
            </a:pPr>
            <a:r>
              <a:rPr lang="en-GB" sz="800" b="1" dirty="0">
                <a:solidFill>
                  <a:srgbClr val="003F48"/>
                </a:solidFill>
                <a:latin typeface="Avenir LT Pro 65 Medium" panose="020B0603020203020204" pitchFamily="34" charset="0"/>
              </a:rPr>
              <a:t>Be consistent</a:t>
            </a:r>
            <a:r>
              <a:rPr lang="en-GB" sz="800" dirty="0">
                <a:latin typeface="Avenir LT Pro 65 Medium" panose="020B0603020203020204" pitchFamily="34" charset="0"/>
              </a:rPr>
              <a:t>. Your brand positioning and message should be the same across all channels to help build trust.</a:t>
            </a:r>
          </a:p>
          <a:p>
            <a:pPr marL="179388" indent="-179388">
              <a:spcAft>
                <a:spcPts val="357"/>
              </a:spcAft>
              <a:buClr>
                <a:srgbClr val="003F48"/>
              </a:buClr>
              <a:buFont typeface="+mj-lt"/>
              <a:buAutoNum type="arabicPeriod"/>
            </a:pPr>
            <a:r>
              <a:rPr lang="en-GB" sz="800" b="1" dirty="0">
                <a:solidFill>
                  <a:srgbClr val="003F48"/>
                </a:solidFill>
                <a:latin typeface="Avenir LT Pro 65 Medium" panose="020B0603020203020204" pitchFamily="34" charset="0"/>
              </a:rPr>
              <a:t>Continuously enhance</a:t>
            </a:r>
            <a:r>
              <a:rPr lang="en-GB" sz="800" dirty="0">
                <a:latin typeface="Avenir LT Pro 65 Medium" panose="020B0603020203020204" pitchFamily="34" charset="0"/>
              </a:rPr>
              <a:t>. Don’t think it is finished. Keep improving the quality of your products and services.</a:t>
            </a:r>
          </a:p>
          <a:p>
            <a:pPr marL="179388" indent="-179388">
              <a:spcAft>
                <a:spcPts val="357"/>
              </a:spcAft>
              <a:buClr>
                <a:srgbClr val="003F48"/>
              </a:buClr>
              <a:buFont typeface="+mj-lt"/>
              <a:buAutoNum type="arabicPeriod"/>
            </a:pPr>
            <a:r>
              <a:rPr lang="en-GB" sz="800" b="1" dirty="0">
                <a:solidFill>
                  <a:srgbClr val="003F48"/>
                </a:solidFill>
                <a:latin typeface="Avenir LT Pro 65 Medium" panose="020B0603020203020204" pitchFamily="34" charset="0"/>
              </a:rPr>
              <a:t>Be Patient</a:t>
            </a:r>
            <a:r>
              <a:rPr lang="en-GB" sz="800" dirty="0">
                <a:latin typeface="Avenir LT Pro 65 Medium" panose="020B0603020203020204" pitchFamily="34" charset="0"/>
              </a:rPr>
              <a:t>. Building relationships takes time. Don't expect overnight results.</a:t>
            </a:r>
          </a:p>
          <a:p>
            <a:pPr marL="179388" indent="-179388">
              <a:spcAft>
                <a:spcPts val="357"/>
              </a:spcAft>
              <a:buClr>
                <a:srgbClr val="003F48"/>
              </a:buClr>
              <a:buFont typeface="+mj-lt"/>
              <a:buAutoNum type="arabicPeriod"/>
            </a:pPr>
            <a:r>
              <a:rPr lang="en-GB" sz="800" b="1" dirty="0">
                <a:solidFill>
                  <a:srgbClr val="003F48"/>
                </a:solidFill>
                <a:latin typeface="Avenir LT Pro 65 Medium" panose="020B0603020203020204" pitchFamily="34" charset="0"/>
              </a:rPr>
              <a:t>Listen</a:t>
            </a:r>
            <a:r>
              <a:rPr lang="en-GB" sz="800" dirty="0">
                <a:latin typeface="Avenir LT Pro 65 Medium" panose="020B0603020203020204" pitchFamily="34" charset="0"/>
              </a:rPr>
              <a:t>. Feedback is important so, use it to improve your products and services, and fix problems quickly.</a:t>
            </a:r>
          </a:p>
          <a:p>
            <a:pPr marL="179388" indent="-179388">
              <a:spcAft>
                <a:spcPts val="357"/>
              </a:spcAft>
              <a:buClr>
                <a:srgbClr val="003F48"/>
              </a:buClr>
              <a:buFont typeface="+mj-lt"/>
              <a:buAutoNum type="arabicPeriod"/>
            </a:pPr>
            <a:r>
              <a:rPr lang="en-GB" sz="800" b="1" dirty="0">
                <a:solidFill>
                  <a:srgbClr val="003F48"/>
                </a:solidFill>
                <a:latin typeface="Avenir LT Pro 65 Medium" panose="020B0603020203020204" pitchFamily="34" charset="0"/>
              </a:rPr>
              <a:t>Personalise</a:t>
            </a:r>
            <a:r>
              <a:rPr lang="en-GB" sz="800" dirty="0">
                <a:latin typeface="Avenir LT Pro 65 Medium" panose="020B0603020203020204" pitchFamily="34" charset="0"/>
              </a:rPr>
              <a:t>. Your interactions with customers should use their name, remember their preferences, and use the context of their situation and behaviour.</a:t>
            </a:r>
          </a:p>
          <a:p>
            <a:pPr marL="179388" indent="-179388">
              <a:spcAft>
                <a:spcPts val="357"/>
              </a:spcAft>
              <a:buClr>
                <a:srgbClr val="003F48"/>
              </a:buClr>
              <a:buFont typeface="+mj-lt"/>
              <a:buAutoNum type="arabicPeriod"/>
            </a:pPr>
            <a:r>
              <a:rPr lang="en-GB" sz="800" b="1" dirty="0">
                <a:solidFill>
                  <a:srgbClr val="003F48"/>
                </a:solidFill>
                <a:latin typeface="Avenir LT Pro 65 Medium" panose="020B0603020203020204" pitchFamily="34" charset="0"/>
              </a:rPr>
              <a:t>Make it easy</a:t>
            </a:r>
            <a:r>
              <a:rPr lang="en-GB" sz="800" dirty="0">
                <a:latin typeface="Avenir LT Pro 65 Medium" panose="020B0603020203020204" pitchFamily="34" charset="0"/>
              </a:rPr>
              <a:t>. Your sales and service experiences should be easy to use.</a:t>
            </a:r>
          </a:p>
          <a:p>
            <a:pPr marL="179388" indent="-179388">
              <a:spcAft>
                <a:spcPts val="357"/>
              </a:spcAft>
              <a:buClr>
                <a:srgbClr val="003F48"/>
              </a:buClr>
              <a:buFont typeface="+mj-lt"/>
              <a:buAutoNum type="arabicPeriod"/>
            </a:pPr>
            <a:r>
              <a:rPr lang="en-GB" sz="800" b="1" dirty="0">
                <a:solidFill>
                  <a:srgbClr val="003F48"/>
                </a:solidFill>
                <a:latin typeface="Avenir LT Pro 65 Medium" panose="020B0603020203020204" pitchFamily="34" charset="0"/>
              </a:rPr>
              <a:t>Reward loyalty</a:t>
            </a:r>
            <a:r>
              <a:rPr lang="en-GB" sz="800" dirty="0">
                <a:latin typeface="Avenir LT Pro 65 Medium" panose="020B0603020203020204" pitchFamily="34" charset="0"/>
              </a:rPr>
              <a:t>. Loyal customers deserve recognition so, give them discounts, free stuff, or other perks.</a:t>
            </a:r>
          </a:p>
          <a:p>
            <a:pPr marL="179388" indent="-179388">
              <a:spcAft>
                <a:spcPts val="357"/>
              </a:spcAft>
              <a:buClr>
                <a:srgbClr val="003F48"/>
              </a:buClr>
              <a:buFont typeface="+mj-lt"/>
              <a:buAutoNum type="arabicPeriod"/>
            </a:pPr>
            <a:r>
              <a:rPr lang="en-GB" sz="800" b="1" dirty="0">
                <a:solidFill>
                  <a:srgbClr val="003F48"/>
                </a:solidFill>
                <a:latin typeface="Avenir LT Pro 65 Medium" panose="020B0603020203020204" pitchFamily="34" charset="0"/>
              </a:rPr>
              <a:t>Be proactive</a:t>
            </a:r>
            <a:r>
              <a:rPr lang="en-GB" sz="800" dirty="0">
                <a:latin typeface="Avenir LT Pro 65 Medium" panose="020B0603020203020204" pitchFamily="34" charset="0"/>
              </a:rPr>
              <a:t>. Don't wait for customers to come to you with problems. Reach out to them regularly to see how you can help.</a:t>
            </a:r>
          </a:p>
          <a:p>
            <a:pPr marL="179388" indent="-179388">
              <a:spcAft>
                <a:spcPts val="357"/>
              </a:spcAft>
              <a:buClr>
                <a:srgbClr val="003F48"/>
              </a:buClr>
              <a:buFont typeface="+mj-lt"/>
              <a:buAutoNum type="arabicPeriod"/>
            </a:pPr>
            <a:r>
              <a:rPr lang="en-GB" sz="800" b="1" dirty="0">
                <a:solidFill>
                  <a:srgbClr val="003F48"/>
                </a:solidFill>
                <a:latin typeface="Avenir LT Pro 65 Medium" panose="020B0603020203020204" pitchFamily="34" charset="0"/>
              </a:rPr>
              <a:t>Innovate</a:t>
            </a:r>
            <a:r>
              <a:rPr lang="en-GB" sz="800" dirty="0">
                <a:latin typeface="Avenir LT Pro 65 Medium" panose="020B0603020203020204" pitchFamily="34" charset="0"/>
              </a:rPr>
              <a:t>. Experiment and learn by trying new things to meet customer needs.</a:t>
            </a:r>
          </a:p>
        </p:txBody>
      </p:sp>
      <p:sp>
        <p:nvSpPr>
          <p:cNvPr id="6" name="Title 1">
            <a:extLst>
              <a:ext uri="{FF2B5EF4-FFF2-40B4-BE49-F238E27FC236}">
                <a16:creationId xmlns:a16="http://schemas.microsoft.com/office/drawing/2014/main" id="{21EBFB64-919F-C929-C66E-63648D28B95E}"/>
              </a:ext>
            </a:extLst>
          </p:cNvPr>
          <p:cNvSpPr txBox="1">
            <a:spLocks/>
          </p:cNvSpPr>
          <p:nvPr/>
        </p:nvSpPr>
        <p:spPr>
          <a:xfrm>
            <a:off x="340029" y="792683"/>
            <a:ext cx="5199887"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IMPROVING CUSTOMER MANAGEMENT</a:t>
            </a:r>
          </a:p>
        </p:txBody>
      </p:sp>
      <p:sp>
        <p:nvSpPr>
          <p:cNvPr id="3" name="Slide Number Placeholder 5">
            <a:extLst>
              <a:ext uri="{FF2B5EF4-FFF2-40B4-BE49-F238E27FC236}">
                <a16:creationId xmlns:a16="http://schemas.microsoft.com/office/drawing/2014/main" id="{EF3AF2FE-9865-EF90-8D89-1847C4E1354A}"/>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50</a:t>
            </a:fld>
            <a:endParaRPr lang="en-GB" sz="754">
              <a:latin typeface="Avenir LT Pro 65 Medium" panose="020B0603020203020204" pitchFamily="34" charset="0"/>
            </a:endParaRPr>
          </a:p>
        </p:txBody>
      </p:sp>
      <p:pic>
        <p:nvPicPr>
          <p:cNvPr id="5" name="Picture 4">
            <a:extLst>
              <a:ext uri="{FF2B5EF4-FFF2-40B4-BE49-F238E27FC236}">
                <a16:creationId xmlns:a16="http://schemas.microsoft.com/office/drawing/2014/main" id="{2C71959D-C92C-EBDB-1C37-ED01063D55BD}"/>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8" name="TextBox 7">
            <a:extLst>
              <a:ext uri="{FF2B5EF4-FFF2-40B4-BE49-F238E27FC236}">
                <a16:creationId xmlns:a16="http://schemas.microsoft.com/office/drawing/2014/main" id="{95CA069A-884D-6D9A-2416-D934A718A8D3}"/>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11" name="Straight Connector 10">
            <a:extLst>
              <a:ext uri="{FF2B5EF4-FFF2-40B4-BE49-F238E27FC236}">
                <a16:creationId xmlns:a16="http://schemas.microsoft.com/office/drawing/2014/main" id="{DB4085A3-21AA-0EDE-5EDA-F1E7451616A3}"/>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FCBD631-37B6-F8D7-530C-35C489559730}"/>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9465564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1EBFB64-919F-C929-C66E-63648D28B95E}"/>
              </a:ext>
            </a:extLst>
          </p:cNvPr>
          <p:cNvSpPr txBox="1">
            <a:spLocks/>
          </p:cNvSpPr>
          <p:nvPr/>
        </p:nvSpPr>
        <p:spPr>
          <a:xfrm>
            <a:off x="426150" y="792683"/>
            <a:ext cx="5011820" cy="277178"/>
          </a:xfrm>
          <a:prstGeom prst="rect">
            <a:avLst/>
          </a:prstGeom>
          <a:noFill/>
        </p:spPr>
        <p:txBody>
          <a:bodyPr vert="horz" wrap="square" lIns="54304"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TIPS FOR EVOLVING CUSTOMER MANAGEMENT</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51</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sp>
        <p:nvSpPr>
          <p:cNvPr id="16" name="TextBox 15">
            <a:extLst>
              <a:ext uri="{FF2B5EF4-FFF2-40B4-BE49-F238E27FC236}">
                <a16:creationId xmlns:a16="http://schemas.microsoft.com/office/drawing/2014/main" id="{D26C073B-A927-6F1D-69B5-E2822C2D4231}"/>
              </a:ext>
            </a:extLst>
          </p:cNvPr>
          <p:cNvSpPr txBox="1"/>
          <p:nvPr/>
        </p:nvSpPr>
        <p:spPr>
          <a:xfrm>
            <a:off x="677738" y="1864969"/>
            <a:ext cx="1606210" cy="1258168"/>
          </a:xfrm>
          <a:prstGeom prst="rect">
            <a:avLst/>
          </a:prstGeom>
          <a:noFill/>
          <a:ln w="6350">
            <a:noFill/>
          </a:ln>
          <a:effectLst/>
        </p:spPr>
        <p:txBody>
          <a:bodyPr wrap="square" lIns="90505" tIns="90505" rIns="90505" bIns="90505" anchor="t">
            <a:noAutofit/>
          </a:bodyPr>
          <a:lstStyle>
            <a:defPPr>
              <a:defRPr lang="en-US"/>
            </a:defPPr>
            <a:lvl1pPr marL="92075" indent="-92075" defTabSz="914400">
              <a:spcAft>
                <a:spcPts val="200"/>
              </a:spcAft>
              <a:buFont typeface="Arial" panose="020B0604020202020204" pitchFamily="34" charset="0"/>
              <a:buChar char="•"/>
              <a:defRPr sz="600">
                <a:solidFill>
                  <a:schemeClr val="tx1">
                    <a:lumMod val="85000"/>
                    <a:lumOff val="15000"/>
                  </a:schemeClr>
                </a:solidFill>
                <a:latin typeface="Avenir Next LT Pro" panose="020B0504020202020204" pitchFamily="34" charset="0"/>
              </a:defRPr>
            </a:lvl1pPr>
          </a:lstStyle>
          <a:p>
            <a:pPr>
              <a:spcAft>
                <a:spcPts val="377"/>
              </a:spcAft>
              <a:buClr>
                <a:srgbClr val="003F48"/>
              </a:buClr>
              <a:buFont typeface="Wingdings" panose="05000000000000000000" pitchFamily="2" charset="2"/>
              <a:buChar char="§"/>
            </a:pPr>
            <a:r>
              <a:rPr lang="en-GB" sz="900" dirty="0">
                <a:latin typeface="Avenir LT Pro 65 Medium" panose="020B0603020203020204" pitchFamily="34" charset="0"/>
              </a:rPr>
              <a:t>Create a vision for managing customers.</a:t>
            </a:r>
          </a:p>
          <a:p>
            <a:pPr>
              <a:spcAft>
                <a:spcPts val="377"/>
              </a:spcAft>
              <a:buClr>
                <a:srgbClr val="003F48"/>
              </a:buClr>
              <a:buFont typeface="Wingdings" panose="05000000000000000000" pitchFamily="2" charset="2"/>
              <a:buChar char="§"/>
            </a:pPr>
            <a:r>
              <a:rPr lang="en-GB" sz="900" dirty="0">
                <a:latin typeface="Avenir LT Pro 65 Medium" panose="020B0603020203020204" pitchFamily="34" charset="0"/>
              </a:rPr>
              <a:t>Grow sales organically.</a:t>
            </a:r>
          </a:p>
          <a:p>
            <a:pPr>
              <a:spcAft>
                <a:spcPts val="377"/>
              </a:spcAft>
              <a:buClr>
                <a:srgbClr val="003F48"/>
              </a:buClr>
              <a:buFont typeface="Wingdings" panose="05000000000000000000" pitchFamily="2" charset="2"/>
              <a:buChar char="§"/>
            </a:pPr>
            <a:r>
              <a:rPr lang="en-GB" sz="900" dirty="0">
                <a:latin typeface="Avenir LT Pro 65 Medium" panose="020B0603020203020204" pitchFamily="34" charset="0"/>
              </a:rPr>
              <a:t>Explore new target audiences.</a:t>
            </a:r>
          </a:p>
          <a:p>
            <a:pPr>
              <a:spcAft>
                <a:spcPts val="377"/>
              </a:spcAft>
              <a:buClr>
                <a:srgbClr val="003F48"/>
              </a:buClr>
              <a:buFont typeface="Wingdings" panose="05000000000000000000" pitchFamily="2" charset="2"/>
              <a:buChar char="§"/>
            </a:pPr>
            <a:r>
              <a:rPr lang="en-GB" sz="900" dirty="0">
                <a:latin typeface="Avenir LT Pro 65 Medium" panose="020B0603020203020204" pitchFamily="34" charset="0"/>
              </a:rPr>
              <a:t>Evolve product and proposition.</a:t>
            </a:r>
          </a:p>
        </p:txBody>
      </p:sp>
      <p:sp>
        <p:nvSpPr>
          <p:cNvPr id="17" name="TextBox 16">
            <a:extLst>
              <a:ext uri="{FF2B5EF4-FFF2-40B4-BE49-F238E27FC236}">
                <a16:creationId xmlns:a16="http://schemas.microsoft.com/office/drawing/2014/main" id="{907922A9-5D06-5565-314A-F5DC5AEA1FD6}"/>
              </a:ext>
            </a:extLst>
          </p:cNvPr>
          <p:cNvSpPr txBox="1"/>
          <p:nvPr/>
        </p:nvSpPr>
        <p:spPr>
          <a:xfrm>
            <a:off x="4105602" y="1864969"/>
            <a:ext cx="1673451" cy="1258168"/>
          </a:xfrm>
          <a:prstGeom prst="rect">
            <a:avLst/>
          </a:prstGeom>
          <a:noFill/>
          <a:ln w="6350">
            <a:noFill/>
          </a:ln>
          <a:effectLst/>
        </p:spPr>
        <p:txBody>
          <a:bodyPr wrap="square" lIns="90505" tIns="90505" rIns="90505" bIns="90505" anchor="t">
            <a:noAutofit/>
          </a:bodyPr>
          <a:lstStyle>
            <a:defPPr>
              <a:defRPr lang="en-US"/>
            </a:defPPr>
            <a:lvl1pPr marL="92075" indent="-92075" defTabSz="914400">
              <a:spcAft>
                <a:spcPts val="377"/>
              </a:spcAft>
              <a:buClr>
                <a:srgbClr val="003F48"/>
              </a:buClr>
              <a:buFont typeface="Wingdings" panose="05000000000000000000" pitchFamily="2" charset="2"/>
              <a:buChar char="§"/>
              <a:defRPr sz="900">
                <a:solidFill>
                  <a:schemeClr val="tx1">
                    <a:lumMod val="85000"/>
                    <a:lumOff val="15000"/>
                  </a:schemeClr>
                </a:solidFill>
                <a:latin typeface="Avenir LT Pro 65 Medium" panose="020B0603020203020204" pitchFamily="34" charset="0"/>
              </a:defRPr>
            </a:lvl1pPr>
          </a:lstStyle>
          <a:p>
            <a:r>
              <a:rPr lang="en-GB" dirty="0"/>
              <a:t>Start measuring customer satisfaction and other customer engagement metrics.</a:t>
            </a:r>
          </a:p>
          <a:p>
            <a:r>
              <a:rPr lang="en-GB" dirty="0"/>
              <a:t>Identify areas where customer experience can be improved and prioritise development to enhance.</a:t>
            </a:r>
          </a:p>
          <a:p>
            <a:r>
              <a:rPr lang="en-GB" dirty="0"/>
              <a:t>Develop and implement standard customer management processes</a:t>
            </a:r>
          </a:p>
        </p:txBody>
      </p:sp>
      <p:sp>
        <p:nvSpPr>
          <p:cNvPr id="18" name="TextBox 17">
            <a:extLst>
              <a:ext uri="{FF2B5EF4-FFF2-40B4-BE49-F238E27FC236}">
                <a16:creationId xmlns:a16="http://schemas.microsoft.com/office/drawing/2014/main" id="{7C723C18-2A2C-F746-B384-45C705001E77}"/>
              </a:ext>
            </a:extLst>
          </p:cNvPr>
          <p:cNvSpPr txBox="1"/>
          <p:nvPr/>
        </p:nvSpPr>
        <p:spPr>
          <a:xfrm>
            <a:off x="2383829" y="1864967"/>
            <a:ext cx="1621893" cy="1258168"/>
          </a:xfrm>
          <a:prstGeom prst="rect">
            <a:avLst/>
          </a:prstGeom>
          <a:noFill/>
          <a:ln w="6350">
            <a:noFill/>
          </a:ln>
          <a:effectLst/>
        </p:spPr>
        <p:txBody>
          <a:bodyPr wrap="square" lIns="90505" tIns="90505" rIns="90505" bIns="90505" anchor="t">
            <a:noAutofit/>
          </a:bodyPr>
          <a:lstStyle>
            <a:defPPr>
              <a:defRPr lang="en-US"/>
            </a:defPPr>
            <a:lvl1pPr marL="92075" indent="-92075" defTabSz="914400">
              <a:spcAft>
                <a:spcPts val="377"/>
              </a:spcAft>
              <a:buClr>
                <a:srgbClr val="003F48"/>
              </a:buClr>
              <a:buFont typeface="Wingdings" panose="05000000000000000000" pitchFamily="2" charset="2"/>
              <a:buChar char="§"/>
              <a:defRPr sz="900">
                <a:solidFill>
                  <a:schemeClr val="tx1">
                    <a:lumMod val="85000"/>
                    <a:lumOff val="15000"/>
                  </a:schemeClr>
                </a:solidFill>
                <a:latin typeface="Avenir LT Pro 65 Medium" panose="020B0603020203020204" pitchFamily="34" charset="0"/>
              </a:defRPr>
            </a:lvl1pPr>
          </a:lstStyle>
          <a:p>
            <a:r>
              <a:rPr lang="en-GB" dirty="0"/>
              <a:t>Raise awareness of the importance of aligned customer management across the business.</a:t>
            </a:r>
          </a:p>
          <a:p>
            <a:r>
              <a:rPr lang="en-GB" dirty="0"/>
              <a:t>Develop understanding of customer needs and expectations.</a:t>
            </a:r>
          </a:p>
          <a:p>
            <a:r>
              <a:rPr lang="en-GB" dirty="0"/>
              <a:t>Fix the fundamentals in terms of customer and employee challenges.</a:t>
            </a:r>
          </a:p>
          <a:p>
            <a:r>
              <a:rPr lang="en-GB" dirty="0"/>
              <a:t>Implement core customer management initiatives, e.g. structured service.</a:t>
            </a:r>
          </a:p>
        </p:txBody>
      </p:sp>
      <p:cxnSp>
        <p:nvCxnSpPr>
          <p:cNvPr id="2" name="Straight Connector 1">
            <a:extLst>
              <a:ext uri="{FF2B5EF4-FFF2-40B4-BE49-F238E27FC236}">
                <a16:creationId xmlns:a16="http://schemas.microsoft.com/office/drawing/2014/main" id="{4F42A8D5-D433-EA83-54E9-B4397468928A}"/>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384514FF-6D70-7539-19D8-D616D4FAC333}"/>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grpSp>
        <p:nvGrpSpPr>
          <p:cNvPr id="49" name="Group 48">
            <a:extLst>
              <a:ext uri="{FF2B5EF4-FFF2-40B4-BE49-F238E27FC236}">
                <a16:creationId xmlns:a16="http://schemas.microsoft.com/office/drawing/2014/main" id="{2107766E-6BE8-EB19-6DF7-2F52D11235B5}"/>
              </a:ext>
            </a:extLst>
          </p:cNvPr>
          <p:cNvGrpSpPr/>
          <p:nvPr/>
        </p:nvGrpSpPr>
        <p:grpSpPr>
          <a:xfrm>
            <a:off x="405807" y="1243768"/>
            <a:ext cx="590226" cy="551609"/>
            <a:chOff x="405807" y="1243768"/>
            <a:chExt cx="590226" cy="551609"/>
          </a:xfrm>
        </p:grpSpPr>
        <p:sp>
          <p:nvSpPr>
            <p:cNvPr id="36" name="Oval 35">
              <a:extLst>
                <a:ext uri="{FF2B5EF4-FFF2-40B4-BE49-F238E27FC236}">
                  <a16:creationId xmlns:a16="http://schemas.microsoft.com/office/drawing/2014/main" id="{517B44E3-3109-6FF5-5105-83C788B01EF7}"/>
                </a:ext>
              </a:extLst>
            </p:cNvPr>
            <p:cNvSpPr/>
            <p:nvPr/>
          </p:nvSpPr>
          <p:spPr>
            <a:xfrm>
              <a:off x="553404" y="1243768"/>
              <a:ext cx="307950" cy="307950"/>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37" name="Graphic 36" descr="Thought bubble with solid fill">
              <a:extLst>
                <a:ext uri="{FF2B5EF4-FFF2-40B4-BE49-F238E27FC236}">
                  <a16:creationId xmlns:a16="http://schemas.microsoft.com/office/drawing/2014/main" id="{F6DF5154-D535-1C0B-399B-1A2A12B9BFE3}"/>
                </a:ext>
              </a:extLst>
            </p:cNvPr>
            <p:cNvPicPr>
              <a:picLocks noChangeAspect="1"/>
            </p:cNvPicPr>
            <p:nvPr/>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rcRect/>
            <a:stretch/>
          </p:blipFill>
          <p:spPr>
            <a:xfrm>
              <a:off x="608015" y="1292897"/>
              <a:ext cx="209694" cy="209694"/>
            </a:xfrm>
            <a:prstGeom prst="rect">
              <a:avLst/>
            </a:prstGeom>
          </p:spPr>
        </p:pic>
        <p:sp>
          <p:nvSpPr>
            <p:cNvPr id="40" name="TextBox 39">
              <a:extLst>
                <a:ext uri="{FF2B5EF4-FFF2-40B4-BE49-F238E27FC236}">
                  <a16:creationId xmlns:a16="http://schemas.microsoft.com/office/drawing/2014/main" id="{81E21C95-ED44-07AE-92F4-56B99B49BEB1}"/>
                </a:ext>
              </a:extLst>
            </p:cNvPr>
            <p:cNvSpPr txBox="1"/>
            <p:nvPr/>
          </p:nvSpPr>
          <p:spPr>
            <a:xfrm>
              <a:off x="405807" y="1564545"/>
              <a:ext cx="590226" cy="230832"/>
            </a:xfrm>
            <a:prstGeom prst="rect">
              <a:avLst/>
            </a:prstGeom>
            <a:noFill/>
          </p:spPr>
          <p:txBody>
            <a:bodyPr wrap="none" rtlCol="0">
              <a:spAutoFit/>
            </a:bodyPr>
            <a:lstStyle/>
            <a:p>
              <a:pPr algn="ctr"/>
              <a:r>
                <a:rPr lang="en-GB" sz="900" b="1" dirty="0">
                  <a:solidFill>
                    <a:srgbClr val="003F48"/>
                  </a:solidFill>
                  <a:latin typeface="Avenir LT Pro 65 Medium" panose="020B0603020203020204" pitchFamily="34" charset="0"/>
                </a:rPr>
                <a:t>PROTO</a:t>
              </a:r>
            </a:p>
          </p:txBody>
        </p:sp>
      </p:grpSp>
      <p:grpSp>
        <p:nvGrpSpPr>
          <p:cNvPr id="48" name="Group 47">
            <a:extLst>
              <a:ext uri="{FF2B5EF4-FFF2-40B4-BE49-F238E27FC236}">
                <a16:creationId xmlns:a16="http://schemas.microsoft.com/office/drawing/2014/main" id="{96D58280-A720-B721-EF00-FEC5137F617E}"/>
              </a:ext>
            </a:extLst>
          </p:cNvPr>
          <p:cNvGrpSpPr/>
          <p:nvPr/>
        </p:nvGrpSpPr>
        <p:grpSpPr>
          <a:xfrm>
            <a:off x="2045631" y="1251978"/>
            <a:ext cx="601448" cy="543399"/>
            <a:chOff x="1894425" y="1251978"/>
            <a:chExt cx="601448" cy="543399"/>
          </a:xfrm>
        </p:grpSpPr>
        <p:sp>
          <p:nvSpPr>
            <p:cNvPr id="38" name="Oval 37">
              <a:extLst>
                <a:ext uri="{FF2B5EF4-FFF2-40B4-BE49-F238E27FC236}">
                  <a16:creationId xmlns:a16="http://schemas.microsoft.com/office/drawing/2014/main" id="{3E9F0ADE-4F28-1E2D-A49D-D1E13552BDA4}"/>
                </a:ext>
              </a:extLst>
            </p:cNvPr>
            <p:cNvSpPr/>
            <p:nvPr/>
          </p:nvSpPr>
          <p:spPr>
            <a:xfrm>
              <a:off x="2032322" y="1251978"/>
              <a:ext cx="307950" cy="307950"/>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39" name="Graphic 38" descr="Baby crawling with solid fill">
              <a:extLst>
                <a:ext uri="{FF2B5EF4-FFF2-40B4-BE49-F238E27FC236}">
                  <a16:creationId xmlns:a16="http://schemas.microsoft.com/office/drawing/2014/main" id="{0A2568A4-9D7F-DDEB-81E5-4A31E839ACF0}"/>
                </a:ext>
              </a:extLst>
            </p:cNvPr>
            <p:cNvPicPr>
              <a:picLocks noChangeAspect="1"/>
            </p:cNvPicPr>
            <p:nvPr/>
          </p:nvPicPr>
          <p:blipFill>
            <a:blip r:embed="rId5" cstate="print">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2074254" y="1301107"/>
              <a:ext cx="209694" cy="209694"/>
            </a:xfrm>
            <a:prstGeom prst="rect">
              <a:avLst/>
            </a:prstGeom>
          </p:spPr>
        </p:pic>
        <p:sp>
          <p:nvSpPr>
            <p:cNvPr id="41" name="TextBox 40">
              <a:extLst>
                <a:ext uri="{FF2B5EF4-FFF2-40B4-BE49-F238E27FC236}">
                  <a16:creationId xmlns:a16="http://schemas.microsoft.com/office/drawing/2014/main" id="{4083480C-2032-6CE1-564F-BFDFD1ACC34F}"/>
                </a:ext>
              </a:extLst>
            </p:cNvPr>
            <p:cNvSpPr txBox="1"/>
            <p:nvPr/>
          </p:nvSpPr>
          <p:spPr>
            <a:xfrm>
              <a:off x="1894425" y="1564545"/>
              <a:ext cx="601448" cy="230832"/>
            </a:xfrm>
            <a:prstGeom prst="rect">
              <a:avLst/>
            </a:prstGeom>
            <a:noFill/>
          </p:spPr>
          <p:txBody>
            <a:bodyPr wrap="none" rtlCol="0">
              <a:spAutoFit/>
            </a:bodyPr>
            <a:lstStyle/>
            <a:p>
              <a:pPr algn="ctr"/>
              <a:r>
                <a:rPr lang="en-GB" sz="900" b="1" dirty="0">
                  <a:solidFill>
                    <a:srgbClr val="003F48"/>
                  </a:solidFill>
                  <a:latin typeface="Avenir LT Pro 65 Medium" panose="020B0603020203020204" pitchFamily="34" charset="0"/>
                </a:rPr>
                <a:t>CRAWL</a:t>
              </a:r>
            </a:p>
          </p:txBody>
        </p:sp>
      </p:grpSp>
      <p:grpSp>
        <p:nvGrpSpPr>
          <p:cNvPr id="47" name="Group 46">
            <a:extLst>
              <a:ext uri="{FF2B5EF4-FFF2-40B4-BE49-F238E27FC236}">
                <a16:creationId xmlns:a16="http://schemas.microsoft.com/office/drawing/2014/main" id="{040A2AC2-DD79-0990-AF98-95EECCDCBE7D}"/>
              </a:ext>
            </a:extLst>
          </p:cNvPr>
          <p:cNvGrpSpPr/>
          <p:nvPr/>
        </p:nvGrpSpPr>
        <p:grpSpPr>
          <a:xfrm>
            <a:off x="3787130" y="1243768"/>
            <a:ext cx="530916" cy="551609"/>
            <a:chOff x="3825132" y="1243768"/>
            <a:chExt cx="530916" cy="551609"/>
          </a:xfrm>
        </p:grpSpPr>
        <p:sp>
          <p:nvSpPr>
            <p:cNvPr id="4" name="Oval 3">
              <a:extLst>
                <a:ext uri="{FF2B5EF4-FFF2-40B4-BE49-F238E27FC236}">
                  <a16:creationId xmlns:a16="http://schemas.microsoft.com/office/drawing/2014/main" id="{CFC8449F-932B-D24D-9A20-7F960FB08730}"/>
                </a:ext>
              </a:extLst>
            </p:cNvPr>
            <p:cNvSpPr/>
            <p:nvPr/>
          </p:nvSpPr>
          <p:spPr>
            <a:xfrm rot="11134682">
              <a:off x="3936615" y="1243768"/>
              <a:ext cx="307950" cy="307950"/>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grpSp>
          <p:nvGrpSpPr>
            <p:cNvPr id="31" name="Group 30">
              <a:extLst>
                <a:ext uri="{FF2B5EF4-FFF2-40B4-BE49-F238E27FC236}">
                  <a16:creationId xmlns:a16="http://schemas.microsoft.com/office/drawing/2014/main" id="{7C2483F0-381B-F8B3-57B4-FC622990EE3A}"/>
                </a:ext>
              </a:extLst>
            </p:cNvPr>
            <p:cNvGrpSpPr>
              <a:grpSpLocks noChangeAspect="1"/>
            </p:cNvGrpSpPr>
            <p:nvPr/>
          </p:nvGrpSpPr>
          <p:grpSpPr>
            <a:xfrm>
              <a:off x="4023590" y="1292895"/>
              <a:ext cx="117156" cy="209698"/>
              <a:chOff x="1761709" y="3023427"/>
              <a:chExt cx="584084" cy="1135811"/>
            </a:xfrm>
            <a:solidFill>
              <a:srgbClr val="4D4D4D"/>
            </a:solidFill>
          </p:grpSpPr>
          <p:sp>
            <p:nvSpPr>
              <p:cNvPr id="32" name="Freeform: Shape 31">
                <a:extLst>
                  <a:ext uri="{FF2B5EF4-FFF2-40B4-BE49-F238E27FC236}">
                    <a16:creationId xmlns:a16="http://schemas.microsoft.com/office/drawing/2014/main" id="{641FFB5B-3097-F007-FE00-CE12303444D3}"/>
                  </a:ext>
                </a:extLst>
              </p:cNvPr>
              <p:cNvSpPr/>
              <p:nvPr/>
            </p:nvSpPr>
            <p:spPr>
              <a:xfrm>
                <a:off x="1973650" y="3023427"/>
                <a:ext cx="211313" cy="211313"/>
              </a:xfrm>
              <a:custGeom>
                <a:avLst/>
                <a:gdLst>
                  <a:gd name="connsiteX0" fmla="*/ 211314 w 211313"/>
                  <a:gd name="connsiteY0" fmla="*/ 105657 h 211313"/>
                  <a:gd name="connsiteX1" fmla="*/ 105657 w 211313"/>
                  <a:gd name="connsiteY1" fmla="*/ 211314 h 211313"/>
                  <a:gd name="connsiteX2" fmla="*/ 0 w 211313"/>
                  <a:gd name="connsiteY2" fmla="*/ 105657 h 211313"/>
                  <a:gd name="connsiteX3" fmla="*/ 105657 w 211313"/>
                  <a:gd name="connsiteY3" fmla="*/ 0 h 211313"/>
                  <a:gd name="connsiteX4" fmla="*/ 211314 w 211313"/>
                  <a:gd name="connsiteY4" fmla="*/ 105657 h 211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13" h="211313">
                    <a:moveTo>
                      <a:pt x="211314" y="105657"/>
                    </a:moveTo>
                    <a:cubicBezTo>
                      <a:pt x="211314" y="164009"/>
                      <a:pt x="164009" y="211314"/>
                      <a:pt x="105657" y="211314"/>
                    </a:cubicBezTo>
                    <a:cubicBezTo>
                      <a:pt x="47304" y="211314"/>
                      <a:pt x="0" y="164009"/>
                      <a:pt x="0" y="105657"/>
                    </a:cubicBezTo>
                    <a:cubicBezTo>
                      <a:pt x="0" y="47304"/>
                      <a:pt x="47304" y="0"/>
                      <a:pt x="105657" y="0"/>
                    </a:cubicBezTo>
                    <a:cubicBezTo>
                      <a:pt x="164009" y="0"/>
                      <a:pt x="211314" y="47304"/>
                      <a:pt x="211314" y="105657"/>
                    </a:cubicBezTo>
                    <a:close/>
                  </a:path>
                </a:pathLst>
              </a:custGeom>
              <a:solidFill>
                <a:srgbClr val="04202C"/>
              </a:solidFill>
              <a:ln w="2183" cap="flat">
                <a:noFill/>
                <a:prstDash val="solid"/>
                <a:miter/>
              </a:ln>
            </p:spPr>
            <p:txBody>
              <a:bodyPr rtlCol="0" anchor="ctr"/>
              <a:lstStyle/>
              <a:p>
                <a:endParaRPr lang="en-GB" sz="1320"/>
              </a:p>
            </p:txBody>
          </p:sp>
          <p:sp>
            <p:nvSpPr>
              <p:cNvPr id="34" name="Freeform: Shape 33">
                <a:extLst>
                  <a:ext uri="{FF2B5EF4-FFF2-40B4-BE49-F238E27FC236}">
                    <a16:creationId xmlns:a16="http://schemas.microsoft.com/office/drawing/2014/main" id="{974042FE-323B-8BCF-4EA1-32173131A059}"/>
                  </a:ext>
                </a:extLst>
              </p:cNvPr>
              <p:cNvSpPr/>
              <p:nvPr/>
            </p:nvSpPr>
            <p:spPr>
              <a:xfrm>
                <a:off x="1761709" y="3260940"/>
                <a:ext cx="584084" cy="898298"/>
              </a:xfrm>
              <a:custGeom>
                <a:avLst/>
                <a:gdLst>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669961 w 740096"/>
                  <a:gd name="connsiteY31" fmla="*/ 380365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15693 w 740096"/>
                  <a:gd name="connsiteY32" fmla="*/ 418724 h 898083"/>
                  <a:gd name="connsiteX33" fmla="*/ 737317 w 740096"/>
                  <a:gd name="connsiteY33" fmla="*/ 347347 h 898083"/>
                  <a:gd name="connsiteX34" fmla="*/ 704299 w 740096"/>
                  <a:gd name="connsiteY34" fmla="*/ 279991 h 898083"/>
                  <a:gd name="connsiteX0" fmla="*/ 704299 w 710673"/>
                  <a:gd name="connsiteY0" fmla="*/ 279991 h 898083"/>
                  <a:gd name="connsiteX1" fmla="*/ 568266 w 710673"/>
                  <a:gd name="connsiteY1" fmla="*/ 235086 h 898083"/>
                  <a:gd name="connsiteX2" fmla="*/ 490344 w 710673"/>
                  <a:gd name="connsiteY2" fmla="*/ 55470 h 898083"/>
                  <a:gd name="connsiteX3" fmla="*/ 397894 w 710673"/>
                  <a:gd name="connsiteY3" fmla="*/ 0 h 898083"/>
                  <a:gd name="connsiteX4" fmla="*/ 352990 w 710673"/>
                  <a:gd name="connsiteY4" fmla="*/ 10566 h 898083"/>
                  <a:gd name="connsiteX5" fmla="*/ 168091 w 710673"/>
                  <a:gd name="connsiteY5" fmla="*/ 83205 h 898083"/>
                  <a:gd name="connsiteX6" fmla="*/ 139035 w 710673"/>
                  <a:gd name="connsiteY6" fmla="*/ 112260 h 898083"/>
                  <a:gd name="connsiteX7" fmla="*/ 73000 w 710673"/>
                  <a:gd name="connsiteY7" fmla="*/ 270746 h 898083"/>
                  <a:gd name="connsiteX8" fmla="*/ 102055 w 710673"/>
                  <a:gd name="connsiteY8" fmla="*/ 339423 h 898083"/>
                  <a:gd name="connsiteX9" fmla="*/ 121866 w 710673"/>
                  <a:gd name="connsiteY9" fmla="*/ 343385 h 898083"/>
                  <a:gd name="connsiteX10" fmla="*/ 170732 w 710673"/>
                  <a:gd name="connsiteY10" fmla="*/ 310367 h 898083"/>
                  <a:gd name="connsiteX11" fmla="*/ 224881 w 710673"/>
                  <a:gd name="connsiteY11" fmla="*/ 173013 h 898083"/>
                  <a:gd name="connsiteX12" fmla="*/ 280351 w 710673"/>
                  <a:gd name="connsiteY12" fmla="*/ 151882 h 898083"/>
                  <a:gd name="connsiteX13" fmla="*/ 189222 w 710673"/>
                  <a:gd name="connsiteY13" fmla="*/ 596961 h 898083"/>
                  <a:gd name="connsiteX14" fmla="*/ 12247 w 710673"/>
                  <a:gd name="connsiteY14" fmla="*/ 812237 h 898083"/>
                  <a:gd name="connsiteX15" fmla="*/ 18851 w 710673"/>
                  <a:gd name="connsiteY15" fmla="*/ 886197 h 898083"/>
                  <a:gd name="connsiteX16" fmla="*/ 51868 w 710673"/>
                  <a:gd name="connsiteY16" fmla="*/ 898083 h 898083"/>
                  <a:gd name="connsiteX17" fmla="*/ 92810 w 710673"/>
                  <a:gd name="connsiteY17" fmla="*/ 878272 h 898083"/>
                  <a:gd name="connsiteX18" fmla="*/ 277710 w 710673"/>
                  <a:gd name="connsiteY18" fmla="*/ 653752 h 898083"/>
                  <a:gd name="connsiteX19" fmla="*/ 288275 w 710673"/>
                  <a:gd name="connsiteY19" fmla="*/ 631300 h 898083"/>
                  <a:gd name="connsiteX20" fmla="*/ 319973 w 710673"/>
                  <a:gd name="connsiteY20" fmla="*/ 478097 h 898083"/>
                  <a:gd name="connsiteX21" fmla="*/ 462609 w 710673"/>
                  <a:gd name="connsiteY21" fmla="*/ 581113 h 898083"/>
                  <a:gd name="connsiteX22" fmla="*/ 462609 w 710673"/>
                  <a:gd name="connsiteY22" fmla="*/ 845255 h 898083"/>
                  <a:gd name="connsiteX23" fmla="*/ 515438 w 710673"/>
                  <a:gd name="connsiteY23" fmla="*/ 898083 h 898083"/>
                  <a:gd name="connsiteX24" fmla="*/ 568266 w 710673"/>
                  <a:gd name="connsiteY24" fmla="*/ 845255 h 898083"/>
                  <a:gd name="connsiteX25" fmla="*/ 568266 w 710673"/>
                  <a:gd name="connsiteY25" fmla="*/ 554698 h 898083"/>
                  <a:gd name="connsiteX26" fmla="*/ 547135 w 710673"/>
                  <a:gd name="connsiteY26" fmla="*/ 512436 h 898083"/>
                  <a:gd name="connsiteX27" fmla="*/ 419026 w 710673"/>
                  <a:gd name="connsiteY27" fmla="*/ 418665 h 898083"/>
                  <a:gd name="connsiteX28" fmla="*/ 454685 w 710673"/>
                  <a:gd name="connsiteY28" fmla="*/ 240369 h 898083"/>
                  <a:gd name="connsiteX29" fmla="*/ 479778 w 710673"/>
                  <a:gd name="connsiteY29" fmla="*/ 298481 h 898083"/>
                  <a:gd name="connsiteX30" fmla="*/ 511476 w 710673"/>
                  <a:gd name="connsiteY30" fmla="*/ 327536 h 898083"/>
                  <a:gd name="connsiteX31" fmla="*/ 591380 w 710673"/>
                  <a:gd name="connsiteY31" fmla="*/ 416084 h 898083"/>
                  <a:gd name="connsiteX32" fmla="*/ 615693 w 710673"/>
                  <a:gd name="connsiteY32" fmla="*/ 418724 h 898083"/>
                  <a:gd name="connsiteX33" fmla="*/ 651592 w 710673"/>
                  <a:gd name="connsiteY33" fmla="*/ 380685 h 898083"/>
                  <a:gd name="connsiteX34" fmla="*/ 704299 w 710673"/>
                  <a:gd name="connsiteY34" fmla="*/ 279991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18260 w 653604"/>
                  <a:gd name="connsiteY25" fmla="*/ 626136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4318 h 898598"/>
                  <a:gd name="connsiteX1" fmla="*/ 561123 w 653604"/>
                  <a:gd name="connsiteY1" fmla="*/ 252269 h 898598"/>
                  <a:gd name="connsiteX2" fmla="*/ 490344 w 653604"/>
                  <a:gd name="connsiteY2" fmla="*/ 55985 h 898598"/>
                  <a:gd name="connsiteX3" fmla="*/ 397894 w 653604"/>
                  <a:gd name="connsiteY3" fmla="*/ 515 h 898598"/>
                  <a:gd name="connsiteX4" fmla="*/ 168091 w 653604"/>
                  <a:gd name="connsiteY4" fmla="*/ 83720 h 898598"/>
                  <a:gd name="connsiteX5" fmla="*/ 139035 w 653604"/>
                  <a:gd name="connsiteY5" fmla="*/ 112775 h 898598"/>
                  <a:gd name="connsiteX6" fmla="*/ 73000 w 653604"/>
                  <a:gd name="connsiteY6" fmla="*/ 271261 h 898598"/>
                  <a:gd name="connsiteX7" fmla="*/ 102055 w 653604"/>
                  <a:gd name="connsiteY7" fmla="*/ 339938 h 898598"/>
                  <a:gd name="connsiteX8" fmla="*/ 121866 w 653604"/>
                  <a:gd name="connsiteY8" fmla="*/ 343900 h 898598"/>
                  <a:gd name="connsiteX9" fmla="*/ 170732 w 653604"/>
                  <a:gd name="connsiteY9" fmla="*/ 310882 h 898598"/>
                  <a:gd name="connsiteX10" fmla="*/ 224881 w 653604"/>
                  <a:gd name="connsiteY10" fmla="*/ 173528 h 898598"/>
                  <a:gd name="connsiteX11" fmla="*/ 280351 w 653604"/>
                  <a:gd name="connsiteY11" fmla="*/ 152397 h 898598"/>
                  <a:gd name="connsiteX12" fmla="*/ 189222 w 653604"/>
                  <a:gd name="connsiteY12" fmla="*/ 597476 h 898598"/>
                  <a:gd name="connsiteX13" fmla="*/ 12247 w 653604"/>
                  <a:gd name="connsiteY13" fmla="*/ 812752 h 898598"/>
                  <a:gd name="connsiteX14" fmla="*/ 18851 w 653604"/>
                  <a:gd name="connsiteY14" fmla="*/ 886712 h 898598"/>
                  <a:gd name="connsiteX15" fmla="*/ 51868 w 653604"/>
                  <a:gd name="connsiteY15" fmla="*/ 898598 h 898598"/>
                  <a:gd name="connsiteX16" fmla="*/ 92810 w 653604"/>
                  <a:gd name="connsiteY16" fmla="*/ 878787 h 898598"/>
                  <a:gd name="connsiteX17" fmla="*/ 277710 w 653604"/>
                  <a:gd name="connsiteY17" fmla="*/ 654267 h 898598"/>
                  <a:gd name="connsiteX18" fmla="*/ 288275 w 653604"/>
                  <a:gd name="connsiteY18" fmla="*/ 631815 h 898598"/>
                  <a:gd name="connsiteX19" fmla="*/ 319973 w 653604"/>
                  <a:gd name="connsiteY19" fmla="*/ 478612 h 898598"/>
                  <a:gd name="connsiteX20" fmla="*/ 410221 w 653604"/>
                  <a:gd name="connsiteY20" fmla="*/ 612584 h 898598"/>
                  <a:gd name="connsiteX21" fmla="*/ 462609 w 653604"/>
                  <a:gd name="connsiteY21" fmla="*/ 845770 h 898598"/>
                  <a:gd name="connsiteX22" fmla="*/ 515438 w 653604"/>
                  <a:gd name="connsiteY22" fmla="*/ 898598 h 898598"/>
                  <a:gd name="connsiteX23" fmla="*/ 568266 w 653604"/>
                  <a:gd name="connsiteY23" fmla="*/ 845770 h 898598"/>
                  <a:gd name="connsiteX24" fmla="*/ 518260 w 653604"/>
                  <a:gd name="connsiteY24" fmla="*/ 626651 h 898598"/>
                  <a:gd name="connsiteX25" fmla="*/ 497129 w 653604"/>
                  <a:gd name="connsiteY25" fmla="*/ 560576 h 898598"/>
                  <a:gd name="connsiteX26" fmla="*/ 419026 w 653604"/>
                  <a:gd name="connsiteY26" fmla="*/ 419180 h 898598"/>
                  <a:gd name="connsiteX27" fmla="*/ 454685 w 653604"/>
                  <a:gd name="connsiteY27" fmla="*/ 240884 h 898598"/>
                  <a:gd name="connsiteX28" fmla="*/ 479778 w 653604"/>
                  <a:gd name="connsiteY28" fmla="*/ 298996 h 898598"/>
                  <a:gd name="connsiteX29" fmla="*/ 537670 w 653604"/>
                  <a:gd name="connsiteY29" fmla="*/ 363770 h 898598"/>
                  <a:gd name="connsiteX30" fmla="*/ 591380 w 653604"/>
                  <a:gd name="connsiteY30" fmla="*/ 416599 h 898598"/>
                  <a:gd name="connsiteX31" fmla="*/ 615693 w 653604"/>
                  <a:gd name="connsiteY31" fmla="*/ 419239 h 898598"/>
                  <a:gd name="connsiteX32" fmla="*/ 651592 w 653604"/>
                  <a:gd name="connsiteY32" fmla="*/ 381200 h 898598"/>
                  <a:gd name="connsiteX33" fmla="*/ 609049 w 653604"/>
                  <a:gd name="connsiteY33" fmla="*/ 304318 h 898598"/>
                  <a:gd name="connsiteX0" fmla="*/ 609049 w 653604"/>
                  <a:gd name="connsiteY0" fmla="*/ 299647 h 893927"/>
                  <a:gd name="connsiteX1" fmla="*/ 561123 w 653604"/>
                  <a:gd name="connsiteY1" fmla="*/ 247598 h 893927"/>
                  <a:gd name="connsiteX2" fmla="*/ 490344 w 653604"/>
                  <a:gd name="connsiteY2" fmla="*/ 51314 h 893927"/>
                  <a:gd name="connsiteX3" fmla="*/ 326457 w 653604"/>
                  <a:gd name="connsiteY3" fmla="*/ 606 h 893927"/>
                  <a:gd name="connsiteX4" fmla="*/ 168091 w 653604"/>
                  <a:gd name="connsiteY4" fmla="*/ 79049 h 893927"/>
                  <a:gd name="connsiteX5" fmla="*/ 139035 w 653604"/>
                  <a:gd name="connsiteY5" fmla="*/ 108104 h 893927"/>
                  <a:gd name="connsiteX6" fmla="*/ 73000 w 653604"/>
                  <a:gd name="connsiteY6" fmla="*/ 266590 h 893927"/>
                  <a:gd name="connsiteX7" fmla="*/ 102055 w 653604"/>
                  <a:gd name="connsiteY7" fmla="*/ 335267 h 893927"/>
                  <a:gd name="connsiteX8" fmla="*/ 121866 w 653604"/>
                  <a:gd name="connsiteY8" fmla="*/ 339229 h 893927"/>
                  <a:gd name="connsiteX9" fmla="*/ 170732 w 653604"/>
                  <a:gd name="connsiteY9" fmla="*/ 306211 h 893927"/>
                  <a:gd name="connsiteX10" fmla="*/ 224881 w 653604"/>
                  <a:gd name="connsiteY10" fmla="*/ 168857 h 893927"/>
                  <a:gd name="connsiteX11" fmla="*/ 280351 w 653604"/>
                  <a:gd name="connsiteY11" fmla="*/ 147726 h 893927"/>
                  <a:gd name="connsiteX12" fmla="*/ 189222 w 653604"/>
                  <a:gd name="connsiteY12" fmla="*/ 592805 h 893927"/>
                  <a:gd name="connsiteX13" fmla="*/ 12247 w 653604"/>
                  <a:gd name="connsiteY13" fmla="*/ 808081 h 893927"/>
                  <a:gd name="connsiteX14" fmla="*/ 18851 w 653604"/>
                  <a:gd name="connsiteY14" fmla="*/ 882041 h 893927"/>
                  <a:gd name="connsiteX15" fmla="*/ 51868 w 653604"/>
                  <a:gd name="connsiteY15" fmla="*/ 893927 h 893927"/>
                  <a:gd name="connsiteX16" fmla="*/ 92810 w 653604"/>
                  <a:gd name="connsiteY16" fmla="*/ 874116 h 893927"/>
                  <a:gd name="connsiteX17" fmla="*/ 277710 w 653604"/>
                  <a:gd name="connsiteY17" fmla="*/ 649596 h 893927"/>
                  <a:gd name="connsiteX18" fmla="*/ 288275 w 653604"/>
                  <a:gd name="connsiteY18" fmla="*/ 627144 h 893927"/>
                  <a:gd name="connsiteX19" fmla="*/ 319973 w 653604"/>
                  <a:gd name="connsiteY19" fmla="*/ 473941 h 893927"/>
                  <a:gd name="connsiteX20" fmla="*/ 410221 w 653604"/>
                  <a:gd name="connsiteY20" fmla="*/ 607913 h 893927"/>
                  <a:gd name="connsiteX21" fmla="*/ 462609 w 653604"/>
                  <a:gd name="connsiteY21" fmla="*/ 841099 h 893927"/>
                  <a:gd name="connsiteX22" fmla="*/ 515438 w 653604"/>
                  <a:gd name="connsiteY22" fmla="*/ 893927 h 893927"/>
                  <a:gd name="connsiteX23" fmla="*/ 568266 w 653604"/>
                  <a:gd name="connsiteY23" fmla="*/ 841099 h 893927"/>
                  <a:gd name="connsiteX24" fmla="*/ 518260 w 653604"/>
                  <a:gd name="connsiteY24" fmla="*/ 621980 h 893927"/>
                  <a:gd name="connsiteX25" fmla="*/ 497129 w 653604"/>
                  <a:gd name="connsiteY25" fmla="*/ 555905 h 893927"/>
                  <a:gd name="connsiteX26" fmla="*/ 419026 w 653604"/>
                  <a:gd name="connsiteY26" fmla="*/ 414509 h 893927"/>
                  <a:gd name="connsiteX27" fmla="*/ 454685 w 653604"/>
                  <a:gd name="connsiteY27" fmla="*/ 236213 h 893927"/>
                  <a:gd name="connsiteX28" fmla="*/ 479778 w 653604"/>
                  <a:gd name="connsiteY28" fmla="*/ 294325 h 893927"/>
                  <a:gd name="connsiteX29" fmla="*/ 537670 w 653604"/>
                  <a:gd name="connsiteY29" fmla="*/ 359099 h 893927"/>
                  <a:gd name="connsiteX30" fmla="*/ 591380 w 653604"/>
                  <a:gd name="connsiteY30" fmla="*/ 411928 h 893927"/>
                  <a:gd name="connsiteX31" fmla="*/ 615693 w 653604"/>
                  <a:gd name="connsiteY31" fmla="*/ 414568 h 893927"/>
                  <a:gd name="connsiteX32" fmla="*/ 651592 w 653604"/>
                  <a:gd name="connsiteY32" fmla="*/ 376529 h 893927"/>
                  <a:gd name="connsiteX33" fmla="*/ 609049 w 653604"/>
                  <a:gd name="connsiteY33" fmla="*/ 299647 h 893927"/>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19973 w 653604"/>
                  <a:gd name="connsiteY19" fmla="*/ 47831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04944 w 653604"/>
                  <a:gd name="connsiteY18" fmla="*/ 579127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94379 w 653604"/>
                  <a:gd name="connsiteY17" fmla="*/ 656348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901796"/>
                  <a:gd name="connsiteX1" fmla="*/ 561123 w 653604"/>
                  <a:gd name="connsiteY1" fmla="*/ 251969 h 901796"/>
                  <a:gd name="connsiteX2" fmla="*/ 459388 w 653604"/>
                  <a:gd name="connsiteY2" fmla="*/ 29491 h 901796"/>
                  <a:gd name="connsiteX3" fmla="*/ 326457 w 653604"/>
                  <a:gd name="connsiteY3" fmla="*/ 4977 h 901796"/>
                  <a:gd name="connsiteX4" fmla="*/ 168091 w 653604"/>
                  <a:gd name="connsiteY4" fmla="*/ 83420 h 901796"/>
                  <a:gd name="connsiteX5" fmla="*/ 139035 w 653604"/>
                  <a:gd name="connsiteY5" fmla="*/ 112475 h 901796"/>
                  <a:gd name="connsiteX6" fmla="*/ 73000 w 653604"/>
                  <a:gd name="connsiteY6" fmla="*/ 270961 h 901796"/>
                  <a:gd name="connsiteX7" fmla="*/ 102055 w 653604"/>
                  <a:gd name="connsiteY7" fmla="*/ 339638 h 901796"/>
                  <a:gd name="connsiteX8" fmla="*/ 121866 w 653604"/>
                  <a:gd name="connsiteY8" fmla="*/ 343600 h 901796"/>
                  <a:gd name="connsiteX9" fmla="*/ 170732 w 653604"/>
                  <a:gd name="connsiteY9" fmla="*/ 310582 h 901796"/>
                  <a:gd name="connsiteX10" fmla="*/ 224881 w 653604"/>
                  <a:gd name="connsiteY10" fmla="*/ 173228 h 901796"/>
                  <a:gd name="connsiteX11" fmla="*/ 280351 w 653604"/>
                  <a:gd name="connsiteY11" fmla="*/ 152097 h 901796"/>
                  <a:gd name="connsiteX12" fmla="*/ 239228 w 653604"/>
                  <a:gd name="connsiteY12" fmla="*/ 585269 h 901796"/>
                  <a:gd name="connsiteX13" fmla="*/ 12247 w 653604"/>
                  <a:gd name="connsiteY13" fmla="*/ 812452 h 901796"/>
                  <a:gd name="connsiteX14" fmla="*/ 18851 w 653604"/>
                  <a:gd name="connsiteY14" fmla="*/ 886412 h 901796"/>
                  <a:gd name="connsiteX15" fmla="*/ 51868 w 653604"/>
                  <a:gd name="connsiteY15" fmla="*/ 898298 h 901796"/>
                  <a:gd name="connsiteX16" fmla="*/ 199966 w 653604"/>
                  <a:gd name="connsiteY16" fmla="*/ 826099 h 901796"/>
                  <a:gd name="connsiteX17" fmla="*/ 313429 w 653604"/>
                  <a:gd name="connsiteY17" fmla="*/ 653967 h 901796"/>
                  <a:gd name="connsiteX18" fmla="*/ 346167 w 653604"/>
                  <a:gd name="connsiteY18" fmla="*/ 497362 h 901796"/>
                  <a:gd name="connsiteX19" fmla="*/ 410221 w 653604"/>
                  <a:gd name="connsiteY19" fmla="*/ 612284 h 901796"/>
                  <a:gd name="connsiteX20" fmla="*/ 462609 w 653604"/>
                  <a:gd name="connsiteY20" fmla="*/ 845470 h 901796"/>
                  <a:gd name="connsiteX21" fmla="*/ 515438 w 653604"/>
                  <a:gd name="connsiteY21" fmla="*/ 898298 h 901796"/>
                  <a:gd name="connsiteX22" fmla="*/ 568266 w 653604"/>
                  <a:gd name="connsiteY22" fmla="*/ 845470 h 901796"/>
                  <a:gd name="connsiteX23" fmla="*/ 518260 w 653604"/>
                  <a:gd name="connsiteY23" fmla="*/ 626351 h 901796"/>
                  <a:gd name="connsiteX24" fmla="*/ 497129 w 653604"/>
                  <a:gd name="connsiteY24" fmla="*/ 560276 h 901796"/>
                  <a:gd name="connsiteX25" fmla="*/ 419026 w 653604"/>
                  <a:gd name="connsiteY25" fmla="*/ 418880 h 901796"/>
                  <a:gd name="connsiteX26" fmla="*/ 454685 w 653604"/>
                  <a:gd name="connsiteY26" fmla="*/ 240584 h 901796"/>
                  <a:gd name="connsiteX27" fmla="*/ 479778 w 653604"/>
                  <a:gd name="connsiteY27" fmla="*/ 298696 h 901796"/>
                  <a:gd name="connsiteX28" fmla="*/ 537670 w 653604"/>
                  <a:gd name="connsiteY28" fmla="*/ 363470 h 901796"/>
                  <a:gd name="connsiteX29" fmla="*/ 591380 w 653604"/>
                  <a:gd name="connsiteY29" fmla="*/ 416299 h 901796"/>
                  <a:gd name="connsiteX30" fmla="*/ 615693 w 653604"/>
                  <a:gd name="connsiteY30" fmla="*/ 418939 h 901796"/>
                  <a:gd name="connsiteX31" fmla="*/ 651592 w 653604"/>
                  <a:gd name="connsiteY31" fmla="*/ 380900 h 901796"/>
                  <a:gd name="connsiteX32" fmla="*/ 609049 w 653604"/>
                  <a:gd name="connsiteY32" fmla="*/ 304018 h 901796"/>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132831 w 653604"/>
                  <a:gd name="connsiteY15" fmla="*/ 872104 h 898298"/>
                  <a:gd name="connsiteX16" fmla="*/ 199966 w 653604"/>
                  <a:gd name="connsiteY16" fmla="*/ 826099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0414 w 644969"/>
                  <a:gd name="connsiteY0" fmla="*/ 304018 h 898298"/>
                  <a:gd name="connsiteX1" fmla="*/ 552488 w 644969"/>
                  <a:gd name="connsiteY1" fmla="*/ 251969 h 898298"/>
                  <a:gd name="connsiteX2" fmla="*/ 450753 w 644969"/>
                  <a:gd name="connsiteY2" fmla="*/ 29491 h 898298"/>
                  <a:gd name="connsiteX3" fmla="*/ 317822 w 644969"/>
                  <a:gd name="connsiteY3" fmla="*/ 4977 h 898298"/>
                  <a:gd name="connsiteX4" fmla="*/ 159456 w 644969"/>
                  <a:gd name="connsiteY4" fmla="*/ 83420 h 898298"/>
                  <a:gd name="connsiteX5" fmla="*/ 130400 w 644969"/>
                  <a:gd name="connsiteY5" fmla="*/ 112475 h 898298"/>
                  <a:gd name="connsiteX6" fmla="*/ 64365 w 644969"/>
                  <a:gd name="connsiteY6" fmla="*/ 270961 h 898298"/>
                  <a:gd name="connsiteX7" fmla="*/ 93420 w 644969"/>
                  <a:gd name="connsiteY7" fmla="*/ 339638 h 898298"/>
                  <a:gd name="connsiteX8" fmla="*/ 113231 w 644969"/>
                  <a:gd name="connsiteY8" fmla="*/ 343600 h 898298"/>
                  <a:gd name="connsiteX9" fmla="*/ 162097 w 644969"/>
                  <a:gd name="connsiteY9" fmla="*/ 310582 h 898298"/>
                  <a:gd name="connsiteX10" fmla="*/ 216246 w 644969"/>
                  <a:gd name="connsiteY10" fmla="*/ 173228 h 898298"/>
                  <a:gd name="connsiteX11" fmla="*/ 271716 w 644969"/>
                  <a:gd name="connsiteY11" fmla="*/ 152097 h 898298"/>
                  <a:gd name="connsiteX12" fmla="*/ 230593 w 644969"/>
                  <a:gd name="connsiteY12" fmla="*/ 585269 h 898298"/>
                  <a:gd name="connsiteX13" fmla="*/ 3612 w 644969"/>
                  <a:gd name="connsiteY13" fmla="*/ 812452 h 898298"/>
                  <a:gd name="connsiteX14" fmla="*/ 64985 w 644969"/>
                  <a:gd name="connsiteY14" fmla="*/ 857837 h 898298"/>
                  <a:gd name="connsiteX15" fmla="*/ 124196 w 644969"/>
                  <a:gd name="connsiteY15" fmla="*/ 872104 h 898298"/>
                  <a:gd name="connsiteX16" fmla="*/ 191331 w 644969"/>
                  <a:gd name="connsiteY16" fmla="*/ 826099 h 898298"/>
                  <a:gd name="connsiteX17" fmla="*/ 304794 w 644969"/>
                  <a:gd name="connsiteY17" fmla="*/ 653967 h 898298"/>
                  <a:gd name="connsiteX18" fmla="*/ 337532 w 644969"/>
                  <a:gd name="connsiteY18" fmla="*/ 497362 h 898298"/>
                  <a:gd name="connsiteX19" fmla="*/ 401586 w 644969"/>
                  <a:gd name="connsiteY19" fmla="*/ 612284 h 898298"/>
                  <a:gd name="connsiteX20" fmla="*/ 453974 w 644969"/>
                  <a:gd name="connsiteY20" fmla="*/ 845470 h 898298"/>
                  <a:gd name="connsiteX21" fmla="*/ 506803 w 644969"/>
                  <a:gd name="connsiteY21" fmla="*/ 898298 h 898298"/>
                  <a:gd name="connsiteX22" fmla="*/ 559631 w 644969"/>
                  <a:gd name="connsiteY22" fmla="*/ 845470 h 898298"/>
                  <a:gd name="connsiteX23" fmla="*/ 509625 w 644969"/>
                  <a:gd name="connsiteY23" fmla="*/ 626351 h 898298"/>
                  <a:gd name="connsiteX24" fmla="*/ 488494 w 644969"/>
                  <a:gd name="connsiteY24" fmla="*/ 560276 h 898298"/>
                  <a:gd name="connsiteX25" fmla="*/ 410391 w 644969"/>
                  <a:gd name="connsiteY25" fmla="*/ 418880 h 898298"/>
                  <a:gd name="connsiteX26" fmla="*/ 446050 w 644969"/>
                  <a:gd name="connsiteY26" fmla="*/ 240584 h 898298"/>
                  <a:gd name="connsiteX27" fmla="*/ 471143 w 644969"/>
                  <a:gd name="connsiteY27" fmla="*/ 298696 h 898298"/>
                  <a:gd name="connsiteX28" fmla="*/ 529035 w 644969"/>
                  <a:gd name="connsiteY28" fmla="*/ 363470 h 898298"/>
                  <a:gd name="connsiteX29" fmla="*/ 582745 w 644969"/>
                  <a:gd name="connsiteY29" fmla="*/ 416299 h 898298"/>
                  <a:gd name="connsiteX30" fmla="*/ 607058 w 644969"/>
                  <a:gd name="connsiteY30" fmla="*/ 418939 h 898298"/>
                  <a:gd name="connsiteX31" fmla="*/ 642957 w 644969"/>
                  <a:gd name="connsiteY31" fmla="*/ 380900 h 898298"/>
                  <a:gd name="connsiteX32" fmla="*/ 600414 w 644969"/>
                  <a:gd name="connsiteY32" fmla="*/ 304018 h 898298"/>
                  <a:gd name="connsiteX0" fmla="*/ 598772 w 643327"/>
                  <a:gd name="connsiteY0" fmla="*/ 304018 h 898298"/>
                  <a:gd name="connsiteX1" fmla="*/ 550846 w 643327"/>
                  <a:gd name="connsiteY1" fmla="*/ 251969 h 898298"/>
                  <a:gd name="connsiteX2" fmla="*/ 449111 w 643327"/>
                  <a:gd name="connsiteY2" fmla="*/ 29491 h 898298"/>
                  <a:gd name="connsiteX3" fmla="*/ 316180 w 643327"/>
                  <a:gd name="connsiteY3" fmla="*/ 4977 h 898298"/>
                  <a:gd name="connsiteX4" fmla="*/ 157814 w 643327"/>
                  <a:gd name="connsiteY4" fmla="*/ 83420 h 898298"/>
                  <a:gd name="connsiteX5" fmla="*/ 128758 w 643327"/>
                  <a:gd name="connsiteY5" fmla="*/ 112475 h 898298"/>
                  <a:gd name="connsiteX6" fmla="*/ 62723 w 643327"/>
                  <a:gd name="connsiteY6" fmla="*/ 270961 h 898298"/>
                  <a:gd name="connsiteX7" fmla="*/ 91778 w 643327"/>
                  <a:gd name="connsiteY7" fmla="*/ 339638 h 898298"/>
                  <a:gd name="connsiteX8" fmla="*/ 111589 w 643327"/>
                  <a:gd name="connsiteY8" fmla="*/ 343600 h 898298"/>
                  <a:gd name="connsiteX9" fmla="*/ 160455 w 643327"/>
                  <a:gd name="connsiteY9" fmla="*/ 310582 h 898298"/>
                  <a:gd name="connsiteX10" fmla="*/ 214604 w 643327"/>
                  <a:gd name="connsiteY10" fmla="*/ 173228 h 898298"/>
                  <a:gd name="connsiteX11" fmla="*/ 270074 w 643327"/>
                  <a:gd name="connsiteY11" fmla="*/ 152097 h 898298"/>
                  <a:gd name="connsiteX12" fmla="*/ 228951 w 643327"/>
                  <a:gd name="connsiteY12" fmla="*/ 585269 h 898298"/>
                  <a:gd name="connsiteX13" fmla="*/ 1970 w 643327"/>
                  <a:gd name="connsiteY13" fmla="*/ 812452 h 898298"/>
                  <a:gd name="connsiteX14" fmla="*/ 122554 w 643327"/>
                  <a:gd name="connsiteY14" fmla="*/ 872104 h 898298"/>
                  <a:gd name="connsiteX15" fmla="*/ 189689 w 643327"/>
                  <a:gd name="connsiteY15" fmla="*/ 826099 h 898298"/>
                  <a:gd name="connsiteX16" fmla="*/ 303152 w 643327"/>
                  <a:gd name="connsiteY16" fmla="*/ 653967 h 898298"/>
                  <a:gd name="connsiteX17" fmla="*/ 335890 w 643327"/>
                  <a:gd name="connsiteY17" fmla="*/ 497362 h 898298"/>
                  <a:gd name="connsiteX18" fmla="*/ 399944 w 643327"/>
                  <a:gd name="connsiteY18" fmla="*/ 612284 h 898298"/>
                  <a:gd name="connsiteX19" fmla="*/ 452332 w 643327"/>
                  <a:gd name="connsiteY19" fmla="*/ 845470 h 898298"/>
                  <a:gd name="connsiteX20" fmla="*/ 505161 w 643327"/>
                  <a:gd name="connsiteY20" fmla="*/ 898298 h 898298"/>
                  <a:gd name="connsiteX21" fmla="*/ 557989 w 643327"/>
                  <a:gd name="connsiteY21" fmla="*/ 845470 h 898298"/>
                  <a:gd name="connsiteX22" fmla="*/ 507983 w 643327"/>
                  <a:gd name="connsiteY22" fmla="*/ 626351 h 898298"/>
                  <a:gd name="connsiteX23" fmla="*/ 486852 w 643327"/>
                  <a:gd name="connsiteY23" fmla="*/ 560276 h 898298"/>
                  <a:gd name="connsiteX24" fmla="*/ 408749 w 643327"/>
                  <a:gd name="connsiteY24" fmla="*/ 418880 h 898298"/>
                  <a:gd name="connsiteX25" fmla="*/ 444408 w 643327"/>
                  <a:gd name="connsiteY25" fmla="*/ 240584 h 898298"/>
                  <a:gd name="connsiteX26" fmla="*/ 469501 w 643327"/>
                  <a:gd name="connsiteY26" fmla="*/ 298696 h 898298"/>
                  <a:gd name="connsiteX27" fmla="*/ 527393 w 643327"/>
                  <a:gd name="connsiteY27" fmla="*/ 363470 h 898298"/>
                  <a:gd name="connsiteX28" fmla="*/ 581103 w 643327"/>
                  <a:gd name="connsiteY28" fmla="*/ 416299 h 898298"/>
                  <a:gd name="connsiteX29" fmla="*/ 605416 w 643327"/>
                  <a:gd name="connsiteY29" fmla="*/ 418939 h 898298"/>
                  <a:gd name="connsiteX30" fmla="*/ 641315 w 643327"/>
                  <a:gd name="connsiteY30" fmla="*/ 380900 h 898298"/>
                  <a:gd name="connsiteX31" fmla="*/ 598772 w 643327"/>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30787 w 584425"/>
                  <a:gd name="connsiteY15" fmla="*/ 826099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52816 w 584425"/>
                  <a:gd name="connsiteY15" fmla="*/ 846716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084"/>
                  <a:gd name="connsiteY0" fmla="*/ 304018 h 898298"/>
                  <a:gd name="connsiteX1" fmla="*/ 491944 w 584084"/>
                  <a:gd name="connsiteY1" fmla="*/ 251969 h 898298"/>
                  <a:gd name="connsiteX2" fmla="*/ 390209 w 584084"/>
                  <a:gd name="connsiteY2" fmla="*/ 29491 h 898298"/>
                  <a:gd name="connsiteX3" fmla="*/ 257278 w 584084"/>
                  <a:gd name="connsiteY3" fmla="*/ 4977 h 898298"/>
                  <a:gd name="connsiteX4" fmla="*/ 98912 w 584084"/>
                  <a:gd name="connsiteY4" fmla="*/ 83420 h 898298"/>
                  <a:gd name="connsiteX5" fmla="*/ 69856 w 584084"/>
                  <a:gd name="connsiteY5" fmla="*/ 112475 h 898298"/>
                  <a:gd name="connsiteX6" fmla="*/ 3821 w 584084"/>
                  <a:gd name="connsiteY6" fmla="*/ 270961 h 898298"/>
                  <a:gd name="connsiteX7" fmla="*/ 32876 w 584084"/>
                  <a:gd name="connsiteY7" fmla="*/ 339638 h 898298"/>
                  <a:gd name="connsiteX8" fmla="*/ 52687 w 584084"/>
                  <a:gd name="connsiteY8" fmla="*/ 343600 h 898298"/>
                  <a:gd name="connsiteX9" fmla="*/ 101553 w 584084"/>
                  <a:gd name="connsiteY9" fmla="*/ 310582 h 898298"/>
                  <a:gd name="connsiteX10" fmla="*/ 155702 w 584084"/>
                  <a:gd name="connsiteY10" fmla="*/ 173228 h 898298"/>
                  <a:gd name="connsiteX11" fmla="*/ 211172 w 584084"/>
                  <a:gd name="connsiteY11" fmla="*/ 152097 h 898298"/>
                  <a:gd name="connsiteX12" fmla="*/ 170049 w 584084"/>
                  <a:gd name="connsiteY12" fmla="*/ 585269 h 898298"/>
                  <a:gd name="connsiteX13" fmla="*/ 85943 w 584084"/>
                  <a:gd name="connsiteY13" fmla="*/ 771972 h 898298"/>
                  <a:gd name="connsiteX14" fmla="*/ 113657 w 584084"/>
                  <a:gd name="connsiteY14" fmla="*/ 853054 h 898298"/>
                  <a:gd name="connsiteX15" fmla="*/ 162341 w 584084"/>
                  <a:gd name="connsiteY15" fmla="*/ 853860 h 898298"/>
                  <a:gd name="connsiteX16" fmla="*/ 190319 w 584084"/>
                  <a:gd name="connsiteY16" fmla="*/ 818955 h 898298"/>
                  <a:gd name="connsiteX17" fmla="*/ 246631 w 584084"/>
                  <a:gd name="connsiteY17" fmla="*/ 663492 h 898298"/>
                  <a:gd name="connsiteX18" fmla="*/ 300800 w 584084"/>
                  <a:gd name="connsiteY18" fmla="*/ 518794 h 898298"/>
                  <a:gd name="connsiteX19" fmla="*/ 341042 w 584084"/>
                  <a:gd name="connsiteY19" fmla="*/ 612284 h 898298"/>
                  <a:gd name="connsiteX20" fmla="*/ 393430 w 584084"/>
                  <a:gd name="connsiteY20" fmla="*/ 845470 h 898298"/>
                  <a:gd name="connsiteX21" fmla="*/ 446259 w 584084"/>
                  <a:gd name="connsiteY21" fmla="*/ 898298 h 898298"/>
                  <a:gd name="connsiteX22" fmla="*/ 499087 w 584084"/>
                  <a:gd name="connsiteY22" fmla="*/ 845470 h 898298"/>
                  <a:gd name="connsiteX23" fmla="*/ 449081 w 584084"/>
                  <a:gd name="connsiteY23" fmla="*/ 626351 h 898298"/>
                  <a:gd name="connsiteX24" fmla="*/ 427950 w 584084"/>
                  <a:gd name="connsiteY24" fmla="*/ 560276 h 898298"/>
                  <a:gd name="connsiteX25" fmla="*/ 371279 w 584084"/>
                  <a:gd name="connsiteY25" fmla="*/ 435549 h 898298"/>
                  <a:gd name="connsiteX26" fmla="*/ 385506 w 584084"/>
                  <a:gd name="connsiteY26" fmla="*/ 240584 h 898298"/>
                  <a:gd name="connsiteX27" fmla="*/ 410599 w 584084"/>
                  <a:gd name="connsiteY27" fmla="*/ 298696 h 898298"/>
                  <a:gd name="connsiteX28" fmla="*/ 468491 w 584084"/>
                  <a:gd name="connsiteY28" fmla="*/ 363470 h 898298"/>
                  <a:gd name="connsiteX29" fmla="*/ 522201 w 584084"/>
                  <a:gd name="connsiteY29" fmla="*/ 416299 h 898298"/>
                  <a:gd name="connsiteX30" fmla="*/ 546514 w 584084"/>
                  <a:gd name="connsiteY30" fmla="*/ 418939 h 898298"/>
                  <a:gd name="connsiteX31" fmla="*/ 582413 w 584084"/>
                  <a:gd name="connsiteY31" fmla="*/ 380900 h 898298"/>
                  <a:gd name="connsiteX32" fmla="*/ 539870 w 584084"/>
                  <a:gd name="connsiteY32" fmla="*/ 304018 h 89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84084" h="898298">
                    <a:moveTo>
                      <a:pt x="539870" y="304018"/>
                    </a:moveTo>
                    <a:lnTo>
                      <a:pt x="491944" y="251969"/>
                    </a:lnTo>
                    <a:lnTo>
                      <a:pt x="390209" y="29491"/>
                    </a:lnTo>
                    <a:cubicBezTo>
                      <a:pt x="371719" y="-3527"/>
                      <a:pt x="305828" y="-4011"/>
                      <a:pt x="257278" y="4977"/>
                    </a:cubicBezTo>
                    <a:cubicBezTo>
                      <a:pt x="208729" y="13965"/>
                      <a:pt x="142055" y="64710"/>
                      <a:pt x="98912" y="83420"/>
                    </a:cubicBezTo>
                    <a:cubicBezTo>
                      <a:pt x="85705" y="88703"/>
                      <a:pt x="75139" y="99268"/>
                      <a:pt x="69856" y="112475"/>
                    </a:cubicBezTo>
                    <a:lnTo>
                      <a:pt x="3821" y="270961"/>
                    </a:lnTo>
                    <a:cubicBezTo>
                      <a:pt x="-6745" y="297375"/>
                      <a:pt x="5141" y="329072"/>
                      <a:pt x="32876" y="339638"/>
                    </a:cubicBezTo>
                    <a:cubicBezTo>
                      <a:pt x="39480" y="342279"/>
                      <a:pt x="46083" y="343600"/>
                      <a:pt x="52687" y="343600"/>
                    </a:cubicBezTo>
                    <a:cubicBezTo>
                      <a:pt x="73818" y="343600"/>
                      <a:pt x="93629" y="331713"/>
                      <a:pt x="101553" y="310582"/>
                    </a:cubicBezTo>
                    <a:lnTo>
                      <a:pt x="155702" y="173228"/>
                    </a:lnTo>
                    <a:lnTo>
                      <a:pt x="211172" y="152097"/>
                    </a:lnTo>
                    <a:lnTo>
                      <a:pt x="170049" y="585269"/>
                    </a:lnTo>
                    <a:lnTo>
                      <a:pt x="85943" y="771972"/>
                    </a:lnTo>
                    <a:cubicBezTo>
                      <a:pt x="68210" y="819778"/>
                      <a:pt x="100924" y="839406"/>
                      <a:pt x="113657" y="853054"/>
                    </a:cubicBezTo>
                    <a:cubicBezTo>
                      <a:pt x="126390" y="866702"/>
                      <a:pt x="149564" y="859543"/>
                      <a:pt x="162341" y="853860"/>
                    </a:cubicBezTo>
                    <a:cubicBezTo>
                      <a:pt x="175118" y="848177"/>
                      <a:pt x="175080" y="851080"/>
                      <a:pt x="190319" y="818955"/>
                    </a:cubicBezTo>
                    <a:lnTo>
                      <a:pt x="246631" y="663492"/>
                    </a:lnTo>
                    <a:cubicBezTo>
                      <a:pt x="276951" y="595208"/>
                      <a:pt x="278715" y="525741"/>
                      <a:pt x="300800" y="518794"/>
                    </a:cubicBezTo>
                    <a:lnTo>
                      <a:pt x="341042" y="612284"/>
                    </a:lnTo>
                    <a:lnTo>
                      <a:pt x="393430" y="845470"/>
                    </a:lnTo>
                    <a:cubicBezTo>
                      <a:pt x="393430" y="874525"/>
                      <a:pt x="417203" y="898298"/>
                      <a:pt x="446259" y="898298"/>
                    </a:cubicBezTo>
                    <a:cubicBezTo>
                      <a:pt x="475314" y="898298"/>
                      <a:pt x="499087" y="874525"/>
                      <a:pt x="499087" y="845470"/>
                    </a:cubicBezTo>
                    <a:lnTo>
                      <a:pt x="449081" y="626351"/>
                    </a:lnTo>
                    <a:cubicBezTo>
                      <a:pt x="449081" y="609182"/>
                      <a:pt x="441157" y="569521"/>
                      <a:pt x="427950" y="560276"/>
                    </a:cubicBezTo>
                    <a:lnTo>
                      <a:pt x="371279" y="435549"/>
                    </a:lnTo>
                    <a:lnTo>
                      <a:pt x="385506" y="240584"/>
                    </a:lnTo>
                    <a:lnTo>
                      <a:pt x="410599" y="298696"/>
                    </a:lnTo>
                    <a:cubicBezTo>
                      <a:pt x="417203" y="311903"/>
                      <a:pt x="453963" y="358187"/>
                      <a:pt x="468491" y="363470"/>
                    </a:cubicBezTo>
                    <a:lnTo>
                      <a:pt x="522201" y="416299"/>
                    </a:lnTo>
                    <a:cubicBezTo>
                      <a:pt x="527484" y="417619"/>
                      <a:pt x="539910" y="418939"/>
                      <a:pt x="546514" y="418939"/>
                    </a:cubicBezTo>
                    <a:cubicBezTo>
                      <a:pt x="568966" y="418939"/>
                      <a:pt x="574489" y="402031"/>
                      <a:pt x="582413" y="380900"/>
                    </a:cubicBezTo>
                    <a:cubicBezTo>
                      <a:pt x="591658" y="353165"/>
                      <a:pt x="560462" y="325169"/>
                      <a:pt x="539870" y="304018"/>
                    </a:cubicBezTo>
                    <a:close/>
                  </a:path>
                </a:pathLst>
              </a:custGeom>
              <a:solidFill>
                <a:srgbClr val="04202C"/>
              </a:solidFill>
              <a:ln w="2183" cap="flat">
                <a:noFill/>
                <a:prstDash val="solid"/>
                <a:miter/>
              </a:ln>
            </p:spPr>
            <p:txBody>
              <a:bodyPr rtlCol="0" anchor="ctr"/>
              <a:lstStyle/>
              <a:p>
                <a:endParaRPr lang="en-GB" sz="1320"/>
              </a:p>
            </p:txBody>
          </p:sp>
        </p:grpSp>
        <p:sp>
          <p:nvSpPr>
            <p:cNvPr id="43" name="TextBox 42">
              <a:extLst>
                <a:ext uri="{FF2B5EF4-FFF2-40B4-BE49-F238E27FC236}">
                  <a16:creationId xmlns:a16="http://schemas.microsoft.com/office/drawing/2014/main" id="{C7F2B30A-DA89-150C-6203-E195FD955572}"/>
                </a:ext>
              </a:extLst>
            </p:cNvPr>
            <p:cNvSpPr txBox="1"/>
            <p:nvPr/>
          </p:nvSpPr>
          <p:spPr>
            <a:xfrm>
              <a:off x="3825132" y="1564545"/>
              <a:ext cx="530916" cy="230832"/>
            </a:xfrm>
            <a:prstGeom prst="rect">
              <a:avLst/>
            </a:prstGeom>
            <a:noFill/>
          </p:spPr>
          <p:txBody>
            <a:bodyPr wrap="none" rtlCol="0">
              <a:spAutoFit/>
            </a:bodyPr>
            <a:lstStyle/>
            <a:p>
              <a:pPr algn="ctr"/>
              <a:r>
                <a:rPr lang="en-GB" sz="900" b="1" dirty="0">
                  <a:solidFill>
                    <a:srgbClr val="003F48"/>
                  </a:solidFill>
                  <a:latin typeface="Avenir LT Pro 65 Medium" panose="020B0603020203020204" pitchFamily="34" charset="0"/>
                </a:rPr>
                <a:t>WALK</a:t>
              </a:r>
            </a:p>
          </p:txBody>
        </p:sp>
      </p:grpSp>
      <p:pic>
        <p:nvPicPr>
          <p:cNvPr id="45" name="Graphic 44" descr="Arrow: Straight with solid fill">
            <a:extLst>
              <a:ext uri="{FF2B5EF4-FFF2-40B4-BE49-F238E27FC236}">
                <a16:creationId xmlns:a16="http://schemas.microsoft.com/office/drawing/2014/main" id="{A4717A7F-11E1-4947-8D3C-9862965BB37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0800000">
            <a:off x="1021867" y="1138783"/>
            <a:ext cx="914400" cy="523035"/>
          </a:xfrm>
          <a:prstGeom prst="rect">
            <a:avLst/>
          </a:prstGeom>
        </p:spPr>
      </p:pic>
      <p:pic>
        <p:nvPicPr>
          <p:cNvPr id="46" name="Graphic 45" descr="Arrow: Straight with solid fill">
            <a:extLst>
              <a:ext uri="{FF2B5EF4-FFF2-40B4-BE49-F238E27FC236}">
                <a16:creationId xmlns:a16="http://schemas.microsoft.com/office/drawing/2014/main" id="{905F4219-788B-DD8E-18AA-0CA4BC55DD4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0800000">
            <a:off x="2710656" y="1138783"/>
            <a:ext cx="914400" cy="523035"/>
          </a:xfrm>
          <a:prstGeom prst="rect">
            <a:avLst/>
          </a:prstGeom>
        </p:spPr>
      </p:pic>
      <p:pic>
        <p:nvPicPr>
          <p:cNvPr id="50" name="Graphic 49" descr="Arrow: Straight with solid fill">
            <a:extLst>
              <a:ext uri="{FF2B5EF4-FFF2-40B4-BE49-F238E27FC236}">
                <a16:creationId xmlns:a16="http://schemas.microsoft.com/office/drawing/2014/main" id="{B8B96EA4-C885-0810-AB4E-198832E660A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0800000">
            <a:off x="4480120" y="1138783"/>
            <a:ext cx="914400" cy="523035"/>
          </a:xfrm>
          <a:prstGeom prst="rect">
            <a:avLst/>
          </a:prstGeom>
        </p:spPr>
      </p:pic>
      <p:grpSp>
        <p:nvGrpSpPr>
          <p:cNvPr id="54" name="Group 53">
            <a:extLst>
              <a:ext uri="{FF2B5EF4-FFF2-40B4-BE49-F238E27FC236}">
                <a16:creationId xmlns:a16="http://schemas.microsoft.com/office/drawing/2014/main" id="{35FFBA02-23A6-23F3-05EA-4F4C49385762}"/>
              </a:ext>
            </a:extLst>
          </p:cNvPr>
          <p:cNvGrpSpPr/>
          <p:nvPr/>
        </p:nvGrpSpPr>
        <p:grpSpPr>
          <a:xfrm>
            <a:off x="5564117" y="1243768"/>
            <a:ext cx="428323" cy="554603"/>
            <a:chOff x="5564117" y="1243768"/>
            <a:chExt cx="428323" cy="554603"/>
          </a:xfrm>
        </p:grpSpPr>
        <p:sp>
          <p:nvSpPr>
            <p:cNvPr id="51" name="Oval 50">
              <a:extLst>
                <a:ext uri="{FF2B5EF4-FFF2-40B4-BE49-F238E27FC236}">
                  <a16:creationId xmlns:a16="http://schemas.microsoft.com/office/drawing/2014/main" id="{F0E5C5A9-7A01-7705-6604-CBF0C4611BB0}"/>
                </a:ext>
              </a:extLst>
            </p:cNvPr>
            <p:cNvSpPr/>
            <p:nvPr/>
          </p:nvSpPr>
          <p:spPr>
            <a:xfrm>
              <a:off x="5624303" y="1243768"/>
              <a:ext cx="307950" cy="307950"/>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52" name="Graphic 51" descr="Walk with solid fill">
              <a:extLst>
                <a:ext uri="{FF2B5EF4-FFF2-40B4-BE49-F238E27FC236}">
                  <a16:creationId xmlns:a16="http://schemas.microsoft.com/office/drawing/2014/main" id="{99F835E9-397C-5D60-BE55-EE9A8A46E7A1}"/>
                </a:ext>
              </a:extLst>
            </p:cNvPr>
            <p:cNvPicPr>
              <a:picLocks noChangeAspect="1"/>
            </p:cNvPicPr>
            <p:nvPr/>
          </p:nvPicPr>
          <p:blipFill>
            <a:blip r:embed="rId9" cstate="print">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5671712" y="1285531"/>
              <a:ext cx="224429" cy="224425"/>
            </a:xfrm>
            <a:prstGeom prst="rect">
              <a:avLst/>
            </a:prstGeom>
          </p:spPr>
        </p:pic>
        <p:sp>
          <p:nvSpPr>
            <p:cNvPr id="53" name="TextBox 52">
              <a:extLst>
                <a:ext uri="{FF2B5EF4-FFF2-40B4-BE49-F238E27FC236}">
                  <a16:creationId xmlns:a16="http://schemas.microsoft.com/office/drawing/2014/main" id="{F22DFA9F-2931-B302-136E-C7075844B296}"/>
                </a:ext>
              </a:extLst>
            </p:cNvPr>
            <p:cNvSpPr txBox="1"/>
            <p:nvPr/>
          </p:nvSpPr>
          <p:spPr>
            <a:xfrm>
              <a:off x="5564117" y="1567539"/>
              <a:ext cx="428323" cy="230832"/>
            </a:xfrm>
            <a:prstGeom prst="rect">
              <a:avLst/>
            </a:prstGeom>
            <a:noFill/>
          </p:spPr>
          <p:txBody>
            <a:bodyPr wrap="none" rtlCol="0">
              <a:spAutoFit/>
            </a:bodyPr>
            <a:lstStyle/>
            <a:p>
              <a:pPr algn="ctr"/>
              <a:r>
                <a:rPr lang="en-GB" sz="900" b="1" dirty="0">
                  <a:solidFill>
                    <a:srgbClr val="003F48"/>
                  </a:solidFill>
                  <a:latin typeface="Avenir LT Pro 65 Medium" panose="020B0603020203020204" pitchFamily="34" charset="0"/>
                </a:rPr>
                <a:t>JOG</a:t>
              </a:r>
            </a:p>
          </p:txBody>
        </p:sp>
      </p:grpSp>
    </p:spTree>
    <p:extLst>
      <p:ext uri="{BB962C8B-B14F-4D97-AF65-F5344CB8AC3E}">
        <p14:creationId xmlns:p14="http://schemas.microsoft.com/office/powerpoint/2010/main" val="25737071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29AB211-73E9-9F76-68E9-77CED4486338}"/>
              </a:ext>
            </a:extLst>
          </p:cNvPr>
          <p:cNvSpPr txBox="1">
            <a:spLocks/>
          </p:cNvSpPr>
          <p:nvPr/>
        </p:nvSpPr>
        <p:spPr>
          <a:xfrm>
            <a:off x="292863" y="779070"/>
            <a:ext cx="4091587" cy="277178"/>
          </a:xfrm>
          <a:prstGeom prst="rect">
            <a:avLst/>
          </a:prstGeom>
          <a:noFill/>
        </p:spPr>
        <p:txBody>
          <a:bodyPr vert="horz" wrap="square" lIns="54304"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TIPS FOR EVOLVING CUSTOMER MANAGEMENT</a:t>
            </a:r>
          </a:p>
        </p:txBody>
      </p:sp>
      <p:sp>
        <p:nvSpPr>
          <p:cNvPr id="5" name="Slide Number Placeholder 5">
            <a:extLst>
              <a:ext uri="{FF2B5EF4-FFF2-40B4-BE49-F238E27FC236}">
                <a16:creationId xmlns:a16="http://schemas.microsoft.com/office/drawing/2014/main" id="{09975CBD-8477-3212-97C8-43BFF6F48C56}"/>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52</a:t>
            </a:fld>
            <a:endParaRPr lang="en-GB" sz="754">
              <a:latin typeface="Avenir LT Pro 65 Medium" panose="020B0603020203020204" pitchFamily="34" charset="0"/>
            </a:endParaRPr>
          </a:p>
        </p:txBody>
      </p:sp>
      <p:pic>
        <p:nvPicPr>
          <p:cNvPr id="6" name="Picture 5">
            <a:extLst>
              <a:ext uri="{FF2B5EF4-FFF2-40B4-BE49-F238E27FC236}">
                <a16:creationId xmlns:a16="http://schemas.microsoft.com/office/drawing/2014/main" id="{1909C8F2-1633-2AC8-D061-FFE0CC6E6E6F}"/>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7" name="TextBox 6">
            <a:extLst>
              <a:ext uri="{FF2B5EF4-FFF2-40B4-BE49-F238E27FC236}">
                <a16:creationId xmlns:a16="http://schemas.microsoft.com/office/drawing/2014/main" id="{86D271CF-A6BC-CF23-2924-1CAFE495A082}"/>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2" name="Straight Connector 1">
            <a:extLst>
              <a:ext uri="{FF2B5EF4-FFF2-40B4-BE49-F238E27FC236}">
                <a16:creationId xmlns:a16="http://schemas.microsoft.com/office/drawing/2014/main" id="{D1214DF7-9BE3-DCD4-F5DB-98BD672A5CA1}"/>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42076763-2BB2-7C34-A2C8-510877067017}"/>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15" name="TextBox 14">
            <a:extLst>
              <a:ext uri="{FF2B5EF4-FFF2-40B4-BE49-F238E27FC236}">
                <a16:creationId xmlns:a16="http://schemas.microsoft.com/office/drawing/2014/main" id="{58F0933F-50F9-C75A-1A71-932628FC1415}"/>
              </a:ext>
            </a:extLst>
          </p:cNvPr>
          <p:cNvSpPr txBox="1"/>
          <p:nvPr/>
        </p:nvSpPr>
        <p:spPr>
          <a:xfrm>
            <a:off x="677738" y="1864969"/>
            <a:ext cx="1606210" cy="1258168"/>
          </a:xfrm>
          <a:prstGeom prst="rect">
            <a:avLst/>
          </a:prstGeom>
          <a:noFill/>
          <a:ln w="6350">
            <a:noFill/>
          </a:ln>
          <a:effectLst/>
        </p:spPr>
        <p:txBody>
          <a:bodyPr wrap="square" lIns="90505" tIns="90505" rIns="90505" bIns="90505" anchor="t">
            <a:noAutofit/>
          </a:bodyPr>
          <a:lstStyle>
            <a:defPPr>
              <a:defRPr lang="en-US"/>
            </a:defPPr>
            <a:lvl1pPr marL="92075" indent="-92075" defTabSz="914400">
              <a:spcAft>
                <a:spcPts val="200"/>
              </a:spcAft>
              <a:buFont typeface="Arial" panose="020B0604020202020204" pitchFamily="34" charset="0"/>
              <a:buChar char="•"/>
              <a:defRPr sz="600">
                <a:solidFill>
                  <a:schemeClr val="tx1">
                    <a:lumMod val="85000"/>
                    <a:lumOff val="15000"/>
                  </a:schemeClr>
                </a:solidFill>
                <a:latin typeface="Avenir Next LT Pro" panose="020B0504020202020204" pitchFamily="34" charset="0"/>
              </a:defRPr>
            </a:lvl1pPr>
          </a:lstStyle>
          <a:p>
            <a:pPr>
              <a:spcAft>
                <a:spcPts val="377"/>
              </a:spcAft>
              <a:buClr>
                <a:srgbClr val="003F48"/>
              </a:buClr>
              <a:buFont typeface="Wingdings" panose="05000000000000000000" pitchFamily="2" charset="2"/>
              <a:buChar char="§"/>
            </a:pPr>
            <a:r>
              <a:rPr lang="en-GB" sz="900" dirty="0">
                <a:latin typeface="Avenir LT Pro 65 Medium" panose="020B0603020203020204" pitchFamily="34" charset="0"/>
              </a:rPr>
              <a:t>Fully embed a customer-centric culture across the business through KPI and behaviours.</a:t>
            </a:r>
          </a:p>
          <a:p>
            <a:pPr>
              <a:spcAft>
                <a:spcPts val="377"/>
              </a:spcAft>
              <a:buClr>
                <a:srgbClr val="003F48"/>
              </a:buClr>
              <a:buFont typeface="Wingdings" panose="05000000000000000000" pitchFamily="2" charset="2"/>
              <a:buChar char="§"/>
            </a:pPr>
            <a:r>
              <a:rPr lang="en-GB" sz="900" dirty="0">
                <a:latin typeface="Avenir LT Pro 65 Medium" panose="020B0603020203020204" pitchFamily="34" charset="0"/>
              </a:rPr>
              <a:t>Embed data and analytics into the customer management decision-making process.</a:t>
            </a:r>
          </a:p>
          <a:p>
            <a:pPr>
              <a:spcAft>
                <a:spcPts val="377"/>
              </a:spcAft>
              <a:buClr>
                <a:srgbClr val="003F48"/>
              </a:buClr>
              <a:buFont typeface="Wingdings" panose="05000000000000000000" pitchFamily="2" charset="2"/>
              <a:buChar char="§"/>
            </a:pPr>
            <a:r>
              <a:rPr lang="en-GB" sz="900" dirty="0">
                <a:latin typeface="Avenir LT Pro 65 Medium" panose="020B0603020203020204" pitchFamily="34" charset="0"/>
              </a:rPr>
              <a:t>Innovate to improve the end-to-end customer experience.</a:t>
            </a:r>
          </a:p>
        </p:txBody>
      </p:sp>
      <p:sp>
        <p:nvSpPr>
          <p:cNvPr id="19" name="TextBox 18">
            <a:extLst>
              <a:ext uri="{FF2B5EF4-FFF2-40B4-BE49-F238E27FC236}">
                <a16:creationId xmlns:a16="http://schemas.microsoft.com/office/drawing/2014/main" id="{B04ABF15-DAD3-4F0A-8140-44675CB19BEB}"/>
              </a:ext>
            </a:extLst>
          </p:cNvPr>
          <p:cNvSpPr txBox="1"/>
          <p:nvPr/>
        </p:nvSpPr>
        <p:spPr>
          <a:xfrm>
            <a:off x="4105602" y="1864969"/>
            <a:ext cx="1673451" cy="1258168"/>
          </a:xfrm>
          <a:prstGeom prst="rect">
            <a:avLst/>
          </a:prstGeom>
          <a:noFill/>
          <a:ln w="6350">
            <a:noFill/>
          </a:ln>
          <a:effectLst/>
        </p:spPr>
        <p:txBody>
          <a:bodyPr wrap="square" lIns="90505" tIns="90505" rIns="90505" bIns="90505" anchor="t">
            <a:noAutofit/>
          </a:bodyPr>
          <a:lstStyle>
            <a:defPPr>
              <a:defRPr lang="en-US"/>
            </a:defPPr>
            <a:lvl1pPr marL="92075" indent="-92075" defTabSz="914400">
              <a:spcAft>
                <a:spcPts val="377"/>
              </a:spcAft>
              <a:buClr>
                <a:srgbClr val="003F48"/>
              </a:buClr>
              <a:buFont typeface="Wingdings" panose="05000000000000000000" pitchFamily="2" charset="2"/>
              <a:buChar char="§"/>
              <a:defRPr sz="900">
                <a:solidFill>
                  <a:schemeClr val="tx1">
                    <a:lumMod val="85000"/>
                    <a:lumOff val="15000"/>
                  </a:schemeClr>
                </a:solidFill>
                <a:latin typeface="Avenir LT Pro 65 Medium" panose="020B0603020203020204" pitchFamily="34" charset="0"/>
              </a:defRPr>
            </a:lvl1pPr>
          </a:lstStyle>
          <a:p>
            <a:r>
              <a:rPr lang="en-GB" dirty="0"/>
              <a:t>Continuously experiment with new techniques and tools.</a:t>
            </a:r>
          </a:p>
          <a:p>
            <a:r>
              <a:rPr lang="en-GB" dirty="0"/>
              <a:t>Uncover new actionable insights and opportunities.</a:t>
            </a:r>
          </a:p>
          <a:p>
            <a:r>
              <a:rPr lang="en-GB" dirty="0"/>
              <a:t>Look at other sectors to spot opportunities to improve customer experience and wow customers.</a:t>
            </a:r>
          </a:p>
        </p:txBody>
      </p:sp>
      <p:sp>
        <p:nvSpPr>
          <p:cNvPr id="20" name="TextBox 19">
            <a:extLst>
              <a:ext uri="{FF2B5EF4-FFF2-40B4-BE49-F238E27FC236}">
                <a16:creationId xmlns:a16="http://schemas.microsoft.com/office/drawing/2014/main" id="{EC36F1B9-1C29-87FD-B3F3-0C51C172F494}"/>
              </a:ext>
            </a:extLst>
          </p:cNvPr>
          <p:cNvSpPr txBox="1"/>
          <p:nvPr/>
        </p:nvSpPr>
        <p:spPr>
          <a:xfrm>
            <a:off x="2383829" y="1864967"/>
            <a:ext cx="1621893" cy="1258168"/>
          </a:xfrm>
          <a:prstGeom prst="rect">
            <a:avLst/>
          </a:prstGeom>
          <a:noFill/>
          <a:ln w="6350">
            <a:noFill/>
          </a:ln>
          <a:effectLst/>
        </p:spPr>
        <p:txBody>
          <a:bodyPr wrap="square" lIns="90505" tIns="90505" rIns="90505" bIns="90505" anchor="t">
            <a:noAutofit/>
          </a:bodyPr>
          <a:lstStyle>
            <a:defPPr>
              <a:defRPr lang="en-US"/>
            </a:defPPr>
            <a:lvl1pPr marL="92075" indent="-92075" defTabSz="914400">
              <a:spcAft>
                <a:spcPts val="377"/>
              </a:spcAft>
              <a:buClr>
                <a:srgbClr val="003F48"/>
              </a:buClr>
              <a:buFont typeface="Wingdings" panose="05000000000000000000" pitchFamily="2" charset="2"/>
              <a:buChar char="§"/>
              <a:defRPr sz="900">
                <a:solidFill>
                  <a:schemeClr val="tx1">
                    <a:lumMod val="85000"/>
                    <a:lumOff val="15000"/>
                  </a:schemeClr>
                </a:solidFill>
                <a:latin typeface="Avenir LT Pro 65 Medium" panose="020B0603020203020204" pitchFamily="34" charset="0"/>
              </a:defRPr>
            </a:lvl1pPr>
          </a:lstStyle>
          <a:p>
            <a:r>
              <a:rPr lang="en-GB" dirty="0"/>
              <a:t>Measure individual customer profitability and incremental impact of different opportunities.</a:t>
            </a:r>
          </a:p>
          <a:p>
            <a:r>
              <a:rPr lang="en-GB" dirty="0"/>
              <a:t>Start optimising individual customer activities to maximise segment objectives. </a:t>
            </a:r>
          </a:p>
          <a:p>
            <a:r>
              <a:rPr lang="en-GB" dirty="0"/>
              <a:t>Experiment with new capabilities and ideas to improve customer engagement and profit.</a:t>
            </a:r>
          </a:p>
        </p:txBody>
      </p:sp>
      <p:grpSp>
        <p:nvGrpSpPr>
          <p:cNvPr id="57" name="Group 56">
            <a:extLst>
              <a:ext uri="{FF2B5EF4-FFF2-40B4-BE49-F238E27FC236}">
                <a16:creationId xmlns:a16="http://schemas.microsoft.com/office/drawing/2014/main" id="{3B49CBBD-E04D-C5A0-A525-5297E1567752}"/>
              </a:ext>
            </a:extLst>
          </p:cNvPr>
          <p:cNvGrpSpPr/>
          <p:nvPr/>
        </p:nvGrpSpPr>
        <p:grpSpPr>
          <a:xfrm>
            <a:off x="2126583" y="1241492"/>
            <a:ext cx="439544" cy="553885"/>
            <a:chOff x="2126583" y="1241492"/>
            <a:chExt cx="439544" cy="553885"/>
          </a:xfrm>
        </p:grpSpPr>
        <p:sp>
          <p:nvSpPr>
            <p:cNvPr id="11" name="Oval 10">
              <a:extLst>
                <a:ext uri="{FF2B5EF4-FFF2-40B4-BE49-F238E27FC236}">
                  <a16:creationId xmlns:a16="http://schemas.microsoft.com/office/drawing/2014/main" id="{C9FBF66D-D939-6125-09A9-B69EA05F078F}"/>
                </a:ext>
              </a:extLst>
            </p:cNvPr>
            <p:cNvSpPr/>
            <p:nvPr/>
          </p:nvSpPr>
          <p:spPr>
            <a:xfrm rot="18691099">
              <a:off x="2183115" y="1241492"/>
              <a:ext cx="307950" cy="307950"/>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30" name="Graphic 29" descr="Run with solid fill">
              <a:extLst>
                <a:ext uri="{FF2B5EF4-FFF2-40B4-BE49-F238E27FC236}">
                  <a16:creationId xmlns:a16="http://schemas.microsoft.com/office/drawing/2014/main" id="{2387CD30-D163-7CD5-8A36-E70C9828CD33}"/>
                </a:ext>
              </a:extLst>
            </p:cNvPr>
            <p:cNvPicPr>
              <a:picLocks noChangeAspect="1"/>
            </p:cNvPicPr>
            <p:nvPr/>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2207808" y="1283255"/>
              <a:ext cx="224429" cy="224425"/>
            </a:xfrm>
            <a:prstGeom prst="rect">
              <a:avLst/>
            </a:prstGeom>
          </p:spPr>
        </p:pic>
        <p:sp>
          <p:nvSpPr>
            <p:cNvPr id="33" name="TextBox 32">
              <a:extLst>
                <a:ext uri="{FF2B5EF4-FFF2-40B4-BE49-F238E27FC236}">
                  <a16:creationId xmlns:a16="http://schemas.microsoft.com/office/drawing/2014/main" id="{5C3E884E-FF2A-C013-D3C8-681C64666B82}"/>
                </a:ext>
              </a:extLst>
            </p:cNvPr>
            <p:cNvSpPr txBox="1"/>
            <p:nvPr/>
          </p:nvSpPr>
          <p:spPr>
            <a:xfrm>
              <a:off x="2126583" y="1564545"/>
              <a:ext cx="439544" cy="230832"/>
            </a:xfrm>
            <a:prstGeom prst="rect">
              <a:avLst/>
            </a:prstGeom>
            <a:noFill/>
          </p:spPr>
          <p:txBody>
            <a:bodyPr wrap="none" rtlCol="0">
              <a:spAutoFit/>
            </a:bodyPr>
            <a:lstStyle/>
            <a:p>
              <a:pPr algn="ctr"/>
              <a:r>
                <a:rPr lang="en-GB" sz="900" b="1" dirty="0">
                  <a:solidFill>
                    <a:srgbClr val="003F48"/>
                  </a:solidFill>
                  <a:latin typeface="Avenir LT Pro 65 Medium" panose="020B0603020203020204" pitchFamily="34" charset="0"/>
                </a:rPr>
                <a:t>RUN</a:t>
              </a:r>
            </a:p>
          </p:txBody>
        </p:sp>
      </p:grpSp>
      <p:grpSp>
        <p:nvGrpSpPr>
          <p:cNvPr id="56" name="Group 55">
            <a:extLst>
              <a:ext uri="{FF2B5EF4-FFF2-40B4-BE49-F238E27FC236}">
                <a16:creationId xmlns:a16="http://schemas.microsoft.com/office/drawing/2014/main" id="{6CBE2C8B-E3FA-EBF2-55FC-C351FF98F519}"/>
              </a:ext>
            </a:extLst>
          </p:cNvPr>
          <p:cNvGrpSpPr/>
          <p:nvPr/>
        </p:nvGrpSpPr>
        <p:grpSpPr>
          <a:xfrm>
            <a:off x="3856861" y="1236088"/>
            <a:ext cx="391454" cy="559289"/>
            <a:chOff x="3856861" y="1236088"/>
            <a:chExt cx="391454" cy="559289"/>
          </a:xfrm>
        </p:grpSpPr>
        <p:sp>
          <p:nvSpPr>
            <p:cNvPr id="13" name="Oval 12">
              <a:extLst>
                <a:ext uri="{FF2B5EF4-FFF2-40B4-BE49-F238E27FC236}">
                  <a16:creationId xmlns:a16="http://schemas.microsoft.com/office/drawing/2014/main" id="{CA78ECA8-D750-6120-8945-D860AF8878A3}"/>
                </a:ext>
              </a:extLst>
            </p:cNvPr>
            <p:cNvSpPr/>
            <p:nvPr/>
          </p:nvSpPr>
          <p:spPr>
            <a:xfrm>
              <a:off x="3898774" y="1236088"/>
              <a:ext cx="307950" cy="307950"/>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14" name="Graphic 13" descr="Rocket with solid fill">
              <a:extLst>
                <a:ext uri="{FF2B5EF4-FFF2-40B4-BE49-F238E27FC236}">
                  <a16:creationId xmlns:a16="http://schemas.microsoft.com/office/drawing/2014/main" id="{62A3DD8D-D249-84E1-2BA5-CAE7633BAC6F}"/>
                </a:ext>
              </a:extLst>
            </p:cNvPr>
            <p:cNvPicPr>
              <a:picLocks noChangeAspect="1"/>
            </p:cNvPicPr>
            <p:nvPr/>
          </p:nvPicPr>
          <p:blipFill>
            <a:blip r:embed="rId5" cstate="print">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3921608" y="1273104"/>
              <a:ext cx="233920" cy="233920"/>
            </a:xfrm>
            <a:prstGeom prst="rect">
              <a:avLst/>
            </a:prstGeom>
          </p:spPr>
        </p:pic>
        <p:sp>
          <p:nvSpPr>
            <p:cNvPr id="38" name="TextBox 37">
              <a:extLst>
                <a:ext uri="{FF2B5EF4-FFF2-40B4-BE49-F238E27FC236}">
                  <a16:creationId xmlns:a16="http://schemas.microsoft.com/office/drawing/2014/main" id="{1DBE329F-C2D6-0CE7-C2EE-2086FC04B75F}"/>
                </a:ext>
              </a:extLst>
            </p:cNvPr>
            <p:cNvSpPr txBox="1"/>
            <p:nvPr/>
          </p:nvSpPr>
          <p:spPr>
            <a:xfrm>
              <a:off x="3856861" y="1564545"/>
              <a:ext cx="391454" cy="230832"/>
            </a:xfrm>
            <a:prstGeom prst="rect">
              <a:avLst/>
            </a:prstGeom>
            <a:noFill/>
          </p:spPr>
          <p:txBody>
            <a:bodyPr wrap="none" rtlCol="0">
              <a:spAutoFit/>
            </a:bodyPr>
            <a:lstStyle/>
            <a:p>
              <a:pPr algn="ctr"/>
              <a:r>
                <a:rPr lang="en-GB" sz="900" b="1" dirty="0">
                  <a:solidFill>
                    <a:srgbClr val="003F48"/>
                  </a:solidFill>
                  <a:latin typeface="Avenir LT Pro 65 Medium" panose="020B0603020203020204" pitchFamily="34" charset="0"/>
                </a:rPr>
                <a:t>FLY</a:t>
              </a:r>
            </a:p>
          </p:txBody>
        </p:sp>
      </p:grpSp>
      <p:pic>
        <p:nvPicPr>
          <p:cNvPr id="49" name="Graphic 48" descr="Arrow: Straight with solid fill">
            <a:extLst>
              <a:ext uri="{FF2B5EF4-FFF2-40B4-BE49-F238E27FC236}">
                <a16:creationId xmlns:a16="http://schemas.microsoft.com/office/drawing/2014/main" id="{37D8966D-1B71-543F-E19F-B126107B4C1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0800000">
            <a:off x="1021867" y="1138783"/>
            <a:ext cx="914400" cy="523035"/>
          </a:xfrm>
          <a:prstGeom prst="rect">
            <a:avLst/>
          </a:prstGeom>
        </p:spPr>
      </p:pic>
      <p:pic>
        <p:nvPicPr>
          <p:cNvPr id="50" name="Graphic 49" descr="Arrow: Straight with solid fill">
            <a:extLst>
              <a:ext uri="{FF2B5EF4-FFF2-40B4-BE49-F238E27FC236}">
                <a16:creationId xmlns:a16="http://schemas.microsoft.com/office/drawing/2014/main" id="{6AD6764A-B7AE-2696-6301-9F973496CDA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0800000">
            <a:off x="2710656" y="1138783"/>
            <a:ext cx="914400" cy="523035"/>
          </a:xfrm>
          <a:prstGeom prst="rect">
            <a:avLst/>
          </a:prstGeom>
        </p:spPr>
      </p:pic>
      <p:pic>
        <p:nvPicPr>
          <p:cNvPr id="51" name="Graphic 50" descr="Arrow: Straight with solid fill">
            <a:extLst>
              <a:ext uri="{FF2B5EF4-FFF2-40B4-BE49-F238E27FC236}">
                <a16:creationId xmlns:a16="http://schemas.microsoft.com/office/drawing/2014/main" id="{DE6D61D8-06F4-22FD-0402-854EBCE7CEC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0800000">
            <a:off x="4480120" y="1138783"/>
            <a:ext cx="914400" cy="523035"/>
          </a:xfrm>
          <a:prstGeom prst="rect">
            <a:avLst/>
          </a:prstGeom>
        </p:spPr>
      </p:pic>
      <p:grpSp>
        <p:nvGrpSpPr>
          <p:cNvPr id="58" name="Group 57">
            <a:extLst>
              <a:ext uri="{FF2B5EF4-FFF2-40B4-BE49-F238E27FC236}">
                <a16:creationId xmlns:a16="http://schemas.microsoft.com/office/drawing/2014/main" id="{4E6A5924-A05C-9D9C-311E-50BB5A07F982}"/>
              </a:ext>
            </a:extLst>
          </p:cNvPr>
          <p:cNvGrpSpPr/>
          <p:nvPr/>
        </p:nvGrpSpPr>
        <p:grpSpPr>
          <a:xfrm>
            <a:off x="486759" y="1243768"/>
            <a:ext cx="428323" cy="551609"/>
            <a:chOff x="486759" y="1243768"/>
            <a:chExt cx="428323" cy="551609"/>
          </a:xfrm>
        </p:grpSpPr>
        <p:sp>
          <p:nvSpPr>
            <p:cNvPr id="25" name="TextBox 24">
              <a:extLst>
                <a:ext uri="{FF2B5EF4-FFF2-40B4-BE49-F238E27FC236}">
                  <a16:creationId xmlns:a16="http://schemas.microsoft.com/office/drawing/2014/main" id="{1E2DD0D6-35CE-9FDD-E4F0-54EFF72CF2B0}"/>
                </a:ext>
              </a:extLst>
            </p:cNvPr>
            <p:cNvSpPr txBox="1"/>
            <p:nvPr/>
          </p:nvSpPr>
          <p:spPr>
            <a:xfrm>
              <a:off x="486759" y="1564545"/>
              <a:ext cx="428323" cy="230832"/>
            </a:xfrm>
            <a:prstGeom prst="rect">
              <a:avLst/>
            </a:prstGeom>
            <a:noFill/>
          </p:spPr>
          <p:txBody>
            <a:bodyPr wrap="none" rtlCol="0">
              <a:spAutoFit/>
            </a:bodyPr>
            <a:lstStyle/>
            <a:p>
              <a:pPr algn="ctr"/>
              <a:r>
                <a:rPr lang="en-GB" sz="900" b="1" dirty="0">
                  <a:solidFill>
                    <a:srgbClr val="003F48"/>
                  </a:solidFill>
                  <a:latin typeface="Avenir LT Pro 65 Medium" panose="020B0603020203020204" pitchFamily="34" charset="0"/>
                </a:rPr>
                <a:t>JOG</a:t>
              </a:r>
            </a:p>
          </p:txBody>
        </p:sp>
        <p:sp>
          <p:nvSpPr>
            <p:cNvPr id="53" name="Oval 52">
              <a:extLst>
                <a:ext uri="{FF2B5EF4-FFF2-40B4-BE49-F238E27FC236}">
                  <a16:creationId xmlns:a16="http://schemas.microsoft.com/office/drawing/2014/main" id="{E72F4AEF-684A-07D9-205E-EC30C81DFE10}"/>
                </a:ext>
              </a:extLst>
            </p:cNvPr>
            <p:cNvSpPr/>
            <p:nvPr/>
          </p:nvSpPr>
          <p:spPr>
            <a:xfrm>
              <a:off x="542746" y="1243768"/>
              <a:ext cx="307950" cy="307950"/>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54" name="Graphic 53" descr="Walk with solid fill">
              <a:extLst>
                <a:ext uri="{FF2B5EF4-FFF2-40B4-BE49-F238E27FC236}">
                  <a16:creationId xmlns:a16="http://schemas.microsoft.com/office/drawing/2014/main" id="{CE5EBA5D-17B6-D9F9-97DA-BD3A540D2424}"/>
                </a:ext>
              </a:extLst>
            </p:cNvPr>
            <p:cNvPicPr>
              <a:picLocks noChangeAspect="1"/>
            </p:cNvPicPr>
            <p:nvPr/>
          </p:nvPicPr>
          <p:blipFill>
            <a:blip r:embed="rId9" cstate="print">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590155" y="1285531"/>
              <a:ext cx="224429" cy="224425"/>
            </a:xfrm>
            <a:prstGeom prst="rect">
              <a:avLst/>
            </a:prstGeom>
          </p:spPr>
        </p:pic>
      </p:grpSp>
    </p:spTree>
    <p:extLst>
      <p:ext uri="{BB962C8B-B14F-4D97-AF65-F5344CB8AC3E}">
        <p14:creationId xmlns:p14="http://schemas.microsoft.com/office/powerpoint/2010/main" val="13072031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1EBFB64-919F-C929-C66E-63648D28B95E}"/>
              </a:ext>
            </a:extLst>
          </p:cNvPr>
          <p:cNvSpPr txBox="1">
            <a:spLocks/>
          </p:cNvSpPr>
          <p:nvPr/>
        </p:nvSpPr>
        <p:spPr>
          <a:xfrm>
            <a:off x="479673" y="792683"/>
            <a:ext cx="5011820"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THE SWEET SPOT OF CUSTOMER MANAGEMENT AMBITION</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53</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graphicFrame>
        <p:nvGraphicFramePr>
          <p:cNvPr id="37" name="Table 2">
            <a:extLst>
              <a:ext uri="{FF2B5EF4-FFF2-40B4-BE49-F238E27FC236}">
                <a16:creationId xmlns:a16="http://schemas.microsoft.com/office/drawing/2014/main" id="{6F0DFAE1-8CAF-4B9B-924E-3F76A0B5BD47}"/>
              </a:ext>
            </a:extLst>
          </p:cNvPr>
          <p:cNvGraphicFramePr>
            <a:graphicFrameLocks noGrp="1"/>
          </p:cNvGraphicFramePr>
          <p:nvPr>
            <p:extLst>
              <p:ext uri="{D42A27DB-BD31-4B8C-83A1-F6EECF244321}">
                <p14:modId xmlns:p14="http://schemas.microsoft.com/office/powerpoint/2010/main" val="3102557151"/>
              </p:ext>
            </p:extLst>
          </p:nvPr>
        </p:nvGraphicFramePr>
        <p:xfrm>
          <a:off x="475916" y="1822996"/>
          <a:ext cx="5456336" cy="2095444"/>
        </p:xfrm>
        <a:graphic>
          <a:graphicData uri="http://schemas.openxmlformats.org/drawingml/2006/table">
            <a:tbl>
              <a:tblPr>
                <a:tableStyleId>{073A0DAA-6AF3-43AB-8588-CEC1D06C72B9}</a:tableStyleId>
              </a:tblPr>
              <a:tblGrid>
                <a:gridCol w="676609">
                  <a:extLst>
                    <a:ext uri="{9D8B030D-6E8A-4147-A177-3AD203B41FA5}">
                      <a16:colId xmlns:a16="http://schemas.microsoft.com/office/drawing/2014/main" val="1038262236"/>
                    </a:ext>
                  </a:extLst>
                </a:gridCol>
                <a:gridCol w="766422">
                  <a:extLst>
                    <a:ext uri="{9D8B030D-6E8A-4147-A177-3AD203B41FA5}">
                      <a16:colId xmlns:a16="http://schemas.microsoft.com/office/drawing/2014/main" val="2063364296"/>
                    </a:ext>
                  </a:extLst>
                </a:gridCol>
                <a:gridCol w="802661">
                  <a:extLst>
                    <a:ext uri="{9D8B030D-6E8A-4147-A177-3AD203B41FA5}">
                      <a16:colId xmlns:a16="http://schemas.microsoft.com/office/drawing/2014/main" val="1057428354"/>
                    </a:ext>
                  </a:extLst>
                </a:gridCol>
                <a:gridCol w="802661">
                  <a:extLst>
                    <a:ext uri="{9D8B030D-6E8A-4147-A177-3AD203B41FA5}">
                      <a16:colId xmlns:a16="http://schemas.microsoft.com/office/drawing/2014/main" val="4073235388"/>
                    </a:ext>
                  </a:extLst>
                </a:gridCol>
                <a:gridCol w="802661">
                  <a:extLst>
                    <a:ext uri="{9D8B030D-6E8A-4147-A177-3AD203B41FA5}">
                      <a16:colId xmlns:a16="http://schemas.microsoft.com/office/drawing/2014/main" val="4031450205"/>
                    </a:ext>
                  </a:extLst>
                </a:gridCol>
                <a:gridCol w="802661">
                  <a:extLst>
                    <a:ext uri="{9D8B030D-6E8A-4147-A177-3AD203B41FA5}">
                      <a16:colId xmlns:a16="http://schemas.microsoft.com/office/drawing/2014/main" val="3266409691"/>
                    </a:ext>
                  </a:extLst>
                </a:gridCol>
                <a:gridCol w="802661">
                  <a:extLst>
                    <a:ext uri="{9D8B030D-6E8A-4147-A177-3AD203B41FA5}">
                      <a16:colId xmlns:a16="http://schemas.microsoft.com/office/drawing/2014/main" val="3834573909"/>
                    </a:ext>
                  </a:extLst>
                </a:gridCol>
              </a:tblGrid>
              <a:tr h="148679">
                <a:tc>
                  <a:txBody>
                    <a:bodyPr/>
                    <a:lstStyle/>
                    <a:p>
                      <a:pPr algn="ctr"/>
                      <a:endParaRPr lang="en-GB" sz="500" dirty="0">
                        <a:latin typeface="Avenir LT Pro 65 Medium" panose="020B0603020203020204" pitchFamily="34" charset="0"/>
                      </a:endParaRPr>
                    </a:p>
                  </a:txBody>
                  <a:tcPr marL="54304" marR="54304" marT="27153" marB="271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266700" lvl="1" indent="0" algn="l"/>
                      <a:r>
                        <a:rPr lang="en-GB" sz="700" b="1" dirty="0">
                          <a:solidFill>
                            <a:schemeClr val="bg1">
                              <a:lumMod val="75000"/>
                            </a:schemeClr>
                          </a:solidFill>
                          <a:latin typeface="Avenir LT Pro 65 Medium" panose="020B0603020203020204" pitchFamily="34" charset="0"/>
                        </a:rPr>
                        <a:t>LEVEL 0</a:t>
                      </a:r>
                    </a:p>
                  </a:txBody>
                  <a:tcPr marL="54304" marR="54304" marT="27153" marB="271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4D4D4D"/>
                    </a:solidFill>
                  </a:tcPr>
                </a:tc>
                <a:tc>
                  <a:txBody>
                    <a:bodyPr/>
                    <a:lstStyle/>
                    <a:p>
                      <a:pPr marL="266700" lvl="1" indent="0" algn="l"/>
                      <a:r>
                        <a:rPr lang="en-GB" sz="700" b="1" dirty="0">
                          <a:solidFill>
                            <a:schemeClr val="bg1">
                              <a:lumMod val="75000"/>
                            </a:schemeClr>
                          </a:solidFill>
                          <a:latin typeface="Avenir LT Pro 65 Medium" panose="020B0603020203020204" pitchFamily="34" charset="0"/>
                        </a:rPr>
                        <a:t>LEVEL 1</a:t>
                      </a:r>
                    </a:p>
                  </a:txBody>
                  <a:tcPr marL="54304" marR="54304" marT="27153" marB="271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4D4D4D"/>
                    </a:solidFill>
                  </a:tcPr>
                </a:tc>
                <a:tc>
                  <a:txBody>
                    <a:bodyPr/>
                    <a:lstStyle/>
                    <a:p>
                      <a:pPr marL="266700" lvl="1" indent="0" algn="l"/>
                      <a:r>
                        <a:rPr lang="en-GB" sz="700" b="1" dirty="0">
                          <a:solidFill>
                            <a:schemeClr val="bg1">
                              <a:lumMod val="75000"/>
                            </a:schemeClr>
                          </a:solidFill>
                          <a:latin typeface="Avenir LT Pro 65 Medium" panose="020B0603020203020204" pitchFamily="34" charset="0"/>
                        </a:rPr>
                        <a:t>LEVEL 2</a:t>
                      </a:r>
                    </a:p>
                  </a:txBody>
                  <a:tcPr marL="54304" marR="54304" marT="27153" marB="271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4D4D4D"/>
                    </a:solidFill>
                  </a:tcPr>
                </a:tc>
                <a:tc>
                  <a:txBody>
                    <a:bodyPr/>
                    <a:lstStyle/>
                    <a:p>
                      <a:pPr marL="266700" lvl="1" indent="0" algn="l"/>
                      <a:r>
                        <a:rPr lang="en-GB" sz="700" b="1" dirty="0">
                          <a:solidFill>
                            <a:schemeClr val="bg1">
                              <a:lumMod val="75000"/>
                            </a:schemeClr>
                          </a:solidFill>
                          <a:latin typeface="Avenir LT Pro 65 Medium" panose="020B0603020203020204" pitchFamily="34" charset="0"/>
                        </a:rPr>
                        <a:t>LEVEL 3</a:t>
                      </a:r>
                    </a:p>
                  </a:txBody>
                  <a:tcPr marL="54304" marR="54304" marT="27153" marB="271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4D4D4D"/>
                    </a:solidFill>
                  </a:tcPr>
                </a:tc>
                <a:tc>
                  <a:txBody>
                    <a:bodyPr/>
                    <a:lstStyle/>
                    <a:p>
                      <a:pPr marL="266700" lvl="1" indent="0" algn="l"/>
                      <a:r>
                        <a:rPr lang="en-GB" sz="700" b="1" dirty="0">
                          <a:solidFill>
                            <a:schemeClr val="bg1"/>
                          </a:solidFill>
                          <a:latin typeface="Avenir LT Pro 65 Medium" panose="020B0603020203020204" pitchFamily="34" charset="0"/>
                        </a:rPr>
                        <a:t>LEVEL 4</a:t>
                      </a:r>
                    </a:p>
                  </a:txBody>
                  <a:tcPr marL="54304" marR="54304" marT="27153" marB="271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4D4D4D"/>
                    </a:solidFill>
                  </a:tcPr>
                </a:tc>
                <a:tc>
                  <a:txBody>
                    <a:bodyPr/>
                    <a:lstStyle/>
                    <a:p>
                      <a:pPr marL="266700" lvl="1" indent="0" algn="l"/>
                      <a:r>
                        <a:rPr lang="en-GB" sz="700" b="1" dirty="0">
                          <a:solidFill>
                            <a:schemeClr val="bg1">
                              <a:lumMod val="75000"/>
                            </a:schemeClr>
                          </a:solidFill>
                          <a:latin typeface="Avenir LT Pro 65 Medium" panose="020B0603020203020204" pitchFamily="34" charset="0"/>
                        </a:rPr>
                        <a:t>LEVEL 5</a:t>
                      </a:r>
                    </a:p>
                  </a:txBody>
                  <a:tcPr marL="54304" marR="54304" marT="27153" marB="271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4D4D4D"/>
                    </a:solidFill>
                  </a:tcPr>
                </a:tc>
                <a:extLst>
                  <a:ext uri="{0D108BD9-81ED-4DB2-BD59-A6C34878D82A}">
                    <a16:rowId xmlns:a16="http://schemas.microsoft.com/office/drawing/2014/main" val="49001032"/>
                  </a:ext>
                </a:extLst>
              </a:tr>
              <a:tr h="130568">
                <a:tc>
                  <a:txBody>
                    <a:bodyPr/>
                    <a:lstStyle/>
                    <a:p>
                      <a:pPr algn="ctr"/>
                      <a:endParaRPr lang="en-GB" sz="500" b="1" dirty="0">
                        <a:solidFill>
                          <a:srgbClr val="003F48"/>
                        </a:solidFill>
                        <a:latin typeface="Avenir LT Pro 65 Medium" panose="020B0603020203020204" pitchFamily="34" charset="0"/>
                      </a:endParaRPr>
                    </a:p>
                  </a:txBody>
                  <a:tcPr marL="54304" marR="54304" marT="27153" marB="271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300060" marR="0" lvl="1" indent="0" algn="l" defTabSz="600121" rtl="0" eaLnBrk="1" fontAlgn="auto" latinLnBrk="0" hangingPunct="1">
                        <a:lnSpc>
                          <a:spcPct val="100000"/>
                        </a:lnSpc>
                        <a:spcBef>
                          <a:spcPts val="0"/>
                        </a:spcBef>
                        <a:spcAft>
                          <a:spcPts val="0"/>
                        </a:spcAft>
                        <a:buClrTx/>
                        <a:buSzTx/>
                        <a:buFontTx/>
                        <a:buNone/>
                        <a:tabLst/>
                        <a:defRPr/>
                      </a:pPr>
                      <a:r>
                        <a:rPr lang="en-GB" sz="700" b="1" kern="1200" dirty="0">
                          <a:solidFill>
                            <a:schemeClr val="bg1">
                              <a:lumMod val="75000"/>
                            </a:schemeClr>
                          </a:solidFill>
                          <a:latin typeface="Avenir LT Pro 65 Medium" panose="020B0603020203020204" pitchFamily="34" charset="0"/>
                          <a:ea typeface="+mn-ea"/>
                          <a:cs typeface="+mn-cs"/>
                        </a:rPr>
                        <a:t>PROTO</a:t>
                      </a: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solidFill>
                  </a:tcPr>
                </a:tc>
                <a:tc>
                  <a:txBody>
                    <a:bodyPr/>
                    <a:lstStyle/>
                    <a:p>
                      <a:pPr marL="300060" lvl="1" algn="l" defTabSz="600121" rtl="0" eaLnBrk="1" latinLnBrk="0" hangingPunct="1"/>
                      <a:r>
                        <a:rPr lang="en-GB" sz="700" b="1" kern="1200" dirty="0">
                          <a:solidFill>
                            <a:schemeClr val="bg1">
                              <a:lumMod val="75000"/>
                            </a:schemeClr>
                          </a:solidFill>
                          <a:latin typeface="Avenir LT Pro 65 Medium" panose="020B0603020203020204" pitchFamily="34" charset="0"/>
                          <a:ea typeface="+mn-ea"/>
                          <a:cs typeface="+mn-cs"/>
                        </a:rPr>
                        <a:t>CRAWL</a:t>
                      </a: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solidFill>
                  </a:tcPr>
                </a:tc>
                <a:tc>
                  <a:txBody>
                    <a:bodyPr/>
                    <a:lstStyle/>
                    <a:p>
                      <a:pPr marL="300060" lvl="1" algn="l" defTabSz="600121" rtl="0" eaLnBrk="1" latinLnBrk="0" hangingPunct="1"/>
                      <a:r>
                        <a:rPr lang="en-GB" sz="700" b="1" kern="1200" dirty="0">
                          <a:solidFill>
                            <a:schemeClr val="bg1">
                              <a:lumMod val="75000"/>
                            </a:schemeClr>
                          </a:solidFill>
                          <a:latin typeface="Avenir LT Pro 65 Medium" panose="020B0603020203020204" pitchFamily="34" charset="0"/>
                          <a:ea typeface="+mn-ea"/>
                          <a:cs typeface="+mn-cs"/>
                        </a:rPr>
                        <a:t>WALK</a:t>
                      </a: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solidFill>
                  </a:tcPr>
                </a:tc>
                <a:tc>
                  <a:txBody>
                    <a:bodyPr/>
                    <a:lstStyle/>
                    <a:p>
                      <a:pPr marL="300060" lvl="1" algn="l" defTabSz="600121" rtl="0" eaLnBrk="1" latinLnBrk="0" hangingPunct="1"/>
                      <a:r>
                        <a:rPr lang="en-GB" sz="700" b="1" kern="1200" dirty="0">
                          <a:solidFill>
                            <a:schemeClr val="bg1">
                              <a:lumMod val="75000"/>
                            </a:schemeClr>
                          </a:solidFill>
                          <a:latin typeface="Avenir LT Pro 65 Medium" panose="020B0603020203020204" pitchFamily="34" charset="0"/>
                          <a:ea typeface="+mn-ea"/>
                          <a:cs typeface="+mn-cs"/>
                        </a:rPr>
                        <a:t>JOG</a:t>
                      </a: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solidFill>
                  </a:tcPr>
                </a:tc>
                <a:tc>
                  <a:txBody>
                    <a:bodyPr/>
                    <a:lstStyle/>
                    <a:p>
                      <a:pPr marL="300060" lvl="1" algn="l" defTabSz="600121" rtl="0" eaLnBrk="1" latinLnBrk="0" hangingPunct="1"/>
                      <a:r>
                        <a:rPr lang="en-GB" sz="700" b="1" kern="1200" dirty="0">
                          <a:solidFill>
                            <a:schemeClr val="bg1"/>
                          </a:solidFill>
                          <a:latin typeface="Avenir LT Pro 65 Medium" panose="020B0603020203020204" pitchFamily="34" charset="0"/>
                          <a:ea typeface="+mn-ea"/>
                          <a:cs typeface="+mn-cs"/>
                        </a:rPr>
                        <a:t>RUN</a:t>
                      </a: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solidFill>
                  </a:tcPr>
                </a:tc>
                <a:tc>
                  <a:txBody>
                    <a:bodyPr/>
                    <a:lstStyle/>
                    <a:p>
                      <a:pPr marL="300060" lvl="1" algn="l" defTabSz="600121" rtl="0" eaLnBrk="1" latinLnBrk="0" hangingPunct="1"/>
                      <a:r>
                        <a:rPr lang="en-GB" sz="700" b="1" kern="1200" dirty="0">
                          <a:solidFill>
                            <a:schemeClr val="bg1">
                              <a:lumMod val="75000"/>
                            </a:schemeClr>
                          </a:solidFill>
                          <a:latin typeface="Avenir LT Pro 65 Medium" panose="020B0603020203020204" pitchFamily="34" charset="0"/>
                          <a:ea typeface="+mn-ea"/>
                          <a:cs typeface="+mn-cs"/>
                        </a:rPr>
                        <a:t>FLY</a:t>
                      </a: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solidFill>
                  </a:tcPr>
                </a:tc>
                <a:extLst>
                  <a:ext uri="{0D108BD9-81ED-4DB2-BD59-A6C34878D82A}">
                    <a16:rowId xmlns:a16="http://schemas.microsoft.com/office/drawing/2014/main" val="35001572"/>
                  </a:ext>
                </a:extLst>
              </a:tr>
              <a:tr h="297415">
                <a:tc>
                  <a:txBody>
                    <a:bodyPr/>
                    <a:lstStyle/>
                    <a:p>
                      <a:pPr algn="ctr"/>
                      <a:r>
                        <a:rPr lang="en-GB" sz="800" b="1" dirty="0">
                          <a:solidFill>
                            <a:srgbClr val="003F48"/>
                          </a:solidFill>
                          <a:latin typeface="Avenir LT Pro 65 Medium" panose="020B0603020203020204" pitchFamily="34" charset="0"/>
                        </a:rPr>
                        <a:t>Sales</a:t>
                      </a:r>
                      <a:endParaRPr lang="en-GB" sz="800" b="0" dirty="0">
                        <a:solidFill>
                          <a:srgbClr val="003F48"/>
                        </a:solidFill>
                        <a:latin typeface="Avenir LT Pro 65 Medium" panose="020B0603020203020204" pitchFamily="34" charset="0"/>
                      </a:endParaRPr>
                    </a:p>
                  </a:txBody>
                  <a:tcPr marL="54304" marR="54304" marT="27153" marB="271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3F48">
                        <a:alpha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8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tc>
                  <a:txBody>
                    <a:bodyPr/>
                    <a:lstStyle/>
                    <a:p>
                      <a:pPr algn="ctr"/>
                      <a:endParaRPr lang="en-GB" sz="8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8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8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800" dirty="0">
                        <a:solidFill>
                          <a:srgbClr val="003F48"/>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3F48">
                        <a:alpha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8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extLst>
                  <a:ext uri="{0D108BD9-81ED-4DB2-BD59-A6C34878D82A}">
                    <a16:rowId xmlns:a16="http://schemas.microsoft.com/office/drawing/2014/main" val="1999176068"/>
                  </a:ext>
                </a:extLst>
              </a:tr>
              <a:tr h="2979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3F48"/>
                          </a:solidFill>
                          <a:latin typeface="Avenir LT Pro 65 Medium" panose="020B0603020203020204" pitchFamily="34" charset="0"/>
                        </a:rPr>
                        <a:t>Reputation</a:t>
                      </a:r>
                      <a:endParaRPr lang="en-GB" sz="800" b="0" dirty="0">
                        <a:solidFill>
                          <a:srgbClr val="003F48"/>
                        </a:solidFill>
                        <a:latin typeface="Avenir LT Pro 65 Medium" panose="020B0603020203020204" pitchFamily="34" charset="0"/>
                      </a:endParaRPr>
                    </a:p>
                  </a:txBody>
                  <a:tcPr marL="54304" marR="54304" marT="27153" marB="271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3F48">
                        <a:alpha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srgbClr val="4D4D4D"/>
                        </a:solidFill>
                        <a:effectLst/>
                        <a:uLnTx/>
                        <a:uFillTx/>
                        <a:latin typeface="Avenir LT Pro 65 Medium" panose="020B0603020203020204" pitchFamily="34" charset="0"/>
                        <a:ea typeface="+mn-ea"/>
                        <a:cs typeface="+mn-cs"/>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srgbClr val="4D4D4D"/>
                        </a:solidFill>
                        <a:effectLst/>
                        <a:uLnTx/>
                        <a:uFillTx/>
                        <a:latin typeface="Avenir LT Pro 65 Medium" panose="020B0603020203020204" pitchFamily="34" charset="0"/>
                        <a:ea typeface="+mn-ea"/>
                        <a:cs typeface="+mn-cs"/>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srgbClr val="4D4D4D"/>
                        </a:solidFill>
                        <a:effectLst/>
                        <a:uLnTx/>
                        <a:uFillTx/>
                        <a:latin typeface="Avenir LT Pro 65 Medium" panose="020B0603020203020204" pitchFamily="34" charset="0"/>
                        <a:ea typeface="+mn-ea"/>
                        <a:cs typeface="+mn-cs"/>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tc>
                  <a:txBody>
                    <a:bodyPr/>
                    <a:lstStyle/>
                    <a:p>
                      <a:pPr algn="ctr"/>
                      <a:endParaRPr lang="en-GB" sz="5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tc>
                  <a:txBody>
                    <a:bodyPr/>
                    <a:lstStyle/>
                    <a:p>
                      <a:pPr algn="ctr"/>
                      <a:endParaRPr lang="en-GB" sz="500" dirty="0">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3F48">
                        <a:alpha val="40000"/>
                      </a:srgbClr>
                    </a:solidFill>
                  </a:tcPr>
                </a:tc>
                <a:tc>
                  <a:txBody>
                    <a:bodyPr/>
                    <a:lstStyle/>
                    <a:p>
                      <a:pPr algn="ctr"/>
                      <a:endParaRPr lang="en-GB" sz="5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extLst>
                  <a:ext uri="{0D108BD9-81ED-4DB2-BD59-A6C34878D82A}">
                    <a16:rowId xmlns:a16="http://schemas.microsoft.com/office/drawing/2014/main" val="3129818110"/>
                  </a:ext>
                </a:extLst>
              </a:tr>
              <a:tr h="297415">
                <a:tc>
                  <a:txBody>
                    <a:bodyPr/>
                    <a:lstStyle/>
                    <a:p>
                      <a:pPr algn="ctr"/>
                      <a:r>
                        <a:rPr lang="en-GB" sz="800" b="1" dirty="0">
                          <a:solidFill>
                            <a:srgbClr val="003F48"/>
                          </a:solidFill>
                          <a:latin typeface="Avenir LT Pro 65 Medium" panose="020B0603020203020204" pitchFamily="34" charset="0"/>
                        </a:rPr>
                        <a:t>Satisfaction</a:t>
                      </a:r>
                      <a:endParaRPr lang="en-GB" sz="800" b="0" dirty="0">
                        <a:solidFill>
                          <a:srgbClr val="003F48"/>
                        </a:solidFill>
                        <a:latin typeface="Avenir LT Pro 65 Medium" panose="020B0603020203020204" pitchFamily="34" charset="0"/>
                      </a:endParaRPr>
                    </a:p>
                  </a:txBody>
                  <a:tcPr marL="54304" marR="54304" marT="27153" marB="271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3F48">
                        <a:alpha val="20000"/>
                      </a:srgbClr>
                    </a:solidFill>
                  </a:tcPr>
                </a:tc>
                <a:tc>
                  <a:txBody>
                    <a:bodyPr/>
                    <a:lstStyle/>
                    <a:p>
                      <a:pPr algn="ctr"/>
                      <a:endParaRPr lang="en-GB" sz="5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tc>
                  <a:txBody>
                    <a:bodyPr/>
                    <a:lstStyle/>
                    <a:p>
                      <a:pPr algn="ctr"/>
                      <a:endParaRPr lang="en-GB" sz="5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tc>
                  <a:txBody>
                    <a:bodyPr/>
                    <a:lstStyle/>
                    <a:p>
                      <a:pPr algn="ctr"/>
                      <a:endParaRPr lang="en-GB" sz="5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tc>
                  <a:txBody>
                    <a:bodyPr/>
                    <a:lstStyle/>
                    <a:p>
                      <a:pPr algn="ctr"/>
                      <a:endParaRPr lang="en-GB" sz="5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tc>
                  <a:txBody>
                    <a:bodyPr/>
                    <a:lstStyle/>
                    <a:p>
                      <a:pPr algn="ctr"/>
                      <a:endParaRPr lang="en-GB" sz="500" dirty="0">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3F48">
                        <a:alpha val="20000"/>
                      </a:srgbClr>
                    </a:solidFill>
                  </a:tcPr>
                </a:tc>
                <a:tc>
                  <a:txBody>
                    <a:bodyPr/>
                    <a:lstStyle/>
                    <a:p>
                      <a:pPr algn="ctr"/>
                      <a:endParaRPr lang="en-GB" sz="5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extLst>
                  <a:ext uri="{0D108BD9-81ED-4DB2-BD59-A6C34878D82A}">
                    <a16:rowId xmlns:a16="http://schemas.microsoft.com/office/drawing/2014/main" val="1660377593"/>
                  </a:ext>
                </a:extLst>
              </a:tr>
              <a:tr h="2974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3F48"/>
                          </a:solidFill>
                          <a:latin typeface="Avenir LT Pro 65 Medium" panose="020B0603020203020204" pitchFamily="34" charset="0"/>
                        </a:rPr>
                        <a:t>Morale</a:t>
                      </a:r>
                      <a:endParaRPr lang="en-GB" sz="800" b="0" dirty="0">
                        <a:solidFill>
                          <a:srgbClr val="003F48"/>
                        </a:solidFill>
                        <a:latin typeface="Avenir LT Pro 65 Medium" panose="020B0603020203020204" pitchFamily="34" charset="0"/>
                      </a:endParaRPr>
                    </a:p>
                  </a:txBody>
                  <a:tcPr marL="54304" marR="54304" marT="27153" marB="271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3F48">
                        <a:alpha val="40000"/>
                      </a:srgbClr>
                    </a:solidFill>
                  </a:tcPr>
                </a:tc>
                <a:tc>
                  <a:txBody>
                    <a:bodyPr/>
                    <a:lstStyle/>
                    <a:p>
                      <a:pPr algn="ctr"/>
                      <a:endParaRPr lang="en-GB" sz="5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tc>
                  <a:txBody>
                    <a:bodyPr/>
                    <a:lstStyle/>
                    <a:p>
                      <a:pPr algn="ctr"/>
                      <a:endParaRPr lang="en-GB" sz="5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tc>
                  <a:txBody>
                    <a:bodyPr/>
                    <a:lstStyle/>
                    <a:p>
                      <a:pPr algn="ctr"/>
                      <a:endParaRPr lang="en-GB" sz="5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tc>
                  <a:txBody>
                    <a:bodyPr/>
                    <a:lstStyle/>
                    <a:p>
                      <a:pPr algn="ctr"/>
                      <a:endParaRPr lang="en-GB" sz="5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tc>
                  <a:txBody>
                    <a:bodyPr/>
                    <a:lstStyle/>
                    <a:p>
                      <a:pPr algn="ctr"/>
                      <a:endParaRPr lang="en-GB" sz="500" dirty="0">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3F48">
                        <a:alpha val="40000"/>
                      </a:srgbClr>
                    </a:solidFill>
                  </a:tcPr>
                </a:tc>
                <a:tc>
                  <a:txBody>
                    <a:bodyPr/>
                    <a:lstStyle/>
                    <a:p>
                      <a:pPr algn="ctr"/>
                      <a:endParaRPr lang="en-GB" sz="500"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extLst>
                  <a:ext uri="{0D108BD9-81ED-4DB2-BD59-A6C34878D82A}">
                    <a16:rowId xmlns:a16="http://schemas.microsoft.com/office/drawing/2014/main" val="3216420683"/>
                  </a:ext>
                </a:extLst>
              </a:tr>
              <a:tr h="297415">
                <a:tc>
                  <a:txBody>
                    <a:bodyPr/>
                    <a:lstStyle/>
                    <a:p>
                      <a:pPr algn="ctr"/>
                      <a:r>
                        <a:rPr lang="en-GB" sz="800" b="1" dirty="0">
                          <a:solidFill>
                            <a:srgbClr val="003F48"/>
                          </a:solidFill>
                          <a:latin typeface="Avenir LT Pro 65 Medium" panose="020B0603020203020204" pitchFamily="34" charset="0"/>
                        </a:rPr>
                        <a:t>Churn</a:t>
                      </a:r>
                      <a:endParaRPr lang="en-GB" sz="800" b="0" dirty="0">
                        <a:solidFill>
                          <a:srgbClr val="003F48"/>
                        </a:solidFill>
                        <a:latin typeface="Avenir LT Pro 65 Medium" panose="020B0603020203020204" pitchFamily="34" charset="0"/>
                      </a:endParaRPr>
                    </a:p>
                  </a:txBody>
                  <a:tcPr marL="54304" marR="54304" marT="27153" marB="271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3F48">
                        <a:alpha val="20000"/>
                      </a:srgbClr>
                    </a:solidFill>
                  </a:tcPr>
                </a:tc>
                <a:tc>
                  <a:txBody>
                    <a:bodyPr/>
                    <a:lstStyle/>
                    <a:p>
                      <a:pPr algn="ctr"/>
                      <a:r>
                        <a:rPr lang="en-GB" sz="800" b="1" dirty="0">
                          <a:solidFill>
                            <a:srgbClr val="4D4D4D"/>
                          </a:solidFill>
                          <a:latin typeface="Avenir LT Pro 65 Medium" panose="020B0603020203020204" pitchFamily="34" charset="0"/>
                        </a:rPr>
                        <a:t>Low</a:t>
                      </a: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tc>
                  <a:txBody>
                    <a:bodyPr/>
                    <a:lstStyle/>
                    <a:p>
                      <a:pPr algn="ctr"/>
                      <a:r>
                        <a:rPr lang="en-GB" sz="800" b="1" dirty="0">
                          <a:solidFill>
                            <a:srgbClr val="4D4D4D"/>
                          </a:solidFill>
                          <a:latin typeface="Avenir LT Pro 65 Medium" panose="020B0603020203020204" pitchFamily="34" charset="0"/>
                          <a:sym typeface="Wingdings 2" panose="05020102010507070707" pitchFamily="18" charset="2"/>
                        </a:rPr>
                        <a:t>Very High</a:t>
                      </a:r>
                      <a:endParaRPr lang="en-GB" sz="800" b="1"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tc>
                  <a:txBody>
                    <a:bodyPr/>
                    <a:lstStyle/>
                    <a:p>
                      <a:pPr algn="ctr"/>
                      <a:r>
                        <a:rPr lang="en-GB" sz="800" b="1" dirty="0">
                          <a:solidFill>
                            <a:srgbClr val="4D4D4D"/>
                          </a:solidFill>
                          <a:latin typeface="Avenir LT Pro 65 Medium" panose="020B0603020203020204" pitchFamily="34" charset="0"/>
                        </a:rPr>
                        <a:t>High</a:t>
                      </a: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tc>
                  <a:txBody>
                    <a:bodyPr/>
                    <a:lstStyle/>
                    <a:p>
                      <a:pPr algn="ctr"/>
                      <a:r>
                        <a:rPr lang="en-GB" sz="800" b="1" dirty="0">
                          <a:solidFill>
                            <a:srgbClr val="4D4D4D"/>
                          </a:solidFill>
                          <a:latin typeface="Avenir LT Pro 65 Medium" panose="020B0603020203020204" pitchFamily="34" charset="0"/>
                        </a:rPr>
                        <a:t>Medium</a:t>
                      </a: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tc>
                  <a:txBody>
                    <a:bodyPr/>
                    <a:lstStyle/>
                    <a:p>
                      <a:pPr algn="ctr"/>
                      <a:r>
                        <a:rPr kumimoji="0" lang="en-GB" sz="800" b="1" i="0" u="none" strike="noStrike" kern="1200" cap="none" spc="0" normalizeH="0" baseline="0" noProof="0" dirty="0">
                          <a:ln>
                            <a:noFill/>
                          </a:ln>
                          <a:solidFill>
                            <a:srgbClr val="003F48"/>
                          </a:solidFill>
                          <a:effectLst/>
                          <a:uLnTx/>
                          <a:uFillTx/>
                          <a:latin typeface="Avenir LT Pro 65 Medium" panose="020B0603020203020204" pitchFamily="34" charset="0"/>
                          <a:ea typeface="+mn-ea"/>
                          <a:cs typeface="+mn-cs"/>
                          <a:sym typeface="Wingdings 2" panose="05020102010507070707" pitchFamily="18" charset="2"/>
                        </a:rPr>
                        <a:t>Low</a:t>
                      </a:r>
                      <a:endParaRPr lang="en-GB" sz="800" b="1" dirty="0">
                        <a:solidFill>
                          <a:srgbClr val="003F48"/>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3F48">
                        <a:alpha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4D4D4D"/>
                          </a:solidFill>
                          <a:effectLst/>
                          <a:uLnTx/>
                          <a:uFillTx/>
                          <a:latin typeface="Avenir LT Pro 65 Medium" panose="020B0603020203020204" pitchFamily="34" charset="0"/>
                          <a:ea typeface="+mn-ea"/>
                          <a:cs typeface="+mn-cs"/>
                        </a:rPr>
                        <a:t>Very Low</a:t>
                      </a: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20000"/>
                      </a:srgbClr>
                    </a:solidFill>
                  </a:tcPr>
                </a:tc>
                <a:extLst>
                  <a:ext uri="{0D108BD9-81ED-4DB2-BD59-A6C34878D82A}">
                    <a16:rowId xmlns:a16="http://schemas.microsoft.com/office/drawing/2014/main" val="1127001081"/>
                  </a:ext>
                </a:extLst>
              </a:tr>
              <a:tr h="297415">
                <a:tc>
                  <a:txBody>
                    <a:bodyPr/>
                    <a:lstStyle/>
                    <a:p>
                      <a:pPr algn="ctr"/>
                      <a:r>
                        <a:rPr lang="en-GB" sz="800" b="1" dirty="0">
                          <a:solidFill>
                            <a:srgbClr val="003F48"/>
                          </a:solidFill>
                          <a:latin typeface="Avenir LT Pro 65 Medium" panose="020B0603020203020204" pitchFamily="34" charset="0"/>
                        </a:rPr>
                        <a:t>Costs</a:t>
                      </a:r>
                      <a:endParaRPr lang="en-GB" sz="800" b="0" dirty="0">
                        <a:solidFill>
                          <a:srgbClr val="003F48"/>
                        </a:solidFill>
                        <a:latin typeface="Avenir LT Pro 65 Medium" panose="020B0603020203020204" pitchFamily="34" charset="0"/>
                      </a:endParaRPr>
                    </a:p>
                  </a:txBody>
                  <a:tcPr marL="54304" marR="54304" marT="27153" marB="271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3F48">
                        <a:alpha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4D4D4D"/>
                          </a:solidFill>
                          <a:latin typeface="Avenir LT Pro 65 Medium" panose="020B0603020203020204" pitchFamily="34" charset="0"/>
                        </a:rPr>
                        <a:t>$</a:t>
                      </a: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4D4D4D"/>
                          </a:solidFill>
                          <a:latin typeface="Avenir LT Pro 65 Medium" panose="020B0603020203020204" pitchFamily="34" charset="0"/>
                          <a:sym typeface="Wingdings" panose="05000000000000000000" pitchFamily="2" charset="2"/>
                        </a:rPr>
                        <a:t>$$$</a:t>
                      </a:r>
                      <a:endParaRPr lang="en-GB" sz="800" b="1"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4D4D4D"/>
                          </a:solidFill>
                          <a:latin typeface="Avenir LT Pro 65 Medium" panose="020B0603020203020204" pitchFamily="34" charset="0"/>
                          <a:sym typeface="Wingdings" panose="05000000000000000000" pitchFamily="2" charset="2"/>
                        </a:rPr>
                        <a:t>$$</a:t>
                      </a:r>
                      <a:endParaRPr lang="en-GB" sz="800" b="1"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4D4D4D"/>
                          </a:solidFill>
                          <a:latin typeface="Avenir LT Pro 65 Medium" panose="020B0603020203020204" pitchFamily="34" charset="0"/>
                          <a:sym typeface="Wingdings" panose="05000000000000000000" pitchFamily="2" charset="2"/>
                        </a:rPr>
                        <a:t>$$$</a:t>
                      </a:r>
                      <a:endParaRPr lang="en-GB" sz="800" b="1"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3F48"/>
                          </a:solidFill>
                          <a:latin typeface="Avenir LT Pro 65 Medium" panose="020B0603020203020204" pitchFamily="34" charset="0"/>
                          <a:sym typeface="Wingdings" panose="05000000000000000000" pitchFamily="2" charset="2"/>
                        </a:rPr>
                        <a:t>$$$$</a:t>
                      </a:r>
                      <a:endParaRPr lang="en-GB" sz="800" b="1" dirty="0">
                        <a:solidFill>
                          <a:srgbClr val="003F48"/>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3F48">
                        <a:alpha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4D4D4D"/>
                          </a:solidFill>
                          <a:latin typeface="Avenir LT Pro 65 Medium" panose="020B0603020203020204" pitchFamily="34" charset="0"/>
                          <a:sym typeface="Wingdings" panose="05000000000000000000" pitchFamily="2" charset="2"/>
                        </a:rPr>
                        <a:t>$$$$$</a:t>
                      </a:r>
                      <a:endParaRPr lang="en-GB" sz="800" b="1" dirty="0">
                        <a:solidFill>
                          <a:srgbClr val="4D4D4D"/>
                        </a:solidFill>
                        <a:latin typeface="Avenir LT Pro 65 Medium" panose="020B0603020203020204" pitchFamily="34" charset="0"/>
                      </a:endParaRPr>
                    </a:p>
                  </a:txBody>
                  <a:tcPr marL="21379" marR="21379" marT="21379" marB="2137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D4D4D">
                        <a:alpha val="40000"/>
                      </a:srgbClr>
                    </a:solidFill>
                  </a:tcPr>
                </a:tc>
                <a:extLst>
                  <a:ext uri="{0D108BD9-81ED-4DB2-BD59-A6C34878D82A}">
                    <a16:rowId xmlns:a16="http://schemas.microsoft.com/office/drawing/2014/main" val="4060191277"/>
                  </a:ext>
                </a:extLst>
              </a:tr>
            </a:tbl>
          </a:graphicData>
        </a:graphic>
      </p:graphicFrame>
      <p:grpSp>
        <p:nvGrpSpPr>
          <p:cNvPr id="15" name="Group 14">
            <a:extLst>
              <a:ext uri="{FF2B5EF4-FFF2-40B4-BE49-F238E27FC236}">
                <a16:creationId xmlns:a16="http://schemas.microsoft.com/office/drawing/2014/main" id="{22D7A029-309D-3A8D-7EE9-A12A4AFE7D55}"/>
              </a:ext>
            </a:extLst>
          </p:cNvPr>
          <p:cNvGrpSpPr>
            <a:grpSpLocks noChangeAspect="1"/>
          </p:cNvGrpSpPr>
          <p:nvPr/>
        </p:nvGrpSpPr>
        <p:grpSpPr>
          <a:xfrm>
            <a:off x="1962777" y="1861757"/>
            <a:ext cx="226046" cy="226046"/>
            <a:chOff x="2253675" y="1359021"/>
            <a:chExt cx="128278" cy="128278"/>
          </a:xfrm>
        </p:grpSpPr>
        <p:sp>
          <p:nvSpPr>
            <p:cNvPr id="39" name="Oval 38">
              <a:extLst>
                <a:ext uri="{FF2B5EF4-FFF2-40B4-BE49-F238E27FC236}">
                  <a16:creationId xmlns:a16="http://schemas.microsoft.com/office/drawing/2014/main" id="{69E8EE42-3271-4297-ACB7-4EF1F7DE9348}"/>
                </a:ext>
              </a:extLst>
            </p:cNvPr>
            <p:cNvSpPr/>
            <p:nvPr/>
          </p:nvSpPr>
          <p:spPr>
            <a:xfrm>
              <a:off x="2253675" y="1359021"/>
              <a:ext cx="128278" cy="128278"/>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40" name="Graphic 39" descr="Baby crawling with solid fill">
              <a:extLst>
                <a:ext uri="{FF2B5EF4-FFF2-40B4-BE49-F238E27FC236}">
                  <a16:creationId xmlns:a16="http://schemas.microsoft.com/office/drawing/2014/main" id="{F9AB55ED-DB44-4AA6-9BEA-81C8A5D39E20}"/>
                </a:ext>
              </a:extLst>
            </p:cNvPr>
            <p:cNvPicPr>
              <a:picLocks noChangeAspect="1"/>
            </p:cNvPicPr>
            <p:nvPr/>
          </p:nvPicPr>
          <p:blipFill>
            <a:blip r:embed="rId4" cstate="print">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2271143" y="1378426"/>
              <a:ext cx="87348" cy="87348"/>
            </a:xfrm>
            <a:prstGeom prst="rect">
              <a:avLst/>
            </a:prstGeom>
          </p:spPr>
        </p:pic>
      </p:grpSp>
      <p:grpSp>
        <p:nvGrpSpPr>
          <p:cNvPr id="18" name="Group 17">
            <a:extLst>
              <a:ext uri="{FF2B5EF4-FFF2-40B4-BE49-F238E27FC236}">
                <a16:creationId xmlns:a16="http://schemas.microsoft.com/office/drawing/2014/main" id="{62554988-B249-5BEB-0202-42310D030704}"/>
              </a:ext>
            </a:extLst>
          </p:cNvPr>
          <p:cNvGrpSpPr>
            <a:grpSpLocks noChangeAspect="1"/>
          </p:cNvGrpSpPr>
          <p:nvPr/>
        </p:nvGrpSpPr>
        <p:grpSpPr>
          <a:xfrm>
            <a:off x="5171829" y="1861757"/>
            <a:ext cx="226046" cy="226046"/>
            <a:chOff x="5171829" y="1359021"/>
            <a:chExt cx="128278" cy="128278"/>
          </a:xfrm>
        </p:grpSpPr>
        <p:sp>
          <p:nvSpPr>
            <p:cNvPr id="42" name="Oval 41">
              <a:extLst>
                <a:ext uri="{FF2B5EF4-FFF2-40B4-BE49-F238E27FC236}">
                  <a16:creationId xmlns:a16="http://schemas.microsoft.com/office/drawing/2014/main" id="{D17EAB55-F8F4-4C49-8337-19C0BB7EAD65}"/>
                </a:ext>
              </a:extLst>
            </p:cNvPr>
            <p:cNvSpPr/>
            <p:nvPr/>
          </p:nvSpPr>
          <p:spPr>
            <a:xfrm>
              <a:off x="5171829" y="1359021"/>
              <a:ext cx="128278" cy="128278"/>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43" name="Graphic 42" descr="Rocket with solid fill">
              <a:extLst>
                <a:ext uri="{FF2B5EF4-FFF2-40B4-BE49-F238E27FC236}">
                  <a16:creationId xmlns:a16="http://schemas.microsoft.com/office/drawing/2014/main" id="{F3EDC3A5-9F71-43F4-85A0-20AF5AD6B23F}"/>
                </a:ext>
              </a:extLst>
            </p:cNvPr>
            <p:cNvPicPr>
              <a:picLocks noChangeAspect="1"/>
            </p:cNvPicPr>
            <p:nvPr/>
          </p:nvPicPr>
          <p:blipFill>
            <a:blip r:embed="rId6" cstate="print">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5181342" y="1374442"/>
              <a:ext cx="97439" cy="97439"/>
            </a:xfrm>
            <a:prstGeom prst="rect">
              <a:avLst/>
            </a:prstGeom>
          </p:spPr>
        </p:pic>
      </p:grpSp>
      <p:grpSp>
        <p:nvGrpSpPr>
          <p:cNvPr id="17" name="Group 16">
            <a:extLst>
              <a:ext uri="{FF2B5EF4-FFF2-40B4-BE49-F238E27FC236}">
                <a16:creationId xmlns:a16="http://schemas.microsoft.com/office/drawing/2014/main" id="{F6BF8292-8821-B346-80E0-E18C66AA6302}"/>
              </a:ext>
            </a:extLst>
          </p:cNvPr>
          <p:cNvGrpSpPr>
            <a:grpSpLocks noChangeAspect="1"/>
          </p:cNvGrpSpPr>
          <p:nvPr/>
        </p:nvGrpSpPr>
        <p:grpSpPr>
          <a:xfrm>
            <a:off x="3564922" y="1861757"/>
            <a:ext cx="226046" cy="226046"/>
            <a:chOff x="3714097" y="1359021"/>
            <a:chExt cx="128278" cy="128278"/>
          </a:xfrm>
        </p:grpSpPr>
        <p:sp>
          <p:nvSpPr>
            <p:cNvPr id="45" name="Oval 44">
              <a:extLst>
                <a:ext uri="{FF2B5EF4-FFF2-40B4-BE49-F238E27FC236}">
                  <a16:creationId xmlns:a16="http://schemas.microsoft.com/office/drawing/2014/main" id="{9E495AED-D618-40D1-9609-EA8F819FC4FF}"/>
                </a:ext>
              </a:extLst>
            </p:cNvPr>
            <p:cNvSpPr/>
            <p:nvPr/>
          </p:nvSpPr>
          <p:spPr>
            <a:xfrm>
              <a:off x="3714097" y="1359021"/>
              <a:ext cx="128278" cy="128278"/>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dirty="0"/>
            </a:p>
          </p:txBody>
        </p:sp>
        <p:pic>
          <p:nvPicPr>
            <p:cNvPr id="46" name="Graphic 45" descr="Walk with solid fill">
              <a:extLst>
                <a:ext uri="{FF2B5EF4-FFF2-40B4-BE49-F238E27FC236}">
                  <a16:creationId xmlns:a16="http://schemas.microsoft.com/office/drawing/2014/main" id="{E932E269-4189-4EA8-8AA7-B5A17489DE76}"/>
                </a:ext>
              </a:extLst>
            </p:cNvPr>
            <p:cNvPicPr>
              <a:picLocks noChangeAspect="1"/>
            </p:cNvPicPr>
            <p:nvPr/>
          </p:nvPicPr>
          <p:blipFill>
            <a:blip r:embed="rId8" cstate="print">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3727896" y="1376419"/>
              <a:ext cx="93485" cy="93485"/>
            </a:xfrm>
            <a:prstGeom prst="rect">
              <a:avLst/>
            </a:prstGeom>
          </p:spPr>
        </p:pic>
      </p:grpSp>
      <p:grpSp>
        <p:nvGrpSpPr>
          <p:cNvPr id="47" name="Group 46">
            <a:extLst>
              <a:ext uri="{FF2B5EF4-FFF2-40B4-BE49-F238E27FC236}">
                <a16:creationId xmlns:a16="http://schemas.microsoft.com/office/drawing/2014/main" id="{922B454C-BBD6-422E-9CA7-5ADC1C571277}"/>
              </a:ext>
            </a:extLst>
          </p:cNvPr>
          <p:cNvGrpSpPr>
            <a:grpSpLocks noChangeAspect="1"/>
          </p:cNvGrpSpPr>
          <p:nvPr/>
        </p:nvGrpSpPr>
        <p:grpSpPr>
          <a:xfrm>
            <a:off x="4373139" y="1861757"/>
            <a:ext cx="226046" cy="226046"/>
            <a:chOff x="7115035" y="6915750"/>
            <a:chExt cx="504000" cy="504000"/>
          </a:xfrm>
        </p:grpSpPr>
        <p:sp>
          <p:nvSpPr>
            <p:cNvPr id="48" name="Oval 47">
              <a:extLst>
                <a:ext uri="{FF2B5EF4-FFF2-40B4-BE49-F238E27FC236}">
                  <a16:creationId xmlns:a16="http://schemas.microsoft.com/office/drawing/2014/main" id="{C7F021DB-4A15-4D3B-8F9A-6833A108B71F}"/>
                </a:ext>
              </a:extLst>
            </p:cNvPr>
            <p:cNvSpPr/>
            <p:nvPr/>
          </p:nvSpPr>
          <p:spPr>
            <a:xfrm rot="18691099">
              <a:off x="7115035" y="6915750"/>
              <a:ext cx="504000" cy="504000"/>
            </a:xfrm>
            <a:prstGeom prst="ellipse">
              <a:avLst/>
            </a:prstGeom>
            <a:solidFill>
              <a:srgbClr val="007382"/>
            </a:solidFill>
            <a:ln w="6350">
              <a:solidFill>
                <a:srgbClr val="19525A"/>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49" name="Graphic 48" descr="Run with solid fill">
              <a:extLst>
                <a:ext uri="{FF2B5EF4-FFF2-40B4-BE49-F238E27FC236}">
                  <a16:creationId xmlns:a16="http://schemas.microsoft.com/office/drawing/2014/main" id="{73345DA3-6A71-4D43-A8A7-7A2049086ED5}"/>
                </a:ext>
              </a:extLst>
            </p:cNvPr>
            <p:cNvPicPr>
              <a:picLocks noChangeAspect="1"/>
            </p:cNvPicPr>
            <p:nvPr/>
          </p:nvPicPr>
          <p:blipFill>
            <a:blip r:embed="rId10" cstate="print">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p:blipFill>
          <p:spPr>
            <a:xfrm>
              <a:off x="7155452" y="6977273"/>
              <a:ext cx="367302" cy="367302"/>
            </a:xfrm>
            <a:prstGeom prst="rect">
              <a:avLst/>
            </a:prstGeom>
          </p:spPr>
        </p:pic>
      </p:grpSp>
      <p:grpSp>
        <p:nvGrpSpPr>
          <p:cNvPr id="16" name="Group 15">
            <a:extLst>
              <a:ext uri="{FF2B5EF4-FFF2-40B4-BE49-F238E27FC236}">
                <a16:creationId xmlns:a16="http://schemas.microsoft.com/office/drawing/2014/main" id="{3A70457B-8856-A8B5-B0A9-548501CE2D85}"/>
              </a:ext>
            </a:extLst>
          </p:cNvPr>
          <p:cNvGrpSpPr>
            <a:grpSpLocks noChangeAspect="1"/>
          </p:cNvGrpSpPr>
          <p:nvPr/>
        </p:nvGrpSpPr>
        <p:grpSpPr>
          <a:xfrm>
            <a:off x="2761468" y="1861757"/>
            <a:ext cx="226046" cy="226046"/>
            <a:chOff x="2987494" y="1359021"/>
            <a:chExt cx="128278" cy="128278"/>
          </a:xfrm>
        </p:grpSpPr>
        <p:sp>
          <p:nvSpPr>
            <p:cNvPr id="51" name="Oval 50">
              <a:extLst>
                <a:ext uri="{FF2B5EF4-FFF2-40B4-BE49-F238E27FC236}">
                  <a16:creationId xmlns:a16="http://schemas.microsoft.com/office/drawing/2014/main" id="{48C5A2AB-B8CF-46DB-961F-A3F206CC8753}"/>
                </a:ext>
              </a:extLst>
            </p:cNvPr>
            <p:cNvSpPr/>
            <p:nvPr/>
          </p:nvSpPr>
          <p:spPr>
            <a:xfrm rot="11134682">
              <a:off x="2987494" y="1359021"/>
              <a:ext cx="128278" cy="128278"/>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dirty="0"/>
            </a:p>
          </p:txBody>
        </p:sp>
        <p:grpSp>
          <p:nvGrpSpPr>
            <p:cNvPr id="52" name="Group 51">
              <a:extLst>
                <a:ext uri="{FF2B5EF4-FFF2-40B4-BE49-F238E27FC236}">
                  <a16:creationId xmlns:a16="http://schemas.microsoft.com/office/drawing/2014/main" id="{9B4923DC-1699-49E7-877B-01726ED121DE}"/>
                </a:ext>
              </a:extLst>
            </p:cNvPr>
            <p:cNvGrpSpPr>
              <a:grpSpLocks noChangeAspect="1"/>
            </p:cNvGrpSpPr>
            <p:nvPr/>
          </p:nvGrpSpPr>
          <p:grpSpPr>
            <a:xfrm>
              <a:off x="3023723" y="1379485"/>
              <a:ext cx="48802" cy="87349"/>
              <a:chOff x="1761709" y="3023427"/>
              <a:chExt cx="584084" cy="1135811"/>
            </a:xfrm>
            <a:solidFill>
              <a:srgbClr val="04202C"/>
            </a:solidFill>
          </p:grpSpPr>
          <p:sp>
            <p:nvSpPr>
              <p:cNvPr id="53" name="Freeform: Shape 52">
                <a:extLst>
                  <a:ext uri="{FF2B5EF4-FFF2-40B4-BE49-F238E27FC236}">
                    <a16:creationId xmlns:a16="http://schemas.microsoft.com/office/drawing/2014/main" id="{78A73B0C-AE09-4326-A15B-91B7D2185B97}"/>
                  </a:ext>
                </a:extLst>
              </p:cNvPr>
              <p:cNvSpPr/>
              <p:nvPr/>
            </p:nvSpPr>
            <p:spPr>
              <a:xfrm>
                <a:off x="1973650" y="3023427"/>
                <a:ext cx="211313" cy="211313"/>
              </a:xfrm>
              <a:custGeom>
                <a:avLst/>
                <a:gdLst>
                  <a:gd name="connsiteX0" fmla="*/ 211314 w 211313"/>
                  <a:gd name="connsiteY0" fmla="*/ 105657 h 211313"/>
                  <a:gd name="connsiteX1" fmla="*/ 105657 w 211313"/>
                  <a:gd name="connsiteY1" fmla="*/ 211314 h 211313"/>
                  <a:gd name="connsiteX2" fmla="*/ 0 w 211313"/>
                  <a:gd name="connsiteY2" fmla="*/ 105657 h 211313"/>
                  <a:gd name="connsiteX3" fmla="*/ 105657 w 211313"/>
                  <a:gd name="connsiteY3" fmla="*/ 0 h 211313"/>
                  <a:gd name="connsiteX4" fmla="*/ 211314 w 211313"/>
                  <a:gd name="connsiteY4" fmla="*/ 105657 h 211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13" h="211313">
                    <a:moveTo>
                      <a:pt x="211314" y="105657"/>
                    </a:moveTo>
                    <a:cubicBezTo>
                      <a:pt x="211314" y="164009"/>
                      <a:pt x="164009" y="211314"/>
                      <a:pt x="105657" y="211314"/>
                    </a:cubicBezTo>
                    <a:cubicBezTo>
                      <a:pt x="47304" y="211314"/>
                      <a:pt x="0" y="164009"/>
                      <a:pt x="0" y="105657"/>
                    </a:cubicBezTo>
                    <a:cubicBezTo>
                      <a:pt x="0" y="47304"/>
                      <a:pt x="47304" y="0"/>
                      <a:pt x="105657" y="0"/>
                    </a:cubicBezTo>
                    <a:cubicBezTo>
                      <a:pt x="164009" y="0"/>
                      <a:pt x="211314" y="47304"/>
                      <a:pt x="211314" y="105657"/>
                    </a:cubicBezTo>
                    <a:close/>
                  </a:path>
                </a:pathLst>
              </a:custGeom>
              <a:solidFill>
                <a:srgbClr val="4D4D4D"/>
              </a:solidFill>
              <a:ln w="3770" cap="flat">
                <a:noFill/>
                <a:prstDash val="solid"/>
                <a:miter/>
              </a:ln>
            </p:spPr>
            <p:txBody>
              <a:bodyPr rtlCol="0" anchor="ctr"/>
              <a:lstStyle/>
              <a:p>
                <a:endParaRPr lang="en-GB" sz="740"/>
              </a:p>
            </p:txBody>
          </p:sp>
          <p:sp>
            <p:nvSpPr>
              <p:cNvPr id="54" name="Freeform: Shape 53">
                <a:extLst>
                  <a:ext uri="{FF2B5EF4-FFF2-40B4-BE49-F238E27FC236}">
                    <a16:creationId xmlns:a16="http://schemas.microsoft.com/office/drawing/2014/main" id="{844E43E4-10B4-48F5-AD43-E73DEE595E4B}"/>
                  </a:ext>
                </a:extLst>
              </p:cNvPr>
              <p:cNvSpPr/>
              <p:nvPr/>
            </p:nvSpPr>
            <p:spPr>
              <a:xfrm>
                <a:off x="1761709" y="3260940"/>
                <a:ext cx="584084" cy="898298"/>
              </a:xfrm>
              <a:custGeom>
                <a:avLst/>
                <a:gdLst>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669961 w 740096"/>
                  <a:gd name="connsiteY31" fmla="*/ 380365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87130 w 740096"/>
                  <a:gd name="connsiteY32" fmla="*/ 383006 h 898083"/>
                  <a:gd name="connsiteX33" fmla="*/ 737317 w 740096"/>
                  <a:gd name="connsiteY33" fmla="*/ 347347 h 898083"/>
                  <a:gd name="connsiteX34" fmla="*/ 704299 w 740096"/>
                  <a:gd name="connsiteY34" fmla="*/ 279991 h 898083"/>
                  <a:gd name="connsiteX0" fmla="*/ 704299 w 740096"/>
                  <a:gd name="connsiteY0" fmla="*/ 279991 h 898083"/>
                  <a:gd name="connsiteX1" fmla="*/ 568266 w 740096"/>
                  <a:gd name="connsiteY1" fmla="*/ 235086 h 898083"/>
                  <a:gd name="connsiteX2" fmla="*/ 490344 w 740096"/>
                  <a:gd name="connsiteY2" fmla="*/ 55470 h 898083"/>
                  <a:gd name="connsiteX3" fmla="*/ 397894 w 740096"/>
                  <a:gd name="connsiteY3" fmla="*/ 0 h 898083"/>
                  <a:gd name="connsiteX4" fmla="*/ 352990 w 740096"/>
                  <a:gd name="connsiteY4" fmla="*/ 10566 h 898083"/>
                  <a:gd name="connsiteX5" fmla="*/ 168091 w 740096"/>
                  <a:gd name="connsiteY5" fmla="*/ 83205 h 898083"/>
                  <a:gd name="connsiteX6" fmla="*/ 139035 w 740096"/>
                  <a:gd name="connsiteY6" fmla="*/ 112260 h 898083"/>
                  <a:gd name="connsiteX7" fmla="*/ 73000 w 740096"/>
                  <a:gd name="connsiteY7" fmla="*/ 270746 h 898083"/>
                  <a:gd name="connsiteX8" fmla="*/ 102055 w 740096"/>
                  <a:gd name="connsiteY8" fmla="*/ 339423 h 898083"/>
                  <a:gd name="connsiteX9" fmla="*/ 121866 w 740096"/>
                  <a:gd name="connsiteY9" fmla="*/ 343385 h 898083"/>
                  <a:gd name="connsiteX10" fmla="*/ 170732 w 740096"/>
                  <a:gd name="connsiteY10" fmla="*/ 310367 h 898083"/>
                  <a:gd name="connsiteX11" fmla="*/ 224881 w 740096"/>
                  <a:gd name="connsiteY11" fmla="*/ 173013 h 898083"/>
                  <a:gd name="connsiteX12" fmla="*/ 280351 w 740096"/>
                  <a:gd name="connsiteY12" fmla="*/ 151882 h 898083"/>
                  <a:gd name="connsiteX13" fmla="*/ 189222 w 740096"/>
                  <a:gd name="connsiteY13" fmla="*/ 596961 h 898083"/>
                  <a:gd name="connsiteX14" fmla="*/ 12247 w 740096"/>
                  <a:gd name="connsiteY14" fmla="*/ 812237 h 898083"/>
                  <a:gd name="connsiteX15" fmla="*/ 18851 w 740096"/>
                  <a:gd name="connsiteY15" fmla="*/ 886197 h 898083"/>
                  <a:gd name="connsiteX16" fmla="*/ 51868 w 740096"/>
                  <a:gd name="connsiteY16" fmla="*/ 898083 h 898083"/>
                  <a:gd name="connsiteX17" fmla="*/ 92810 w 740096"/>
                  <a:gd name="connsiteY17" fmla="*/ 878272 h 898083"/>
                  <a:gd name="connsiteX18" fmla="*/ 277710 w 740096"/>
                  <a:gd name="connsiteY18" fmla="*/ 653752 h 898083"/>
                  <a:gd name="connsiteX19" fmla="*/ 288275 w 740096"/>
                  <a:gd name="connsiteY19" fmla="*/ 631300 h 898083"/>
                  <a:gd name="connsiteX20" fmla="*/ 319973 w 740096"/>
                  <a:gd name="connsiteY20" fmla="*/ 478097 h 898083"/>
                  <a:gd name="connsiteX21" fmla="*/ 462609 w 740096"/>
                  <a:gd name="connsiteY21" fmla="*/ 581113 h 898083"/>
                  <a:gd name="connsiteX22" fmla="*/ 462609 w 740096"/>
                  <a:gd name="connsiteY22" fmla="*/ 845255 h 898083"/>
                  <a:gd name="connsiteX23" fmla="*/ 515438 w 740096"/>
                  <a:gd name="connsiteY23" fmla="*/ 898083 h 898083"/>
                  <a:gd name="connsiteX24" fmla="*/ 568266 w 740096"/>
                  <a:gd name="connsiteY24" fmla="*/ 845255 h 898083"/>
                  <a:gd name="connsiteX25" fmla="*/ 568266 w 740096"/>
                  <a:gd name="connsiteY25" fmla="*/ 554698 h 898083"/>
                  <a:gd name="connsiteX26" fmla="*/ 547135 w 740096"/>
                  <a:gd name="connsiteY26" fmla="*/ 512436 h 898083"/>
                  <a:gd name="connsiteX27" fmla="*/ 419026 w 740096"/>
                  <a:gd name="connsiteY27" fmla="*/ 418665 h 898083"/>
                  <a:gd name="connsiteX28" fmla="*/ 454685 w 740096"/>
                  <a:gd name="connsiteY28" fmla="*/ 240369 h 898083"/>
                  <a:gd name="connsiteX29" fmla="*/ 479778 w 740096"/>
                  <a:gd name="connsiteY29" fmla="*/ 298481 h 898083"/>
                  <a:gd name="connsiteX30" fmla="*/ 511476 w 740096"/>
                  <a:gd name="connsiteY30" fmla="*/ 327536 h 898083"/>
                  <a:gd name="connsiteX31" fmla="*/ 591380 w 740096"/>
                  <a:gd name="connsiteY31" fmla="*/ 416084 h 898083"/>
                  <a:gd name="connsiteX32" fmla="*/ 615693 w 740096"/>
                  <a:gd name="connsiteY32" fmla="*/ 418724 h 898083"/>
                  <a:gd name="connsiteX33" fmla="*/ 737317 w 740096"/>
                  <a:gd name="connsiteY33" fmla="*/ 347347 h 898083"/>
                  <a:gd name="connsiteX34" fmla="*/ 704299 w 740096"/>
                  <a:gd name="connsiteY34" fmla="*/ 279991 h 898083"/>
                  <a:gd name="connsiteX0" fmla="*/ 704299 w 710673"/>
                  <a:gd name="connsiteY0" fmla="*/ 279991 h 898083"/>
                  <a:gd name="connsiteX1" fmla="*/ 568266 w 710673"/>
                  <a:gd name="connsiteY1" fmla="*/ 235086 h 898083"/>
                  <a:gd name="connsiteX2" fmla="*/ 490344 w 710673"/>
                  <a:gd name="connsiteY2" fmla="*/ 55470 h 898083"/>
                  <a:gd name="connsiteX3" fmla="*/ 397894 w 710673"/>
                  <a:gd name="connsiteY3" fmla="*/ 0 h 898083"/>
                  <a:gd name="connsiteX4" fmla="*/ 352990 w 710673"/>
                  <a:gd name="connsiteY4" fmla="*/ 10566 h 898083"/>
                  <a:gd name="connsiteX5" fmla="*/ 168091 w 710673"/>
                  <a:gd name="connsiteY5" fmla="*/ 83205 h 898083"/>
                  <a:gd name="connsiteX6" fmla="*/ 139035 w 710673"/>
                  <a:gd name="connsiteY6" fmla="*/ 112260 h 898083"/>
                  <a:gd name="connsiteX7" fmla="*/ 73000 w 710673"/>
                  <a:gd name="connsiteY7" fmla="*/ 270746 h 898083"/>
                  <a:gd name="connsiteX8" fmla="*/ 102055 w 710673"/>
                  <a:gd name="connsiteY8" fmla="*/ 339423 h 898083"/>
                  <a:gd name="connsiteX9" fmla="*/ 121866 w 710673"/>
                  <a:gd name="connsiteY9" fmla="*/ 343385 h 898083"/>
                  <a:gd name="connsiteX10" fmla="*/ 170732 w 710673"/>
                  <a:gd name="connsiteY10" fmla="*/ 310367 h 898083"/>
                  <a:gd name="connsiteX11" fmla="*/ 224881 w 710673"/>
                  <a:gd name="connsiteY11" fmla="*/ 173013 h 898083"/>
                  <a:gd name="connsiteX12" fmla="*/ 280351 w 710673"/>
                  <a:gd name="connsiteY12" fmla="*/ 151882 h 898083"/>
                  <a:gd name="connsiteX13" fmla="*/ 189222 w 710673"/>
                  <a:gd name="connsiteY13" fmla="*/ 596961 h 898083"/>
                  <a:gd name="connsiteX14" fmla="*/ 12247 w 710673"/>
                  <a:gd name="connsiteY14" fmla="*/ 812237 h 898083"/>
                  <a:gd name="connsiteX15" fmla="*/ 18851 w 710673"/>
                  <a:gd name="connsiteY15" fmla="*/ 886197 h 898083"/>
                  <a:gd name="connsiteX16" fmla="*/ 51868 w 710673"/>
                  <a:gd name="connsiteY16" fmla="*/ 898083 h 898083"/>
                  <a:gd name="connsiteX17" fmla="*/ 92810 w 710673"/>
                  <a:gd name="connsiteY17" fmla="*/ 878272 h 898083"/>
                  <a:gd name="connsiteX18" fmla="*/ 277710 w 710673"/>
                  <a:gd name="connsiteY18" fmla="*/ 653752 h 898083"/>
                  <a:gd name="connsiteX19" fmla="*/ 288275 w 710673"/>
                  <a:gd name="connsiteY19" fmla="*/ 631300 h 898083"/>
                  <a:gd name="connsiteX20" fmla="*/ 319973 w 710673"/>
                  <a:gd name="connsiteY20" fmla="*/ 478097 h 898083"/>
                  <a:gd name="connsiteX21" fmla="*/ 462609 w 710673"/>
                  <a:gd name="connsiteY21" fmla="*/ 581113 h 898083"/>
                  <a:gd name="connsiteX22" fmla="*/ 462609 w 710673"/>
                  <a:gd name="connsiteY22" fmla="*/ 845255 h 898083"/>
                  <a:gd name="connsiteX23" fmla="*/ 515438 w 710673"/>
                  <a:gd name="connsiteY23" fmla="*/ 898083 h 898083"/>
                  <a:gd name="connsiteX24" fmla="*/ 568266 w 710673"/>
                  <a:gd name="connsiteY24" fmla="*/ 845255 h 898083"/>
                  <a:gd name="connsiteX25" fmla="*/ 568266 w 710673"/>
                  <a:gd name="connsiteY25" fmla="*/ 554698 h 898083"/>
                  <a:gd name="connsiteX26" fmla="*/ 547135 w 710673"/>
                  <a:gd name="connsiteY26" fmla="*/ 512436 h 898083"/>
                  <a:gd name="connsiteX27" fmla="*/ 419026 w 710673"/>
                  <a:gd name="connsiteY27" fmla="*/ 418665 h 898083"/>
                  <a:gd name="connsiteX28" fmla="*/ 454685 w 710673"/>
                  <a:gd name="connsiteY28" fmla="*/ 240369 h 898083"/>
                  <a:gd name="connsiteX29" fmla="*/ 479778 w 710673"/>
                  <a:gd name="connsiteY29" fmla="*/ 298481 h 898083"/>
                  <a:gd name="connsiteX30" fmla="*/ 511476 w 710673"/>
                  <a:gd name="connsiteY30" fmla="*/ 327536 h 898083"/>
                  <a:gd name="connsiteX31" fmla="*/ 591380 w 710673"/>
                  <a:gd name="connsiteY31" fmla="*/ 416084 h 898083"/>
                  <a:gd name="connsiteX32" fmla="*/ 615693 w 710673"/>
                  <a:gd name="connsiteY32" fmla="*/ 418724 h 898083"/>
                  <a:gd name="connsiteX33" fmla="*/ 651592 w 710673"/>
                  <a:gd name="connsiteY33" fmla="*/ 380685 h 898083"/>
                  <a:gd name="connsiteX34" fmla="*/ 704299 w 710673"/>
                  <a:gd name="connsiteY34" fmla="*/ 279991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11476 w 653604"/>
                  <a:gd name="connsiteY30" fmla="*/ 327536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8266 w 653604"/>
                  <a:gd name="connsiteY1" fmla="*/ 235086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62609 w 653604"/>
                  <a:gd name="connsiteY21" fmla="*/ 581113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547135 w 653604"/>
                  <a:gd name="connsiteY26" fmla="*/ 512436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68266 w 653604"/>
                  <a:gd name="connsiteY25" fmla="*/ 554698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3803 h 898083"/>
                  <a:gd name="connsiteX1" fmla="*/ 561123 w 653604"/>
                  <a:gd name="connsiteY1" fmla="*/ 251754 h 898083"/>
                  <a:gd name="connsiteX2" fmla="*/ 490344 w 653604"/>
                  <a:gd name="connsiteY2" fmla="*/ 55470 h 898083"/>
                  <a:gd name="connsiteX3" fmla="*/ 397894 w 653604"/>
                  <a:gd name="connsiteY3" fmla="*/ 0 h 898083"/>
                  <a:gd name="connsiteX4" fmla="*/ 352990 w 653604"/>
                  <a:gd name="connsiteY4" fmla="*/ 10566 h 898083"/>
                  <a:gd name="connsiteX5" fmla="*/ 168091 w 653604"/>
                  <a:gd name="connsiteY5" fmla="*/ 83205 h 898083"/>
                  <a:gd name="connsiteX6" fmla="*/ 139035 w 653604"/>
                  <a:gd name="connsiteY6" fmla="*/ 112260 h 898083"/>
                  <a:gd name="connsiteX7" fmla="*/ 73000 w 653604"/>
                  <a:gd name="connsiteY7" fmla="*/ 270746 h 898083"/>
                  <a:gd name="connsiteX8" fmla="*/ 102055 w 653604"/>
                  <a:gd name="connsiteY8" fmla="*/ 339423 h 898083"/>
                  <a:gd name="connsiteX9" fmla="*/ 121866 w 653604"/>
                  <a:gd name="connsiteY9" fmla="*/ 343385 h 898083"/>
                  <a:gd name="connsiteX10" fmla="*/ 170732 w 653604"/>
                  <a:gd name="connsiteY10" fmla="*/ 310367 h 898083"/>
                  <a:gd name="connsiteX11" fmla="*/ 224881 w 653604"/>
                  <a:gd name="connsiteY11" fmla="*/ 173013 h 898083"/>
                  <a:gd name="connsiteX12" fmla="*/ 280351 w 653604"/>
                  <a:gd name="connsiteY12" fmla="*/ 151882 h 898083"/>
                  <a:gd name="connsiteX13" fmla="*/ 189222 w 653604"/>
                  <a:gd name="connsiteY13" fmla="*/ 596961 h 898083"/>
                  <a:gd name="connsiteX14" fmla="*/ 12247 w 653604"/>
                  <a:gd name="connsiteY14" fmla="*/ 812237 h 898083"/>
                  <a:gd name="connsiteX15" fmla="*/ 18851 w 653604"/>
                  <a:gd name="connsiteY15" fmla="*/ 886197 h 898083"/>
                  <a:gd name="connsiteX16" fmla="*/ 51868 w 653604"/>
                  <a:gd name="connsiteY16" fmla="*/ 898083 h 898083"/>
                  <a:gd name="connsiteX17" fmla="*/ 92810 w 653604"/>
                  <a:gd name="connsiteY17" fmla="*/ 878272 h 898083"/>
                  <a:gd name="connsiteX18" fmla="*/ 277710 w 653604"/>
                  <a:gd name="connsiteY18" fmla="*/ 653752 h 898083"/>
                  <a:gd name="connsiteX19" fmla="*/ 288275 w 653604"/>
                  <a:gd name="connsiteY19" fmla="*/ 631300 h 898083"/>
                  <a:gd name="connsiteX20" fmla="*/ 319973 w 653604"/>
                  <a:gd name="connsiteY20" fmla="*/ 478097 h 898083"/>
                  <a:gd name="connsiteX21" fmla="*/ 410221 w 653604"/>
                  <a:gd name="connsiteY21" fmla="*/ 612069 h 898083"/>
                  <a:gd name="connsiteX22" fmla="*/ 462609 w 653604"/>
                  <a:gd name="connsiteY22" fmla="*/ 845255 h 898083"/>
                  <a:gd name="connsiteX23" fmla="*/ 515438 w 653604"/>
                  <a:gd name="connsiteY23" fmla="*/ 898083 h 898083"/>
                  <a:gd name="connsiteX24" fmla="*/ 568266 w 653604"/>
                  <a:gd name="connsiteY24" fmla="*/ 845255 h 898083"/>
                  <a:gd name="connsiteX25" fmla="*/ 518260 w 653604"/>
                  <a:gd name="connsiteY25" fmla="*/ 626136 h 898083"/>
                  <a:gd name="connsiteX26" fmla="*/ 497129 w 653604"/>
                  <a:gd name="connsiteY26" fmla="*/ 560061 h 898083"/>
                  <a:gd name="connsiteX27" fmla="*/ 419026 w 653604"/>
                  <a:gd name="connsiteY27" fmla="*/ 418665 h 898083"/>
                  <a:gd name="connsiteX28" fmla="*/ 454685 w 653604"/>
                  <a:gd name="connsiteY28" fmla="*/ 240369 h 898083"/>
                  <a:gd name="connsiteX29" fmla="*/ 479778 w 653604"/>
                  <a:gd name="connsiteY29" fmla="*/ 298481 h 898083"/>
                  <a:gd name="connsiteX30" fmla="*/ 537670 w 653604"/>
                  <a:gd name="connsiteY30" fmla="*/ 363255 h 898083"/>
                  <a:gd name="connsiteX31" fmla="*/ 591380 w 653604"/>
                  <a:gd name="connsiteY31" fmla="*/ 416084 h 898083"/>
                  <a:gd name="connsiteX32" fmla="*/ 615693 w 653604"/>
                  <a:gd name="connsiteY32" fmla="*/ 418724 h 898083"/>
                  <a:gd name="connsiteX33" fmla="*/ 651592 w 653604"/>
                  <a:gd name="connsiteY33" fmla="*/ 380685 h 898083"/>
                  <a:gd name="connsiteX34" fmla="*/ 609049 w 653604"/>
                  <a:gd name="connsiteY34" fmla="*/ 303803 h 898083"/>
                  <a:gd name="connsiteX0" fmla="*/ 609049 w 653604"/>
                  <a:gd name="connsiteY0" fmla="*/ 304318 h 898598"/>
                  <a:gd name="connsiteX1" fmla="*/ 561123 w 653604"/>
                  <a:gd name="connsiteY1" fmla="*/ 252269 h 898598"/>
                  <a:gd name="connsiteX2" fmla="*/ 490344 w 653604"/>
                  <a:gd name="connsiteY2" fmla="*/ 55985 h 898598"/>
                  <a:gd name="connsiteX3" fmla="*/ 397894 w 653604"/>
                  <a:gd name="connsiteY3" fmla="*/ 515 h 898598"/>
                  <a:gd name="connsiteX4" fmla="*/ 168091 w 653604"/>
                  <a:gd name="connsiteY4" fmla="*/ 83720 h 898598"/>
                  <a:gd name="connsiteX5" fmla="*/ 139035 w 653604"/>
                  <a:gd name="connsiteY5" fmla="*/ 112775 h 898598"/>
                  <a:gd name="connsiteX6" fmla="*/ 73000 w 653604"/>
                  <a:gd name="connsiteY6" fmla="*/ 271261 h 898598"/>
                  <a:gd name="connsiteX7" fmla="*/ 102055 w 653604"/>
                  <a:gd name="connsiteY7" fmla="*/ 339938 h 898598"/>
                  <a:gd name="connsiteX8" fmla="*/ 121866 w 653604"/>
                  <a:gd name="connsiteY8" fmla="*/ 343900 h 898598"/>
                  <a:gd name="connsiteX9" fmla="*/ 170732 w 653604"/>
                  <a:gd name="connsiteY9" fmla="*/ 310882 h 898598"/>
                  <a:gd name="connsiteX10" fmla="*/ 224881 w 653604"/>
                  <a:gd name="connsiteY10" fmla="*/ 173528 h 898598"/>
                  <a:gd name="connsiteX11" fmla="*/ 280351 w 653604"/>
                  <a:gd name="connsiteY11" fmla="*/ 152397 h 898598"/>
                  <a:gd name="connsiteX12" fmla="*/ 189222 w 653604"/>
                  <a:gd name="connsiteY12" fmla="*/ 597476 h 898598"/>
                  <a:gd name="connsiteX13" fmla="*/ 12247 w 653604"/>
                  <a:gd name="connsiteY13" fmla="*/ 812752 h 898598"/>
                  <a:gd name="connsiteX14" fmla="*/ 18851 w 653604"/>
                  <a:gd name="connsiteY14" fmla="*/ 886712 h 898598"/>
                  <a:gd name="connsiteX15" fmla="*/ 51868 w 653604"/>
                  <a:gd name="connsiteY15" fmla="*/ 898598 h 898598"/>
                  <a:gd name="connsiteX16" fmla="*/ 92810 w 653604"/>
                  <a:gd name="connsiteY16" fmla="*/ 878787 h 898598"/>
                  <a:gd name="connsiteX17" fmla="*/ 277710 w 653604"/>
                  <a:gd name="connsiteY17" fmla="*/ 654267 h 898598"/>
                  <a:gd name="connsiteX18" fmla="*/ 288275 w 653604"/>
                  <a:gd name="connsiteY18" fmla="*/ 631815 h 898598"/>
                  <a:gd name="connsiteX19" fmla="*/ 319973 w 653604"/>
                  <a:gd name="connsiteY19" fmla="*/ 478612 h 898598"/>
                  <a:gd name="connsiteX20" fmla="*/ 410221 w 653604"/>
                  <a:gd name="connsiteY20" fmla="*/ 612584 h 898598"/>
                  <a:gd name="connsiteX21" fmla="*/ 462609 w 653604"/>
                  <a:gd name="connsiteY21" fmla="*/ 845770 h 898598"/>
                  <a:gd name="connsiteX22" fmla="*/ 515438 w 653604"/>
                  <a:gd name="connsiteY22" fmla="*/ 898598 h 898598"/>
                  <a:gd name="connsiteX23" fmla="*/ 568266 w 653604"/>
                  <a:gd name="connsiteY23" fmla="*/ 845770 h 898598"/>
                  <a:gd name="connsiteX24" fmla="*/ 518260 w 653604"/>
                  <a:gd name="connsiteY24" fmla="*/ 626651 h 898598"/>
                  <a:gd name="connsiteX25" fmla="*/ 497129 w 653604"/>
                  <a:gd name="connsiteY25" fmla="*/ 560576 h 898598"/>
                  <a:gd name="connsiteX26" fmla="*/ 419026 w 653604"/>
                  <a:gd name="connsiteY26" fmla="*/ 419180 h 898598"/>
                  <a:gd name="connsiteX27" fmla="*/ 454685 w 653604"/>
                  <a:gd name="connsiteY27" fmla="*/ 240884 h 898598"/>
                  <a:gd name="connsiteX28" fmla="*/ 479778 w 653604"/>
                  <a:gd name="connsiteY28" fmla="*/ 298996 h 898598"/>
                  <a:gd name="connsiteX29" fmla="*/ 537670 w 653604"/>
                  <a:gd name="connsiteY29" fmla="*/ 363770 h 898598"/>
                  <a:gd name="connsiteX30" fmla="*/ 591380 w 653604"/>
                  <a:gd name="connsiteY30" fmla="*/ 416599 h 898598"/>
                  <a:gd name="connsiteX31" fmla="*/ 615693 w 653604"/>
                  <a:gd name="connsiteY31" fmla="*/ 419239 h 898598"/>
                  <a:gd name="connsiteX32" fmla="*/ 651592 w 653604"/>
                  <a:gd name="connsiteY32" fmla="*/ 381200 h 898598"/>
                  <a:gd name="connsiteX33" fmla="*/ 609049 w 653604"/>
                  <a:gd name="connsiteY33" fmla="*/ 304318 h 898598"/>
                  <a:gd name="connsiteX0" fmla="*/ 609049 w 653604"/>
                  <a:gd name="connsiteY0" fmla="*/ 299647 h 893927"/>
                  <a:gd name="connsiteX1" fmla="*/ 561123 w 653604"/>
                  <a:gd name="connsiteY1" fmla="*/ 247598 h 893927"/>
                  <a:gd name="connsiteX2" fmla="*/ 490344 w 653604"/>
                  <a:gd name="connsiteY2" fmla="*/ 51314 h 893927"/>
                  <a:gd name="connsiteX3" fmla="*/ 326457 w 653604"/>
                  <a:gd name="connsiteY3" fmla="*/ 606 h 893927"/>
                  <a:gd name="connsiteX4" fmla="*/ 168091 w 653604"/>
                  <a:gd name="connsiteY4" fmla="*/ 79049 h 893927"/>
                  <a:gd name="connsiteX5" fmla="*/ 139035 w 653604"/>
                  <a:gd name="connsiteY5" fmla="*/ 108104 h 893927"/>
                  <a:gd name="connsiteX6" fmla="*/ 73000 w 653604"/>
                  <a:gd name="connsiteY6" fmla="*/ 266590 h 893927"/>
                  <a:gd name="connsiteX7" fmla="*/ 102055 w 653604"/>
                  <a:gd name="connsiteY7" fmla="*/ 335267 h 893927"/>
                  <a:gd name="connsiteX8" fmla="*/ 121866 w 653604"/>
                  <a:gd name="connsiteY8" fmla="*/ 339229 h 893927"/>
                  <a:gd name="connsiteX9" fmla="*/ 170732 w 653604"/>
                  <a:gd name="connsiteY9" fmla="*/ 306211 h 893927"/>
                  <a:gd name="connsiteX10" fmla="*/ 224881 w 653604"/>
                  <a:gd name="connsiteY10" fmla="*/ 168857 h 893927"/>
                  <a:gd name="connsiteX11" fmla="*/ 280351 w 653604"/>
                  <a:gd name="connsiteY11" fmla="*/ 147726 h 893927"/>
                  <a:gd name="connsiteX12" fmla="*/ 189222 w 653604"/>
                  <a:gd name="connsiteY12" fmla="*/ 592805 h 893927"/>
                  <a:gd name="connsiteX13" fmla="*/ 12247 w 653604"/>
                  <a:gd name="connsiteY13" fmla="*/ 808081 h 893927"/>
                  <a:gd name="connsiteX14" fmla="*/ 18851 w 653604"/>
                  <a:gd name="connsiteY14" fmla="*/ 882041 h 893927"/>
                  <a:gd name="connsiteX15" fmla="*/ 51868 w 653604"/>
                  <a:gd name="connsiteY15" fmla="*/ 893927 h 893927"/>
                  <a:gd name="connsiteX16" fmla="*/ 92810 w 653604"/>
                  <a:gd name="connsiteY16" fmla="*/ 874116 h 893927"/>
                  <a:gd name="connsiteX17" fmla="*/ 277710 w 653604"/>
                  <a:gd name="connsiteY17" fmla="*/ 649596 h 893927"/>
                  <a:gd name="connsiteX18" fmla="*/ 288275 w 653604"/>
                  <a:gd name="connsiteY18" fmla="*/ 627144 h 893927"/>
                  <a:gd name="connsiteX19" fmla="*/ 319973 w 653604"/>
                  <a:gd name="connsiteY19" fmla="*/ 473941 h 893927"/>
                  <a:gd name="connsiteX20" fmla="*/ 410221 w 653604"/>
                  <a:gd name="connsiteY20" fmla="*/ 607913 h 893927"/>
                  <a:gd name="connsiteX21" fmla="*/ 462609 w 653604"/>
                  <a:gd name="connsiteY21" fmla="*/ 841099 h 893927"/>
                  <a:gd name="connsiteX22" fmla="*/ 515438 w 653604"/>
                  <a:gd name="connsiteY22" fmla="*/ 893927 h 893927"/>
                  <a:gd name="connsiteX23" fmla="*/ 568266 w 653604"/>
                  <a:gd name="connsiteY23" fmla="*/ 841099 h 893927"/>
                  <a:gd name="connsiteX24" fmla="*/ 518260 w 653604"/>
                  <a:gd name="connsiteY24" fmla="*/ 621980 h 893927"/>
                  <a:gd name="connsiteX25" fmla="*/ 497129 w 653604"/>
                  <a:gd name="connsiteY25" fmla="*/ 555905 h 893927"/>
                  <a:gd name="connsiteX26" fmla="*/ 419026 w 653604"/>
                  <a:gd name="connsiteY26" fmla="*/ 414509 h 893927"/>
                  <a:gd name="connsiteX27" fmla="*/ 454685 w 653604"/>
                  <a:gd name="connsiteY27" fmla="*/ 236213 h 893927"/>
                  <a:gd name="connsiteX28" fmla="*/ 479778 w 653604"/>
                  <a:gd name="connsiteY28" fmla="*/ 294325 h 893927"/>
                  <a:gd name="connsiteX29" fmla="*/ 537670 w 653604"/>
                  <a:gd name="connsiteY29" fmla="*/ 359099 h 893927"/>
                  <a:gd name="connsiteX30" fmla="*/ 591380 w 653604"/>
                  <a:gd name="connsiteY30" fmla="*/ 411928 h 893927"/>
                  <a:gd name="connsiteX31" fmla="*/ 615693 w 653604"/>
                  <a:gd name="connsiteY31" fmla="*/ 414568 h 893927"/>
                  <a:gd name="connsiteX32" fmla="*/ 651592 w 653604"/>
                  <a:gd name="connsiteY32" fmla="*/ 376529 h 893927"/>
                  <a:gd name="connsiteX33" fmla="*/ 609049 w 653604"/>
                  <a:gd name="connsiteY33" fmla="*/ 299647 h 893927"/>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19973 w 653604"/>
                  <a:gd name="connsiteY19" fmla="*/ 47831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288275 w 653604"/>
                  <a:gd name="connsiteY18" fmla="*/ 631515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04944 w 653604"/>
                  <a:gd name="connsiteY18" fmla="*/ 579127 h 898298"/>
                  <a:gd name="connsiteX19" fmla="*/ 346167 w 653604"/>
                  <a:gd name="connsiteY19" fmla="*/ 497362 h 898298"/>
                  <a:gd name="connsiteX20" fmla="*/ 410221 w 653604"/>
                  <a:gd name="connsiteY20" fmla="*/ 612284 h 898298"/>
                  <a:gd name="connsiteX21" fmla="*/ 462609 w 653604"/>
                  <a:gd name="connsiteY21" fmla="*/ 845470 h 898298"/>
                  <a:gd name="connsiteX22" fmla="*/ 515438 w 653604"/>
                  <a:gd name="connsiteY22" fmla="*/ 898298 h 898298"/>
                  <a:gd name="connsiteX23" fmla="*/ 568266 w 653604"/>
                  <a:gd name="connsiteY23" fmla="*/ 845470 h 898298"/>
                  <a:gd name="connsiteX24" fmla="*/ 518260 w 653604"/>
                  <a:gd name="connsiteY24" fmla="*/ 626351 h 898298"/>
                  <a:gd name="connsiteX25" fmla="*/ 497129 w 653604"/>
                  <a:gd name="connsiteY25" fmla="*/ 560276 h 898298"/>
                  <a:gd name="connsiteX26" fmla="*/ 419026 w 653604"/>
                  <a:gd name="connsiteY26" fmla="*/ 418880 h 898298"/>
                  <a:gd name="connsiteX27" fmla="*/ 454685 w 653604"/>
                  <a:gd name="connsiteY27" fmla="*/ 240584 h 898298"/>
                  <a:gd name="connsiteX28" fmla="*/ 479778 w 653604"/>
                  <a:gd name="connsiteY28" fmla="*/ 298696 h 898298"/>
                  <a:gd name="connsiteX29" fmla="*/ 537670 w 653604"/>
                  <a:gd name="connsiteY29" fmla="*/ 363470 h 898298"/>
                  <a:gd name="connsiteX30" fmla="*/ 591380 w 653604"/>
                  <a:gd name="connsiteY30" fmla="*/ 416299 h 898298"/>
                  <a:gd name="connsiteX31" fmla="*/ 615693 w 653604"/>
                  <a:gd name="connsiteY31" fmla="*/ 418939 h 898298"/>
                  <a:gd name="connsiteX32" fmla="*/ 651592 w 653604"/>
                  <a:gd name="connsiteY32" fmla="*/ 380900 h 898298"/>
                  <a:gd name="connsiteX33" fmla="*/ 609049 w 653604"/>
                  <a:gd name="connsiteY33"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189222 w 653604"/>
                  <a:gd name="connsiteY12" fmla="*/ 597176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77710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294379 w 653604"/>
                  <a:gd name="connsiteY17" fmla="*/ 656348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51868 w 653604"/>
                  <a:gd name="connsiteY15" fmla="*/ 898298 h 898298"/>
                  <a:gd name="connsiteX16" fmla="*/ 92810 w 653604"/>
                  <a:gd name="connsiteY16" fmla="*/ 878487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9049 w 653604"/>
                  <a:gd name="connsiteY0" fmla="*/ 304018 h 901796"/>
                  <a:gd name="connsiteX1" fmla="*/ 561123 w 653604"/>
                  <a:gd name="connsiteY1" fmla="*/ 251969 h 901796"/>
                  <a:gd name="connsiteX2" fmla="*/ 459388 w 653604"/>
                  <a:gd name="connsiteY2" fmla="*/ 29491 h 901796"/>
                  <a:gd name="connsiteX3" fmla="*/ 326457 w 653604"/>
                  <a:gd name="connsiteY3" fmla="*/ 4977 h 901796"/>
                  <a:gd name="connsiteX4" fmla="*/ 168091 w 653604"/>
                  <a:gd name="connsiteY4" fmla="*/ 83420 h 901796"/>
                  <a:gd name="connsiteX5" fmla="*/ 139035 w 653604"/>
                  <a:gd name="connsiteY5" fmla="*/ 112475 h 901796"/>
                  <a:gd name="connsiteX6" fmla="*/ 73000 w 653604"/>
                  <a:gd name="connsiteY6" fmla="*/ 270961 h 901796"/>
                  <a:gd name="connsiteX7" fmla="*/ 102055 w 653604"/>
                  <a:gd name="connsiteY7" fmla="*/ 339638 h 901796"/>
                  <a:gd name="connsiteX8" fmla="*/ 121866 w 653604"/>
                  <a:gd name="connsiteY8" fmla="*/ 343600 h 901796"/>
                  <a:gd name="connsiteX9" fmla="*/ 170732 w 653604"/>
                  <a:gd name="connsiteY9" fmla="*/ 310582 h 901796"/>
                  <a:gd name="connsiteX10" fmla="*/ 224881 w 653604"/>
                  <a:gd name="connsiteY10" fmla="*/ 173228 h 901796"/>
                  <a:gd name="connsiteX11" fmla="*/ 280351 w 653604"/>
                  <a:gd name="connsiteY11" fmla="*/ 152097 h 901796"/>
                  <a:gd name="connsiteX12" fmla="*/ 239228 w 653604"/>
                  <a:gd name="connsiteY12" fmla="*/ 585269 h 901796"/>
                  <a:gd name="connsiteX13" fmla="*/ 12247 w 653604"/>
                  <a:gd name="connsiteY13" fmla="*/ 812452 h 901796"/>
                  <a:gd name="connsiteX14" fmla="*/ 18851 w 653604"/>
                  <a:gd name="connsiteY14" fmla="*/ 886412 h 901796"/>
                  <a:gd name="connsiteX15" fmla="*/ 51868 w 653604"/>
                  <a:gd name="connsiteY15" fmla="*/ 898298 h 901796"/>
                  <a:gd name="connsiteX16" fmla="*/ 199966 w 653604"/>
                  <a:gd name="connsiteY16" fmla="*/ 826099 h 901796"/>
                  <a:gd name="connsiteX17" fmla="*/ 313429 w 653604"/>
                  <a:gd name="connsiteY17" fmla="*/ 653967 h 901796"/>
                  <a:gd name="connsiteX18" fmla="*/ 346167 w 653604"/>
                  <a:gd name="connsiteY18" fmla="*/ 497362 h 901796"/>
                  <a:gd name="connsiteX19" fmla="*/ 410221 w 653604"/>
                  <a:gd name="connsiteY19" fmla="*/ 612284 h 901796"/>
                  <a:gd name="connsiteX20" fmla="*/ 462609 w 653604"/>
                  <a:gd name="connsiteY20" fmla="*/ 845470 h 901796"/>
                  <a:gd name="connsiteX21" fmla="*/ 515438 w 653604"/>
                  <a:gd name="connsiteY21" fmla="*/ 898298 h 901796"/>
                  <a:gd name="connsiteX22" fmla="*/ 568266 w 653604"/>
                  <a:gd name="connsiteY22" fmla="*/ 845470 h 901796"/>
                  <a:gd name="connsiteX23" fmla="*/ 518260 w 653604"/>
                  <a:gd name="connsiteY23" fmla="*/ 626351 h 901796"/>
                  <a:gd name="connsiteX24" fmla="*/ 497129 w 653604"/>
                  <a:gd name="connsiteY24" fmla="*/ 560276 h 901796"/>
                  <a:gd name="connsiteX25" fmla="*/ 419026 w 653604"/>
                  <a:gd name="connsiteY25" fmla="*/ 418880 h 901796"/>
                  <a:gd name="connsiteX26" fmla="*/ 454685 w 653604"/>
                  <a:gd name="connsiteY26" fmla="*/ 240584 h 901796"/>
                  <a:gd name="connsiteX27" fmla="*/ 479778 w 653604"/>
                  <a:gd name="connsiteY27" fmla="*/ 298696 h 901796"/>
                  <a:gd name="connsiteX28" fmla="*/ 537670 w 653604"/>
                  <a:gd name="connsiteY28" fmla="*/ 363470 h 901796"/>
                  <a:gd name="connsiteX29" fmla="*/ 591380 w 653604"/>
                  <a:gd name="connsiteY29" fmla="*/ 416299 h 901796"/>
                  <a:gd name="connsiteX30" fmla="*/ 615693 w 653604"/>
                  <a:gd name="connsiteY30" fmla="*/ 418939 h 901796"/>
                  <a:gd name="connsiteX31" fmla="*/ 651592 w 653604"/>
                  <a:gd name="connsiteY31" fmla="*/ 380900 h 901796"/>
                  <a:gd name="connsiteX32" fmla="*/ 609049 w 653604"/>
                  <a:gd name="connsiteY32" fmla="*/ 304018 h 901796"/>
                  <a:gd name="connsiteX0" fmla="*/ 609049 w 653604"/>
                  <a:gd name="connsiteY0" fmla="*/ 304018 h 898298"/>
                  <a:gd name="connsiteX1" fmla="*/ 561123 w 653604"/>
                  <a:gd name="connsiteY1" fmla="*/ 251969 h 898298"/>
                  <a:gd name="connsiteX2" fmla="*/ 459388 w 653604"/>
                  <a:gd name="connsiteY2" fmla="*/ 29491 h 898298"/>
                  <a:gd name="connsiteX3" fmla="*/ 326457 w 653604"/>
                  <a:gd name="connsiteY3" fmla="*/ 4977 h 898298"/>
                  <a:gd name="connsiteX4" fmla="*/ 168091 w 653604"/>
                  <a:gd name="connsiteY4" fmla="*/ 83420 h 898298"/>
                  <a:gd name="connsiteX5" fmla="*/ 139035 w 653604"/>
                  <a:gd name="connsiteY5" fmla="*/ 112475 h 898298"/>
                  <a:gd name="connsiteX6" fmla="*/ 73000 w 653604"/>
                  <a:gd name="connsiteY6" fmla="*/ 270961 h 898298"/>
                  <a:gd name="connsiteX7" fmla="*/ 102055 w 653604"/>
                  <a:gd name="connsiteY7" fmla="*/ 339638 h 898298"/>
                  <a:gd name="connsiteX8" fmla="*/ 121866 w 653604"/>
                  <a:gd name="connsiteY8" fmla="*/ 343600 h 898298"/>
                  <a:gd name="connsiteX9" fmla="*/ 170732 w 653604"/>
                  <a:gd name="connsiteY9" fmla="*/ 310582 h 898298"/>
                  <a:gd name="connsiteX10" fmla="*/ 224881 w 653604"/>
                  <a:gd name="connsiteY10" fmla="*/ 173228 h 898298"/>
                  <a:gd name="connsiteX11" fmla="*/ 280351 w 653604"/>
                  <a:gd name="connsiteY11" fmla="*/ 152097 h 898298"/>
                  <a:gd name="connsiteX12" fmla="*/ 239228 w 653604"/>
                  <a:gd name="connsiteY12" fmla="*/ 585269 h 898298"/>
                  <a:gd name="connsiteX13" fmla="*/ 12247 w 653604"/>
                  <a:gd name="connsiteY13" fmla="*/ 812452 h 898298"/>
                  <a:gd name="connsiteX14" fmla="*/ 18851 w 653604"/>
                  <a:gd name="connsiteY14" fmla="*/ 886412 h 898298"/>
                  <a:gd name="connsiteX15" fmla="*/ 132831 w 653604"/>
                  <a:gd name="connsiteY15" fmla="*/ 872104 h 898298"/>
                  <a:gd name="connsiteX16" fmla="*/ 199966 w 653604"/>
                  <a:gd name="connsiteY16" fmla="*/ 826099 h 898298"/>
                  <a:gd name="connsiteX17" fmla="*/ 313429 w 653604"/>
                  <a:gd name="connsiteY17" fmla="*/ 653967 h 898298"/>
                  <a:gd name="connsiteX18" fmla="*/ 346167 w 653604"/>
                  <a:gd name="connsiteY18" fmla="*/ 497362 h 898298"/>
                  <a:gd name="connsiteX19" fmla="*/ 410221 w 653604"/>
                  <a:gd name="connsiteY19" fmla="*/ 612284 h 898298"/>
                  <a:gd name="connsiteX20" fmla="*/ 462609 w 653604"/>
                  <a:gd name="connsiteY20" fmla="*/ 845470 h 898298"/>
                  <a:gd name="connsiteX21" fmla="*/ 515438 w 653604"/>
                  <a:gd name="connsiteY21" fmla="*/ 898298 h 898298"/>
                  <a:gd name="connsiteX22" fmla="*/ 568266 w 653604"/>
                  <a:gd name="connsiteY22" fmla="*/ 845470 h 898298"/>
                  <a:gd name="connsiteX23" fmla="*/ 518260 w 653604"/>
                  <a:gd name="connsiteY23" fmla="*/ 626351 h 898298"/>
                  <a:gd name="connsiteX24" fmla="*/ 497129 w 653604"/>
                  <a:gd name="connsiteY24" fmla="*/ 560276 h 898298"/>
                  <a:gd name="connsiteX25" fmla="*/ 419026 w 653604"/>
                  <a:gd name="connsiteY25" fmla="*/ 418880 h 898298"/>
                  <a:gd name="connsiteX26" fmla="*/ 454685 w 653604"/>
                  <a:gd name="connsiteY26" fmla="*/ 240584 h 898298"/>
                  <a:gd name="connsiteX27" fmla="*/ 479778 w 653604"/>
                  <a:gd name="connsiteY27" fmla="*/ 298696 h 898298"/>
                  <a:gd name="connsiteX28" fmla="*/ 537670 w 653604"/>
                  <a:gd name="connsiteY28" fmla="*/ 363470 h 898298"/>
                  <a:gd name="connsiteX29" fmla="*/ 591380 w 653604"/>
                  <a:gd name="connsiteY29" fmla="*/ 416299 h 898298"/>
                  <a:gd name="connsiteX30" fmla="*/ 615693 w 653604"/>
                  <a:gd name="connsiteY30" fmla="*/ 418939 h 898298"/>
                  <a:gd name="connsiteX31" fmla="*/ 651592 w 653604"/>
                  <a:gd name="connsiteY31" fmla="*/ 380900 h 898298"/>
                  <a:gd name="connsiteX32" fmla="*/ 609049 w 653604"/>
                  <a:gd name="connsiteY32" fmla="*/ 304018 h 898298"/>
                  <a:gd name="connsiteX0" fmla="*/ 600414 w 644969"/>
                  <a:gd name="connsiteY0" fmla="*/ 304018 h 898298"/>
                  <a:gd name="connsiteX1" fmla="*/ 552488 w 644969"/>
                  <a:gd name="connsiteY1" fmla="*/ 251969 h 898298"/>
                  <a:gd name="connsiteX2" fmla="*/ 450753 w 644969"/>
                  <a:gd name="connsiteY2" fmla="*/ 29491 h 898298"/>
                  <a:gd name="connsiteX3" fmla="*/ 317822 w 644969"/>
                  <a:gd name="connsiteY3" fmla="*/ 4977 h 898298"/>
                  <a:gd name="connsiteX4" fmla="*/ 159456 w 644969"/>
                  <a:gd name="connsiteY4" fmla="*/ 83420 h 898298"/>
                  <a:gd name="connsiteX5" fmla="*/ 130400 w 644969"/>
                  <a:gd name="connsiteY5" fmla="*/ 112475 h 898298"/>
                  <a:gd name="connsiteX6" fmla="*/ 64365 w 644969"/>
                  <a:gd name="connsiteY6" fmla="*/ 270961 h 898298"/>
                  <a:gd name="connsiteX7" fmla="*/ 93420 w 644969"/>
                  <a:gd name="connsiteY7" fmla="*/ 339638 h 898298"/>
                  <a:gd name="connsiteX8" fmla="*/ 113231 w 644969"/>
                  <a:gd name="connsiteY8" fmla="*/ 343600 h 898298"/>
                  <a:gd name="connsiteX9" fmla="*/ 162097 w 644969"/>
                  <a:gd name="connsiteY9" fmla="*/ 310582 h 898298"/>
                  <a:gd name="connsiteX10" fmla="*/ 216246 w 644969"/>
                  <a:gd name="connsiteY10" fmla="*/ 173228 h 898298"/>
                  <a:gd name="connsiteX11" fmla="*/ 271716 w 644969"/>
                  <a:gd name="connsiteY11" fmla="*/ 152097 h 898298"/>
                  <a:gd name="connsiteX12" fmla="*/ 230593 w 644969"/>
                  <a:gd name="connsiteY12" fmla="*/ 585269 h 898298"/>
                  <a:gd name="connsiteX13" fmla="*/ 3612 w 644969"/>
                  <a:gd name="connsiteY13" fmla="*/ 812452 h 898298"/>
                  <a:gd name="connsiteX14" fmla="*/ 64985 w 644969"/>
                  <a:gd name="connsiteY14" fmla="*/ 857837 h 898298"/>
                  <a:gd name="connsiteX15" fmla="*/ 124196 w 644969"/>
                  <a:gd name="connsiteY15" fmla="*/ 872104 h 898298"/>
                  <a:gd name="connsiteX16" fmla="*/ 191331 w 644969"/>
                  <a:gd name="connsiteY16" fmla="*/ 826099 h 898298"/>
                  <a:gd name="connsiteX17" fmla="*/ 304794 w 644969"/>
                  <a:gd name="connsiteY17" fmla="*/ 653967 h 898298"/>
                  <a:gd name="connsiteX18" fmla="*/ 337532 w 644969"/>
                  <a:gd name="connsiteY18" fmla="*/ 497362 h 898298"/>
                  <a:gd name="connsiteX19" fmla="*/ 401586 w 644969"/>
                  <a:gd name="connsiteY19" fmla="*/ 612284 h 898298"/>
                  <a:gd name="connsiteX20" fmla="*/ 453974 w 644969"/>
                  <a:gd name="connsiteY20" fmla="*/ 845470 h 898298"/>
                  <a:gd name="connsiteX21" fmla="*/ 506803 w 644969"/>
                  <a:gd name="connsiteY21" fmla="*/ 898298 h 898298"/>
                  <a:gd name="connsiteX22" fmla="*/ 559631 w 644969"/>
                  <a:gd name="connsiteY22" fmla="*/ 845470 h 898298"/>
                  <a:gd name="connsiteX23" fmla="*/ 509625 w 644969"/>
                  <a:gd name="connsiteY23" fmla="*/ 626351 h 898298"/>
                  <a:gd name="connsiteX24" fmla="*/ 488494 w 644969"/>
                  <a:gd name="connsiteY24" fmla="*/ 560276 h 898298"/>
                  <a:gd name="connsiteX25" fmla="*/ 410391 w 644969"/>
                  <a:gd name="connsiteY25" fmla="*/ 418880 h 898298"/>
                  <a:gd name="connsiteX26" fmla="*/ 446050 w 644969"/>
                  <a:gd name="connsiteY26" fmla="*/ 240584 h 898298"/>
                  <a:gd name="connsiteX27" fmla="*/ 471143 w 644969"/>
                  <a:gd name="connsiteY27" fmla="*/ 298696 h 898298"/>
                  <a:gd name="connsiteX28" fmla="*/ 529035 w 644969"/>
                  <a:gd name="connsiteY28" fmla="*/ 363470 h 898298"/>
                  <a:gd name="connsiteX29" fmla="*/ 582745 w 644969"/>
                  <a:gd name="connsiteY29" fmla="*/ 416299 h 898298"/>
                  <a:gd name="connsiteX30" fmla="*/ 607058 w 644969"/>
                  <a:gd name="connsiteY30" fmla="*/ 418939 h 898298"/>
                  <a:gd name="connsiteX31" fmla="*/ 642957 w 644969"/>
                  <a:gd name="connsiteY31" fmla="*/ 380900 h 898298"/>
                  <a:gd name="connsiteX32" fmla="*/ 600414 w 644969"/>
                  <a:gd name="connsiteY32" fmla="*/ 304018 h 898298"/>
                  <a:gd name="connsiteX0" fmla="*/ 598772 w 643327"/>
                  <a:gd name="connsiteY0" fmla="*/ 304018 h 898298"/>
                  <a:gd name="connsiteX1" fmla="*/ 550846 w 643327"/>
                  <a:gd name="connsiteY1" fmla="*/ 251969 h 898298"/>
                  <a:gd name="connsiteX2" fmla="*/ 449111 w 643327"/>
                  <a:gd name="connsiteY2" fmla="*/ 29491 h 898298"/>
                  <a:gd name="connsiteX3" fmla="*/ 316180 w 643327"/>
                  <a:gd name="connsiteY3" fmla="*/ 4977 h 898298"/>
                  <a:gd name="connsiteX4" fmla="*/ 157814 w 643327"/>
                  <a:gd name="connsiteY4" fmla="*/ 83420 h 898298"/>
                  <a:gd name="connsiteX5" fmla="*/ 128758 w 643327"/>
                  <a:gd name="connsiteY5" fmla="*/ 112475 h 898298"/>
                  <a:gd name="connsiteX6" fmla="*/ 62723 w 643327"/>
                  <a:gd name="connsiteY6" fmla="*/ 270961 h 898298"/>
                  <a:gd name="connsiteX7" fmla="*/ 91778 w 643327"/>
                  <a:gd name="connsiteY7" fmla="*/ 339638 h 898298"/>
                  <a:gd name="connsiteX8" fmla="*/ 111589 w 643327"/>
                  <a:gd name="connsiteY8" fmla="*/ 343600 h 898298"/>
                  <a:gd name="connsiteX9" fmla="*/ 160455 w 643327"/>
                  <a:gd name="connsiteY9" fmla="*/ 310582 h 898298"/>
                  <a:gd name="connsiteX10" fmla="*/ 214604 w 643327"/>
                  <a:gd name="connsiteY10" fmla="*/ 173228 h 898298"/>
                  <a:gd name="connsiteX11" fmla="*/ 270074 w 643327"/>
                  <a:gd name="connsiteY11" fmla="*/ 152097 h 898298"/>
                  <a:gd name="connsiteX12" fmla="*/ 228951 w 643327"/>
                  <a:gd name="connsiteY12" fmla="*/ 585269 h 898298"/>
                  <a:gd name="connsiteX13" fmla="*/ 1970 w 643327"/>
                  <a:gd name="connsiteY13" fmla="*/ 812452 h 898298"/>
                  <a:gd name="connsiteX14" fmla="*/ 122554 w 643327"/>
                  <a:gd name="connsiteY14" fmla="*/ 872104 h 898298"/>
                  <a:gd name="connsiteX15" fmla="*/ 189689 w 643327"/>
                  <a:gd name="connsiteY15" fmla="*/ 826099 h 898298"/>
                  <a:gd name="connsiteX16" fmla="*/ 303152 w 643327"/>
                  <a:gd name="connsiteY16" fmla="*/ 653967 h 898298"/>
                  <a:gd name="connsiteX17" fmla="*/ 335890 w 643327"/>
                  <a:gd name="connsiteY17" fmla="*/ 497362 h 898298"/>
                  <a:gd name="connsiteX18" fmla="*/ 399944 w 643327"/>
                  <a:gd name="connsiteY18" fmla="*/ 612284 h 898298"/>
                  <a:gd name="connsiteX19" fmla="*/ 452332 w 643327"/>
                  <a:gd name="connsiteY19" fmla="*/ 845470 h 898298"/>
                  <a:gd name="connsiteX20" fmla="*/ 505161 w 643327"/>
                  <a:gd name="connsiteY20" fmla="*/ 898298 h 898298"/>
                  <a:gd name="connsiteX21" fmla="*/ 557989 w 643327"/>
                  <a:gd name="connsiteY21" fmla="*/ 845470 h 898298"/>
                  <a:gd name="connsiteX22" fmla="*/ 507983 w 643327"/>
                  <a:gd name="connsiteY22" fmla="*/ 626351 h 898298"/>
                  <a:gd name="connsiteX23" fmla="*/ 486852 w 643327"/>
                  <a:gd name="connsiteY23" fmla="*/ 560276 h 898298"/>
                  <a:gd name="connsiteX24" fmla="*/ 408749 w 643327"/>
                  <a:gd name="connsiteY24" fmla="*/ 418880 h 898298"/>
                  <a:gd name="connsiteX25" fmla="*/ 444408 w 643327"/>
                  <a:gd name="connsiteY25" fmla="*/ 240584 h 898298"/>
                  <a:gd name="connsiteX26" fmla="*/ 469501 w 643327"/>
                  <a:gd name="connsiteY26" fmla="*/ 298696 h 898298"/>
                  <a:gd name="connsiteX27" fmla="*/ 527393 w 643327"/>
                  <a:gd name="connsiteY27" fmla="*/ 363470 h 898298"/>
                  <a:gd name="connsiteX28" fmla="*/ 581103 w 643327"/>
                  <a:gd name="connsiteY28" fmla="*/ 416299 h 898298"/>
                  <a:gd name="connsiteX29" fmla="*/ 605416 w 643327"/>
                  <a:gd name="connsiteY29" fmla="*/ 418939 h 898298"/>
                  <a:gd name="connsiteX30" fmla="*/ 641315 w 643327"/>
                  <a:gd name="connsiteY30" fmla="*/ 380900 h 898298"/>
                  <a:gd name="connsiteX31" fmla="*/ 598772 w 643327"/>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30787 w 584425"/>
                  <a:gd name="connsiteY15" fmla="*/ 826099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49847 w 584425"/>
                  <a:gd name="connsiteY24" fmla="*/ 418880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26025 w 584425"/>
                  <a:gd name="connsiteY15" fmla="*/ 83800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63652 w 584425"/>
                  <a:gd name="connsiteY14" fmla="*/ 87210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24030 w 584425"/>
                  <a:gd name="connsiteY13" fmla="*/ 788640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27945 w 584425"/>
                  <a:gd name="connsiteY14" fmla="*/ 860198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90319 w 584425"/>
                  <a:gd name="connsiteY15" fmla="*/ 818955 h 898298"/>
                  <a:gd name="connsiteX16" fmla="*/ 244250 w 584425"/>
                  <a:gd name="connsiteY16" fmla="*/ 653967 h 898298"/>
                  <a:gd name="connsiteX17" fmla="*/ 276988 w 584425"/>
                  <a:gd name="connsiteY17" fmla="*/ 497362 h 898298"/>
                  <a:gd name="connsiteX18" fmla="*/ 341042 w 584425"/>
                  <a:gd name="connsiteY18" fmla="*/ 612284 h 898298"/>
                  <a:gd name="connsiteX19" fmla="*/ 393430 w 584425"/>
                  <a:gd name="connsiteY19" fmla="*/ 845470 h 898298"/>
                  <a:gd name="connsiteX20" fmla="*/ 446259 w 584425"/>
                  <a:gd name="connsiteY20" fmla="*/ 898298 h 898298"/>
                  <a:gd name="connsiteX21" fmla="*/ 499087 w 584425"/>
                  <a:gd name="connsiteY21" fmla="*/ 845470 h 898298"/>
                  <a:gd name="connsiteX22" fmla="*/ 449081 w 584425"/>
                  <a:gd name="connsiteY22" fmla="*/ 626351 h 898298"/>
                  <a:gd name="connsiteX23" fmla="*/ 427950 w 584425"/>
                  <a:gd name="connsiteY23" fmla="*/ 560276 h 898298"/>
                  <a:gd name="connsiteX24" fmla="*/ 371279 w 584425"/>
                  <a:gd name="connsiteY24" fmla="*/ 435549 h 898298"/>
                  <a:gd name="connsiteX25" fmla="*/ 385506 w 584425"/>
                  <a:gd name="connsiteY25" fmla="*/ 240584 h 898298"/>
                  <a:gd name="connsiteX26" fmla="*/ 410599 w 584425"/>
                  <a:gd name="connsiteY26" fmla="*/ 298696 h 898298"/>
                  <a:gd name="connsiteX27" fmla="*/ 468491 w 584425"/>
                  <a:gd name="connsiteY27" fmla="*/ 363470 h 898298"/>
                  <a:gd name="connsiteX28" fmla="*/ 522201 w 584425"/>
                  <a:gd name="connsiteY28" fmla="*/ 416299 h 898298"/>
                  <a:gd name="connsiteX29" fmla="*/ 546514 w 584425"/>
                  <a:gd name="connsiteY29" fmla="*/ 418939 h 898298"/>
                  <a:gd name="connsiteX30" fmla="*/ 582413 w 584425"/>
                  <a:gd name="connsiteY30" fmla="*/ 380900 h 898298"/>
                  <a:gd name="connsiteX31" fmla="*/ 539870 w 584425"/>
                  <a:gd name="connsiteY31"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52816 w 584425"/>
                  <a:gd name="connsiteY15" fmla="*/ 846716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4250 w 584425"/>
                  <a:gd name="connsiteY17" fmla="*/ 653967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276988 w 584425"/>
                  <a:gd name="connsiteY18" fmla="*/ 497362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425"/>
                  <a:gd name="connsiteY0" fmla="*/ 304018 h 898298"/>
                  <a:gd name="connsiteX1" fmla="*/ 491944 w 584425"/>
                  <a:gd name="connsiteY1" fmla="*/ 251969 h 898298"/>
                  <a:gd name="connsiteX2" fmla="*/ 390209 w 584425"/>
                  <a:gd name="connsiteY2" fmla="*/ 29491 h 898298"/>
                  <a:gd name="connsiteX3" fmla="*/ 257278 w 584425"/>
                  <a:gd name="connsiteY3" fmla="*/ 4977 h 898298"/>
                  <a:gd name="connsiteX4" fmla="*/ 98912 w 584425"/>
                  <a:gd name="connsiteY4" fmla="*/ 83420 h 898298"/>
                  <a:gd name="connsiteX5" fmla="*/ 69856 w 584425"/>
                  <a:gd name="connsiteY5" fmla="*/ 112475 h 898298"/>
                  <a:gd name="connsiteX6" fmla="*/ 3821 w 584425"/>
                  <a:gd name="connsiteY6" fmla="*/ 270961 h 898298"/>
                  <a:gd name="connsiteX7" fmla="*/ 32876 w 584425"/>
                  <a:gd name="connsiteY7" fmla="*/ 339638 h 898298"/>
                  <a:gd name="connsiteX8" fmla="*/ 52687 w 584425"/>
                  <a:gd name="connsiteY8" fmla="*/ 343600 h 898298"/>
                  <a:gd name="connsiteX9" fmla="*/ 101553 w 584425"/>
                  <a:gd name="connsiteY9" fmla="*/ 310582 h 898298"/>
                  <a:gd name="connsiteX10" fmla="*/ 155702 w 584425"/>
                  <a:gd name="connsiteY10" fmla="*/ 173228 h 898298"/>
                  <a:gd name="connsiteX11" fmla="*/ 211172 w 584425"/>
                  <a:gd name="connsiteY11" fmla="*/ 152097 h 898298"/>
                  <a:gd name="connsiteX12" fmla="*/ 170049 w 584425"/>
                  <a:gd name="connsiteY12" fmla="*/ 585269 h 898298"/>
                  <a:gd name="connsiteX13" fmla="*/ 85943 w 584425"/>
                  <a:gd name="connsiteY13" fmla="*/ 771972 h 898298"/>
                  <a:gd name="connsiteX14" fmla="*/ 113657 w 584425"/>
                  <a:gd name="connsiteY14" fmla="*/ 853054 h 898298"/>
                  <a:gd name="connsiteX15" fmla="*/ 162341 w 584425"/>
                  <a:gd name="connsiteY15" fmla="*/ 853860 h 898298"/>
                  <a:gd name="connsiteX16" fmla="*/ 190319 w 584425"/>
                  <a:gd name="connsiteY16" fmla="*/ 818955 h 898298"/>
                  <a:gd name="connsiteX17" fmla="*/ 246631 w 584425"/>
                  <a:gd name="connsiteY17" fmla="*/ 663492 h 898298"/>
                  <a:gd name="connsiteX18" fmla="*/ 300800 w 584425"/>
                  <a:gd name="connsiteY18" fmla="*/ 518794 h 898298"/>
                  <a:gd name="connsiteX19" fmla="*/ 341042 w 584425"/>
                  <a:gd name="connsiteY19" fmla="*/ 612284 h 898298"/>
                  <a:gd name="connsiteX20" fmla="*/ 393430 w 584425"/>
                  <a:gd name="connsiteY20" fmla="*/ 845470 h 898298"/>
                  <a:gd name="connsiteX21" fmla="*/ 446259 w 584425"/>
                  <a:gd name="connsiteY21" fmla="*/ 898298 h 898298"/>
                  <a:gd name="connsiteX22" fmla="*/ 499087 w 584425"/>
                  <a:gd name="connsiteY22" fmla="*/ 845470 h 898298"/>
                  <a:gd name="connsiteX23" fmla="*/ 449081 w 584425"/>
                  <a:gd name="connsiteY23" fmla="*/ 626351 h 898298"/>
                  <a:gd name="connsiteX24" fmla="*/ 427950 w 584425"/>
                  <a:gd name="connsiteY24" fmla="*/ 560276 h 898298"/>
                  <a:gd name="connsiteX25" fmla="*/ 371279 w 584425"/>
                  <a:gd name="connsiteY25" fmla="*/ 435549 h 898298"/>
                  <a:gd name="connsiteX26" fmla="*/ 385506 w 584425"/>
                  <a:gd name="connsiteY26" fmla="*/ 240584 h 898298"/>
                  <a:gd name="connsiteX27" fmla="*/ 410599 w 584425"/>
                  <a:gd name="connsiteY27" fmla="*/ 298696 h 898298"/>
                  <a:gd name="connsiteX28" fmla="*/ 468491 w 584425"/>
                  <a:gd name="connsiteY28" fmla="*/ 363470 h 898298"/>
                  <a:gd name="connsiteX29" fmla="*/ 522201 w 584425"/>
                  <a:gd name="connsiteY29" fmla="*/ 416299 h 898298"/>
                  <a:gd name="connsiteX30" fmla="*/ 546514 w 584425"/>
                  <a:gd name="connsiteY30" fmla="*/ 418939 h 898298"/>
                  <a:gd name="connsiteX31" fmla="*/ 582413 w 584425"/>
                  <a:gd name="connsiteY31" fmla="*/ 380900 h 898298"/>
                  <a:gd name="connsiteX32" fmla="*/ 539870 w 584425"/>
                  <a:gd name="connsiteY32" fmla="*/ 304018 h 898298"/>
                  <a:gd name="connsiteX0" fmla="*/ 539870 w 584084"/>
                  <a:gd name="connsiteY0" fmla="*/ 304018 h 898298"/>
                  <a:gd name="connsiteX1" fmla="*/ 491944 w 584084"/>
                  <a:gd name="connsiteY1" fmla="*/ 251969 h 898298"/>
                  <a:gd name="connsiteX2" fmla="*/ 390209 w 584084"/>
                  <a:gd name="connsiteY2" fmla="*/ 29491 h 898298"/>
                  <a:gd name="connsiteX3" fmla="*/ 257278 w 584084"/>
                  <a:gd name="connsiteY3" fmla="*/ 4977 h 898298"/>
                  <a:gd name="connsiteX4" fmla="*/ 98912 w 584084"/>
                  <a:gd name="connsiteY4" fmla="*/ 83420 h 898298"/>
                  <a:gd name="connsiteX5" fmla="*/ 69856 w 584084"/>
                  <a:gd name="connsiteY5" fmla="*/ 112475 h 898298"/>
                  <a:gd name="connsiteX6" fmla="*/ 3821 w 584084"/>
                  <a:gd name="connsiteY6" fmla="*/ 270961 h 898298"/>
                  <a:gd name="connsiteX7" fmla="*/ 32876 w 584084"/>
                  <a:gd name="connsiteY7" fmla="*/ 339638 h 898298"/>
                  <a:gd name="connsiteX8" fmla="*/ 52687 w 584084"/>
                  <a:gd name="connsiteY8" fmla="*/ 343600 h 898298"/>
                  <a:gd name="connsiteX9" fmla="*/ 101553 w 584084"/>
                  <a:gd name="connsiteY9" fmla="*/ 310582 h 898298"/>
                  <a:gd name="connsiteX10" fmla="*/ 155702 w 584084"/>
                  <a:gd name="connsiteY10" fmla="*/ 173228 h 898298"/>
                  <a:gd name="connsiteX11" fmla="*/ 211172 w 584084"/>
                  <a:gd name="connsiteY11" fmla="*/ 152097 h 898298"/>
                  <a:gd name="connsiteX12" fmla="*/ 170049 w 584084"/>
                  <a:gd name="connsiteY12" fmla="*/ 585269 h 898298"/>
                  <a:gd name="connsiteX13" fmla="*/ 85943 w 584084"/>
                  <a:gd name="connsiteY13" fmla="*/ 771972 h 898298"/>
                  <a:gd name="connsiteX14" fmla="*/ 113657 w 584084"/>
                  <a:gd name="connsiteY14" fmla="*/ 853054 h 898298"/>
                  <a:gd name="connsiteX15" fmla="*/ 162341 w 584084"/>
                  <a:gd name="connsiteY15" fmla="*/ 853860 h 898298"/>
                  <a:gd name="connsiteX16" fmla="*/ 190319 w 584084"/>
                  <a:gd name="connsiteY16" fmla="*/ 818955 h 898298"/>
                  <a:gd name="connsiteX17" fmla="*/ 246631 w 584084"/>
                  <a:gd name="connsiteY17" fmla="*/ 663492 h 898298"/>
                  <a:gd name="connsiteX18" fmla="*/ 300800 w 584084"/>
                  <a:gd name="connsiteY18" fmla="*/ 518794 h 898298"/>
                  <a:gd name="connsiteX19" fmla="*/ 341042 w 584084"/>
                  <a:gd name="connsiteY19" fmla="*/ 612284 h 898298"/>
                  <a:gd name="connsiteX20" fmla="*/ 393430 w 584084"/>
                  <a:gd name="connsiteY20" fmla="*/ 845470 h 898298"/>
                  <a:gd name="connsiteX21" fmla="*/ 446259 w 584084"/>
                  <a:gd name="connsiteY21" fmla="*/ 898298 h 898298"/>
                  <a:gd name="connsiteX22" fmla="*/ 499087 w 584084"/>
                  <a:gd name="connsiteY22" fmla="*/ 845470 h 898298"/>
                  <a:gd name="connsiteX23" fmla="*/ 449081 w 584084"/>
                  <a:gd name="connsiteY23" fmla="*/ 626351 h 898298"/>
                  <a:gd name="connsiteX24" fmla="*/ 427950 w 584084"/>
                  <a:gd name="connsiteY24" fmla="*/ 560276 h 898298"/>
                  <a:gd name="connsiteX25" fmla="*/ 371279 w 584084"/>
                  <a:gd name="connsiteY25" fmla="*/ 435549 h 898298"/>
                  <a:gd name="connsiteX26" fmla="*/ 385506 w 584084"/>
                  <a:gd name="connsiteY26" fmla="*/ 240584 h 898298"/>
                  <a:gd name="connsiteX27" fmla="*/ 410599 w 584084"/>
                  <a:gd name="connsiteY27" fmla="*/ 298696 h 898298"/>
                  <a:gd name="connsiteX28" fmla="*/ 468491 w 584084"/>
                  <a:gd name="connsiteY28" fmla="*/ 363470 h 898298"/>
                  <a:gd name="connsiteX29" fmla="*/ 522201 w 584084"/>
                  <a:gd name="connsiteY29" fmla="*/ 416299 h 898298"/>
                  <a:gd name="connsiteX30" fmla="*/ 546514 w 584084"/>
                  <a:gd name="connsiteY30" fmla="*/ 418939 h 898298"/>
                  <a:gd name="connsiteX31" fmla="*/ 582413 w 584084"/>
                  <a:gd name="connsiteY31" fmla="*/ 380900 h 898298"/>
                  <a:gd name="connsiteX32" fmla="*/ 539870 w 584084"/>
                  <a:gd name="connsiteY32" fmla="*/ 304018 h 89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84084" h="898298">
                    <a:moveTo>
                      <a:pt x="539870" y="304018"/>
                    </a:moveTo>
                    <a:lnTo>
                      <a:pt x="491944" y="251969"/>
                    </a:lnTo>
                    <a:lnTo>
                      <a:pt x="390209" y="29491"/>
                    </a:lnTo>
                    <a:cubicBezTo>
                      <a:pt x="371719" y="-3527"/>
                      <a:pt x="305828" y="-4011"/>
                      <a:pt x="257278" y="4977"/>
                    </a:cubicBezTo>
                    <a:cubicBezTo>
                      <a:pt x="208729" y="13965"/>
                      <a:pt x="142055" y="64710"/>
                      <a:pt x="98912" y="83420"/>
                    </a:cubicBezTo>
                    <a:cubicBezTo>
                      <a:pt x="85705" y="88703"/>
                      <a:pt x="75139" y="99268"/>
                      <a:pt x="69856" y="112475"/>
                    </a:cubicBezTo>
                    <a:lnTo>
                      <a:pt x="3821" y="270961"/>
                    </a:lnTo>
                    <a:cubicBezTo>
                      <a:pt x="-6745" y="297375"/>
                      <a:pt x="5141" y="329072"/>
                      <a:pt x="32876" y="339638"/>
                    </a:cubicBezTo>
                    <a:cubicBezTo>
                      <a:pt x="39480" y="342279"/>
                      <a:pt x="46083" y="343600"/>
                      <a:pt x="52687" y="343600"/>
                    </a:cubicBezTo>
                    <a:cubicBezTo>
                      <a:pt x="73818" y="343600"/>
                      <a:pt x="93629" y="331713"/>
                      <a:pt x="101553" y="310582"/>
                    </a:cubicBezTo>
                    <a:lnTo>
                      <a:pt x="155702" y="173228"/>
                    </a:lnTo>
                    <a:lnTo>
                      <a:pt x="211172" y="152097"/>
                    </a:lnTo>
                    <a:lnTo>
                      <a:pt x="170049" y="585269"/>
                    </a:lnTo>
                    <a:lnTo>
                      <a:pt x="85943" y="771972"/>
                    </a:lnTo>
                    <a:cubicBezTo>
                      <a:pt x="68210" y="819778"/>
                      <a:pt x="100924" y="839406"/>
                      <a:pt x="113657" y="853054"/>
                    </a:cubicBezTo>
                    <a:cubicBezTo>
                      <a:pt x="126390" y="866702"/>
                      <a:pt x="149564" y="859543"/>
                      <a:pt x="162341" y="853860"/>
                    </a:cubicBezTo>
                    <a:cubicBezTo>
                      <a:pt x="175118" y="848177"/>
                      <a:pt x="175080" y="851080"/>
                      <a:pt x="190319" y="818955"/>
                    </a:cubicBezTo>
                    <a:lnTo>
                      <a:pt x="246631" y="663492"/>
                    </a:lnTo>
                    <a:cubicBezTo>
                      <a:pt x="276951" y="595208"/>
                      <a:pt x="278715" y="525741"/>
                      <a:pt x="300800" y="518794"/>
                    </a:cubicBezTo>
                    <a:lnTo>
                      <a:pt x="341042" y="612284"/>
                    </a:lnTo>
                    <a:lnTo>
                      <a:pt x="393430" y="845470"/>
                    </a:lnTo>
                    <a:cubicBezTo>
                      <a:pt x="393430" y="874525"/>
                      <a:pt x="417203" y="898298"/>
                      <a:pt x="446259" y="898298"/>
                    </a:cubicBezTo>
                    <a:cubicBezTo>
                      <a:pt x="475314" y="898298"/>
                      <a:pt x="499087" y="874525"/>
                      <a:pt x="499087" y="845470"/>
                    </a:cubicBezTo>
                    <a:lnTo>
                      <a:pt x="449081" y="626351"/>
                    </a:lnTo>
                    <a:cubicBezTo>
                      <a:pt x="449081" y="609182"/>
                      <a:pt x="441157" y="569521"/>
                      <a:pt x="427950" y="560276"/>
                    </a:cubicBezTo>
                    <a:lnTo>
                      <a:pt x="371279" y="435549"/>
                    </a:lnTo>
                    <a:lnTo>
                      <a:pt x="385506" y="240584"/>
                    </a:lnTo>
                    <a:lnTo>
                      <a:pt x="410599" y="298696"/>
                    </a:lnTo>
                    <a:cubicBezTo>
                      <a:pt x="417203" y="311903"/>
                      <a:pt x="453963" y="358187"/>
                      <a:pt x="468491" y="363470"/>
                    </a:cubicBezTo>
                    <a:lnTo>
                      <a:pt x="522201" y="416299"/>
                    </a:lnTo>
                    <a:cubicBezTo>
                      <a:pt x="527484" y="417619"/>
                      <a:pt x="539910" y="418939"/>
                      <a:pt x="546514" y="418939"/>
                    </a:cubicBezTo>
                    <a:cubicBezTo>
                      <a:pt x="568966" y="418939"/>
                      <a:pt x="574489" y="402031"/>
                      <a:pt x="582413" y="380900"/>
                    </a:cubicBezTo>
                    <a:cubicBezTo>
                      <a:pt x="591658" y="353165"/>
                      <a:pt x="560462" y="325169"/>
                      <a:pt x="539870" y="304018"/>
                    </a:cubicBezTo>
                    <a:close/>
                  </a:path>
                </a:pathLst>
              </a:custGeom>
              <a:solidFill>
                <a:srgbClr val="4D4D4D"/>
              </a:solidFill>
              <a:ln w="3770" cap="flat">
                <a:noFill/>
                <a:prstDash val="solid"/>
                <a:miter/>
              </a:ln>
            </p:spPr>
            <p:txBody>
              <a:bodyPr rtlCol="0" anchor="ctr"/>
              <a:lstStyle/>
              <a:p>
                <a:endParaRPr lang="en-GB" sz="740"/>
              </a:p>
            </p:txBody>
          </p:sp>
        </p:grpSp>
      </p:grpSp>
      <p:grpSp>
        <p:nvGrpSpPr>
          <p:cNvPr id="14" name="Group 13">
            <a:extLst>
              <a:ext uri="{FF2B5EF4-FFF2-40B4-BE49-F238E27FC236}">
                <a16:creationId xmlns:a16="http://schemas.microsoft.com/office/drawing/2014/main" id="{FB17702D-589A-D744-C340-18AB2B2A428B}"/>
              </a:ext>
            </a:extLst>
          </p:cNvPr>
          <p:cNvGrpSpPr>
            <a:grpSpLocks noChangeAspect="1"/>
          </p:cNvGrpSpPr>
          <p:nvPr/>
        </p:nvGrpSpPr>
        <p:grpSpPr>
          <a:xfrm>
            <a:off x="1192664" y="1861757"/>
            <a:ext cx="226046" cy="226046"/>
            <a:chOff x="1226005" y="1359021"/>
            <a:chExt cx="128278" cy="128278"/>
          </a:xfrm>
        </p:grpSpPr>
        <p:sp>
          <p:nvSpPr>
            <p:cNvPr id="102" name="Oval 101">
              <a:extLst>
                <a:ext uri="{FF2B5EF4-FFF2-40B4-BE49-F238E27FC236}">
                  <a16:creationId xmlns:a16="http://schemas.microsoft.com/office/drawing/2014/main" id="{6FD0348A-B8AF-43B6-BC79-B9793C92F072}"/>
                </a:ext>
              </a:extLst>
            </p:cNvPr>
            <p:cNvSpPr/>
            <p:nvPr/>
          </p:nvSpPr>
          <p:spPr>
            <a:xfrm>
              <a:off x="1226005" y="1359021"/>
              <a:ext cx="128278" cy="128278"/>
            </a:xfrm>
            <a:prstGeom prst="ellipse">
              <a:avLst/>
            </a:prstGeom>
            <a:solidFill>
              <a:schemeClr val="bg1">
                <a:lumMod val="65000"/>
              </a:schemeClr>
            </a:solidFill>
            <a:ln w="6350">
              <a:solidFill>
                <a:srgbClr val="4D4D4D"/>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pic>
          <p:nvPicPr>
            <p:cNvPr id="103" name="Graphic 102" descr="Thought bubble with solid fill">
              <a:extLst>
                <a:ext uri="{FF2B5EF4-FFF2-40B4-BE49-F238E27FC236}">
                  <a16:creationId xmlns:a16="http://schemas.microsoft.com/office/drawing/2014/main" id="{6C581C59-A7C4-4F99-870D-1BA41F5266A7}"/>
                </a:ext>
              </a:extLst>
            </p:cNvPr>
            <p:cNvPicPr>
              <a:picLocks noChangeAspect="1"/>
            </p:cNvPicPr>
            <p:nvPr/>
          </p:nvPicPr>
          <p:blipFill>
            <a:blip r:embed="rId12" cstate="print">
              <a:extLst>
                <a:ext uri="{28A0092B-C50C-407E-A947-70E740481C1C}">
                  <a14:useLocalDpi xmlns:a14="http://schemas.microsoft.com/office/drawing/2010/main"/>
                </a:ext>
                <a:ext uri="{96DAC541-7B7A-43D3-8B79-37D633B846F1}">
                  <asvg:svgBlip xmlns:asvg="http://schemas.microsoft.com/office/drawing/2016/SVG/main" r:embed="rId13"/>
                </a:ext>
              </a:extLst>
            </a:blip>
            <a:srcRect/>
            <a:stretch/>
          </p:blipFill>
          <p:spPr>
            <a:xfrm>
              <a:off x="1251728" y="1379332"/>
              <a:ext cx="87656" cy="87656"/>
            </a:xfrm>
            <a:prstGeom prst="rect">
              <a:avLst/>
            </a:prstGeom>
          </p:spPr>
        </p:pic>
      </p:grpSp>
      <p:grpSp>
        <p:nvGrpSpPr>
          <p:cNvPr id="116" name="Group 115">
            <a:extLst>
              <a:ext uri="{FF2B5EF4-FFF2-40B4-BE49-F238E27FC236}">
                <a16:creationId xmlns:a16="http://schemas.microsoft.com/office/drawing/2014/main" id="{0BFE8D7D-42E3-40AE-AB90-8A1C20A9400D}"/>
              </a:ext>
            </a:extLst>
          </p:cNvPr>
          <p:cNvGrpSpPr>
            <a:grpSpLocks noChangeAspect="1"/>
          </p:cNvGrpSpPr>
          <p:nvPr/>
        </p:nvGrpSpPr>
        <p:grpSpPr>
          <a:xfrm>
            <a:off x="1308636" y="2807771"/>
            <a:ext cx="473444" cy="145387"/>
            <a:chOff x="6969137" y="2720022"/>
            <a:chExt cx="586160" cy="177800"/>
          </a:xfrm>
          <a:solidFill>
            <a:srgbClr val="4D4D4D"/>
          </a:solidFill>
        </p:grpSpPr>
        <p:pic>
          <p:nvPicPr>
            <p:cNvPr id="117" name="Graphic 116" descr="Heart with solid fill">
              <a:extLst>
                <a:ext uri="{FF2B5EF4-FFF2-40B4-BE49-F238E27FC236}">
                  <a16:creationId xmlns:a16="http://schemas.microsoft.com/office/drawing/2014/main" id="{0260EADC-F714-45FC-BE4B-9E1433B475A2}"/>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7240325" y="2720022"/>
              <a:ext cx="177800" cy="177800"/>
            </a:xfrm>
            <a:prstGeom prst="rect">
              <a:avLst/>
            </a:prstGeom>
          </p:spPr>
        </p:pic>
        <p:pic>
          <p:nvPicPr>
            <p:cNvPr id="118" name="Graphic 117" descr="Heart with solid fill">
              <a:extLst>
                <a:ext uri="{FF2B5EF4-FFF2-40B4-BE49-F238E27FC236}">
                  <a16:creationId xmlns:a16="http://schemas.microsoft.com/office/drawing/2014/main" id="{8564AB7F-7994-4D46-A6A0-9D41C6457B79}"/>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7377497" y="2720022"/>
              <a:ext cx="177800" cy="177800"/>
            </a:xfrm>
            <a:prstGeom prst="rect">
              <a:avLst/>
            </a:prstGeom>
          </p:spPr>
        </p:pic>
        <p:pic>
          <p:nvPicPr>
            <p:cNvPr id="119" name="Graphic 118" descr="Heart with solid fill">
              <a:extLst>
                <a:ext uri="{FF2B5EF4-FFF2-40B4-BE49-F238E27FC236}">
                  <a16:creationId xmlns:a16="http://schemas.microsoft.com/office/drawing/2014/main" id="{1CF3D60E-ABDB-4BF3-A7C9-CA2E610CFE89}"/>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7106309" y="2720022"/>
              <a:ext cx="177800" cy="177800"/>
            </a:xfrm>
            <a:prstGeom prst="rect">
              <a:avLst/>
            </a:prstGeom>
          </p:spPr>
        </p:pic>
        <p:pic>
          <p:nvPicPr>
            <p:cNvPr id="120" name="Graphic 119" descr="Heart with solid fill">
              <a:extLst>
                <a:ext uri="{FF2B5EF4-FFF2-40B4-BE49-F238E27FC236}">
                  <a16:creationId xmlns:a16="http://schemas.microsoft.com/office/drawing/2014/main" id="{3F21A94D-4A00-492B-94D8-5054EA5CF1C0}"/>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6969137" y="2720022"/>
              <a:ext cx="177800" cy="177800"/>
            </a:xfrm>
            <a:prstGeom prst="rect">
              <a:avLst/>
            </a:prstGeom>
          </p:spPr>
        </p:pic>
      </p:grpSp>
      <p:pic>
        <p:nvPicPr>
          <p:cNvPr id="122" name="Graphic 121" descr="Angel face with solid fill with solid fill">
            <a:extLst>
              <a:ext uri="{FF2B5EF4-FFF2-40B4-BE49-F238E27FC236}">
                <a16:creationId xmlns:a16="http://schemas.microsoft.com/office/drawing/2014/main" id="{870C9E49-D4BF-46D8-93B5-0687470DFD02}"/>
              </a:ext>
            </a:extLst>
          </p:cNvPr>
          <p:cNvPicPr>
            <a:picLocks noChangeAspect="1"/>
          </p:cNvPicPr>
          <p:nvPr/>
        </p:nvPicPr>
        <p:blipFill>
          <a:blip r:embed="rId16" cstate="print">
            <a:extLst>
              <a:ext uri="{28A0092B-C50C-407E-A947-70E740481C1C}">
                <a14:useLocalDpi xmlns:a14="http://schemas.microsoft.com/office/drawing/2010/main"/>
              </a:ext>
              <a:ext uri="{96DAC541-7B7A-43D3-8B79-37D633B846F1}">
                <asvg:svgBlip xmlns:asvg="http://schemas.microsoft.com/office/drawing/2016/SVG/main" r:embed="rId17"/>
              </a:ext>
            </a:extLst>
          </a:blip>
          <a:srcRect/>
          <a:stretch/>
        </p:blipFill>
        <p:spPr>
          <a:xfrm>
            <a:off x="1430890" y="3060848"/>
            <a:ext cx="228006" cy="228006"/>
          </a:xfrm>
          <a:prstGeom prst="rect">
            <a:avLst/>
          </a:prstGeom>
        </p:spPr>
      </p:pic>
      <p:grpSp>
        <p:nvGrpSpPr>
          <p:cNvPr id="123" name="Group 122">
            <a:extLst>
              <a:ext uri="{FF2B5EF4-FFF2-40B4-BE49-F238E27FC236}">
                <a16:creationId xmlns:a16="http://schemas.microsoft.com/office/drawing/2014/main" id="{1D9E4A60-3CD8-4513-9A94-29F0B2B7CC80}"/>
              </a:ext>
            </a:extLst>
          </p:cNvPr>
          <p:cNvGrpSpPr>
            <a:grpSpLocks noChangeAspect="1"/>
          </p:cNvGrpSpPr>
          <p:nvPr/>
        </p:nvGrpSpPr>
        <p:grpSpPr>
          <a:xfrm>
            <a:off x="1325457" y="2504083"/>
            <a:ext cx="473932" cy="174796"/>
            <a:chOff x="5450847" y="4296822"/>
            <a:chExt cx="663762" cy="244809"/>
          </a:xfrm>
          <a:solidFill>
            <a:srgbClr val="4D4D4D"/>
          </a:solidFill>
        </p:grpSpPr>
        <p:pic>
          <p:nvPicPr>
            <p:cNvPr id="124" name="Graphic 123" descr="Marketing with solid fill">
              <a:extLst>
                <a:ext uri="{FF2B5EF4-FFF2-40B4-BE49-F238E27FC236}">
                  <a16:creationId xmlns:a16="http://schemas.microsoft.com/office/drawing/2014/main" id="{BCB0ACE4-3186-4CA1-A078-CB27248F1AAD}"/>
                </a:ext>
              </a:extLst>
            </p:cNvPr>
            <p:cNvPicPr>
              <a:picLocks noChangeAspect="1"/>
            </p:cNvPicPr>
            <p:nvPr/>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5660323" y="4296822"/>
              <a:ext cx="244809" cy="244809"/>
            </a:xfrm>
            <a:prstGeom prst="rect">
              <a:avLst/>
            </a:prstGeom>
          </p:spPr>
        </p:pic>
        <p:pic>
          <p:nvPicPr>
            <p:cNvPr id="125" name="Graphic 124" descr="Marketing with solid fill">
              <a:extLst>
                <a:ext uri="{FF2B5EF4-FFF2-40B4-BE49-F238E27FC236}">
                  <a16:creationId xmlns:a16="http://schemas.microsoft.com/office/drawing/2014/main" id="{17A45152-22F4-4B2B-80AE-485D8EF6B623}"/>
                </a:ext>
              </a:extLst>
            </p:cNvPr>
            <p:cNvPicPr>
              <a:picLocks noChangeAspect="1"/>
            </p:cNvPicPr>
            <p:nvPr/>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5450847" y="4296822"/>
              <a:ext cx="244809" cy="244809"/>
            </a:xfrm>
            <a:prstGeom prst="rect">
              <a:avLst/>
            </a:prstGeom>
          </p:spPr>
        </p:pic>
        <p:pic>
          <p:nvPicPr>
            <p:cNvPr id="126" name="Graphic 125" descr="Marketing with solid fill">
              <a:extLst>
                <a:ext uri="{FF2B5EF4-FFF2-40B4-BE49-F238E27FC236}">
                  <a16:creationId xmlns:a16="http://schemas.microsoft.com/office/drawing/2014/main" id="{66819787-C966-409D-9D91-D560C82E4D3F}"/>
                </a:ext>
              </a:extLst>
            </p:cNvPr>
            <p:cNvPicPr>
              <a:picLocks noChangeAspect="1"/>
            </p:cNvPicPr>
            <p:nvPr/>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5869800" y="4296822"/>
              <a:ext cx="244809" cy="244809"/>
            </a:xfrm>
            <a:prstGeom prst="rect">
              <a:avLst/>
            </a:prstGeom>
          </p:spPr>
        </p:pic>
      </p:grpSp>
      <p:sp>
        <p:nvSpPr>
          <p:cNvPr id="32" name="Freeform: Shape 31">
            <a:extLst>
              <a:ext uri="{FF2B5EF4-FFF2-40B4-BE49-F238E27FC236}">
                <a16:creationId xmlns:a16="http://schemas.microsoft.com/office/drawing/2014/main" id="{1D64B0B4-A412-FEC2-E5B6-A5FB660E4D53}"/>
              </a:ext>
            </a:extLst>
          </p:cNvPr>
          <p:cNvSpPr/>
          <p:nvPr/>
        </p:nvSpPr>
        <p:spPr>
          <a:xfrm>
            <a:off x="1483782" y="2292566"/>
            <a:ext cx="47530" cy="48463"/>
          </a:xfrm>
          <a:custGeom>
            <a:avLst/>
            <a:gdLst>
              <a:gd name="connsiteX0" fmla="*/ 0 w 37812"/>
              <a:gd name="connsiteY0" fmla="*/ 0 h 38554"/>
              <a:gd name="connsiteX1" fmla="*/ 37813 w 37812"/>
              <a:gd name="connsiteY1" fmla="*/ 0 h 38554"/>
              <a:gd name="connsiteX2" fmla="*/ 37813 w 37812"/>
              <a:gd name="connsiteY2" fmla="*/ 38554 h 38554"/>
              <a:gd name="connsiteX3" fmla="*/ 0 w 37812"/>
              <a:gd name="connsiteY3" fmla="*/ 38554 h 38554"/>
            </a:gdLst>
            <a:ahLst/>
            <a:cxnLst>
              <a:cxn ang="0">
                <a:pos x="connsiteX0" y="connsiteY0"/>
              </a:cxn>
              <a:cxn ang="0">
                <a:pos x="connsiteX1" y="connsiteY1"/>
              </a:cxn>
              <a:cxn ang="0">
                <a:pos x="connsiteX2" y="connsiteY2"/>
              </a:cxn>
              <a:cxn ang="0">
                <a:pos x="connsiteX3" y="connsiteY3"/>
              </a:cxn>
            </a:cxnLst>
            <a:rect l="l" t="t" r="r" b="b"/>
            <a:pathLst>
              <a:path w="37812" h="38554">
                <a:moveTo>
                  <a:pt x="0" y="0"/>
                </a:moveTo>
                <a:lnTo>
                  <a:pt x="37813" y="0"/>
                </a:lnTo>
                <a:lnTo>
                  <a:pt x="37813" y="38554"/>
                </a:lnTo>
                <a:lnTo>
                  <a:pt x="0" y="38554"/>
                </a:lnTo>
                <a:close/>
              </a:path>
            </a:pathLst>
          </a:custGeom>
          <a:noFill/>
          <a:ln w="2679" cap="flat">
            <a:solidFill>
              <a:schemeClr val="bg2">
                <a:lumMod val="50000"/>
              </a:schemeClr>
            </a:solidFill>
            <a:prstDash val="solid"/>
            <a:miter/>
          </a:ln>
        </p:spPr>
        <p:txBody>
          <a:bodyPr rtlCol="0" anchor="ctr"/>
          <a:lstStyle/>
          <a:p>
            <a:endParaRPr lang="en-GB" sz="2960"/>
          </a:p>
        </p:txBody>
      </p:sp>
      <p:sp>
        <p:nvSpPr>
          <p:cNvPr id="34" name="Freeform: Shape 33">
            <a:extLst>
              <a:ext uri="{FF2B5EF4-FFF2-40B4-BE49-F238E27FC236}">
                <a16:creationId xmlns:a16="http://schemas.microsoft.com/office/drawing/2014/main" id="{8F85509D-0A63-3F40-34E6-1BBBFB9A4BA1}"/>
              </a:ext>
            </a:extLst>
          </p:cNvPr>
          <p:cNvSpPr/>
          <p:nvPr/>
        </p:nvSpPr>
        <p:spPr>
          <a:xfrm>
            <a:off x="1544893" y="2265307"/>
            <a:ext cx="47530" cy="75722"/>
          </a:xfrm>
          <a:custGeom>
            <a:avLst/>
            <a:gdLst>
              <a:gd name="connsiteX0" fmla="*/ 0 w 37812"/>
              <a:gd name="connsiteY0" fmla="*/ 0 h 60240"/>
              <a:gd name="connsiteX1" fmla="*/ 37813 w 37812"/>
              <a:gd name="connsiteY1" fmla="*/ 0 h 60240"/>
              <a:gd name="connsiteX2" fmla="*/ 37813 w 37812"/>
              <a:gd name="connsiteY2" fmla="*/ 60241 h 60240"/>
              <a:gd name="connsiteX3" fmla="*/ 0 w 37812"/>
              <a:gd name="connsiteY3" fmla="*/ 60241 h 60240"/>
            </a:gdLst>
            <a:ahLst/>
            <a:cxnLst>
              <a:cxn ang="0">
                <a:pos x="connsiteX0" y="connsiteY0"/>
              </a:cxn>
              <a:cxn ang="0">
                <a:pos x="connsiteX1" y="connsiteY1"/>
              </a:cxn>
              <a:cxn ang="0">
                <a:pos x="connsiteX2" y="connsiteY2"/>
              </a:cxn>
              <a:cxn ang="0">
                <a:pos x="connsiteX3" y="connsiteY3"/>
              </a:cxn>
            </a:cxnLst>
            <a:rect l="l" t="t" r="r" b="b"/>
            <a:pathLst>
              <a:path w="37812" h="60240">
                <a:moveTo>
                  <a:pt x="0" y="0"/>
                </a:moveTo>
                <a:lnTo>
                  <a:pt x="37813" y="0"/>
                </a:lnTo>
                <a:lnTo>
                  <a:pt x="37813" y="60241"/>
                </a:lnTo>
                <a:lnTo>
                  <a:pt x="0" y="60241"/>
                </a:lnTo>
                <a:close/>
              </a:path>
            </a:pathLst>
          </a:custGeom>
          <a:noFill/>
          <a:ln w="2679" cap="flat">
            <a:solidFill>
              <a:schemeClr val="bg2">
                <a:lumMod val="50000"/>
              </a:schemeClr>
            </a:solidFill>
            <a:prstDash val="solid"/>
            <a:miter/>
          </a:ln>
        </p:spPr>
        <p:txBody>
          <a:bodyPr rtlCol="0" anchor="ctr"/>
          <a:lstStyle/>
          <a:p>
            <a:endParaRPr lang="en-GB" sz="2960"/>
          </a:p>
        </p:txBody>
      </p:sp>
      <p:sp>
        <p:nvSpPr>
          <p:cNvPr id="36" name="Freeform: Shape 35">
            <a:extLst>
              <a:ext uri="{FF2B5EF4-FFF2-40B4-BE49-F238E27FC236}">
                <a16:creationId xmlns:a16="http://schemas.microsoft.com/office/drawing/2014/main" id="{FAB7C976-89D2-6502-E842-A135B842F89A}"/>
              </a:ext>
            </a:extLst>
          </p:cNvPr>
          <p:cNvSpPr/>
          <p:nvPr/>
        </p:nvSpPr>
        <p:spPr>
          <a:xfrm>
            <a:off x="1606004" y="2238047"/>
            <a:ext cx="47530" cy="102983"/>
          </a:xfrm>
          <a:custGeom>
            <a:avLst/>
            <a:gdLst>
              <a:gd name="connsiteX0" fmla="*/ 0 w 37812"/>
              <a:gd name="connsiteY0" fmla="*/ 0 h 81927"/>
              <a:gd name="connsiteX1" fmla="*/ 37813 w 37812"/>
              <a:gd name="connsiteY1" fmla="*/ 0 h 81927"/>
              <a:gd name="connsiteX2" fmla="*/ 37813 w 37812"/>
              <a:gd name="connsiteY2" fmla="*/ 81927 h 81927"/>
              <a:gd name="connsiteX3" fmla="*/ 0 w 37812"/>
              <a:gd name="connsiteY3" fmla="*/ 81927 h 81927"/>
            </a:gdLst>
            <a:ahLst/>
            <a:cxnLst>
              <a:cxn ang="0">
                <a:pos x="connsiteX0" y="connsiteY0"/>
              </a:cxn>
              <a:cxn ang="0">
                <a:pos x="connsiteX1" y="connsiteY1"/>
              </a:cxn>
              <a:cxn ang="0">
                <a:pos x="connsiteX2" y="connsiteY2"/>
              </a:cxn>
              <a:cxn ang="0">
                <a:pos x="connsiteX3" y="connsiteY3"/>
              </a:cxn>
            </a:cxnLst>
            <a:rect l="l" t="t" r="r" b="b"/>
            <a:pathLst>
              <a:path w="37812" h="81927">
                <a:moveTo>
                  <a:pt x="0" y="0"/>
                </a:moveTo>
                <a:lnTo>
                  <a:pt x="37813" y="0"/>
                </a:lnTo>
                <a:lnTo>
                  <a:pt x="37813" y="81927"/>
                </a:lnTo>
                <a:lnTo>
                  <a:pt x="0" y="81927"/>
                </a:lnTo>
                <a:close/>
              </a:path>
            </a:pathLst>
          </a:custGeom>
          <a:noFill/>
          <a:ln w="2679" cap="flat">
            <a:solidFill>
              <a:schemeClr val="bg2">
                <a:lumMod val="50000"/>
              </a:schemeClr>
            </a:solidFill>
            <a:prstDash val="solid"/>
            <a:miter/>
          </a:ln>
        </p:spPr>
        <p:txBody>
          <a:bodyPr rtlCol="0" anchor="ctr"/>
          <a:lstStyle/>
          <a:p>
            <a:endParaRPr lang="en-GB" sz="2960"/>
          </a:p>
        </p:txBody>
      </p:sp>
      <p:sp>
        <p:nvSpPr>
          <p:cNvPr id="38" name="Freeform: Shape 37">
            <a:extLst>
              <a:ext uri="{FF2B5EF4-FFF2-40B4-BE49-F238E27FC236}">
                <a16:creationId xmlns:a16="http://schemas.microsoft.com/office/drawing/2014/main" id="{736BF3ED-A653-8277-E3EB-6F3429F0FCE2}"/>
              </a:ext>
            </a:extLst>
          </p:cNvPr>
          <p:cNvSpPr/>
          <p:nvPr/>
        </p:nvSpPr>
        <p:spPr>
          <a:xfrm>
            <a:off x="1422670" y="2319828"/>
            <a:ext cx="47530" cy="21202"/>
          </a:xfrm>
          <a:custGeom>
            <a:avLst/>
            <a:gdLst>
              <a:gd name="connsiteX0" fmla="*/ 0 w 37812"/>
              <a:gd name="connsiteY0" fmla="*/ 0 h 16867"/>
              <a:gd name="connsiteX1" fmla="*/ 37813 w 37812"/>
              <a:gd name="connsiteY1" fmla="*/ 0 h 16867"/>
              <a:gd name="connsiteX2" fmla="*/ 37813 w 37812"/>
              <a:gd name="connsiteY2" fmla="*/ 16867 h 16867"/>
              <a:gd name="connsiteX3" fmla="*/ 0 w 37812"/>
              <a:gd name="connsiteY3" fmla="*/ 16867 h 16867"/>
            </a:gdLst>
            <a:ahLst/>
            <a:cxnLst>
              <a:cxn ang="0">
                <a:pos x="connsiteX0" y="connsiteY0"/>
              </a:cxn>
              <a:cxn ang="0">
                <a:pos x="connsiteX1" y="connsiteY1"/>
              </a:cxn>
              <a:cxn ang="0">
                <a:pos x="connsiteX2" y="connsiteY2"/>
              </a:cxn>
              <a:cxn ang="0">
                <a:pos x="connsiteX3" y="connsiteY3"/>
              </a:cxn>
            </a:cxnLst>
            <a:rect l="l" t="t" r="r" b="b"/>
            <a:pathLst>
              <a:path w="37812" h="16867">
                <a:moveTo>
                  <a:pt x="0" y="0"/>
                </a:moveTo>
                <a:lnTo>
                  <a:pt x="37813" y="0"/>
                </a:lnTo>
                <a:lnTo>
                  <a:pt x="37813" y="16867"/>
                </a:lnTo>
                <a:lnTo>
                  <a:pt x="0" y="16867"/>
                </a:lnTo>
                <a:close/>
              </a:path>
            </a:pathLst>
          </a:custGeom>
          <a:solidFill>
            <a:srgbClr val="4D4D4D"/>
          </a:solidFill>
          <a:ln w="2679" cap="flat">
            <a:solidFill>
              <a:srgbClr val="4D4D4D"/>
            </a:solidFill>
            <a:prstDash val="solid"/>
            <a:miter/>
          </a:ln>
        </p:spPr>
        <p:txBody>
          <a:bodyPr rtlCol="0" anchor="ctr"/>
          <a:lstStyle/>
          <a:p>
            <a:endParaRPr lang="en-GB" sz="2960"/>
          </a:p>
        </p:txBody>
      </p:sp>
      <p:sp>
        <p:nvSpPr>
          <p:cNvPr id="129" name="Freeform: Shape 128">
            <a:extLst>
              <a:ext uri="{FF2B5EF4-FFF2-40B4-BE49-F238E27FC236}">
                <a16:creationId xmlns:a16="http://schemas.microsoft.com/office/drawing/2014/main" id="{571C5B5D-8304-921A-345B-7564A1CFE65A}"/>
              </a:ext>
            </a:extLst>
          </p:cNvPr>
          <p:cNvSpPr/>
          <p:nvPr/>
        </p:nvSpPr>
        <p:spPr>
          <a:xfrm>
            <a:off x="1666116" y="2205123"/>
            <a:ext cx="47530" cy="135757"/>
          </a:xfrm>
          <a:custGeom>
            <a:avLst/>
            <a:gdLst>
              <a:gd name="connsiteX0" fmla="*/ 0 w 37812"/>
              <a:gd name="connsiteY0" fmla="*/ 0 h 81927"/>
              <a:gd name="connsiteX1" fmla="*/ 37813 w 37812"/>
              <a:gd name="connsiteY1" fmla="*/ 0 h 81927"/>
              <a:gd name="connsiteX2" fmla="*/ 37813 w 37812"/>
              <a:gd name="connsiteY2" fmla="*/ 81927 h 81927"/>
              <a:gd name="connsiteX3" fmla="*/ 0 w 37812"/>
              <a:gd name="connsiteY3" fmla="*/ 81927 h 81927"/>
            </a:gdLst>
            <a:ahLst/>
            <a:cxnLst>
              <a:cxn ang="0">
                <a:pos x="connsiteX0" y="connsiteY0"/>
              </a:cxn>
              <a:cxn ang="0">
                <a:pos x="connsiteX1" y="connsiteY1"/>
              </a:cxn>
              <a:cxn ang="0">
                <a:pos x="connsiteX2" y="connsiteY2"/>
              </a:cxn>
              <a:cxn ang="0">
                <a:pos x="connsiteX3" y="connsiteY3"/>
              </a:cxn>
            </a:cxnLst>
            <a:rect l="l" t="t" r="r" b="b"/>
            <a:pathLst>
              <a:path w="37812" h="81927">
                <a:moveTo>
                  <a:pt x="0" y="0"/>
                </a:moveTo>
                <a:lnTo>
                  <a:pt x="37813" y="0"/>
                </a:lnTo>
                <a:lnTo>
                  <a:pt x="37813" y="81927"/>
                </a:lnTo>
                <a:lnTo>
                  <a:pt x="0" y="81927"/>
                </a:lnTo>
                <a:close/>
              </a:path>
            </a:pathLst>
          </a:custGeom>
          <a:noFill/>
          <a:ln w="2679" cap="flat">
            <a:solidFill>
              <a:schemeClr val="bg2">
                <a:lumMod val="50000"/>
              </a:schemeClr>
            </a:solidFill>
            <a:prstDash val="solid"/>
            <a:miter/>
          </a:ln>
        </p:spPr>
        <p:txBody>
          <a:bodyPr rtlCol="0" anchor="ctr"/>
          <a:lstStyle/>
          <a:p>
            <a:endParaRPr lang="en-GB" sz="2960"/>
          </a:p>
        </p:txBody>
      </p:sp>
      <p:pic>
        <p:nvPicPr>
          <p:cNvPr id="73" name="Graphic 72" descr="Heart with solid fill">
            <a:extLst>
              <a:ext uri="{FF2B5EF4-FFF2-40B4-BE49-F238E27FC236}">
                <a16:creationId xmlns:a16="http://schemas.microsoft.com/office/drawing/2014/main" id="{0F177AD6-EAFE-4986-B1D2-BC07B10C8100}"/>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2304400" y="2807771"/>
            <a:ext cx="145387" cy="145387"/>
          </a:xfrm>
          <a:prstGeom prst="rect">
            <a:avLst/>
          </a:prstGeom>
        </p:spPr>
      </p:pic>
      <p:pic>
        <p:nvPicPr>
          <p:cNvPr id="77" name="Graphic 76" descr="Sad face with solid fill with solid fill">
            <a:extLst>
              <a:ext uri="{FF2B5EF4-FFF2-40B4-BE49-F238E27FC236}">
                <a16:creationId xmlns:a16="http://schemas.microsoft.com/office/drawing/2014/main" id="{680C5918-EA5A-4E81-8BE6-3FB74271E348}"/>
              </a:ext>
            </a:extLst>
          </p:cNvPr>
          <p:cNvPicPr>
            <a:picLocks noChangeAspect="1"/>
          </p:cNvPicPr>
          <p:nvPr/>
        </p:nvPicPr>
        <p:blipFill>
          <a:blip r:embed="rId20" cstate="print">
            <a:extLst>
              <a:ext uri="{28A0092B-C50C-407E-A947-70E740481C1C}">
                <a14:useLocalDpi xmlns:a14="http://schemas.microsoft.com/office/drawing/2010/main"/>
              </a:ext>
              <a:ext uri="{96DAC541-7B7A-43D3-8B79-37D633B846F1}">
                <asvg:svgBlip xmlns:asvg="http://schemas.microsoft.com/office/drawing/2016/SVG/main" r:embed="rId21"/>
              </a:ext>
            </a:extLst>
          </a:blip>
          <a:stretch>
            <a:fillRect/>
          </a:stretch>
        </p:blipFill>
        <p:spPr>
          <a:xfrm>
            <a:off x="2249650" y="3054469"/>
            <a:ext cx="228014" cy="228014"/>
          </a:xfrm>
          <a:prstGeom prst="rect">
            <a:avLst/>
          </a:prstGeom>
        </p:spPr>
      </p:pic>
      <p:pic>
        <p:nvPicPr>
          <p:cNvPr id="91" name="Graphic 90" descr="Marketing with solid fill">
            <a:extLst>
              <a:ext uri="{FF2B5EF4-FFF2-40B4-BE49-F238E27FC236}">
                <a16:creationId xmlns:a16="http://schemas.microsoft.com/office/drawing/2014/main" id="{AC0E2989-C3B2-4849-8318-E19A02621105}"/>
              </a:ext>
            </a:extLst>
          </p:cNvPr>
          <p:cNvPicPr>
            <a:picLocks noChangeAspect="1"/>
          </p:cNvPicPr>
          <p:nvPr/>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2250616" y="2504083"/>
            <a:ext cx="174796" cy="174796"/>
          </a:xfrm>
          <a:prstGeom prst="rect">
            <a:avLst/>
          </a:prstGeom>
        </p:spPr>
      </p:pic>
      <p:sp>
        <p:nvSpPr>
          <p:cNvPr id="41" name="Freeform: Shape 40">
            <a:extLst>
              <a:ext uri="{FF2B5EF4-FFF2-40B4-BE49-F238E27FC236}">
                <a16:creationId xmlns:a16="http://schemas.microsoft.com/office/drawing/2014/main" id="{45CD8945-3774-D177-B248-8436E862EA47}"/>
              </a:ext>
            </a:extLst>
          </p:cNvPr>
          <p:cNvSpPr/>
          <p:nvPr/>
        </p:nvSpPr>
        <p:spPr>
          <a:xfrm>
            <a:off x="2284923" y="2292566"/>
            <a:ext cx="47530" cy="48463"/>
          </a:xfrm>
          <a:custGeom>
            <a:avLst/>
            <a:gdLst>
              <a:gd name="connsiteX0" fmla="*/ 0 w 37812"/>
              <a:gd name="connsiteY0" fmla="*/ 0 h 38554"/>
              <a:gd name="connsiteX1" fmla="*/ 37813 w 37812"/>
              <a:gd name="connsiteY1" fmla="*/ 0 h 38554"/>
              <a:gd name="connsiteX2" fmla="*/ 37813 w 37812"/>
              <a:gd name="connsiteY2" fmla="*/ 38554 h 38554"/>
              <a:gd name="connsiteX3" fmla="*/ 0 w 37812"/>
              <a:gd name="connsiteY3" fmla="*/ 38554 h 38554"/>
            </a:gdLst>
            <a:ahLst/>
            <a:cxnLst>
              <a:cxn ang="0">
                <a:pos x="connsiteX0" y="connsiteY0"/>
              </a:cxn>
              <a:cxn ang="0">
                <a:pos x="connsiteX1" y="connsiteY1"/>
              </a:cxn>
              <a:cxn ang="0">
                <a:pos x="connsiteX2" y="connsiteY2"/>
              </a:cxn>
              <a:cxn ang="0">
                <a:pos x="connsiteX3" y="connsiteY3"/>
              </a:cxn>
            </a:cxnLst>
            <a:rect l="l" t="t" r="r" b="b"/>
            <a:pathLst>
              <a:path w="37812" h="38554">
                <a:moveTo>
                  <a:pt x="0" y="0"/>
                </a:moveTo>
                <a:lnTo>
                  <a:pt x="37813" y="0"/>
                </a:lnTo>
                <a:lnTo>
                  <a:pt x="37813" y="38554"/>
                </a:lnTo>
                <a:lnTo>
                  <a:pt x="0" y="38554"/>
                </a:lnTo>
                <a:close/>
              </a:path>
            </a:pathLst>
          </a:custGeom>
          <a:noFill/>
          <a:ln w="2679" cap="flat">
            <a:solidFill>
              <a:schemeClr val="bg2">
                <a:lumMod val="50000"/>
              </a:schemeClr>
            </a:solidFill>
            <a:prstDash val="solid"/>
            <a:miter/>
          </a:ln>
        </p:spPr>
        <p:txBody>
          <a:bodyPr rtlCol="0" anchor="ctr"/>
          <a:lstStyle/>
          <a:p>
            <a:endParaRPr lang="en-GB" sz="2960"/>
          </a:p>
        </p:txBody>
      </p:sp>
      <p:sp>
        <p:nvSpPr>
          <p:cNvPr id="44" name="Freeform: Shape 43">
            <a:extLst>
              <a:ext uri="{FF2B5EF4-FFF2-40B4-BE49-F238E27FC236}">
                <a16:creationId xmlns:a16="http://schemas.microsoft.com/office/drawing/2014/main" id="{60077FA7-58E0-21DE-C5A4-75D7D5AE9E94}"/>
              </a:ext>
            </a:extLst>
          </p:cNvPr>
          <p:cNvSpPr/>
          <p:nvPr/>
        </p:nvSpPr>
        <p:spPr>
          <a:xfrm>
            <a:off x="2346034" y="2265307"/>
            <a:ext cx="47530" cy="75722"/>
          </a:xfrm>
          <a:custGeom>
            <a:avLst/>
            <a:gdLst>
              <a:gd name="connsiteX0" fmla="*/ 0 w 37812"/>
              <a:gd name="connsiteY0" fmla="*/ 0 h 60240"/>
              <a:gd name="connsiteX1" fmla="*/ 37813 w 37812"/>
              <a:gd name="connsiteY1" fmla="*/ 0 h 60240"/>
              <a:gd name="connsiteX2" fmla="*/ 37813 w 37812"/>
              <a:gd name="connsiteY2" fmla="*/ 60241 h 60240"/>
              <a:gd name="connsiteX3" fmla="*/ 0 w 37812"/>
              <a:gd name="connsiteY3" fmla="*/ 60241 h 60240"/>
            </a:gdLst>
            <a:ahLst/>
            <a:cxnLst>
              <a:cxn ang="0">
                <a:pos x="connsiteX0" y="connsiteY0"/>
              </a:cxn>
              <a:cxn ang="0">
                <a:pos x="connsiteX1" y="connsiteY1"/>
              </a:cxn>
              <a:cxn ang="0">
                <a:pos x="connsiteX2" y="connsiteY2"/>
              </a:cxn>
              <a:cxn ang="0">
                <a:pos x="connsiteX3" y="connsiteY3"/>
              </a:cxn>
            </a:cxnLst>
            <a:rect l="l" t="t" r="r" b="b"/>
            <a:pathLst>
              <a:path w="37812" h="60240">
                <a:moveTo>
                  <a:pt x="0" y="0"/>
                </a:moveTo>
                <a:lnTo>
                  <a:pt x="37813" y="0"/>
                </a:lnTo>
                <a:lnTo>
                  <a:pt x="37813" y="60241"/>
                </a:lnTo>
                <a:lnTo>
                  <a:pt x="0" y="60241"/>
                </a:lnTo>
                <a:close/>
              </a:path>
            </a:pathLst>
          </a:custGeom>
          <a:noFill/>
          <a:ln w="2679" cap="flat">
            <a:solidFill>
              <a:schemeClr val="bg2">
                <a:lumMod val="50000"/>
              </a:schemeClr>
            </a:solidFill>
            <a:prstDash val="solid"/>
            <a:miter/>
          </a:ln>
        </p:spPr>
        <p:txBody>
          <a:bodyPr rtlCol="0" anchor="ctr"/>
          <a:lstStyle/>
          <a:p>
            <a:endParaRPr lang="en-GB" sz="2960"/>
          </a:p>
        </p:txBody>
      </p:sp>
      <p:sp>
        <p:nvSpPr>
          <p:cNvPr id="50" name="Freeform: Shape 49">
            <a:extLst>
              <a:ext uri="{FF2B5EF4-FFF2-40B4-BE49-F238E27FC236}">
                <a16:creationId xmlns:a16="http://schemas.microsoft.com/office/drawing/2014/main" id="{AFED7462-982C-C74F-3DC6-EEAE1D82EB25}"/>
              </a:ext>
            </a:extLst>
          </p:cNvPr>
          <p:cNvSpPr/>
          <p:nvPr/>
        </p:nvSpPr>
        <p:spPr>
          <a:xfrm>
            <a:off x="2407144" y="2238047"/>
            <a:ext cx="47530" cy="102983"/>
          </a:xfrm>
          <a:custGeom>
            <a:avLst/>
            <a:gdLst>
              <a:gd name="connsiteX0" fmla="*/ 0 w 37812"/>
              <a:gd name="connsiteY0" fmla="*/ 0 h 81927"/>
              <a:gd name="connsiteX1" fmla="*/ 37813 w 37812"/>
              <a:gd name="connsiteY1" fmla="*/ 0 h 81927"/>
              <a:gd name="connsiteX2" fmla="*/ 37813 w 37812"/>
              <a:gd name="connsiteY2" fmla="*/ 81927 h 81927"/>
              <a:gd name="connsiteX3" fmla="*/ 0 w 37812"/>
              <a:gd name="connsiteY3" fmla="*/ 81927 h 81927"/>
            </a:gdLst>
            <a:ahLst/>
            <a:cxnLst>
              <a:cxn ang="0">
                <a:pos x="connsiteX0" y="connsiteY0"/>
              </a:cxn>
              <a:cxn ang="0">
                <a:pos x="connsiteX1" y="connsiteY1"/>
              </a:cxn>
              <a:cxn ang="0">
                <a:pos x="connsiteX2" y="connsiteY2"/>
              </a:cxn>
              <a:cxn ang="0">
                <a:pos x="connsiteX3" y="connsiteY3"/>
              </a:cxn>
            </a:cxnLst>
            <a:rect l="l" t="t" r="r" b="b"/>
            <a:pathLst>
              <a:path w="37812" h="81927">
                <a:moveTo>
                  <a:pt x="0" y="0"/>
                </a:moveTo>
                <a:lnTo>
                  <a:pt x="37813" y="0"/>
                </a:lnTo>
                <a:lnTo>
                  <a:pt x="37813" y="81927"/>
                </a:lnTo>
                <a:lnTo>
                  <a:pt x="0" y="81927"/>
                </a:lnTo>
                <a:close/>
              </a:path>
            </a:pathLst>
          </a:custGeom>
          <a:noFill/>
          <a:ln w="2679" cap="flat">
            <a:solidFill>
              <a:schemeClr val="bg2">
                <a:lumMod val="50000"/>
              </a:schemeClr>
            </a:solidFill>
            <a:prstDash val="solid"/>
            <a:miter/>
          </a:ln>
        </p:spPr>
        <p:txBody>
          <a:bodyPr rtlCol="0" anchor="ctr"/>
          <a:lstStyle/>
          <a:p>
            <a:endParaRPr lang="en-GB" sz="2960"/>
          </a:p>
        </p:txBody>
      </p:sp>
      <p:sp>
        <p:nvSpPr>
          <p:cNvPr id="100" name="Freeform: Shape 99">
            <a:extLst>
              <a:ext uri="{FF2B5EF4-FFF2-40B4-BE49-F238E27FC236}">
                <a16:creationId xmlns:a16="http://schemas.microsoft.com/office/drawing/2014/main" id="{9234F7E2-E725-1927-B59E-F6FE2A591802}"/>
              </a:ext>
            </a:extLst>
          </p:cNvPr>
          <p:cNvSpPr/>
          <p:nvPr/>
        </p:nvSpPr>
        <p:spPr>
          <a:xfrm>
            <a:off x="2223811" y="2319828"/>
            <a:ext cx="47530" cy="21202"/>
          </a:xfrm>
          <a:custGeom>
            <a:avLst/>
            <a:gdLst>
              <a:gd name="connsiteX0" fmla="*/ 0 w 37812"/>
              <a:gd name="connsiteY0" fmla="*/ 0 h 16867"/>
              <a:gd name="connsiteX1" fmla="*/ 37813 w 37812"/>
              <a:gd name="connsiteY1" fmla="*/ 0 h 16867"/>
              <a:gd name="connsiteX2" fmla="*/ 37813 w 37812"/>
              <a:gd name="connsiteY2" fmla="*/ 16867 h 16867"/>
              <a:gd name="connsiteX3" fmla="*/ 0 w 37812"/>
              <a:gd name="connsiteY3" fmla="*/ 16867 h 16867"/>
            </a:gdLst>
            <a:ahLst/>
            <a:cxnLst>
              <a:cxn ang="0">
                <a:pos x="connsiteX0" y="connsiteY0"/>
              </a:cxn>
              <a:cxn ang="0">
                <a:pos x="connsiteX1" y="connsiteY1"/>
              </a:cxn>
              <a:cxn ang="0">
                <a:pos x="connsiteX2" y="connsiteY2"/>
              </a:cxn>
              <a:cxn ang="0">
                <a:pos x="connsiteX3" y="connsiteY3"/>
              </a:cxn>
            </a:cxnLst>
            <a:rect l="l" t="t" r="r" b="b"/>
            <a:pathLst>
              <a:path w="37812" h="16867">
                <a:moveTo>
                  <a:pt x="0" y="0"/>
                </a:moveTo>
                <a:lnTo>
                  <a:pt x="37813" y="0"/>
                </a:lnTo>
                <a:lnTo>
                  <a:pt x="37813" y="16867"/>
                </a:lnTo>
                <a:lnTo>
                  <a:pt x="0" y="16867"/>
                </a:lnTo>
                <a:close/>
              </a:path>
            </a:pathLst>
          </a:custGeom>
          <a:solidFill>
            <a:srgbClr val="4D4D4D"/>
          </a:solidFill>
          <a:ln w="2679" cap="flat">
            <a:solidFill>
              <a:srgbClr val="4D4D4D"/>
            </a:solidFill>
            <a:prstDash val="solid"/>
            <a:miter/>
          </a:ln>
        </p:spPr>
        <p:txBody>
          <a:bodyPr rtlCol="0" anchor="ctr"/>
          <a:lstStyle/>
          <a:p>
            <a:endParaRPr lang="en-GB" sz="2960"/>
          </a:p>
        </p:txBody>
      </p:sp>
      <p:sp>
        <p:nvSpPr>
          <p:cNvPr id="130" name="Freeform: Shape 129">
            <a:extLst>
              <a:ext uri="{FF2B5EF4-FFF2-40B4-BE49-F238E27FC236}">
                <a16:creationId xmlns:a16="http://schemas.microsoft.com/office/drawing/2014/main" id="{92451656-641D-BD97-68ED-AD28221AC1C8}"/>
              </a:ext>
            </a:extLst>
          </p:cNvPr>
          <p:cNvSpPr/>
          <p:nvPr/>
        </p:nvSpPr>
        <p:spPr>
          <a:xfrm>
            <a:off x="2467257" y="2205123"/>
            <a:ext cx="47530" cy="135757"/>
          </a:xfrm>
          <a:custGeom>
            <a:avLst/>
            <a:gdLst>
              <a:gd name="connsiteX0" fmla="*/ 0 w 37812"/>
              <a:gd name="connsiteY0" fmla="*/ 0 h 81927"/>
              <a:gd name="connsiteX1" fmla="*/ 37813 w 37812"/>
              <a:gd name="connsiteY1" fmla="*/ 0 h 81927"/>
              <a:gd name="connsiteX2" fmla="*/ 37813 w 37812"/>
              <a:gd name="connsiteY2" fmla="*/ 81927 h 81927"/>
              <a:gd name="connsiteX3" fmla="*/ 0 w 37812"/>
              <a:gd name="connsiteY3" fmla="*/ 81927 h 81927"/>
            </a:gdLst>
            <a:ahLst/>
            <a:cxnLst>
              <a:cxn ang="0">
                <a:pos x="connsiteX0" y="connsiteY0"/>
              </a:cxn>
              <a:cxn ang="0">
                <a:pos x="connsiteX1" y="connsiteY1"/>
              </a:cxn>
              <a:cxn ang="0">
                <a:pos x="connsiteX2" y="connsiteY2"/>
              </a:cxn>
              <a:cxn ang="0">
                <a:pos x="connsiteX3" y="connsiteY3"/>
              </a:cxn>
            </a:cxnLst>
            <a:rect l="l" t="t" r="r" b="b"/>
            <a:pathLst>
              <a:path w="37812" h="81927">
                <a:moveTo>
                  <a:pt x="0" y="0"/>
                </a:moveTo>
                <a:lnTo>
                  <a:pt x="37813" y="0"/>
                </a:lnTo>
                <a:lnTo>
                  <a:pt x="37813" y="81927"/>
                </a:lnTo>
                <a:lnTo>
                  <a:pt x="0" y="81927"/>
                </a:lnTo>
                <a:close/>
              </a:path>
            </a:pathLst>
          </a:custGeom>
          <a:noFill/>
          <a:ln w="2679" cap="flat">
            <a:solidFill>
              <a:schemeClr val="bg2">
                <a:lumMod val="50000"/>
              </a:schemeClr>
            </a:solidFill>
            <a:prstDash val="solid"/>
            <a:miter/>
          </a:ln>
        </p:spPr>
        <p:txBody>
          <a:bodyPr rtlCol="0" anchor="ctr"/>
          <a:lstStyle/>
          <a:p>
            <a:endParaRPr lang="en-GB" sz="2960"/>
          </a:p>
        </p:txBody>
      </p:sp>
      <p:grpSp>
        <p:nvGrpSpPr>
          <p:cNvPr id="70" name="Group 69">
            <a:extLst>
              <a:ext uri="{FF2B5EF4-FFF2-40B4-BE49-F238E27FC236}">
                <a16:creationId xmlns:a16="http://schemas.microsoft.com/office/drawing/2014/main" id="{3662FB79-1863-4907-8A6C-935AA8FC4F73}"/>
              </a:ext>
            </a:extLst>
          </p:cNvPr>
          <p:cNvGrpSpPr>
            <a:grpSpLocks noChangeAspect="1"/>
          </p:cNvGrpSpPr>
          <p:nvPr/>
        </p:nvGrpSpPr>
        <p:grpSpPr>
          <a:xfrm>
            <a:off x="3035840" y="2807771"/>
            <a:ext cx="251855" cy="145387"/>
            <a:chOff x="4110555" y="2720022"/>
            <a:chExt cx="311816" cy="177800"/>
          </a:xfrm>
          <a:solidFill>
            <a:srgbClr val="4D4D4D"/>
          </a:solidFill>
        </p:grpSpPr>
        <p:pic>
          <p:nvPicPr>
            <p:cNvPr id="71" name="Graphic 70" descr="Heart with solid fill">
              <a:extLst>
                <a:ext uri="{FF2B5EF4-FFF2-40B4-BE49-F238E27FC236}">
                  <a16:creationId xmlns:a16="http://schemas.microsoft.com/office/drawing/2014/main" id="{59D93C99-FE53-4CBA-9922-AD2F0B43D292}"/>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4244571" y="2720022"/>
              <a:ext cx="177800" cy="177800"/>
            </a:xfrm>
            <a:prstGeom prst="rect">
              <a:avLst/>
            </a:prstGeom>
          </p:spPr>
        </p:pic>
        <p:pic>
          <p:nvPicPr>
            <p:cNvPr id="72" name="Graphic 71" descr="Heart with solid fill">
              <a:extLst>
                <a:ext uri="{FF2B5EF4-FFF2-40B4-BE49-F238E27FC236}">
                  <a16:creationId xmlns:a16="http://schemas.microsoft.com/office/drawing/2014/main" id="{7319A4DF-518D-443A-88C0-4BF8E91F941B}"/>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4110555" y="2720022"/>
              <a:ext cx="177800" cy="177800"/>
            </a:xfrm>
            <a:prstGeom prst="rect">
              <a:avLst/>
            </a:prstGeom>
          </p:spPr>
        </p:pic>
      </p:grpSp>
      <p:grpSp>
        <p:nvGrpSpPr>
          <p:cNvPr id="78" name="Group 77">
            <a:extLst>
              <a:ext uri="{FF2B5EF4-FFF2-40B4-BE49-F238E27FC236}">
                <a16:creationId xmlns:a16="http://schemas.microsoft.com/office/drawing/2014/main" id="{292DEC3D-0368-4A0B-9668-F8C584A321EF}"/>
              </a:ext>
            </a:extLst>
          </p:cNvPr>
          <p:cNvGrpSpPr>
            <a:grpSpLocks noChangeAspect="1"/>
          </p:cNvGrpSpPr>
          <p:nvPr/>
        </p:nvGrpSpPr>
        <p:grpSpPr>
          <a:xfrm>
            <a:off x="3044777" y="3051475"/>
            <a:ext cx="237405" cy="237405"/>
            <a:chOff x="1952970" y="4300997"/>
            <a:chExt cx="973472" cy="973472"/>
          </a:xfrm>
          <a:solidFill>
            <a:srgbClr val="4D4D4D"/>
          </a:solidFill>
        </p:grpSpPr>
        <p:pic>
          <p:nvPicPr>
            <p:cNvPr id="79" name="Graphic 78" descr="Sad face with solid fill with solid fill">
              <a:extLst>
                <a:ext uri="{FF2B5EF4-FFF2-40B4-BE49-F238E27FC236}">
                  <a16:creationId xmlns:a16="http://schemas.microsoft.com/office/drawing/2014/main" id="{2D79CD91-F6F0-4C45-962C-505F73E48594}"/>
                </a:ext>
              </a:extLst>
            </p:cNvPr>
            <p:cNvPicPr>
              <a:picLocks noChangeAspect="1"/>
            </p:cNvPicPr>
            <p:nvPr/>
          </p:nvPicPr>
          <p:blipFill>
            <a:blip r:embed="rId20" cstate="print">
              <a:extLst>
                <a:ext uri="{28A0092B-C50C-407E-A947-70E740481C1C}">
                  <a14:useLocalDpi xmlns:a14="http://schemas.microsoft.com/office/drawing/2010/main"/>
                </a:ext>
                <a:ext uri="{96DAC541-7B7A-43D3-8B79-37D633B846F1}">
                  <asvg:svgBlip xmlns:asvg="http://schemas.microsoft.com/office/drawing/2016/SVG/main" r:embed="rId21"/>
                </a:ext>
              </a:extLst>
            </a:blip>
            <a:stretch>
              <a:fillRect/>
            </a:stretch>
          </p:blipFill>
          <p:spPr>
            <a:xfrm>
              <a:off x="1952970" y="4300997"/>
              <a:ext cx="973472" cy="973472"/>
            </a:xfrm>
            <a:prstGeom prst="rect">
              <a:avLst/>
            </a:prstGeom>
          </p:spPr>
        </p:pic>
        <p:sp>
          <p:nvSpPr>
            <p:cNvPr id="80" name="Rectangle 79">
              <a:extLst>
                <a:ext uri="{FF2B5EF4-FFF2-40B4-BE49-F238E27FC236}">
                  <a16:creationId xmlns:a16="http://schemas.microsoft.com/office/drawing/2014/main" id="{9F2C639A-56CB-4878-829B-EF142EC42789}"/>
                </a:ext>
              </a:extLst>
            </p:cNvPr>
            <p:cNvSpPr/>
            <p:nvPr/>
          </p:nvSpPr>
          <p:spPr>
            <a:xfrm>
              <a:off x="2224155" y="4852988"/>
              <a:ext cx="426176" cy="19764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cxnSp>
          <p:nvCxnSpPr>
            <p:cNvPr id="81" name="Straight Connector 80">
              <a:extLst>
                <a:ext uri="{FF2B5EF4-FFF2-40B4-BE49-F238E27FC236}">
                  <a16:creationId xmlns:a16="http://schemas.microsoft.com/office/drawing/2014/main" id="{22631999-95CD-432D-8156-3A4020A847A5}"/>
                </a:ext>
              </a:extLst>
            </p:cNvPr>
            <p:cNvCxnSpPr>
              <a:cxnSpLocks/>
            </p:cNvCxnSpPr>
            <p:nvPr/>
          </p:nvCxnSpPr>
          <p:spPr>
            <a:xfrm flipV="1">
              <a:off x="2343905" y="4953138"/>
              <a:ext cx="200073" cy="4"/>
            </a:xfrm>
            <a:prstGeom prst="line">
              <a:avLst/>
            </a:prstGeom>
            <a:grpFill/>
            <a:ln w="9525" cap="rnd">
              <a:solidFill>
                <a:srgbClr val="A3A4A4"/>
              </a:solidFill>
            </a:ln>
          </p:spPr>
          <p:style>
            <a:lnRef idx="1">
              <a:schemeClr val="accent1"/>
            </a:lnRef>
            <a:fillRef idx="0">
              <a:schemeClr val="accent1"/>
            </a:fillRef>
            <a:effectRef idx="0">
              <a:schemeClr val="accent1"/>
            </a:effectRef>
            <a:fontRef idx="minor">
              <a:schemeClr val="tx1"/>
            </a:fontRef>
          </p:style>
        </p:cxnSp>
      </p:grpSp>
      <p:grpSp>
        <p:nvGrpSpPr>
          <p:cNvPr id="2" name="Group 1">
            <a:extLst>
              <a:ext uri="{FF2B5EF4-FFF2-40B4-BE49-F238E27FC236}">
                <a16:creationId xmlns:a16="http://schemas.microsoft.com/office/drawing/2014/main" id="{5ECAEE31-3496-4CDF-A511-64EEEDA32E2C}"/>
              </a:ext>
            </a:extLst>
          </p:cNvPr>
          <p:cNvGrpSpPr>
            <a:grpSpLocks noChangeAspect="1"/>
          </p:cNvGrpSpPr>
          <p:nvPr/>
        </p:nvGrpSpPr>
        <p:grpSpPr>
          <a:xfrm>
            <a:off x="2975151" y="2504083"/>
            <a:ext cx="319403" cy="174796"/>
            <a:chOff x="4054386" y="4296822"/>
            <a:chExt cx="447336" cy="244809"/>
          </a:xfrm>
          <a:solidFill>
            <a:srgbClr val="4D4D4D"/>
          </a:solidFill>
        </p:grpSpPr>
        <p:pic>
          <p:nvPicPr>
            <p:cNvPr id="92" name="Graphic 91" descr="Marketing with solid fill">
              <a:extLst>
                <a:ext uri="{FF2B5EF4-FFF2-40B4-BE49-F238E27FC236}">
                  <a16:creationId xmlns:a16="http://schemas.microsoft.com/office/drawing/2014/main" id="{B75175E5-87E2-4336-BE31-1CDD5558081E}"/>
                </a:ext>
              </a:extLst>
            </p:cNvPr>
            <p:cNvPicPr>
              <a:picLocks noChangeAspect="1"/>
            </p:cNvPicPr>
            <p:nvPr/>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4054386" y="4296822"/>
              <a:ext cx="244809" cy="244809"/>
            </a:xfrm>
            <a:prstGeom prst="rect">
              <a:avLst/>
            </a:prstGeom>
          </p:spPr>
        </p:pic>
        <p:pic>
          <p:nvPicPr>
            <p:cNvPr id="93" name="Graphic 92" descr="Marketing with solid fill">
              <a:extLst>
                <a:ext uri="{FF2B5EF4-FFF2-40B4-BE49-F238E27FC236}">
                  <a16:creationId xmlns:a16="http://schemas.microsoft.com/office/drawing/2014/main" id="{63C48985-07CD-4FDE-8925-2B377F9DEF38}"/>
                </a:ext>
              </a:extLst>
            </p:cNvPr>
            <p:cNvPicPr>
              <a:picLocks noChangeAspect="1"/>
            </p:cNvPicPr>
            <p:nvPr/>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4256913" y="4296822"/>
              <a:ext cx="244809" cy="244809"/>
            </a:xfrm>
            <a:prstGeom prst="rect">
              <a:avLst/>
            </a:prstGeom>
          </p:spPr>
        </p:pic>
      </p:grpSp>
      <p:sp>
        <p:nvSpPr>
          <p:cNvPr id="101" name="Freeform: Shape 100">
            <a:extLst>
              <a:ext uri="{FF2B5EF4-FFF2-40B4-BE49-F238E27FC236}">
                <a16:creationId xmlns:a16="http://schemas.microsoft.com/office/drawing/2014/main" id="{DA15236B-48DE-C8AE-5218-A2123DDAB83C}"/>
              </a:ext>
            </a:extLst>
          </p:cNvPr>
          <p:cNvSpPr/>
          <p:nvPr/>
        </p:nvSpPr>
        <p:spPr>
          <a:xfrm>
            <a:off x="3057522" y="2292566"/>
            <a:ext cx="47530" cy="48463"/>
          </a:xfrm>
          <a:custGeom>
            <a:avLst/>
            <a:gdLst>
              <a:gd name="connsiteX0" fmla="*/ 0 w 37812"/>
              <a:gd name="connsiteY0" fmla="*/ 0 h 38554"/>
              <a:gd name="connsiteX1" fmla="*/ 37813 w 37812"/>
              <a:gd name="connsiteY1" fmla="*/ 0 h 38554"/>
              <a:gd name="connsiteX2" fmla="*/ 37813 w 37812"/>
              <a:gd name="connsiteY2" fmla="*/ 38554 h 38554"/>
              <a:gd name="connsiteX3" fmla="*/ 0 w 37812"/>
              <a:gd name="connsiteY3" fmla="*/ 38554 h 38554"/>
            </a:gdLst>
            <a:ahLst/>
            <a:cxnLst>
              <a:cxn ang="0">
                <a:pos x="connsiteX0" y="connsiteY0"/>
              </a:cxn>
              <a:cxn ang="0">
                <a:pos x="connsiteX1" y="connsiteY1"/>
              </a:cxn>
              <a:cxn ang="0">
                <a:pos x="connsiteX2" y="connsiteY2"/>
              </a:cxn>
              <a:cxn ang="0">
                <a:pos x="connsiteX3" y="connsiteY3"/>
              </a:cxn>
            </a:cxnLst>
            <a:rect l="l" t="t" r="r" b="b"/>
            <a:pathLst>
              <a:path w="37812" h="38554">
                <a:moveTo>
                  <a:pt x="0" y="0"/>
                </a:moveTo>
                <a:lnTo>
                  <a:pt x="37813" y="0"/>
                </a:lnTo>
                <a:lnTo>
                  <a:pt x="37813" y="38554"/>
                </a:lnTo>
                <a:lnTo>
                  <a:pt x="0" y="38554"/>
                </a:lnTo>
                <a:close/>
              </a:path>
            </a:pathLst>
          </a:custGeom>
          <a:solidFill>
            <a:srgbClr val="4D4D4D"/>
          </a:solidFill>
          <a:ln w="2679" cap="flat">
            <a:solidFill>
              <a:schemeClr val="bg2">
                <a:lumMod val="50000"/>
              </a:schemeClr>
            </a:solidFill>
            <a:prstDash val="solid"/>
            <a:miter/>
          </a:ln>
        </p:spPr>
        <p:txBody>
          <a:bodyPr rtlCol="0" anchor="ctr"/>
          <a:lstStyle/>
          <a:p>
            <a:endParaRPr lang="en-GB" sz="2960"/>
          </a:p>
        </p:txBody>
      </p:sp>
      <p:sp>
        <p:nvSpPr>
          <p:cNvPr id="104" name="Freeform: Shape 103">
            <a:extLst>
              <a:ext uri="{FF2B5EF4-FFF2-40B4-BE49-F238E27FC236}">
                <a16:creationId xmlns:a16="http://schemas.microsoft.com/office/drawing/2014/main" id="{473C32E3-9037-F3CD-7B34-2B134F49AAD7}"/>
              </a:ext>
            </a:extLst>
          </p:cNvPr>
          <p:cNvSpPr/>
          <p:nvPr/>
        </p:nvSpPr>
        <p:spPr>
          <a:xfrm>
            <a:off x="3118633" y="2265307"/>
            <a:ext cx="47530" cy="75722"/>
          </a:xfrm>
          <a:custGeom>
            <a:avLst/>
            <a:gdLst>
              <a:gd name="connsiteX0" fmla="*/ 0 w 37812"/>
              <a:gd name="connsiteY0" fmla="*/ 0 h 60240"/>
              <a:gd name="connsiteX1" fmla="*/ 37813 w 37812"/>
              <a:gd name="connsiteY1" fmla="*/ 0 h 60240"/>
              <a:gd name="connsiteX2" fmla="*/ 37813 w 37812"/>
              <a:gd name="connsiteY2" fmla="*/ 60241 h 60240"/>
              <a:gd name="connsiteX3" fmla="*/ 0 w 37812"/>
              <a:gd name="connsiteY3" fmla="*/ 60241 h 60240"/>
            </a:gdLst>
            <a:ahLst/>
            <a:cxnLst>
              <a:cxn ang="0">
                <a:pos x="connsiteX0" y="connsiteY0"/>
              </a:cxn>
              <a:cxn ang="0">
                <a:pos x="connsiteX1" y="connsiteY1"/>
              </a:cxn>
              <a:cxn ang="0">
                <a:pos x="connsiteX2" y="connsiteY2"/>
              </a:cxn>
              <a:cxn ang="0">
                <a:pos x="connsiteX3" y="connsiteY3"/>
              </a:cxn>
            </a:cxnLst>
            <a:rect l="l" t="t" r="r" b="b"/>
            <a:pathLst>
              <a:path w="37812" h="60240">
                <a:moveTo>
                  <a:pt x="0" y="0"/>
                </a:moveTo>
                <a:lnTo>
                  <a:pt x="37813" y="0"/>
                </a:lnTo>
                <a:lnTo>
                  <a:pt x="37813" y="60241"/>
                </a:lnTo>
                <a:lnTo>
                  <a:pt x="0" y="60241"/>
                </a:lnTo>
                <a:close/>
              </a:path>
            </a:pathLst>
          </a:custGeom>
          <a:noFill/>
          <a:ln w="2679" cap="flat">
            <a:solidFill>
              <a:schemeClr val="bg2">
                <a:lumMod val="50000"/>
              </a:schemeClr>
            </a:solidFill>
            <a:prstDash val="solid"/>
            <a:miter/>
          </a:ln>
        </p:spPr>
        <p:txBody>
          <a:bodyPr rtlCol="0" anchor="ctr"/>
          <a:lstStyle/>
          <a:p>
            <a:endParaRPr lang="en-GB" sz="2960"/>
          </a:p>
        </p:txBody>
      </p:sp>
      <p:sp>
        <p:nvSpPr>
          <p:cNvPr id="105" name="Freeform: Shape 104">
            <a:extLst>
              <a:ext uri="{FF2B5EF4-FFF2-40B4-BE49-F238E27FC236}">
                <a16:creationId xmlns:a16="http://schemas.microsoft.com/office/drawing/2014/main" id="{DC28572C-C2A5-B9B1-768E-5F840E8D1826}"/>
              </a:ext>
            </a:extLst>
          </p:cNvPr>
          <p:cNvSpPr/>
          <p:nvPr/>
        </p:nvSpPr>
        <p:spPr>
          <a:xfrm>
            <a:off x="3179743" y="2238047"/>
            <a:ext cx="47530" cy="102983"/>
          </a:xfrm>
          <a:custGeom>
            <a:avLst/>
            <a:gdLst>
              <a:gd name="connsiteX0" fmla="*/ 0 w 37812"/>
              <a:gd name="connsiteY0" fmla="*/ 0 h 81927"/>
              <a:gd name="connsiteX1" fmla="*/ 37813 w 37812"/>
              <a:gd name="connsiteY1" fmla="*/ 0 h 81927"/>
              <a:gd name="connsiteX2" fmla="*/ 37813 w 37812"/>
              <a:gd name="connsiteY2" fmla="*/ 81927 h 81927"/>
              <a:gd name="connsiteX3" fmla="*/ 0 w 37812"/>
              <a:gd name="connsiteY3" fmla="*/ 81927 h 81927"/>
            </a:gdLst>
            <a:ahLst/>
            <a:cxnLst>
              <a:cxn ang="0">
                <a:pos x="connsiteX0" y="connsiteY0"/>
              </a:cxn>
              <a:cxn ang="0">
                <a:pos x="connsiteX1" y="connsiteY1"/>
              </a:cxn>
              <a:cxn ang="0">
                <a:pos x="connsiteX2" y="connsiteY2"/>
              </a:cxn>
              <a:cxn ang="0">
                <a:pos x="connsiteX3" y="connsiteY3"/>
              </a:cxn>
            </a:cxnLst>
            <a:rect l="l" t="t" r="r" b="b"/>
            <a:pathLst>
              <a:path w="37812" h="81927">
                <a:moveTo>
                  <a:pt x="0" y="0"/>
                </a:moveTo>
                <a:lnTo>
                  <a:pt x="37813" y="0"/>
                </a:lnTo>
                <a:lnTo>
                  <a:pt x="37813" y="81927"/>
                </a:lnTo>
                <a:lnTo>
                  <a:pt x="0" y="81927"/>
                </a:lnTo>
                <a:close/>
              </a:path>
            </a:pathLst>
          </a:custGeom>
          <a:noFill/>
          <a:ln w="2679" cap="flat">
            <a:solidFill>
              <a:schemeClr val="bg2">
                <a:lumMod val="50000"/>
              </a:schemeClr>
            </a:solidFill>
            <a:prstDash val="solid"/>
            <a:miter/>
          </a:ln>
        </p:spPr>
        <p:txBody>
          <a:bodyPr rtlCol="0" anchor="ctr"/>
          <a:lstStyle/>
          <a:p>
            <a:endParaRPr lang="en-GB" sz="2960"/>
          </a:p>
        </p:txBody>
      </p:sp>
      <p:sp>
        <p:nvSpPr>
          <p:cNvPr id="106" name="Freeform: Shape 105">
            <a:extLst>
              <a:ext uri="{FF2B5EF4-FFF2-40B4-BE49-F238E27FC236}">
                <a16:creationId xmlns:a16="http://schemas.microsoft.com/office/drawing/2014/main" id="{4117D2BA-7A23-796C-73C4-F286E1BA5F1A}"/>
              </a:ext>
            </a:extLst>
          </p:cNvPr>
          <p:cNvSpPr/>
          <p:nvPr/>
        </p:nvSpPr>
        <p:spPr>
          <a:xfrm>
            <a:off x="2996410" y="2319828"/>
            <a:ext cx="47530" cy="21202"/>
          </a:xfrm>
          <a:custGeom>
            <a:avLst/>
            <a:gdLst>
              <a:gd name="connsiteX0" fmla="*/ 0 w 37812"/>
              <a:gd name="connsiteY0" fmla="*/ 0 h 16867"/>
              <a:gd name="connsiteX1" fmla="*/ 37813 w 37812"/>
              <a:gd name="connsiteY1" fmla="*/ 0 h 16867"/>
              <a:gd name="connsiteX2" fmla="*/ 37813 w 37812"/>
              <a:gd name="connsiteY2" fmla="*/ 16867 h 16867"/>
              <a:gd name="connsiteX3" fmla="*/ 0 w 37812"/>
              <a:gd name="connsiteY3" fmla="*/ 16867 h 16867"/>
            </a:gdLst>
            <a:ahLst/>
            <a:cxnLst>
              <a:cxn ang="0">
                <a:pos x="connsiteX0" y="connsiteY0"/>
              </a:cxn>
              <a:cxn ang="0">
                <a:pos x="connsiteX1" y="connsiteY1"/>
              </a:cxn>
              <a:cxn ang="0">
                <a:pos x="connsiteX2" y="connsiteY2"/>
              </a:cxn>
              <a:cxn ang="0">
                <a:pos x="connsiteX3" y="connsiteY3"/>
              </a:cxn>
            </a:cxnLst>
            <a:rect l="l" t="t" r="r" b="b"/>
            <a:pathLst>
              <a:path w="37812" h="16867">
                <a:moveTo>
                  <a:pt x="0" y="0"/>
                </a:moveTo>
                <a:lnTo>
                  <a:pt x="37813" y="0"/>
                </a:lnTo>
                <a:lnTo>
                  <a:pt x="37813" y="16867"/>
                </a:lnTo>
                <a:lnTo>
                  <a:pt x="0" y="16867"/>
                </a:lnTo>
                <a:close/>
              </a:path>
            </a:pathLst>
          </a:custGeom>
          <a:solidFill>
            <a:srgbClr val="4D4D4D"/>
          </a:solidFill>
          <a:ln w="2679" cap="flat">
            <a:solidFill>
              <a:srgbClr val="4D4D4D"/>
            </a:solidFill>
            <a:prstDash val="solid"/>
            <a:miter/>
          </a:ln>
        </p:spPr>
        <p:txBody>
          <a:bodyPr rtlCol="0" anchor="ctr"/>
          <a:lstStyle/>
          <a:p>
            <a:endParaRPr lang="en-GB" sz="2960"/>
          </a:p>
        </p:txBody>
      </p:sp>
      <p:sp>
        <p:nvSpPr>
          <p:cNvPr id="131" name="Freeform: Shape 130">
            <a:extLst>
              <a:ext uri="{FF2B5EF4-FFF2-40B4-BE49-F238E27FC236}">
                <a16:creationId xmlns:a16="http://schemas.microsoft.com/office/drawing/2014/main" id="{0B43E2AE-BCB7-8336-3ED8-605D4AE9FE20}"/>
              </a:ext>
            </a:extLst>
          </p:cNvPr>
          <p:cNvSpPr/>
          <p:nvPr/>
        </p:nvSpPr>
        <p:spPr>
          <a:xfrm>
            <a:off x="3239856" y="2205123"/>
            <a:ext cx="47530" cy="135757"/>
          </a:xfrm>
          <a:custGeom>
            <a:avLst/>
            <a:gdLst>
              <a:gd name="connsiteX0" fmla="*/ 0 w 37812"/>
              <a:gd name="connsiteY0" fmla="*/ 0 h 81927"/>
              <a:gd name="connsiteX1" fmla="*/ 37813 w 37812"/>
              <a:gd name="connsiteY1" fmla="*/ 0 h 81927"/>
              <a:gd name="connsiteX2" fmla="*/ 37813 w 37812"/>
              <a:gd name="connsiteY2" fmla="*/ 81927 h 81927"/>
              <a:gd name="connsiteX3" fmla="*/ 0 w 37812"/>
              <a:gd name="connsiteY3" fmla="*/ 81927 h 81927"/>
            </a:gdLst>
            <a:ahLst/>
            <a:cxnLst>
              <a:cxn ang="0">
                <a:pos x="connsiteX0" y="connsiteY0"/>
              </a:cxn>
              <a:cxn ang="0">
                <a:pos x="connsiteX1" y="connsiteY1"/>
              </a:cxn>
              <a:cxn ang="0">
                <a:pos x="connsiteX2" y="connsiteY2"/>
              </a:cxn>
              <a:cxn ang="0">
                <a:pos x="connsiteX3" y="connsiteY3"/>
              </a:cxn>
            </a:cxnLst>
            <a:rect l="l" t="t" r="r" b="b"/>
            <a:pathLst>
              <a:path w="37812" h="81927">
                <a:moveTo>
                  <a:pt x="0" y="0"/>
                </a:moveTo>
                <a:lnTo>
                  <a:pt x="37813" y="0"/>
                </a:lnTo>
                <a:lnTo>
                  <a:pt x="37813" y="81927"/>
                </a:lnTo>
                <a:lnTo>
                  <a:pt x="0" y="81927"/>
                </a:lnTo>
                <a:close/>
              </a:path>
            </a:pathLst>
          </a:custGeom>
          <a:noFill/>
          <a:ln w="2679" cap="flat">
            <a:solidFill>
              <a:schemeClr val="bg2">
                <a:lumMod val="50000"/>
              </a:schemeClr>
            </a:solidFill>
            <a:prstDash val="solid"/>
            <a:miter/>
          </a:ln>
        </p:spPr>
        <p:txBody>
          <a:bodyPr rtlCol="0" anchor="ctr"/>
          <a:lstStyle/>
          <a:p>
            <a:endParaRPr lang="en-GB" sz="2960"/>
          </a:p>
        </p:txBody>
      </p:sp>
      <p:grpSp>
        <p:nvGrpSpPr>
          <p:cNvPr id="66" name="Group 65">
            <a:extLst>
              <a:ext uri="{FF2B5EF4-FFF2-40B4-BE49-F238E27FC236}">
                <a16:creationId xmlns:a16="http://schemas.microsoft.com/office/drawing/2014/main" id="{2434E196-FD20-4F9B-BD2E-F9A6D908D7C3}"/>
              </a:ext>
            </a:extLst>
          </p:cNvPr>
          <p:cNvGrpSpPr>
            <a:grpSpLocks noChangeAspect="1"/>
          </p:cNvGrpSpPr>
          <p:nvPr/>
        </p:nvGrpSpPr>
        <p:grpSpPr>
          <a:xfrm>
            <a:off x="3774472" y="2807771"/>
            <a:ext cx="362649" cy="145387"/>
            <a:chOff x="5539846" y="2720022"/>
            <a:chExt cx="448988" cy="177800"/>
          </a:xfrm>
          <a:solidFill>
            <a:srgbClr val="4D4D4D"/>
          </a:solidFill>
        </p:grpSpPr>
        <p:pic>
          <p:nvPicPr>
            <p:cNvPr id="67" name="Graphic 66" descr="Heart with solid fill">
              <a:extLst>
                <a:ext uri="{FF2B5EF4-FFF2-40B4-BE49-F238E27FC236}">
                  <a16:creationId xmlns:a16="http://schemas.microsoft.com/office/drawing/2014/main" id="{34F78015-DAAD-4406-962F-9B65547ACCA5}"/>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5673862" y="2720022"/>
              <a:ext cx="177800" cy="177800"/>
            </a:xfrm>
            <a:prstGeom prst="rect">
              <a:avLst/>
            </a:prstGeom>
          </p:spPr>
        </p:pic>
        <p:pic>
          <p:nvPicPr>
            <p:cNvPr id="68" name="Graphic 67" descr="Heart with solid fill">
              <a:extLst>
                <a:ext uri="{FF2B5EF4-FFF2-40B4-BE49-F238E27FC236}">
                  <a16:creationId xmlns:a16="http://schemas.microsoft.com/office/drawing/2014/main" id="{7DBAEF58-3BAC-428F-8EB4-BE04131EE640}"/>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5811034" y="2720022"/>
              <a:ext cx="177800" cy="177800"/>
            </a:xfrm>
            <a:prstGeom prst="rect">
              <a:avLst/>
            </a:prstGeom>
          </p:spPr>
        </p:pic>
        <p:pic>
          <p:nvPicPr>
            <p:cNvPr id="69" name="Graphic 68" descr="Heart with solid fill">
              <a:extLst>
                <a:ext uri="{FF2B5EF4-FFF2-40B4-BE49-F238E27FC236}">
                  <a16:creationId xmlns:a16="http://schemas.microsoft.com/office/drawing/2014/main" id="{FFEB0E70-9AF4-4CBB-8878-0277583F99C7}"/>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5539846" y="2720022"/>
              <a:ext cx="177800" cy="177800"/>
            </a:xfrm>
            <a:prstGeom prst="rect">
              <a:avLst/>
            </a:prstGeom>
          </p:spPr>
        </p:pic>
      </p:grpSp>
      <p:grpSp>
        <p:nvGrpSpPr>
          <p:cNvPr id="82" name="Group 81">
            <a:extLst>
              <a:ext uri="{FF2B5EF4-FFF2-40B4-BE49-F238E27FC236}">
                <a16:creationId xmlns:a16="http://schemas.microsoft.com/office/drawing/2014/main" id="{50BDE2C1-4812-4495-8421-83D33BE94BCB}"/>
              </a:ext>
            </a:extLst>
          </p:cNvPr>
          <p:cNvGrpSpPr>
            <a:grpSpLocks noChangeAspect="1"/>
          </p:cNvGrpSpPr>
          <p:nvPr/>
        </p:nvGrpSpPr>
        <p:grpSpPr>
          <a:xfrm>
            <a:off x="3838805" y="3051475"/>
            <a:ext cx="237405" cy="237405"/>
            <a:chOff x="3125296" y="4300997"/>
            <a:chExt cx="973472" cy="973472"/>
          </a:xfrm>
          <a:solidFill>
            <a:srgbClr val="4D4D4D"/>
          </a:solidFill>
        </p:grpSpPr>
        <p:pic>
          <p:nvPicPr>
            <p:cNvPr id="83" name="Graphic 82" descr="Sad face with solid fill with solid fill">
              <a:extLst>
                <a:ext uri="{FF2B5EF4-FFF2-40B4-BE49-F238E27FC236}">
                  <a16:creationId xmlns:a16="http://schemas.microsoft.com/office/drawing/2014/main" id="{F82594E3-F75E-462A-A289-0BFA43D3C59A}"/>
                </a:ext>
              </a:extLst>
            </p:cNvPr>
            <p:cNvPicPr>
              <a:picLocks noChangeAspect="1"/>
            </p:cNvPicPr>
            <p:nvPr/>
          </p:nvPicPr>
          <p:blipFill>
            <a:blip r:embed="rId20" cstate="print">
              <a:extLst>
                <a:ext uri="{28A0092B-C50C-407E-A947-70E740481C1C}">
                  <a14:useLocalDpi xmlns:a14="http://schemas.microsoft.com/office/drawing/2010/main"/>
                </a:ext>
                <a:ext uri="{96DAC541-7B7A-43D3-8B79-37D633B846F1}">
                  <asvg:svgBlip xmlns:asvg="http://schemas.microsoft.com/office/drawing/2016/SVG/main" r:embed="rId21"/>
                </a:ext>
              </a:extLst>
            </a:blip>
            <a:stretch>
              <a:fillRect/>
            </a:stretch>
          </p:blipFill>
          <p:spPr>
            <a:xfrm>
              <a:off x="3125296" y="4300997"/>
              <a:ext cx="973472" cy="973472"/>
            </a:xfrm>
            <a:prstGeom prst="rect">
              <a:avLst/>
            </a:prstGeom>
          </p:spPr>
        </p:pic>
        <p:sp>
          <p:nvSpPr>
            <p:cNvPr id="84" name="Rectangle 83">
              <a:extLst>
                <a:ext uri="{FF2B5EF4-FFF2-40B4-BE49-F238E27FC236}">
                  <a16:creationId xmlns:a16="http://schemas.microsoft.com/office/drawing/2014/main" id="{9C21318C-078F-4911-98F5-5C6E22B1F667}"/>
                </a:ext>
              </a:extLst>
            </p:cNvPr>
            <p:cNvSpPr/>
            <p:nvPr/>
          </p:nvSpPr>
          <p:spPr>
            <a:xfrm>
              <a:off x="3396481" y="4852988"/>
              <a:ext cx="426176" cy="19764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p>
          </p:txBody>
        </p:sp>
        <p:sp>
          <p:nvSpPr>
            <p:cNvPr id="85" name="Freeform: Shape 84">
              <a:extLst>
                <a:ext uri="{FF2B5EF4-FFF2-40B4-BE49-F238E27FC236}">
                  <a16:creationId xmlns:a16="http://schemas.microsoft.com/office/drawing/2014/main" id="{D13EAF17-1229-4967-8500-9EC9FBB7356A}"/>
                </a:ext>
              </a:extLst>
            </p:cNvPr>
            <p:cNvSpPr/>
            <p:nvPr/>
          </p:nvSpPr>
          <p:spPr>
            <a:xfrm>
              <a:off x="3435284" y="4951706"/>
              <a:ext cx="343723" cy="54996"/>
            </a:xfrm>
            <a:custGeom>
              <a:avLst/>
              <a:gdLst>
                <a:gd name="connsiteX0" fmla="*/ 0 w 459582"/>
                <a:gd name="connsiteY0" fmla="*/ 0 h 83456"/>
                <a:gd name="connsiteX1" fmla="*/ 233363 w 459582"/>
                <a:gd name="connsiteY1" fmla="*/ 83344 h 83456"/>
                <a:gd name="connsiteX2" fmla="*/ 459582 w 459582"/>
                <a:gd name="connsiteY2" fmla="*/ 14288 h 83456"/>
                <a:gd name="connsiteX0" fmla="*/ 0 w 459582"/>
                <a:gd name="connsiteY0" fmla="*/ 0 h 83429"/>
                <a:gd name="connsiteX1" fmla="*/ 233363 w 459582"/>
                <a:gd name="connsiteY1" fmla="*/ 83344 h 83429"/>
                <a:gd name="connsiteX2" fmla="*/ 459582 w 459582"/>
                <a:gd name="connsiteY2" fmla="*/ 2382 h 83429"/>
              </a:gdLst>
              <a:ahLst/>
              <a:cxnLst>
                <a:cxn ang="0">
                  <a:pos x="connsiteX0" y="connsiteY0"/>
                </a:cxn>
                <a:cxn ang="0">
                  <a:pos x="connsiteX1" y="connsiteY1"/>
                </a:cxn>
                <a:cxn ang="0">
                  <a:pos x="connsiteX2" y="connsiteY2"/>
                </a:cxn>
              </a:cxnLst>
              <a:rect l="l" t="t" r="r" b="b"/>
              <a:pathLst>
                <a:path w="459582" h="83429">
                  <a:moveTo>
                    <a:pt x="0" y="0"/>
                  </a:moveTo>
                  <a:cubicBezTo>
                    <a:pt x="78383" y="40481"/>
                    <a:pt x="156766" y="80963"/>
                    <a:pt x="233363" y="83344"/>
                  </a:cubicBezTo>
                  <a:cubicBezTo>
                    <a:pt x="309960" y="85725"/>
                    <a:pt x="384771" y="38100"/>
                    <a:pt x="459582" y="2382"/>
                  </a:cubicBezTo>
                </a:path>
              </a:pathLst>
            </a:custGeom>
            <a:grpFill/>
            <a:ln w="9525" cap="rnd">
              <a:solidFill>
                <a:srgbClr val="A3A4A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070"/>
            </a:p>
          </p:txBody>
        </p:sp>
      </p:grpSp>
      <p:grpSp>
        <p:nvGrpSpPr>
          <p:cNvPr id="8" name="Group 7">
            <a:extLst>
              <a:ext uri="{FF2B5EF4-FFF2-40B4-BE49-F238E27FC236}">
                <a16:creationId xmlns:a16="http://schemas.microsoft.com/office/drawing/2014/main" id="{730C2E9A-7651-42E9-BF50-D514503685D4}"/>
              </a:ext>
            </a:extLst>
          </p:cNvPr>
          <p:cNvGrpSpPr>
            <a:grpSpLocks noChangeAspect="1"/>
          </p:cNvGrpSpPr>
          <p:nvPr/>
        </p:nvGrpSpPr>
        <p:grpSpPr>
          <a:xfrm>
            <a:off x="3700434" y="2504083"/>
            <a:ext cx="473932" cy="174796"/>
            <a:chOff x="5450847" y="4296822"/>
            <a:chExt cx="663762" cy="244809"/>
          </a:xfrm>
          <a:solidFill>
            <a:srgbClr val="4D4D4D"/>
          </a:solidFill>
        </p:grpSpPr>
        <p:pic>
          <p:nvPicPr>
            <p:cNvPr id="90" name="Graphic 89" descr="Marketing with solid fill">
              <a:extLst>
                <a:ext uri="{FF2B5EF4-FFF2-40B4-BE49-F238E27FC236}">
                  <a16:creationId xmlns:a16="http://schemas.microsoft.com/office/drawing/2014/main" id="{31B5A521-CEAD-4385-9D77-0F0B92D47E57}"/>
                </a:ext>
              </a:extLst>
            </p:cNvPr>
            <p:cNvPicPr>
              <a:picLocks noChangeAspect="1"/>
            </p:cNvPicPr>
            <p:nvPr/>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5660323" y="4296822"/>
              <a:ext cx="244809" cy="244809"/>
            </a:xfrm>
            <a:prstGeom prst="rect">
              <a:avLst/>
            </a:prstGeom>
          </p:spPr>
        </p:pic>
        <p:pic>
          <p:nvPicPr>
            <p:cNvPr id="94" name="Graphic 93" descr="Marketing with solid fill">
              <a:extLst>
                <a:ext uri="{FF2B5EF4-FFF2-40B4-BE49-F238E27FC236}">
                  <a16:creationId xmlns:a16="http://schemas.microsoft.com/office/drawing/2014/main" id="{DC54D8B4-1349-4F33-84A7-9D32DFB34EE1}"/>
                </a:ext>
              </a:extLst>
            </p:cNvPr>
            <p:cNvPicPr>
              <a:picLocks noChangeAspect="1"/>
            </p:cNvPicPr>
            <p:nvPr/>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5450847" y="4296822"/>
              <a:ext cx="244809" cy="244809"/>
            </a:xfrm>
            <a:prstGeom prst="rect">
              <a:avLst/>
            </a:prstGeom>
          </p:spPr>
        </p:pic>
        <p:pic>
          <p:nvPicPr>
            <p:cNvPr id="95" name="Graphic 94" descr="Marketing with solid fill">
              <a:extLst>
                <a:ext uri="{FF2B5EF4-FFF2-40B4-BE49-F238E27FC236}">
                  <a16:creationId xmlns:a16="http://schemas.microsoft.com/office/drawing/2014/main" id="{5E92A98C-6F40-4F6E-B046-A3966851CC97}"/>
                </a:ext>
              </a:extLst>
            </p:cNvPr>
            <p:cNvPicPr>
              <a:picLocks noChangeAspect="1"/>
            </p:cNvPicPr>
            <p:nvPr/>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5869800" y="4296822"/>
              <a:ext cx="244809" cy="244809"/>
            </a:xfrm>
            <a:prstGeom prst="rect">
              <a:avLst/>
            </a:prstGeom>
          </p:spPr>
        </p:pic>
      </p:grpSp>
      <p:sp>
        <p:nvSpPr>
          <p:cNvPr id="107" name="Freeform: Shape 106">
            <a:extLst>
              <a:ext uri="{FF2B5EF4-FFF2-40B4-BE49-F238E27FC236}">
                <a16:creationId xmlns:a16="http://schemas.microsoft.com/office/drawing/2014/main" id="{1A2310FA-48DB-F2C0-0CEC-883347C88A5D}"/>
              </a:ext>
            </a:extLst>
          </p:cNvPr>
          <p:cNvSpPr/>
          <p:nvPr/>
        </p:nvSpPr>
        <p:spPr>
          <a:xfrm>
            <a:off x="3830456" y="2292566"/>
            <a:ext cx="47530" cy="48463"/>
          </a:xfrm>
          <a:custGeom>
            <a:avLst/>
            <a:gdLst>
              <a:gd name="connsiteX0" fmla="*/ 0 w 37812"/>
              <a:gd name="connsiteY0" fmla="*/ 0 h 38554"/>
              <a:gd name="connsiteX1" fmla="*/ 37813 w 37812"/>
              <a:gd name="connsiteY1" fmla="*/ 0 h 38554"/>
              <a:gd name="connsiteX2" fmla="*/ 37813 w 37812"/>
              <a:gd name="connsiteY2" fmla="*/ 38554 h 38554"/>
              <a:gd name="connsiteX3" fmla="*/ 0 w 37812"/>
              <a:gd name="connsiteY3" fmla="*/ 38554 h 38554"/>
            </a:gdLst>
            <a:ahLst/>
            <a:cxnLst>
              <a:cxn ang="0">
                <a:pos x="connsiteX0" y="connsiteY0"/>
              </a:cxn>
              <a:cxn ang="0">
                <a:pos x="connsiteX1" y="connsiteY1"/>
              </a:cxn>
              <a:cxn ang="0">
                <a:pos x="connsiteX2" y="connsiteY2"/>
              </a:cxn>
              <a:cxn ang="0">
                <a:pos x="connsiteX3" y="connsiteY3"/>
              </a:cxn>
            </a:cxnLst>
            <a:rect l="l" t="t" r="r" b="b"/>
            <a:pathLst>
              <a:path w="37812" h="38554">
                <a:moveTo>
                  <a:pt x="0" y="0"/>
                </a:moveTo>
                <a:lnTo>
                  <a:pt x="37813" y="0"/>
                </a:lnTo>
                <a:lnTo>
                  <a:pt x="37813" y="38554"/>
                </a:lnTo>
                <a:lnTo>
                  <a:pt x="0" y="38554"/>
                </a:lnTo>
                <a:close/>
              </a:path>
            </a:pathLst>
          </a:custGeom>
          <a:solidFill>
            <a:srgbClr val="4D4D4D"/>
          </a:solidFill>
          <a:ln w="2679" cap="flat">
            <a:solidFill>
              <a:schemeClr val="bg2">
                <a:lumMod val="50000"/>
              </a:schemeClr>
            </a:solidFill>
            <a:prstDash val="solid"/>
            <a:miter/>
          </a:ln>
        </p:spPr>
        <p:txBody>
          <a:bodyPr rtlCol="0" anchor="ctr"/>
          <a:lstStyle/>
          <a:p>
            <a:endParaRPr lang="en-GB" sz="2960"/>
          </a:p>
        </p:txBody>
      </p:sp>
      <p:sp>
        <p:nvSpPr>
          <p:cNvPr id="108" name="Freeform: Shape 107">
            <a:extLst>
              <a:ext uri="{FF2B5EF4-FFF2-40B4-BE49-F238E27FC236}">
                <a16:creationId xmlns:a16="http://schemas.microsoft.com/office/drawing/2014/main" id="{3B0D8027-910D-5BC2-AD29-22AC83E156D6}"/>
              </a:ext>
            </a:extLst>
          </p:cNvPr>
          <p:cNvSpPr/>
          <p:nvPr/>
        </p:nvSpPr>
        <p:spPr>
          <a:xfrm>
            <a:off x="3891567" y="2265307"/>
            <a:ext cx="47530" cy="75722"/>
          </a:xfrm>
          <a:custGeom>
            <a:avLst/>
            <a:gdLst>
              <a:gd name="connsiteX0" fmla="*/ 0 w 37812"/>
              <a:gd name="connsiteY0" fmla="*/ 0 h 60240"/>
              <a:gd name="connsiteX1" fmla="*/ 37813 w 37812"/>
              <a:gd name="connsiteY1" fmla="*/ 0 h 60240"/>
              <a:gd name="connsiteX2" fmla="*/ 37813 w 37812"/>
              <a:gd name="connsiteY2" fmla="*/ 60241 h 60240"/>
              <a:gd name="connsiteX3" fmla="*/ 0 w 37812"/>
              <a:gd name="connsiteY3" fmla="*/ 60241 h 60240"/>
            </a:gdLst>
            <a:ahLst/>
            <a:cxnLst>
              <a:cxn ang="0">
                <a:pos x="connsiteX0" y="connsiteY0"/>
              </a:cxn>
              <a:cxn ang="0">
                <a:pos x="connsiteX1" y="connsiteY1"/>
              </a:cxn>
              <a:cxn ang="0">
                <a:pos x="connsiteX2" y="connsiteY2"/>
              </a:cxn>
              <a:cxn ang="0">
                <a:pos x="connsiteX3" y="connsiteY3"/>
              </a:cxn>
            </a:cxnLst>
            <a:rect l="l" t="t" r="r" b="b"/>
            <a:pathLst>
              <a:path w="37812" h="60240">
                <a:moveTo>
                  <a:pt x="0" y="0"/>
                </a:moveTo>
                <a:lnTo>
                  <a:pt x="37813" y="0"/>
                </a:lnTo>
                <a:lnTo>
                  <a:pt x="37813" y="60241"/>
                </a:lnTo>
                <a:lnTo>
                  <a:pt x="0" y="60241"/>
                </a:lnTo>
                <a:close/>
              </a:path>
            </a:pathLst>
          </a:custGeom>
          <a:solidFill>
            <a:srgbClr val="4D4D4D"/>
          </a:solidFill>
          <a:ln w="2679" cap="flat">
            <a:solidFill>
              <a:schemeClr val="bg2">
                <a:lumMod val="50000"/>
              </a:schemeClr>
            </a:solidFill>
            <a:prstDash val="solid"/>
            <a:miter/>
          </a:ln>
        </p:spPr>
        <p:txBody>
          <a:bodyPr rtlCol="0" anchor="ctr"/>
          <a:lstStyle/>
          <a:p>
            <a:endParaRPr lang="en-GB" sz="2960"/>
          </a:p>
        </p:txBody>
      </p:sp>
      <p:sp>
        <p:nvSpPr>
          <p:cNvPr id="109" name="Freeform: Shape 108">
            <a:extLst>
              <a:ext uri="{FF2B5EF4-FFF2-40B4-BE49-F238E27FC236}">
                <a16:creationId xmlns:a16="http://schemas.microsoft.com/office/drawing/2014/main" id="{175C4B1E-D560-7F11-A4B5-419A31A68472}"/>
              </a:ext>
            </a:extLst>
          </p:cNvPr>
          <p:cNvSpPr/>
          <p:nvPr/>
        </p:nvSpPr>
        <p:spPr>
          <a:xfrm>
            <a:off x="3952677" y="2238047"/>
            <a:ext cx="47530" cy="102983"/>
          </a:xfrm>
          <a:custGeom>
            <a:avLst/>
            <a:gdLst>
              <a:gd name="connsiteX0" fmla="*/ 0 w 37812"/>
              <a:gd name="connsiteY0" fmla="*/ 0 h 81927"/>
              <a:gd name="connsiteX1" fmla="*/ 37813 w 37812"/>
              <a:gd name="connsiteY1" fmla="*/ 0 h 81927"/>
              <a:gd name="connsiteX2" fmla="*/ 37813 w 37812"/>
              <a:gd name="connsiteY2" fmla="*/ 81927 h 81927"/>
              <a:gd name="connsiteX3" fmla="*/ 0 w 37812"/>
              <a:gd name="connsiteY3" fmla="*/ 81927 h 81927"/>
            </a:gdLst>
            <a:ahLst/>
            <a:cxnLst>
              <a:cxn ang="0">
                <a:pos x="connsiteX0" y="connsiteY0"/>
              </a:cxn>
              <a:cxn ang="0">
                <a:pos x="connsiteX1" y="connsiteY1"/>
              </a:cxn>
              <a:cxn ang="0">
                <a:pos x="connsiteX2" y="connsiteY2"/>
              </a:cxn>
              <a:cxn ang="0">
                <a:pos x="connsiteX3" y="connsiteY3"/>
              </a:cxn>
            </a:cxnLst>
            <a:rect l="l" t="t" r="r" b="b"/>
            <a:pathLst>
              <a:path w="37812" h="81927">
                <a:moveTo>
                  <a:pt x="0" y="0"/>
                </a:moveTo>
                <a:lnTo>
                  <a:pt x="37813" y="0"/>
                </a:lnTo>
                <a:lnTo>
                  <a:pt x="37813" y="81927"/>
                </a:lnTo>
                <a:lnTo>
                  <a:pt x="0" y="81927"/>
                </a:lnTo>
                <a:close/>
              </a:path>
            </a:pathLst>
          </a:custGeom>
          <a:noFill/>
          <a:ln w="2679" cap="flat">
            <a:solidFill>
              <a:schemeClr val="bg2">
                <a:lumMod val="50000"/>
              </a:schemeClr>
            </a:solidFill>
            <a:prstDash val="solid"/>
            <a:miter/>
          </a:ln>
        </p:spPr>
        <p:txBody>
          <a:bodyPr rtlCol="0" anchor="ctr"/>
          <a:lstStyle/>
          <a:p>
            <a:endParaRPr lang="en-GB" sz="2960"/>
          </a:p>
        </p:txBody>
      </p:sp>
      <p:sp>
        <p:nvSpPr>
          <p:cNvPr id="110" name="Freeform: Shape 109">
            <a:extLst>
              <a:ext uri="{FF2B5EF4-FFF2-40B4-BE49-F238E27FC236}">
                <a16:creationId xmlns:a16="http://schemas.microsoft.com/office/drawing/2014/main" id="{2BE8BC43-CB52-4E7B-C5CA-9863C38A9B97}"/>
              </a:ext>
            </a:extLst>
          </p:cNvPr>
          <p:cNvSpPr/>
          <p:nvPr/>
        </p:nvSpPr>
        <p:spPr>
          <a:xfrm>
            <a:off x="3769344" y="2319828"/>
            <a:ext cx="47530" cy="21202"/>
          </a:xfrm>
          <a:custGeom>
            <a:avLst/>
            <a:gdLst>
              <a:gd name="connsiteX0" fmla="*/ 0 w 37812"/>
              <a:gd name="connsiteY0" fmla="*/ 0 h 16867"/>
              <a:gd name="connsiteX1" fmla="*/ 37813 w 37812"/>
              <a:gd name="connsiteY1" fmla="*/ 0 h 16867"/>
              <a:gd name="connsiteX2" fmla="*/ 37813 w 37812"/>
              <a:gd name="connsiteY2" fmla="*/ 16867 h 16867"/>
              <a:gd name="connsiteX3" fmla="*/ 0 w 37812"/>
              <a:gd name="connsiteY3" fmla="*/ 16867 h 16867"/>
            </a:gdLst>
            <a:ahLst/>
            <a:cxnLst>
              <a:cxn ang="0">
                <a:pos x="connsiteX0" y="connsiteY0"/>
              </a:cxn>
              <a:cxn ang="0">
                <a:pos x="connsiteX1" y="connsiteY1"/>
              </a:cxn>
              <a:cxn ang="0">
                <a:pos x="connsiteX2" y="connsiteY2"/>
              </a:cxn>
              <a:cxn ang="0">
                <a:pos x="connsiteX3" y="connsiteY3"/>
              </a:cxn>
            </a:cxnLst>
            <a:rect l="l" t="t" r="r" b="b"/>
            <a:pathLst>
              <a:path w="37812" h="16867">
                <a:moveTo>
                  <a:pt x="0" y="0"/>
                </a:moveTo>
                <a:lnTo>
                  <a:pt x="37813" y="0"/>
                </a:lnTo>
                <a:lnTo>
                  <a:pt x="37813" y="16867"/>
                </a:lnTo>
                <a:lnTo>
                  <a:pt x="0" y="16867"/>
                </a:lnTo>
                <a:close/>
              </a:path>
            </a:pathLst>
          </a:custGeom>
          <a:solidFill>
            <a:srgbClr val="4D4D4D"/>
          </a:solidFill>
          <a:ln w="2679" cap="flat">
            <a:solidFill>
              <a:srgbClr val="4D4D4D"/>
            </a:solidFill>
            <a:prstDash val="solid"/>
            <a:miter/>
          </a:ln>
        </p:spPr>
        <p:txBody>
          <a:bodyPr rtlCol="0" anchor="ctr"/>
          <a:lstStyle/>
          <a:p>
            <a:endParaRPr lang="en-GB" sz="2960"/>
          </a:p>
        </p:txBody>
      </p:sp>
      <p:sp>
        <p:nvSpPr>
          <p:cNvPr id="132" name="Freeform: Shape 131">
            <a:extLst>
              <a:ext uri="{FF2B5EF4-FFF2-40B4-BE49-F238E27FC236}">
                <a16:creationId xmlns:a16="http://schemas.microsoft.com/office/drawing/2014/main" id="{76DF07CC-CDA5-AD25-7CC6-63C48CF22E54}"/>
              </a:ext>
            </a:extLst>
          </p:cNvPr>
          <p:cNvSpPr/>
          <p:nvPr/>
        </p:nvSpPr>
        <p:spPr>
          <a:xfrm>
            <a:off x="4012790" y="2205123"/>
            <a:ext cx="47530" cy="135757"/>
          </a:xfrm>
          <a:custGeom>
            <a:avLst/>
            <a:gdLst>
              <a:gd name="connsiteX0" fmla="*/ 0 w 37812"/>
              <a:gd name="connsiteY0" fmla="*/ 0 h 81927"/>
              <a:gd name="connsiteX1" fmla="*/ 37813 w 37812"/>
              <a:gd name="connsiteY1" fmla="*/ 0 h 81927"/>
              <a:gd name="connsiteX2" fmla="*/ 37813 w 37812"/>
              <a:gd name="connsiteY2" fmla="*/ 81927 h 81927"/>
              <a:gd name="connsiteX3" fmla="*/ 0 w 37812"/>
              <a:gd name="connsiteY3" fmla="*/ 81927 h 81927"/>
            </a:gdLst>
            <a:ahLst/>
            <a:cxnLst>
              <a:cxn ang="0">
                <a:pos x="connsiteX0" y="connsiteY0"/>
              </a:cxn>
              <a:cxn ang="0">
                <a:pos x="connsiteX1" y="connsiteY1"/>
              </a:cxn>
              <a:cxn ang="0">
                <a:pos x="connsiteX2" y="connsiteY2"/>
              </a:cxn>
              <a:cxn ang="0">
                <a:pos x="connsiteX3" y="connsiteY3"/>
              </a:cxn>
            </a:cxnLst>
            <a:rect l="l" t="t" r="r" b="b"/>
            <a:pathLst>
              <a:path w="37812" h="81927">
                <a:moveTo>
                  <a:pt x="0" y="0"/>
                </a:moveTo>
                <a:lnTo>
                  <a:pt x="37813" y="0"/>
                </a:lnTo>
                <a:lnTo>
                  <a:pt x="37813" y="81927"/>
                </a:lnTo>
                <a:lnTo>
                  <a:pt x="0" y="81927"/>
                </a:lnTo>
                <a:close/>
              </a:path>
            </a:pathLst>
          </a:custGeom>
          <a:noFill/>
          <a:ln w="2679" cap="flat">
            <a:solidFill>
              <a:schemeClr val="bg2">
                <a:lumMod val="50000"/>
              </a:schemeClr>
            </a:solidFill>
            <a:prstDash val="solid"/>
            <a:miter/>
          </a:ln>
        </p:spPr>
        <p:txBody>
          <a:bodyPr rtlCol="0" anchor="ctr"/>
          <a:lstStyle/>
          <a:p>
            <a:endParaRPr lang="en-GB" sz="2960"/>
          </a:p>
        </p:txBody>
      </p:sp>
      <p:grpSp>
        <p:nvGrpSpPr>
          <p:cNvPr id="61" name="Group 60">
            <a:extLst>
              <a:ext uri="{FF2B5EF4-FFF2-40B4-BE49-F238E27FC236}">
                <a16:creationId xmlns:a16="http://schemas.microsoft.com/office/drawing/2014/main" id="{51C484E4-265E-46EB-981C-C573246F16D7}"/>
              </a:ext>
            </a:extLst>
          </p:cNvPr>
          <p:cNvGrpSpPr>
            <a:grpSpLocks noChangeAspect="1"/>
          </p:cNvGrpSpPr>
          <p:nvPr/>
        </p:nvGrpSpPr>
        <p:grpSpPr>
          <a:xfrm>
            <a:off x="4509644" y="2807771"/>
            <a:ext cx="473444" cy="145387"/>
            <a:chOff x="6969137" y="2720022"/>
            <a:chExt cx="586160" cy="177800"/>
          </a:xfrm>
        </p:grpSpPr>
        <p:pic>
          <p:nvPicPr>
            <p:cNvPr id="62" name="Graphic 61" descr="Heart with solid fill">
              <a:extLst>
                <a:ext uri="{FF2B5EF4-FFF2-40B4-BE49-F238E27FC236}">
                  <a16:creationId xmlns:a16="http://schemas.microsoft.com/office/drawing/2014/main" id="{1211D9AE-2699-495C-AA70-9D41B2DC81F5}"/>
                </a:ext>
              </a:extLst>
            </p:cNvPr>
            <p:cNvPicPr>
              <a:picLocks noChangeAspect="1"/>
            </p:cNvPicPr>
            <p:nvPr/>
          </p:nvPicPr>
          <p:blipFill>
            <a:blip r:embed="rId22" cstate="print">
              <a:extLst>
                <a:ext uri="{28A0092B-C50C-407E-A947-70E740481C1C}">
                  <a14:useLocalDpi xmlns:a14="http://schemas.microsoft.com/office/drawing/2010/main"/>
                </a:ext>
                <a:ext uri="{96DAC541-7B7A-43D3-8B79-37D633B846F1}">
                  <asvg:svgBlip xmlns:asvg="http://schemas.microsoft.com/office/drawing/2016/SVG/main" r:embed="rId23"/>
                </a:ext>
              </a:extLst>
            </a:blip>
            <a:stretch>
              <a:fillRect/>
            </a:stretch>
          </p:blipFill>
          <p:spPr>
            <a:xfrm>
              <a:off x="7240325" y="2720022"/>
              <a:ext cx="177800" cy="177800"/>
            </a:xfrm>
            <a:prstGeom prst="rect">
              <a:avLst/>
            </a:prstGeom>
          </p:spPr>
        </p:pic>
        <p:pic>
          <p:nvPicPr>
            <p:cNvPr id="63" name="Graphic 62" descr="Heart with solid fill">
              <a:extLst>
                <a:ext uri="{FF2B5EF4-FFF2-40B4-BE49-F238E27FC236}">
                  <a16:creationId xmlns:a16="http://schemas.microsoft.com/office/drawing/2014/main" id="{014272EE-8CB5-4415-BEEC-BAB2B65D52AE}"/>
                </a:ext>
              </a:extLst>
            </p:cNvPr>
            <p:cNvPicPr>
              <a:picLocks noChangeAspect="1"/>
            </p:cNvPicPr>
            <p:nvPr/>
          </p:nvPicPr>
          <p:blipFill>
            <a:blip r:embed="rId22" cstate="print">
              <a:extLst>
                <a:ext uri="{28A0092B-C50C-407E-A947-70E740481C1C}">
                  <a14:useLocalDpi xmlns:a14="http://schemas.microsoft.com/office/drawing/2010/main"/>
                </a:ext>
                <a:ext uri="{96DAC541-7B7A-43D3-8B79-37D633B846F1}">
                  <asvg:svgBlip xmlns:asvg="http://schemas.microsoft.com/office/drawing/2016/SVG/main" r:embed="rId23"/>
                </a:ext>
              </a:extLst>
            </a:blip>
            <a:stretch>
              <a:fillRect/>
            </a:stretch>
          </p:blipFill>
          <p:spPr>
            <a:xfrm>
              <a:off x="7377497" y="2720022"/>
              <a:ext cx="177800" cy="177800"/>
            </a:xfrm>
            <a:prstGeom prst="rect">
              <a:avLst/>
            </a:prstGeom>
          </p:spPr>
        </p:pic>
        <p:pic>
          <p:nvPicPr>
            <p:cNvPr id="64" name="Graphic 63" descr="Heart with solid fill">
              <a:extLst>
                <a:ext uri="{FF2B5EF4-FFF2-40B4-BE49-F238E27FC236}">
                  <a16:creationId xmlns:a16="http://schemas.microsoft.com/office/drawing/2014/main" id="{7D872200-D093-4342-95CC-CEAAA4564E84}"/>
                </a:ext>
              </a:extLst>
            </p:cNvPr>
            <p:cNvPicPr>
              <a:picLocks noChangeAspect="1"/>
            </p:cNvPicPr>
            <p:nvPr/>
          </p:nvPicPr>
          <p:blipFill>
            <a:blip r:embed="rId22" cstate="print">
              <a:extLst>
                <a:ext uri="{28A0092B-C50C-407E-A947-70E740481C1C}">
                  <a14:useLocalDpi xmlns:a14="http://schemas.microsoft.com/office/drawing/2010/main"/>
                </a:ext>
                <a:ext uri="{96DAC541-7B7A-43D3-8B79-37D633B846F1}">
                  <asvg:svgBlip xmlns:asvg="http://schemas.microsoft.com/office/drawing/2016/SVG/main" r:embed="rId23"/>
                </a:ext>
              </a:extLst>
            </a:blip>
            <a:stretch>
              <a:fillRect/>
            </a:stretch>
          </p:blipFill>
          <p:spPr>
            <a:xfrm>
              <a:off x="7106309" y="2720022"/>
              <a:ext cx="177800" cy="177800"/>
            </a:xfrm>
            <a:prstGeom prst="rect">
              <a:avLst/>
            </a:prstGeom>
          </p:spPr>
        </p:pic>
        <p:pic>
          <p:nvPicPr>
            <p:cNvPr id="65" name="Graphic 64" descr="Heart with solid fill">
              <a:extLst>
                <a:ext uri="{FF2B5EF4-FFF2-40B4-BE49-F238E27FC236}">
                  <a16:creationId xmlns:a16="http://schemas.microsoft.com/office/drawing/2014/main" id="{3A2991EF-1920-4A24-9D47-6590D33B904A}"/>
                </a:ext>
              </a:extLst>
            </p:cNvPr>
            <p:cNvPicPr>
              <a:picLocks noChangeAspect="1"/>
            </p:cNvPicPr>
            <p:nvPr/>
          </p:nvPicPr>
          <p:blipFill>
            <a:blip r:embed="rId22" cstate="print">
              <a:extLst>
                <a:ext uri="{28A0092B-C50C-407E-A947-70E740481C1C}">
                  <a14:useLocalDpi xmlns:a14="http://schemas.microsoft.com/office/drawing/2010/main"/>
                </a:ext>
                <a:ext uri="{96DAC541-7B7A-43D3-8B79-37D633B846F1}">
                  <asvg:svgBlip xmlns:asvg="http://schemas.microsoft.com/office/drawing/2016/SVG/main" r:embed="rId23"/>
                </a:ext>
              </a:extLst>
            </a:blip>
            <a:stretch>
              <a:fillRect/>
            </a:stretch>
          </p:blipFill>
          <p:spPr>
            <a:xfrm>
              <a:off x="6969137" y="2720022"/>
              <a:ext cx="177800" cy="177800"/>
            </a:xfrm>
            <a:prstGeom prst="rect">
              <a:avLst/>
            </a:prstGeom>
          </p:spPr>
        </p:pic>
      </p:grpSp>
      <p:pic>
        <p:nvPicPr>
          <p:cNvPr id="75" name="Graphic 74" descr="In love face with solid fill with solid fill">
            <a:extLst>
              <a:ext uri="{FF2B5EF4-FFF2-40B4-BE49-F238E27FC236}">
                <a16:creationId xmlns:a16="http://schemas.microsoft.com/office/drawing/2014/main" id="{69E5E277-6C9F-40A8-86F7-6A19316C7385}"/>
              </a:ext>
            </a:extLst>
          </p:cNvPr>
          <p:cNvPicPr>
            <a:picLocks noChangeAspect="1"/>
          </p:cNvPicPr>
          <p:nvPr/>
        </p:nvPicPr>
        <p:blipFill>
          <a:blip r:embed="rId24" cstate="print">
            <a:extLst>
              <a:ext uri="{28A0092B-C50C-407E-A947-70E740481C1C}">
                <a14:useLocalDpi xmlns:a14="http://schemas.microsoft.com/office/drawing/2010/main"/>
              </a:ext>
              <a:ext uri="{96DAC541-7B7A-43D3-8B79-37D633B846F1}">
                <asvg:svgBlip xmlns:asvg="http://schemas.microsoft.com/office/drawing/2016/SVG/main" r:embed="rId25"/>
              </a:ext>
            </a:extLst>
          </a:blip>
          <a:stretch>
            <a:fillRect/>
          </a:stretch>
        </p:blipFill>
        <p:spPr>
          <a:xfrm>
            <a:off x="4632370" y="3054469"/>
            <a:ext cx="228014" cy="228014"/>
          </a:xfrm>
          <a:prstGeom prst="rect">
            <a:avLst/>
          </a:prstGeom>
        </p:spPr>
      </p:pic>
      <p:grpSp>
        <p:nvGrpSpPr>
          <p:cNvPr id="3" name="Group 2">
            <a:extLst>
              <a:ext uri="{FF2B5EF4-FFF2-40B4-BE49-F238E27FC236}">
                <a16:creationId xmlns:a16="http://schemas.microsoft.com/office/drawing/2014/main" id="{78F3E489-106B-4B5B-A328-A4A70C2C7C2B}"/>
              </a:ext>
            </a:extLst>
          </p:cNvPr>
          <p:cNvGrpSpPr>
            <a:grpSpLocks noChangeAspect="1"/>
          </p:cNvGrpSpPr>
          <p:nvPr/>
        </p:nvGrpSpPr>
        <p:grpSpPr>
          <a:xfrm>
            <a:off x="4414077" y="2504083"/>
            <a:ext cx="637356" cy="174796"/>
            <a:chOff x="6840587" y="4296822"/>
            <a:chExt cx="892644" cy="244809"/>
          </a:xfrm>
        </p:grpSpPr>
        <p:pic>
          <p:nvPicPr>
            <p:cNvPr id="88" name="Graphic 87" descr="Marketing with solid fill">
              <a:extLst>
                <a:ext uri="{FF2B5EF4-FFF2-40B4-BE49-F238E27FC236}">
                  <a16:creationId xmlns:a16="http://schemas.microsoft.com/office/drawing/2014/main" id="{26F562BD-A3C3-4429-977E-61B1E1E9FF86}"/>
                </a:ext>
              </a:extLst>
            </p:cNvPr>
            <p:cNvPicPr>
              <a:picLocks noChangeAspect="1"/>
            </p:cNvPicPr>
            <p:nvPr/>
          </p:nvPicPr>
          <p:blipFill>
            <a:blip r:embed="rId26" cstate="print">
              <a:extLst>
                <a:ext uri="{28A0092B-C50C-407E-A947-70E740481C1C}">
                  <a14:useLocalDpi xmlns:a14="http://schemas.microsoft.com/office/drawing/2010/main"/>
                </a:ext>
                <a:ext uri="{96DAC541-7B7A-43D3-8B79-37D633B846F1}">
                  <asvg:svgBlip xmlns:asvg="http://schemas.microsoft.com/office/drawing/2016/SVG/main" r:embed="rId27"/>
                </a:ext>
              </a:extLst>
            </a:blip>
            <a:stretch>
              <a:fillRect/>
            </a:stretch>
          </p:blipFill>
          <p:spPr>
            <a:xfrm>
              <a:off x="7272477" y="4296822"/>
              <a:ext cx="244809" cy="244809"/>
            </a:xfrm>
            <a:prstGeom prst="rect">
              <a:avLst/>
            </a:prstGeom>
          </p:spPr>
        </p:pic>
        <p:pic>
          <p:nvPicPr>
            <p:cNvPr id="89" name="Graphic 88" descr="Marketing with solid fill">
              <a:extLst>
                <a:ext uri="{FF2B5EF4-FFF2-40B4-BE49-F238E27FC236}">
                  <a16:creationId xmlns:a16="http://schemas.microsoft.com/office/drawing/2014/main" id="{9CB49915-5110-416F-88C2-54EB127ECE5C}"/>
                </a:ext>
              </a:extLst>
            </p:cNvPr>
            <p:cNvPicPr>
              <a:picLocks noChangeAspect="1"/>
            </p:cNvPicPr>
            <p:nvPr/>
          </p:nvPicPr>
          <p:blipFill>
            <a:blip r:embed="rId26" cstate="print">
              <a:extLst>
                <a:ext uri="{28A0092B-C50C-407E-A947-70E740481C1C}">
                  <a14:useLocalDpi xmlns:a14="http://schemas.microsoft.com/office/drawing/2010/main"/>
                </a:ext>
                <a:ext uri="{96DAC541-7B7A-43D3-8B79-37D633B846F1}">
                  <asvg:svgBlip xmlns:asvg="http://schemas.microsoft.com/office/drawing/2016/SVG/main" r:embed="rId27"/>
                </a:ext>
              </a:extLst>
            </a:blip>
            <a:stretch>
              <a:fillRect/>
            </a:stretch>
          </p:blipFill>
          <p:spPr>
            <a:xfrm>
              <a:off x="7056532" y="4296822"/>
              <a:ext cx="244809" cy="244809"/>
            </a:xfrm>
            <a:prstGeom prst="rect">
              <a:avLst/>
            </a:prstGeom>
          </p:spPr>
        </p:pic>
        <p:pic>
          <p:nvPicPr>
            <p:cNvPr id="96" name="Graphic 95" descr="Marketing with solid fill">
              <a:extLst>
                <a:ext uri="{FF2B5EF4-FFF2-40B4-BE49-F238E27FC236}">
                  <a16:creationId xmlns:a16="http://schemas.microsoft.com/office/drawing/2014/main" id="{460995DE-00E7-4418-9C31-E455378421D3}"/>
                </a:ext>
              </a:extLst>
            </p:cNvPr>
            <p:cNvPicPr>
              <a:picLocks noChangeAspect="1"/>
            </p:cNvPicPr>
            <p:nvPr/>
          </p:nvPicPr>
          <p:blipFill>
            <a:blip r:embed="rId26" cstate="print">
              <a:extLst>
                <a:ext uri="{28A0092B-C50C-407E-A947-70E740481C1C}">
                  <a14:useLocalDpi xmlns:a14="http://schemas.microsoft.com/office/drawing/2010/main"/>
                </a:ext>
                <a:ext uri="{96DAC541-7B7A-43D3-8B79-37D633B846F1}">
                  <asvg:svgBlip xmlns:asvg="http://schemas.microsoft.com/office/drawing/2016/SVG/main" r:embed="rId27"/>
                </a:ext>
              </a:extLst>
            </a:blip>
            <a:stretch>
              <a:fillRect/>
            </a:stretch>
          </p:blipFill>
          <p:spPr>
            <a:xfrm>
              <a:off x="7488422" y="4296822"/>
              <a:ext cx="244809" cy="244809"/>
            </a:xfrm>
            <a:prstGeom prst="rect">
              <a:avLst/>
            </a:prstGeom>
          </p:spPr>
        </p:pic>
        <p:pic>
          <p:nvPicPr>
            <p:cNvPr id="97" name="Graphic 96" descr="Marketing with solid fill">
              <a:extLst>
                <a:ext uri="{FF2B5EF4-FFF2-40B4-BE49-F238E27FC236}">
                  <a16:creationId xmlns:a16="http://schemas.microsoft.com/office/drawing/2014/main" id="{7CF48126-0D48-4FCC-B64F-DEB33F4814F9}"/>
                </a:ext>
              </a:extLst>
            </p:cNvPr>
            <p:cNvPicPr>
              <a:picLocks noChangeAspect="1"/>
            </p:cNvPicPr>
            <p:nvPr/>
          </p:nvPicPr>
          <p:blipFill>
            <a:blip r:embed="rId26" cstate="print">
              <a:extLst>
                <a:ext uri="{28A0092B-C50C-407E-A947-70E740481C1C}">
                  <a14:useLocalDpi xmlns:a14="http://schemas.microsoft.com/office/drawing/2010/main"/>
                </a:ext>
                <a:ext uri="{96DAC541-7B7A-43D3-8B79-37D633B846F1}">
                  <asvg:svgBlip xmlns:asvg="http://schemas.microsoft.com/office/drawing/2016/SVG/main" r:embed="rId27"/>
                </a:ext>
              </a:extLst>
            </a:blip>
            <a:stretch>
              <a:fillRect/>
            </a:stretch>
          </p:blipFill>
          <p:spPr>
            <a:xfrm>
              <a:off x="6840587" y="4296822"/>
              <a:ext cx="244809" cy="244809"/>
            </a:xfrm>
            <a:prstGeom prst="rect">
              <a:avLst/>
            </a:prstGeom>
          </p:spPr>
        </p:pic>
      </p:grpSp>
      <p:sp>
        <p:nvSpPr>
          <p:cNvPr id="111" name="Freeform: Shape 110">
            <a:extLst>
              <a:ext uri="{FF2B5EF4-FFF2-40B4-BE49-F238E27FC236}">
                <a16:creationId xmlns:a16="http://schemas.microsoft.com/office/drawing/2014/main" id="{9A14B813-1B94-A4A8-A889-769BE3A3DB54}"/>
              </a:ext>
            </a:extLst>
          </p:cNvPr>
          <p:cNvSpPr/>
          <p:nvPr/>
        </p:nvSpPr>
        <p:spPr>
          <a:xfrm>
            <a:off x="4636632" y="2292566"/>
            <a:ext cx="47530" cy="48463"/>
          </a:xfrm>
          <a:custGeom>
            <a:avLst/>
            <a:gdLst>
              <a:gd name="connsiteX0" fmla="*/ 0 w 37812"/>
              <a:gd name="connsiteY0" fmla="*/ 0 h 38554"/>
              <a:gd name="connsiteX1" fmla="*/ 37813 w 37812"/>
              <a:gd name="connsiteY1" fmla="*/ 0 h 38554"/>
              <a:gd name="connsiteX2" fmla="*/ 37813 w 37812"/>
              <a:gd name="connsiteY2" fmla="*/ 38554 h 38554"/>
              <a:gd name="connsiteX3" fmla="*/ 0 w 37812"/>
              <a:gd name="connsiteY3" fmla="*/ 38554 h 38554"/>
            </a:gdLst>
            <a:ahLst/>
            <a:cxnLst>
              <a:cxn ang="0">
                <a:pos x="connsiteX0" y="connsiteY0"/>
              </a:cxn>
              <a:cxn ang="0">
                <a:pos x="connsiteX1" y="connsiteY1"/>
              </a:cxn>
              <a:cxn ang="0">
                <a:pos x="connsiteX2" y="connsiteY2"/>
              </a:cxn>
              <a:cxn ang="0">
                <a:pos x="connsiteX3" y="connsiteY3"/>
              </a:cxn>
            </a:cxnLst>
            <a:rect l="l" t="t" r="r" b="b"/>
            <a:pathLst>
              <a:path w="37812" h="38554">
                <a:moveTo>
                  <a:pt x="0" y="0"/>
                </a:moveTo>
                <a:lnTo>
                  <a:pt x="37813" y="0"/>
                </a:lnTo>
                <a:lnTo>
                  <a:pt x="37813" y="38554"/>
                </a:lnTo>
                <a:lnTo>
                  <a:pt x="0" y="38554"/>
                </a:lnTo>
                <a:close/>
              </a:path>
            </a:pathLst>
          </a:custGeom>
          <a:solidFill>
            <a:srgbClr val="003F48"/>
          </a:solidFill>
          <a:ln w="2679" cap="flat">
            <a:solidFill>
              <a:srgbClr val="003F48"/>
            </a:solidFill>
            <a:prstDash val="solid"/>
            <a:miter/>
          </a:ln>
        </p:spPr>
        <p:txBody>
          <a:bodyPr rtlCol="0" anchor="ctr"/>
          <a:lstStyle/>
          <a:p>
            <a:endParaRPr lang="en-GB" sz="2960"/>
          </a:p>
        </p:txBody>
      </p:sp>
      <p:sp>
        <p:nvSpPr>
          <p:cNvPr id="112" name="Freeform: Shape 111">
            <a:extLst>
              <a:ext uri="{FF2B5EF4-FFF2-40B4-BE49-F238E27FC236}">
                <a16:creationId xmlns:a16="http://schemas.microsoft.com/office/drawing/2014/main" id="{075430B8-AA6C-2BD8-8A29-986F70FC65FB}"/>
              </a:ext>
            </a:extLst>
          </p:cNvPr>
          <p:cNvSpPr/>
          <p:nvPr/>
        </p:nvSpPr>
        <p:spPr>
          <a:xfrm>
            <a:off x="4697742" y="2265307"/>
            <a:ext cx="47530" cy="75722"/>
          </a:xfrm>
          <a:custGeom>
            <a:avLst/>
            <a:gdLst>
              <a:gd name="connsiteX0" fmla="*/ 0 w 37812"/>
              <a:gd name="connsiteY0" fmla="*/ 0 h 60240"/>
              <a:gd name="connsiteX1" fmla="*/ 37813 w 37812"/>
              <a:gd name="connsiteY1" fmla="*/ 0 h 60240"/>
              <a:gd name="connsiteX2" fmla="*/ 37813 w 37812"/>
              <a:gd name="connsiteY2" fmla="*/ 60241 h 60240"/>
              <a:gd name="connsiteX3" fmla="*/ 0 w 37812"/>
              <a:gd name="connsiteY3" fmla="*/ 60241 h 60240"/>
            </a:gdLst>
            <a:ahLst/>
            <a:cxnLst>
              <a:cxn ang="0">
                <a:pos x="connsiteX0" y="connsiteY0"/>
              </a:cxn>
              <a:cxn ang="0">
                <a:pos x="connsiteX1" y="connsiteY1"/>
              </a:cxn>
              <a:cxn ang="0">
                <a:pos x="connsiteX2" y="connsiteY2"/>
              </a:cxn>
              <a:cxn ang="0">
                <a:pos x="connsiteX3" y="connsiteY3"/>
              </a:cxn>
            </a:cxnLst>
            <a:rect l="l" t="t" r="r" b="b"/>
            <a:pathLst>
              <a:path w="37812" h="60240">
                <a:moveTo>
                  <a:pt x="0" y="0"/>
                </a:moveTo>
                <a:lnTo>
                  <a:pt x="37813" y="0"/>
                </a:lnTo>
                <a:lnTo>
                  <a:pt x="37813" y="60241"/>
                </a:lnTo>
                <a:lnTo>
                  <a:pt x="0" y="60241"/>
                </a:lnTo>
                <a:close/>
              </a:path>
            </a:pathLst>
          </a:custGeom>
          <a:solidFill>
            <a:srgbClr val="003F48"/>
          </a:solidFill>
          <a:ln w="2679" cap="flat">
            <a:solidFill>
              <a:srgbClr val="003F48"/>
            </a:solidFill>
            <a:prstDash val="solid"/>
            <a:miter/>
          </a:ln>
        </p:spPr>
        <p:txBody>
          <a:bodyPr rtlCol="0" anchor="ctr"/>
          <a:lstStyle/>
          <a:p>
            <a:endParaRPr lang="en-GB" sz="2960"/>
          </a:p>
        </p:txBody>
      </p:sp>
      <p:sp>
        <p:nvSpPr>
          <p:cNvPr id="113" name="Freeform: Shape 112">
            <a:extLst>
              <a:ext uri="{FF2B5EF4-FFF2-40B4-BE49-F238E27FC236}">
                <a16:creationId xmlns:a16="http://schemas.microsoft.com/office/drawing/2014/main" id="{871E841A-A61D-8373-EDA2-007ABB0A2F9F}"/>
              </a:ext>
            </a:extLst>
          </p:cNvPr>
          <p:cNvSpPr/>
          <p:nvPr/>
        </p:nvSpPr>
        <p:spPr>
          <a:xfrm>
            <a:off x="4758853" y="2238047"/>
            <a:ext cx="47530" cy="102983"/>
          </a:xfrm>
          <a:custGeom>
            <a:avLst/>
            <a:gdLst>
              <a:gd name="connsiteX0" fmla="*/ 0 w 37812"/>
              <a:gd name="connsiteY0" fmla="*/ 0 h 81927"/>
              <a:gd name="connsiteX1" fmla="*/ 37813 w 37812"/>
              <a:gd name="connsiteY1" fmla="*/ 0 h 81927"/>
              <a:gd name="connsiteX2" fmla="*/ 37813 w 37812"/>
              <a:gd name="connsiteY2" fmla="*/ 81927 h 81927"/>
              <a:gd name="connsiteX3" fmla="*/ 0 w 37812"/>
              <a:gd name="connsiteY3" fmla="*/ 81927 h 81927"/>
            </a:gdLst>
            <a:ahLst/>
            <a:cxnLst>
              <a:cxn ang="0">
                <a:pos x="connsiteX0" y="connsiteY0"/>
              </a:cxn>
              <a:cxn ang="0">
                <a:pos x="connsiteX1" y="connsiteY1"/>
              </a:cxn>
              <a:cxn ang="0">
                <a:pos x="connsiteX2" y="connsiteY2"/>
              </a:cxn>
              <a:cxn ang="0">
                <a:pos x="connsiteX3" y="connsiteY3"/>
              </a:cxn>
            </a:cxnLst>
            <a:rect l="l" t="t" r="r" b="b"/>
            <a:pathLst>
              <a:path w="37812" h="81927">
                <a:moveTo>
                  <a:pt x="0" y="0"/>
                </a:moveTo>
                <a:lnTo>
                  <a:pt x="37813" y="0"/>
                </a:lnTo>
                <a:lnTo>
                  <a:pt x="37813" y="81927"/>
                </a:lnTo>
                <a:lnTo>
                  <a:pt x="0" y="81927"/>
                </a:lnTo>
                <a:close/>
              </a:path>
            </a:pathLst>
          </a:custGeom>
          <a:solidFill>
            <a:srgbClr val="003F48"/>
          </a:solidFill>
          <a:ln w="2679" cap="flat">
            <a:solidFill>
              <a:srgbClr val="003F48"/>
            </a:solidFill>
            <a:prstDash val="solid"/>
            <a:miter/>
          </a:ln>
        </p:spPr>
        <p:txBody>
          <a:bodyPr rtlCol="0" anchor="ctr"/>
          <a:lstStyle/>
          <a:p>
            <a:endParaRPr lang="en-GB" sz="2960"/>
          </a:p>
        </p:txBody>
      </p:sp>
      <p:sp>
        <p:nvSpPr>
          <p:cNvPr id="114" name="Freeform: Shape 113">
            <a:extLst>
              <a:ext uri="{FF2B5EF4-FFF2-40B4-BE49-F238E27FC236}">
                <a16:creationId xmlns:a16="http://schemas.microsoft.com/office/drawing/2014/main" id="{F8099610-FAB2-41C8-F420-97A27F92A298}"/>
              </a:ext>
            </a:extLst>
          </p:cNvPr>
          <p:cNvSpPr/>
          <p:nvPr/>
        </p:nvSpPr>
        <p:spPr>
          <a:xfrm>
            <a:off x="4575520" y="2319828"/>
            <a:ext cx="47530" cy="21202"/>
          </a:xfrm>
          <a:custGeom>
            <a:avLst/>
            <a:gdLst>
              <a:gd name="connsiteX0" fmla="*/ 0 w 37812"/>
              <a:gd name="connsiteY0" fmla="*/ 0 h 16867"/>
              <a:gd name="connsiteX1" fmla="*/ 37813 w 37812"/>
              <a:gd name="connsiteY1" fmla="*/ 0 h 16867"/>
              <a:gd name="connsiteX2" fmla="*/ 37813 w 37812"/>
              <a:gd name="connsiteY2" fmla="*/ 16867 h 16867"/>
              <a:gd name="connsiteX3" fmla="*/ 0 w 37812"/>
              <a:gd name="connsiteY3" fmla="*/ 16867 h 16867"/>
            </a:gdLst>
            <a:ahLst/>
            <a:cxnLst>
              <a:cxn ang="0">
                <a:pos x="connsiteX0" y="connsiteY0"/>
              </a:cxn>
              <a:cxn ang="0">
                <a:pos x="connsiteX1" y="connsiteY1"/>
              </a:cxn>
              <a:cxn ang="0">
                <a:pos x="connsiteX2" y="connsiteY2"/>
              </a:cxn>
              <a:cxn ang="0">
                <a:pos x="connsiteX3" y="connsiteY3"/>
              </a:cxn>
            </a:cxnLst>
            <a:rect l="l" t="t" r="r" b="b"/>
            <a:pathLst>
              <a:path w="37812" h="16867">
                <a:moveTo>
                  <a:pt x="0" y="0"/>
                </a:moveTo>
                <a:lnTo>
                  <a:pt x="37813" y="0"/>
                </a:lnTo>
                <a:lnTo>
                  <a:pt x="37813" y="16867"/>
                </a:lnTo>
                <a:lnTo>
                  <a:pt x="0" y="16867"/>
                </a:lnTo>
                <a:close/>
              </a:path>
            </a:pathLst>
          </a:custGeom>
          <a:solidFill>
            <a:srgbClr val="003F48"/>
          </a:solidFill>
          <a:ln w="2679" cap="flat">
            <a:solidFill>
              <a:srgbClr val="003F48"/>
            </a:solidFill>
            <a:prstDash val="solid"/>
            <a:miter/>
          </a:ln>
        </p:spPr>
        <p:txBody>
          <a:bodyPr rtlCol="0" anchor="ctr"/>
          <a:lstStyle/>
          <a:p>
            <a:endParaRPr lang="en-GB" sz="2960"/>
          </a:p>
        </p:txBody>
      </p:sp>
      <p:sp>
        <p:nvSpPr>
          <p:cNvPr id="133" name="Freeform: Shape 132">
            <a:extLst>
              <a:ext uri="{FF2B5EF4-FFF2-40B4-BE49-F238E27FC236}">
                <a16:creationId xmlns:a16="http://schemas.microsoft.com/office/drawing/2014/main" id="{0F920BAB-F3B1-C439-E703-26C8BAC1FC85}"/>
              </a:ext>
            </a:extLst>
          </p:cNvPr>
          <p:cNvSpPr/>
          <p:nvPr/>
        </p:nvSpPr>
        <p:spPr>
          <a:xfrm>
            <a:off x="4818966" y="2205123"/>
            <a:ext cx="47530" cy="135757"/>
          </a:xfrm>
          <a:custGeom>
            <a:avLst/>
            <a:gdLst>
              <a:gd name="connsiteX0" fmla="*/ 0 w 37812"/>
              <a:gd name="connsiteY0" fmla="*/ 0 h 81927"/>
              <a:gd name="connsiteX1" fmla="*/ 37813 w 37812"/>
              <a:gd name="connsiteY1" fmla="*/ 0 h 81927"/>
              <a:gd name="connsiteX2" fmla="*/ 37813 w 37812"/>
              <a:gd name="connsiteY2" fmla="*/ 81927 h 81927"/>
              <a:gd name="connsiteX3" fmla="*/ 0 w 37812"/>
              <a:gd name="connsiteY3" fmla="*/ 81927 h 81927"/>
            </a:gdLst>
            <a:ahLst/>
            <a:cxnLst>
              <a:cxn ang="0">
                <a:pos x="connsiteX0" y="connsiteY0"/>
              </a:cxn>
              <a:cxn ang="0">
                <a:pos x="connsiteX1" y="connsiteY1"/>
              </a:cxn>
              <a:cxn ang="0">
                <a:pos x="connsiteX2" y="connsiteY2"/>
              </a:cxn>
              <a:cxn ang="0">
                <a:pos x="connsiteX3" y="connsiteY3"/>
              </a:cxn>
            </a:cxnLst>
            <a:rect l="l" t="t" r="r" b="b"/>
            <a:pathLst>
              <a:path w="37812" h="81927">
                <a:moveTo>
                  <a:pt x="0" y="0"/>
                </a:moveTo>
                <a:lnTo>
                  <a:pt x="37813" y="0"/>
                </a:lnTo>
                <a:lnTo>
                  <a:pt x="37813" y="81927"/>
                </a:lnTo>
                <a:lnTo>
                  <a:pt x="0" y="81927"/>
                </a:lnTo>
                <a:close/>
              </a:path>
            </a:pathLst>
          </a:custGeom>
          <a:noFill/>
          <a:ln w="2679" cap="flat">
            <a:solidFill>
              <a:srgbClr val="003F48"/>
            </a:solidFill>
            <a:prstDash val="solid"/>
            <a:miter/>
          </a:ln>
        </p:spPr>
        <p:txBody>
          <a:bodyPr rtlCol="0" anchor="ctr"/>
          <a:lstStyle/>
          <a:p>
            <a:endParaRPr lang="en-GB" sz="2960"/>
          </a:p>
        </p:txBody>
      </p:sp>
      <p:grpSp>
        <p:nvGrpSpPr>
          <p:cNvPr id="55" name="Group 54">
            <a:extLst>
              <a:ext uri="{FF2B5EF4-FFF2-40B4-BE49-F238E27FC236}">
                <a16:creationId xmlns:a16="http://schemas.microsoft.com/office/drawing/2014/main" id="{6C5EB1DD-FA79-40BC-A9AA-8833DDBBF695}"/>
              </a:ext>
            </a:extLst>
          </p:cNvPr>
          <p:cNvGrpSpPr>
            <a:grpSpLocks noChangeAspect="1"/>
          </p:cNvGrpSpPr>
          <p:nvPr/>
        </p:nvGrpSpPr>
        <p:grpSpPr>
          <a:xfrm>
            <a:off x="5251951" y="2807771"/>
            <a:ext cx="581690" cy="145387"/>
            <a:chOff x="8382012" y="2720022"/>
            <a:chExt cx="720176" cy="177800"/>
          </a:xfrm>
          <a:solidFill>
            <a:srgbClr val="4D4D4D"/>
          </a:solidFill>
        </p:grpSpPr>
        <p:pic>
          <p:nvPicPr>
            <p:cNvPr id="56" name="Graphic 55" descr="Heart with solid fill">
              <a:extLst>
                <a:ext uri="{FF2B5EF4-FFF2-40B4-BE49-F238E27FC236}">
                  <a16:creationId xmlns:a16="http://schemas.microsoft.com/office/drawing/2014/main" id="{456452B7-2E0E-439C-B477-B19BF48CE451}"/>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8653200" y="2720022"/>
              <a:ext cx="177800" cy="177800"/>
            </a:xfrm>
            <a:prstGeom prst="rect">
              <a:avLst/>
            </a:prstGeom>
          </p:spPr>
        </p:pic>
        <p:pic>
          <p:nvPicPr>
            <p:cNvPr id="57" name="Graphic 56" descr="Heart with solid fill">
              <a:extLst>
                <a:ext uri="{FF2B5EF4-FFF2-40B4-BE49-F238E27FC236}">
                  <a16:creationId xmlns:a16="http://schemas.microsoft.com/office/drawing/2014/main" id="{2E97A87A-148B-4C2E-A66D-E5044FC06DE0}"/>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8790372" y="2720022"/>
              <a:ext cx="177800" cy="177800"/>
            </a:xfrm>
            <a:prstGeom prst="rect">
              <a:avLst/>
            </a:prstGeom>
          </p:spPr>
        </p:pic>
        <p:pic>
          <p:nvPicPr>
            <p:cNvPr id="58" name="Graphic 57" descr="Heart with solid fill">
              <a:extLst>
                <a:ext uri="{FF2B5EF4-FFF2-40B4-BE49-F238E27FC236}">
                  <a16:creationId xmlns:a16="http://schemas.microsoft.com/office/drawing/2014/main" id="{9C4BBBAB-627A-4EC3-9BB2-DA2D4D329C47}"/>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8519184" y="2720022"/>
              <a:ext cx="177800" cy="177800"/>
            </a:xfrm>
            <a:prstGeom prst="rect">
              <a:avLst/>
            </a:prstGeom>
          </p:spPr>
        </p:pic>
        <p:pic>
          <p:nvPicPr>
            <p:cNvPr id="59" name="Graphic 58" descr="Heart with solid fill">
              <a:extLst>
                <a:ext uri="{FF2B5EF4-FFF2-40B4-BE49-F238E27FC236}">
                  <a16:creationId xmlns:a16="http://schemas.microsoft.com/office/drawing/2014/main" id="{27A4B3AA-B0CB-41A2-8FB6-F43AD612DCB4}"/>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8382012" y="2720022"/>
              <a:ext cx="177800" cy="177800"/>
            </a:xfrm>
            <a:prstGeom prst="rect">
              <a:avLst/>
            </a:prstGeom>
          </p:spPr>
        </p:pic>
        <p:pic>
          <p:nvPicPr>
            <p:cNvPr id="60" name="Graphic 59" descr="Heart with solid fill">
              <a:extLst>
                <a:ext uri="{FF2B5EF4-FFF2-40B4-BE49-F238E27FC236}">
                  <a16:creationId xmlns:a16="http://schemas.microsoft.com/office/drawing/2014/main" id="{C50D2760-0940-4C0D-BB62-10188611ADF4}"/>
                </a:ext>
              </a:extLst>
            </p:cNvPr>
            <p:cNvPicPr>
              <a:picLocks noChangeAspect="1"/>
            </p:cNvPicPr>
            <p:nvPr/>
          </p:nvPicPr>
          <p:blipFill>
            <a:blip r:embed="rId14" cstate="print">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8924388" y="2720022"/>
              <a:ext cx="177800" cy="177800"/>
            </a:xfrm>
            <a:prstGeom prst="rect">
              <a:avLst/>
            </a:prstGeom>
          </p:spPr>
        </p:pic>
      </p:grpSp>
      <p:pic>
        <p:nvPicPr>
          <p:cNvPr id="74" name="Graphic 73" descr="Angel face with solid fill with solid fill">
            <a:extLst>
              <a:ext uri="{FF2B5EF4-FFF2-40B4-BE49-F238E27FC236}">
                <a16:creationId xmlns:a16="http://schemas.microsoft.com/office/drawing/2014/main" id="{54FAFE87-B12D-4A47-890F-3AFB696736C1}"/>
              </a:ext>
            </a:extLst>
          </p:cNvPr>
          <p:cNvPicPr>
            <a:picLocks noChangeAspect="1"/>
          </p:cNvPicPr>
          <p:nvPr/>
        </p:nvPicPr>
        <p:blipFill>
          <a:blip r:embed="rId16" cstate="print">
            <a:extLst>
              <a:ext uri="{28A0092B-C50C-407E-A947-70E740481C1C}">
                <a14:useLocalDpi xmlns:a14="http://schemas.microsoft.com/office/drawing/2010/main"/>
              </a:ext>
              <a:ext uri="{96DAC541-7B7A-43D3-8B79-37D633B846F1}">
                <asvg:svgBlip xmlns:asvg="http://schemas.microsoft.com/office/drawing/2016/SVG/main" r:embed="rId17"/>
              </a:ext>
            </a:extLst>
          </a:blip>
          <a:srcRect/>
          <a:stretch/>
        </p:blipFill>
        <p:spPr>
          <a:xfrm>
            <a:off x="5428787" y="3060848"/>
            <a:ext cx="228006" cy="228006"/>
          </a:xfrm>
          <a:prstGeom prst="rect">
            <a:avLst/>
          </a:prstGeom>
        </p:spPr>
      </p:pic>
      <p:grpSp>
        <p:nvGrpSpPr>
          <p:cNvPr id="4" name="Group 3">
            <a:extLst>
              <a:ext uri="{FF2B5EF4-FFF2-40B4-BE49-F238E27FC236}">
                <a16:creationId xmlns:a16="http://schemas.microsoft.com/office/drawing/2014/main" id="{13AE2560-0959-4A92-AE50-75A4452A4B6E}"/>
              </a:ext>
            </a:extLst>
          </p:cNvPr>
          <p:cNvGrpSpPr>
            <a:grpSpLocks noChangeAspect="1"/>
          </p:cNvGrpSpPr>
          <p:nvPr/>
        </p:nvGrpSpPr>
        <p:grpSpPr>
          <a:xfrm>
            <a:off x="5153105" y="2504083"/>
            <a:ext cx="763279" cy="174796"/>
            <a:chOff x="8221331" y="4296822"/>
            <a:chExt cx="1069006" cy="244809"/>
          </a:xfrm>
          <a:solidFill>
            <a:srgbClr val="4D4D4D"/>
          </a:solidFill>
        </p:grpSpPr>
        <p:pic>
          <p:nvPicPr>
            <p:cNvPr id="76" name="Graphic 75" descr="Marketing with solid fill">
              <a:extLst>
                <a:ext uri="{FF2B5EF4-FFF2-40B4-BE49-F238E27FC236}">
                  <a16:creationId xmlns:a16="http://schemas.microsoft.com/office/drawing/2014/main" id="{81154DC3-80F4-4E41-9A2B-32735F5E049D}"/>
                </a:ext>
              </a:extLst>
            </p:cNvPr>
            <p:cNvPicPr>
              <a:picLocks noChangeAspect="1"/>
            </p:cNvPicPr>
            <p:nvPr/>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8427380" y="4296822"/>
              <a:ext cx="244809" cy="244809"/>
            </a:xfrm>
            <a:prstGeom prst="rect">
              <a:avLst/>
            </a:prstGeom>
          </p:spPr>
        </p:pic>
        <p:pic>
          <p:nvPicPr>
            <p:cNvPr id="86" name="Graphic 85" descr="Marketing with solid fill">
              <a:extLst>
                <a:ext uri="{FF2B5EF4-FFF2-40B4-BE49-F238E27FC236}">
                  <a16:creationId xmlns:a16="http://schemas.microsoft.com/office/drawing/2014/main" id="{109A1013-3DC8-4A85-80E3-0A660D72EF94}"/>
                </a:ext>
              </a:extLst>
            </p:cNvPr>
            <p:cNvPicPr>
              <a:picLocks noChangeAspect="1"/>
            </p:cNvPicPr>
            <p:nvPr/>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8633429" y="4296822"/>
              <a:ext cx="244809" cy="244809"/>
            </a:xfrm>
            <a:prstGeom prst="rect">
              <a:avLst/>
            </a:prstGeom>
          </p:spPr>
        </p:pic>
        <p:pic>
          <p:nvPicPr>
            <p:cNvPr id="87" name="Graphic 86" descr="Marketing with solid fill">
              <a:extLst>
                <a:ext uri="{FF2B5EF4-FFF2-40B4-BE49-F238E27FC236}">
                  <a16:creationId xmlns:a16="http://schemas.microsoft.com/office/drawing/2014/main" id="{356416B2-1277-456D-B0E8-9B6F5FBF316C}"/>
                </a:ext>
              </a:extLst>
            </p:cNvPr>
            <p:cNvPicPr>
              <a:picLocks noChangeAspect="1"/>
            </p:cNvPicPr>
            <p:nvPr/>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8221331" y="4296822"/>
              <a:ext cx="244809" cy="244809"/>
            </a:xfrm>
            <a:prstGeom prst="rect">
              <a:avLst/>
            </a:prstGeom>
          </p:spPr>
        </p:pic>
        <p:pic>
          <p:nvPicPr>
            <p:cNvPr id="98" name="Graphic 97" descr="Marketing with solid fill">
              <a:extLst>
                <a:ext uri="{FF2B5EF4-FFF2-40B4-BE49-F238E27FC236}">
                  <a16:creationId xmlns:a16="http://schemas.microsoft.com/office/drawing/2014/main" id="{4A0E76C3-4D74-40E7-A5DD-099065DEAC0B}"/>
                </a:ext>
              </a:extLst>
            </p:cNvPr>
            <p:cNvPicPr>
              <a:picLocks noChangeAspect="1"/>
            </p:cNvPicPr>
            <p:nvPr/>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8839478" y="4296822"/>
              <a:ext cx="244809" cy="244809"/>
            </a:xfrm>
            <a:prstGeom prst="rect">
              <a:avLst/>
            </a:prstGeom>
          </p:spPr>
        </p:pic>
        <p:pic>
          <p:nvPicPr>
            <p:cNvPr id="99" name="Graphic 98" descr="Marketing with solid fill">
              <a:extLst>
                <a:ext uri="{FF2B5EF4-FFF2-40B4-BE49-F238E27FC236}">
                  <a16:creationId xmlns:a16="http://schemas.microsoft.com/office/drawing/2014/main" id="{D06676DA-DE09-4B5A-9992-48371F5D4F33}"/>
                </a:ext>
              </a:extLst>
            </p:cNvPr>
            <p:cNvPicPr>
              <a:picLocks noChangeAspect="1"/>
            </p:cNvPicPr>
            <p:nvPr/>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9045528" y="4296822"/>
              <a:ext cx="244809" cy="244809"/>
            </a:xfrm>
            <a:prstGeom prst="rect">
              <a:avLst/>
            </a:prstGeom>
          </p:spPr>
        </p:pic>
      </p:grpSp>
      <p:sp>
        <p:nvSpPr>
          <p:cNvPr id="115" name="Freeform: Shape 114">
            <a:extLst>
              <a:ext uri="{FF2B5EF4-FFF2-40B4-BE49-F238E27FC236}">
                <a16:creationId xmlns:a16="http://schemas.microsoft.com/office/drawing/2014/main" id="{024B1ABE-B79B-B149-50F2-7EB876259B8F}"/>
              </a:ext>
            </a:extLst>
          </p:cNvPr>
          <p:cNvSpPr/>
          <p:nvPr/>
        </p:nvSpPr>
        <p:spPr>
          <a:xfrm>
            <a:off x="5430383" y="2292566"/>
            <a:ext cx="47530" cy="48463"/>
          </a:xfrm>
          <a:custGeom>
            <a:avLst/>
            <a:gdLst>
              <a:gd name="connsiteX0" fmla="*/ 0 w 37812"/>
              <a:gd name="connsiteY0" fmla="*/ 0 h 38554"/>
              <a:gd name="connsiteX1" fmla="*/ 37813 w 37812"/>
              <a:gd name="connsiteY1" fmla="*/ 0 h 38554"/>
              <a:gd name="connsiteX2" fmla="*/ 37813 w 37812"/>
              <a:gd name="connsiteY2" fmla="*/ 38554 h 38554"/>
              <a:gd name="connsiteX3" fmla="*/ 0 w 37812"/>
              <a:gd name="connsiteY3" fmla="*/ 38554 h 38554"/>
            </a:gdLst>
            <a:ahLst/>
            <a:cxnLst>
              <a:cxn ang="0">
                <a:pos x="connsiteX0" y="connsiteY0"/>
              </a:cxn>
              <a:cxn ang="0">
                <a:pos x="connsiteX1" y="connsiteY1"/>
              </a:cxn>
              <a:cxn ang="0">
                <a:pos x="connsiteX2" y="connsiteY2"/>
              </a:cxn>
              <a:cxn ang="0">
                <a:pos x="connsiteX3" y="connsiteY3"/>
              </a:cxn>
            </a:cxnLst>
            <a:rect l="l" t="t" r="r" b="b"/>
            <a:pathLst>
              <a:path w="37812" h="38554">
                <a:moveTo>
                  <a:pt x="0" y="0"/>
                </a:moveTo>
                <a:lnTo>
                  <a:pt x="37813" y="0"/>
                </a:lnTo>
                <a:lnTo>
                  <a:pt x="37813" y="38554"/>
                </a:lnTo>
                <a:lnTo>
                  <a:pt x="0" y="38554"/>
                </a:lnTo>
                <a:close/>
              </a:path>
            </a:pathLst>
          </a:custGeom>
          <a:solidFill>
            <a:srgbClr val="4D4D4D"/>
          </a:solidFill>
          <a:ln w="2679" cap="flat">
            <a:solidFill>
              <a:schemeClr val="bg2">
                <a:lumMod val="50000"/>
              </a:schemeClr>
            </a:solidFill>
            <a:prstDash val="solid"/>
            <a:miter/>
          </a:ln>
        </p:spPr>
        <p:txBody>
          <a:bodyPr rtlCol="0" anchor="ctr"/>
          <a:lstStyle/>
          <a:p>
            <a:endParaRPr lang="en-GB" sz="2960"/>
          </a:p>
        </p:txBody>
      </p:sp>
      <p:sp>
        <p:nvSpPr>
          <p:cNvPr id="121" name="Freeform: Shape 120">
            <a:extLst>
              <a:ext uri="{FF2B5EF4-FFF2-40B4-BE49-F238E27FC236}">
                <a16:creationId xmlns:a16="http://schemas.microsoft.com/office/drawing/2014/main" id="{DEB6B175-676F-957F-272B-D9ED4360D3C5}"/>
              </a:ext>
            </a:extLst>
          </p:cNvPr>
          <p:cNvSpPr/>
          <p:nvPr/>
        </p:nvSpPr>
        <p:spPr>
          <a:xfrm>
            <a:off x="5491493" y="2265307"/>
            <a:ext cx="47530" cy="75722"/>
          </a:xfrm>
          <a:custGeom>
            <a:avLst/>
            <a:gdLst>
              <a:gd name="connsiteX0" fmla="*/ 0 w 37812"/>
              <a:gd name="connsiteY0" fmla="*/ 0 h 60240"/>
              <a:gd name="connsiteX1" fmla="*/ 37813 w 37812"/>
              <a:gd name="connsiteY1" fmla="*/ 0 h 60240"/>
              <a:gd name="connsiteX2" fmla="*/ 37813 w 37812"/>
              <a:gd name="connsiteY2" fmla="*/ 60241 h 60240"/>
              <a:gd name="connsiteX3" fmla="*/ 0 w 37812"/>
              <a:gd name="connsiteY3" fmla="*/ 60241 h 60240"/>
            </a:gdLst>
            <a:ahLst/>
            <a:cxnLst>
              <a:cxn ang="0">
                <a:pos x="connsiteX0" y="connsiteY0"/>
              </a:cxn>
              <a:cxn ang="0">
                <a:pos x="connsiteX1" y="connsiteY1"/>
              </a:cxn>
              <a:cxn ang="0">
                <a:pos x="connsiteX2" y="connsiteY2"/>
              </a:cxn>
              <a:cxn ang="0">
                <a:pos x="connsiteX3" y="connsiteY3"/>
              </a:cxn>
            </a:cxnLst>
            <a:rect l="l" t="t" r="r" b="b"/>
            <a:pathLst>
              <a:path w="37812" h="60240">
                <a:moveTo>
                  <a:pt x="0" y="0"/>
                </a:moveTo>
                <a:lnTo>
                  <a:pt x="37813" y="0"/>
                </a:lnTo>
                <a:lnTo>
                  <a:pt x="37813" y="60241"/>
                </a:lnTo>
                <a:lnTo>
                  <a:pt x="0" y="60241"/>
                </a:lnTo>
                <a:close/>
              </a:path>
            </a:pathLst>
          </a:custGeom>
          <a:solidFill>
            <a:srgbClr val="4D4D4D"/>
          </a:solidFill>
          <a:ln w="2679" cap="flat">
            <a:solidFill>
              <a:schemeClr val="bg2">
                <a:lumMod val="50000"/>
              </a:schemeClr>
            </a:solidFill>
            <a:prstDash val="solid"/>
            <a:miter/>
          </a:ln>
        </p:spPr>
        <p:txBody>
          <a:bodyPr rtlCol="0" anchor="ctr"/>
          <a:lstStyle/>
          <a:p>
            <a:endParaRPr lang="en-GB" sz="2960"/>
          </a:p>
        </p:txBody>
      </p:sp>
      <p:sp>
        <p:nvSpPr>
          <p:cNvPr id="127" name="Freeform: Shape 126">
            <a:extLst>
              <a:ext uri="{FF2B5EF4-FFF2-40B4-BE49-F238E27FC236}">
                <a16:creationId xmlns:a16="http://schemas.microsoft.com/office/drawing/2014/main" id="{E26998DD-26ED-CC11-394F-62F2B2B8E522}"/>
              </a:ext>
            </a:extLst>
          </p:cNvPr>
          <p:cNvSpPr/>
          <p:nvPr/>
        </p:nvSpPr>
        <p:spPr>
          <a:xfrm>
            <a:off x="5552604" y="2238047"/>
            <a:ext cx="47530" cy="102983"/>
          </a:xfrm>
          <a:custGeom>
            <a:avLst/>
            <a:gdLst>
              <a:gd name="connsiteX0" fmla="*/ 0 w 37812"/>
              <a:gd name="connsiteY0" fmla="*/ 0 h 81927"/>
              <a:gd name="connsiteX1" fmla="*/ 37813 w 37812"/>
              <a:gd name="connsiteY1" fmla="*/ 0 h 81927"/>
              <a:gd name="connsiteX2" fmla="*/ 37813 w 37812"/>
              <a:gd name="connsiteY2" fmla="*/ 81927 h 81927"/>
              <a:gd name="connsiteX3" fmla="*/ 0 w 37812"/>
              <a:gd name="connsiteY3" fmla="*/ 81927 h 81927"/>
            </a:gdLst>
            <a:ahLst/>
            <a:cxnLst>
              <a:cxn ang="0">
                <a:pos x="connsiteX0" y="connsiteY0"/>
              </a:cxn>
              <a:cxn ang="0">
                <a:pos x="connsiteX1" y="connsiteY1"/>
              </a:cxn>
              <a:cxn ang="0">
                <a:pos x="connsiteX2" y="connsiteY2"/>
              </a:cxn>
              <a:cxn ang="0">
                <a:pos x="connsiteX3" y="connsiteY3"/>
              </a:cxn>
            </a:cxnLst>
            <a:rect l="l" t="t" r="r" b="b"/>
            <a:pathLst>
              <a:path w="37812" h="81927">
                <a:moveTo>
                  <a:pt x="0" y="0"/>
                </a:moveTo>
                <a:lnTo>
                  <a:pt x="37813" y="0"/>
                </a:lnTo>
                <a:lnTo>
                  <a:pt x="37813" y="81927"/>
                </a:lnTo>
                <a:lnTo>
                  <a:pt x="0" y="81927"/>
                </a:lnTo>
                <a:close/>
              </a:path>
            </a:pathLst>
          </a:custGeom>
          <a:solidFill>
            <a:srgbClr val="4D4D4D"/>
          </a:solidFill>
          <a:ln w="2679" cap="flat">
            <a:solidFill>
              <a:schemeClr val="bg2">
                <a:lumMod val="50000"/>
              </a:schemeClr>
            </a:solidFill>
            <a:prstDash val="solid"/>
            <a:miter/>
          </a:ln>
        </p:spPr>
        <p:txBody>
          <a:bodyPr rtlCol="0" anchor="ctr"/>
          <a:lstStyle/>
          <a:p>
            <a:endParaRPr lang="en-GB" sz="2960"/>
          </a:p>
        </p:txBody>
      </p:sp>
      <p:sp>
        <p:nvSpPr>
          <p:cNvPr id="128" name="Freeform: Shape 127">
            <a:extLst>
              <a:ext uri="{FF2B5EF4-FFF2-40B4-BE49-F238E27FC236}">
                <a16:creationId xmlns:a16="http://schemas.microsoft.com/office/drawing/2014/main" id="{F58119C7-33E5-4627-3E4D-303969CD36B3}"/>
              </a:ext>
            </a:extLst>
          </p:cNvPr>
          <p:cNvSpPr/>
          <p:nvPr/>
        </p:nvSpPr>
        <p:spPr>
          <a:xfrm>
            <a:off x="5369271" y="2319828"/>
            <a:ext cx="47530" cy="21202"/>
          </a:xfrm>
          <a:custGeom>
            <a:avLst/>
            <a:gdLst>
              <a:gd name="connsiteX0" fmla="*/ 0 w 37812"/>
              <a:gd name="connsiteY0" fmla="*/ 0 h 16867"/>
              <a:gd name="connsiteX1" fmla="*/ 37813 w 37812"/>
              <a:gd name="connsiteY1" fmla="*/ 0 h 16867"/>
              <a:gd name="connsiteX2" fmla="*/ 37813 w 37812"/>
              <a:gd name="connsiteY2" fmla="*/ 16867 h 16867"/>
              <a:gd name="connsiteX3" fmla="*/ 0 w 37812"/>
              <a:gd name="connsiteY3" fmla="*/ 16867 h 16867"/>
            </a:gdLst>
            <a:ahLst/>
            <a:cxnLst>
              <a:cxn ang="0">
                <a:pos x="connsiteX0" y="connsiteY0"/>
              </a:cxn>
              <a:cxn ang="0">
                <a:pos x="connsiteX1" y="connsiteY1"/>
              </a:cxn>
              <a:cxn ang="0">
                <a:pos x="connsiteX2" y="connsiteY2"/>
              </a:cxn>
              <a:cxn ang="0">
                <a:pos x="connsiteX3" y="connsiteY3"/>
              </a:cxn>
            </a:cxnLst>
            <a:rect l="l" t="t" r="r" b="b"/>
            <a:pathLst>
              <a:path w="37812" h="16867">
                <a:moveTo>
                  <a:pt x="0" y="0"/>
                </a:moveTo>
                <a:lnTo>
                  <a:pt x="37813" y="0"/>
                </a:lnTo>
                <a:lnTo>
                  <a:pt x="37813" y="16867"/>
                </a:lnTo>
                <a:lnTo>
                  <a:pt x="0" y="16867"/>
                </a:lnTo>
                <a:close/>
              </a:path>
            </a:pathLst>
          </a:custGeom>
          <a:solidFill>
            <a:srgbClr val="4D4D4D"/>
          </a:solidFill>
          <a:ln w="2679" cap="flat">
            <a:solidFill>
              <a:srgbClr val="4D4D4D"/>
            </a:solidFill>
            <a:prstDash val="solid"/>
            <a:miter/>
          </a:ln>
        </p:spPr>
        <p:txBody>
          <a:bodyPr rtlCol="0" anchor="ctr"/>
          <a:lstStyle/>
          <a:p>
            <a:endParaRPr lang="en-GB" sz="2960"/>
          </a:p>
        </p:txBody>
      </p:sp>
      <p:sp>
        <p:nvSpPr>
          <p:cNvPr id="134" name="Freeform: Shape 133">
            <a:extLst>
              <a:ext uri="{FF2B5EF4-FFF2-40B4-BE49-F238E27FC236}">
                <a16:creationId xmlns:a16="http://schemas.microsoft.com/office/drawing/2014/main" id="{DC4D0DFA-F7CE-350F-CB6F-CA58A2BE0C45}"/>
              </a:ext>
            </a:extLst>
          </p:cNvPr>
          <p:cNvSpPr/>
          <p:nvPr/>
        </p:nvSpPr>
        <p:spPr>
          <a:xfrm>
            <a:off x="5612717" y="2205123"/>
            <a:ext cx="47530" cy="135757"/>
          </a:xfrm>
          <a:custGeom>
            <a:avLst/>
            <a:gdLst>
              <a:gd name="connsiteX0" fmla="*/ 0 w 37812"/>
              <a:gd name="connsiteY0" fmla="*/ 0 h 81927"/>
              <a:gd name="connsiteX1" fmla="*/ 37813 w 37812"/>
              <a:gd name="connsiteY1" fmla="*/ 0 h 81927"/>
              <a:gd name="connsiteX2" fmla="*/ 37813 w 37812"/>
              <a:gd name="connsiteY2" fmla="*/ 81927 h 81927"/>
              <a:gd name="connsiteX3" fmla="*/ 0 w 37812"/>
              <a:gd name="connsiteY3" fmla="*/ 81927 h 81927"/>
            </a:gdLst>
            <a:ahLst/>
            <a:cxnLst>
              <a:cxn ang="0">
                <a:pos x="connsiteX0" y="connsiteY0"/>
              </a:cxn>
              <a:cxn ang="0">
                <a:pos x="connsiteX1" y="connsiteY1"/>
              </a:cxn>
              <a:cxn ang="0">
                <a:pos x="connsiteX2" y="connsiteY2"/>
              </a:cxn>
              <a:cxn ang="0">
                <a:pos x="connsiteX3" y="connsiteY3"/>
              </a:cxn>
            </a:cxnLst>
            <a:rect l="l" t="t" r="r" b="b"/>
            <a:pathLst>
              <a:path w="37812" h="81927">
                <a:moveTo>
                  <a:pt x="0" y="0"/>
                </a:moveTo>
                <a:lnTo>
                  <a:pt x="37813" y="0"/>
                </a:lnTo>
                <a:lnTo>
                  <a:pt x="37813" y="81927"/>
                </a:lnTo>
                <a:lnTo>
                  <a:pt x="0" y="81927"/>
                </a:lnTo>
                <a:close/>
              </a:path>
            </a:pathLst>
          </a:custGeom>
          <a:solidFill>
            <a:srgbClr val="4D4D4D"/>
          </a:solidFill>
          <a:ln w="2679" cap="flat">
            <a:solidFill>
              <a:schemeClr val="bg2">
                <a:lumMod val="50000"/>
              </a:schemeClr>
            </a:solidFill>
            <a:prstDash val="solid"/>
            <a:miter/>
          </a:ln>
        </p:spPr>
        <p:txBody>
          <a:bodyPr rtlCol="0" anchor="ctr"/>
          <a:lstStyle/>
          <a:p>
            <a:endParaRPr lang="en-GB" sz="2960"/>
          </a:p>
        </p:txBody>
      </p:sp>
      <p:cxnSp>
        <p:nvCxnSpPr>
          <p:cNvPr id="12" name="Straight Connector 11">
            <a:extLst>
              <a:ext uri="{FF2B5EF4-FFF2-40B4-BE49-F238E27FC236}">
                <a16:creationId xmlns:a16="http://schemas.microsoft.com/office/drawing/2014/main" id="{9EED3FB6-07B7-E854-DD42-2AB77A4ABAE8}"/>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265CDC5-50E5-0DED-AFA5-772FB2E3390E}"/>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5" name="Rectangle 4">
            <a:extLst>
              <a:ext uri="{FF2B5EF4-FFF2-40B4-BE49-F238E27FC236}">
                <a16:creationId xmlns:a16="http://schemas.microsoft.com/office/drawing/2014/main" id="{8ED112E7-CFD2-C732-33E4-7F9E6E709639}"/>
              </a:ext>
            </a:extLst>
          </p:cNvPr>
          <p:cNvSpPr/>
          <p:nvPr/>
        </p:nvSpPr>
        <p:spPr>
          <a:xfrm>
            <a:off x="479673" y="1411875"/>
            <a:ext cx="5416195" cy="320174"/>
          </a:xfrm>
          <a:prstGeom prst="rect">
            <a:avLst/>
          </a:prstGeom>
          <a:noFill/>
          <a:ln w="6350">
            <a:noFill/>
          </a:ln>
        </p:spPr>
        <p:txBody>
          <a:bodyPr wrap="square" lIns="0" tIns="21379" rIns="0" bIns="21379" anchor="ctr">
            <a:spAutoFit/>
          </a:bodyPr>
          <a:lstStyle/>
          <a:p>
            <a:pPr defTabSz="543092">
              <a:spcAft>
                <a:spcPts val="119"/>
              </a:spcAft>
            </a:pPr>
            <a:r>
              <a:rPr lang="en-GB" sz="900" b="1" dirty="0">
                <a:solidFill>
                  <a:srgbClr val="003F48"/>
                </a:solidFill>
                <a:latin typeface="Avenir LT Pro 65 Medium" panose="020B0603020203020204" pitchFamily="34" charset="0"/>
              </a:rPr>
              <a:t>LEVEL 4 </a:t>
            </a:r>
            <a:r>
              <a:rPr lang="en-GB" sz="900" dirty="0">
                <a:solidFill>
                  <a:schemeClr val="tx1">
                    <a:lumMod val="85000"/>
                    <a:lumOff val="15000"/>
                  </a:schemeClr>
                </a:solidFill>
                <a:latin typeface="Avenir LT Pro 65 Medium" panose="020B0603020203020204" pitchFamily="34" charset="0"/>
              </a:rPr>
              <a:t>is a sensible and realistic ambition. It provides a foundation to fully understand customers, make informed decisions about how best to serve them and set the business up for success.</a:t>
            </a:r>
          </a:p>
        </p:txBody>
      </p:sp>
    </p:spTree>
    <p:extLst>
      <p:ext uri="{BB962C8B-B14F-4D97-AF65-F5344CB8AC3E}">
        <p14:creationId xmlns:p14="http://schemas.microsoft.com/office/powerpoint/2010/main" val="25021372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29AB211-73E9-9F76-68E9-77CED4486338}"/>
              </a:ext>
            </a:extLst>
          </p:cNvPr>
          <p:cNvSpPr txBox="1">
            <a:spLocks/>
          </p:cNvSpPr>
          <p:nvPr/>
        </p:nvSpPr>
        <p:spPr>
          <a:xfrm>
            <a:off x="292863" y="779070"/>
            <a:ext cx="4091587" cy="277178"/>
          </a:xfrm>
          <a:prstGeom prst="rect">
            <a:avLst/>
          </a:prstGeom>
          <a:noFill/>
        </p:spPr>
        <p:txBody>
          <a:bodyPr vert="horz" wrap="square" lIns="54304"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THE CUSTOMER MANAGEMENT FRAMEWORK</a:t>
            </a:r>
          </a:p>
        </p:txBody>
      </p:sp>
      <p:sp>
        <p:nvSpPr>
          <p:cNvPr id="5" name="Slide Number Placeholder 5">
            <a:extLst>
              <a:ext uri="{FF2B5EF4-FFF2-40B4-BE49-F238E27FC236}">
                <a16:creationId xmlns:a16="http://schemas.microsoft.com/office/drawing/2014/main" id="{09975CBD-8477-3212-97C8-43BFF6F48C56}"/>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54</a:t>
            </a:fld>
            <a:endParaRPr lang="en-GB" sz="754">
              <a:latin typeface="Avenir LT Pro 65 Medium" panose="020B0603020203020204" pitchFamily="34" charset="0"/>
            </a:endParaRPr>
          </a:p>
        </p:txBody>
      </p:sp>
      <p:pic>
        <p:nvPicPr>
          <p:cNvPr id="6" name="Picture 5">
            <a:extLst>
              <a:ext uri="{FF2B5EF4-FFF2-40B4-BE49-F238E27FC236}">
                <a16:creationId xmlns:a16="http://schemas.microsoft.com/office/drawing/2014/main" id="{1909C8F2-1633-2AC8-D061-FFE0CC6E6E6F}"/>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7" name="TextBox 6">
            <a:extLst>
              <a:ext uri="{FF2B5EF4-FFF2-40B4-BE49-F238E27FC236}">
                <a16:creationId xmlns:a16="http://schemas.microsoft.com/office/drawing/2014/main" id="{86D271CF-A6BC-CF23-2924-1CAFE495A082}"/>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2" name="Straight Connector 1">
            <a:extLst>
              <a:ext uri="{FF2B5EF4-FFF2-40B4-BE49-F238E27FC236}">
                <a16:creationId xmlns:a16="http://schemas.microsoft.com/office/drawing/2014/main" id="{D36A1DDB-09FD-E1F6-AC70-1EB191DFAC3C}"/>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8C7F561B-19D4-D52C-8BD4-8B43AB7AEFFC}"/>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103" name="TextBox 102">
            <a:extLst>
              <a:ext uri="{FF2B5EF4-FFF2-40B4-BE49-F238E27FC236}">
                <a16:creationId xmlns:a16="http://schemas.microsoft.com/office/drawing/2014/main" id="{7B22EEC0-590D-10A5-DF0E-786E82D79BCC}"/>
              </a:ext>
            </a:extLst>
          </p:cNvPr>
          <p:cNvSpPr txBox="1"/>
          <p:nvPr/>
        </p:nvSpPr>
        <p:spPr>
          <a:xfrm>
            <a:off x="341311" y="1280386"/>
            <a:ext cx="2427289" cy="2231380"/>
          </a:xfrm>
          <a:prstGeom prst="rect">
            <a:avLst/>
          </a:prstGeom>
          <a:noFill/>
        </p:spPr>
        <p:txBody>
          <a:bodyPr wrap="square" lIns="0" tIns="0" rIns="0" bIns="0" rtlCol="0">
            <a:spAutoFit/>
          </a:bodyPr>
          <a:lstStyle/>
          <a:p>
            <a:pPr>
              <a:spcAft>
                <a:spcPts val="600"/>
              </a:spcAft>
            </a:pPr>
            <a:r>
              <a:rPr lang="en-GB" sz="900" b="1" dirty="0">
                <a:solidFill>
                  <a:srgbClr val="003F48"/>
                </a:solidFill>
                <a:latin typeface="Avenir LT Pro 65 Medium" panose="020B0603020203020204" pitchFamily="34" charset="0"/>
              </a:rPr>
              <a:t>Purpose</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Set the corporate KPI and objectives and manage regulatory and business oversight.</a:t>
            </a:r>
          </a:p>
          <a:p>
            <a:pPr>
              <a:spcAft>
                <a:spcPts val="600"/>
              </a:spcAft>
            </a:pPr>
            <a:r>
              <a:rPr lang="en-GB" sz="900" b="1" dirty="0">
                <a:solidFill>
                  <a:srgbClr val="003F48"/>
                </a:solidFill>
                <a:latin typeface="Avenir LT Pro 65 Medium" panose="020B0603020203020204" pitchFamily="34" charset="0"/>
              </a:rPr>
              <a:t>People</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Manage the skills, training, and development of teams driving and supporting the strategy.</a:t>
            </a:r>
          </a:p>
          <a:p>
            <a:pPr>
              <a:spcAft>
                <a:spcPts val="600"/>
              </a:spcAft>
            </a:pPr>
            <a:r>
              <a:rPr lang="en-GB" sz="900" b="1" dirty="0">
                <a:solidFill>
                  <a:srgbClr val="003F48"/>
                </a:solidFill>
                <a:latin typeface="Avenir LT Pro 65 Medium" panose="020B0603020203020204" pitchFamily="34" charset="0"/>
              </a:rPr>
              <a:t>Platforms</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Manage the core data and enabling systems for customer management.</a:t>
            </a:r>
          </a:p>
          <a:p>
            <a:pPr>
              <a:spcAft>
                <a:spcPts val="600"/>
              </a:spcAft>
            </a:pPr>
            <a:r>
              <a:rPr lang="en-GB" sz="900" b="1" dirty="0">
                <a:solidFill>
                  <a:srgbClr val="003F48"/>
                </a:solidFill>
                <a:latin typeface="Avenir LT Pro 65 Medium" panose="020B0603020203020204" pitchFamily="34" charset="0"/>
              </a:rPr>
              <a:t>Customer Governance</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Align all strategies, policies, systems, processes and data with business objectives.</a:t>
            </a:r>
          </a:p>
          <a:p>
            <a:r>
              <a:rPr lang="en-GB" sz="900" b="1" dirty="0">
                <a:solidFill>
                  <a:srgbClr val="003F48"/>
                </a:solidFill>
                <a:latin typeface="Avenir LT Pro 65 Medium" panose="020B0603020203020204" pitchFamily="34" charset="0"/>
              </a:rPr>
              <a:t>Customer Strategy</a:t>
            </a:r>
          </a:p>
          <a:p>
            <a:pPr>
              <a:spcAft>
                <a:spcPts val="600"/>
              </a:spcAft>
            </a:pPr>
            <a:r>
              <a:rPr lang="en-GB" sz="800" dirty="0">
                <a:latin typeface="Avenir LT Pro 65 Medium" panose="020B0603020203020204" pitchFamily="34" charset="0"/>
              </a:rPr>
              <a:t>Group similar customers by value and potential to set development objectives, e.g. which to retain.</a:t>
            </a:r>
          </a:p>
        </p:txBody>
      </p:sp>
      <p:graphicFrame>
        <p:nvGraphicFramePr>
          <p:cNvPr id="200" name="Chart 199">
            <a:extLst>
              <a:ext uri="{FF2B5EF4-FFF2-40B4-BE49-F238E27FC236}">
                <a16:creationId xmlns:a16="http://schemas.microsoft.com/office/drawing/2014/main" id="{D4495277-0D13-F7F5-C28E-B1BEC7A35EC9}"/>
              </a:ext>
            </a:extLst>
          </p:cNvPr>
          <p:cNvGraphicFramePr/>
          <p:nvPr>
            <p:extLst>
              <p:ext uri="{D42A27DB-BD31-4B8C-83A1-F6EECF244321}">
                <p14:modId xmlns:p14="http://schemas.microsoft.com/office/powerpoint/2010/main" val="953929766"/>
              </p:ext>
            </p:extLst>
          </p:nvPr>
        </p:nvGraphicFramePr>
        <p:xfrm>
          <a:off x="2317753" y="1191886"/>
          <a:ext cx="4370608" cy="2961719"/>
        </p:xfrm>
        <a:graphic>
          <a:graphicData uri="http://schemas.openxmlformats.org/drawingml/2006/chart">
            <c:chart xmlns:c="http://schemas.openxmlformats.org/drawingml/2006/chart" xmlns:r="http://schemas.openxmlformats.org/officeDocument/2006/relationships" r:id="rId3"/>
          </a:graphicData>
        </a:graphic>
      </p:graphicFrame>
      <p:grpSp>
        <p:nvGrpSpPr>
          <p:cNvPr id="201" name="Group 200">
            <a:extLst>
              <a:ext uri="{FF2B5EF4-FFF2-40B4-BE49-F238E27FC236}">
                <a16:creationId xmlns:a16="http://schemas.microsoft.com/office/drawing/2014/main" id="{EEA04120-4897-4AF6-5E11-C2C5F0043CF3}"/>
              </a:ext>
            </a:extLst>
          </p:cNvPr>
          <p:cNvGrpSpPr>
            <a:grpSpLocks noChangeAspect="1"/>
          </p:cNvGrpSpPr>
          <p:nvPr/>
        </p:nvGrpSpPr>
        <p:grpSpPr>
          <a:xfrm>
            <a:off x="3733270" y="2120041"/>
            <a:ext cx="1144103" cy="1144103"/>
            <a:chOff x="3920856" y="2242382"/>
            <a:chExt cx="2916000" cy="2916000"/>
          </a:xfrm>
        </p:grpSpPr>
        <p:sp>
          <p:nvSpPr>
            <p:cNvPr id="202" name="Star: 12 Points 201">
              <a:extLst>
                <a:ext uri="{FF2B5EF4-FFF2-40B4-BE49-F238E27FC236}">
                  <a16:creationId xmlns:a16="http://schemas.microsoft.com/office/drawing/2014/main" id="{512BAEDB-9FFE-E64F-E42F-9F43BF2F7A21}"/>
                </a:ext>
              </a:extLst>
            </p:cNvPr>
            <p:cNvSpPr/>
            <p:nvPr/>
          </p:nvSpPr>
          <p:spPr>
            <a:xfrm>
              <a:off x="3920856" y="2242382"/>
              <a:ext cx="2916000" cy="2916000"/>
            </a:xfrm>
            <a:prstGeom prst="ellipse">
              <a:avLst/>
            </a:prstGeom>
            <a:solidFill>
              <a:schemeClr val="bg1"/>
            </a:solidFill>
            <a:ln>
              <a:noFill/>
            </a:ln>
            <a:effectLst>
              <a:glow rad="38100">
                <a:srgbClr val="003F48">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latin typeface="Avenir LT Pro 65 Medium" panose="020B0603020203020204" pitchFamily="34" charset="0"/>
              </a:endParaRPr>
            </a:p>
          </p:txBody>
        </p:sp>
        <p:sp>
          <p:nvSpPr>
            <p:cNvPr id="203" name="Star: 12 Points 202">
              <a:extLst>
                <a:ext uri="{FF2B5EF4-FFF2-40B4-BE49-F238E27FC236}">
                  <a16:creationId xmlns:a16="http://schemas.microsoft.com/office/drawing/2014/main" id="{C8FA8AED-9CBB-D355-4C6F-26E7D374ACBB}"/>
                </a:ext>
              </a:extLst>
            </p:cNvPr>
            <p:cNvSpPr/>
            <p:nvPr/>
          </p:nvSpPr>
          <p:spPr>
            <a:xfrm>
              <a:off x="4013088" y="2334614"/>
              <a:ext cx="2731536" cy="2731536"/>
            </a:xfrm>
            <a:prstGeom prst="ellipse">
              <a:avLst/>
            </a:prstGeom>
            <a:solidFill>
              <a:srgbClr val="003F48">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70">
                <a:solidFill>
                  <a:schemeClr val="tx1"/>
                </a:solidFill>
                <a:latin typeface="Avenir LT Pro 65 Medium" panose="020B0603020203020204" pitchFamily="34" charset="0"/>
              </a:endParaRPr>
            </a:p>
          </p:txBody>
        </p:sp>
      </p:grpSp>
      <p:sp>
        <p:nvSpPr>
          <p:cNvPr id="43" name="TextBox 42">
            <a:extLst>
              <a:ext uri="{FF2B5EF4-FFF2-40B4-BE49-F238E27FC236}">
                <a16:creationId xmlns:a16="http://schemas.microsoft.com/office/drawing/2014/main" id="{25A99457-DF1A-7948-4384-1FD650E6B495}"/>
              </a:ext>
            </a:extLst>
          </p:cNvPr>
          <p:cNvSpPr txBox="1"/>
          <p:nvPr/>
        </p:nvSpPr>
        <p:spPr>
          <a:xfrm>
            <a:off x="4000881" y="2385811"/>
            <a:ext cx="608880" cy="612562"/>
          </a:xfrm>
          <a:prstGeom prst="rect">
            <a:avLst/>
          </a:prstGeom>
          <a:noFill/>
        </p:spPr>
        <p:txBody>
          <a:bodyPr wrap="square" lIns="21379" tIns="21379" rIns="21379" bIns="21379" anchor="ctr">
            <a:spAutoFit/>
          </a:bodyPr>
          <a:lstStyle/>
          <a:p>
            <a:pPr algn="ctr">
              <a:spcAft>
                <a:spcPts val="600"/>
              </a:spcAft>
            </a:pPr>
            <a:r>
              <a:rPr lang="en-GB" sz="900" b="1" dirty="0">
                <a:solidFill>
                  <a:srgbClr val="003F48"/>
                </a:solidFill>
                <a:latin typeface="Avenir LT Pro 65 Medium" panose="020B0603020203020204" pitchFamily="34" charset="0"/>
              </a:rPr>
              <a:t>Purpose</a:t>
            </a:r>
          </a:p>
          <a:p>
            <a:pPr algn="ctr">
              <a:spcAft>
                <a:spcPts val="600"/>
              </a:spcAft>
            </a:pPr>
            <a:r>
              <a:rPr lang="en-GB" sz="900" b="1" dirty="0">
                <a:solidFill>
                  <a:schemeClr val="bg1"/>
                </a:solidFill>
                <a:latin typeface="Avenir LT Pro 65 Medium" panose="020B0603020203020204" pitchFamily="34" charset="0"/>
              </a:rPr>
              <a:t>People</a:t>
            </a:r>
          </a:p>
          <a:p>
            <a:pPr algn="ctr">
              <a:spcAft>
                <a:spcPts val="600"/>
              </a:spcAft>
            </a:pPr>
            <a:r>
              <a:rPr lang="en-GB" sz="900" b="1" dirty="0">
                <a:solidFill>
                  <a:srgbClr val="003F48"/>
                </a:solidFill>
                <a:latin typeface="Avenir LT Pro 65 Medium" panose="020B0603020203020204" pitchFamily="34" charset="0"/>
              </a:rPr>
              <a:t>Platforms</a:t>
            </a:r>
          </a:p>
        </p:txBody>
      </p:sp>
      <p:sp>
        <p:nvSpPr>
          <p:cNvPr id="204" name="Isosceles Triangle 203">
            <a:extLst>
              <a:ext uri="{FF2B5EF4-FFF2-40B4-BE49-F238E27FC236}">
                <a16:creationId xmlns:a16="http://schemas.microsoft.com/office/drawing/2014/main" id="{6B6DAC4D-E3B8-1AFF-567D-BB8905B4298D}"/>
              </a:ext>
            </a:extLst>
          </p:cNvPr>
          <p:cNvSpPr/>
          <p:nvPr/>
        </p:nvSpPr>
        <p:spPr>
          <a:xfrm rot="5400000">
            <a:off x="4286979" y="1298728"/>
            <a:ext cx="123830" cy="87147"/>
          </a:xfrm>
          <a:prstGeom prs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5" name="Isosceles Triangle 204">
            <a:extLst>
              <a:ext uri="{FF2B5EF4-FFF2-40B4-BE49-F238E27FC236}">
                <a16:creationId xmlns:a16="http://schemas.microsoft.com/office/drawing/2014/main" id="{A1568578-176C-AF72-002B-5CD9018B3EA9}"/>
              </a:ext>
            </a:extLst>
          </p:cNvPr>
          <p:cNvSpPr/>
          <p:nvPr/>
        </p:nvSpPr>
        <p:spPr>
          <a:xfrm rot="16200000">
            <a:off x="4199832" y="3985301"/>
            <a:ext cx="123832" cy="87147"/>
          </a:xfrm>
          <a:prstGeom prs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452542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Box 102">
            <a:extLst>
              <a:ext uri="{FF2B5EF4-FFF2-40B4-BE49-F238E27FC236}">
                <a16:creationId xmlns:a16="http://schemas.microsoft.com/office/drawing/2014/main" id="{7B22EEC0-590D-10A5-DF0E-786E82D79BCC}"/>
              </a:ext>
            </a:extLst>
          </p:cNvPr>
          <p:cNvSpPr txBox="1"/>
          <p:nvPr/>
        </p:nvSpPr>
        <p:spPr>
          <a:xfrm>
            <a:off x="475916" y="1266098"/>
            <a:ext cx="2578669" cy="2754600"/>
          </a:xfrm>
          <a:prstGeom prst="rect">
            <a:avLst/>
          </a:prstGeom>
          <a:noFill/>
        </p:spPr>
        <p:txBody>
          <a:bodyPr wrap="square" lIns="0" tIns="0" rIns="0" bIns="0" rtlCol="0">
            <a:spAutoFit/>
          </a:bodyPr>
          <a:lstStyle/>
          <a:p>
            <a:pPr>
              <a:spcAft>
                <a:spcPts val="600"/>
              </a:spcAft>
            </a:pPr>
            <a:r>
              <a:rPr lang="en-GB" sz="900" b="1" dirty="0">
                <a:solidFill>
                  <a:srgbClr val="003F48"/>
                </a:solidFill>
                <a:latin typeface="Avenir LT Pro 65 Medium" panose="020B0603020203020204" pitchFamily="34" charset="0"/>
              </a:rPr>
              <a:t>Insight</a:t>
            </a:r>
            <a:br>
              <a:rPr lang="en-GB" sz="900" b="1" dirty="0">
                <a:solidFill>
                  <a:srgbClr val="003F48"/>
                </a:solidFill>
                <a:latin typeface="Avenir LT Pro 65 Medium" panose="020B0603020203020204" pitchFamily="34" charset="0"/>
              </a:rPr>
            </a:br>
            <a:r>
              <a:rPr lang="en-GB" sz="800" i="0" dirty="0">
                <a:solidFill>
                  <a:schemeClr val="tx1"/>
                </a:solidFill>
                <a:latin typeface="Avenir LT Pro 65 Medium" panose="020B0603020203020204" pitchFamily="34" charset="0"/>
              </a:rPr>
              <a:t>Analyse customer behaviours to understand audience profiles, propensities and opportunity.</a:t>
            </a:r>
          </a:p>
          <a:p>
            <a:pPr>
              <a:spcAft>
                <a:spcPts val="600"/>
              </a:spcAft>
            </a:pPr>
            <a:r>
              <a:rPr lang="en-GB" sz="900" b="1" dirty="0">
                <a:solidFill>
                  <a:srgbClr val="003F48"/>
                </a:solidFill>
                <a:latin typeface="Avenir LT Pro 65 Medium" panose="020B0603020203020204" pitchFamily="34" charset="0"/>
              </a:rPr>
              <a:t>Proposition Design</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Inform commercial proposition and enabling capabilities, e.g. product engine, pricing.</a:t>
            </a:r>
          </a:p>
          <a:p>
            <a:pPr>
              <a:spcAft>
                <a:spcPts val="600"/>
              </a:spcAft>
            </a:pPr>
            <a:r>
              <a:rPr lang="en-GB" sz="900" b="1" dirty="0">
                <a:solidFill>
                  <a:srgbClr val="003F48"/>
                </a:solidFill>
                <a:latin typeface="Avenir LT Pro 65 Medium" panose="020B0603020203020204" pitchFamily="34" charset="0"/>
              </a:rPr>
              <a:t>Treatments</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Define principles for treating different customer groups, e.g. how to retain, contact parameters.</a:t>
            </a:r>
          </a:p>
          <a:p>
            <a:pPr>
              <a:spcAft>
                <a:spcPts val="600"/>
              </a:spcAft>
            </a:pPr>
            <a:r>
              <a:rPr lang="en-GB" sz="900" b="1" dirty="0">
                <a:solidFill>
                  <a:srgbClr val="003F48"/>
                </a:solidFill>
                <a:latin typeface="Avenir LT Pro 65 Medium" panose="020B0603020203020204" pitchFamily="34" charset="0"/>
              </a:rPr>
              <a:t>Service Design</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Inform service capability design to implement treatments, e.g. levels, features, prioritisation.</a:t>
            </a:r>
          </a:p>
          <a:p>
            <a:pPr>
              <a:spcAft>
                <a:spcPts val="600"/>
              </a:spcAft>
            </a:pPr>
            <a:r>
              <a:rPr lang="en-GB" sz="900" b="1" dirty="0">
                <a:solidFill>
                  <a:srgbClr val="003F48"/>
                </a:solidFill>
                <a:latin typeface="Avenir LT Pro 65 Medium" panose="020B0603020203020204" pitchFamily="34" charset="0"/>
              </a:rPr>
              <a:t>Campaign Planning</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Design outreach campaigns and reactive prompts to engage customers according to treatments.</a:t>
            </a:r>
          </a:p>
          <a:p>
            <a:pPr>
              <a:spcAft>
                <a:spcPts val="600"/>
              </a:spcAft>
            </a:pPr>
            <a:r>
              <a:rPr lang="en-GB" sz="900" b="1" dirty="0">
                <a:solidFill>
                  <a:srgbClr val="003F48"/>
                </a:solidFill>
                <a:latin typeface="Avenir LT Pro 65 Medium" panose="020B0603020203020204" pitchFamily="34" charset="0"/>
              </a:rPr>
              <a:t>Test &amp; Learn</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Incorporate analytical tests into all activity design to establish what works with different customers.</a:t>
            </a:r>
          </a:p>
        </p:txBody>
      </p:sp>
      <p:sp>
        <p:nvSpPr>
          <p:cNvPr id="13" name="TextBox 12">
            <a:extLst>
              <a:ext uri="{FF2B5EF4-FFF2-40B4-BE49-F238E27FC236}">
                <a16:creationId xmlns:a16="http://schemas.microsoft.com/office/drawing/2014/main" id="{C43C1C84-2369-AFAA-D81E-0A39BCF96F47}"/>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14" name="Slide Number Placeholder 5">
            <a:extLst>
              <a:ext uri="{FF2B5EF4-FFF2-40B4-BE49-F238E27FC236}">
                <a16:creationId xmlns:a16="http://schemas.microsoft.com/office/drawing/2014/main" id="{E06A5567-F518-6FBB-C52F-3507CCA3DCC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55</a:t>
            </a:fld>
            <a:endParaRPr lang="en-GB" sz="754" b="1">
              <a:solidFill>
                <a:schemeClr val="tx1"/>
              </a:solidFill>
              <a:latin typeface="Avenir LT Pro 65 Medium" panose="020B0603020203020204" pitchFamily="34" charset="0"/>
            </a:endParaRPr>
          </a:p>
        </p:txBody>
      </p:sp>
      <p:pic>
        <p:nvPicPr>
          <p:cNvPr id="15" name="Picture 14">
            <a:extLst>
              <a:ext uri="{FF2B5EF4-FFF2-40B4-BE49-F238E27FC236}">
                <a16:creationId xmlns:a16="http://schemas.microsoft.com/office/drawing/2014/main" id="{67C12AC4-F104-4C99-46C3-05FB90A366B5}"/>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16" name="Straight Connector 15">
            <a:extLst>
              <a:ext uri="{FF2B5EF4-FFF2-40B4-BE49-F238E27FC236}">
                <a16:creationId xmlns:a16="http://schemas.microsoft.com/office/drawing/2014/main" id="{66D9CC13-F7D7-5D52-B1B5-CC4DA57634DF}"/>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37A0E895-DD5F-E3BD-2904-F56BB8AA5DDD}"/>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24" name="TextBox 23">
            <a:extLst>
              <a:ext uri="{FF2B5EF4-FFF2-40B4-BE49-F238E27FC236}">
                <a16:creationId xmlns:a16="http://schemas.microsoft.com/office/drawing/2014/main" id="{4ED7D1A1-15E4-6789-F0AF-2FF88E38235C}"/>
              </a:ext>
            </a:extLst>
          </p:cNvPr>
          <p:cNvSpPr txBox="1"/>
          <p:nvPr/>
        </p:nvSpPr>
        <p:spPr>
          <a:xfrm>
            <a:off x="3353584" y="1266098"/>
            <a:ext cx="2578669" cy="2754600"/>
          </a:xfrm>
          <a:prstGeom prst="rect">
            <a:avLst/>
          </a:prstGeom>
          <a:noFill/>
        </p:spPr>
        <p:txBody>
          <a:bodyPr wrap="square" lIns="0" tIns="0" rIns="0" bIns="0" rtlCol="0">
            <a:spAutoFit/>
          </a:bodyPr>
          <a:lstStyle/>
          <a:p>
            <a:pPr>
              <a:spcAft>
                <a:spcPts val="600"/>
              </a:spcAft>
            </a:pPr>
            <a:r>
              <a:rPr lang="en-GB" sz="900" b="1" dirty="0">
                <a:solidFill>
                  <a:srgbClr val="003F48"/>
                </a:solidFill>
                <a:latin typeface="Avenir LT Pro 65 Medium" panose="020B0603020203020204" pitchFamily="34" charset="0"/>
              </a:rPr>
              <a:t>Sales CRM</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Provide customer and portfolio summaries and recommendations to inform engagement &amp; sales.</a:t>
            </a:r>
          </a:p>
          <a:p>
            <a:pPr>
              <a:spcAft>
                <a:spcPts val="600"/>
              </a:spcAft>
            </a:pPr>
            <a:r>
              <a:rPr lang="en-GB" sz="900" b="1" dirty="0">
                <a:solidFill>
                  <a:srgbClr val="003F48"/>
                </a:solidFill>
                <a:latin typeface="Avenir LT Pro 65 Medium" panose="020B0603020203020204" pitchFamily="34" charset="0"/>
              </a:rPr>
              <a:t>Service CRM</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Provide customer summaries and reactive prompts to inform engagement and service.</a:t>
            </a:r>
          </a:p>
          <a:p>
            <a:pPr>
              <a:spcAft>
                <a:spcPts val="600"/>
              </a:spcAft>
            </a:pPr>
            <a:r>
              <a:rPr lang="en-GB" sz="900" b="1" dirty="0">
                <a:solidFill>
                  <a:srgbClr val="003F48"/>
                </a:solidFill>
                <a:latin typeface="Avenir LT Pro 65 Medium" panose="020B0603020203020204" pitchFamily="34" charset="0"/>
              </a:rPr>
              <a:t>Outreach Comms</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Design activities informed by individual customer recommendations and personalisation.</a:t>
            </a:r>
          </a:p>
          <a:p>
            <a:pPr>
              <a:spcAft>
                <a:spcPts val="600"/>
              </a:spcAft>
            </a:pPr>
            <a:r>
              <a:rPr lang="en-GB" sz="900" b="1" dirty="0">
                <a:solidFill>
                  <a:srgbClr val="003F48"/>
                </a:solidFill>
                <a:latin typeface="Avenir LT Pro 65 Medium" panose="020B0603020203020204" pitchFamily="34" charset="0"/>
              </a:rPr>
              <a:t>Business Intelligence</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Monitor operational performance through assisted and digital channels.</a:t>
            </a:r>
          </a:p>
          <a:p>
            <a:pPr>
              <a:spcAft>
                <a:spcPts val="600"/>
              </a:spcAft>
            </a:pPr>
            <a:r>
              <a:rPr lang="en-GB" sz="900" b="1" dirty="0">
                <a:solidFill>
                  <a:srgbClr val="003F48"/>
                </a:solidFill>
                <a:latin typeface="Avenir LT Pro 65 Medium" panose="020B0603020203020204" pitchFamily="34" charset="0"/>
              </a:rPr>
              <a:t>Operational Analysis</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Analyse efficiency and effectiveness of activities and operations.</a:t>
            </a:r>
          </a:p>
          <a:p>
            <a:pPr>
              <a:spcAft>
                <a:spcPts val="600"/>
              </a:spcAft>
            </a:pPr>
            <a:r>
              <a:rPr lang="en-GB" sz="900" b="1" dirty="0">
                <a:solidFill>
                  <a:srgbClr val="003F48"/>
                </a:solidFill>
                <a:latin typeface="Avenir LT Pro 65 Medium" panose="020B0603020203020204" pitchFamily="34" charset="0"/>
              </a:rPr>
              <a:t>Customer Dashboards</a:t>
            </a:r>
            <a:br>
              <a:rPr lang="en-GB" sz="900" b="1" dirty="0">
                <a:solidFill>
                  <a:srgbClr val="003F48"/>
                </a:solidFill>
                <a:latin typeface="Avenir LT Pro 65 Medium" panose="020B0603020203020204" pitchFamily="34" charset="0"/>
              </a:rPr>
            </a:br>
            <a:r>
              <a:rPr lang="en-GB" sz="800" dirty="0">
                <a:latin typeface="Avenir LT Pro 65 Medium" panose="020B0603020203020204" pitchFamily="34" charset="0"/>
              </a:rPr>
              <a:t>Monitor high-level performance and trends against targets for the overall customer base.</a:t>
            </a:r>
          </a:p>
        </p:txBody>
      </p:sp>
    </p:spTree>
    <p:extLst>
      <p:ext uri="{BB962C8B-B14F-4D97-AF65-F5344CB8AC3E}">
        <p14:creationId xmlns:p14="http://schemas.microsoft.com/office/powerpoint/2010/main" val="38871458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1EBFB64-919F-C929-C66E-63648D28B95E}"/>
              </a:ext>
            </a:extLst>
          </p:cNvPr>
          <p:cNvSpPr txBox="1">
            <a:spLocks/>
          </p:cNvSpPr>
          <p:nvPr/>
        </p:nvSpPr>
        <p:spPr>
          <a:xfrm>
            <a:off x="475916" y="792683"/>
            <a:ext cx="5011820"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IDENTIFYING YOUR STARTING POINT</a:t>
            </a:r>
          </a:p>
        </p:txBody>
      </p:sp>
      <p:sp>
        <p:nvSpPr>
          <p:cNvPr id="12" name="TextBox 11">
            <a:extLst>
              <a:ext uri="{FF2B5EF4-FFF2-40B4-BE49-F238E27FC236}">
                <a16:creationId xmlns:a16="http://schemas.microsoft.com/office/drawing/2014/main" id="{88E6062C-8969-0B58-DEC8-DAC42C7E7DB2}"/>
              </a:ext>
            </a:extLst>
          </p:cNvPr>
          <p:cNvSpPr txBox="1"/>
          <p:nvPr/>
        </p:nvSpPr>
        <p:spPr>
          <a:xfrm>
            <a:off x="475916" y="1236931"/>
            <a:ext cx="1072547" cy="446400"/>
          </a:xfrm>
          <a:prstGeom prst="rect">
            <a:avLst/>
          </a:prstGeom>
          <a:solidFill>
            <a:srgbClr val="003F48">
              <a:alpha val="80000"/>
            </a:srgbClr>
          </a:solidFill>
        </p:spPr>
        <p:txBody>
          <a:bodyPr wrap="square" lIns="45252" rIns="45252" anchor="ctr">
            <a:noAutofit/>
          </a:bodyPr>
          <a:lstStyle/>
          <a:p>
            <a:pPr algn="ctr" defTabSz="271546">
              <a:spcAft>
                <a:spcPts val="178"/>
              </a:spcAft>
              <a:buClr>
                <a:srgbClr val="003F48"/>
              </a:buClr>
              <a:defRPr/>
            </a:pPr>
            <a:r>
              <a:rPr lang="en-GB" sz="800" b="1" dirty="0">
                <a:solidFill>
                  <a:schemeClr val="bg1"/>
                </a:solidFill>
                <a:latin typeface="Avenir LT Pro 65 Medium" panose="020B0603020203020204" pitchFamily="34" charset="0"/>
              </a:rPr>
              <a:t>What are the corporate strategic priorities?</a:t>
            </a:r>
          </a:p>
        </p:txBody>
      </p:sp>
      <p:sp>
        <p:nvSpPr>
          <p:cNvPr id="13" name="TextBox 12">
            <a:extLst>
              <a:ext uri="{FF2B5EF4-FFF2-40B4-BE49-F238E27FC236}">
                <a16:creationId xmlns:a16="http://schemas.microsoft.com/office/drawing/2014/main" id="{28799AA5-3539-FFEF-C25E-A0C015EB69AA}"/>
              </a:ext>
            </a:extLst>
          </p:cNvPr>
          <p:cNvSpPr txBox="1"/>
          <p:nvPr/>
        </p:nvSpPr>
        <p:spPr>
          <a:xfrm>
            <a:off x="1662113" y="1236931"/>
            <a:ext cx="4270135" cy="446400"/>
          </a:xfrm>
          <a:prstGeom prst="rect">
            <a:avLst/>
          </a:prstGeom>
          <a:noFill/>
        </p:spPr>
        <p:txBody>
          <a:bodyPr wrap="square" lIns="0" rIns="0" anchor="ctr">
            <a:noAutofit/>
          </a:bodyPr>
          <a:lstStyle/>
          <a:p>
            <a:pPr>
              <a:spcAft>
                <a:spcPts val="357"/>
              </a:spcAft>
            </a:pPr>
            <a:r>
              <a:rPr lang="en-GB" sz="800" dirty="0">
                <a:latin typeface="Avenir LT Pro 65 Medium" panose="020B0603020203020204" pitchFamily="34" charset="0"/>
              </a:rPr>
              <a:t>Different priorities require different focus, e.g. revenue growth, market share, in-year profitability. Understanding these means better articulation and alignment of competitive goals and sharper, more comprehensive delivery strategies.</a:t>
            </a:r>
          </a:p>
        </p:txBody>
      </p:sp>
      <p:sp>
        <p:nvSpPr>
          <p:cNvPr id="16" name="TextBox 15">
            <a:extLst>
              <a:ext uri="{FF2B5EF4-FFF2-40B4-BE49-F238E27FC236}">
                <a16:creationId xmlns:a16="http://schemas.microsoft.com/office/drawing/2014/main" id="{142608A6-515E-6FD2-7379-698D4B78AF32}"/>
              </a:ext>
            </a:extLst>
          </p:cNvPr>
          <p:cNvSpPr txBox="1"/>
          <p:nvPr/>
        </p:nvSpPr>
        <p:spPr>
          <a:xfrm>
            <a:off x="475914" y="2350281"/>
            <a:ext cx="1072547" cy="446400"/>
          </a:xfrm>
          <a:prstGeom prst="rect">
            <a:avLst/>
          </a:prstGeom>
          <a:solidFill>
            <a:srgbClr val="003F48">
              <a:alpha val="80000"/>
            </a:srgbClr>
          </a:solidFill>
        </p:spPr>
        <p:txBody>
          <a:bodyPr wrap="square" lIns="45252" rIns="45252" anchor="ctr">
            <a:noAutofit/>
          </a:bodyPr>
          <a:lstStyle/>
          <a:p>
            <a:pPr algn="ctr" defTabSz="271546">
              <a:spcAft>
                <a:spcPts val="178"/>
              </a:spcAft>
              <a:buClr>
                <a:srgbClr val="003F48"/>
              </a:buClr>
              <a:defRPr/>
            </a:pPr>
            <a:r>
              <a:rPr lang="en-GB" sz="800" b="1" dirty="0">
                <a:solidFill>
                  <a:schemeClr val="bg1"/>
                </a:solidFill>
                <a:latin typeface="Avenir LT Pro 65 Medium" panose="020B0603020203020204" pitchFamily="34" charset="0"/>
              </a:rPr>
              <a:t>How sophisticated is customer management?</a:t>
            </a:r>
          </a:p>
        </p:txBody>
      </p:sp>
      <p:sp>
        <p:nvSpPr>
          <p:cNvPr id="17" name="TextBox 16">
            <a:extLst>
              <a:ext uri="{FF2B5EF4-FFF2-40B4-BE49-F238E27FC236}">
                <a16:creationId xmlns:a16="http://schemas.microsoft.com/office/drawing/2014/main" id="{161EDD1C-CFCA-A0BC-DDC7-2B6087814F58}"/>
              </a:ext>
            </a:extLst>
          </p:cNvPr>
          <p:cNvSpPr txBox="1"/>
          <p:nvPr/>
        </p:nvSpPr>
        <p:spPr>
          <a:xfrm>
            <a:off x="1662113" y="2350281"/>
            <a:ext cx="4270135" cy="446400"/>
          </a:xfrm>
          <a:prstGeom prst="rect">
            <a:avLst/>
          </a:prstGeom>
          <a:noFill/>
        </p:spPr>
        <p:txBody>
          <a:bodyPr wrap="square" lIns="0" rIns="0" anchor="ctr">
            <a:noAutofit/>
          </a:bodyPr>
          <a:lstStyle/>
          <a:p>
            <a:pPr>
              <a:spcAft>
                <a:spcPts val="357"/>
              </a:spcAft>
            </a:pPr>
            <a:r>
              <a:rPr lang="en-GB" sz="800" dirty="0">
                <a:latin typeface="Avenir LT Pro 65 Medium" panose="020B0603020203020204" pitchFamily="34" charset="0"/>
              </a:rPr>
              <a:t>Planning and orchestrating integrated outreach and interaction strategies as part of well-defined journey and lifecycle engagement programme, because every touchpoint is an opportunity for influencing customer thoughts, feelings and behaviours.</a:t>
            </a:r>
          </a:p>
        </p:txBody>
      </p:sp>
      <p:sp>
        <p:nvSpPr>
          <p:cNvPr id="14" name="TextBox 13">
            <a:extLst>
              <a:ext uri="{FF2B5EF4-FFF2-40B4-BE49-F238E27FC236}">
                <a16:creationId xmlns:a16="http://schemas.microsoft.com/office/drawing/2014/main" id="{AF7B09A7-CFDC-3027-FD79-040521C35DF4}"/>
              </a:ext>
            </a:extLst>
          </p:cNvPr>
          <p:cNvSpPr txBox="1"/>
          <p:nvPr/>
        </p:nvSpPr>
        <p:spPr>
          <a:xfrm>
            <a:off x="475915" y="1793606"/>
            <a:ext cx="1072547" cy="446400"/>
          </a:xfrm>
          <a:prstGeom prst="rect">
            <a:avLst/>
          </a:prstGeom>
          <a:solidFill>
            <a:srgbClr val="003F48">
              <a:alpha val="80000"/>
            </a:srgbClr>
          </a:solidFill>
        </p:spPr>
        <p:txBody>
          <a:bodyPr wrap="square" lIns="45252" rIns="45252" anchor="ctr">
            <a:noAutofit/>
          </a:bodyPr>
          <a:lstStyle/>
          <a:p>
            <a:pPr algn="ctr" defTabSz="271546">
              <a:spcAft>
                <a:spcPts val="178"/>
              </a:spcAft>
              <a:buClr>
                <a:srgbClr val="003F48"/>
              </a:buClr>
              <a:defRPr/>
            </a:pPr>
            <a:r>
              <a:rPr lang="en-GB" sz="800" b="1" dirty="0">
                <a:solidFill>
                  <a:schemeClr val="bg1"/>
                </a:solidFill>
                <a:latin typeface="Avenir LT Pro 65 Medium" panose="020B0603020203020204" pitchFamily="34" charset="0"/>
              </a:rPr>
              <a:t>How well are customers understood?</a:t>
            </a:r>
          </a:p>
        </p:txBody>
      </p:sp>
      <p:sp>
        <p:nvSpPr>
          <p:cNvPr id="15" name="TextBox 14">
            <a:extLst>
              <a:ext uri="{FF2B5EF4-FFF2-40B4-BE49-F238E27FC236}">
                <a16:creationId xmlns:a16="http://schemas.microsoft.com/office/drawing/2014/main" id="{2F76A1F5-7B69-33C4-1AFE-A30533F042F2}"/>
              </a:ext>
            </a:extLst>
          </p:cNvPr>
          <p:cNvSpPr txBox="1"/>
          <p:nvPr/>
        </p:nvSpPr>
        <p:spPr>
          <a:xfrm>
            <a:off x="1662113" y="1793606"/>
            <a:ext cx="4270135" cy="446400"/>
          </a:xfrm>
          <a:prstGeom prst="rect">
            <a:avLst/>
          </a:prstGeom>
          <a:noFill/>
        </p:spPr>
        <p:txBody>
          <a:bodyPr wrap="square" lIns="0" rIns="0" anchor="ctr">
            <a:noAutofit/>
          </a:bodyPr>
          <a:lstStyle/>
          <a:p>
            <a:pPr>
              <a:spcAft>
                <a:spcPts val="357"/>
              </a:spcAft>
            </a:pPr>
            <a:r>
              <a:rPr lang="en-GB" sz="800" dirty="0">
                <a:latin typeface="Avenir LT Pro 65 Medium" panose="020B0603020203020204" pitchFamily="34" charset="0"/>
              </a:rPr>
              <a:t>Knowing how much each customer spends, why they do it, and forecasting their future behaviours and potential means identifying unrealised value and opportunity can be considered and prioritised.</a:t>
            </a:r>
          </a:p>
        </p:txBody>
      </p:sp>
      <p:sp>
        <p:nvSpPr>
          <p:cNvPr id="18" name="TextBox 17">
            <a:extLst>
              <a:ext uri="{FF2B5EF4-FFF2-40B4-BE49-F238E27FC236}">
                <a16:creationId xmlns:a16="http://schemas.microsoft.com/office/drawing/2014/main" id="{B417860F-C71C-2D29-7DB7-EE037758267B}"/>
              </a:ext>
            </a:extLst>
          </p:cNvPr>
          <p:cNvSpPr txBox="1"/>
          <p:nvPr/>
        </p:nvSpPr>
        <p:spPr>
          <a:xfrm>
            <a:off x="475914" y="2906956"/>
            <a:ext cx="1072547" cy="446400"/>
          </a:xfrm>
          <a:prstGeom prst="rect">
            <a:avLst/>
          </a:prstGeom>
          <a:solidFill>
            <a:srgbClr val="003F48">
              <a:alpha val="80000"/>
            </a:srgbClr>
          </a:solidFill>
        </p:spPr>
        <p:txBody>
          <a:bodyPr wrap="square" lIns="45252" rIns="45252" anchor="ctr">
            <a:noAutofit/>
          </a:bodyPr>
          <a:lstStyle/>
          <a:p>
            <a:pPr algn="ctr" defTabSz="271546">
              <a:spcAft>
                <a:spcPts val="178"/>
              </a:spcAft>
              <a:buClr>
                <a:srgbClr val="003F48"/>
              </a:buClr>
              <a:defRPr/>
            </a:pPr>
            <a:r>
              <a:rPr lang="en-GB" sz="800" b="1" dirty="0">
                <a:solidFill>
                  <a:schemeClr val="bg1"/>
                </a:solidFill>
                <a:latin typeface="Avenir LT Pro 65 Medium" panose="020B0603020203020204" pitchFamily="34" charset="0"/>
              </a:rPr>
              <a:t>How is customer data being leveraged?</a:t>
            </a:r>
          </a:p>
        </p:txBody>
      </p:sp>
      <p:sp>
        <p:nvSpPr>
          <p:cNvPr id="19" name="TextBox 18">
            <a:extLst>
              <a:ext uri="{FF2B5EF4-FFF2-40B4-BE49-F238E27FC236}">
                <a16:creationId xmlns:a16="http://schemas.microsoft.com/office/drawing/2014/main" id="{9DFF1519-ADB1-C71B-D49D-A9EB29495DA4}"/>
              </a:ext>
            </a:extLst>
          </p:cNvPr>
          <p:cNvSpPr txBox="1"/>
          <p:nvPr/>
        </p:nvSpPr>
        <p:spPr>
          <a:xfrm>
            <a:off x="1662113" y="2906956"/>
            <a:ext cx="4270135" cy="446400"/>
          </a:xfrm>
          <a:prstGeom prst="rect">
            <a:avLst/>
          </a:prstGeom>
          <a:noFill/>
        </p:spPr>
        <p:txBody>
          <a:bodyPr wrap="square" lIns="0" rIns="0" anchor="ctr">
            <a:noAutofit/>
          </a:bodyPr>
          <a:lstStyle/>
          <a:p>
            <a:pPr>
              <a:spcAft>
                <a:spcPts val="357"/>
              </a:spcAft>
            </a:pPr>
            <a:r>
              <a:rPr lang="en-GB" sz="800" dirty="0">
                <a:latin typeface="Avenir LT Pro 65 Medium" panose="020B0603020203020204" pitchFamily="34" charset="0"/>
              </a:rPr>
              <a:t>Capturing customer data, generating insight into behaviours, and translating that insight into actionable improvements to experience. Knowing which data is most valuable is crucial to success and enables journeys and experience to be enhanced at every touchpoint.</a:t>
            </a:r>
          </a:p>
        </p:txBody>
      </p:sp>
      <p:sp>
        <p:nvSpPr>
          <p:cNvPr id="20" name="TextBox 19">
            <a:extLst>
              <a:ext uri="{FF2B5EF4-FFF2-40B4-BE49-F238E27FC236}">
                <a16:creationId xmlns:a16="http://schemas.microsoft.com/office/drawing/2014/main" id="{517EB626-77F6-F274-0C5F-9AC061ADCE5F}"/>
              </a:ext>
            </a:extLst>
          </p:cNvPr>
          <p:cNvSpPr txBox="1"/>
          <p:nvPr/>
        </p:nvSpPr>
        <p:spPr>
          <a:xfrm>
            <a:off x="475913" y="3463633"/>
            <a:ext cx="1072547" cy="446400"/>
          </a:xfrm>
          <a:prstGeom prst="rect">
            <a:avLst/>
          </a:prstGeom>
          <a:solidFill>
            <a:srgbClr val="003F48">
              <a:alpha val="80000"/>
            </a:srgbClr>
          </a:solidFill>
        </p:spPr>
        <p:txBody>
          <a:bodyPr wrap="square" lIns="45252" rIns="45252" anchor="ctr">
            <a:noAutofit/>
          </a:bodyPr>
          <a:lstStyle/>
          <a:p>
            <a:pPr algn="ctr" defTabSz="271546">
              <a:spcAft>
                <a:spcPts val="178"/>
              </a:spcAft>
              <a:buClr>
                <a:srgbClr val="003F48"/>
              </a:buClr>
              <a:defRPr/>
            </a:pPr>
            <a:r>
              <a:rPr lang="en-GB" sz="800" b="1" dirty="0">
                <a:solidFill>
                  <a:schemeClr val="bg1"/>
                </a:solidFill>
                <a:latin typeface="Avenir LT Pro 65 Medium" panose="020B0603020203020204" pitchFamily="34" charset="0"/>
              </a:rPr>
              <a:t>How sophisticated is customer personalisation?</a:t>
            </a:r>
          </a:p>
        </p:txBody>
      </p:sp>
      <p:sp>
        <p:nvSpPr>
          <p:cNvPr id="21" name="TextBox 20">
            <a:extLst>
              <a:ext uri="{FF2B5EF4-FFF2-40B4-BE49-F238E27FC236}">
                <a16:creationId xmlns:a16="http://schemas.microsoft.com/office/drawing/2014/main" id="{65EF8D8A-DEE3-14AA-E214-59E5AAC432E7}"/>
              </a:ext>
            </a:extLst>
          </p:cNvPr>
          <p:cNvSpPr txBox="1"/>
          <p:nvPr/>
        </p:nvSpPr>
        <p:spPr>
          <a:xfrm>
            <a:off x="1662113" y="3463633"/>
            <a:ext cx="4270134" cy="446400"/>
          </a:xfrm>
          <a:prstGeom prst="rect">
            <a:avLst/>
          </a:prstGeom>
          <a:noFill/>
        </p:spPr>
        <p:txBody>
          <a:bodyPr wrap="square" lIns="0" rIns="0" anchor="ctr">
            <a:noAutofit/>
          </a:bodyPr>
          <a:lstStyle/>
          <a:p>
            <a:pPr>
              <a:spcAft>
                <a:spcPts val="357"/>
              </a:spcAft>
            </a:pPr>
            <a:r>
              <a:rPr lang="en-GB" sz="800" dirty="0">
                <a:latin typeface="Avenir LT Pro 65 Medium" panose="020B0603020203020204" pitchFamily="34" charset="0"/>
              </a:rPr>
              <a:t>Providing consistent, personalised experiences across channels to increase customer engagement. Anticipating and servicing customer needs through consistent and personalised interactions increases likelihood and frequency of purchases, and advocacy.</a:t>
            </a:r>
          </a:p>
        </p:txBody>
      </p:sp>
      <p:sp>
        <p:nvSpPr>
          <p:cNvPr id="42" name="Slide Number Placeholder 5">
            <a:extLst>
              <a:ext uri="{FF2B5EF4-FFF2-40B4-BE49-F238E27FC236}">
                <a16:creationId xmlns:a16="http://schemas.microsoft.com/office/drawing/2014/main" id="{C459A69C-0414-35F1-B9CE-74F223ED3543}"/>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56</a:t>
            </a:fld>
            <a:endParaRPr lang="en-GB" sz="754">
              <a:latin typeface="Avenir LT Pro 65 Medium" panose="020B0603020203020204" pitchFamily="34" charset="0"/>
            </a:endParaRPr>
          </a:p>
        </p:txBody>
      </p:sp>
      <p:pic>
        <p:nvPicPr>
          <p:cNvPr id="43" name="Picture 42">
            <a:extLst>
              <a:ext uri="{FF2B5EF4-FFF2-40B4-BE49-F238E27FC236}">
                <a16:creationId xmlns:a16="http://schemas.microsoft.com/office/drawing/2014/main" id="{697F8554-CB04-5599-BB55-FAE15BD443D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44" name="TextBox 43">
            <a:extLst>
              <a:ext uri="{FF2B5EF4-FFF2-40B4-BE49-F238E27FC236}">
                <a16:creationId xmlns:a16="http://schemas.microsoft.com/office/drawing/2014/main" id="{2BCCB90A-0242-9380-72C8-6041157AF226}"/>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45" name="Straight Connector 44">
            <a:extLst>
              <a:ext uri="{FF2B5EF4-FFF2-40B4-BE49-F238E27FC236}">
                <a16:creationId xmlns:a16="http://schemas.microsoft.com/office/drawing/2014/main" id="{87707963-D98C-69A1-9104-F3D1BD8BC685}"/>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0FF24890-1BE2-915A-EEA4-229BD2F4690F}"/>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25580830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65B21DD-EC49-1D38-7AD9-B7F5861DFACE}"/>
              </a:ext>
            </a:extLst>
          </p:cNvPr>
          <p:cNvSpPr txBox="1"/>
          <p:nvPr/>
        </p:nvSpPr>
        <p:spPr>
          <a:xfrm>
            <a:off x="661347" y="1292192"/>
            <a:ext cx="2342628" cy="229887"/>
          </a:xfrm>
          <a:prstGeom prst="rect">
            <a:avLst/>
          </a:prstGeom>
          <a:no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square" lIns="0" tIns="45252" rIns="0" bIns="45252" rtlCol="0" anchor="ctr">
            <a:spAutoFit/>
          </a:bodyPr>
          <a:lstStyle>
            <a:defPPr>
              <a:defRPr lang="en-US"/>
            </a:defPPr>
            <a:lvl1pPr algn="ctr">
              <a:defRPr sz="500" b="1">
                <a:solidFill>
                  <a:schemeClr val="lt1"/>
                </a:solidFill>
                <a:latin typeface="Avenir LT Pro 65 Medium" panose="020B0603020203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GB" sz="900" dirty="0">
                <a:solidFill>
                  <a:srgbClr val="003F48"/>
                </a:solidFill>
              </a:rPr>
              <a:t>MAP THE CUSTOMER LIFECYCLE</a:t>
            </a:r>
          </a:p>
        </p:txBody>
      </p:sp>
      <p:sp>
        <p:nvSpPr>
          <p:cNvPr id="20" name="TextBox 19">
            <a:extLst>
              <a:ext uri="{FF2B5EF4-FFF2-40B4-BE49-F238E27FC236}">
                <a16:creationId xmlns:a16="http://schemas.microsoft.com/office/drawing/2014/main" id="{56E1CD79-CE18-C18C-7B98-3DB9CB5DE95D}"/>
              </a:ext>
            </a:extLst>
          </p:cNvPr>
          <p:cNvSpPr txBox="1"/>
          <p:nvPr/>
        </p:nvSpPr>
        <p:spPr>
          <a:xfrm>
            <a:off x="661347" y="1505462"/>
            <a:ext cx="2324099" cy="538136"/>
          </a:xfrm>
          <a:prstGeom prst="rect">
            <a:avLst/>
          </a:prstGeom>
          <a:noFill/>
        </p:spPr>
        <p:txBody>
          <a:bodyPr wrap="square" lIns="0" tIns="45252" rIns="0" bIns="0" anchor="t">
            <a:spAutoFit/>
          </a:bodyPr>
          <a:lstStyle/>
          <a:p>
            <a:pPr>
              <a:spcAft>
                <a:spcPts val="357"/>
              </a:spcAft>
            </a:pPr>
            <a:r>
              <a:rPr lang="en-GB" sz="800" dirty="0">
                <a:latin typeface="Avenir LT Pro 65 Medium" panose="020B0603020203020204" pitchFamily="34" charset="0"/>
              </a:rPr>
              <a:t>Map out the customer lifecycle to identify significant interaction points with the customer, e.g., from awareness through to churn. Prioritise based on overall customer impact.</a:t>
            </a:r>
          </a:p>
        </p:txBody>
      </p:sp>
      <p:sp>
        <p:nvSpPr>
          <p:cNvPr id="8" name="TextBox 7">
            <a:extLst>
              <a:ext uri="{FF2B5EF4-FFF2-40B4-BE49-F238E27FC236}">
                <a16:creationId xmlns:a16="http://schemas.microsoft.com/office/drawing/2014/main" id="{6F169F51-75FA-9681-24A2-0FB18BBAB2ED}"/>
              </a:ext>
            </a:extLst>
          </p:cNvPr>
          <p:cNvSpPr txBox="1"/>
          <p:nvPr/>
        </p:nvSpPr>
        <p:spPr>
          <a:xfrm>
            <a:off x="3562350" y="1292192"/>
            <a:ext cx="2342628" cy="229887"/>
          </a:xfrm>
          <a:prstGeom prst="rect">
            <a:avLst/>
          </a:prstGeom>
          <a:no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square" lIns="0" tIns="45252" rIns="0" bIns="45252" rtlCol="0" anchor="ctr">
            <a:spAutoFit/>
          </a:bodyPr>
          <a:lstStyle>
            <a:defPPr>
              <a:defRPr lang="en-US"/>
            </a:defPPr>
            <a:lvl1pPr>
              <a:defRPr sz="900" b="1">
                <a:solidFill>
                  <a:srgbClr val="003F48"/>
                </a:solidFill>
                <a:latin typeface="Avenir LT Pro 65 Medium" panose="020B0603020203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dirty="0"/>
              <a:t>MAP THE CUSTOMER JOURNEYS</a:t>
            </a:r>
          </a:p>
        </p:txBody>
      </p:sp>
      <p:sp>
        <p:nvSpPr>
          <p:cNvPr id="22" name="TextBox 21">
            <a:extLst>
              <a:ext uri="{FF2B5EF4-FFF2-40B4-BE49-F238E27FC236}">
                <a16:creationId xmlns:a16="http://schemas.microsoft.com/office/drawing/2014/main" id="{5EA1A6D6-02DB-E5F2-6637-D9F7A8D7B673}"/>
              </a:ext>
            </a:extLst>
          </p:cNvPr>
          <p:cNvSpPr txBox="1"/>
          <p:nvPr/>
        </p:nvSpPr>
        <p:spPr>
          <a:xfrm>
            <a:off x="3562350" y="1506183"/>
            <a:ext cx="2369903" cy="538136"/>
          </a:xfrm>
          <a:prstGeom prst="rect">
            <a:avLst/>
          </a:prstGeom>
          <a:noFill/>
        </p:spPr>
        <p:txBody>
          <a:bodyPr wrap="square" lIns="0" tIns="45252" rIns="0" bIns="0" anchor="t">
            <a:spAutoFit/>
          </a:bodyPr>
          <a:lstStyle/>
          <a:p>
            <a:pPr>
              <a:spcAft>
                <a:spcPts val="357"/>
              </a:spcAft>
            </a:pPr>
            <a:r>
              <a:rPr lang="en-GB" sz="800" dirty="0">
                <a:latin typeface="Avenir LT Pro 65 Medium" panose="020B0603020203020204" pitchFamily="34" charset="0"/>
              </a:rPr>
              <a:t>Map out the journeys within each lifecycle stage to identify every potential interaction point with the customer. Ideate opportunities to positively influence customers at each stage.</a:t>
            </a:r>
          </a:p>
        </p:txBody>
      </p:sp>
      <p:sp>
        <p:nvSpPr>
          <p:cNvPr id="10" name="TextBox 9">
            <a:extLst>
              <a:ext uri="{FF2B5EF4-FFF2-40B4-BE49-F238E27FC236}">
                <a16:creationId xmlns:a16="http://schemas.microsoft.com/office/drawing/2014/main" id="{6262CE04-8B76-2BC0-7B71-43B439983465}"/>
              </a:ext>
            </a:extLst>
          </p:cNvPr>
          <p:cNvSpPr txBox="1"/>
          <p:nvPr/>
        </p:nvSpPr>
        <p:spPr>
          <a:xfrm>
            <a:off x="661347" y="2135337"/>
            <a:ext cx="2342628" cy="229887"/>
          </a:xfrm>
          <a:prstGeom prst="rect">
            <a:avLst/>
          </a:prstGeom>
          <a:no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square" lIns="0" tIns="45252" rIns="0" bIns="45252" rtlCol="0" anchor="ctr">
            <a:spAutoFit/>
          </a:bodyPr>
          <a:lstStyle>
            <a:defPPr>
              <a:defRPr lang="en-US"/>
            </a:defPPr>
            <a:lvl1pPr>
              <a:defRPr sz="900" b="1">
                <a:solidFill>
                  <a:srgbClr val="003F48"/>
                </a:solidFill>
                <a:latin typeface="Avenir LT Pro 65 Medium" panose="020B0603020203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dirty="0"/>
              <a:t>DEFINE USE CASES AND REVIEW</a:t>
            </a:r>
          </a:p>
        </p:txBody>
      </p:sp>
      <p:sp>
        <p:nvSpPr>
          <p:cNvPr id="23" name="TextBox 22">
            <a:extLst>
              <a:ext uri="{FF2B5EF4-FFF2-40B4-BE49-F238E27FC236}">
                <a16:creationId xmlns:a16="http://schemas.microsoft.com/office/drawing/2014/main" id="{6659682A-B955-0ACB-688B-03611DCE0410}"/>
              </a:ext>
            </a:extLst>
          </p:cNvPr>
          <p:cNvSpPr txBox="1"/>
          <p:nvPr/>
        </p:nvSpPr>
        <p:spPr>
          <a:xfrm>
            <a:off x="661347" y="2344335"/>
            <a:ext cx="2342628" cy="835654"/>
          </a:xfrm>
          <a:prstGeom prst="rect">
            <a:avLst/>
          </a:prstGeom>
          <a:noFill/>
        </p:spPr>
        <p:txBody>
          <a:bodyPr wrap="square" lIns="0" tIns="45252" rIns="0" bIns="0" anchor="t">
            <a:spAutoFit/>
          </a:bodyPr>
          <a:lstStyle/>
          <a:p>
            <a:pPr>
              <a:spcAft>
                <a:spcPts val="357"/>
              </a:spcAft>
            </a:pPr>
            <a:r>
              <a:rPr lang="en-GB" sz="800" dirty="0">
                <a:latin typeface="Avenir LT Pro 65 Medium" panose="020B0603020203020204" pitchFamily="34" charset="0"/>
              </a:rPr>
              <a:t>Articulate what needs to be done differently to deliver change and identify gaps in people, processes, platforms, data, and project. </a:t>
            </a:r>
          </a:p>
          <a:p>
            <a:pPr>
              <a:spcAft>
                <a:spcPts val="357"/>
              </a:spcAft>
            </a:pPr>
            <a:r>
              <a:rPr lang="en-GB" sz="800" dirty="0">
                <a:latin typeface="Avenir LT Pro 65 Medium" panose="020B0603020203020204" pitchFamily="34" charset="0"/>
              </a:rPr>
              <a:t>Check that use cases align to business priorities; address key business issues; satisfy stakeholder needs; and are realistically achievable.</a:t>
            </a:r>
          </a:p>
        </p:txBody>
      </p:sp>
      <p:sp>
        <p:nvSpPr>
          <p:cNvPr id="21" name="TextBox 20">
            <a:extLst>
              <a:ext uri="{FF2B5EF4-FFF2-40B4-BE49-F238E27FC236}">
                <a16:creationId xmlns:a16="http://schemas.microsoft.com/office/drawing/2014/main" id="{9AF26CEB-D3CC-52D7-01C2-5DC74674328C}"/>
              </a:ext>
            </a:extLst>
          </p:cNvPr>
          <p:cNvSpPr txBox="1"/>
          <p:nvPr/>
        </p:nvSpPr>
        <p:spPr>
          <a:xfrm>
            <a:off x="661347" y="3547069"/>
            <a:ext cx="5270906" cy="291915"/>
          </a:xfrm>
          <a:prstGeom prst="rect">
            <a:avLst/>
          </a:prstGeom>
          <a:noFill/>
        </p:spPr>
        <p:txBody>
          <a:bodyPr wrap="square" lIns="0" tIns="45252" rIns="0" bIns="0" anchor="t">
            <a:spAutoFit/>
          </a:bodyPr>
          <a:lstStyle/>
          <a:p>
            <a:pPr>
              <a:spcAft>
                <a:spcPts val="357"/>
              </a:spcAft>
            </a:pPr>
            <a:r>
              <a:rPr lang="en-GB" sz="800" dirty="0">
                <a:latin typeface="Avenir LT Pro 65 Medium" panose="020B0603020203020204" pitchFamily="34" charset="0"/>
              </a:rPr>
              <a:t>Review viability and progress through internal approvals. If it’s not approved, then either abandon or tweak it. Tweaking could include budget re-phasing or reducing non-essential costs.</a:t>
            </a:r>
          </a:p>
        </p:txBody>
      </p:sp>
      <p:sp>
        <p:nvSpPr>
          <p:cNvPr id="12" name="TextBox 11">
            <a:extLst>
              <a:ext uri="{FF2B5EF4-FFF2-40B4-BE49-F238E27FC236}">
                <a16:creationId xmlns:a16="http://schemas.microsoft.com/office/drawing/2014/main" id="{7A507DBC-BE72-BC5A-28A2-29655A5A0E60}"/>
              </a:ext>
            </a:extLst>
          </p:cNvPr>
          <p:cNvSpPr txBox="1"/>
          <p:nvPr/>
        </p:nvSpPr>
        <p:spPr>
          <a:xfrm>
            <a:off x="661347" y="3338072"/>
            <a:ext cx="2466658" cy="229887"/>
          </a:xfrm>
          <a:prstGeom prst="rect">
            <a:avLst/>
          </a:prstGeom>
          <a:no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square" lIns="0" tIns="45252" rIns="0" bIns="45252" rtlCol="0" anchor="ctr">
            <a:spAutoFit/>
          </a:bodyPr>
          <a:lstStyle>
            <a:defPPr>
              <a:defRPr lang="en-US"/>
            </a:defPPr>
            <a:lvl1pPr>
              <a:defRPr sz="900" b="1">
                <a:solidFill>
                  <a:srgbClr val="003F48"/>
                </a:solidFill>
                <a:latin typeface="Avenir LT Pro 65 Medium" panose="020B0603020203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dirty="0"/>
              <a:t>GAIN BUSINESS CASE APPROVAL</a:t>
            </a:r>
          </a:p>
        </p:txBody>
      </p:sp>
      <p:sp>
        <p:nvSpPr>
          <p:cNvPr id="14" name="TextBox 13">
            <a:extLst>
              <a:ext uri="{FF2B5EF4-FFF2-40B4-BE49-F238E27FC236}">
                <a16:creationId xmlns:a16="http://schemas.microsoft.com/office/drawing/2014/main" id="{4004ECC6-45E3-F366-EAC2-A0037E044082}"/>
              </a:ext>
            </a:extLst>
          </p:cNvPr>
          <p:cNvSpPr txBox="1"/>
          <p:nvPr/>
        </p:nvSpPr>
        <p:spPr>
          <a:xfrm>
            <a:off x="3562350" y="2135337"/>
            <a:ext cx="2466658" cy="229887"/>
          </a:xfrm>
          <a:prstGeom prst="rect">
            <a:avLst/>
          </a:prstGeom>
          <a:no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square" lIns="0" tIns="45252" rIns="0" bIns="45252" rtlCol="0" anchor="ctr">
            <a:spAutoFit/>
          </a:bodyPr>
          <a:lstStyle>
            <a:defPPr>
              <a:defRPr lang="en-US"/>
            </a:defPPr>
            <a:lvl1pPr>
              <a:defRPr sz="900" b="1">
                <a:solidFill>
                  <a:srgbClr val="003F48"/>
                </a:solidFill>
                <a:latin typeface="Avenir LT Pro 65 Medium" panose="020B0603020203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dirty="0"/>
              <a:t>DEFINE BUSINESS CASE AND REVIEW</a:t>
            </a:r>
          </a:p>
        </p:txBody>
      </p:sp>
      <p:sp>
        <p:nvSpPr>
          <p:cNvPr id="24" name="TextBox 23">
            <a:extLst>
              <a:ext uri="{FF2B5EF4-FFF2-40B4-BE49-F238E27FC236}">
                <a16:creationId xmlns:a16="http://schemas.microsoft.com/office/drawing/2014/main" id="{E11A65C5-BDE4-AC78-CFFB-2AB33512DFF6}"/>
              </a:ext>
            </a:extLst>
          </p:cNvPr>
          <p:cNvSpPr txBox="1"/>
          <p:nvPr/>
        </p:nvSpPr>
        <p:spPr>
          <a:xfrm>
            <a:off x="3562350" y="2344334"/>
            <a:ext cx="2369903" cy="958764"/>
          </a:xfrm>
          <a:prstGeom prst="rect">
            <a:avLst/>
          </a:prstGeom>
          <a:noFill/>
        </p:spPr>
        <p:txBody>
          <a:bodyPr wrap="square" lIns="0" tIns="45252" rIns="0" bIns="0" anchor="t">
            <a:spAutoFit/>
          </a:bodyPr>
          <a:lstStyle/>
          <a:p>
            <a:pPr>
              <a:spcAft>
                <a:spcPts val="357"/>
              </a:spcAft>
            </a:pPr>
            <a:r>
              <a:rPr lang="en-GB" sz="800" dirty="0">
                <a:latin typeface="Avenir LT Pro 65 Medium" panose="020B0603020203020204" pitchFamily="34" charset="0"/>
              </a:rPr>
              <a:t>Demonstrate project value and how it aligns to overall strategy. Articulate rationale and predicted commercial and operational benefits. </a:t>
            </a:r>
          </a:p>
          <a:p>
            <a:pPr>
              <a:spcAft>
                <a:spcPts val="357"/>
              </a:spcAft>
            </a:pPr>
            <a:r>
              <a:rPr lang="en-GB" sz="800" dirty="0">
                <a:latin typeface="Avenir LT Pro 65 Medium" panose="020B0603020203020204" pitchFamily="34" charset="0"/>
              </a:rPr>
              <a:t>Check the business case aligns with corporate priorities; optimises cost allocation; delivers cost effective benefit, links benefits to KPI; delivers benefits early; and is backed by stakeholders.</a:t>
            </a:r>
          </a:p>
        </p:txBody>
      </p:sp>
      <p:sp>
        <p:nvSpPr>
          <p:cNvPr id="32" name="Title 1">
            <a:extLst>
              <a:ext uri="{FF2B5EF4-FFF2-40B4-BE49-F238E27FC236}">
                <a16:creationId xmlns:a16="http://schemas.microsoft.com/office/drawing/2014/main" id="{8921DEAF-9961-98DB-AE37-56150F552746}"/>
              </a:ext>
            </a:extLst>
          </p:cNvPr>
          <p:cNvSpPr txBox="1">
            <a:spLocks/>
          </p:cNvSpPr>
          <p:nvPr/>
        </p:nvSpPr>
        <p:spPr>
          <a:xfrm>
            <a:off x="475916" y="779070"/>
            <a:ext cx="4091587"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IDENTIFY OPPORTUNITY AREAS</a:t>
            </a:r>
          </a:p>
        </p:txBody>
      </p:sp>
      <p:sp>
        <p:nvSpPr>
          <p:cNvPr id="4" name="TextBox 3">
            <a:extLst>
              <a:ext uri="{FF2B5EF4-FFF2-40B4-BE49-F238E27FC236}">
                <a16:creationId xmlns:a16="http://schemas.microsoft.com/office/drawing/2014/main" id="{C71BB6FE-B035-4A65-E989-7A18CF746627}"/>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5" name="Slide Number Placeholder 5">
            <a:extLst>
              <a:ext uri="{FF2B5EF4-FFF2-40B4-BE49-F238E27FC236}">
                <a16:creationId xmlns:a16="http://schemas.microsoft.com/office/drawing/2014/main" id="{4FE2FFAB-B535-38D2-1F8D-F2D6FB184CA6}"/>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57</a:t>
            </a:fld>
            <a:endParaRPr lang="en-GB" sz="754" b="1">
              <a:solidFill>
                <a:schemeClr val="tx1"/>
              </a:solidFill>
              <a:latin typeface="Avenir LT Pro 65 Medium" panose="020B0603020203020204" pitchFamily="34" charset="0"/>
            </a:endParaRPr>
          </a:p>
        </p:txBody>
      </p:sp>
      <p:pic>
        <p:nvPicPr>
          <p:cNvPr id="7" name="Picture 6">
            <a:extLst>
              <a:ext uri="{FF2B5EF4-FFF2-40B4-BE49-F238E27FC236}">
                <a16:creationId xmlns:a16="http://schemas.microsoft.com/office/drawing/2014/main" id="{4E1E5A75-8E99-E949-0BED-73ECF3AE43DD}"/>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9" name="Straight Connector 8">
            <a:extLst>
              <a:ext uri="{FF2B5EF4-FFF2-40B4-BE49-F238E27FC236}">
                <a16:creationId xmlns:a16="http://schemas.microsoft.com/office/drawing/2014/main" id="{5530CF4F-5A24-E774-D026-1E2D7D7922B8}"/>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CE54EC38-21D0-4239-F6AF-446DDD02CD8D}"/>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13" name="Oval 12">
            <a:extLst>
              <a:ext uri="{FF2B5EF4-FFF2-40B4-BE49-F238E27FC236}">
                <a16:creationId xmlns:a16="http://schemas.microsoft.com/office/drawing/2014/main" id="{DB128E50-4D66-696A-5E59-F8F2D8C1DFD0}"/>
              </a:ext>
            </a:extLst>
          </p:cNvPr>
          <p:cNvSpPr>
            <a:spLocks noChangeAspect="1"/>
          </p:cNvSpPr>
          <p:nvPr/>
        </p:nvSpPr>
        <p:spPr>
          <a:xfrm>
            <a:off x="487036" y="1342228"/>
            <a:ext cx="129815" cy="129815"/>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b="1" dirty="0">
                <a:latin typeface="Avenir LT Pro 65 Medium" panose="020B0603020203020204" pitchFamily="34" charset="0"/>
              </a:rPr>
              <a:t>1</a:t>
            </a:r>
          </a:p>
        </p:txBody>
      </p:sp>
      <p:sp>
        <p:nvSpPr>
          <p:cNvPr id="15" name="Oval 14">
            <a:extLst>
              <a:ext uri="{FF2B5EF4-FFF2-40B4-BE49-F238E27FC236}">
                <a16:creationId xmlns:a16="http://schemas.microsoft.com/office/drawing/2014/main" id="{67D5A9F7-A202-F48B-387D-FFA5ADB78692}"/>
              </a:ext>
            </a:extLst>
          </p:cNvPr>
          <p:cNvSpPr>
            <a:spLocks noChangeAspect="1"/>
          </p:cNvSpPr>
          <p:nvPr/>
        </p:nvSpPr>
        <p:spPr>
          <a:xfrm>
            <a:off x="3378095" y="1342228"/>
            <a:ext cx="129815" cy="129815"/>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b="1" dirty="0">
                <a:latin typeface="Avenir LT Pro 65 Medium" panose="020B0603020203020204" pitchFamily="34" charset="0"/>
              </a:rPr>
              <a:t>2</a:t>
            </a:r>
          </a:p>
        </p:txBody>
      </p:sp>
      <p:sp>
        <p:nvSpPr>
          <p:cNvPr id="16" name="Oval 15">
            <a:extLst>
              <a:ext uri="{FF2B5EF4-FFF2-40B4-BE49-F238E27FC236}">
                <a16:creationId xmlns:a16="http://schemas.microsoft.com/office/drawing/2014/main" id="{3DAD18EA-4A87-C6E4-FA26-0B3E02D09AF2}"/>
              </a:ext>
            </a:extLst>
          </p:cNvPr>
          <p:cNvSpPr>
            <a:spLocks noChangeAspect="1"/>
          </p:cNvSpPr>
          <p:nvPr/>
        </p:nvSpPr>
        <p:spPr>
          <a:xfrm>
            <a:off x="487036" y="2185373"/>
            <a:ext cx="129815" cy="129815"/>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b="1" dirty="0">
                <a:latin typeface="Avenir LT Pro 65 Medium" panose="020B0603020203020204" pitchFamily="34" charset="0"/>
              </a:rPr>
              <a:t>3</a:t>
            </a:r>
          </a:p>
        </p:txBody>
      </p:sp>
      <p:sp>
        <p:nvSpPr>
          <p:cNvPr id="17" name="Oval 16">
            <a:extLst>
              <a:ext uri="{FF2B5EF4-FFF2-40B4-BE49-F238E27FC236}">
                <a16:creationId xmlns:a16="http://schemas.microsoft.com/office/drawing/2014/main" id="{A67F78D4-F083-4483-7351-6BF277D06FC7}"/>
              </a:ext>
            </a:extLst>
          </p:cNvPr>
          <p:cNvSpPr>
            <a:spLocks noChangeAspect="1"/>
          </p:cNvSpPr>
          <p:nvPr/>
        </p:nvSpPr>
        <p:spPr>
          <a:xfrm>
            <a:off x="3378095" y="2185373"/>
            <a:ext cx="129815" cy="129815"/>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b="1" dirty="0">
                <a:latin typeface="Avenir LT Pro 65 Medium" panose="020B0603020203020204" pitchFamily="34" charset="0"/>
              </a:rPr>
              <a:t>4</a:t>
            </a:r>
          </a:p>
        </p:txBody>
      </p:sp>
      <p:sp>
        <p:nvSpPr>
          <p:cNvPr id="18" name="Oval 17">
            <a:extLst>
              <a:ext uri="{FF2B5EF4-FFF2-40B4-BE49-F238E27FC236}">
                <a16:creationId xmlns:a16="http://schemas.microsoft.com/office/drawing/2014/main" id="{6751CD1D-5B7C-BEE7-4FB6-C072F5B4569C}"/>
              </a:ext>
            </a:extLst>
          </p:cNvPr>
          <p:cNvSpPr>
            <a:spLocks noChangeAspect="1"/>
          </p:cNvSpPr>
          <p:nvPr/>
        </p:nvSpPr>
        <p:spPr>
          <a:xfrm>
            <a:off x="487036" y="3388108"/>
            <a:ext cx="129815" cy="129815"/>
          </a:xfrm>
          <a:prstGeom prst="ellipse">
            <a:avLst/>
          </a:prstGeom>
          <a:solidFill>
            <a:srgbClr val="007382"/>
          </a:solidFill>
          <a:ln w="12700">
            <a:solidFill>
              <a:srgbClr val="003F48"/>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b="1" dirty="0">
                <a:latin typeface="Avenir LT Pro 65 Medium" panose="020B0603020203020204" pitchFamily="34" charset="0"/>
              </a:rPr>
              <a:t>5</a:t>
            </a:r>
          </a:p>
        </p:txBody>
      </p:sp>
    </p:spTree>
    <p:extLst>
      <p:ext uri="{BB962C8B-B14F-4D97-AF65-F5344CB8AC3E}">
        <p14:creationId xmlns:p14="http://schemas.microsoft.com/office/powerpoint/2010/main" val="18890915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1EBFB64-919F-C929-C66E-63648D28B95E}"/>
              </a:ext>
            </a:extLst>
          </p:cNvPr>
          <p:cNvSpPr txBox="1">
            <a:spLocks/>
          </p:cNvSpPr>
          <p:nvPr/>
        </p:nvSpPr>
        <p:spPr>
          <a:xfrm>
            <a:off x="340029" y="792683"/>
            <a:ext cx="5011820"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ARTICULATE THE STRATEGY</a:t>
            </a:r>
          </a:p>
        </p:txBody>
      </p:sp>
      <p:sp>
        <p:nvSpPr>
          <p:cNvPr id="35" name="TextBox 34">
            <a:extLst>
              <a:ext uri="{FF2B5EF4-FFF2-40B4-BE49-F238E27FC236}">
                <a16:creationId xmlns:a16="http://schemas.microsoft.com/office/drawing/2014/main" id="{12628A26-8656-3317-0EA3-B44F7CD99D28}"/>
              </a:ext>
            </a:extLst>
          </p:cNvPr>
          <p:cNvSpPr txBox="1"/>
          <p:nvPr/>
        </p:nvSpPr>
        <p:spPr>
          <a:xfrm>
            <a:off x="340029" y="1257614"/>
            <a:ext cx="3787798" cy="1646605"/>
          </a:xfrm>
          <a:prstGeom prst="rect">
            <a:avLst/>
          </a:prstGeom>
          <a:noFill/>
        </p:spPr>
        <p:txBody>
          <a:bodyPr wrap="square" lIns="0" rIns="0">
            <a:spAutoFit/>
          </a:bodyPr>
          <a:lstStyle/>
          <a:p>
            <a:pPr>
              <a:spcAft>
                <a:spcPts val="754"/>
              </a:spcAft>
            </a:pPr>
            <a:r>
              <a:rPr lang="en-GB" sz="900" dirty="0">
                <a:latin typeface="Avenir LT Pro 65 Medium" panose="020B0603020203020204" pitchFamily="34" charset="0"/>
              </a:rPr>
              <a:t>Once the use cases are defined along with a strong business case, the next step is to bring them together into a coherent customer management strategy.</a:t>
            </a:r>
          </a:p>
          <a:p>
            <a:pPr>
              <a:spcAft>
                <a:spcPts val="754"/>
              </a:spcAft>
            </a:pPr>
            <a:r>
              <a:rPr lang="en-GB" sz="900" dirty="0">
                <a:latin typeface="Avenir LT Pro 65 Medium" panose="020B0603020203020204" pitchFamily="34" charset="0"/>
              </a:rPr>
              <a:t>This strategy must deliver the vision and articulate the benefits in a way that resonates with stakeholders. </a:t>
            </a:r>
          </a:p>
          <a:p>
            <a:pPr>
              <a:spcAft>
                <a:spcPts val="754"/>
              </a:spcAft>
            </a:pPr>
            <a:r>
              <a:rPr lang="en-GB" sz="900" dirty="0">
                <a:latin typeface="Avenir LT Pro 65 Medium" panose="020B0603020203020204" pitchFamily="34" charset="0"/>
              </a:rPr>
              <a:t>It requires a compelling story about why the proposed approach is important for success and what it will take to deliver.</a:t>
            </a:r>
          </a:p>
          <a:p>
            <a:pPr>
              <a:spcAft>
                <a:spcPts val="754"/>
              </a:spcAft>
            </a:pPr>
            <a:r>
              <a:rPr lang="en-GB" sz="900" dirty="0">
                <a:latin typeface="Avenir LT Pro 65 Medium" panose="020B0603020203020204" pitchFamily="34" charset="0"/>
              </a:rPr>
              <a:t>There are three parts to a persuasive, fact-backed narrative that will give your customer strategy the best chance of being signed off. </a:t>
            </a:r>
          </a:p>
        </p:txBody>
      </p:sp>
      <p:sp>
        <p:nvSpPr>
          <p:cNvPr id="36" name="TextBox 35">
            <a:extLst>
              <a:ext uri="{FF2B5EF4-FFF2-40B4-BE49-F238E27FC236}">
                <a16:creationId xmlns:a16="http://schemas.microsoft.com/office/drawing/2014/main" id="{1B601C79-C650-1766-4F17-97FEF626D215}"/>
              </a:ext>
            </a:extLst>
          </p:cNvPr>
          <p:cNvSpPr txBox="1"/>
          <p:nvPr/>
        </p:nvSpPr>
        <p:spPr>
          <a:xfrm rot="273027">
            <a:off x="4311350" y="1384742"/>
            <a:ext cx="1546592" cy="1934751"/>
          </a:xfrm>
          <a:prstGeom prst="rect">
            <a:avLst/>
          </a:prstGeom>
          <a:solidFill>
            <a:srgbClr val="003F48">
              <a:alpha val="20000"/>
            </a:srgbClr>
          </a:solidFill>
        </p:spPr>
        <p:txBody>
          <a:bodyPr wrap="square" lIns="135757" tIns="36000" bIns="36000">
            <a:spAutoFit/>
          </a:bodyPr>
          <a:lstStyle/>
          <a:p>
            <a:pPr algn="ctr">
              <a:spcAft>
                <a:spcPts val="600"/>
              </a:spcAft>
            </a:pPr>
            <a:r>
              <a:rPr lang="en-GB" sz="800" b="1" dirty="0">
                <a:solidFill>
                  <a:srgbClr val="003F48"/>
                </a:solidFill>
                <a:latin typeface="Avenir LT Pro 65 Medium" panose="020B0603020203020204" pitchFamily="34" charset="0"/>
              </a:rPr>
              <a:t>STRATEGY</a:t>
            </a:r>
          </a:p>
          <a:p>
            <a:r>
              <a:rPr lang="en-GB" sz="800" b="1" dirty="0">
                <a:solidFill>
                  <a:srgbClr val="003F48"/>
                </a:solidFill>
                <a:latin typeface="Avenir LT Pro 65 Medium" panose="020B0603020203020204" pitchFamily="34" charset="0"/>
              </a:rPr>
              <a:t>1. Identify the problem</a:t>
            </a:r>
          </a:p>
          <a:p>
            <a:r>
              <a:rPr lang="en-GB" sz="700" dirty="0">
                <a:latin typeface="Avenir LT Pro 65 Medium" panose="020B0603020203020204" pitchFamily="34" charset="0"/>
              </a:rPr>
              <a:t>What you’re not currently doing and your current constraints to unlocking customer value.</a:t>
            </a:r>
          </a:p>
          <a:p>
            <a:endParaRPr lang="en-GB" sz="700" dirty="0">
              <a:latin typeface="Avenir LT Pro 65 Medium" panose="020B0603020203020204" pitchFamily="34" charset="0"/>
            </a:endParaRPr>
          </a:p>
          <a:p>
            <a:r>
              <a:rPr lang="en-GB" sz="800" b="1" dirty="0">
                <a:solidFill>
                  <a:srgbClr val="003F48"/>
                </a:solidFill>
                <a:latin typeface="Avenir LT Pro 65 Medium" panose="020B0603020203020204" pitchFamily="34" charset="0"/>
              </a:rPr>
              <a:t>2. Explain the solution</a:t>
            </a:r>
          </a:p>
          <a:p>
            <a:r>
              <a:rPr lang="en-GB" sz="700" dirty="0">
                <a:latin typeface="Avenir LT Pro 65 Medium" panose="020B0603020203020204" pitchFamily="34" charset="0"/>
              </a:rPr>
              <a:t>How and why you’re going to address these issues and fill the gaps.</a:t>
            </a:r>
          </a:p>
          <a:p>
            <a:endParaRPr lang="en-GB" sz="700" dirty="0">
              <a:latin typeface="Avenir LT Pro 65 Medium" panose="020B0603020203020204" pitchFamily="34" charset="0"/>
            </a:endParaRPr>
          </a:p>
          <a:p>
            <a:r>
              <a:rPr lang="en-GB" sz="800" b="1" dirty="0">
                <a:solidFill>
                  <a:srgbClr val="003F48"/>
                </a:solidFill>
                <a:latin typeface="Avenir LT Pro 65 Medium" panose="020B0603020203020204" pitchFamily="34" charset="0"/>
              </a:rPr>
              <a:t>3. Articulate the reward</a:t>
            </a:r>
          </a:p>
          <a:p>
            <a:r>
              <a:rPr lang="en-GB" sz="700" dirty="0">
                <a:latin typeface="Avenir LT Pro 65 Medium" panose="020B0603020203020204" pitchFamily="34" charset="0"/>
              </a:rPr>
              <a:t>Reveal what returns lie in store for doing so, and over what timeframe.</a:t>
            </a:r>
          </a:p>
          <a:p>
            <a:pPr>
              <a:spcAft>
                <a:spcPts val="600"/>
              </a:spcAft>
            </a:pPr>
            <a:endParaRPr lang="en-GB" sz="700" dirty="0">
              <a:latin typeface="Avenir LT Pro 65 Medium" panose="020B0603020203020204" pitchFamily="34" charset="0"/>
            </a:endParaRPr>
          </a:p>
        </p:txBody>
      </p:sp>
      <p:sp>
        <p:nvSpPr>
          <p:cNvPr id="4" name="Slide Number Placeholder 5">
            <a:extLst>
              <a:ext uri="{FF2B5EF4-FFF2-40B4-BE49-F238E27FC236}">
                <a16:creationId xmlns:a16="http://schemas.microsoft.com/office/drawing/2014/main" id="{A8BEDCA8-F89A-0396-B0C0-9AF7A28662A0}"/>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58</a:t>
            </a:fld>
            <a:endParaRPr lang="en-GB" sz="754">
              <a:latin typeface="Avenir LT Pro 65 Medium" panose="020B0603020203020204" pitchFamily="34" charset="0"/>
            </a:endParaRPr>
          </a:p>
        </p:txBody>
      </p:sp>
      <p:pic>
        <p:nvPicPr>
          <p:cNvPr id="5" name="Picture 4">
            <a:extLst>
              <a:ext uri="{FF2B5EF4-FFF2-40B4-BE49-F238E27FC236}">
                <a16:creationId xmlns:a16="http://schemas.microsoft.com/office/drawing/2014/main" id="{C44FD2DA-92D9-CDD3-220F-0EF1F585943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8" name="TextBox 7">
            <a:extLst>
              <a:ext uri="{FF2B5EF4-FFF2-40B4-BE49-F238E27FC236}">
                <a16:creationId xmlns:a16="http://schemas.microsoft.com/office/drawing/2014/main" id="{3A0EA945-331B-4214-68AB-25C9CB50C938}"/>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11" name="Straight Connector 10">
            <a:extLst>
              <a:ext uri="{FF2B5EF4-FFF2-40B4-BE49-F238E27FC236}">
                <a16:creationId xmlns:a16="http://schemas.microsoft.com/office/drawing/2014/main" id="{A4CEAA34-45CC-16F1-7AFF-E5260E3FEDA4}"/>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42C6F262-8F11-88E3-07D1-CAEFA476482E}"/>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35545308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59</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sp>
        <p:nvSpPr>
          <p:cNvPr id="35" name="TextBox 34">
            <a:extLst>
              <a:ext uri="{FF2B5EF4-FFF2-40B4-BE49-F238E27FC236}">
                <a16:creationId xmlns:a16="http://schemas.microsoft.com/office/drawing/2014/main" id="{12628A26-8656-3317-0EA3-B44F7CD99D28}"/>
              </a:ext>
            </a:extLst>
          </p:cNvPr>
          <p:cNvSpPr txBox="1"/>
          <p:nvPr/>
        </p:nvSpPr>
        <p:spPr>
          <a:xfrm>
            <a:off x="475915" y="1257614"/>
            <a:ext cx="5456337" cy="1954381"/>
          </a:xfrm>
          <a:prstGeom prst="rect">
            <a:avLst/>
          </a:prstGeom>
          <a:noFill/>
        </p:spPr>
        <p:txBody>
          <a:bodyPr wrap="square" lIns="0" rIns="0">
            <a:spAutoFit/>
          </a:bodyPr>
          <a:lstStyle/>
          <a:p>
            <a:pPr>
              <a:spcAft>
                <a:spcPts val="754"/>
              </a:spcAft>
            </a:pPr>
            <a:r>
              <a:rPr lang="en-GB" sz="900" dirty="0">
                <a:latin typeface="Avenir LT Pro 65 Medium" panose="020B0603020203020204" pitchFamily="34" charset="0"/>
              </a:rPr>
              <a:t>The order in which these parts are delivered depends on the context of your pitch. E.g., an executive-level audience is time-short, mentally juggling many issues, and tends to remember the first part of information presented to them so, start with the rewards. </a:t>
            </a:r>
          </a:p>
          <a:p>
            <a:pPr>
              <a:spcAft>
                <a:spcPts val="754"/>
              </a:spcAft>
            </a:pPr>
            <a:r>
              <a:rPr lang="en-GB" sz="900" dirty="0">
                <a:latin typeface="Avenir LT Pro 65 Medium" panose="020B0603020203020204" pitchFamily="34" charset="0"/>
              </a:rPr>
              <a:t>The story should include: </a:t>
            </a:r>
          </a:p>
          <a:p>
            <a:pPr marL="113743" indent="-113743">
              <a:spcAft>
                <a:spcPts val="754"/>
              </a:spcAft>
              <a:buClr>
                <a:srgbClr val="003F48"/>
              </a:buClr>
              <a:buFont typeface="Wingdings" panose="05000000000000000000" pitchFamily="2" charset="2"/>
              <a:buChar char="§"/>
            </a:pPr>
            <a:r>
              <a:rPr lang="en-GB" sz="900" dirty="0">
                <a:latin typeface="Avenir LT Pro 65 Medium" panose="020B0603020203020204" pitchFamily="34" charset="0"/>
              </a:rPr>
              <a:t>Alignment of corporate strategy and customer management strategy</a:t>
            </a:r>
          </a:p>
          <a:p>
            <a:pPr marL="113743" indent="-113743">
              <a:spcAft>
                <a:spcPts val="754"/>
              </a:spcAft>
              <a:buClr>
                <a:srgbClr val="003F48"/>
              </a:buClr>
              <a:buFont typeface="Wingdings" panose="05000000000000000000" pitchFamily="2" charset="2"/>
              <a:buChar char="§"/>
            </a:pPr>
            <a:r>
              <a:rPr lang="en-GB" sz="900" dirty="0">
                <a:latin typeface="Avenir LT Pro 65 Medium" panose="020B0603020203020204" pitchFamily="34" charset="0"/>
              </a:rPr>
              <a:t>Why customer value can’t be fully exploited today</a:t>
            </a:r>
          </a:p>
          <a:p>
            <a:pPr marL="113743" indent="-113743">
              <a:spcAft>
                <a:spcPts val="754"/>
              </a:spcAft>
              <a:buClr>
                <a:srgbClr val="003F48"/>
              </a:buClr>
              <a:buFont typeface="Wingdings" panose="05000000000000000000" pitchFamily="2" charset="2"/>
              <a:buChar char="§"/>
            </a:pPr>
            <a:r>
              <a:rPr lang="en-GB" sz="900" dirty="0">
                <a:latin typeface="Avenir LT Pro 65 Medium" panose="020B0603020203020204" pitchFamily="34" charset="0"/>
              </a:rPr>
              <a:t>What transformation will mean in terms of capability and benefits</a:t>
            </a:r>
          </a:p>
          <a:p>
            <a:pPr marL="113743" indent="-113743">
              <a:spcAft>
                <a:spcPts val="754"/>
              </a:spcAft>
              <a:buClr>
                <a:srgbClr val="003F48"/>
              </a:buClr>
              <a:buFont typeface="Wingdings" panose="05000000000000000000" pitchFamily="2" charset="2"/>
              <a:buChar char="§"/>
            </a:pPr>
            <a:r>
              <a:rPr lang="en-GB" sz="900" dirty="0">
                <a:latin typeface="Avenir LT Pro 65 Medium" panose="020B0603020203020204" pitchFamily="34" charset="0"/>
              </a:rPr>
              <a:t>Risks, and how they can be mitigated to protect the benefits</a:t>
            </a:r>
          </a:p>
          <a:p>
            <a:pPr marL="113743" indent="-113743">
              <a:spcAft>
                <a:spcPts val="754"/>
              </a:spcAft>
              <a:buClr>
                <a:srgbClr val="003F48"/>
              </a:buClr>
              <a:buFont typeface="Wingdings" panose="05000000000000000000" pitchFamily="2" charset="2"/>
              <a:buChar char="§"/>
            </a:pPr>
            <a:r>
              <a:rPr lang="en-GB" sz="900" dirty="0">
                <a:latin typeface="Avenir LT Pro 65 Medium" panose="020B0603020203020204" pitchFamily="34" charset="0"/>
              </a:rPr>
              <a:t>Costs and challenges being fully recognised from all areas</a:t>
            </a:r>
          </a:p>
        </p:txBody>
      </p:sp>
      <p:cxnSp>
        <p:nvCxnSpPr>
          <p:cNvPr id="2" name="Straight Connector 1">
            <a:extLst>
              <a:ext uri="{FF2B5EF4-FFF2-40B4-BE49-F238E27FC236}">
                <a16:creationId xmlns:a16="http://schemas.microsoft.com/office/drawing/2014/main" id="{91FB14E1-777D-56E1-5FE9-3FAC5DDAA205}"/>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865EA878-B5C0-7362-AB96-8EAB03316A9C}"/>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2965469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8A8FFE5-2E9D-0FC9-E01F-CB92A6BB35A4}"/>
              </a:ext>
            </a:extLst>
          </p:cNvPr>
          <p:cNvSpPr/>
          <p:nvPr/>
        </p:nvSpPr>
        <p:spPr>
          <a:xfrm>
            <a:off x="340029" y="1306657"/>
            <a:ext cx="5508377" cy="2001138"/>
          </a:xfrm>
          <a:prstGeom prst="rect">
            <a:avLst/>
          </a:prstGeom>
        </p:spPr>
        <p:txBody>
          <a:bodyPr wrap="square" lIns="0" tIns="0" rIns="0" bIns="0" numCol="1" spcCol="360000">
            <a:noAutofit/>
          </a:bodyPr>
          <a:lstStyle/>
          <a:p>
            <a:pPr>
              <a:spcAft>
                <a:spcPts val="754"/>
              </a:spcAft>
            </a:pPr>
            <a:r>
              <a:rPr lang="en-GB" sz="900" dirty="0">
                <a:latin typeface="Avenir LT Pro 65 Medium" panose="020B0603020203020204" pitchFamily="34" charset="0"/>
              </a:rPr>
              <a:t>Many businesses treat customer interactions as one-sided transactions, focusing solely on their own needs rather than the customer’s. While they may use a customer relationship management (CRM) system, these are often just used for tracking sales leads rather than fostering meaningful dialogue and building relationships with their customers. </a:t>
            </a:r>
          </a:p>
          <a:p>
            <a:pPr>
              <a:spcAft>
                <a:spcPts val="754"/>
              </a:spcAft>
            </a:pPr>
            <a:r>
              <a:rPr lang="en-GB" sz="900" dirty="0">
                <a:latin typeface="Avenir LT Pro 65 Medium" panose="020B0603020203020204" pitchFamily="34" charset="0"/>
              </a:rPr>
              <a:t>It is not surprising, therefore, that a recent survey revealed 66% of consumers feel that most companies treat them as a number</a:t>
            </a:r>
            <a:r>
              <a:rPr lang="en-GB" sz="900" baseline="30000" dirty="0">
                <a:latin typeface="Avenir LT Pro 65 Medium" panose="020B0603020203020204" pitchFamily="34" charset="0"/>
              </a:rPr>
              <a:t>1</a:t>
            </a:r>
            <a:r>
              <a:rPr lang="en-GB" sz="900" dirty="0">
                <a:latin typeface="Avenir LT Pro 65 Medium" panose="020B0603020203020204" pitchFamily="34" charset="0"/>
              </a:rPr>
              <a:t>. </a:t>
            </a:r>
          </a:p>
          <a:p>
            <a:pPr>
              <a:spcAft>
                <a:spcPts val="754"/>
              </a:spcAft>
            </a:pPr>
            <a:r>
              <a:rPr lang="en-GB" sz="900" dirty="0">
                <a:latin typeface="Avenir LT Pro 65 Medium" panose="020B0603020203020204" pitchFamily="34" charset="0"/>
              </a:rPr>
              <a:t>While a CRM system is a valuable tool, it's just one piece of a larger puzzle in creating genuine customer engagement. Customer management is a holistic approach to creating, nurturing and improving customer loyalty and profitability, from the first interaction to the end of their journey with the company.</a:t>
            </a:r>
          </a:p>
          <a:p>
            <a:pPr>
              <a:spcAft>
                <a:spcPts val="754"/>
              </a:spcAft>
            </a:pPr>
            <a:r>
              <a:rPr lang="en-GB" sz="900" dirty="0">
                <a:latin typeface="Avenir LT Pro 65 Medium" panose="020B0603020203020204" pitchFamily="34" charset="0"/>
              </a:rPr>
              <a:t>This means understanding the customer’s changing needs and wants, and then developing strategies to guide how the customers are managed and treated. </a:t>
            </a:r>
          </a:p>
        </p:txBody>
      </p:sp>
      <p:sp>
        <p:nvSpPr>
          <p:cNvPr id="6" name="Slide Number Placeholder 5">
            <a:extLst>
              <a:ext uri="{FF2B5EF4-FFF2-40B4-BE49-F238E27FC236}">
                <a16:creationId xmlns:a16="http://schemas.microsoft.com/office/drawing/2014/main" id="{2A7CE6E5-D2F5-3DF9-C928-67D2C6DAFCF1}"/>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6</a:t>
            </a:fld>
            <a:endParaRPr lang="en-GB" sz="754">
              <a:latin typeface="Avenir LT Pro 65 Medium" panose="020B0603020203020204" pitchFamily="34" charset="0"/>
            </a:endParaRPr>
          </a:p>
        </p:txBody>
      </p:sp>
      <p:sp>
        <p:nvSpPr>
          <p:cNvPr id="7" name="TextBox 6">
            <a:extLst>
              <a:ext uri="{FF2B5EF4-FFF2-40B4-BE49-F238E27FC236}">
                <a16:creationId xmlns:a16="http://schemas.microsoft.com/office/drawing/2014/main" id="{F90A751B-51CA-7C63-2D8C-37EC3FF966FF}"/>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sp>
        <p:nvSpPr>
          <p:cNvPr id="12" name="Title 1">
            <a:extLst>
              <a:ext uri="{FF2B5EF4-FFF2-40B4-BE49-F238E27FC236}">
                <a16:creationId xmlns:a16="http://schemas.microsoft.com/office/drawing/2014/main" id="{0331B639-165D-9833-0B1F-018684D03BA0}"/>
              </a:ext>
            </a:extLst>
          </p:cNvPr>
          <p:cNvSpPr txBox="1">
            <a:spLocks/>
          </p:cNvSpPr>
          <p:nvPr/>
        </p:nvSpPr>
        <p:spPr>
          <a:xfrm>
            <a:off x="340029" y="779070"/>
            <a:ext cx="3706119" cy="277178"/>
          </a:xfrm>
          <a:prstGeom prst="rect">
            <a:avLst/>
          </a:prstGeom>
          <a:noFill/>
        </p:spPr>
        <p:txBody>
          <a:bodyPr vert="horz" wrap="square" lIns="0" tIns="0" rIns="0" bIns="0"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CUSTOMER MANAGEMENT IS MORE THAN CRM</a:t>
            </a:r>
          </a:p>
        </p:txBody>
      </p:sp>
      <p:pic>
        <p:nvPicPr>
          <p:cNvPr id="2" name="Picture 1">
            <a:extLst>
              <a:ext uri="{FF2B5EF4-FFF2-40B4-BE49-F238E27FC236}">
                <a16:creationId xmlns:a16="http://schemas.microsoft.com/office/drawing/2014/main" id="{49657CD2-D548-6B71-080F-B0A7328B19D2}"/>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cxnSp>
        <p:nvCxnSpPr>
          <p:cNvPr id="5" name="Straight Connector 4">
            <a:extLst>
              <a:ext uri="{FF2B5EF4-FFF2-40B4-BE49-F238E27FC236}">
                <a16:creationId xmlns:a16="http://schemas.microsoft.com/office/drawing/2014/main" id="{65D13A7A-3DEC-80E7-91D6-187E7C3D511E}"/>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73F7882-9EB8-A136-04BA-D0B8E8E8F0E3}"/>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8" name="Rectangle 7">
            <a:extLst>
              <a:ext uri="{FF2B5EF4-FFF2-40B4-BE49-F238E27FC236}">
                <a16:creationId xmlns:a16="http://schemas.microsoft.com/office/drawing/2014/main" id="{194A66DC-A8C5-DC4A-3E5B-44FC93975716}"/>
              </a:ext>
            </a:extLst>
          </p:cNvPr>
          <p:cNvSpPr/>
          <p:nvPr/>
        </p:nvSpPr>
        <p:spPr>
          <a:xfrm>
            <a:off x="2047244" y="3968946"/>
            <a:ext cx="3801162" cy="184666"/>
          </a:xfrm>
          <a:prstGeom prst="rect">
            <a:avLst/>
          </a:prstGeom>
        </p:spPr>
        <p:txBody>
          <a:bodyPr wrap="square" anchor="ctr">
            <a:spAutoFit/>
          </a:bodyPr>
          <a:lstStyle/>
          <a:p>
            <a:pPr algn="r"/>
            <a:r>
              <a:rPr lang="en-GB" sz="500" spc="59" dirty="0">
                <a:solidFill>
                  <a:schemeClr val="tx1">
                    <a:lumMod val="75000"/>
                    <a:lumOff val="25000"/>
                  </a:schemeClr>
                </a:solidFill>
                <a:latin typeface="Avenir LT Pro 65 Medium" panose="020B0603020203020204" pitchFamily="34" charset="0"/>
              </a:rPr>
              <a:t>1. Salesforce, State of the Connected Customer report, 2023</a:t>
            </a:r>
          </a:p>
        </p:txBody>
      </p:sp>
    </p:spTree>
    <p:extLst>
      <p:ext uri="{BB962C8B-B14F-4D97-AF65-F5344CB8AC3E}">
        <p14:creationId xmlns:p14="http://schemas.microsoft.com/office/powerpoint/2010/main" val="19584136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16CB542A-A326-D423-D6DF-7C450C8744F2}"/>
              </a:ext>
            </a:extLst>
          </p:cNvPr>
          <p:cNvSpPr txBox="1"/>
          <p:nvPr/>
        </p:nvSpPr>
        <p:spPr>
          <a:xfrm>
            <a:off x="343979" y="1257504"/>
            <a:ext cx="4247071" cy="507831"/>
          </a:xfrm>
          <a:prstGeom prst="rect">
            <a:avLst/>
          </a:prstGeom>
          <a:noFill/>
        </p:spPr>
        <p:txBody>
          <a:bodyPr wrap="square" lIns="0" rIns="0">
            <a:spAutoFit/>
          </a:bodyPr>
          <a:lstStyle/>
          <a:p>
            <a:pPr>
              <a:spcAft>
                <a:spcPts val="754"/>
              </a:spcAft>
            </a:pPr>
            <a:r>
              <a:rPr lang="en-GB" sz="900" dirty="0">
                <a:latin typeface="Avenir LT Pro 65 Medium" panose="020B0603020203020204" pitchFamily="34" charset="0"/>
              </a:rPr>
              <a:t>A leading energy company needed a completely new customer management strategy. From talking with the key stakeholders, it was clear that there were lots of ideas to increase customer value, but data was holding them back.</a:t>
            </a:r>
          </a:p>
        </p:txBody>
      </p:sp>
      <p:sp>
        <p:nvSpPr>
          <p:cNvPr id="32" name="Title 1">
            <a:extLst>
              <a:ext uri="{FF2B5EF4-FFF2-40B4-BE49-F238E27FC236}">
                <a16:creationId xmlns:a16="http://schemas.microsoft.com/office/drawing/2014/main" id="{8921DEAF-9961-98DB-AE37-56150F552746}"/>
              </a:ext>
            </a:extLst>
          </p:cNvPr>
          <p:cNvSpPr txBox="1">
            <a:spLocks/>
          </p:cNvSpPr>
          <p:nvPr/>
        </p:nvSpPr>
        <p:spPr>
          <a:xfrm>
            <a:off x="343979" y="779070"/>
            <a:ext cx="4091587"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EXAMPLE: ENERGY SUPPLIER</a:t>
            </a:r>
          </a:p>
        </p:txBody>
      </p:sp>
      <p:sp>
        <p:nvSpPr>
          <p:cNvPr id="33" name="Slide Number Placeholder 5">
            <a:extLst>
              <a:ext uri="{FF2B5EF4-FFF2-40B4-BE49-F238E27FC236}">
                <a16:creationId xmlns:a16="http://schemas.microsoft.com/office/drawing/2014/main" id="{F792FFBF-BAE8-9FE0-F7F2-688DA693992F}"/>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60</a:t>
            </a:fld>
            <a:endParaRPr lang="en-GB" sz="754">
              <a:latin typeface="Avenir LT Pro 65 Medium" panose="020B0603020203020204" pitchFamily="34" charset="0"/>
            </a:endParaRPr>
          </a:p>
        </p:txBody>
      </p:sp>
      <p:pic>
        <p:nvPicPr>
          <p:cNvPr id="34" name="Picture 33">
            <a:extLst>
              <a:ext uri="{FF2B5EF4-FFF2-40B4-BE49-F238E27FC236}">
                <a16:creationId xmlns:a16="http://schemas.microsoft.com/office/drawing/2014/main" id="{12F2AC17-78C2-BA91-BEBC-9E975D9EACE5}"/>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35" name="TextBox 34">
            <a:extLst>
              <a:ext uri="{FF2B5EF4-FFF2-40B4-BE49-F238E27FC236}">
                <a16:creationId xmlns:a16="http://schemas.microsoft.com/office/drawing/2014/main" id="{2572BF99-42E6-CC5E-0CAB-093E2C3EF361}"/>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pic>
        <p:nvPicPr>
          <p:cNvPr id="3" name="Graphic 2" descr="Battery charging with solid fill">
            <a:extLst>
              <a:ext uri="{FF2B5EF4-FFF2-40B4-BE49-F238E27FC236}">
                <a16:creationId xmlns:a16="http://schemas.microsoft.com/office/drawing/2014/main" id="{871F3BC3-D5E6-6D3B-3C72-20D63C627ED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224467" y="1187947"/>
            <a:ext cx="646944" cy="646944"/>
          </a:xfrm>
          <a:prstGeom prst="rect">
            <a:avLst/>
          </a:prstGeom>
        </p:spPr>
      </p:pic>
      <p:cxnSp>
        <p:nvCxnSpPr>
          <p:cNvPr id="2" name="Straight Connector 1">
            <a:extLst>
              <a:ext uri="{FF2B5EF4-FFF2-40B4-BE49-F238E27FC236}">
                <a16:creationId xmlns:a16="http://schemas.microsoft.com/office/drawing/2014/main" id="{0635A9BE-DCAA-9B37-8E6A-0B6CE0A3605C}"/>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06ABF185-151D-DD70-319F-A971B92EC2D3}"/>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5" name="TextBox 4">
            <a:extLst>
              <a:ext uri="{FF2B5EF4-FFF2-40B4-BE49-F238E27FC236}">
                <a16:creationId xmlns:a16="http://schemas.microsoft.com/office/drawing/2014/main" id="{3FECA65F-0191-CAC3-1692-3FE3668D4E5A}"/>
              </a:ext>
            </a:extLst>
          </p:cNvPr>
          <p:cNvSpPr txBox="1"/>
          <p:nvPr/>
        </p:nvSpPr>
        <p:spPr>
          <a:xfrm>
            <a:off x="343979" y="1765335"/>
            <a:ext cx="5531381" cy="1682512"/>
          </a:xfrm>
          <a:prstGeom prst="rect">
            <a:avLst/>
          </a:prstGeom>
          <a:noFill/>
        </p:spPr>
        <p:txBody>
          <a:bodyPr wrap="square" lIns="0" rIns="0">
            <a:spAutoFit/>
          </a:bodyPr>
          <a:lstStyle/>
          <a:p>
            <a:pPr>
              <a:spcAft>
                <a:spcPts val="754"/>
              </a:spcAft>
            </a:pPr>
            <a:r>
              <a:rPr lang="en-GB" sz="900" dirty="0">
                <a:latin typeface="Avenir LT Pro 65 Medium" panose="020B0603020203020204" pitchFamily="34" charset="0"/>
              </a:rPr>
              <a:t>To ensure buy-in for the strategy, a case was structured to emphasise the data elements that would need fixing to unlock customer value, such as improving data quality and creating a 360 view of customers. The cost saving benefits were emphasised as much as the revenue potential, as cost saving was a strategic priority at the time.</a:t>
            </a:r>
          </a:p>
          <a:p>
            <a:pPr>
              <a:spcAft>
                <a:spcPts val="754"/>
              </a:spcAft>
            </a:pPr>
            <a:r>
              <a:rPr lang="en-GB" sz="900" dirty="0">
                <a:latin typeface="Avenir LT Pro 65 Medium" panose="020B0603020203020204" pitchFamily="34" charset="0"/>
              </a:rPr>
              <a:t>By articulating the strategy from this perspective, it stood a greater chance of getting the project approved and could then deliver the campaigns to achieve the ROI that other stakeholders were focussed on. If done the other way around and presented all the ideas before the data benefit, buy in may not have been forthcoming.</a:t>
            </a:r>
          </a:p>
          <a:p>
            <a:pPr>
              <a:spcAft>
                <a:spcPts val="754"/>
              </a:spcAft>
            </a:pPr>
            <a:r>
              <a:rPr lang="en-GB" sz="900" dirty="0">
                <a:latin typeface="Avenir LT Pro 65 Medium" panose="020B0603020203020204" pitchFamily="34" charset="0"/>
              </a:rPr>
              <a:t>The approach worked the company moved forward with their customer management strategy, delivering the benefits of the new data capabilities and enabling many of the ideas for increasing customer value.</a:t>
            </a:r>
          </a:p>
        </p:txBody>
      </p:sp>
    </p:spTree>
    <p:extLst>
      <p:ext uri="{BB962C8B-B14F-4D97-AF65-F5344CB8AC3E}">
        <p14:creationId xmlns:p14="http://schemas.microsoft.com/office/powerpoint/2010/main" val="30183573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1EBFB64-919F-C929-C66E-63648D28B95E}"/>
              </a:ext>
            </a:extLst>
          </p:cNvPr>
          <p:cNvSpPr txBox="1">
            <a:spLocks/>
          </p:cNvSpPr>
          <p:nvPr/>
        </p:nvSpPr>
        <p:spPr>
          <a:xfrm>
            <a:off x="475916" y="792683"/>
            <a:ext cx="5011820" cy="277178"/>
          </a:xfrm>
          <a:prstGeom prst="rect">
            <a:avLst/>
          </a:prstGeom>
          <a:noFill/>
        </p:spPr>
        <p:txBody>
          <a:bodyPr vert="horz" wrap="square" lIns="0"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EXAMPLE: GAMING BUSINESS</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61</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sp>
        <p:nvSpPr>
          <p:cNvPr id="35" name="TextBox 34">
            <a:extLst>
              <a:ext uri="{FF2B5EF4-FFF2-40B4-BE49-F238E27FC236}">
                <a16:creationId xmlns:a16="http://schemas.microsoft.com/office/drawing/2014/main" id="{12628A26-8656-3317-0EA3-B44F7CD99D28}"/>
              </a:ext>
            </a:extLst>
          </p:cNvPr>
          <p:cNvSpPr txBox="1"/>
          <p:nvPr/>
        </p:nvSpPr>
        <p:spPr>
          <a:xfrm>
            <a:off x="475916" y="1257613"/>
            <a:ext cx="4363458" cy="1682512"/>
          </a:xfrm>
          <a:prstGeom prst="rect">
            <a:avLst/>
          </a:prstGeom>
          <a:noFill/>
        </p:spPr>
        <p:txBody>
          <a:bodyPr wrap="square" lIns="0">
            <a:spAutoFit/>
          </a:bodyPr>
          <a:lstStyle/>
          <a:p>
            <a:pPr>
              <a:spcAft>
                <a:spcPts val="754"/>
              </a:spcAft>
            </a:pPr>
            <a:r>
              <a:rPr lang="en-GB" sz="900" dirty="0">
                <a:latin typeface="Avenir LT Pro 65 Medium" panose="020B0603020203020204" pitchFamily="34" charset="0"/>
              </a:rPr>
              <a:t>A large gaming company wanted to convert anonymous online players to known, registered players to increase marketing opportunity, but as the use cases were developed, it became clear that the primary benefit could instead come from personalising the experience of the anonymous players rather than focussing on the registration process.</a:t>
            </a:r>
          </a:p>
          <a:p>
            <a:pPr>
              <a:spcAft>
                <a:spcPts val="754"/>
              </a:spcAft>
            </a:pPr>
            <a:r>
              <a:rPr lang="en-GB" sz="900" dirty="0">
                <a:latin typeface="Avenir LT Pro 65 Medium" panose="020B0603020203020204" pitchFamily="34" charset="0"/>
              </a:rPr>
              <a:t>Delivering this change would involve a larger project of process changes, within both the digital and commercial teams, as well as changes in technology to enable the personalisation into the anonymous player base. This meant key stakeholders needed to be bought into this change in approach. </a:t>
            </a:r>
          </a:p>
          <a:p>
            <a:pPr>
              <a:spcAft>
                <a:spcPts val="754"/>
              </a:spcAft>
            </a:pPr>
            <a:endParaRPr lang="en-GB" sz="900" dirty="0">
              <a:latin typeface="Avenir LT Pro 65 Medium" panose="020B0603020203020204" pitchFamily="34" charset="0"/>
            </a:endParaRPr>
          </a:p>
        </p:txBody>
      </p:sp>
      <p:pic>
        <p:nvPicPr>
          <p:cNvPr id="8" name="Graphic 7" descr="Dice with solid fill">
            <a:extLst>
              <a:ext uri="{FF2B5EF4-FFF2-40B4-BE49-F238E27FC236}">
                <a16:creationId xmlns:a16="http://schemas.microsoft.com/office/drawing/2014/main" id="{5E57624A-B485-27E4-B5CD-033E722F7BA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79514" y="1200795"/>
            <a:ext cx="1083863" cy="1083863"/>
          </a:xfrm>
          <a:prstGeom prst="rect">
            <a:avLst/>
          </a:prstGeom>
        </p:spPr>
      </p:pic>
      <p:cxnSp>
        <p:nvCxnSpPr>
          <p:cNvPr id="2" name="Straight Connector 1">
            <a:extLst>
              <a:ext uri="{FF2B5EF4-FFF2-40B4-BE49-F238E27FC236}">
                <a16:creationId xmlns:a16="http://schemas.microsoft.com/office/drawing/2014/main" id="{E1AB6075-C3D7-CA3D-C74F-618EC199DD26}"/>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1383CE93-7B76-DAC6-DE2C-6FA997B6E741}"/>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4" name="TextBox 3">
            <a:extLst>
              <a:ext uri="{FF2B5EF4-FFF2-40B4-BE49-F238E27FC236}">
                <a16:creationId xmlns:a16="http://schemas.microsoft.com/office/drawing/2014/main" id="{04DABAB0-5A29-5CA2-4F5F-57A31B8A6E3F}"/>
              </a:ext>
            </a:extLst>
          </p:cNvPr>
          <p:cNvSpPr txBox="1"/>
          <p:nvPr/>
        </p:nvSpPr>
        <p:spPr>
          <a:xfrm>
            <a:off x="475916" y="2699992"/>
            <a:ext cx="5505961" cy="887422"/>
          </a:xfrm>
          <a:prstGeom prst="rect">
            <a:avLst/>
          </a:prstGeom>
          <a:noFill/>
        </p:spPr>
        <p:txBody>
          <a:bodyPr wrap="square" lIns="0">
            <a:spAutoFit/>
          </a:bodyPr>
          <a:lstStyle/>
          <a:p>
            <a:pPr>
              <a:spcAft>
                <a:spcPts val="754"/>
              </a:spcAft>
            </a:pPr>
            <a:r>
              <a:rPr lang="en-GB" sz="900" dirty="0">
                <a:latin typeface="Avenir LT Pro 65 Medium" panose="020B0603020203020204" pitchFamily="34" charset="0"/>
              </a:rPr>
              <a:t>To help them understand and get buy-in, the strategy was articulated in terms of the additional return the business could get from current players, explaining why this was of greater benefit than the original assumed goal of driving player sign-ups.</a:t>
            </a:r>
          </a:p>
          <a:p>
            <a:pPr>
              <a:spcAft>
                <a:spcPts val="754"/>
              </a:spcAft>
            </a:pPr>
            <a:r>
              <a:rPr lang="en-GB" sz="900" dirty="0">
                <a:latin typeface="Avenir LT Pro 65 Medium" panose="020B0603020203020204" pitchFamily="34" charset="0"/>
              </a:rPr>
              <a:t>This became a much stronger – and ultimately successful – strategy and was unanimously approved by the key stakeholders.</a:t>
            </a:r>
          </a:p>
        </p:txBody>
      </p:sp>
    </p:spTree>
    <p:extLst>
      <p:ext uri="{BB962C8B-B14F-4D97-AF65-F5344CB8AC3E}">
        <p14:creationId xmlns:p14="http://schemas.microsoft.com/office/powerpoint/2010/main" val="5178506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8921DEAF-9961-98DB-AE37-56150F552746}"/>
              </a:ext>
            </a:extLst>
          </p:cNvPr>
          <p:cNvSpPr txBox="1">
            <a:spLocks/>
          </p:cNvSpPr>
          <p:nvPr/>
        </p:nvSpPr>
        <p:spPr>
          <a:xfrm>
            <a:off x="340029" y="779070"/>
            <a:ext cx="4091587"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CREATING A ROADMAP FOR CHANGE</a:t>
            </a:r>
          </a:p>
        </p:txBody>
      </p:sp>
      <p:sp>
        <p:nvSpPr>
          <p:cNvPr id="33" name="Slide Number Placeholder 5">
            <a:extLst>
              <a:ext uri="{FF2B5EF4-FFF2-40B4-BE49-F238E27FC236}">
                <a16:creationId xmlns:a16="http://schemas.microsoft.com/office/drawing/2014/main" id="{F792FFBF-BAE8-9FE0-F7F2-688DA693992F}"/>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62</a:t>
            </a:fld>
            <a:endParaRPr lang="en-GB" sz="754">
              <a:latin typeface="Avenir LT Pro 65 Medium" panose="020B0603020203020204" pitchFamily="34" charset="0"/>
            </a:endParaRPr>
          </a:p>
        </p:txBody>
      </p:sp>
      <p:pic>
        <p:nvPicPr>
          <p:cNvPr id="34" name="Picture 33">
            <a:extLst>
              <a:ext uri="{FF2B5EF4-FFF2-40B4-BE49-F238E27FC236}">
                <a16:creationId xmlns:a16="http://schemas.microsoft.com/office/drawing/2014/main" id="{12F2AC17-78C2-BA91-BEBC-9E975D9EACE5}"/>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35" name="TextBox 34">
            <a:extLst>
              <a:ext uri="{FF2B5EF4-FFF2-40B4-BE49-F238E27FC236}">
                <a16:creationId xmlns:a16="http://schemas.microsoft.com/office/drawing/2014/main" id="{2572BF99-42E6-CC5E-0CAB-093E2C3EF361}"/>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sp>
        <p:nvSpPr>
          <p:cNvPr id="3" name="TextBox 2">
            <a:extLst>
              <a:ext uri="{FF2B5EF4-FFF2-40B4-BE49-F238E27FC236}">
                <a16:creationId xmlns:a16="http://schemas.microsoft.com/office/drawing/2014/main" id="{977AE717-7BE7-BCFA-E8F2-96ECDEB95EDF}"/>
              </a:ext>
            </a:extLst>
          </p:cNvPr>
          <p:cNvSpPr txBox="1"/>
          <p:nvPr/>
        </p:nvSpPr>
        <p:spPr>
          <a:xfrm>
            <a:off x="340029" y="2336723"/>
            <a:ext cx="5531382" cy="415498"/>
          </a:xfrm>
          <a:prstGeom prst="rect">
            <a:avLst/>
          </a:prstGeom>
          <a:noFill/>
          <a:ln>
            <a:noFill/>
          </a:ln>
          <a:effectLst/>
        </p:spPr>
        <p:style>
          <a:lnRef idx="2">
            <a:schemeClr val="accent1">
              <a:shade val="15000"/>
            </a:schemeClr>
          </a:lnRef>
          <a:fillRef idx="1">
            <a:schemeClr val="accent1"/>
          </a:fillRef>
          <a:effectRef idx="0">
            <a:schemeClr val="accent1"/>
          </a:effectRef>
          <a:fontRef idx="minor">
            <a:schemeClr val="lt1"/>
          </a:fontRef>
        </p:style>
        <p:txBody>
          <a:bodyPr wrap="square" lIns="0" tIns="0" rIns="0" bIns="0" rtlCol="0" anchor="ctr">
            <a:spAutoFit/>
          </a:bodyPr>
          <a:lstStyle>
            <a:defPPr>
              <a:defRPr lang="en-US"/>
            </a:defPPr>
            <a:lvl1pPr marL="90488">
              <a:defRPr sz="500" b="1">
                <a:latin typeface="Avenir LT Pro 65 Medium" panose="020B0603020203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a:r>
              <a:rPr lang="en-GB" sz="900" dirty="0">
                <a:solidFill>
                  <a:srgbClr val="003F48"/>
                </a:solidFill>
              </a:rPr>
              <a:t>WHAT ARE THE TIMELINES AND DEPENDENCIES?</a:t>
            </a:r>
          </a:p>
          <a:p>
            <a:pPr marL="0" defTabSz="574700">
              <a:spcAft>
                <a:spcPts val="357"/>
              </a:spcAft>
              <a:defRPr/>
            </a:pPr>
            <a:r>
              <a:rPr lang="en-GB" sz="900" b="0" dirty="0">
                <a:solidFill>
                  <a:prstClr val="black"/>
                </a:solidFill>
              </a:rPr>
              <a:t>Set deadlines for each stage of the project and map out what needs to be done before each activity can begin.</a:t>
            </a:r>
          </a:p>
        </p:txBody>
      </p:sp>
      <p:sp>
        <p:nvSpPr>
          <p:cNvPr id="8" name="TextBox 7">
            <a:extLst>
              <a:ext uri="{FF2B5EF4-FFF2-40B4-BE49-F238E27FC236}">
                <a16:creationId xmlns:a16="http://schemas.microsoft.com/office/drawing/2014/main" id="{7C72E699-E750-2418-D0D8-E998E06CDEAA}"/>
              </a:ext>
            </a:extLst>
          </p:cNvPr>
          <p:cNvSpPr txBox="1"/>
          <p:nvPr/>
        </p:nvSpPr>
        <p:spPr>
          <a:xfrm>
            <a:off x="340029" y="3452075"/>
            <a:ext cx="5531382" cy="276999"/>
          </a:xfrm>
          <a:prstGeom prst="rect">
            <a:avLst/>
          </a:prstGeom>
          <a:noFill/>
          <a:ln>
            <a:noFill/>
          </a:ln>
          <a:effectLst/>
        </p:spPr>
        <p:style>
          <a:lnRef idx="2">
            <a:schemeClr val="accent1">
              <a:shade val="15000"/>
            </a:schemeClr>
          </a:lnRef>
          <a:fillRef idx="1">
            <a:schemeClr val="accent1"/>
          </a:fillRef>
          <a:effectRef idx="0">
            <a:schemeClr val="accent1"/>
          </a:effectRef>
          <a:fontRef idx="minor">
            <a:schemeClr val="lt1"/>
          </a:fontRef>
        </p:style>
        <p:txBody>
          <a:bodyPr wrap="square" lIns="0" tIns="0" rIns="0" bIns="0" rtlCol="0" anchor="ctr">
            <a:spAutoFit/>
          </a:bodyPr>
          <a:lstStyle>
            <a:defPPr>
              <a:defRPr lang="en-US"/>
            </a:defPPr>
            <a:lvl1pPr marL="90488">
              <a:defRPr sz="500" b="1">
                <a:latin typeface="Avenir LT Pro 65 Medium" panose="020B0603020203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a:r>
              <a:rPr lang="en-GB" sz="900" dirty="0">
                <a:solidFill>
                  <a:srgbClr val="003F48"/>
                </a:solidFill>
              </a:rPr>
              <a:t>HOW DO YOU MEASURE THE CHANGE?</a:t>
            </a:r>
          </a:p>
          <a:p>
            <a:pPr marL="0" defTabSz="574700">
              <a:spcAft>
                <a:spcPts val="357"/>
              </a:spcAft>
              <a:defRPr/>
            </a:pPr>
            <a:r>
              <a:rPr lang="en-GB" sz="900" b="0" dirty="0">
                <a:solidFill>
                  <a:prstClr val="black"/>
                </a:solidFill>
              </a:rPr>
              <a:t>Set KPIs and keep everything focussed on delivering the benefits set out in your business case.</a:t>
            </a:r>
            <a:endParaRPr lang="en-GB" sz="900" b="0" dirty="0">
              <a:solidFill>
                <a:schemeClr val="tx1"/>
              </a:solidFill>
            </a:endParaRPr>
          </a:p>
        </p:txBody>
      </p:sp>
      <p:sp>
        <p:nvSpPr>
          <p:cNvPr id="12" name="TextBox 11">
            <a:extLst>
              <a:ext uri="{FF2B5EF4-FFF2-40B4-BE49-F238E27FC236}">
                <a16:creationId xmlns:a16="http://schemas.microsoft.com/office/drawing/2014/main" id="{EF5C6957-90D7-F894-5A6E-4F7D53FB7226}"/>
              </a:ext>
            </a:extLst>
          </p:cNvPr>
          <p:cNvSpPr txBox="1"/>
          <p:nvPr/>
        </p:nvSpPr>
        <p:spPr>
          <a:xfrm>
            <a:off x="340029" y="2894399"/>
            <a:ext cx="5531382" cy="415498"/>
          </a:xfrm>
          <a:prstGeom prst="rect">
            <a:avLst/>
          </a:prstGeom>
          <a:noFill/>
          <a:ln>
            <a:noFill/>
          </a:ln>
          <a:effectLst/>
        </p:spPr>
        <p:style>
          <a:lnRef idx="2">
            <a:schemeClr val="accent1">
              <a:shade val="15000"/>
            </a:schemeClr>
          </a:lnRef>
          <a:fillRef idx="1">
            <a:schemeClr val="accent1"/>
          </a:fillRef>
          <a:effectRef idx="0">
            <a:schemeClr val="accent1"/>
          </a:effectRef>
          <a:fontRef idx="minor">
            <a:schemeClr val="lt1"/>
          </a:fontRef>
        </p:style>
        <p:txBody>
          <a:bodyPr wrap="square" lIns="0" tIns="0" rIns="0" bIns="0" rtlCol="0" anchor="ctr">
            <a:spAutoFit/>
          </a:bodyPr>
          <a:lstStyle>
            <a:defPPr>
              <a:defRPr lang="en-US"/>
            </a:defPPr>
            <a:lvl1pPr marL="90488">
              <a:defRPr sz="500" b="1">
                <a:latin typeface="Avenir LT Pro 65 Medium" panose="020B0603020203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a:r>
              <a:rPr lang="en-GB" sz="900" dirty="0">
                <a:solidFill>
                  <a:srgbClr val="003F48"/>
                </a:solidFill>
              </a:rPr>
              <a:t>WHAT ARE THE RISKS AND ISSUES?</a:t>
            </a:r>
          </a:p>
          <a:p>
            <a:pPr marL="0" defTabSz="574700">
              <a:spcAft>
                <a:spcPts val="357"/>
              </a:spcAft>
              <a:defRPr/>
            </a:pPr>
            <a:r>
              <a:rPr lang="en-GB" sz="900" b="0" dirty="0">
                <a:solidFill>
                  <a:prstClr val="black"/>
                </a:solidFill>
              </a:rPr>
              <a:t>Identify anything that could hold up the delivery, such as unproven technology or lack of resources, and put adequate mitigations in place to avoid or minimise them.</a:t>
            </a:r>
          </a:p>
        </p:txBody>
      </p:sp>
      <p:sp>
        <p:nvSpPr>
          <p:cNvPr id="16" name="TextBox 15">
            <a:extLst>
              <a:ext uri="{FF2B5EF4-FFF2-40B4-BE49-F238E27FC236}">
                <a16:creationId xmlns:a16="http://schemas.microsoft.com/office/drawing/2014/main" id="{02E954D4-3029-DDE2-8C02-7283DA4E61B0}"/>
              </a:ext>
            </a:extLst>
          </p:cNvPr>
          <p:cNvSpPr txBox="1"/>
          <p:nvPr/>
        </p:nvSpPr>
        <p:spPr>
          <a:xfrm>
            <a:off x="340029" y="1779047"/>
            <a:ext cx="5531382" cy="415498"/>
          </a:xfrm>
          <a:prstGeom prst="rect">
            <a:avLst/>
          </a:prstGeom>
          <a:noFill/>
          <a:ln>
            <a:noFill/>
          </a:ln>
          <a:effectLst/>
        </p:spPr>
        <p:style>
          <a:lnRef idx="2">
            <a:schemeClr val="accent1">
              <a:shade val="15000"/>
            </a:schemeClr>
          </a:lnRef>
          <a:fillRef idx="1">
            <a:schemeClr val="accent1"/>
          </a:fillRef>
          <a:effectRef idx="0">
            <a:schemeClr val="accent1"/>
          </a:effectRef>
          <a:fontRef idx="minor">
            <a:schemeClr val="lt1"/>
          </a:fontRef>
        </p:style>
        <p:txBody>
          <a:bodyPr wrap="square" lIns="0" tIns="0" rIns="0" bIns="0" rtlCol="0" anchor="ctr">
            <a:spAutoFit/>
          </a:bodyPr>
          <a:lstStyle>
            <a:defPPr>
              <a:defRPr lang="en-US"/>
            </a:defPPr>
            <a:lvl1pPr algn="ctr">
              <a:defRPr sz="500" b="1">
                <a:solidFill>
                  <a:schemeClr val="lt1"/>
                </a:solidFill>
                <a:latin typeface="Avenir LT Pro 65 Medium" panose="020B0603020203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GB" sz="900" dirty="0">
                <a:solidFill>
                  <a:srgbClr val="003F48"/>
                </a:solidFill>
              </a:rPr>
              <a:t>CAN THE CHANGE BE DELIVERED AS BITESIZE PROJECTS?</a:t>
            </a:r>
          </a:p>
          <a:p>
            <a:pPr algn="l" defTabSz="574700">
              <a:spcAft>
                <a:spcPts val="357"/>
              </a:spcAft>
              <a:defRPr/>
            </a:pPr>
            <a:r>
              <a:rPr lang="en-GB" sz="900" b="0" dirty="0">
                <a:solidFill>
                  <a:prstClr val="black"/>
                </a:solidFill>
              </a:rPr>
              <a:t>Early successes add significant momentum to a project as stakeholder confidence and benefit increases. Prioritise these bitesize pieces in the right sequence to satisfy the key stakeholders.</a:t>
            </a:r>
          </a:p>
        </p:txBody>
      </p:sp>
      <p:sp>
        <p:nvSpPr>
          <p:cNvPr id="20" name="TextBox 19">
            <a:extLst>
              <a:ext uri="{FF2B5EF4-FFF2-40B4-BE49-F238E27FC236}">
                <a16:creationId xmlns:a16="http://schemas.microsoft.com/office/drawing/2014/main" id="{8FCA6502-7BF4-B746-C2A2-F39E265C910E}"/>
              </a:ext>
            </a:extLst>
          </p:cNvPr>
          <p:cNvSpPr txBox="1"/>
          <p:nvPr/>
        </p:nvSpPr>
        <p:spPr>
          <a:xfrm>
            <a:off x="340029" y="1359870"/>
            <a:ext cx="5531382" cy="276999"/>
          </a:xfrm>
          <a:prstGeom prst="rect">
            <a:avLst/>
          </a:prstGeom>
          <a:noFill/>
          <a:ln>
            <a:noFill/>
          </a:ln>
          <a:effectLst/>
        </p:spPr>
        <p:style>
          <a:lnRef idx="2">
            <a:schemeClr val="accent1">
              <a:shade val="15000"/>
            </a:schemeClr>
          </a:lnRef>
          <a:fillRef idx="1">
            <a:schemeClr val="accent1"/>
          </a:fillRef>
          <a:effectRef idx="0">
            <a:schemeClr val="accent1"/>
          </a:effectRef>
          <a:fontRef idx="minor">
            <a:schemeClr val="lt1"/>
          </a:fontRef>
        </p:style>
        <p:txBody>
          <a:bodyPr wrap="square" lIns="0" tIns="0" rIns="0" bIns="0" rtlCol="0" anchor="ctr">
            <a:spAutoFit/>
          </a:bodyPr>
          <a:lstStyle>
            <a:defPPr>
              <a:defRPr lang="en-US"/>
            </a:defPPr>
            <a:lvl1pPr marL="90488">
              <a:defRPr sz="500" b="1">
                <a:latin typeface="Avenir LT Pro 65 Medium" panose="020B0603020203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a:r>
              <a:rPr lang="en-GB" sz="900" dirty="0">
                <a:solidFill>
                  <a:srgbClr val="003F48"/>
                </a:solidFill>
              </a:rPr>
              <a:t>ARE ALL STAKEHOLDERS ALIGNED?</a:t>
            </a:r>
          </a:p>
          <a:p>
            <a:pPr marL="0"/>
            <a:r>
              <a:rPr lang="en-GB" sz="900" b="0" dirty="0">
                <a:solidFill>
                  <a:schemeClr val="tx1"/>
                </a:solidFill>
              </a:rPr>
              <a:t>Make sure everybody involved with the project is clear on its aims, timeframes and expected outcomes.</a:t>
            </a:r>
          </a:p>
        </p:txBody>
      </p:sp>
      <p:cxnSp>
        <p:nvCxnSpPr>
          <p:cNvPr id="2" name="Straight Connector 1">
            <a:extLst>
              <a:ext uri="{FF2B5EF4-FFF2-40B4-BE49-F238E27FC236}">
                <a16:creationId xmlns:a16="http://schemas.microsoft.com/office/drawing/2014/main" id="{5919963E-A11A-9A8F-1EBF-69AF0CB07A66}"/>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D25ABCB9-2DEA-B779-85A7-F71A7440093C}"/>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5594929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1EBFB64-919F-C929-C66E-63648D28B95E}"/>
              </a:ext>
            </a:extLst>
          </p:cNvPr>
          <p:cNvSpPr txBox="1">
            <a:spLocks/>
          </p:cNvSpPr>
          <p:nvPr/>
        </p:nvSpPr>
        <p:spPr>
          <a:xfrm>
            <a:off x="475916" y="792683"/>
            <a:ext cx="5011820" cy="277178"/>
          </a:xfrm>
          <a:prstGeom prst="rect">
            <a:avLst/>
          </a:prstGeom>
          <a:noFill/>
        </p:spPr>
        <p:txBody>
          <a:bodyPr vert="horz" wrap="square" lIns="0"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HOW TO DELIVER CHANGE</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63</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sp>
        <p:nvSpPr>
          <p:cNvPr id="35" name="TextBox 34">
            <a:extLst>
              <a:ext uri="{FF2B5EF4-FFF2-40B4-BE49-F238E27FC236}">
                <a16:creationId xmlns:a16="http://schemas.microsoft.com/office/drawing/2014/main" id="{12628A26-8656-3317-0EA3-B44F7CD99D28}"/>
              </a:ext>
            </a:extLst>
          </p:cNvPr>
          <p:cNvSpPr txBox="1"/>
          <p:nvPr/>
        </p:nvSpPr>
        <p:spPr>
          <a:xfrm>
            <a:off x="475916" y="1257613"/>
            <a:ext cx="5505961" cy="2509525"/>
          </a:xfrm>
          <a:prstGeom prst="rect">
            <a:avLst/>
          </a:prstGeom>
          <a:noFill/>
        </p:spPr>
        <p:txBody>
          <a:bodyPr wrap="square" lIns="0" numCol="1" spcCol="180000">
            <a:noAutofit/>
          </a:bodyPr>
          <a:lstStyle/>
          <a:p>
            <a:pPr>
              <a:spcAft>
                <a:spcPts val="754"/>
              </a:spcAft>
            </a:pPr>
            <a:r>
              <a:rPr lang="en-GB" sz="900" dirty="0">
                <a:latin typeface="Avenir LT Pro 65 Medium" panose="020B0603020203020204" pitchFamily="34" charset="0"/>
              </a:rPr>
              <a:t>In today’s dynamic environment, change is no longer an exception; it’s the norm. Whether it’s implementing new technology, cultural shifts, or mergers, change is part of “business as usual.” </a:t>
            </a:r>
          </a:p>
          <a:p>
            <a:pPr>
              <a:spcAft>
                <a:spcPts val="754"/>
              </a:spcAft>
            </a:pPr>
            <a:r>
              <a:rPr lang="en-GB" sz="900" dirty="0">
                <a:latin typeface="Avenir LT Pro 65 Medium" panose="020B0603020203020204" pitchFamily="34" charset="0"/>
              </a:rPr>
              <a:t>When delivering a major change programme, it’s important to minimise impact to core operations so, consider phasing project work around existing processes and workflows to minimise risk.</a:t>
            </a:r>
          </a:p>
          <a:p>
            <a:pPr>
              <a:spcAft>
                <a:spcPts val="754"/>
              </a:spcAft>
            </a:pPr>
            <a:r>
              <a:rPr lang="en-GB" sz="900" dirty="0">
                <a:latin typeface="Avenir LT Pro 65 Medium" panose="020B0603020203020204" pitchFamily="34" charset="0"/>
              </a:rPr>
              <a:t>It is always better to have some of an existing team on the project, ideally in a full-time capacity. This gives opportunities for learning about the change during the project, share its progress with the wider organisation, and be ready to hit the ground running once it’s completed.</a:t>
            </a:r>
          </a:p>
          <a:p>
            <a:pPr>
              <a:spcAft>
                <a:spcPts val="754"/>
              </a:spcAft>
            </a:pPr>
            <a:r>
              <a:rPr lang="en-GB" sz="900" dirty="0">
                <a:latin typeface="Avenir LT Pro 65 Medium" panose="020B0603020203020204" pitchFamily="34" charset="0"/>
              </a:rPr>
              <a:t>Internal colleagues also have insights into the organisation that will be invaluable to decision-making throughout the delivery. A good example of this is including a resource that is usually customer-facing on the project team to represent the end customer.</a:t>
            </a:r>
          </a:p>
          <a:p>
            <a:pPr>
              <a:spcAft>
                <a:spcPts val="754"/>
              </a:spcAft>
            </a:pPr>
            <a:r>
              <a:rPr lang="en-GB" sz="900" dirty="0">
                <a:latin typeface="Avenir LT Pro 65 Medium" panose="020B0603020203020204" pitchFamily="34" charset="0"/>
              </a:rPr>
              <a:t>The key question is: “how do I free internal resources up from their day-to-day activities to work on the project?” If they have full-time involvement then, e.g. back-fill with other internal resources or with external support. If only part-time, block out diaries to ensure sufficient focus is given to the change project and BAU duties, and to manage availability expectations with their colleagues.</a:t>
            </a:r>
          </a:p>
          <a:p>
            <a:pPr>
              <a:spcAft>
                <a:spcPts val="754"/>
              </a:spcAft>
            </a:pPr>
            <a:endParaRPr lang="en-GB" sz="900" dirty="0">
              <a:latin typeface="Avenir LT Pro 65 Medium" panose="020B0603020203020204" pitchFamily="34" charset="0"/>
            </a:endParaRPr>
          </a:p>
        </p:txBody>
      </p:sp>
      <p:cxnSp>
        <p:nvCxnSpPr>
          <p:cNvPr id="2" name="Straight Connector 1">
            <a:extLst>
              <a:ext uri="{FF2B5EF4-FFF2-40B4-BE49-F238E27FC236}">
                <a16:creationId xmlns:a16="http://schemas.microsoft.com/office/drawing/2014/main" id="{64364AF1-367F-FD93-167D-2FA8CF2EF1A1}"/>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AA1D3A22-7FE2-B512-088E-54C30B9DF7F1}"/>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396125858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8921DEAF-9961-98DB-AE37-56150F552746}"/>
              </a:ext>
            </a:extLst>
          </p:cNvPr>
          <p:cNvSpPr txBox="1">
            <a:spLocks/>
          </p:cNvSpPr>
          <p:nvPr/>
        </p:nvSpPr>
        <p:spPr>
          <a:xfrm>
            <a:off x="340029" y="779070"/>
            <a:ext cx="4218022"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INTERNAL OR EXTERNAL RESOURCES?</a:t>
            </a:r>
          </a:p>
        </p:txBody>
      </p:sp>
      <p:sp>
        <p:nvSpPr>
          <p:cNvPr id="33" name="Slide Number Placeholder 5">
            <a:extLst>
              <a:ext uri="{FF2B5EF4-FFF2-40B4-BE49-F238E27FC236}">
                <a16:creationId xmlns:a16="http://schemas.microsoft.com/office/drawing/2014/main" id="{F792FFBF-BAE8-9FE0-F7F2-688DA693992F}"/>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64</a:t>
            </a:fld>
            <a:endParaRPr lang="en-GB" sz="754">
              <a:latin typeface="Avenir LT Pro 65 Medium" panose="020B0603020203020204" pitchFamily="34" charset="0"/>
            </a:endParaRPr>
          </a:p>
        </p:txBody>
      </p:sp>
      <p:pic>
        <p:nvPicPr>
          <p:cNvPr id="34" name="Picture 33">
            <a:extLst>
              <a:ext uri="{FF2B5EF4-FFF2-40B4-BE49-F238E27FC236}">
                <a16:creationId xmlns:a16="http://schemas.microsoft.com/office/drawing/2014/main" id="{12F2AC17-78C2-BA91-BEBC-9E975D9EACE5}"/>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35" name="TextBox 34">
            <a:extLst>
              <a:ext uri="{FF2B5EF4-FFF2-40B4-BE49-F238E27FC236}">
                <a16:creationId xmlns:a16="http://schemas.microsoft.com/office/drawing/2014/main" id="{2572BF99-42E6-CC5E-0CAB-093E2C3EF361}"/>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sp>
        <p:nvSpPr>
          <p:cNvPr id="2" name="TextBox 1">
            <a:extLst>
              <a:ext uri="{FF2B5EF4-FFF2-40B4-BE49-F238E27FC236}">
                <a16:creationId xmlns:a16="http://schemas.microsoft.com/office/drawing/2014/main" id="{DE3C9461-FB6B-FAB9-FE5F-ABBBA1BA8C4E}"/>
              </a:ext>
            </a:extLst>
          </p:cNvPr>
          <p:cNvSpPr txBox="1"/>
          <p:nvPr/>
        </p:nvSpPr>
        <p:spPr>
          <a:xfrm>
            <a:off x="340029" y="1257614"/>
            <a:ext cx="5531381" cy="2303195"/>
          </a:xfrm>
          <a:prstGeom prst="rect">
            <a:avLst/>
          </a:prstGeom>
          <a:noFill/>
        </p:spPr>
        <p:txBody>
          <a:bodyPr wrap="square" lIns="0" rIns="0">
            <a:spAutoFit/>
          </a:bodyPr>
          <a:lstStyle/>
          <a:p>
            <a:pPr>
              <a:spcAft>
                <a:spcPts val="754"/>
              </a:spcAft>
            </a:pPr>
            <a:r>
              <a:rPr lang="en-GB" sz="900" dirty="0">
                <a:latin typeface="Avenir LT Pro 65 Medium" panose="020B0603020203020204" pitchFamily="34" charset="0"/>
              </a:rPr>
              <a:t>For some of the workstreams in your change programme you should be able to deliver using only internal resources with the relevant skills, but for others, additional external expertise may be needed to provide specialist skills. </a:t>
            </a:r>
          </a:p>
          <a:p>
            <a:pPr>
              <a:spcAft>
                <a:spcPts val="754"/>
              </a:spcAft>
            </a:pPr>
            <a:r>
              <a:rPr lang="en-GB" sz="900" dirty="0">
                <a:latin typeface="Avenir LT Pro 65 Medium" panose="020B0603020203020204" pitchFamily="34" charset="0"/>
              </a:rPr>
              <a:t>Understanding this will help you plan the relevant workstreams, identify where you may need specialist support and ensure project budget is allocated effectively.</a:t>
            </a:r>
          </a:p>
          <a:p>
            <a:pPr>
              <a:spcAft>
                <a:spcPts val="754"/>
              </a:spcAft>
            </a:pPr>
            <a:r>
              <a:rPr lang="en-GB" sz="900" dirty="0">
                <a:latin typeface="Avenir LT Pro 65 Medium" panose="020B0603020203020204" pitchFamily="34" charset="0"/>
              </a:rPr>
              <a:t>Don’t outsource the whole delivery in the belief that this will be easier to manage - often the opposite is true and more likely to result in a loss of control of budgets, deadlines, and – most importantly – business as usual ownership. </a:t>
            </a:r>
          </a:p>
          <a:p>
            <a:pPr>
              <a:spcAft>
                <a:spcPts val="754"/>
              </a:spcAft>
            </a:pPr>
            <a:r>
              <a:rPr lang="en-GB" sz="900" dirty="0">
                <a:latin typeface="Avenir LT Pro 65 Medium" panose="020B0603020203020204" pitchFamily="34" charset="0"/>
              </a:rPr>
              <a:t>Having an aligned team of internal and external experts is the best way to retain control. If you hire consultants to help you deliver the strategy, it’s better if your team owns the key roles on the project and the consultants provide advisory and delivery bandwidth, rather than them taking care of everything. </a:t>
            </a:r>
          </a:p>
          <a:p>
            <a:pPr>
              <a:spcAft>
                <a:spcPts val="754"/>
              </a:spcAft>
            </a:pPr>
            <a:r>
              <a:rPr lang="en-GB" sz="900" dirty="0">
                <a:latin typeface="Avenir LT Pro 65 Medium" panose="020B0603020203020204" pitchFamily="34" charset="0"/>
              </a:rPr>
              <a:t>This will ensure you have line of sight across the project, can catch issues or potential ‘scope creep’ before they arise, and ultimately be in a better position to fix things when they go wrong.</a:t>
            </a:r>
          </a:p>
        </p:txBody>
      </p:sp>
      <p:cxnSp>
        <p:nvCxnSpPr>
          <p:cNvPr id="3" name="Straight Connector 2">
            <a:extLst>
              <a:ext uri="{FF2B5EF4-FFF2-40B4-BE49-F238E27FC236}">
                <a16:creationId xmlns:a16="http://schemas.microsoft.com/office/drawing/2014/main" id="{C1E22D2A-B4F9-4E40-80F3-6DDE2058CA35}"/>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743D49D2-0F1F-2188-49D7-4BC57A735BD7}"/>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21424627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1EBFB64-919F-C929-C66E-63648D28B95E}"/>
              </a:ext>
            </a:extLst>
          </p:cNvPr>
          <p:cNvSpPr txBox="1">
            <a:spLocks/>
          </p:cNvSpPr>
          <p:nvPr/>
        </p:nvSpPr>
        <p:spPr>
          <a:xfrm>
            <a:off x="475916" y="792683"/>
            <a:ext cx="5011820" cy="277178"/>
          </a:xfrm>
          <a:prstGeom prst="rect">
            <a:avLst/>
          </a:prstGeom>
          <a:noFill/>
        </p:spPr>
        <p:txBody>
          <a:bodyPr vert="horz" wrap="square" lIns="0"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TRANSITION TO BUSINESS AS USUAL</a:t>
            </a:r>
          </a:p>
        </p:txBody>
      </p:sp>
      <p:sp>
        <p:nvSpPr>
          <p:cNvPr id="7" name="TextBox 6">
            <a:extLst>
              <a:ext uri="{FF2B5EF4-FFF2-40B4-BE49-F238E27FC236}">
                <a16:creationId xmlns:a16="http://schemas.microsoft.com/office/drawing/2014/main" id="{C240B775-AD14-2A12-641C-726293E9F95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8CE3BA27-4A0B-FD71-1844-002ACBD2F410}"/>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65</a:t>
            </a:fld>
            <a:endParaRPr lang="en-GB" sz="754" b="1">
              <a:solidFill>
                <a:schemeClr val="tx1"/>
              </a:solidFill>
              <a:latin typeface="Avenir LT Pro 65 Medium" panose="020B0603020203020204" pitchFamily="34" charset="0"/>
            </a:endParaRPr>
          </a:p>
        </p:txBody>
      </p:sp>
      <p:pic>
        <p:nvPicPr>
          <p:cNvPr id="10" name="Picture 9">
            <a:extLst>
              <a:ext uri="{FF2B5EF4-FFF2-40B4-BE49-F238E27FC236}">
                <a16:creationId xmlns:a16="http://schemas.microsoft.com/office/drawing/2014/main" id="{1C2F9397-3001-18B9-D587-3C3A0CC30CB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sp>
        <p:nvSpPr>
          <p:cNvPr id="2" name="TextBox 1">
            <a:extLst>
              <a:ext uri="{FF2B5EF4-FFF2-40B4-BE49-F238E27FC236}">
                <a16:creationId xmlns:a16="http://schemas.microsoft.com/office/drawing/2014/main" id="{DE3C9461-FB6B-FAB9-FE5F-ABBBA1BA8C4E}"/>
              </a:ext>
            </a:extLst>
          </p:cNvPr>
          <p:cNvSpPr txBox="1"/>
          <p:nvPr/>
        </p:nvSpPr>
        <p:spPr>
          <a:xfrm>
            <a:off x="475916" y="1257614"/>
            <a:ext cx="5456337" cy="2431435"/>
          </a:xfrm>
          <a:prstGeom prst="rect">
            <a:avLst/>
          </a:prstGeom>
          <a:noFill/>
        </p:spPr>
        <p:txBody>
          <a:bodyPr wrap="square" lIns="0">
            <a:spAutoFit/>
          </a:bodyPr>
          <a:lstStyle/>
          <a:p>
            <a:pPr>
              <a:spcAft>
                <a:spcPts val="600"/>
              </a:spcAft>
            </a:pPr>
            <a:r>
              <a:rPr lang="en-GB" sz="900" dirty="0">
                <a:latin typeface="Avenir LT Pro 65 Medium" panose="020B0603020203020204" pitchFamily="34" charset="0"/>
              </a:rPr>
              <a:t>Handing over a new capability to a team to run in BAU should be easy, but some businesses who’ve finished major change projects don’t get the expected results or worse, a poor handover has led to performance going down, not up. </a:t>
            </a:r>
          </a:p>
          <a:p>
            <a:pPr>
              <a:spcAft>
                <a:spcPts val="600"/>
              </a:spcAft>
            </a:pPr>
            <a:r>
              <a:rPr lang="en-GB" sz="900" dirty="0">
                <a:latin typeface="Avenir LT Pro 65 Medium" panose="020B0603020203020204" pitchFamily="34" charset="0"/>
              </a:rPr>
              <a:t>Failure to plan for BAU transition or a creeping overreliance on a delivery partner can leave organisations beholden to an outsourced team or services contract in BAU, significantly enhancing the total cost of ownership. </a:t>
            </a:r>
          </a:p>
          <a:p>
            <a:pPr>
              <a:spcAft>
                <a:spcPts val="600"/>
              </a:spcAft>
            </a:pPr>
            <a:r>
              <a:rPr lang="en-GB" sz="900" dirty="0">
                <a:latin typeface="Avenir LT Pro 65 Medium" panose="020B0603020203020204" pitchFamily="34" charset="0"/>
              </a:rPr>
              <a:t>To avoid this, ensure ‘people’ is one of the top priorities for the project and answer these 3 questions:</a:t>
            </a:r>
          </a:p>
          <a:p>
            <a:pPr>
              <a:spcAft>
                <a:spcPts val="600"/>
              </a:spcAft>
            </a:pPr>
            <a:endParaRPr lang="en-GB" sz="900" dirty="0">
              <a:latin typeface="Avenir LT Pro 65 Medium" panose="020B0603020203020204" pitchFamily="34" charset="0"/>
            </a:endParaRPr>
          </a:p>
          <a:p>
            <a:pPr marL="180975" indent="-180975">
              <a:spcAft>
                <a:spcPts val="900"/>
              </a:spcAft>
              <a:buAutoNum type="arabicPeriod"/>
            </a:pPr>
            <a:r>
              <a:rPr lang="en-GB" sz="900" b="1" dirty="0">
                <a:solidFill>
                  <a:srgbClr val="003F48"/>
                </a:solidFill>
                <a:latin typeface="Avenir LT Pro 65 Medium" panose="020B0603020203020204" pitchFamily="34" charset="0"/>
              </a:rPr>
              <a:t>Who will take ownership for this system/programme/initiative after the project has finished?</a:t>
            </a:r>
          </a:p>
          <a:p>
            <a:pPr marL="180975">
              <a:spcAft>
                <a:spcPts val="900"/>
              </a:spcAft>
            </a:pPr>
            <a:r>
              <a:rPr lang="en-GB" sz="900" dirty="0">
                <a:latin typeface="Avenir LT Pro 65 Medium" panose="020B0603020203020204" pitchFamily="34" charset="0"/>
              </a:rPr>
              <a:t>Start with the end in mind. Do you know which part of your business will own the system/ initiatives/ programme after it’s finished? </a:t>
            </a:r>
          </a:p>
          <a:p>
            <a:pPr marL="180975">
              <a:spcAft>
                <a:spcPts val="900"/>
              </a:spcAft>
            </a:pPr>
            <a:r>
              <a:rPr lang="en-GB" sz="900" dirty="0">
                <a:latin typeface="Avenir LT Pro 65 Medium" panose="020B0603020203020204" pitchFamily="34" charset="0"/>
              </a:rPr>
              <a:t>Will you use an existing team, or do you need to create a new one? If it’s a new team, who will they report to, how will they be measured, and what other teams will they impact?</a:t>
            </a:r>
          </a:p>
        </p:txBody>
      </p:sp>
      <p:cxnSp>
        <p:nvCxnSpPr>
          <p:cNvPr id="3" name="Straight Connector 2">
            <a:extLst>
              <a:ext uri="{FF2B5EF4-FFF2-40B4-BE49-F238E27FC236}">
                <a16:creationId xmlns:a16="http://schemas.microsoft.com/office/drawing/2014/main" id="{C7027C90-E897-0B0F-6DFF-2D802C257E48}"/>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34F08554-6FF1-D0F2-FEDF-38EA4109AE73}"/>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14371955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1EBFB64-919F-C929-C66E-63648D28B95E}"/>
              </a:ext>
            </a:extLst>
          </p:cNvPr>
          <p:cNvSpPr txBox="1">
            <a:spLocks/>
          </p:cNvSpPr>
          <p:nvPr/>
        </p:nvSpPr>
        <p:spPr>
          <a:xfrm>
            <a:off x="340029" y="792683"/>
            <a:ext cx="5011820" cy="277178"/>
          </a:xfrm>
          <a:prstGeom prst="rect">
            <a:avLst/>
          </a:prstGeom>
          <a:noFill/>
        </p:spPr>
        <p:txBody>
          <a:bodyPr vert="horz" wrap="square" lIns="0"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TRANSITION TO BUSINESS AS USUAL</a:t>
            </a:r>
          </a:p>
        </p:txBody>
      </p:sp>
      <p:sp>
        <p:nvSpPr>
          <p:cNvPr id="2" name="TextBox 1">
            <a:extLst>
              <a:ext uri="{FF2B5EF4-FFF2-40B4-BE49-F238E27FC236}">
                <a16:creationId xmlns:a16="http://schemas.microsoft.com/office/drawing/2014/main" id="{DE3C9461-FB6B-FAB9-FE5F-ABBBA1BA8C4E}"/>
              </a:ext>
            </a:extLst>
          </p:cNvPr>
          <p:cNvSpPr txBox="1"/>
          <p:nvPr/>
        </p:nvSpPr>
        <p:spPr>
          <a:xfrm>
            <a:off x="340029" y="1257614"/>
            <a:ext cx="5486251" cy="2585323"/>
          </a:xfrm>
          <a:prstGeom prst="rect">
            <a:avLst/>
          </a:prstGeom>
          <a:noFill/>
        </p:spPr>
        <p:txBody>
          <a:bodyPr wrap="square" lIns="0">
            <a:spAutoFit/>
          </a:bodyPr>
          <a:lstStyle/>
          <a:p>
            <a:pPr marL="180975" indent="-180975">
              <a:spcAft>
                <a:spcPts val="900"/>
              </a:spcAft>
              <a:buFont typeface="+mj-lt"/>
              <a:buAutoNum type="arabicPeriod" startAt="2"/>
            </a:pPr>
            <a:r>
              <a:rPr lang="en-GB" sz="900" b="1" dirty="0">
                <a:solidFill>
                  <a:srgbClr val="003F48"/>
                </a:solidFill>
                <a:latin typeface="Avenir LT Pro 65 Medium" panose="020B0603020203020204" pitchFamily="34" charset="0"/>
              </a:rPr>
              <a:t>Do you have the internal capability and capacity to maximise the benefit of this in BAU?</a:t>
            </a:r>
          </a:p>
          <a:p>
            <a:pPr marL="180975">
              <a:spcAft>
                <a:spcPts val="900"/>
              </a:spcAft>
            </a:pPr>
            <a:r>
              <a:rPr lang="en-GB" sz="900" dirty="0">
                <a:latin typeface="Avenir LT Pro 65 Medium" panose="020B0603020203020204" pitchFamily="34" charset="0"/>
              </a:rPr>
              <a:t>To understand this requires an audit and gap analysis of existing resources about their skills, knowledge and available capacity to fit new activity into their current workload. </a:t>
            </a:r>
          </a:p>
          <a:p>
            <a:pPr marL="180975">
              <a:spcAft>
                <a:spcPts val="900"/>
              </a:spcAft>
            </a:pPr>
            <a:r>
              <a:rPr lang="en-GB" sz="900" dirty="0">
                <a:latin typeface="Avenir LT Pro 65 Medium" panose="020B0603020203020204" pitchFamily="34" charset="0"/>
              </a:rPr>
              <a:t>If it’s a newly formed team, what impact will their introduction have on other teams, and will it require backfilling of roles or activity to accommodate them?</a:t>
            </a:r>
          </a:p>
          <a:p>
            <a:pPr marL="180975">
              <a:spcAft>
                <a:spcPts val="900"/>
              </a:spcAft>
            </a:pPr>
            <a:endParaRPr lang="en-GB" sz="900" dirty="0">
              <a:latin typeface="Avenir LT Pro 65 Medium" panose="020B0603020203020204" pitchFamily="34" charset="0"/>
            </a:endParaRPr>
          </a:p>
          <a:p>
            <a:pPr marL="180975" indent="-180975">
              <a:spcAft>
                <a:spcPts val="900"/>
              </a:spcAft>
              <a:buFont typeface="+mj-lt"/>
              <a:buAutoNum type="arabicPeriod" startAt="3"/>
            </a:pPr>
            <a:r>
              <a:rPr lang="en-GB" sz="900" b="1" dirty="0">
                <a:solidFill>
                  <a:srgbClr val="003F48"/>
                </a:solidFill>
                <a:latin typeface="Avenir LT Pro 65 Medium" panose="020B0603020203020204" pitchFamily="34" charset="0"/>
              </a:rPr>
              <a:t>Will you need to increase the size of the team to manage this additional activity?</a:t>
            </a:r>
          </a:p>
          <a:p>
            <a:pPr marL="180975">
              <a:spcAft>
                <a:spcPts val="900"/>
              </a:spcAft>
            </a:pPr>
            <a:r>
              <a:rPr lang="en-GB" sz="900" dirty="0">
                <a:latin typeface="Avenir LT Pro 65 Medium" panose="020B0603020203020204" pitchFamily="34" charset="0"/>
              </a:rPr>
              <a:t>Do you need to grow the team to accommodate the required skills or capacity? Some skillsets are specialist and finding internal resources capable of picking them up in parallel with their day job can be extremely challenging so, you may need to hire somebody else for the additional work. </a:t>
            </a:r>
          </a:p>
          <a:p>
            <a:pPr marL="180975">
              <a:spcAft>
                <a:spcPts val="900"/>
              </a:spcAft>
            </a:pPr>
            <a:r>
              <a:rPr lang="en-GB" sz="900" dirty="0">
                <a:latin typeface="Avenir LT Pro 65 Medium" panose="020B0603020203020204" pitchFamily="34" charset="0"/>
              </a:rPr>
              <a:t>With marketing and data technology particularly, different platforms require different skills, so ensuring you have the right skills in place for go-live can be the difference between the success or failure of your project.</a:t>
            </a:r>
          </a:p>
        </p:txBody>
      </p:sp>
      <p:sp>
        <p:nvSpPr>
          <p:cNvPr id="33" name="Slide Number Placeholder 5">
            <a:extLst>
              <a:ext uri="{FF2B5EF4-FFF2-40B4-BE49-F238E27FC236}">
                <a16:creationId xmlns:a16="http://schemas.microsoft.com/office/drawing/2014/main" id="{F792FFBF-BAE8-9FE0-F7F2-688DA693992F}"/>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66</a:t>
            </a:fld>
            <a:endParaRPr lang="en-GB" sz="754">
              <a:latin typeface="Avenir LT Pro 65 Medium" panose="020B0603020203020204" pitchFamily="34" charset="0"/>
            </a:endParaRPr>
          </a:p>
        </p:txBody>
      </p:sp>
      <p:pic>
        <p:nvPicPr>
          <p:cNvPr id="34" name="Picture 33">
            <a:extLst>
              <a:ext uri="{FF2B5EF4-FFF2-40B4-BE49-F238E27FC236}">
                <a16:creationId xmlns:a16="http://schemas.microsoft.com/office/drawing/2014/main" id="{12F2AC17-78C2-BA91-BEBC-9E975D9EACE5}"/>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sp>
        <p:nvSpPr>
          <p:cNvPr id="35" name="TextBox 34">
            <a:extLst>
              <a:ext uri="{FF2B5EF4-FFF2-40B4-BE49-F238E27FC236}">
                <a16:creationId xmlns:a16="http://schemas.microsoft.com/office/drawing/2014/main" id="{2572BF99-42E6-CC5E-0CAB-093E2C3EF361}"/>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cxnSp>
        <p:nvCxnSpPr>
          <p:cNvPr id="5" name="Straight Connector 4">
            <a:extLst>
              <a:ext uri="{FF2B5EF4-FFF2-40B4-BE49-F238E27FC236}">
                <a16:creationId xmlns:a16="http://schemas.microsoft.com/office/drawing/2014/main" id="{46AFC3A3-3040-2F80-CB10-6E5EF08DFC3F}"/>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AC7796C4-1DF2-9D1C-766D-47F6075C3513}"/>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11699550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8921DEAF-9961-98DB-AE37-56150F552746}"/>
              </a:ext>
            </a:extLst>
          </p:cNvPr>
          <p:cNvSpPr txBox="1">
            <a:spLocks/>
          </p:cNvSpPr>
          <p:nvPr/>
        </p:nvSpPr>
        <p:spPr>
          <a:xfrm>
            <a:off x="475916" y="779070"/>
            <a:ext cx="4091587" cy="277178"/>
          </a:xfrm>
          <a:prstGeom prst="rect">
            <a:avLst/>
          </a:prstGeom>
          <a:noFill/>
        </p:spPr>
        <p:txBody>
          <a:bodyPr vert="horz" wrap="square" lIns="0" tIns="27153" rIns="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TYPICAL ROLES AND RESPONSIBILITIES</a:t>
            </a:r>
          </a:p>
        </p:txBody>
      </p:sp>
      <p:sp>
        <p:nvSpPr>
          <p:cNvPr id="16" name="TextBox 15">
            <a:extLst>
              <a:ext uri="{FF2B5EF4-FFF2-40B4-BE49-F238E27FC236}">
                <a16:creationId xmlns:a16="http://schemas.microsoft.com/office/drawing/2014/main" id="{59DAC540-B5D4-494C-942C-92E7A04DC789}"/>
              </a:ext>
            </a:extLst>
          </p:cNvPr>
          <p:cNvSpPr txBox="1"/>
          <p:nvPr/>
        </p:nvSpPr>
        <p:spPr>
          <a:xfrm>
            <a:off x="871538" y="1294288"/>
            <a:ext cx="5060714" cy="2641317"/>
          </a:xfrm>
          <a:prstGeom prst="rect">
            <a:avLst/>
          </a:prstGeom>
          <a:noFill/>
        </p:spPr>
        <p:txBody>
          <a:bodyPr wrap="square" lIns="0" rIns="0" numCol="1" spcCol="360000" rtlCol="0">
            <a:noAutofit/>
          </a:bodyPr>
          <a:lstStyle>
            <a:defPPr>
              <a:defRPr lang="en-US"/>
            </a:defPPr>
            <a:lvl1pPr algn="just">
              <a:spcAft>
                <a:spcPts val="1200"/>
              </a:spcAft>
              <a:buClr>
                <a:srgbClr val="007786"/>
              </a:buClr>
              <a:defRPr sz="900">
                <a:latin typeface="Avenir Next LT Pro" panose="020B0504020202020204" pitchFamily="34" charset="0"/>
              </a:defRPr>
            </a:lvl1pPr>
          </a:lstStyle>
          <a:p>
            <a:pPr algn="l">
              <a:spcAft>
                <a:spcPts val="1000"/>
              </a:spcAft>
            </a:pPr>
            <a:r>
              <a:rPr lang="en-GB" sz="800" b="1" dirty="0">
                <a:solidFill>
                  <a:srgbClr val="003F48"/>
                </a:solidFill>
                <a:latin typeface="Avenir LT Pro 65 Medium" panose="020B0603020203020204" pitchFamily="34" charset="0"/>
              </a:rPr>
              <a:t>Chief Customer Officer (CCO)</a:t>
            </a:r>
            <a:br>
              <a:rPr lang="en-GB" sz="800" b="1" dirty="0">
                <a:solidFill>
                  <a:srgbClr val="003F48"/>
                </a:solidFill>
                <a:latin typeface="Avenir LT Pro 65 Medium" panose="020B0603020203020204" pitchFamily="34" charset="0"/>
              </a:rPr>
            </a:br>
            <a:r>
              <a:rPr lang="en-GB" sz="800" dirty="0">
                <a:latin typeface="Avenir LT Pro 65 Medium" panose="020B0603020203020204" pitchFamily="34" charset="0"/>
              </a:rPr>
              <a:t>Oversees all company-wide customer-focused culture and activities, and prioritises resources.</a:t>
            </a:r>
          </a:p>
          <a:p>
            <a:pPr algn="l">
              <a:spcAft>
                <a:spcPts val="1000"/>
              </a:spcAft>
            </a:pPr>
            <a:r>
              <a:rPr lang="en-GB" sz="800" b="1" dirty="0">
                <a:solidFill>
                  <a:srgbClr val="003F48"/>
                </a:solidFill>
                <a:latin typeface="Avenir LT Pro 65 Medium" panose="020B0603020203020204" pitchFamily="34" charset="0"/>
              </a:rPr>
              <a:t>Director of customer strategy / customer experience / customer</a:t>
            </a:r>
            <a:br>
              <a:rPr lang="en-GB" sz="800" b="1" dirty="0">
                <a:solidFill>
                  <a:srgbClr val="003F48"/>
                </a:solidFill>
                <a:latin typeface="Avenir LT Pro 65 Medium" panose="020B0603020203020204" pitchFamily="34" charset="0"/>
              </a:rPr>
            </a:br>
            <a:r>
              <a:rPr lang="en-GB" sz="800" dirty="0">
                <a:latin typeface="Avenir LT Pro 65 Medium" panose="020B0603020203020204" pitchFamily="34" charset="0"/>
              </a:rPr>
              <a:t>Shapes, steers and prioritises customer strategy and experiences according to the overall objectives.</a:t>
            </a:r>
          </a:p>
          <a:p>
            <a:pPr algn="l">
              <a:spcAft>
                <a:spcPts val="1000"/>
              </a:spcAft>
            </a:pPr>
            <a:r>
              <a:rPr lang="en-GB" sz="800" b="1" dirty="0">
                <a:solidFill>
                  <a:srgbClr val="003F48"/>
                </a:solidFill>
                <a:latin typeface="Avenir LT Pro 65 Medium" panose="020B0603020203020204" pitchFamily="34" charset="0"/>
              </a:rPr>
              <a:t>Head of sales / acquisition / growth / retention / customer development</a:t>
            </a:r>
            <a:br>
              <a:rPr lang="en-GB" sz="800" b="1" dirty="0">
                <a:solidFill>
                  <a:srgbClr val="003F48"/>
                </a:solidFill>
                <a:latin typeface="Avenir LT Pro 65 Medium" panose="020B0603020203020204" pitchFamily="34" charset="0"/>
              </a:rPr>
            </a:br>
            <a:r>
              <a:rPr lang="en-GB" sz="800" dirty="0">
                <a:latin typeface="Avenir LT Pro 65 Medium" panose="020B0603020203020204" pitchFamily="34" charset="0"/>
              </a:rPr>
              <a:t>Prioritises and steers the day-to-day development and protection of revenue streams.</a:t>
            </a:r>
          </a:p>
          <a:p>
            <a:pPr algn="l">
              <a:spcAft>
                <a:spcPts val="1000"/>
              </a:spcAft>
            </a:pPr>
            <a:r>
              <a:rPr lang="en-GB" sz="800" b="1" dirty="0">
                <a:solidFill>
                  <a:srgbClr val="003F48"/>
                </a:solidFill>
                <a:latin typeface="Avenir LT Pro 65 Medium" panose="020B0603020203020204" pitchFamily="34" charset="0"/>
              </a:rPr>
              <a:t>Head of Customer Experience / Customer Journeys / Customer Services</a:t>
            </a:r>
            <a:br>
              <a:rPr lang="en-GB" sz="800" b="1" dirty="0">
                <a:solidFill>
                  <a:srgbClr val="003F48"/>
                </a:solidFill>
                <a:latin typeface="Avenir LT Pro 65 Medium" panose="020B0603020203020204" pitchFamily="34" charset="0"/>
              </a:rPr>
            </a:br>
            <a:r>
              <a:rPr lang="en-GB" sz="800" dirty="0">
                <a:latin typeface="Avenir LT Pro 65 Medium" panose="020B0603020203020204" pitchFamily="34" charset="0"/>
              </a:rPr>
              <a:t>Prioritises and steers day-to-day improvement of customer experience through touchpoints and activities.</a:t>
            </a:r>
          </a:p>
          <a:p>
            <a:pPr algn="l">
              <a:spcAft>
                <a:spcPts val="1000"/>
              </a:spcAft>
            </a:pPr>
            <a:r>
              <a:rPr lang="en-GB" sz="800" b="1" dirty="0">
                <a:solidFill>
                  <a:srgbClr val="003F48"/>
                </a:solidFill>
                <a:latin typeface="Avenir LT Pro 65 Medium" panose="020B0603020203020204" pitchFamily="34" charset="0"/>
              </a:rPr>
              <a:t>Segment Manager / Journey manager</a:t>
            </a:r>
            <a:br>
              <a:rPr lang="en-GB" sz="800" b="1" dirty="0">
                <a:solidFill>
                  <a:srgbClr val="003F48"/>
                </a:solidFill>
                <a:latin typeface="Avenir LT Pro 65 Medium" panose="020B0603020203020204" pitchFamily="34" charset="0"/>
              </a:rPr>
            </a:br>
            <a:r>
              <a:rPr lang="en-GB" sz="800" dirty="0">
                <a:latin typeface="Avenir LT Pro 65 Medium" panose="020B0603020203020204" pitchFamily="34" charset="0"/>
              </a:rPr>
              <a:t>Defines and manages development activities for groups of customers.</a:t>
            </a:r>
          </a:p>
          <a:p>
            <a:pPr algn="l">
              <a:spcAft>
                <a:spcPts val="1000"/>
              </a:spcAft>
            </a:pPr>
            <a:r>
              <a:rPr lang="en-GB" sz="800" b="1" dirty="0">
                <a:solidFill>
                  <a:srgbClr val="003F48"/>
                </a:solidFill>
                <a:latin typeface="Avenir LT Pro 65 Medium" panose="020B0603020203020204" pitchFamily="34" charset="0"/>
              </a:rPr>
              <a:t>Customer Journey Analyst / Customer Experience Analyst</a:t>
            </a:r>
            <a:br>
              <a:rPr lang="en-GB" sz="800" b="1" dirty="0">
                <a:solidFill>
                  <a:srgbClr val="003F48"/>
                </a:solidFill>
                <a:latin typeface="Avenir LT Pro 65 Medium" panose="020B0603020203020204" pitchFamily="34" charset="0"/>
              </a:rPr>
            </a:br>
            <a:r>
              <a:rPr lang="en-GB" sz="800" dirty="0">
                <a:latin typeface="Avenir LT Pro 65 Medium" panose="020B0603020203020204" pitchFamily="34" charset="0"/>
              </a:rPr>
              <a:t>Designs, implements and monitors customer-centric processes to identify pain-points and opportunities.</a:t>
            </a:r>
          </a:p>
          <a:p>
            <a:pPr algn="l">
              <a:spcAft>
                <a:spcPts val="1000"/>
              </a:spcAft>
            </a:pPr>
            <a:r>
              <a:rPr lang="en-GB" sz="800" b="1" dirty="0">
                <a:solidFill>
                  <a:srgbClr val="003F48"/>
                </a:solidFill>
                <a:latin typeface="Avenir LT Pro 65 Medium" panose="020B0603020203020204" pitchFamily="34" charset="0"/>
              </a:rPr>
              <a:t>Segment Executive / Decisioning Manager</a:t>
            </a:r>
            <a:br>
              <a:rPr lang="en-GB" sz="800" b="1" dirty="0">
                <a:solidFill>
                  <a:srgbClr val="003F48"/>
                </a:solidFill>
                <a:latin typeface="Avenir LT Pro 65 Medium" panose="020B0603020203020204" pitchFamily="34" charset="0"/>
              </a:rPr>
            </a:br>
            <a:r>
              <a:rPr lang="en-GB" sz="800" dirty="0">
                <a:latin typeface="Avenir LT Pro 65 Medium" panose="020B0603020203020204" pitchFamily="34" charset="0"/>
              </a:rPr>
              <a:t>Develops and executes customer activities and marketing campaigns using according to segment strategy.</a:t>
            </a:r>
          </a:p>
        </p:txBody>
      </p:sp>
      <p:grpSp>
        <p:nvGrpSpPr>
          <p:cNvPr id="29" name="Group 28">
            <a:extLst>
              <a:ext uri="{FF2B5EF4-FFF2-40B4-BE49-F238E27FC236}">
                <a16:creationId xmlns:a16="http://schemas.microsoft.com/office/drawing/2014/main" id="{EDB87380-056B-56BB-A43E-239FA9DD1E77}"/>
              </a:ext>
            </a:extLst>
          </p:cNvPr>
          <p:cNvGrpSpPr/>
          <p:nvPr/>
        </p:nvGrpSpPr>
        <p:grpSpPr>
          <a:xfrm>
            <a:off x="475916" y="2803437"/>
            <a:ext cx="277942" cy="277942"/>
            <a:chOff x="973207" y="2055804"/>
            <a:chExt cx="221114" cy="221114"/>
          </a:xfrm>
        </p:grpSpPr>
        <p:sp>
          <p:nvSpPr>
            <p:cNvPr id="24" name="Oval 23">
              <a:extLst>
                <a:ext uri="{FF2B5EF4-FFF2-40B4-BE49-F238E27FC236}">
                  <a16:creationId xmlns:a16="http://schemas.microsoft.com/office/drawing/2014/main" id="{7CB8B49B-5460-FB80-BF91-21CF6082FA76}"/>
                </a:ext>
              </a:extLst>
            </p:cNvPr>
            <p:cNvSpPr>
              <a:spLocks noChangeAspect="1"/>
            </p:cNvSpPr>
            <p:nvPr/>
          </p:nvSpPr>
          <p:spPr>
            <a:xfrm rot="18691099">
              <a:off x="973207" y="2055804"/>
              <a:ext cx="221114" cy="221114"/>
            </a:xfrm>
            <a:prstGeom prst="ellipse">
              <a:avLst/>
            </a:prstGeom>
            <a:solidFill>
              <a:srgbClr val="007382"/>
            </a:solidFill>
            <a:ln w="19050">
              <a:solidFill>
                <a:srgbClr val="19525A"/>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83" dirty="0">
                <a:latin typeface="Avenir LT Pro 65 Medium" panose="020B0603020203020204" pitchFamily="34" charset="0"/>
              </a:endParaRPr>
            </a:p>
          </p:txBody>
        </p:sp>
        <p:pic>
          <p:nvPicPr>
            <p:cNvPr id="4" name="Graphic 3" descr="Pyramid with levels with solid fill">
              <a:extLst>
                <a:ext uri="{FF2B5EF4-FFF2-40B4-BE49-F238E27FC236}">
                  <a16:creationId xmlns:a16="http://schemas.microsoft.com/office/drawing/2014/main" id="{92EC16E3-1D55-F774-2972-AB3C344EB3D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1764" y="2083375"/>
              <a:ext cx="144000" cy="144000"/>
            </a:xfrm>
            <a:prstGeom prst="rect">
              <a:avLst/>
            </a:prstGeom>
            <a:effectLst>
              <a:glow rad="25400">
                <a:schemeClr val="bg1">
                  <a:alpha val="40000"/>
                </a:schemeClr>
              </a:glow>
            </a:effectLst>
          </p:spPr>
        </p:pic>
      </p:grpSp>
      <p:grpSp>
        <p:nvGrpSpPr>
          <p:cNvPr id="27" name="Group 26">
            <a:extLst>
              <a:ext uri="{FF2B5EF4-FFF2-40B4-BE49-F238E27FC236}">
                <a16:creationId xmlns:a16="http://schemas.microsoft.com/office/drawing/2014/main" id="{C8026FA8-952F-E8FE-CFB3-9B085ABD63E1}"/>
              </a:ext>
            </a:extLst>
          </p:cNvPr>
          <p:cNvGrpSpPr/>
          <p:nvPr/>
        </p:nvGrpSpPr>
        <p:grpSpPr>
          <a:xfrm>
            <a:off x="475916" y="3552934"/>
            <a:ext cx="277942" cy="277942"/>
            <a:chOff x="973207" y="2694167"/>
            <a:chExt cx="221114" cy="221114"/>
          </a:xfrm>
        </p:grpSpPr>
        <p:sp>
          <p:nvSpPr>
            <p:cNvPr id="26" name="Oval 25">
              <a:extLst>
                <a:ext uri="{FF2B5EF4-FFF2-40B4-BE49-F238E27FC236}">
                  <a16:creationId xmlns:a16="http://schemas.microsoft.com/office/drawing/2014/main" id="{57CEADD3-5A6C-3F92-D31B-73E894B61907}"/>
                </a:ext>
              </a:extLst>
            </p:cNvPr>
            <p:cNvSpPr>
              <a:spLocks noChangeAspect="1"/>
            </p:cNvSpPr>
            <p:nvPr/>
          </p:nvSpPr>
          <p:spPr>
            <a:xfrm rot="18691099">
              <a:off x="973207" y="2694167"/>
              <a:ext cx="221114" cy="221114"/>
            </a:xfrm>
            <a:prstGeom prst="ellipse">
              <a:avLst/>
            </a:prstGeom>
            <a:solidFill>
              <a:srgbClr val="007382"/>
            </a:solidFill>
            <a:ln w="19050">
              <a:solidFill>
                <a:srgbClr val="19525A"/>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83" dirty="0">
                <a:latin typeface="Avenir LT Pro 65 Medium" panose="020B0603020203020204" pitchFamily="34" charset="0"/>
              </a:endParaRPr>
            </a:p>
          </p:txBody>
        </p:sp>
        <p:pic>
          <p:nvPicPr>
            <p:cNvPr id="8" name="Graphic 7" descr="Workflow with solid fill">
              <a:extLst>
                <a:ext uri="{FF2B5EF4-FFF2-40B4-BE49-F238E27FC236}">
                  <a16:creationId xmlns:a16="http://schemas.microsoft.com/office/drawing/2014/main" id="{499C4C5D-BC8A-3765-26F9-ABA36938545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11764" y="2732111"/>
              <a:ext cx="144000" cy="144000"/>
            </a:xfrm>
            <a:prstGeom prst="rect">
              <a:avLst/>
            </a:prstGeom>
            <a:effectLst>
              <a:glow rad="25400">
                <a:schemeClr val="bg1">
                  <a:alpha val="40000"/>
                </a:schemeClr>
              </a:glow>
            </a:effectLst>
          </p:spPr>
        </p:pic>
      </p:grpSp>
      <p:grpSp>
        <p:nvGrpSpPr>
          <p:cNvPr id="28" name="Group 27">
            <a:extLst>
              <a:ext uri="{FF2B5EF4-FFF2-40B4-BE49-F238E27FC236}">
                <a16:creationId xmlns:a16="http://schemas.microsoft.com/office/drawing/2014/main" id="{99C8D55D-9522-84FB-8BB7-31448400E35A}"/>
              </a:ext>
            </a:extLst>
          </p:cNvPr>
          <p:cNvGrpSpPr/>
          <p:nvPr/>
        </p:nvGrpSpPr>
        <p:grpSpPr>
          <a:xfrm>
            <a:off x="475916" y="3178184"/>
            <a:ext cx="277942" cy="277942"/>
            <a:chOff x="973207" y="2372503"/>
            <a:chExt cx="221114" cy="221114"/>
          </a:xfrm>
        </p:grpSpPr>
        <p:sp>
          <p:nvSpPr>
            <p:cNvPr id="25" name="Oval 24">
              <a:extLst>
                <a:ext uri="{FF2B5EF4-FFF2-40B4-BE49-F238E27FC236}">
                  <a16:creationId xmlns:a16="http://schemas.microsoft.com/office/drawing/2014/main" id="{9754CF7D-F28F-D334-ED9C-C26D64E49B9F}"/>
                </a:ext>
              </a:extLst>
            </p:cNvPr>
            <p:cNvSpPr>
              <a:spLocks noChangeAspect="1"/>
            </p:cNvSpPr>
            <p:nvPr/>
          </p:nvSpPr>
          <p:spPr>
            <a:xfrm rot="18691099">
              <a:off x="973207" y="2372503"/>
              <a:ext cx="221114" cy="221114"/>
            </a:xfrm>
            <a:prstGeom prst="ellipse">
              <a:avLst/>
            </a:prstGeom>
            <a:solidFill>
              <a:srgbClr val="007382"/>
            </a:solidFill>
            <a:ln w="19050">
              <a:solidFill>
                <a:srgbClr val="19525A"/>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83" dirty="0">
                <a:latin typeface="Avenir LT Pro 65 Medium" panose="020B0603020203020204" pitchFamily="34" charset="0"/>
              </a:endParaRPr>
            </a:p>
          </p:txBody>
        </p:sp>
        <p:pic>
          <p:nvPicPr>
            <p:cNvPr id="10" name="Graphic 9" descr="Treasure Map with solid fill">
              <a:extLst>
                <a:ext uri="{FF2B5EF4-FFF2-40B4-BE49-F238E27FC236}">
                  <a16:creationId xmlns:a16="http://schemas.microsoft.com/office/drawing/2014/main" id="{CD9F751C-D3D6-A3E4-EAEA-9DA8EFF927E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11764" y="2410786"/>
              <a:ext cx="144000" cy="144000"/>
            </a:xfrm>
            <a:prstGeom prst="rect">
              <a:avLst/>
            </a:prstGeom>
            <a:effectLst>
              <a:glow rad="25400">
                <a:schemeClr val="bg1">
                  <a:alpha val="40000"/>
                </a:schemeClr>
              </a:glow>
            </a:effectLst>
          </p:spPr>
        </p:pic>
      </p:grpSp>
      <p:grpSp>
        <p:nvGrpSpPr>
          <p:cNvPr id="31" name="Group 30">
            <a:extLst>
              <a:ext uri="{FF2B5EF4-FFF2-40B4-BE49-F238E27FC236}">
                <a16:creationId xmlns:a16="http://schemas.microsoft.com/office/drawing/2014/main" id="{6EABFCFD-F0E9-1E88-5219-B6336E1DB909}"/>
              </a:ext>
            </a:extLst>
          </p:cNvPr>
          <p:cNvGrpSpPr/>
          <p:nvPr/>
        </p:nvGrpSpPr>
        <p:grpSpPr>
          <a:xfrm>
            <a:off x="475916" y="2053943"/>
            <a:ext cx="277942" cy="277942"/>
            <a:chOff x="973207" y="1465605"/>
            <a:chExt cx="221114" cy="221114"/>
          </a:xfrm>
        </p:grpSpPr>
        <p:sp>
          <p:nvSpPr>
            <p:cNvPr id="22" name="Oval 21">
              <a:extLst>
                <a:ext uri="{FF2B5EF4-FFF2-40B4-BE49-F238E27FC236}">
                  <a16:creationId xmlns:a16="http://schemas.microsoft.com/office/drawing/2014/main" id="{937101DA-4F8C-1CD3-530E-D1BBF980C3DD}"/>
                </a:ext>
              </a:extLst>
            </p:cNvPr>
            <p:cNvSpPr>
              <a:spLocks noChangeAspect="1"/>
            </p:cNvSpPr>
            <p:nvPr/>
          </p:nvSpPr>
          <p:spPr>
            <a:xfrm rot="18691099">
              <a:off x="973207" y="1465605"/>
              <a:ext cx="221114" cy="221114"/>
            </a:xfrm>
            <a:prstGeom prst="ellipse">
              <a:avLst/>
            </a:prstGeom>
            <a:solidFill>
              <a:srgbClr val="007382"/>
            </a:solidFill>
            <a:ln w="19050">
              <a:solidFill>
                <a:srgbClr val="19525A"/>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83" dirty="0">
                <a:latin typeface="Avenir LT Pro 65 Medium" panose="020B0603020203020204" pitchFamily="34" charset="0"/>
              </a:endParaRPr>
            </a:p>
          </p:txBody>
        </p:sp>
        <p:pic>
          <p:nvPicPr>
            <p:cNvPr id="12" name="Graphic 11" descr="Bar graph with upward trend with solid fill">
              <a:extLst>
                <a:ext uri="{FF2B5EF4-FFF2-40B4-BE49-F238E27FC236}">
                  <a16:creationId xmlns:a16="http://schemas.microsoft.com/office/drawing/2014/main" id="{37F0D5A3-464C-0F04-ACE7-395B1B772B6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011764" y="1509030"/>
              <a:ext cx="144000" cy="144000"/>
            </a:xfrm>
            <a:prstGeom prst="rect">
              <a:avLst/>
            </a:prstGeom>
            <a:effectLst>
              <a:glow rad="25400">
                <a:schemeClr val="bg1">
                  <a:alpha val="40000"/>
                </a:schemeClr>
              </a:glow>
            </a:effectLst>
          </p:spPr>
        </p:pic>
      </p:grpSp>
      <p:grpSp>
        <p:nvGrpSpPr>
          <p:cNvPr id="30" name="Group 29">
            <a:extLst>
              <a:ext uri="{FF2B5EF4-FFF2-40B4-BE49-F238E27FC236}">
                <a16:creationId xmlns:a16="http://schemas.microsoft.com/office/drawing/2014/main" id="{C74EDA62-BD16-5BD6-A334-11E04C9EF076}"/>
              </a:ext>
            </a:extLst>
          </p:cNvPr>
          <p:cNvGrpSpPr/>
          <p:nvPr/>
        </p:nvGrpSpPr>
        <p:grpSpPr>
          <a:xfrm>
            <a:off x="475916" y="2428690"/>
            <a:ext cx="277942" cy="277942"/>
            <a:chOff x="973207" y="1742766"/>
            <a:chExt cx="221114" cy="221114"/>
          </a:xfrm>
        </p:grpSpPr>
        <p:sp>
          <p:nvSpPr>
            <p:cNvPr id="23" name="Oval 22">
              <a:extLst>
                <a:ext uri="{FF2B5EF4-FFF2-40B4-BE49-F238E27FC236}">
                  <a16:creationId xmlns:a16="http://schemas.microsoft.com/office/drawing/2014/main" id="{91790A43-F96E-71A3-BF29-20F9AA6A22E4}"/>
                </a:ext>
              </a:extLst>
            </p:cNvPr>
            <p:cNvSpPr>
              <a:spLocks noChangeAspect="1"/>
            </p:cNvSpPr>
            <p:nvPr/>
          </p:nvSpPr>
          <p:spPr>
            <a:xfrm rot="18691099">
              <a:off x="973207" y="1742766"/>
              <a:ext cx="221114" cy="221114"/>
            </a:xfrm>
            <a:prstGeom prst="ellipse">
              <a:avLst/>
            </a:prstGeom>
            <a:solidFill>
              <a:srgbClr val="007382"/>
            </a:solidFill>
            <a:ln w="19050">
              <a:solidFill>
                <a:srgbClr val="19525A"/>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83" dirty="0">
                <a:latin typeface="Avenir LT Pro 65 Medium" panose="020B0603020203020204" pitchFamily="34" charset="0"/>
              </a:endParaRPr>
            </a:p>
          </p:txBody>
        </p:sp>
        <p:pic>
          <p:nvPicPr>
            <p:cNvPr id="14" name="Graphic 13" descr="Ui Ux with solid fill">
              <a:extLst>
                <a:ext uri="{FF2B5EF4-FFF2-40B4-BE49-F238E27FC236}">
                  <a16:creationId xmlns:a16="http://schemas.microsoft.com/office/drawing/2014/main" id="{D9B013F7-4962-32EA-0D74-2FC2FD52C194}"/>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11764" y="1787561"/>
              <a:ext cx="144000" cy="144000"/>
            </a:xfrm>
            <a:prstGeom prst="rect">
              <a:avLst/>
            </a:prstGeom>
            <a:effectLst>
              <a:glow rad="25400">
                <a:schemeClr val="bg1">
                  <a:alpha val="40000"/>
                </a:schemeClr>
              </a:glow>
            </a:effectLst>
          </p:spPr>
        </p:pic>
      </p:grpSp>
      <p:grpSp>
        <p:nvGrpSpPr>
          <p:cNvPr id="38" name="Group 37">
            <a:extLst>
              <a:ext uri="{FF2B5EF4-FFF2-40B4-BE49-F238E27FC236}">
                <a16:creationId xmlns:a16="http://schemas.microsoft.com/office/drawing/2014/main" id="{26C9CEB9-58A7-E96E-F600-B9C6F393FAA3}"/>
              </a:ext>
            </a:extLst>
          </p:cNvPr>
          <p:cNvGrpSpPr/>
          <p:nvPr/>
        </p:nvGrpSpPr>
        <p:grpSpPr>
          <a:xfrm>
            <a:off x="475916" y="1679196"/>
            <a:ext cx="277942" cy="277942"/>
            <a:chOff x="973207" y="1191384"/>
            <a:chExt cx="221114" cy="221114"/>
          </a:xfrm>
        </p:grpSpPr>
        <p:sp>
          <p:nvSpPr>
            <p:cNvPr id="21" name="Oval 20">
              <a:extLst>
                <a:ext uri="{FF2B5EF4-FFF2-40B4-BE49-F238E27FC236}">
                  <a16:creationId xmlns:a16="http://schemas.microsoft.com/office/drawing/2014/main" id="{20985B27-AA8B-055A-41B5-5DD0EC53E8FC}"/>
                </a:ext>
              </a:extLst>
            </p:cNvPr>
            <p:cNvSpPr>
              <a:spLocks noChangeAspect="1"/>
            </p:cNvSpPr>
            <p:nvPr/>
          </p:nvSpPr>
          <p:spPr>
            <a:xfrm rot="18691099">
              <a:off x="973207" y="1191384"/>
              <a:ext cx="221114" cy="221114"/>
            </a:xfrm>
            <a:prstGeom prst="ellipse">
              <a:avLst/>
            </a:prstGeom>
            <a:solidFill>
              <a:srgbClr val="007382"/>
            </a:solidFill>
            <a:ln w="19050">
              <a:solidFill>
                <a:srgbClr val="19525A"/>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83" dirty="0">
                <a:latin typeface="Avenir LT Pro 65 Medium" panose="020B0603020203020204" pitchFamily="34" charset="0"/>
              </a:endParaRPr>
            </a:p>
          </p:txBody>
        </p:sp>
        <p:pic>
          <p:nvPicPr>
            <p:cNvPr id="17" name="Graphic 16" descr="Director's Chair with solid fill">
              <a:extLst>
                <a:ext uri="{FF2B5EF4-FFF2-40B4-BE49-F238E27FC236}">
                  <a16:creationId xmlns:a16="http://schemas.microsoft.com/office/drawing/2014/main" id="{AA5A9387-BD3B-F7A9-4571-4E45C62999A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11764" y="1233901"/>
              <a:ext cx="144000" cy="144000"/>
            </a:xfrm>
            <a:prstGeom prst="rect">
              <a:avLst/>
            </a:prstGeom>
            <a:effectLst>
              <a:glow rad="25400">
                <a:schemeClr val="bg1">
                  <a:alpha val="40000"/>
                </a:schemeClr>
              </a:glow>
            </a:effectLst>
          </p:spPr>
        </p:pic>
      </p:grpSp>
      <p:grpSp>
        <p:nvGrpSpPr>
          <p:cNvPr id="39" name="Group 38">
            <a:extLst>
              <a:ext uri="{FF2B5EF4-FFF2-40B4-BE49-F238E27FC236}">
                <a16:creationId xmlns:a16="http://schemas.microsoft.com/office/drawing/2014/main" id="{57EDAF58-DB14-D915-1FF0-E474D9EF2C5E}"/>
              </a:ext>
            </a:extLst>
          </p:cNvPr>
          <p:cNvGrpSpPr/>
          <p:nvPr/>
        </p:nvGrpSpPr>
        <p:grpSpPr>
          <a:xfrm>
            <a:off x="475916" y="1304449"/>
            <a:ext cx="277942" cy="277942"/>
            <a:chOff x="973207" y="867597"/>
            <a:chExt cx="221114" cy="221114"/>
          </a:xfrm>
        </p:grpSpPr>
        <p:sp>
          <p:nvSpPr>
            <p:cNvPr id="20" name="Oval 19">
              <a:extLst>
                <a:ext uri="{FF2B5EF4-FFF2-40B4-BE49-F238E27FC236}">
                  <a16:creationId xmlns:a16="http://schemas.microsoft.com/office/drawing/2014/main" id="{0783E000-528B-417B-7626-5C6DB1188EDB}"/>
                </a:ext>
              </a:extLst>
            </p:cNvPr>
            <p:cNvSpPr>
              <a:spLocks noChangeAspect="1"/>
            </p:cNvSpPr>
            <p:nvPr/>
          </p:nvSpPr>
          <p:spPr>
            <a:xfrm rot="18691099">
              <a:off x="973207" y="867597"/>
              <a:ext cx="221114" cy="221114"/>
            </a:xfrm>
            <a:prstGeom prst="ellipse">
              <a:avLst/>
            </a:prstGeom>
            <a:solidFill>
              <a:srgbClr val="007382"/>
            </a:solidFill>
            <a:ln w="19050">
              <a:solidFill>
                <a:srgbClr val="19525A"/>
              </a:solid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83" dirty="0">
                <a:latin typeface="Avenir LT Pro 65 Medium" panose="020B0603020203020204" pitchFamily="34" charset="0"/>
              </a:endParaRPr>
            </a:p>
          </p:txBody>
        </p:sp>
        <p:pic>
          <p:nvPicPr>
            <p:cNvPr id="19" name="Graphic 18" descr="Crown with solid fill">
              <a:extLst>
                <a:ext uri="{FF2B5EF4-FFF2-40B4-BE49-F238E27FC236}">
                  <a16:creationId xmlns:a16="http://schemas.microsoft.com/office/drawing/2014/main" id="{EFEF09AE-CF3C-35E0-B196-A20DD3E22CDC}"/>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1011764" y="901621"/>
              <a:ext cx="144000" cy="144000"/>
            </a:xfrm>
            <a:prstGeom prst="rect">
              <a:avLst/>
            </a:prstGeom>
            <a:effectLst>
              <a:glow rad="25400">
                <a:schemeClr val="bg1">
                  <a:alpha val="40000"/>
                </a:schemeClr>
              </a:glow>
            </a:effectLst>
          </p:spPr>
        </p:pic>
      </p:grpSp>
      <p:sp>
        <p:nvSpPr>
          <p:cNvPr id="5" name="TextBox 4">
            <a:extLst>
              <a:ext uri="{FF2B5EF4-FFF2-40B4-BE49-F238E27FC236}">
                <a16:creationId xmlns:a16="http://schemas.microsoft.com/office/drawing/2014/main" id="{9E33BEC2-068D-5F95-E27C-4772574A34BF}"/>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6" name="Slide Number Placeholder 5">
            <a:extLst>
              <a:ext uri="{FF2B5EF4-FFF2-40B4-BE49-F238E27FC236}">
                <a16:creationId xmlns:a16="http://schemas.microsoft.com/office/drawing/2014/main" id="{070E4CF2-ADC8-A018-7C4C-1422E0BDCDF9}"/>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67</a:t>
            </a:fld>
            <a:endParaRPr lang="en-GB" sz="754" b="1">
              <a:solidFill>
                <a:schemeClr val="tx1"/>
              </a:solidFill>
              <a:latin typeface="Avenir LT Pro 65 Medium" panose="020B0603020203020204" pitchFamily="34" charset="0"/>
            </a:endParaRPr>
          </a:p>
        </p:txBody>
      </p:sp>
      <p:pic>
        <p:nvPicPr>
          <p:cNvPr id="7" name="Picture 6">
            <a:extLst>
              <a:ext uri="{FF2B5EF4-FFF2-40B4-BE49-F238E27FC236}">
                <a16:creationId xmlns:a16="http://schemas.microsoft.com/office/drawing/2014/main" id="{3BA86961-4711-FBF3-5F67-F15CFE506C23}"/>
              </a:ext>
            </a:extLst>
          </p:cNvPr>
          <p:cNvPicPr>
            <a:picLocks noChangeAspect="1"/>
          </p:cNvPicPr>
          <p:nvPr/>
        </p:nvPicPr>
        <p:blipFill>
          <a:blip r:embed="rId17"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9" name="Straight Connector 8">
            <a:extLst>
              <a:ext uri="{FF2B5EF4-FFF2-40B4-BE49-F238E27FC236}">
                <a16:creationId xmlns:a16="http://schemas.microsoft.com/office/drawing/2014/main" id="{F2364690-03CF-1774-8A6A-FB8AD8B309B5}"/>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A2CBBCE3-D0E5-F7C4-0795-6A7E4FCB7614}"/>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36923597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DD4A390-8A5D-4CBB-B601-B55D32CEF214}"/>
              </a:ext>
            </a:extLst>
          </p:cNvPr>
          <p:cNvSpPr/>
          <p:nvPr/>
        </p:nvSpPr>
        <p:spPr>
          <a:xfrm>
            <a:off x="342580" y="1291555"/>
            <a:ext cx="5528831" cy="380878"/>
          </a:xfrm>
          <a:prstGeom prst="rect">
            <a:avLst/>
          </a:prstGeom>
        </p:spPr>
        <p:txBody>
          <a:bodyPr wrap="square" lIns="0" rIns="36000" numCol="1" spcCol="360000">
            <a:noAutofit/>
          </a:bodyPr>
          <a:lstStyle/>
          <a:p>
            <a:pPr>
              <a:spcAft>
                <a:spcPts val="357"/>
              </a:spcAft>
            </a:pPr>
            <a:r>
              <a:rPr lang="en-GB" sz="900" b="1" dirty="0">
                <a:solidFill>
                  <a:srgbClr val="003F48"/>
                </a:solidFill>
                <a:latin typeface="Avenir LT Pro 65 Medium" panose="020B0603020203020204" pitchFamily="34" charset="0"/>
              </a:rPr>
              <a:t>CVM People</a:t>
            </a:r>
            <a:r>
              <a:rPr lang="en-GB" sz="900" dirty="0">
                <a:latin typeface="Avenir LT Pro 65 Medium" panose="020B0603020203020204" pitchFamily="34" charset="0"/>
              </a:rPr>
              <a:t> fuse innovative thinking with proven expertise to help companies realise value from their data and customer management capabilities. Our unique transformation to operation approach means we can fluidly provide specialist consulting expertise through to executive recruitment services that accelerate customer growth ambitions. </a:t>
            </a:r>
          </a:p>
        </p:txBody>
      </p:sp>
      <p:sp>
        <p:nvSpPr>
          <p:cNvPr id="58" name="Rectangle: Rounded Corners 57">
            <a:extLst>
              <a:ext uri="{FF2B5EF4-FFF2-40B4-BE49-F238E27FC236}">
                <a16:creationId xmlns:a16="http://schemas.microsoft.com/office/drawing/2014/main" id="{7992F137-28E6-4343-BE35-9E2582CE00DA}"/>
              </a:ext>
            </a:extLst>
          </p:cNvPr>
          <p:cNvSpPr/>
          <p:nvPr/>
        </p:nvSpPr>
        <p:spPr>
          <a:xfrm>
            <a:off x="340030" y="2018582"/>
            <a:ext cx="5528830" cy="1040457"/>
          </a:xfrm>
          <a:prstGeom prst="roundRect">
            <a:avLst>
              <a:gd name="adj" fmla="val 5331"/>
            </a:avLst>
          </a:prstGeom>
          <a:solidFill>
            <a:srgbClr val="003F48"/>
          </a:solidFill>
          <a:ln w="38100">
            <a:noFill/>
            <a:extLst>
              <a:ext uri="{C807C97D-BFC1-408E-A445-0C87EB9F89A2}">
                <ask:lineSketchStyleProps xmlns:ask="http://schemas.microsoft.com/office/drawing/2018/sketchyshapes" sd="3978248048">
                  <a:custGeom>
                    <a:avLst/>
                    <a:gdLst>
                      <a:gd name="connsiteX0" fmla="*/ 0 w 504000"/>
                      <a:gd name="connsiteY0" fmla="*/ 252000 h 504000"/>
                      <a:gd name="connsiteX1" fmla="*/ 252000 w 504000"/>
                      <a:gd name="connsiteY1" fmla="*/ 0 h 504000"/>
                      <a:gd name="connsiteX2" fmla="*/ 504000 w 504000"/>
                      <a:gd name="connsiteY2" fmla="*/ 252000 h 504000"/>
                      <a:gd name="connsiteX3" fmla="*/ 252000 w 504000"/>
                      <a:gd name="connsiteY3" fmla="*/ 504000 h 504000"/>
                      <a:gd name="connsiteX4" fmla="*/ 0 w 504000"/>
                      <a:gd name="connsiteY4" fmla="*/ 252000 h 50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 h="504000" fill="none" extrusionOk="0">
                        <a:moveTo>
                          <a:pt x="0" y="252000"/>
                        </a:moveTo>
                        <a:cubicBezTo>
                          <a:pt x="10215" y="121361"/>
                          <a:pt x="108227" y="-5764"/>
                          <a:pt x="252000" y="0"/>
                        </a:cubicBezTo>
                        <a:cubicBezTo>
                          <a:pt x="365645" y="1603"/>
                          <a:pt x="495676" y="146461"/>
                          <a:pt x="504000" y="252000"/>
                        </a:cubicBezTo>
                        <a:cubicBezTo>
                          <a:pt x="504107" y="359184"/>
                          <a:pt x="374048" y="509862"/>
                          <a:pt x="252000" y="504000"/>
                        </a:cubicBezTo>
                        <a:cubicBezTo>
                          <a:pt x="101159" y="488907"/>
                          <a:pt x="20161" y="379868"/>
                          <a:pt x="0" y="252000"/>
                        </a:cubicBezTo>
                        <a:close/>
                      </a:path>
                      <a:path w="504000" h="504000" stroke="0" extrusionOk="0">
                        <a:moveTo>
                          <a:pt x="0" y="252000"/>
                        </a:moveTo>
                        <a:cubicBezTo>
                          <a:pt x="-2454" y="108298"/>
                          <a:pt x="144402" y="-14082"/>
                          <a:pt x="252000" y="0"/>
                        </a:cubicBezTo>
                        <a:cubicBezTo>
                          <a:pt x="400050" y="18812"/>
                          <a:pt x="477128" y="125353"/>
                          <a:pt x="504000" y="252000"/>
                        </a:cubicBezTo>
                        <a:cubicBezTo>
                          <a:pt x="484323" y="374101"/>
                          <a:pt x="415844" y="494832"/>
                          <a:pt x="252000" y="504000"/>
                        </a:cubicBezTo>
                        <a:cubicBezTo>
                          <a:pt x="93898" y="484274"/>
                          <a:pt x="10706" y="399289"/>
                          <a:pt x="0" y="252000"/>
                        </a:cubicBezTo>
                        <a:close/>
                      </a:path>
                    </a:pathLst>
                  </a:custGeom>
                  <ask:type>
                    <ask:lineSketchNone/>
                  </ask:type>
                </ask:lineSketchStyleProps>
              </a:ext>
            </a:extLs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latin typeface="Avenir LT Pro 65 Medium" panose="020B0603020203020204" pitchFamily="34" charset="0"/>
            </a:endParaRPr>
          </a:p>
        </p:txBody>
      </p:sp>
      <p:sp>
        <p:nvSpPr>
          <p:cNvPr id="60" name="Rectangle 59">
            <a:extLst>
              <a:ext uri="{FF2B5EF4-FFF2-40B4-BE49-F238E27FC236}">
                <a16:creationId xmlns:a16="http://schemas.microsoft.com/office/drawing/2014/main" id="{4D828E3E-2ABF-434B-8F57-428C6F6FE873}"/>
              </a:ext>
            </a:extLst>
          </p:cNvPr>
          <p:cNvSpPr/>
          <p:nvPr/>
        </p:nvSpPr>
        <p:spPr>
          <a:xfrm>
            <a:off x="342580" y="3178075"/>
            <a:ext cx="5581970" cy="530363"/>
          </a:xfrm>
          <a:prstGeom prst="rect">
            <a:avLst/>
          </a:prstGeom>
        </p:spPr>
        <p:txBody>
          <a:bodyPr wrap="square" lIns="0" rIns="36000" numCol="1" spcCol="360000">
            <a:noAutofit/>
          </a:bodyPr>
          <a:lstStyle/>
          <a:p>
            <a:pPr>
              <a:spcAft>
                <a:spcPts val="600"/>
              </a:spcAft>
            </a:pPr>
            <a:r>
              <a:rPr lang="en-GB" sz="900" b="1" dirty="0">
                <a:solidFill>
                  <a:srgbClr val="003F48"/>
                </a:solidFill>
                <a:latin typeface="Avenir LT Pro 65 Medium" panose="020B0603020203020204" pitchFamily="34" charset="0"/>
              </a:rPr>
              <a:t>CVM People</a:t>
            </a:r>
            <a:r>
              <a:rPr lang="en-GB" sz="900" dirty="0">
                <a:latin typeface="Avenir LT Pro 65 Medium" panose="020B0603020203020204" pitchFamily="34" charset="0"/>
              </a:rPr>
              <a:t> has worked with brands such as Virgin Media, Santander, Experian, Centrica, </a:t>
            </a:r>
            <a:r>
              <a:rPr lang="en-GB" sz="900" dirty="0" err="1">
                <a:latin typeface="Avenir LT Pro 65 Medium" panose="020B0603020203020204" pitchFamily="34" charset="0"/>
              </a:rPr>
              <a:t>Travelopia</a:t>
            </a:r>
            <a:r>
              <a:rPr lang="en-GB" sz="900" dirty="0">
                <a:latin typeface="Avenir LT Pro 65 Medium" panose="020B0603020203020204" pitchFamily="34" charset="0"/>
              </a:rPr>
              <a:t>, Vodafone, Camelot, The AA, LGU+, Centrica, Berry Bros &amp; Rudd. We also partner with vendors such as Adobe, Salesforce, Dynamics, SAS, HubSpot, SugarCRM, HCL Unica, </a:t>
            </a:r>
            <a:r>
              <a:rPr lang="en-GB" sz="900" dirty="0" err="1">
                <a:latin typeface="Avenir LT Pro 65 Medium" panose="020B0603020203020204" pitchFamily="34" charset="0"/>
              </a:rPr>
              <a:t>Bloomreach</a:t>
            </a:r>
            <a:r>
              <a:rPr lang="en-GB" sz="900" dirty="0">
                <a:latin typeface="Avenir LT Pro 65 Medium" panose="020B0603020203020204" pitchFamily="34" charset="0"/>
              </a:rPr>
              <a:t>, </a:t>
            </a:r>
            <a:r>
              <a:rPr lang="en-GB" sz="900" dirty="0" err="1">
                <a:latin typeface="Avenir LT Pro 65 Medium" panose="020B0603020203020204" pitchFamily="34" charset="0"/>
              </a:rPr>
              <a:t>Creatio</a:t>
            </a:r>
            <a:r>
              <a:rPr lang="en-GB" sz="900" dirty="0">
                <a:latin typeface="Avenir LT Pro 65 Medium" panose="020B0603020203020204" pitchFamily="34" charset="0"/>
              </a:rPr>
              <a:t>, </a:t>
            </a:r>
            <a:r>
              <a:rPr lang="en-GB" sz="900" dirty="0" err="1">
                <a:latin typeface="Avenir LT Pro 65 Medium" panose="020B0603020203020204" pitchFamily="34" charset="0"/>
              </a:rPr>
              <a:t>Knime</a:t>
            </a:r>
            <a:r>
              <a:rPr lang="en-GB" sz="900" dirty="0">
                <a:latin typeface="Avenir LT Pro 65 Medium" panose="020B0603020203020204" pitchFamily="34" charset="0"/>
              </a:rPr>
              <a:t>.</a:t>
            </a:r>
          </a:p>
          <a:p>
            <a:pPr>
              <a:spcAft>
                <a:spcPts val="600"/>
              </a:spcAft>
            </a:pPr>
            <a:r>
              <a:rPr lang="en-GB" sz="900" dirty="0">
                <a:latin typeface="Avenir LT Pro 65 Medium" panose="020B0603020203020204" pitchFamily="34" charset="0"/>
              </a:rPr>
              <a:t>To discuss how we can accelerate your ambitions, please contact </a:t>
            </a:r>
            <a:r>
              <a:rPr lang="en-GB" sz="900" b="1" dirty="0">
                <a:solidFill>
                  <a:srgbClr val="003F48"/>
                </a:solidFill>
                <a:latin typeface="Avenir LT Pro 65 Medium" panose="020B0603020203020204" pitchFamily="34" charset="0"/>
              </a:rPr>
              <a:t>Karl.Dixon@CVMPeople.com</a:t>
            </a:r>
          </a:p>
          <a:p>
            <a:pPr>
              <a:spcAft>
                <a:spcPts val="600"/>
              </a:spcAft>
            </a:pPr>
            <a:endParaRPr lang="en-GB" sz="900" dirty="0">
              <a:latin typeface="Avenir LT Pro 65 Medium" panose="020B0603020203020204" pitchFamily="34" charset="0"/>
            </a:endParaRPr>
          </a:p>
        </p:txBody>
      </p:sp>
      <p:graphicFrame>
        <p:nvGraphicFramePr>
          <p:cNvPr id="56" name="Table 56">
            <a:extLst>
              <a:ext uri="{FF2B5EF4-FFF2-40B4-BE49-F238E27FC236}">
                <a16:creationId xmlns:a16="http://schemas.microsoft.com/office/drawing/2014/main" id="{E8CFF836-76BA-4A7D-82D8-DF0475A35D01}"/>
              </a:ext>
            </a:extLst>
          </p:cNvPr>
          <p:cNvGraphicFramePr>
            <a:graphicFrameLocks noGrp="1"/>
          </p:cNvGraphicFramePr>
          <p:nvPr>
            <p:extLst>
              <p:ext uri="{D42A27DB-BD31-4B8C-83A1-F6EECF244321}">
                <p14:modId xmlns:p14="http://schemas.microsoft.com/office/powerpoint/2010/main" val="1852806936"/>
              </p:ext>
            </p:extLst>
          </p:nvPr>
        </p:nvGraphicFramePr>
        <p:xfrm>
          <a:off x="596662" y="2058550"/>
          <a:ext cx="5010392" cy="943166"/>
        </p:xfrm>
        <a:graphic>
          <a:graphicData uri="http://schemas.openxmlformats.org/drawingml/2006/table">
            <a:tbl>
              <a:tblPr>
                <a:tableStyleId>{5C22544A-7EE6-4342-B048-85BDC9FD1C3A}</a:tableStyleId>
              </a:tblPr>
              <a:tblGrid>
                <a:gridCol w="1252598">
                  <a:extLst>
                    <a:ext uri="{9D8B030D-6E8A-4147-A177-3AD203B41FA5}">
                      <a16:colId xmlns:a16="http://schemas.microsoft.com/office/drawing/2014/main" val="3146924401"/>
                    </a:ext>
                  </a:extLst>
                </a:gridCol>
                <a:gridCol w="1252598">
                  <a:extLst>
                    <a:ext uri="{9D8B030D-6E8A-4147-A177-3AD203B41FA5}">
                      <a16:colId xmlns:a16="http://schemas.microsoft.com/office/drawing/2014/main" val="4031076174"/>
                    </a:ext>
                  </a:extLst>
                </a:gridCol>
                <a:gridCol w="1252598">
                  <a:extLst>
                    <a:ext uri="{9D8B030D-6E8A-4147-A177-3AD203B41FA5}">
                      <a16:colId xmlns:a16="http://schemas.microsoft.com/office/drawing/2014/main" val="1574881658"/>
                    </a:ext>
                  </a:extLst>
                </a:gridCol>
                <a:gridCol w="1252598">
                  <a:extLst>
                    <a:ext uri="{9D8B030D-6E8A-4147-A177-3AD203B41FA5}">
                      <a16:colId xmlns:a16="http://schemas.microsoft.com/office/drawing/2014/main" val="2950426273"/>
                    </a:ext>
                  </a:extLst>
                </a:gridCol>
              </a:tblGrid>
              <a:tr h="202793">
                <a:tc>
                  <a:txBody>
                    <a:bodyPr/>
                    <a:lstStyle/>
                    <a:p>
                      <a:pPr marL="0" indent="0" algn="ctr">
                        <a:spcAft>
                          <a:spcPts val="600"/>
                        </a:spcAft>
                        <a:buFont typeface="Arial" panose="020B0604020202020204" pitchFamily="34" charset="0"/>
                        <a:buNone/>
                      </a:pPr>
                      <a:r>
                        <a:rPr lang="en-GB" sz="800" b="1" dirty="0">
                          <a:solidFill>
                            <a:srgbClr val="0094A8"/>
                          </a:solidFill>
                          <a:latin typeface="Avenir LT Pro 65 Medium" panose="020B0603020203020204" pitchFamily="34" charset="0"/>
                        </a:rPr>
                        <a:t>Strategic direction</a:t>
                      </a:r>
                      <a:endParaRPr lang="en-GB" sz="800" dirty="0">
                        <a:solidFill>
                          <a:srgbClr val="0094A8"/>
                        </a:solidFill>
                        <a:latin typeface="Avenir LT Pro 65 Medium" panose="020B0603020203020204" pitchFamily="34" charset="0"/>
                      </a:endParaRPr>
                    </a:p>
                  </a:txBody>
                  <a:tcPr marL="36000" marR="36000" marT="27153" marB="27153">
                    <a:lnL w="12700" cmpd="sng">
                      <a:noFill/>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indent="0" algn="ctr" defTabSz="914400" rtl="0" eaLnBrk="1" latinLnBrk="0" hangingPunct="1">
                        <a:spcAft>
                          <a:spcPts val="600"/>
                        </a:spcAft>
                        <a:buFont typeface="Arial" panose="020B0604020202020204" pitchFamily="34" charset="0"/>
                        <a:buNone/>
                      </a:pPr>
                      <a:r>
                        <a:rPr lang="en-GB" sz="800" b="1" kern="1200" dirty="0">
                          <a:solidFill>
                            <a:srgbClr val="0094A8"/>
                          </a:solidFill>
                          <a:latin typeface="Avenir LT Pro 65 Medium" panose="020B0603020203020204" pitchFamily="34" charset="0"/>
                          <a:ea typeface="+mn-ea"/>
                          <a:cs typeface="+mn-cs"/>
                        </a:rPr>
                        <a:t>Consulting</a:t>
                      </a:r>
                    </a:p>
                  </a:txBody>
                  <a:tcPr marL="36000" marR="36000" marT="27153" marB="2715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800" b="1" kern="1200" dirty="0">
                          <a:solidFill>
                            <a:srgbClr val="0094A8"/>
                          </a:solidFill>
                          <a:latin typeface="Avenir LT Pro 65 Medium" panose="020B0603020203020204" pitchFamily="34" charset="0"/>
                          <a:ea typeface="+mn-ea"/>
                          <a:cs typeface="+mn-cs"/>
                        </a:rPr>
                        <a:t>Expertise-as-a-Service</a:t>
                      </a:r>
                    </a:p>
                  </a:txBody>
                  <a:tcPr marL="36000" marR="36000" marT="27153" marB="2715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indent="0" algn="ctr" defTabSz="914400" rtl="0" eaLnBrk="1" latinLnBrk="0" hangingPunct="1">
                        <a:spcAft>
                          <a:spcPts val="600"/>
                        </a:spcAft>
                        <a:buFont typeface="Arial" panose="020B0604020202020204" pitchFamily="34" charset="0"/>
                        <a:buNone/>
                      </a:pPr>
                      <a:r>
                        <a:rPr lang="en-GB" sz="800" b="1" kern="1200" dirty="0">
                          <a:solidFill>
                            <a:srgbClr val="0094A8"/>
                          </a:solidFill>
                          <a:latin typeface="Avenir LT Pro 65 Medium" panose="020B0603020203020204" pitchFamily="34" charset="0"/>
                          <a:ea typeface="+mn-ea"/>
                          <a:cs typeface="+mn-cs"/>
                        </a:rPr>
                        <a:t>Executive Recruitment</a:t>
                      </a:r>
                    </a:p>
                  </a:txBody>
                  <a:tcPr marL="36000" marR="36000" marT="27153" marB="27153">
                    <a:lnL w="12700" cap="flat" cmpd="sng" algn="ctr">
                      <a:solidFill>
                        <a:schemeClr val="bg1">
                          <a:lumMod val="7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43164338"/>
                  </a:ext>
                </a:extLst>
              </a:tr>
              <a:tr h="740373">
                <a:tc>
                  <a:txBody>
                    <a:bodyPr/>
                    <a:lstStyle/>
                    <a:p>
                      <a:pPr marL="0" indent="0" algn="ctr">
                        <a:spcAft>
                          <a:spcPts val="600"/>
                        </a:spcAft>
                        <a:buFont typeface="Arial" panose="020B0604020202020204" pitchFamily="34" charset="0"/>
                        <a:buNone/>
                      </a:pPr>
                      <a:r>
                        <a:rPr lang="en-GB" sz="800" dirty="0">
                          <a:solidFill>
                            <a:schemeClr val="bg1">
                              <a:lumMod val="85000"/>
                            </a:schemeClr>
                          </a:solidFill>
                          <a:latin typeface="Avenir LT Pro 65 Medium" panose="020B0603020203020204" pitchFamily="34" charset="0"/>
                        </a:rPr>
                        <a:t>Identifying and designing the right customer management and insight capabilities for growth.</a:t>
                      </a:r>
                    </a:p>
                  </a:txBody>
                  <a:tcPr marL="36000" marR="36000" marT="27153" marB="27153">
                    <a:lnL w="12700" cmpd="sng">
                      <a:noFill/>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800" kern="1200">
                          <a:solidFill>
                            <a:schemeClr val="bg1">
                              <a:lumMod val="85000"/>
                            </a:schemeClr>
                          </a:solidFill>
                          <a:latin typeface="Avenir LT Pro 65 Medium" panose="020B0603020203020204" pitchFamily="34" charset="0"/>
                          <a:ea typeface="+mn-ea"/>
                          <a:cs typeface="+mn-cs"/>
                        </a:rPr>
                        <a:t>Selecting and configuring customer management and insight capabilities to meet your needs.</a:t>
                      </a:r>
                    </a:p>
                  </a:txBody>
                  <a:tcPr marL="36000" marR="36000" marT="27153" marB="2715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800" kern="1200" dirty="0">
                          <a:solidFill>
                            <a:schemeClr val="bg1">
                              <a:lumMod val="85000"/>
                            </a:schemeClr>
                          </a:solidFill>
                          <a:latin typeface="Avenir LT Pro 65 Medium" panose="020B0603020203020204" pitchFamily="34" charset="0"/>
                          <a:ea typeface="+mn-ea"/>
                          <a:cs typeface="+mn-cs"/>
                        </a:rPr>
                        <a:t>Adding time-boxed expert resources quickly to your teams to boost your delivery and operational capacity.</a:t>
                      </a:r>
                    </a:p>
                  </a:txBody>
                  <a:tcPr marL="36000" marR="36000" marT="27153" marB="2715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indent="0" algn="ctr" defTabSz="914400" rtl="0" eaLnBrk="1" latinLnBrk="0" hangingPunct="1">
                        <a:spcAft>
                          <a:spcPts val="600"/>
                        </a:spcAft>
                        <a:buFont typeface="Arial" panose="020B0604020202020204" pitchFamily="34" charset="0"/>
                        <a:buNone/>
                      </a:pPr>
                      <a:r>
                        <a:rPr lang="en-GB" sz="800" kern="1200" dirty="0">
                          <a:solidFill>
                            <a:schemeClr val="bg1">
                              <a:lumMod val="85000"/>
                            </a:schemeClr>
                          </a:solidFill>
                          <a:latin typeface="Avenir LT Pro 65 Medium" panose="020B0603020203020204" pitchFamily="34" charset="0"/>
                          <a:ea typeface="+mn-ea"/>
                          <a:cs typeface="+mn-cs"/>
                        </a:rPr>
                        <a:t>Hiring the right talent to build your team, knowledge and expertise for ongoing customer growth.</a:t>
                      </a:r>
                    </a:p>
                  </a:txBody>
                  <a:tcPr marL="36000" marR="36000" marT="27153" marB="27153">
                    <a:lnL w="12700" cap="flat" cmpd="sng" algn="ctr">
                      <a:solidFill>
                        <a:schemeClr val="bg1">
                          <a:lumMod val="7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7617270"/>
                  </a:ext>
                </a:extLst>
              </a:tr>
            </a:tbl>
          </a:graphicData>
        </a:graphic>
      </p:graphicFrame>
      <p:sp>
        <p:nvSpPr>
          <p:cNvPr id="8" name="TextBox 7">
            <a:extLst>
              <a:ext uri="{FF2B5EF4-FFF2-40B4-BE49-F238E27FC236}">
                <a16:creationId xmlns:a16="http://schemas.microsoft.com/office/drawing/2014/main" id="{C39D6B7D-E20B-4D02-A331-2DE6CADEFAF7}"/>
              </a:ext>
            </a:extLst>
          </p:cNvPr>
          <p:cNvSpPr txBox="1"/>
          <p:nvPr/>
        </p:nvSpPr>
        <p:spPr>
          <a:xfrm rot="16200000">
            <a:off x="188258" y="2484962"/>
            <a:ext cx="513008" cy="107697"/>
          </a:xfrm>
          <a:prstGeom prst="rect">
            <a:avLst/>
          </a:prstGeom>
          <a:noFill/>
        </p:spPr>
        <p:txBody>
          <a:bodyPr wrap="none" rtlCol="0" anchor="ctr">
            <a:noAutofit/>
          </a:bodyPr>
          <a:lstStyle/>
          <a:p>
            <a:pPr algn="ctr"/>
            <a:r>
              <a:rPr lang="en-GB" sz="800" b="1" dirty="0">
                <a:solidFill>
                  <a:schemeClr val="bg1"/>
                </a:solidFill>
                <a:latin typeface="Avenir LT Pro 65 Medium" panose="020B0603020203020204" pitchFamily="34" charset="0"/>
              </a:rPr>
              <a:t>TRANSFORMATION</a:t>
            </a:r>
          </a:p>
        </p:txBody>
      </p:sp>
      <p:sp>
        <p:nvSpPr>
          <p:cNvPr id="53" name="TextBox 52">
            <a:extLst>
              <a:ext uri="{FF2B5EF4-FFF2-40B4-BE49-F238E27FC236}">
                <a16:creationId xmlns:a16="http://schemas.microsoft.com/office/drawing/2014/main" id="{A0EC75A9-6DDE-4993-8DF3-3528B812FA21}"/>
              </a:ext>
            </a:extLst>
          </p:cNvPr>
          <p:cNvSpPr txBox="1"/>
          <p:nvPr/>
        </p:nvSpPr>
        <p:spPr>
          <a:xfrm rot="5400000">
            <a:off x="5514634" y="2484962"/>
            <a:ext cx="513008" cy="107697"/>
          </a:xfrm>
          <a:prstGeom prst="rect">
            <a:avLst/>
          </a:prstGeom>
          <a:noFill/>
        </p:spPr>
        <p:txBody>
          <a:bodyPr wrap="none" rtlCol="0" anchor="ctr">
            <a:noAutofit/>
          </a:bodyPr>
          <a:lstStyle/>
          <a:p>
            <a:pPr algn="ctr"/>
            <a:r>
              <a:rPr lang="en-GB" sz="800" b="1" spc="30" dirty="0">
                <a:solidFill>
                  <a:schemeClr val="bg1"/>
                </a:solidFill>
                <a:latin typeface="Avenir LT Pro 65 Medium" panose="020B0603020203020204" pitchFamily="34" charset="0"/>
              </a:rPr>
              <a:t>OPERATION</a:t>
            </a:r>
          </a:p>
        </p:txBody>
      </p:sp>
      <p:sp>
        <p:nvSpPr>
          <p:cNvPr id="4" name="Title 1">
            <a:extLst>
              <a:ext uri="{FF2B5EF4-FFF2-40B4-BE49-F238E27FC236}">
                <a16:creationId xmlns:a16="http://schemas.microsoft.com/office/drawing/2014/main" id="{57F57314-8B55-D719-6661-38AC5AD95059}"/>
              </a:ext>
            </a:extLst>
          </p:cNvPr>
          <p:cNvSpPr txBox="1">
            <a:spLocks/>
          </p:cNvSpPr>
          <p:nvPr/>
        </p:nvSpPr>
        <p:spPr>
          <a:xfrm>
            <a:off x="342580" y="792683"/>
            <a:ext cx="5011820" cy="277178"/>
          </a:xfrm>
          <a:prstGeom prst="rect">
            <a:avLst/>
          </a:prstGeom>
          <a:noFill/>
        </p:spPr>
        <p:txBody>
          <a:bodyPr vert="horz" wrap="square" lIns="0" tIns="27153" rIns="36000"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ACCELERATING YOUR CUSTOMER MANAGEMENT</a:t>
            </a:r>
          </a:p>
        </p:txBody>
      </p:sp>
      <p:sp>
        <p:nvSpPr>
          <p:cNvPr id="2" name="Slide Number Placeholder 5">
            <a:extLst>
              <a:ext uri="{FF2B5EF4-FFF2-40B4-BE49-F238E27FC236}">
                <a16:creationId xmlns:a16="http://schemas.microsoft.com/office/drawing/2014/main" id="{E0BAAF87-77F9-6D47-084B-A889908DC44E}"/>
              </a:ext>
            </a:extLst>
          </p:cNvPr>
          <p:cNvSpPr txBox="1">
            <a:spLocks/>
          </p:cNvSpPr>
          <p:nvPr/>
        </p:nvSpPr>
        <p:spPr>
          <a:xfrm>
            <a:off x="292863" y="333111"/>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68</a:t>
            </a:fld>
            <a:endParaRPr lang="en-GB" sz="754">
              <a:latin typeface="Avenir LT Pro 65 Medium" panose="020B0603020203020204" pitchFamily="34" charset="0"/>
            </a:endParaRPr>
          </a:p>
        </p:txBody>
      </p:sp>
      <p:sp>
        <p:nvSpPr>
          <p:cNvPr id="6" name="TextBox 5">
            <a:extLst>
              <a:ext uri="{FF2B5EF4-FFF2-40B4-BE49-F238E27FC236}">
                <a16:creationId xmlns:a16="http://schemas.microsoft.com/office/drawing/2014/main" id="{768280E6-97BB-E1B0-130F-83241E1A4F1A}"/>
              </a:ext>
            </a:extLst>
          </p:cNvPr>
          <p:cNvSpPr txBox="1"/>
          <p:nvPr/>
        </p:nvSpPr>
        <p:spPr>
          <a:xfrm>
            <a:off x="436513" y="346954"/>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Customer Experience Pocketbook</a:t>
            </a:r>
          </a:p>
        </p:txBody>
      </p:sp>
      <p:pic>
        <p:nvPicPr>
          <p:cNvPr id="10" name="Picture 9">
            <a:extLst>
              <a:ext uri="{FF2B5EF4-FFF2-40B4-BE49-F238E27FC236}">
                <a16:creationId xmlns:a16="http://schemas.microsoft.com/office/drawing/2014/main" id="{C039C7DC-64AE-183D-A449-EF0ED06FCE47}"/>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cxnSp>
        <p:nvCxnSpPr>
          <p:cNvPr id="11" name="Straight Connector 10">
            <a:extLst>
              <a:ext uri="{FF2B5EF4-FFF2-40B4-BE49-F238E27FC236}">
                <a16:creationId xmlns:a16="http://schemas.microsoft.com/office/drawing/2014/main" id="{CF73FCE2-8DEC-7FBF-60A5-A07CB72DD56C}"/>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049F351C-3D18-B44B-F12F-B9A625011C18}"/>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20062252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AAAF72-ADB6-39ED-2597-B296623FDC74}"/>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1997864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A1758789-B2BA-9C48-35D3-3CAA8FB0C414}"/>
              </a:ext>
            </a:extLst>
          </p:cNvPr>
          <p:cNvSpPr txBox="1"/>
          <p:nvPr/>
        </p:nvSpPr>
        <p:spPr>
          <a:xfrm>
            <a:off x="586793" y="1290169"/>
            <a:ext cx="5420386" cy="2098010"/>
          </a:xfrm>
          <a:prstGeom prst="rect">
            <a:avLst/>
          </a:prstGeom>
          <a:noFill/>
          <a:ln>
            <a:noFill/>
          </a:ln>
        </p:spPr>
        <p:txBody>
          <a:bodyPr wrap="square">
            <a:spAutoFit/>
          </a:bodyPr>
          <a:lstStyle/>
          <a:p>
            <a:pPr fontAlgn="base">
              <a:spcAft>
                <a:spcPts val="357"/>
              </a:spcAft>
            </a:pPr>
            <a:r>
              <a:rPr lang="en-GB" sz="900" dirty="0">
                <a:latin typeface="Avenir LT Pro 65 Medium" panose="020B0603020203020204" pitchFamily="34" charset="0"/>
              </a:rPr>
              <a:t>These strategies should inform business decisions and enable appropriate and consistent guidance throughout every interaction, transaction, and process.</a:t>
            </a:r>
          </a:p>
          <a:p>
            <a:pPr fontAlgn="base">
              <a:spcAft>
                <a:spcPts val="357"/>
              </a:spcAft>
            </a:pPr>
            <a:r>
              <a:rPr lang="en-GB" sz="900" dirty="0">
                <a:latin typeface="Avenir LT Pro 65 Medium" panose="020B0603020203020204" pitchFamily="34" charset="0"/>
              </a:rPr>
              <a:t>For example, which customers should be prioritised when they contact sales or service? Which opportunities should be introduced to them during a conversation? Which customers get a loyalty bonus? Which customers to target for outreach messages? Which message, and when?</a:t>
            </a:r>
          </a:p>
          <a:p>
            <a:pPr fontAlgn="base">
              <a:spcAft>
                <a:spcPts val="357"/>
              </a:spcAft>
            </a:pPr>
            <a:r>
              <a:rPr lang="en-GB" sz="900" dirty="0">
                <a:latin typeface="Avenir LT Pro 65 Medium" panose="020B0603020203020204" pitchFamily="34" charset="0"/>
              </a:rPr>
              <a:t>Customer management is about aligning the right strategies to identify customer needs, maintain engagement, develop relevant offerings, and meet expectations, with potential business benefits.</a:t>
            </a:r>
          </a:p>
          <a:p>
            <a:pPr fontAlgn="base">
              <a:spcAft>
                <a:spcPts val="357"/>
              </a:spcAft>
            </a:pPr>
            <a:r>
              <a:rPr lang="en-GB" sz="900" dirty="0">
                <a:latin typeface="Avenir LT Pro 65 Medium" panose="020B0603020203020204" pitchFamily="34" charset="0"/>
              </a:rPr>
              <a:t>Every business is unique in terms of size, customer base, offerings, goals, strategies, and maturity. Therefore, crafting a customer management strategy should be a bespoke endeavour, aligning with your specific objectives, team, products, processes, systems, and data.</a:t>
            </a:r>
          </a:p>
          <a:p>
            <a:pPr fontAlgn="base">
              <a:spcAft>
                <a:spcPts val="357"/>
              </a:spcAft>
            </a:pPr>
            <a:r>
              <a:rPr lang="en-GB" sz="900" dirty="0">
                <a:latin typeface="Avenir LT Pro 65 Medium" panose="020B0603020203020204" pitchFamily="34" charset="0"/>
              </a:rPr>
              <a:t>Nevertheless, one universal truth for all businesses is the importance of fostering a customer-centric culture. This means everyone within the organisation, from top leadership to frontline staff, should be dedicated to efficiently meeting customer needs profitability.</a:t>
            </a:r>
          </a:p>
        </p:txBody>
      </p:sp>
      <p:sp>
        <p:nvSpPr>
          <p:cNvPr id="3" name="TextBox 2">
            <a:extLst>
              <a:ext uri="{FF2B5EF4-FFF2-40B4-BE49-F238E27FC236}">
                <a16:creationId xmlns:a16="http://schemas.microsoft.com/office/drawing/2014/main" id="{AA5DE9C9-3DCE-E50B-CB8B-E1DC1E9B1E7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9AA5B6C4-D869-729D-1FDF-4AC63E8D3112}"/>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7</a:t>
            </a:fld>
            <a:endParaRPr lang="en-GB" sz="754" b="1">
              <a:solidFill>
                <a:schemeClr val="tx1"/>
              </a:solidFill>
              <a:latin typeface="Avenir LT Pro 65 Medium" panose="020B0603020203020204" pitchFamily="34" charset="0"/>
            </a:endParaRPr>
          </a:p>
        </p:txBody>
      </p:sp>
      <p:pic>
        <p:nvPicPr>
          <p:cNvPr id="12" name="Picture 11">
            <a:extLst>
              <a:ext uri="{FF2B5EF4-FFF2-40B4-BE49-F238E27FC236}">
                <a16:creationId xmlns:a16="http://schemas.microsoft.com/office/drawing/2014/main" id="{95B46CBF-18C4-9C68-1111-5581C6D91A02}"/>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4" name="Straight Connector 3">
            <a:extLst>
              <a:ext uri="{FF2B5EF4-FFF2-40B4-BE49-F238E27FC236}">
                <a16:creationId xmlns:a16="http://schemas.microsoft.com/office/drawing/2014/main" id="{0F42E640-77E3-F7CB-19A4-22D4082D0950}"/>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3189DAD8-FBD3-571B-CBD5-90E0D9677F66}"/>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4521158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pic>
        <p:nvPicPr>
          <p:cNvPr id="33" name="Picture 32">
            <a:extLst>
              <a:ext uri="{FF2B5EF4-FFF2-40B4-BE49-F238E27FC236}">
                <a16:creationId xmlns:a16="http://schemas.microsoft.com/office/drawing/2014/main" id="{9AF37929-5F6B-4223-BB75-8DB906A3E10E}"/>
              </a:ext>
            </a:extLst>
          </p:cNvPr>
          <p:cNvPicPr>
            <a:picLocks noChangeAspect="1"/>
          </p:cNvPicPr>
          <p:nvPr/>
        </p:nvPicPr>
        <p:blipFill>
          <a:blip r:embed="rId3" cstate="print">
            <a:biLevel thresh="25000"/>
            <a:extLst>
              <a:ext uri="{28A0092B-C50C-407E-A947-70E740481C1C}">
                <a14:useLocalDpi xmlns:a14="http://schemas.microsoft.com/office/drawing/2010/main"/>
              </a:ext>
            </a:extLst>
          </a:blip>
          <a:stretch>
            <a:fillRect/>
          </a:stretch>
        </p:blipFill>
        <p:spPr>
          <a:xfrm>
            <a:off x="438739" y="3531909"/>
            <a:ext cx="1488696" cy="388981"/>
          </a:xfrm>
          <a:prstGeom prst="rect">
            <a:avLst/>
          </a:prstGeom>
        </p:spPr>
      </p:pic>
      <p:sp>
        <p:nvSpPr>
          <p:cNvPr id="8" name="TextBox 7">
            <a:extLst>
              <a:ext uri="{FF2B5EF4-FFF2-40B4-BE49-F238E27FC236}">
                <a16:creationId xmlns:a16="http://schemas.microsoft.com/office/drawing/2014/main" id="{9ABE8E75-76A9-4581-8CE5-9F75320DF57A}"/>
              </a:ext>
            </a:extLst>
          </p:cNvPr>
          <p:cNvSpPr txBox="1"/>
          <p:nvPr/>
        </p:nvSpPr>
        <p:spPr>
          <a:xfrm>
            <a:off x="2407164" y="3500493"/>
            <a:ext cx="3489809" cy="530915"/>
          </a:xfrm>
          <a:prstGeom prst="rect">
            <a:avLst/>
          </a:prstGeom>
          <a:noFill/>
        </p:spPr>
        <p:txBody>
          <a:bodyPr wrap="square">
            <a:spAutoFit/>
          </a:bodyPr>
          <a:lstStyle/>
          <a:p>
            <a:pPr algn="just"/>
            <a:r>
              <a:rPr lang="en-GB" sz="475" dirty="0">
                <a:solidFill>
                  <a:schemeClr val="bg1">
                    <a:lumMod val="65000"/>
                  </a:schemeClr>
                </a:solidFill>
                <a:latin typeface="Avenir LT Pro 65 Medium" panose="020B0603020203020204" pitchFamily="34" charset="0"/>
              </a:rPr>
              <a:t>All rights reserved. No part of this publication may be reproduced, stored in a retrieval system or transmitted in any form, or by any means, electronic, mechanical, photocopying, recording or otherwise, without the prior permission. CVM People Ltd is not responsible for any errors or omissions, or for the results obtained from the use of this information that was obtained from direct experience or public reports. The performance represented is "historical” and that “past performance" is not a reliable indicator of future results. All information in this document is provided “as is”, with no guarantee of completeness, accuracy, timeliness or of the results obtained from the use of this information.</a:t>
            </a:r>
          </a:p>
        </p:txBody>
      </p:sp>
      <p:grpSp>
        <p:nvGrpSpPr>
          <p:cNvPr id="2" name="Group 1">
            <a:extLst>
              <a:ext uri="{FF2B5EF4-FFF2-40B4-BE49-F238E27FC236}">
                <a16:creationId xmlns:a16="http://schemas.microsoft.com/office/drawing/2014/main" id="{B69603E8-D666-4C11-87A9-C4E80E7253E9}"/>
              </a:ext>
            </a:extLst>
          </p:cNvPr>
          <p:cNvGrpSpPr/>
          <p:nvPr/>
        </p:nvGrpSpPr>
        <p:grpSpPr>
          <a:xfrm>
            <a:off x="478895" y="1113036"/>
            <a:ext cx="1541992" cy="1740868"/>
            <a:chOff x="623501" y="2495550"/>
            <a:chExt cx="3022348" cy="3249501"/>
          </a:xfrm>
        </p:grpSpPr>
        <p:grpSp>
          <p:nvGrpSpPr>
            <p:cNvPr id="9" name="Group 8">
              <a:extLst>
                <a:ext uri="{FF2B5EF4-FFF2-40B4-BE49-F238E27FC236}">
                  <a16:creationId xmlns:a16="http://schemas.microsoft.com/office/drawing/2014/main" id="{C9184550-2936-4F23-A9E7-D344B00BB578}"/>
                </a:ext>
              </a:extLst>
            </p:cNvPr>
            <p:cNvGrpSpPr/>
            <p:nvPr/>
          </p:nvGrpSpPr>
          <p:grpSpPr>
            <a:xfrm>
              <a:off x="623501" y="2495550"/>
              <a:ext cx="3001924" cy="3249501"/>
              <a:chOff x="5660137" y="2663879"/>
              <a:chExt cx="3001924" cy="3249501"/>
            </a:xfrm>
            <a:effectLst/>
          </p:grpSpPr>
          <p:sp>
            <p:nvSpPr>
              <p:cNvPr id="10" name="Rectangle 9">
                <a:extLst>
                  <a:ext uri="{FF2B5EF4-FFF2-40B4-BE49-F238E27FC236}">
                    <a16:creationId xmlns:a16="http://schemas.microsoft.com/office/drawing/2014/main" id="{B69DE337-46B4-4763-9CF3-B417DC6034AC}"/>
                  </a:ext>
                </a:extLst>
              </p:cNvPr>
              <p:cNvSpPr/>
              <p:nvPr/>
            </p:nvSpPr>
            <p:spPr>
              <a:xfrm>
                <a:off x="5660137" y="2663879"/>
                <a:ext cx="3001924" cy="2899492"/>
              </a:xfrm>
              <a:prstGeom prst="rect">
                <a:avLst/>
              </a:prstGeom>
              <a:solidFill>
                <a:srgbClr val="003F48"/>
              </a:solidFill>
              <a:ln w="101600">
                <a:solidFill>
                  <a:srgbClr val="003F48"/>
                </a:solidFill>
                <a:extLst>
                  <a:ext uri="{C807C97D-BFC1-408E-A445-0C87EB9F89A2}">
                    <ask:lineSketchStyleProps xmlns:ask="http://schemas.microsoft.com/office/drawing/2018/sketchyshapes" sd="2435196524">
                      <a:custGeom>
                        <a:avLst/>
                        <a:gdLst>
                          <a:gd name="connsiteX0" fmla="*/ 0 w 2261260"/>
                          <a:gd name="connsiteY0" fmla="*/ 0 h 2092524"/>
                          <a:gd name="connsiteX1" fmla="*/ 610540 w 2261260"/>
                          <a:gd name="connsiteY1" fmla="*/ 0 h 2092524"/>
                          <a:gd name="connsiteX2" fmla="*/ 1108017 w 2261260"/>
                          <a:gd name="connsiteY2" fmla="*/ 0 h 2092524"/>
                          <a:gd name="connsiteX3" fmla="*/ 1650720 w 2261260"/>
                          <a:gd name="connsiteY3" fmla="*/ 0 h 2092524"/>
                          <a:gd name="connsiteX4" fmla="*/ 2261260 w 2261260"/>
                          <a:gd name="connsiteY4" fmla="*/ 0 h 2092524"/>
                          <a:gd name="connsiteX5" fmla="*/ 2261260 w 2261260"/>
                          <a:gd name="connsiteY5" fmla="*/ 718433 h 2092524"/>
                          <a:gd name="connsiteX6" fmla="*/ 2261260 w 2261260"/>
                          <a:gd name="connsiteY6" fmla="*/ 1353166 h 2092524"/>
                          <a:gd name="connsiteX7" fmla="*/ 2261260 w 2261260"/>
                          <a:gd name="connsiteY7" fmla="*/ 2092524 h 2092524"/>
                          <a:gd name="connsiteX8" fmla="*/ 1673332 w 2261260"/>
                          <a:gd name="connsiteY8" fmla="*/ 2092524 h 2092524"/>
                          <a:gd name="connsiteX9" fmla="*/ 1085405 w 2261260"/>
                          <a:gd name="connsiteY9" fmla="*/ 2092524 h 2092524"/>
                          <a:gd name="connsiteX10" fmla="*/ 565315 w 2261260"/>
                          <a:gd name="connsiteY10" fmla="*/ 2092524 h 2092524"/>
                          <a:gd name="connsiteX11" fmla="*/ 0 w 2261260"/>
                          <a:gd name="connsiteY11" fmla="*/ 2092524 h 2092524"/>
                          <a:gd name="connsiteX12" fmla="*/ 0 w 2261260"/>
                          <a:gd name="connsiteY12" fmla="*/ 1457792 h 2092524"/>
                          <a:gd name="connsiteX13" fmla="*/ 0 w 2261260"/>
                          <a:gd name="connsiteY13" fmla="*/ 823059 h 2092524"/>
                          <a:gd name="connsiteX14" fmla="*/ 0 w 2261260"/>
                          <a:gd name="connsiteY14" fmla="*/ 0 h 209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61260" h="2092524" fill="none" extrusionOk="0">
                            <a:moveTo>
                              <a:pt x="0" y="0"/>
                            </a:moveTo>
                            <a:cubicBezTo>
                              <a:pt x="225274" y="-2432"/>
                              <a:pt x="432804" y="20452"/>
                              <a:pt x="610540" y="0"/>
                            </a:cubicBezTo>
                            <a:cubicBezTo>
                              <a:pt x="788276" y="-20452"/>
                              <a:pt x="886667" y="-13594"/>
                              <a:pt x="1108017" y="0"/>
                            </a:cubicBezTo>
                            <a:cubicBezTo>
                              <a:pt x="1329367" y="13594"/>
                              <a:pt x="1539704" y="18128"/>
                              <a:pt x="1650720" y="0"/>
                            </a:cubicBezTo>
                            <a:cubicBezTo>
                              <a:pt x="1761736" y="-18128"/>
                              <a:pt x="2070022" y="-5924"/>
                              <a:pt x="2261260" y="0"/>
                            </a:cubicBezTo>
                            <a:cubicBezTo>
                              <a:pt x="2232264" y="263542"/>
                              <a:pt x="2237116" y="557619"/>
                              <a:pt x="2261260" y="718433"/>
                            </a:cubicBezTo>
                            <a:cubicBezTo>
                              <a:pt x="2285404" y="879247"/>
                              <a:pt x="2273440" y="1081825"/>
                              <a:pt x="2261260" y="1353166"/>
                            </a:cubicBezTo>
                            <a:cubicBezTo>
                              <a:pt x="2249080" y="1624507"/>
                              <a:pt x="2233933" y="1834126"/>
                              <a:pt x="2261260" y="2092524"/>
                            </a:cubicBezTo>
                            <a:cubicBezTo>
                              <a:pt x="1986278" y="2112739"/>
                              <a:pt x="1956428" y="2074358"/>
                              <a:pt x="1673332" y="2092524"/>
                            </a:cubicBezTo>
                            <a:cubicBezTo>
                              <a:pt x="1390236" y="2110690"/>
                              <a:pt x="1363875" y="2097424"/>
                              <a:pt x="1085405" y="2092524"/>
                            </a:cubicBezTo>
                            <a:cubicBezTo>
                              <a:pt x="806935" y="2087624"/>
                              <a:pt x="733498" y="2118446"/>
                              <a:pt x="565315" y="2092524"/>
                            </a:cubicBezTo>
                            <a:cubicBezTo>
                              <a:pt x="397132" y="2066603"/>
                              <a:pt x="240481" y="2113464"/>
                              <a:pt x="0" y="2092524"/>
                            </a:cubicBezTo>
                            <a:cubicBezTo>
                              <a:pt x="4241" y="1959615"/>
                              <a:pt x="14611" y="1628888"/>
                              <a:pt x="0" y="1457792"/>
                            </a:cubicBezTo>
                            <a:cubicBezTo>
                              <a:pt x="-14611" y="1286696"/>
                              <a:pt x="20215" y="1007167"/>
                              <a:pt x="0" y="823059"/>
                            </a:cubicBezTo>
                            <a:cubicBezTo>
                              <a:pt x="-20215" y="638951"/>
                              <a:pt x="38223" y="336314"/>
                              <a:pt x="0" y="0"/>
                            </a:cubicBezTo>
                            <a:close/>
                          </a:path>
                          <a:path w="2261260" h="2092524" stroke="0" extrusionOk="0">
                            <a:moveTo>
                              <a:pt x="0" y="0"/>
                            </a:moveTo>
                            <a:cubicBezTo>
                              <a:pt x="186210" y="-21035"/>
                              <a:pt x="385651" y="-28088"/>
                              <a:pt x="610540" y="0"/>
                            </a:cubicBezTo>
                            <a:cubicBezTo>
                              <a:pt x="835429" y="28088"/>
                              <a:pt x="903053" y="14700"/>
                              <a:pt x="1108017" y="0"/>
                            </a:cubicBezTo>
                            <a:cubicBezTo>
                              <a:pt x="1312981" y="-14700"/>
                              <a:pt x="1520779" y="23337"/>
                              <a:pt x="1628107" y="0"/>
                            </a:cubicBezTo>
                            <a:cubicBezTo>
                              <a:pt x="1735435" y="-23337"/>
                              <a:pt x="2040875" y="-15704"/>
                              <a:pt x="2261260" y="0"/>
                            </a:cubicBezTo>
                            <a:cubicBezTo>
                              <a:pt x="2226815" y="310248"/>
                              <a:pt x="2281778" y="535843"/>
                              <a:pt x="2261260" y="718433"/>
                            </a:cubicBezTo>
                            <a:cubicBezTo>
                              <a:pt x="2240742" y="901023"/>
                              <a:pt x="2290523" y="1127675"/>
                              <a:pt x="2261260" y="1436866"/>
                            </a:cubicBezTo>
                            <a:cubicBezTo>
                              <a:pt x="2231997" y="1746057"/>
                              <a:pt x="2293473" y="1933465"/>
                              <a:pt x="2261260" y="2092524"/>
                            </a:cubicBezTo>
                            <a:cubicBezTo>
                              <a:pt x="2091745" y="2112752"/>
                              <a:pt x="1952902" y="2095570"/>
                              <a:pt x="1650720" y="2092524"/>
                            </a:cubicBezTo>
                            <a:cubicBezTo>
                              <a:pt x="1348538" y="2089478"/>
                              <a:pt x="1320028" y="2106191"/>
                              <a:pt x="1130630" y="2092524"/>
                            </a:cubicBezTo>
                            <a:cubicBezTo>
                              <a:pt x="941232" y="2078858"/>
                              <a:pt x="742728" y="2091874"/>
                              <a:pt x="633153" y="2092524"/>
                            </a:cubicBezTo>
                            <a:cubicBezTo>
                              <a:pt x="523578" y="2093174"/>
                              <a:pt x="226374" y="2088881"/>
                              <a:pt x="0" y="2092524"/>
                            </a:cubicBezTo>
                            <a:cubicBezTo>
                              <a:pt x="-19151" y="1869278"/>
                              <a:pt x="-13691" y="1591142"/>
                              <a:pt x="0" y="1395016"/>
                            </a:cubicBezTo>
                            <a:cubicBezTo>
                              <a:pt x="13691" y="1198890"/>
                              <a:pt x="29448" y="860110"/>
                              <a:pt x="0" y="718433"/>
                            </a:cubicBezTo>
                            <a:cubicBezTo>
                              <a:pt x="-29448" y="576756"/>
                              <a:pt x="4382" y="195769"/>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93"/>
              </a:p>
            </p:txBody>
          </p:sp>
          <p:sp>
            <p:nvSpPr>
              <p:cNvPr id="11" name="Isosceles Triangle 10">
                <a:extLst>
                  <a:ext uri="{FF2B5EF4-FFF2-40B4-BE49-F238E27FC236}">
                    <a16:creationId xmlns:a16="http://schemas.microsoft.com/office/drawing/2014/main" id="{E21B3F25-283E-499B-BAED-1BA981DE84B7}"/>
                  </a:ext>
                </a:extLst>
              </p:cNvPr>
              <p:cNvSpPr/>
              <p:nvPr/>
            </p:nvSpPr>
            <p:spPr>
              <a:xfrm rot="10800000">
                <a:off x="8249520" y="5606795"/>
                <a:ext cx="249791" cy="306585"/>
              </a:xfrm>
              <a:prstGeom prst="triangle">
                <a:avLst>
                  <a:gd name="adj" fmla="val 100000"/>
                </a:avLst>
              </a:prstGeom>
              <a:solidFill>
                <a:srgbClr val="003F48"/>
              </a:solidFill>
              <a:ln>
                <a:solidFill>
                  <a:srgbClr val="003F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93"/>
              </a:p>
            </p:txBody>
          </p:sp>
        </p:grpSp>
        <p:sp>
          <p:nvSpPr>
            <p:cNvPr id="12" name="TextBox 11">
              <a:extLst>
                <a:ext uri="{FF2B5EF4-FFF2-40B4-BE49-F238E27FC236}">
                  <a16:creationId xmlns:a16="http://schemas.microsoft.com/office/drawing/2014/main" id="{103D5328-44C0-4103-AE4C-F5F7629E1163}"/>
                </a:ext>
              </a:extLst>
            </p:cNvPr>
            <p:cNvSpPr txBox="1"/>
            <p:nvPr/>
          </p:nvSpPr>
          <p:spPr>
            <a:xfrm>
              <a:off x="1165719" y="2738163"/>
              <a:ext cx="2480130" cy="342663"/>
            </a:xfrm>
            <a:prstGeom prst="rect">
              <a:avLst/>
            </a:prstGeom>
            <a:noFill/>
          </p:spPr>
          <p:txBody>
            <a:bodyPr wrap="square" rtlCol="0">
              <a:spAutoFit/>
            </a:bodyPr>
            <a:lstStyle/>
            <a:p>
              <a:r>
                <a:rPr lang="en-GB" sz="593">
                  <a:solidFill>
                    <a:schemeClr val="bg1">
                      <a:lumMod val="95000"/>
                    </a:schemeClr>
                  </a:solidFill>
                  <a:latin typeface="Avenir LT Pro 65 Medium" panose="020B0603020203020204" pitchFamily="34" charset="0"/>
                </a:rPr>
                <a:t>Karl.Dixon@cvmpeople.com</a:t>
              </a:r>
            </a:p>
          </p:txBody>
        </p:sp>
        <p:pic>
          <p:nvPicPr>
            <p:cNvPr id="14" name="Graphic 13" descr="Email">
              <a:extLst>
                <a:ext uri="{FF2B5EF4-FFF2-40B4-BE49-F238E27FC236}">
                  <a16:creationId xmlns:a16="http://schemas.microsoft.com/office/drawing/2014/main" id="{2C48C9A4-E05B-476A-A1FC-BA3F83FD714E}"/>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711513" y="2656987"/>
              <a:ext cx="439349" cy="439349"/>
            </a:xfrm>
            <a:prstGeom prst="rect">
              <a:avLst/>
            </a:prstGeom>
          </p:spPr>
        </p:pic>
        <p:pic>
          <p:nvPicPr>
            <p:cNvPr id="15" name="Graphic 14" descr="Marker">
              <a:extLst>
                <a:ext uri="{FF2B5EF4-FFF2-40B4-BE49-F238E27FC236}">
                  <a16:creationId xmlns:a16="http://schemas.microsoft.com/office/drawing/2014/main" id="{FA8DA942-C329-4B9C-BB67-41FB0453ECE4}"/>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711513" y="4655937"/>
              <a:ext cx="439349" cy="439349"/>
            </a:xfrm>
            <a:prstGeom prst="rect">
              <a:avLst/>
            </a:prstGeom>
          </p:spPr>
        </p:pic>
        <p:pic>
          <p:nvPicPr>
            <p:cNvPr id="16" name="Graphic 15" descr="Smart Phone">
              <a:extLst>
                <a:ext uri="{FF2B5EF4-FFF2-40B4-BE49-F238E27FC236}">
                  <a16:creationId xmlns:a16="http://schemas.microsoft.com/office/drawing/2014/main" id="{78A34C92-73A1-453E-8CDF-08EC2DB5A833}"/>
                </a:ext>
              </a:extLst>
            </p:cNvPr>
            <p:cNvPicPr>
              <a:picLocks noChangeAspect="1"/>
            </p:cNvPicPr>
            <p:nvPr/>
          </p:nvPicPr>
          <p:blipFill>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rot="10800000">
              <a:off x="711513" y="3381108"/>
              <a:ext cx="439349" cy="439349"/>
            </a:xfrm>
            <a:prstGeom prst="rect">
              <a:avLst/>
            </a:prstGeom>
          </p:spPr>
        </p:pic>
        <p:pic>
          <p:nvPicPr>
            <p:cNvPr id="17" name="Graphic 16" descr="Internet">
              <a:extLst>
                <a:ext uri="{FF2B5EF4-FFF2-40B4-BE49-F238E27FC236}">
                  <a16:creationId xmlns:a16="http://schemas.microsoft.com/office/drawing/2014/main" id="{010607C2-58D7-4FAD-AAF1-5DF13451F98C}"/>
                </a:ext>
              </a:extLst>
            </p:cNvPr>
            <p:cNvPicPr>
              <a:picLocks noChangeAspect="1"/>
            </p:cNvPicPr>
            <p:nvPr/>
          </p:nvPicPr>
          <p:blipFill>
            <a:blip r:embed="rId10" cstate="screen">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p:blipFill>
          <p:spPr>
            <a:xfrm>
              <a:off x="711513" y="4044022"/>
              <a:ext cx="439349" cy="439349"/>
            </a:xfrm>
            <a:prstGeom prst="rect">
              <a:avLst/>
            </a:prstGeom>
          </p:spPr>
        </p:pic>
        <p:sp>
          <p:nvSpPr>
            <p:cNvPr id="18" name="TextBox 17">
              <a:extLst>
                <a:ext uri="{FF2B5EF4-FFF2-40B4-BE49-F238E27FC236}">
                  <a16:creationId xmlns:a16="http://schemas.microsoft.com/office/drawing/2014/main" id="{D32434FE-B404-4F20-9310-2E762284041F}"/>
                </a:ext>
              </a:extLst>
            </p:cNvPr>
            <p:cNvSpPr txBox="1"/>
            <p:nvPr/>
          </p:nvSpPr>
          <p:spPr>
            <a:xfrm>
              <a:off x="1165719" y="4125196"/>
              <a:ext cx="2480130" cy="342663"/>
            </a:xfrm>
            <a:prstGeom prst="rect">
              <a:avLst/>
            </a:prstGeom>
            <a:noFill/>
          </p:spPr>
          <p:txBody>
            <a:bodyPr wrap="square" rtlCol="0">
              <a:spAutoFit/>
            </a:bodyPr>
            <a:lstStyle/>
            <a:p>
              <a:r>
                <a:rPr lang="en-GB" sz="593">
                  <a:solidFill>
                    <a:schemeClr val="bg1">
                      <a:lumMod val="95000"/>
                    </a:schemeClr>
                  </a:solidFill>
                  <a:latin typeface="Avenir LT Pro 65 Medium" panose="020B0603020203020204" pitchFamily="34" charset="0"/>
                </a:rPr>
                <a:t>www.cvmpeople.com</a:t>
              </a:r>
            </a:p>
          </p:txBody>
        </p:sp>
        <p:sp>
          <p:nvSpPr>
            <p:cNvPr id="19" name="TextBox 18">
              <a:extLst>
                <a:ext uri="{FF2B5EF4-FFF2-40B4-BE49-F238E27FC236}">
                  <a16:creationId xmlns:a16="http://schemas.microsoft.com/office/drawing/2014/main" id="{6087AF0E-09DE-4DE8-8AFB-CB9D45196436}"/>
                </a:ext>
              </a:extLst>
            </p:cNvPr>
            <p:cNvSpPr txBox="1"/>
            <p:nvPr/>
          </p:nvSpPr>
          <p:spPr>
            <a:xfrm>
              <a:off x="1165719" y="3462282"/>
              <a:ext cx="2480130" cy="342663"/>
            </a:xfrm>
            <a:prstGeom prst="rect">
              <a:avLst/>
            </a:prstGeom>
            <a:noFill/>
          </p:spPr>
          <p:txBody>
            <a:bodyPr wrap="square" rtlCol="0">
              <a:spAutoFit/>
            </a:bodyPr>
            <a:lstStyle/>
            <a:p>
              <a:r>
                <a:rPr lang="en-GB" sz="593">
                  <a:solidFill>
                    <a:schemeClr val="bg1">
                      <a:lumMod val="95000"/>
                    </a:schemeClr>
                  </a:solidFill>
                  <a:latin typeface="Avenir LT Pro 65 Medium" panose="020B0603020203020204" pitchFamily="34" charset="0"/>
                </a:rPr>
                <a:t>0737 605 1175</a:t>
              </a:r>
            </a:p>
          </p:txBody>
        </p:sp>
        <p:sp>
          <p:nvSpPr>
            <p:cNvPr id="20" name="TextBox 19">
              <a:extLst>
                <a:ext uri="{FF2B5EF4-FFF2-40B4-BE49-F238E27FC236}">
                  <a16:creationId xmlns:a16="http://schemas.microsoft.com/office/drawing/2014/main" id="{6E03D407-5373-43D4-A826-0052252D15EE}"/>
                </a:ext>
              </a:extLst>
            </p:cNvPr>
            <p:cNvSpPr txBox="1"/>
            <p:nvPr/>
          </p:nvSpPr>
          <p:spPr>
            <a:xfrm>
              <a:off x="1165719" y="4634192"/>
              <a:ext cx="2480130" cy="683291"/>
            </a:xfrm>
            <a:prstGeom prst="rect">
              <a:avLst/>
            </a:prstGeom>
            <a:noFill/>
          </p:spPr>
          <p:txBody>
            <a:bodyPr wrap="square" rtlCol="0">
              <a:spAutoFit/>
            </a:bodyPr>
            <a:lstStyle/>
            <a:p>
              <a:r>
                <a:rPr lang="en-GB" sz="593">
                  <a:solidFill>
                    <a:schemeClr val="bg1">
                      <a:lumMod val="95000"/>
                    </a:schemeClr>
                  </a:solidFill>
                  <a:latin typeface="Avenir LT Pro 65 Medium" panose="020B0603020203020204" pitchFamily="34" charset="0"/>
                </a:rPr>
                <a:t>11 Basepoint Business Centre</a:t>
              </a:r>
            </a:p>
            <a:p>
              <a:r>
                <a:rPr lang="en-GB" sz="593" err="1">
                  <a:solidFill>
                    <a:schemeClr val="bg1">
                      <a:lumMod val="95000"/>
                    </a:schemeClr>
                  </a:solidFill>
                  <a:latin typeface="Avenir LT Pro 65 Medium" panose="020B0603020203020204" pitchFamily="34" charset="0"/>
                </a:rPr>
                <a:t>Stroudley</a:t>
              </a:r>
              <a:r>
                <a:rPr lang="en-GB" sz="593">
                  <a:solidFill>
                    <a:schemeClr val="bg1">
                      <a:lumMod val="95000"/>
                    </a:schemeClr>
                  </a:solidFill>
                  <a:latin typeface="Avenir LT Pro 65 Medium" panose="020B0603020203020204" pitchFamily="34" charset="0"/>
                </a:rPr>
                <a:t> Road, Basingstoke</a:t>
              </a:r>
            </a:p>
            <a:p>
              <a:r>
                <a:rPr lang="en-GB" sz="593">
                  <a:solidFill>
                    <a:schemeClr val="bg1">
                      <a:lumMod val="95000"/>
                    </a:schemeClr>
                  </a:solidFill>
                  <a:latin typeface="Avenir LT Pro 65 Medium" panose="020B0603020203020204" pitchFamily="34" charset="0"/>
                </a:rPr>
                <a:t>Hampshire, RG24 8UP</a:t>
              </a:r>
            </a:p>
          </p:txBody>
        </p:sp>
      </p:grpSp>
      <p:sp>
        <p:nvSpPr>
          <p:cNvPr id="4" name="Rectangle 3">
            <a:extLst>
              <a:ext uri="{FF2B5EF4-FFF2-40B4-BE49-F238E27FC236}">
                <a16:creationId xmlns:a16="http://schemas.microsoft.com/office/drawing/2014/main" id="{874F2F61-5BEE-96C6-BB91-E8E6FE8CED91}"/>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1778931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8A8FFE5-2E9D-0FC9-E01F-CB92A6BB35A4}"/>
              </a:ext>
            </a:extLst>
          </p:cNvPr>
          <p:cNvSpPr/>
          <p:nvPr/>
        </p:nvSpPr>
        <p:spPr>
          <a:xfrm>
            <a:off x="340029" y="1306657"/>
            <a:ext cx="5508377" cy="2001138"/>
          </a:xfrm>
          <a:prstGeom prst="rect">
            <a:avLst/>
          </a:prstGeom>
        </p:spPr>
        <p:txBody>
          <a:bodyPr wrap="square" lIns="0" tIns="0" rIns="0" bIns="0" numCol="1" spcCol="360000">
            <a:noAutofit/>
          </a:bodyPr>
          <a:lstStyle/>
          <a:p>
            <a:pPr>
              <a:spcAft>
                <a:spcPts val="754"/>
              </a:spcAft>
            </a:pPr>
            <a:r>
              <a:rPr lang="en-GB" sz="900" dirty="0">
                <a:latin typeface="Avenir LT Pro 65 Medium" panose="020B0603020203020204" pitchFamily="34" charset="0"/>
              </a:rPr>
              <a:t>The world’s most successful businesses recognise the significance of actively managing their customer base as an asset of immense value in achieving their goals. </a:t>
            </a:r>
          </a:p>
          <a:p>
            <a:pPr>
              <a:spcAft>
                <a:spcPts val="754"/>
              </a:spcAft>
            </a:pPr>
            <a:r>
              <a:rPr lang="en-GB" sz="900" dirty="0">
                <a:latin typeface="Avenir LT Pro 65 Medium" panose="020B0603020203020204" pitchFamily="34" charset="0"/>
              </a:rPr>
              <a:t>Managing customers means strategically overseeing and maintaining relationships with customers who interact with a business through, e.g.:</a:t>
            </a:r>
          </a:p>
        </p:txBody>
      </p:sp>
      <p:sp>
        <p:nvSpPr>
          <p:cNvPr id="6" name="Slide Number Placeholder 5">
            <a:extLst>
              <a:ext uri="{FF2B5EF4-FFF2-40B4-BE49-F238E27FC236}">
                <a16:creationId xmlns:a16="http://schemas.microsoft.com/office/drawing/2014/main" id="{2A7CE6E5-D2F5-3DF9-C928-67D2C6DAFCF1}"/>
              </a:ext>
            </a:extLst>
          </p:cNvPr>
          <p:cNvSpPr txBox="1">
            <a:spLocks/>
          </p:cNvSpPr>
          <p:nvPr/>
        </p:nvSpPr>
        <p:spPr>
          <a:xfrm>
            <a:off x="292863" y="333108"/>
            <a:ext cx="303799" cy="216840"/>
          </a:xfrm>
          <a:prstGeom prst="rect">
            <a:avLst/>
          </a:prstGeom>
        </p:spPr>
        <p:txBody>
          <a:bodyPr vert="horz" lIns="54304" tIns="27153" rIns="54304" bIns="27153" rtlCol="0" anchor="ctr"/>
          <a:lstStyle>
            <a:defPPr>
              <a:defRPr lang="en-US"/>
            </a:defPPr>
            <a:lvl1pPr algn="r">
              <a:defRPr sz="600" b="1">
                <a:latin typeface="Avenir Next LT Pro" panose="020B05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AAF318D0-7A32-4883-B264-F6C453FE3576}" type="slidenum">
              <a:rPr lang="en-GB" sz="754">
                <a:latin typeface="Avenir LT Pro 65 Medium" panose="020B0603020203020204" pitchFamily="34" charset="0"/>
              </a:rPr>
              <a:pPr algn="l"/>
              <a:t>8</a:t>
            </a:fld>
            <a:endParaRPr lang="en-GB" sz="754">
              <a:latin typeface="Avenir LT Pro 65 Medium" panose="020B0603020203020204" pitchFamily="34" charset="0"/>
            </a:endParaRPr>
          </a:p>
        </p:txBody>
      </p:sp>
      <p:sp>
        <p:nvSpPr>
          <p:cNvPr id="7" name="TextBox 6">
            <a:extLst>
              <a:ext uri="{FF2B5EF4-FFF2-40B4-BE49-F238E27FC236}">
                <a16:creationId xmlns:a16="http://schemas.microsoft.com/office/drawing/2014/main" id="{F90A751B-51CA-7C63-2D8C-37EC3FF966FF}"/>
              </a:ext>
            </a:extLst>
          </p:cNvPr>
          <p:cNvSpPr txBox="1"/>
          <p:nvPr/>
        </p:nvSpPr>
        <p:spPr>
          <a:xfrm>
            <a:off x="436511" y="346951"/>
            <a:ext cx="2491778" cy="189154"/>
          </a:xfrm>
          <a:prstGeom prst="rect">
            <a:avLst/>
          </a:prstGeom>
          <a:noFill/>
        </p:spPr>
        <p:txBody>
          <a:bodyPr wrap="square" rtlCol="0" anchor="ctr">
            <a:spAutoFit/>
          </a:bodyPr>
          <a:lstStyle>
            <a:defPPr>
              <a:defRPr lang="en-US"/>
            </a:defPPr>
            <a:lvl1pPr algn="r">
              <a:tabLst>
                <a:tab pos="1058383" algn="l"/>
              </a:tabLst>
              <a:defRPr sz="500">
                <a:latin typeface="Avenir Next LT Pro Light" panose="020B0304020202020204" pitchFamily="34" charset="0"/>
              </a:defRPr>
            </a:lvl1pPr>
          </a:lstStyle>
          <a:p>
            <a:pPr algn="l"/>
            <a:r>
              <a:rPr lang="en-GB" sz="629" dirty="0"/>
              <a:t>Management of Customers Pocketbook</a:t>
            </a:r>
          </a:p>
        </p:txBody>
      </p:sp>
      <p:sp>
        <p:nvSpPr>
          <p:cNvPr id="12" name="Title 1">
            <a:extLst>
              <a:ext uri="{FF2B5EF4-FFF2-40B4-BE49-F238E27FC236}">
                <a16:creationId xmlns:a16="http://schemas.microsoft.com/office/drawing/2014/main" id="{0331B639-165D-9833-0B1F-018684D03BA0}"/>
              </a:ext>
            </a:extLst>
          </p:cNvPr>
          <p:cNvSpPr txBox="1">
            <a:spLocks/>
          </p:cNvSpPr>
          <p:nvPr/>
        </p:nvSpPr>
        <p:spPr>
          <a:xfrm>
            <a:off x="340029" y="779070"/>
            <a:ext cx="3706119" cy="277178"/>
          </a:xfrm>
          <a:prstGeom prst="rect">
            <a:avLst/>
          </a:prstGeom>
          <a:noFill/>
        </p:spPr>
        <p:txBody>
          <a:bodyPr vert="horz" wrap="square" lIns="0" tIns="0" rIns="0" bIns="0"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MANAGING CUSTOMERS IS IMPORTANT</a:t>
            </a:r>
          </a:p>
        </p:txBody>
      </p:sp>
      <p:pic>
        <p:nvPicPr>
          <p:cNvPr id="2" name="Picture 1">
            <a:extLst>
              <a:ext uri="{FF2B5EF4-FFF2-40B4-BE49-F238E27FC236}">
                <a16:creationId xmlns:a16="http://schemas.microsoft.com/office/drawing/2014/main" id="{49657CD2-D548-6B71-080F-B0A7328B19D2}"/>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0029" y="4007759"/>
            <a:ext cx="513264" cy="134110"/>
          </a:xfrm>
          <a:prstGeom prst="rect">
            <a:avLst/>
          </a:prstGeom>
        </p:spPr>
      </p:pic>
      <p:cxnSp>
        <p:nvCxnSpPr>
          <p:cNvPr id="5" name="Straight Connector 4">
            <a:extLst>
              <a:ext uri="{FF2B5EF4-FFF2-40B4-BE49-F238E27FC236}">
                <a16:creationId xmlns:a16="http://schemas.microsoft.com/office/drawing/2014/main" id="{65D13A7A-3DEC-80E7-91D6-187E7C3D511E}"/>
              </a:ext>
            </a:extLst>
          </p:cNvPr>
          <p:cNvCxnSpPr>
            <a:cxnSpLocks/>
          </p:cNvCxnSpPr>
          <p:nvPr/>
        </p:nvCxnSpPr>
        <p:spPr>
          <a:xfrm flipH="1">
            <a:off x="340030" y="533604"/>
            <a:ext cx="5531381"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73F7882-9EB8-A136-04BA-D0B8E8E8F0E3}"/>
              </a:ext>
            </a:extLst>
          </p:cNvPr>
          <p:cNvSpPr/>
          <p:nvPr/>
        </p:nvSpPr>
        <p:spPr>
          <a:xfrm>
            <a:off x="6295574"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
        <p:nvSpPr>
          <p:cNvPr id="3" name="Rectangle 2">
            <a:extLst>
              <a:ext uri="{FF2B5EF4-FFF2-40B4-BE49-F238E27FC236}">
                <a16:creationId xmlns:a16="http://schemas.microsoft.com/office/drawing/2014/main" id="{0B4956C3-8BD0-3F9C-6DE7-D16E49F29245}"/>
              </a:ext>
            </a:extLst>
          </p:cNvPr>
          <p:cNvSpPr/>
          <p:nvPr/>
        </p:nvSpPr>
        <p:spPr>
          <a:xfrm>
            <a:off x="340029" y="2163222"/>
            <a:ext cx="5508377" cy="1494555"/>
          </a:xfrm>
          <a:prstGeom prst="rect">
            <a:avLst/>
          </a:prstGeom>
        </p:spPr>
        <p:txBody>
          <a:bodyPr wrap="square" lIns="0" tIns="0" rIns="0" bIns="0" numCol="2" spcCol="360000">
            <a:noAutofit/>
          </a:bodyPr>
          <a:lstStyle/>
          <a:p>
            <a:pPr marL="113743" indent="-113743">
              <a:spcAft>
                <a:spcPts val="754"/>
              </a:spcAft>
              <a:buClr>
                <a:srgbClr val="003F48"/>
              </a:buClr>
              <a:buFont typeface="Wingdings" panose="05000000000000000000" pitchFamily="2" charset="2"/>
              <a:buChar char="§"/>
            </a:pPr>
            <a:r>
              <a:rPr lang="en-GB" sz="900" dirty="0">
                <a:latin typeface="Avenir LT Pro 65 Medium" panose="020B0603020203020204" pitchFamily="34" charset="0"/>
              </a:rPr>
              <a:t>Attracting new customers through marketing, advertising, and sales efforts.</a:t>
            </a:r>
          </a:p>
          <a:p>
            <a:pPr marL="113743" indent="-113743">
              <a:spcAft>
                <a:spcPts val="754"/>
              </a:spcAft>
              <a:buClr>
                <a:srgbClr val="003F48"/>
              </a:buClr>
              <a:buFont typeface="Wingdings" panose="05000000000000000000" pitchFamily="2" charset="2"/>
              <a:buChar char="§"/>
            </a:pPr>
            <a:r>
              <a:rPr lang="en-GB" sz="900" dirty="0">
                <a:latin typeface="Avenir LT Pro 65 Medium" panose="020B0603020203020204" pitchFamily="34" charset="0"/>
              </a:rPr>
              <a:t>Encouraging loyalty by providing excellent service, addressing customer needs, and fostering positive experiences.</a:t>
            </a:r>
          </a:p>
          <a:p>
            <a:pPr marL="113743" indent="-113743">
              <a:spcAft>
                <a:spcPts val="754"/>
              </a:spcAft>
              <a:buClr>
                <a:srgbClr val="003F48"/>
              </a:buClr>
              <a:buFont typeface="Wingdings" panose="05000000000000000000" pitchFamily="2" charset="2"/>
              <a:buChar char="§"/>
            </a:pPr>
            <a:r>
              <a:rPr lang="en-GB" sz="900" dirty="0">
                <a:latin typeface="Avenir LT Pro 65 Medium" panose="020B0603020203020204" pitchFamily="34" charset="0"/>
              </a:rPr>
              <a:t>Gathering information about customer preference, behaviour, history, profile and value to personalise and improve interactions.</a:t>
            </a:r>
          </a:p>
          <a:p>
            <a:pPr marL="113743" indent="-113743">
              <a:spcAft>
                <a:spcPts val="754"/>
              </a:spcAft>
              <a:buClr>
                <a:srgbClr val="003F48"/>
              </a:buClr>
              <a:buFont typeface="Wingdings" panose="05000000000000000000" pitchFamily="2" charset="2"/>
              <a:buChar char="§"/>
            </a:pPr>
            <a:r>
              <a:rPr lang="en-GB" sz="900" dirty="0">
                <a:latin typeface="Avenir LT Pro 65 Medium" panose="020B0603020203020204" pitchFamily="34" charset="0"/>
              </a:rPr>
              <a:t>Listening to customer feedback to enhance products, services, and overall business operations.</a:t>
            </a:r>
          </a:p>
          <a:p>
            <a:pPr marL="113743" indent="-113743">
              <a:spcAft>
                <a:spcPts val="754"/>
              </a:spcAft>
              <a:buClr>
                <a:srgbClr val="003F48"/>
              </a:buClr>
              <a:buFont typeface="Wingdings" panose="05000000000000000000" pitchFamily="2" charset="2"/>
              <a:buChar char="§"/>
            </a:pPr>
            <a:r>
              <a:rPr lang="en-GB" sz="900" dirty="0">
                <a:latin typeface="Avenir LT Pro 65 Medium" panose="020B0603020203020204" pitchFamily="34" charset="0"/>
              </a:rPr>
              <a:t>Regularly engaging customers through various channels to answer questions, solve issues, inform, recommend, and build rapport. </a:t>
            </a:r>
          </a:p>
          <a:p>
            <a:pPr marL="113743" indent="-113743">
              <a:spcAft>
                <a:spcPts val="754"/>
              </a:spcAft>
              <a:buClr>
                <a:srgbClr val="003F48"/>
              </a:buClr>
              <a:buFont typeface="Wingdings" panose="05000000000000000000" pitchFamily="2" charset="2"/>
              <a:buChar char="§"/>
            </a:pPr>
            <a:r>
              <a:rPr lang="en-GB" sz="900" dirty="0">
                <a:latin typeface="Avenir LT Pro 65 Medium" panose="020B0603020203020204" pitchFamily="34" charset="0"/>
              </a:rPr>
              <a:t>Orchestrating marketing, sales, service and administrative activities to maximise a customer’s value to the business.</a:t>
            </a:r>
          </a:p>
        </p:txBody>
      </p:sp>
    </p:spTree>
    <p:extLst>
      <p:ext uri="{BB962C8B-B14F-4D97-AF65-F5344CB8AC3E}">
        <p14:creationId xmlns:p14="http://schemas.microsoft.com/office/powerpoint/2010/main" val="2326952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93851-4039-F52C-AD35-1C1C174EC106}"/>
              </a:ext>
            </a:extLst>
          </p:cNvPr>
          <p:cNvSpPr txBox="1">
            <a:spLocks/>
          </p:cNvSpPr>
          <p:nvPr/>
        </p:nvSpPr>
        <p:spPr>
          <a:xfrm>
            <a:off x="640160" y="779070"/>
            <a:ext cx="5367019" cy="277178"/>
          </a:xfrm>
          <a:prstGeom prst="rect">
            <a:avLst/>
          </a:prstGeom>
          <a:noFill/>
        </p:spPr>
        <p:txBody>
          <a:bodyPr vert="horz" wrap="square" lIns="54304" tIns="27153" rIns="54304" bIns="27153" rtlCol="0" anchor="ctr">
            <a:noAutofit/>
          </a:bodyPr>
          <a:lstStyle>
            <a:lvl1pPr defTabSz="914400">
              <a:lnSpc>
                <a:spcPct val="90000"/>
              </a:lnSpc>
              <a:spcBef>
                <a:spcPct val="0"/>
              </a:spcBef>
              <a:buNone/>
              <a:defRPr lang="en-GB" sz="2000" b="1">
                <a:solidFill>
                  <a:schemeClr val="bg1"/>
                </a:solidFill>
                <a:effectLst/>
                <a:latin typeface="Avenir Next LT Pro" panose="020B0504020202020204" pitchFamily="34" charset="0"/>
              </a:defRPr>
            </a:lvl1pPr>
          </a:lstStyle>
          <a:p>
            <a:r>
              <a:rPr lang="en-GB" sz="1188" dirty="0">
                <a:solidFill>
                  <a:srgbClr val="003F48"/>
                </a:solidFill>
                <a:latin typeface="Avenir LT Pro 65 Medium" panose="020B0603020203020204" pitchFamily="34" charset="0"/>
              </a:rPr>
              <a:t>MANAGING CUSTOMERS IS NOT NEW</a:t>
            </a:r>
          </a:p>
        </p:txBody>
      </p:sp>
      <p:sp>
        <p:nvSpPr>
          <p:cNvPr id="20" name="TextBox 19">
            <a:extLst>
              <a:ext uri="{FF2B5EF4-FFF2-40B4-BE49-F238E27FC236}">
                <a16:creationId xmlns:a16="http://schemas.microsoft.com/office/drawing/2014/main" id="{A1758789-B2BA-9C48-35D3-3CAA8FB0C414}"/>
              </a:ext>
            </a:extLst>
          </p:cNvPr>
          <p:cNvSpPr txBox="1"/>
          <p:nvPr/>
        </p:nvSpPr>
        <p:spPr>
          <a:xfrm>
            <a:off x="586793" y="1290169"/>
            <a:ext cx="5420386" cy="2010807"/>
          </a:xfrm>
          <a:prstGeom prst="rect">
            <a:avLst/>
          </a:prstGeom>
          <a:noFill/>
          <a:ln>
            <a:noFill/>
          </a:ln>
        </p:spPr>
        <p:txBody>
          <a:bodyPr wrap="square">
            <a:spAutoFit/>
          </a:bodyPr>
          <a:lstStyle/>
          <a:p>
            <a:pPr fontAlgn="base">
              <a:spcAft>
                <a:spcPts val="357"/>
              </a:spcAft>
            </a:pPr>
            <a:r>
              <a:rPr lang="en-GB" sz="900" dirty="0">
                <a:latin typeface="Avenir LT Pro 65 Medium" panose="020B0603020203020204" pitchFamily="34" charset="0"/>
              </a:rPr>
              <a:t>Until around the mid-20th century, shopkeepers managed their customers intuitively by personalising the tone and content of their interactions to sell more products. </a:t>
            </a:r>
          </a:p>
          <a:p>
            <a:pPr fontAlgn="base">
              <a:spcAft>
                <a:spcPts val="357"/>
              </a:spcAft>
            </a:pPr>
            <a:r>
              <a:rPr lang="en-GB" sz="900" dirty="0">
                <a:latin typeface="Avenir LT Pro 65 Medium" panose="020B0603020203020204" pitchFamily="34" charset="0"/>
              </a:rPr>
              <a:t>They knew most of their customers by name and understood their circumstances and the environment they lived in. </a:t>
            </a:r>
          </a:p>
          <a:p>
            <a:pPr fontAlgn="base">
              <a:spcAft>
                <a:spcPts val="357"/>
              </a:spcAft>
            </a:pPr>
            <a:r>
              <a:rPr lang="en-GB" sz="900" dirty="0">
                <a:latin typeface="Avenir LT Pro 65 Medium" panose="020B0603020203020204" pitchFamily="34" charset="0"/>
              </a:rPr>
              <a:t>Directly observing their customers' browsing and purchase habits helped them know what products and services those customers liked and disliked, how much they would spend, and when. </a:t>
            </a:r>
          </a:p>
          <a:p>
            <a:pPr fontAlgn="base">
              <a:spcAft>
                <a:spcPts val="357"/>
              </a:spcAft>
            </a:pPr>
            <a:r>
              <a:rPr lang="en-GB" sz="900" dirty="0">
                <a:latin typeface="Avenir LT Pro 65 Medium" panose="020B0603020203020204" pitchFamily="34" charset="0"/>
              </a:rPr>
              <a:t>This helped them know what additional or alternative products and services to offer, when to do it, and how best to go about it.</a:t>
            </a:r>
          </a:p>
          <a:p>
            <a:pPr fontAlgn="base">
              <a:spcAft>
                <a:spcPts val="357"/>
              </a:spcAft>
            </a:pPr>
            <a:r>
              <a:rPr lang="en-GB" sz="900" dirty="0">
                <a:latin typeface="Avenir LT Pro 65 Medium" panose="020B0603020203020204" pitchFamily="34" charset="0"/>
              </a:rPr>
              <a:t>Even today, research suggests that 74% of consumers believe brand loyalty is about feeling understood and valued – not discounts and loyalty perks</a:t>
            </a:r>
            <a:r>
              <a:rPr lang="en-GB" sz="900" baseline="30000" dirty="0">
                <a:latin typeface="Avenir LT Pro 65 Medium" panose="020B0603020203020204" pitchFamily="34" charset="0"/>
              </a:rPr>
              <a:t>1</a:t>
            </a:r>
            <a:r>
              <a:rPr lang="en-GB" sz="900" dirty="0">
                <a:latin typeface="Avenir LT Pro 65 Medium" panose="020B0603020203020204" pitchFamily="34" charset="0"/>
              </a:rPr>
              <a:t>. </a:t>
            </a:r>
          </a:p>
          <a:p>
            <a:pPr fontAlgn="base">
              <a:spcAft>
                <a:spcPts val="357"/>
              </a:spcAft>
            </a:pPr>
            <a:r>
              <a:rPr lang="en-GB" sz="900" dirty="0">
                <a:latin typeface="Avenir LT Pro 65 Medium" panose="020B0603020203020204" pitchFamily="34" charset="0"/>
              </a:rPr>
              <a:t>This is because when customers feel like they are being understood and valued, they are more likely to trust the brand and continue to do business with it.</a:t>
            </a:r>
          </a:p>
        </p:txBody>
      </p:sp>
      <p:sp>
        <p:nvSpPr>
          <p:cNvPr id="6" name="Rectangle 5">
            <a:extLst>
              <a:ext uri="{FF2B5EF4-FFF2-40B4-BE49-F238E27FC236}">
                <a16:creationId xmlns:a16="http://schemas.microsoft.com/office/drawing/2014/main" id="{98BF75FB-685A-14D9-33DF-067A9C6F6C4F}"/>
              </a:ext>
            </a:extLst>
          </p:cNvPr>
          <p:cNvSpPr/>
          <p:nvPr/>
        </p:nvSpPr>
        <p:spPr>
          <a:xfrm>
            <a:off x="648941" y="3990176"/>
            <a:ext cx="4267915" cy="169277"/>
          </a:xfrm>
          <a:prstGeom prst="rect">
            <a:avLst/>
          </a:prstGeom>
        </p:spPr>
        <p:txBody>
          <a:bodyPr wrap="square" anchor="ctr">
            <a:spAutoFit/>
          </a:bodyPr>
          <a:lstStyle/>
          <a:p>
            <a:r>
              <a:rPr lang="en-GB" sz="500" spc="59" dirty="0">
                <a:solidFill>
                  <a:schemeClr val="tx1">
                    <a:lumMod val="75000"/>
                    <a:lumOff val="25000"/>
                  </a:schemeClr>
                </a:solidFill>
                <a:latin typeface="Avenir LT Pro 65 Medium" panose="020B0603020203020204" pitchFamily="34" charset="0"/>
              </a:rPr>
              <a:t>1. Redpoint Global, Brand loyalty research, 2022</a:t>
            </a:r>
          </a:p>
        </p:txBody>
      </p:sp>
      <p:sp>
        <p:nvSpPr>
          <p:cNvPr id="3" name="TextBox 2">
            <a:extLst>
              <a:ext uri="{FF2B5EF4-FFF2-40B4-BE49-F238E27FC236}">
                <a16:creationId xmlns:a16="http://schemas.microsoft.com/office/drawing/2014/main" id="{AA5DE9C9-3DCE-E50B-CB8B-E1DC1E9B1E7E}"/>
              </a:ext>
            </a:extLst>
          </p:cNvPr>
          <p:cNvSpPr txBox="1"/>
          <p:nvPr/>
        </p:nvSpPr>
        <p:spPr>
          <a:xfrm>
            <a:off x="3323670" y="348980"/>
            <a:ext cx="2491778" cy="189154"/>
          </a:xfrm>
          <a:prstGeom prst="rect">
            <a:avLst/>
          </a:prstGeom>
          <a:noFill/>
        </p:spPr>
        <p:txBody>
          <a:bodyPr wrap="square" rtlCol="0" anchor="ctr">
            <a:spAutoFit/>
          </a:bodyPr>
          <a:lstStyle/>
          <a:p>
            <a:pPr algn="r">
              <a:tabLst>
                <a:tab pos="1330387" algn="l"/>
              </a:tabLst>
            </a:pPr>
            <a:r>
              <a:rPr lang="en-GB" sz="629" dirty="0">
                <a:latin typeface="Avenir Next LT Pro Light" panose="020B0304020202020204" pitchFamily="34" charset="0"/>
              </a:rPr>
              <a:t>Management of Customers Pocketbook</a:t>
            </a:r>
          </a:p>
        </p:txBody>
      </p:sp>
      <p:sp>
        <p:nvSpPr>
          <p:cNvPr id="9" name="Slide Number Placeholder 5">
            <a:extLst>
              <a:ext uri="{FF2B5EF4-FFF2-40B4-BE49-F238E27FC236}">
                <a16:creationId xmlns:a16="http://schemas.microsoft.com/office/drawing/2014/main" id="{9AA5B6C4-D869-729D-1FDF-4AC63E8D3112}"/>
              </a:ext>
            </a:extLst>
          </p:cNvPr>
          <p:cNvSpPr txBox="1">
            <a:spLocks/>
          </p:cNvSpPr>
          <p:nvPr/>
        </p:nvSpPr>
        <p:spPr>
          <a:xfrm>
            <a:off x="5678078" y="335137"/>
            <a:ext cx="303799" cy="216840"/>
          </a:xfrm>
          <a:prstGeom prst="rect">
            <a:avLst/>
          </a:prstGeom>
        </p:spPr>
        <p:txBody>
          <a:bodyPr vert="horz" lIns="54304" tIns="27153" rIns="54304" bIns="27153" rtlCol="0" anchor="ctr"/>
          <a:lstStyle>
            <a:defPPr>
              <a:defRPr lang="en-US"/>
            </a:defPPr>
            <a:lvl1pPr marL="0" algn="r" defTabSz="457200" rtl="0" eaLnBrk="1" latinLnBrk="0" hangingPunct="1">
              <a:defRPr sz="450" kern="1200">
                <a:solidFill>
                  <a:schemeClr val="bg1">
                    <a:lumMod val="85000"/>
                  </a:schemeClr>
                </a:solidFill>
                <a:latin typeface="Avenir Next LT Pro Light" panose="020B0304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F318D0-7A32-4883-B264-F6C453FE3576}" type="slidenum">
              <a:rPr lang="en-GB" sz="754" b="1">
                <a:solidFill>
                  <a:schemeClr val="tx1"/>
                </a:solidFill>
                <a:latin typeface="Avenir LT Pro 65 Medium" panose="020B0603020203020204" pitchFamily="34" charset="0"/>
              </a:rPr>
              <a:pPr/>
              <a:t>9</a:t>
            </a:fld>
            <a:endParaRPr lang="en-GB" sz="754" b="1">
              <a:solidFill>
                <a:schemeClr val="tx1"/>
              </a:solidFill>
              <a:latin typeface="Avenir LT Pro 65 Medium" panose="020B0603020203020204" pitchFamily="34" charset="0"/>
            </a:endParaRPr>
          </a:p>
        </p:txBody>
      </p:sp>
      <p:pic>
        <p:nvPicPr>
          <p:cNvPr id="12" name="Picture 11">
            <a:extLst>
              <a:ext uri="{FF2B5EF4-FFF2-40B4-BE49-F238E27FC236}">
                <a16:creationId xmlns:a16="http://schemas.microsoft.com/office/drawing/2014/main" id="{95B46CBF-18C4-9C68-1111-5581C6D91A02}"/>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21446" y="4002749"/>
            <a:ext cx="513264" cy="134110"/>
          </a:xfrm>
          <a:prstGeom prst="rect">
            <a:avLst/>
          </a:prstGeom>
        </p:spPr>
      </p:pic>
      <p:cxnSp>
        <p:nvCxnSpPr>
          <p:cNvPr id="4" name="Straight Connector 3">
            <a:extLst>
              <a:ext uri="{FF2B5EF4-FFF2-40B4-BE49-F238E27FC236}">
                <a16:creationId xmlns:a16="http://schemas.microsoft.com/office/drawing/2014/main" id="{0F42E640-77E3-F7CB-19A4-22D4082D0950}"/>
              </a:ext>
            </a:extLst>
          </p:cNvPr>
          <p:cNvCxnSpPr>
            <a:cxnSpLocks/>
          </p:cNvCxnSpPr>
          <p:nvPr/>
        </p:nvCxnSpPr>
        <p:spPr>
          <a:xfrm flipH="1">
            <a:off x="475916" y="533604"/>
            <a:ext cx="5456337" cy="0"/>
          </a:xfrm>
          <a:prstGeom prst="line">
            <a:avLst/>
          </a:prstGeom>
          <a:ln>
            <a:solidFill>
              <a:srgbClr val="003F48"/>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3189DAD8-FBD3-571B-CBD5-90E0D9677F66}"/>
              </a:ext>
            </a:extLst>
          </p:cNvPr>
          <p:cNvSpPr/>
          <p:nvPr/>
        </p:nvSpPr>
        <p:spPr>
          <a:xfrm>
            <a:off x="0" y="0"/>
            <a:ext cx="40140" cy="4500000"/>
          </a:xfrm>
          <a:prstGeom prst="rect">
            <a:avLst/>
          </a:prstGeom>
          <a:solidFill>
            <a:srgbClr val="00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28"/>
          </a:p>
        </p:txBody>
      </p:sp>
    </p:spTree>
    <p:extLst>
      <p:ext uri="{BB962C8B-B14F-4D97-AF65-F5344CB8AC3E}">
        <p14:creationId xmlns:p14="http://schemas.microsoft.com/office/powerpoint/2010/main" val="243736317"/>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4a25744-6746-469d-8ef5-4f43ec462525">
      <Terms xmlns="http://schemas.microsoft.com/office/infopath/2007/PartnerControls"/>
    </lcf76f155ced4ddcb4097134ff3c332f>
    <TaxCatchAll xmlns="80f6253c-61f6-4b79-a5c2-67489fa1e5d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999DCEE5A03742A4B31C265DEF3105" ma:contentTypeVersion="17" ma:contentTypeDescription="Create a new document." ma:contentTypeScope="" ma:versionID="c9d2b640d99d3c3d9434e4f36c360e12">
  <xsd:schema xmlns:xsd="http://www.w3.org/2001/XMLSchema" xmlns:xs="http://www.w3.org/2001/XMLSchema" xmlns:p="http://schemas.microsoft.com/office/2006/metadata/properties" xmlns:ns2="94a25744-6746-469d-8ef5-4f43ec462525" xmlns:ns3="80f6253c-61f6-4b79-a5c2-67489fa1e5d6" targetNamespace="http://schemas.microsoft.com/office/2006/metadata/properties" ma:root="true" ma:fieldsID="e1f5ba772954defc702f74abb0780859" ns2:_="" ns3:_="">
    <xsd:import namespace="94a25744-6746-469d-8ef5-4f43ec462525"/>
    <xsd:import namespace="80f6253c-61f6-4b79-a5c2-67489fa1e5d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lcf76f155ced4ddcb4097134ff3c332f" minOccurs="0"/>
                <xsd:element ref="ns3:TaxCatchAll" minOccurs="0"/>
                <xsd:element ref="ns2:MediaServiceSearchProperties"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a25744-6746-469d-8ef5-4f43ec4625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da33d272-b376-4c14-9d75-15942958f221" ma:termSetId="09814cd3-568e-fe90-9814-8d621ff8fb84" ma:anchorId="fba54fb3-c3e1-fe81-a776-ca4b69148c4d" ma:open="true" ma:isKeyword="false">
      <xsd:complexType>
        <xsd:sequence>
          <xsd:element ref="pc:Terms" minOccurs="0" maxOccurs="1"/>
        </xsd:sequence>
      </xsd:complex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0f6253c-61f6-4b79-a5c2-67489fa1e5d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8ae87b3c-242c-45b0-992a-238b5fd3e54d}" ma:internalName="TaxCatchAll" ma:showField="CatchAllData" ma:web="80f6253c-61f6-4b79-a5c2-67489fa1e5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1FCDE6-22DB-473D-BBF1-D9918B304A59}">
  <ds:schemaRefs>
    <ds:schemaRef ds:uri="http://schemas.microsoft.com/sharepoint/v3/contenttype/forms"/>
  </ds:schemaRefs>
</ds:datastoreItem>
</file>

<file path=customXml/itemProps2.xml><?xml version="1.0" encoding="utf-8"?>
<ds:datastoreItem xmlns:ds="http://schemas.openxmlformats.org/officeDocument/2006/customXml" ds:itemID="{A064A4C2-8370-49C8-8E17-E5796BB5698D}">
  <ds:schemaRefs>
    <ds:schemaRef ds:uri="http://purl.org/dc/elements/1.1/"/>
    <ds:schemaRef ds:uri="http://purl.org/dc/dcmitype/"/>
    <ds:schemaRef ds:uri="http://schemas.microsoft.com/office/infopath/2007/PartnerControls"/>
    <ds:schemaRef ds:uri="http://www.w3.org/XML/1998/namespace"/>
    <ds:schemaRef ds:uri="http://purl.org/dc/terms/"/>
    <ds:schemaRef ds:uri="http://schemas.openxmlformats.org/package/2006/metadata/core-properties"/>
    <ds:schemaRef ds:uri="http://schemas.microsoft.com/office/2006/documentManagement/types"/>
    <ds:schemaRef ds:uri="72bf01a2-2fa8-4ecc-a867-cfbda88ebb0a"/>
    <ds:schemaRef ds:uri="4a08d04c-e046-4649-943f-c96f8cdfb3db"/>
    <ds:schemaRef ds:uri="http://schemas.microsoft.com/office/2006/metadata/properties"/>
  </ds:schemaRefs>
</ds:datastoreItem>
</file>

<file path=customXml/itemProps3.xml><?xml version="1.0" encoding="utf-8"?>
<ds:datastoreItem xmlns:ds="http://schemas.openxmlformats.org/officeDocument/2006/customXml" ds:itemID="{569434FA-C758-41AA-ACF9-F9A9BC2E553B}"/>
</file>

<file path=docProps/app.xml><?xml version="1.0" encoding="utf-8"?>
<Properties xmlns="http://schemas.openxmlformats.org/officeDocument/2006/extended-properties" xmlns:vt="http://schemas.openxmlformats.org/officeDocument/2006/docPropsVTypes">
  <Template>Office 2013 - 2022 Theme</Template>
  <TotalTime>2109</TotalTime>
  <Words>11927</Words>
  <Application>Microsoft Office PowerPoint</Application>
  <PresentationFormat>Custom</PresentationFormat>
  <Paragraphs>1032</Paragraphs>
  <Slides>70</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70</vt:i4>
      </vt:variant>
    </vt:vector>
  </HeadingPairs>
  <TitlesOfParts>
    <vt:vector size="77" baseType="lpstr">
      <vt:lpstr>Arial</vt:lpstr>
      <vt:lpstr>Avenir LT Pro 65 Medium</vt:lpstr>
      <vt:lpstr>Avenir Next LT Pro Light</vt:lpstr>
      <vt:lpstr>Calibri</vt:lpstr>
      <vt:lpstr>Calibri Light</vt:lpstr>
      <vt:lpstr>Wingdings</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Dixon</dc:creator>
  <cp:lastModifiedBy>Jeremy Williams</cp:lastModifiedBy>
  <cp:revision>28</cp:revision>
  <dcterms:created xsi:type="dcterms:W3CDTF">2023-07-07T09:58:33Z</dcterms:created>
  <dcterms:modified xsi:type="dcterms:W3CDTF">2024-04-27T08:08:17Z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0x01010059BD2A11D9694540A6B456C594E4C359</vt:lpwstr>
  </property>
</Properties>
</file>