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0" r:id="rId4"/>
  </p:sldMasterIdLst>
  <p:notesMasterIdLst>
    <p:notesMasterId r:id="rId75"/>
  </p:notesMasterIdLst>
  <p:sldIdLst>
    <p:sldId id="4644" r:id="rId5"/>
    <p:sldId id="4642" r:id="rId6"/>
    <p:sldId id="4609" r:id="rId7"/>
    <p:sldId id="4726" r:id="rId8"/>
    <p:sldId id="4518" r:id="rId9"/>
    <p:sldId id="4818" r:id="rId10"/>
    <p:sldId id="4730" r:id="rId11"/>
    <p:sldId id="4864" r:id="rId12"/>
    <p:sldId id="4865" r:id="rId13"/>
    <p:sldId id="4731" r:id="rId14"/>
    <p:sldId id="4841" r:id="rId15"/>
    <p:sldId id="4630" r:id="rId16"/>
    <p:sldId id="4842" r:id="rId17"/>
    <p:sldId id="4625" r:id="rId18"/>
    <p:sldId id="4843" r:id="rId19"/>
    <p:sldId id="4844" r:id="rId20"/>
    <p:sldId id="4550" r:id="rId21"/>
    <p:sldId id="4553" r:id="rId22"/>
    <p:sldId id="4791" r:id="rId23"/>
    <p:sldId id="4792" r:id="rId24"/>
    <p:sldId id="4793" r:id="rId25"/>
    <p:sldId id="4794" r:id="rId26"/>
    <p:sldId id="4795" r:id="rId27"/>
    <p:sldId id="4796" r:id="rId28"/>
    <p:sldId id="4797" r:id="rId29"/>
    <p:sldId id="4798" r:id="rId30"/>
    <p:sldId id="4799" r:id="rId31"/>
    <p:sldId id="4800" r:id="rId32"/>
    <p:sldId id="4801" r:id="rId33"/>
    <p:sldId id="4802" r:id="rId34"/>
    <p:sldId id="4803" r:id="rId35"/>
    <p:sldId id="4804" r:id="rId36"/>
    <p:sldId id="4805" r:id="rId37"/>
    <p:sldId id="4806" r:id="rId38"/>
    <p:sldId id="4807" r:id="rId39"/>
    <p:sldId id="4568" r:id="rId40"/>
    <p:sldId id="4815" r:id="rId41"/>
    <p:sldId id="4808" r:id="rId42"/>
    <p:sldId id="4845" r:id="rId43"/>
    <p:sldId id="4846" r:id="rId44"/>
    <p:sldId id="4847" r:id="rId45"/>
    <p:sldId id="4848" r:id="rId46"/>
    <p:sldId id="4849" r:id="rId47"/>
    <p:sldId id="4850" r:id="rId48"/>
    <p:sldId id="4851" r:id="rId49"/>
    <p:sldId id="4852" r:id="rId50"/>
    <p:sldId id="4855" r:id="rId51"/>
    <p:sldId id="4856" r:id="rId52"/>
    <p:sldId id="4857" r:id="rId53"/>
    <p:sldId id="4814" r:id="rId54"/>
    <p:sldId id="4816" r:id="rId55"/>
    <p:sldId id="4817" r:id="rId56"/>
    <p:sldId id="4819" r:id="rId57"/>
    <p:sldId id="4832" r:id="rId58"/>
    <p:sldId id="4860" r:id="rId59"/>
    <p:sldId id="4861" r:id="rId60"/>
    <p:sldId id="4775" r:id="rId61"/>
    <p:sldId id="4833" r:id="rId62"/>
    <p:sldId id="4862" r:id="rId63"/>
    <p:sldId id="4834" r:id="rId64"/>
    <p:sldId id="4835" r:id="rId65"/>
    <p:sldId id="4836" r:id="rId66"/>
    <p:sldId id="4837" r:id="rId67"/>
    <p:sldId id="4838" r:id="rId68"/>
    <p:sldId id="4839" r:id="rId69"/>
    <p:sldId id="4863" r:id="rId70"/>
    <p:sldId id="4840" r:id="rId71"/>
    <p:sldId id="4651" r:id="rId72"/>
    <p:sldId id="4786" r:id="rId73"/>
    <p:sldId id="4507" r:id="rId74"/>
  </p:sldIdLst>
  <p:sldSz cx="6335713" cy="4500563"/>
  <p:notesSz cx="7104063" cy="102346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4A8"/>
    <a:srgbClr val="007382"/>
    <a:srgbClr val="003F48"/>
    <a:srgbClr val="8F8F8F"/>
    <a:srgbClr val="4D4D4D"/>
    <a:srgbClr val="666699"/>
    <a:srgbClr val="336699"/>
    <a:srgbClr val="CCD9DA"/>
    <a:srgbClr val="6B8B8F"/>
    <a:srgbClr val="CACAC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613" autoAdjust="0"/>
    <p:restoredTop sz="91542" autoAdjust="0"/>
  </p:normalViewPr>
  <p:slideViewPr>
    <p:cSldViewPr snapToGrid="0">
      <p:cViewPr varScale="1">
        <p:scale>
          <a:sx n="213" d="100"/>
          <a:sy n="213" d="100"/>
        </p:scale>
        <p:origin x="1470" y="168"/>
      </p:cViewPr>
      <p:guideLst/>
    </p:cSldViewPr>
  </p:slideViewPr>
  <p:notesTextViewPr>
    <p:cViewPr>
      <p:scale>
        <a:sx n="1" d="1"/>
        <a:sy n="1" d="1"/>
      </p:scale>
      <p:origin x="0" y="0"/>
    </p:cViewPr>
  </p:notesTextViewPr>
  <p:sorterViewPr>
    <p:cViewPr>
      <p:scale>
        <a:sx n="200" d="100"/>
        <a:sy n="200" d="100"/>
      </p:scale>
      <p:origin x="0" y="-7326"/>
    </p:cViewPr>
  </p:sorter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2.xml"/><Relationship Id="rId21" Type="http://schemas.openxmlformats.org/officeDocument/2006/relationships/slide" Target="slides/slide17.xml"/><Relationship Id="rId42" Type="http://schemas.openxmlformats.org/officeDocument/2006/relationships/slide" Target="slides/slide38.xml"/><Relationship Id="rId47" Type="http://schemas.openxmlformats.org/officeDocument/2006/relationships/slide" Target="slides/slide43.xml"/><Relationship Id="rId63" Type="http://schemas.openxmlformats.org/officeDocument/2006/relationships/slide" Target="slides/slide59.xml"/><Relationship Id="rId68" Type="http://schemas.openxmlformats.org/officeDocument/2006/relationships/slide" Target="slides/slide64.xml"/><Relationship Id="rId16" Type="http://schemas.openxmlformats.org/officeDocument/2006/relationships/slide" Target="slides/slide1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slide" Target="slides/slide54.xml"/><Relationship Id="rId66" Type="http://schemas.openxmlformats.org/officeDocument/2006/relationships/slide" Target="slides/slide62.xml"/><Relationship Id="rId74" Type="http://schemas.openxmlformats.org/officeDocument/2006/relationships/slide" Target="slides/slide70.xml"/><Relationship Id="rId79" Type="http://schemas.openxmlformats.org/officeDocument/2006/relationships/tableStyles" Target="tableStyles.xml"/><Relationship Id="rId5" Type="http://schemas.openxmlformats.org/officeDocument/2006/relationships/slide" Target="slides/slide1.xml"/><Relationship Id="rId61" Type="http://schemas.openxmlformats.org/officeDocument/2006/relationships/slide" Target="slides/slide57.xml"/><Relationship Id="rId19" Type="http://schemas.openxmlformats.org/officeDocument/2006/relationships/slide" Target="slides/slide1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64" Type="http://schemas.openxmlformats.org/officeDocument/2006/relationships/slide" Target="slides/slide60.xml"/><Relationship Id="rId69" Type="http://schemas.openxmlformats.org/officeDocument/2006/relationships/slide" Target="slides/slide65.xml"/><Relationship Id="rId77" Type="http://schemas.openxmlformats.org/officeDocument/2006/relationships/viewProps" Target="viewProps.xml"/><Relationship Id="rId8" Type="http://schemas.openxmlformats.org/officeDocument/2006/relationships/slide" Target="slides/slide4.xml"/><Relationship Id="rId51" Type="http://schemas.openxmlformats.org/officeDocument/2006/relationships/slide" Target="slides/slide47.xml"/><Relationship Id="rId72" Type="http://schemas.openxmlformats.org/officeDocument/2006/relationships/slide" Target="slides/slide68.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slide" Target="slides/slide55.xml"/><Relationship Id="rId67" Type="http://schemas.openxmlformats.org/officeDocument/2006/relationships/slide" Target="slides/slide63.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slide" Target="slides/slide58.xml"/><Relationship Id="rId70" Type="http://schemas.openxmlformats.org/officeDocument/2006/relationships/slide" Target="slides/slide66.xml"/><Relationship Id="rId75"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 Id="rId10" Type="http://schemas.openxmlformats.org/officeDocument/2006/relationships/slide" Target="slides/slide6.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slide" Target="slides/slide56.xml"/><Relationship Id="rId65" Type="http://schemas.openxmlformats.org/officeDocument/2006/relationships/slide" Target="slides/slide61.xml"/><Relationship Id="rId73" Type="http://schemas.openxmlformats.org/officeDocument/2006/relationships/slide" Target="slides/slide69.xml"/><Relationship Id="rId78"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3" Type="http://schemas.openxmlformats.org/officeDocument/2006/relationships/slide" Target="slides/slide9.xml"/><Relationship Id="rId18" Type="http://schemas.openxmlformats.org/officeDocument/2006/relationships/slide" Target="slides/slide14.xml"/><Relationship Id="rId39" Type="http://schemas.openxmlformats.org/officeDocument/2006/relationships/slide" Target="slides/slide35.xml"/><Relationship Id="rId34" Type="http://schemas.openxmlformats.org/officeDocument/2006/relationships/slide" Target="slides/slide30.xml"/><Relationship Id="rId50" Type="http://schemas.openxmlformats.org/officeDocument/2006/relationships/slide" Target="slides/slide46.xml"/><Relationship Id="rId55" Type="http://schemas.openxmlformats.org/officeDocument/2006/relationships/slide" Target="slides/slide51.xml"/><Relationship Id="rId76" Type="http://schemas.openxmlformats.org/officeDocument/2006/relationships/presProps" Target="presProps.xml"/><Relationship Id="rId7" Type="http://schemas.openxmlformats.org/officeDocument/2006/relationships/slide" Target="slides/slide3.xml"/><Relationship Id="rId71" Type="http://schemas.openxmlformats.org/officeDocument/2006/relationships/slide" Target="slides/slide67.xml"/><Relationship Id="rId2" Type="http://schemas.openxmlformats.org/officeDocument/2006/relationships/customXml" Target="../customXml/item2.xml"/><Relationship Id="rId29" Type="http://schemas.openxmlformats.org/officeDocument/2006/relationships/slide" Target="slides/slide25.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3280903563584434"/>
          <c:y val="2.0766924064730213E-2"/>
          <c:w val="0.64417898631306481"/>
          <c:h val="0.96626870823673805"/>
        </c:manualLayout>
      </c:layout>
      <c:doughnutChart>
        <c:varyColors val="0"/>
        <c:ser>
          <c:idx val="0"/>
          <c:order val="0"/>
          <c:tx>
            <c:strRef>
              <c:f>Sheet1!$B$1</c:f>
              <c:strCache>
                <c:ptCount val="1"/>
                <c:pt idx="0">
                  <c:v>Sales</c:v>
                </c:pt>
              </c:strCache>
            </c:strRef>
          </c:tx>
          <c:spPr>
            <a:solidFill>
              <a:srgbClr val="003F48"/>
            </a:solidFill>
            <a:ln w="6350">
              <a:solidFill>
                <a:schemeClr val="lt1"/>
              </a:solidFill>
            </a:ln>
            <a:effectLst>
              <a:outerShdw blurRad="63500" sx="102000" sy="102000" algn="ctr" rotWithShape="0">
                <a:prstClr val="black">
                  <a:alpha val="40000"/>
                </a:prstClr>
              </a:outerShdw>
            </a:effectLst>
          </c:spPr>
          <c:dPt>
            <c:idx val="0"/>
            <c:bubble3D val="0"/>
            <c:spPr>
              <a:solidFill>
                <a:srgbClr val="003F48">
                  <a:alpha val="50000"/>
                </a:srgbClr>
              </a:solidFill>
              <a:ln w="6350">
                <a:solidFill>
                  <a:schemeClr val="lt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EBC9-40A6-B14B-AAF622C0AA76}"/>
              </c:ext>
            </c:extLst>
          </c:dPt>
          <c:dPt>
            <c:idx val="2"/>
            <c:bubble3D val="0"/>
            <c:spPr>
              <a:solidFill>
                <a:srgbClr val="003F48">
                  <a:alpha val="50000"/>
                </a:srgbClr>
              </a:solidFill>
              <a:ln w="6350">
                <a:solidFill>
                  <a:schemeClr val="lt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EBC9-40A6-B14B-AAF622C0AA76}"/>
              </c:ext>
            </c:extLst>
          </c:dPt>
          <c:dPt>
            <c:idx val="4"/>
            <c:bubble3D val="0"/>
            <c:spPr>
              <a:solidFill>
                <a:srgbClr val="003F48">
                  <a:alpha val="50000"/>
                </a:srgbClr>
              </a:solidFill>
              <a:ln w="6350">
                <a:solidFill>
                  <a:schemeClr val="lt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4-EBC9-40A6-B14B-AAF622C0AA76}"/>
              </c:ext>
            </c:extLst>
          </c:dPt>
          <c:dPt>
            <c:idx val="6"/>
            <c:bubble3D val="0"/>
            <c:spPr>
              <a:solidFill>
                <a:srgbClr val="003F48">
                  <a:alpha val="50000"/>
                </a:srgbClr>
              </a:solidFill>
              <a:ln w="6350">
                <a:solidFill>
                  <a:schemeClr val="lt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6-EBC9-40A6-B14B-AAF622C0AA76}"/>
              </c:ext>
            </c:extLst>
          </c:dPt>
          <c:dPt>
            <c:idx val="8"/>
            <c:bubble3D val="0"/>
            <c:spPr>
              <a:solidFill>
                <a:srgbClr val="003F48">
                  <a:alpha val="50000"/>
                </a:srgbClr>
              </a:solidFill>
              <a:ln w="6350">
                <a:solidFill>
                  <a:schemeClr val="lt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9-EBC9-40A6-B14B-AAF622C0AA76}"/>
              </c:ext>
            </c:extLst>
          </c:dPt>
          <c:dPt>
            <c:idx val="10"/>
            <c:bubble3D val="0"/>
            <c:spPr>
              <a:solidFill>
                <a:srgbClr val="003F48">
                  <a:alpha val="50000"/>
                </a:srgbClr>
              </a:solidFill>
              <a:ln w="6350">
                <a:solidFill>
                  <a:schemeClr val="lt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E-EBC9-40A6-B14B-AAF622C0AA76}"/>
              </c:ext>
            </c:extLst>
          </c:dPt>
          <c:dPt>
            <c:idx val="12"/>
            <c:bubble3D val="0"/>
            <c:spPr>
              <a:solidFill>
                <a:srgbClr val="003F48">
                  <a:alpha val="50000"/>
                </a:srgbClr>
              </a:solidFill>
              <a:ln w="6350">
                <a:solidFill>
                  <a:schemeClr val="lt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B-EBC9-40A6-B14B-AAF622C0AA76}"/>
              </c:ext>
            </c:extLst>
          </c:dPt>
          <c:dLbls>
            <c:dLbl>
              <c:idx val="0"/>
              <c:spPr>
                <a:noFill/>
                <a:ln>
                  <a:noFill/>
                </a:ln>
                <a:effectLst/>
              </c:spPr>
              <c:txPr>
                <a:bodyPr rot="-4440000" spcFirstLastPara="1" vertOverflow="overflow" horzOverflow="overflow" vert="horz" wrap="square" lIns="38100" tIns="19050" rIns="38100" bIns="19050" anchor="ctr" anchorCtr="1">
                  <a:noAutofit/>
                </a:bodyPr>
                <a:lstStyle/>
                <a:p>
                  <a:pPr>
                    <a:defRPr sz="800" b="1" i="0" u="none" strike="noStrike" kern="1200" baseline="0">
                      <a:solidFill>
                        <a:srgbClr val="003F48"/>
                      </a:solidFill>
                      <a:latin typeface="Avenir LT Pro 65 Medium" panose="020B0603020203020204" pitchFamily="34" charset="0"/>
                      <a:ea typeface="+mn-ea"/>
                      <a:cs typeface="+mn-cs"/>
                    </a:defRPr>
                  </a:pPr>
                  <a:endParaRPr lang="en-US"/>
                </a:p>
              </c:txPr>
              <c:showLegendKey val="0"/>
              <c:showVal val="0"/>
              <c:showCatName val="1"/>
              <c:showSerName val="0"/>
              <c:showPercent val="0"/>
              <c:showBubbleSize val="0"/>
              <c:extLst>
                <c:ext xmlns:c15="http://schemas.microsoft.com/office/drawing/2012/chart" uri="{CE6537A1-D6FC-4f65-9D91-7224C49458BB}">
                  <c15:spPr xmlns:c15="http://schemas.microsoft.com/office/drawing/2012/chart">
                    <a:prstGeom prst="rect">
                      <a:avLst/>
                    </a:prstGeom>
                    <a:noFill/>
                    <a:ln>
                      <a:noFill/>
                    </a:ln>
                  </c15:spPr>
                  <c15:layout>
                    <c:manualLayout>
                      <c:w val="0.1542773911547318"/>
                      <c:h val="0.10031370295426406"/>
                    </c:manualLayout>
                  </c15:layout>
                </c:ext>
                <c:ext xmlns:c16="http://schemas.microsoft.com/office/drawing/2014/chart" uri="{C3380CC4-5D6E-409C-BE32-E72D297353CC}">
                  <c16:uniqueId val="{00000001-EBC9-40A6-B14B-AAF622C0AA76}"/>
                </c:ext>
              </c:extLst>
            </c:dLbl>
            <c:dLbl>
              <c:idx val="1"/>
              <c:spPr>
                <a:noFill/>
                <a:ln>
                  <a:noFill/>
                </a:ln>
                <a:effectLst/>
              </c:spPr>
              <c:txPr>
                <a:bodyPr rot="-2940000" spcFirstLastPara="1" vertOverflow="overflow" horzOverflow="overflow" vert="horz" wrap="square" lIns="38100" tIns="19050" rIns="38100" bIns="19050" anchor="ctr" anchorCtr="1">
                  <a:spAutoFit/>
                </a:bodyPr>
                <a:lstStyle/>
                <a:p>
                  <a:pPr>
                    <a:defRPr sz="800" b="1" i="0" u="none" strike="noStrike" kern="1200" baseline="0">
                      <a:solidFill>
                        <a:schemeClr val="bg1"/>
                      </a:solidFill>
                      <a:latin typeface="Avenir LT Pro 65 Medium" panose="020B0603020203020204" pitchFamily="34" charset="0"/>
                      <a:ea typeface="+mn-ea"/>
                      <a:cs typeface="+mn-cs"/>
                    </a:defRPr>
                  </a:pPr>
                  <a:endParaRPr lang="en-US"/>
                </a:p>
              </c:txPr>
              <c:showLegendKey val="0"/>
              <c:showVal val="0"/>
              <c:showCatName val="1"/>
              <c:showSerName val="0"/>
              <c:showPercent val="0"/>
              <c:showBubbleSize val="0"/>
              <c:extLst>
                <c:ext xmlns:c15="http://schemas.microsoft.com/office/drawing/2012/chart" uri="{CE6537A1-D6FC-4f65-9D91-7224C49458BB}">
                  <c15:spPr xmlns:c15="http://schemas.microsoft.com/office/drawing/2012/chart">
                    <a:prstGeom prst="rect">
                      <a:avLst/>
                    </a:prstGeom>
                    <a:noFill/>
                    <a:ln>
                      <a:noFill/>
                    </a:ln>
                  </c15:spPr>
                </c:ext>
                <c:ext xmlns:c16="http://schemas.microsoft.com/office/drawing/2014/chart" uri="{C3380CC4-5D6E-409C-BE32-E72D297353CC}">
                  <c16:uniqueId val="{00000002-EBC9-40A6-B14B-AAF622C0AA76}"/>
                </c:ext>
              </c:extLst>
            </c:dLbl>
            <c:dLbl>
              <c:idx val="2"/>
              <c:spPr>
                <a:noFill/>
                <a:ln>
                  <a:noFill/>
                </a:ln>
                <a:effectLst/>
              </c:spPr>
              <c:txPr>
                <a:bodyPr rot="-1500000" spcFirstLastPara="1" vertOverflow="overflow" horzOverflow="overflow" vert="horz" wrap="square" lIns="38100" tIns="19050" rIns="38100" bIns="19050" anchor="ctr" anchorCtr="1">
                  <a:spAutoFit/>
                </a:bodyPr>
                <a:lstStyle/>
                <a:p>
                  <a:pPr>
                    <a:defRPr sz="800" b="1" i="0" u="none" strike="noStrike" kern="1200" baseline="0">
                      <a:solidFill>
                        <a:srgbClr val="003F48"/>
                      </a:solidFill>
                      <a:latin typeface="Avenir LT Pro 65 Medium" panose="020B0603020203020204" pitchFamily="34" charset="0"/>
                      <a:ea typeface="+mn-ea"/>
                      <a:cs typeface="+mn-cs"/>
                    </a:defRPr>
                  </a:pPr>
                  <a:endParaRPr lang="en-US"/>
                </a:p>
              </c:txPr>
              <c:showLegendKey val="0"/>
              <c:showVal val="0"/>
              <c:showCatName val="1"/>
              <c:showSerName val="0"/>
              <c:showPercent val="0"/>
              <c:showBubbleSize val="0"/>
              <c:extLst>
                <c:ext xmlns:c15="http://schemas.microsoft.com/office/drawing/2012/chart" uri="{CE6537A1-D6FC-4f65-9D91-7224C49458BB}">
                  <c15:spPr xmlns:c15="http://schemas.microsoft.com/office/drawing/2012/chart">
                    <a:prstGeom prst="rect">
                      <a:avLst/>
                    </a:prstGeom>
                    <a:noFill/>
                    <a:ln>
                      <a:noFill/>
                    </a:ln>
                  </c15:spPr>
                  <c15:layout>
                    <c:manualLayout>
                      <c:w val="0.14653598209578128"/>
                      <c:h val="0.16421840197281698"/>
                    </c:manualLayout>
                  </c15:layout>
                </c:ext>
                <c:ext xmlns:c16="http://schemas.microsoft.com/office/drawing/2014/chart" uri="{C3380CC4-5D6E-409C-BE32-E72D297353CC}">
                  <c16:uniqueId val="{00000003-EBC9-40A6-B14B-AAF622C0AA76}"/>
                </c:ext>
              </c:extLst>
            </c:dLbl>
            <c:dLbl>
              <c:idx val="3"/>
              <c:layout>
                <c:manualLayout>
                  <c:x val="6.0135294943497678E-3"/>
                  <c:y val="9.0202963771080502E-3"/>
                </c:manualLayout>
              </c:layout>
              <c:showLegendKey val="0"/>
              <c:showVal val="0"/>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D-EBC9-40A6-B14B-AAF622C0AA76}"/>
                </c:ext>
              </c:extLst>
            </c:dLbl>
            <c:dLbl>
              <c:idx val="4"/>
              <c:spPr>
                <a:noFill/>
                <a:ln>
                  <a:noFill/>
                </a:ln>
                <a:effectLst/>
              </c:spPr>
              <c:txPr>
                <a:bodyPr rot="1440000" spcFirstLastPara="1" vertOverflow="overflow" horzOverflow="overflow" vert="horz" wrap="square" lIns="38100" tIns="19050" rIns="38100" bIns="19050" anchor="ctr" anchorCtr="1">
                  <a:spAutoFit/>
                </a:bodyPr>
                <a:lstStyle/>
                <a:p>
                  <a:pPr>
                    <a:defRPr sz="800" b="1" i="0" u="none" strike="noStrike" kern="1200" baseline="0">
                      <a:solidFill>
                        <a:srgbClr val="003F48"/>
                      </a:solidFill>
                      <a:latin typeface="Avenir LT Pro 65 Medium" panose="020B0603020203020204" pitchFamily="34" charset="0"/>
                      <a:ea typeface="+mn-ea"/>
                      <a:cs typeface="+mn-cs"/>
                    </a:defRPr>
                  </a:pPr>
                  <a:endParaRPr lang="en-US"/>
                </a:p>
              </c:txPr>
              <c:showLegendKey val="0"/>
              <c:showVal val="0"/>
              <c:showCatName val="1"/>
              <c:showSerName val="0"/>
              <c:showPercent val="0"/>
              <c:showBubbleSize val="0"/>
              <c:extLst>
                <c:ext xmlns:c15="http://schemas.microsoft.com/office/drawing/2012/chart" uri="{CE6537A1-D6FC-4f65-9D91-7224C49458BB}">
                  <c15:spPr xmlns:c15="http://schemas.microsoft.com/office/drawing/2012/chart">
                    <a:prstGeom prst="rect">
                      <a:avLst/>
                    </a:prstGeom>
                    <a:noFill/>
                    <a:ln>
                      <a:noFill/>
                    </a:ln>
                  </c15:spPr>
                  <c15:layout>
                    <c:manualLayout>
                      <c:w val="0.19666608977820732"/>
                      <c:h val="0.15490760943679258"/>
                    </c:manualLayout>
                  </c15:layout>
                </c:ext>
                <c:ext xmlns:c16="http://schemas.microsoft.com/office/drawing/2014/chart" uri="{C3380CC4-5D6E-409C-BE32-E72D297353CC}">
                  <c16:uniqueId val="{00000004-EBC9-40A6-B14B-AAF622C0AA76}"/>
                </c:ext>
              </c:extLst>
            </c:dLbl>
            <c:dLbl>
              <c:idx val="5"/>
              <c:spPr>
                <a:noFill/>
                <a:ln>
                  <a:noFill/>
                </a:ln>
                <a:effectLst/>
              </c:spPr>
              <c:txPr>
                <a:bodyPr rot="2940000" spcFirstLastPara="1" vertOverflow="overflow" horzOverflow="overflow" vert="horz" wrap="square" lIns="38100" tIns="19050" rIns="38100" bIns="19050" anchor="ctr" anchorCtr="1">
                  <a:spAutoFit/>
                </a:bodyPr>
                <a:lstStyle/>
                <a:p>
                  <a:pPr>
                    <a:defRPr sz="800" b="1" i="0" u="none" strike="noStrike" kern="1200" baseline="0">
                      <a:solidFill>
                        <a:schemeClr val="bg1"/>
                      </a:solidFill>
                      <a:latin typeface="Avenir LT Pro 65 Medium" panose="020B0603020203020204" pitchFamily="34" charset="0"/>
                      <a:ea typeface="+mn-ea"/>
                      <a:cs typeface="+mn-cs"/>
                    </a:defRPr>
                  </a:pPr>
                  <a:endParaRPr lang="en-US"/>
                </a:p>
              </c:txPr>
              <c:showLegendKey val="0"/>
              <c:showVal val="0"/>
              <c:showCatName val="1"/>
              <c:showSerName val="0"/>
              <c:showPercent val="0"/>
              <c:showBubbleSize val="0"/>
              <c:extLst>
                <c:ext xmlns:c15="http://schemas.microsoft.com/office/drawing/2012/chart" uri="{CE6537A1-D6FC-4f65-9D91-7224C49458BB}">
                  <c15:spPr xmlns:c15="http://schemas.microsoft.com/office/drawing/2012/chart">
                    <a:prstGeom prst="rect">
                      <a:avLst/>
                    </a:prstGeom>
                    <a:noFill/>
                    <a:ln>
                      <a:noFill/>
                    </a:ln>
                  </c15:spPr>
                </c:ext>
                <c:ext xmlns:c16="http://schemas.microsoft.com/office/drawing/2014/chart" uri="{C3380CC4-5D6E-409C-BE32-E72D297353CC}">
                  <c16:uniqueId val="{00000005-EBC9-40A6-B14B-AAF622C0AA76}"/>
                </c:ext>
              </c:extLst>
            </c:dLbl>
            <c:dLbl>
              <c:idx val="6"/>
              <c:spPr>
                <a:noFill/>
                <a:ln>
                  <a:noFill/>
                </a:ln>
                <a:effectLst/>
              </c:spPr>
              <c:txPr>
                <a:bodyPr rot="4500000" spcFirstLastPara="1" vertOverflow="overflow" horzOverflow="overflow" vert="horz" wrap="square" lIns="38100" tIns="19050" rIns="38100" bIns="19050" anchor="ctr" anchorCtr="1">
                  <a:noAutofit/>
                </a:bodyPr>
                <a:lstStyle/>
                <a:p>
                  <a:pPr>
                    <a:defRPr sz="800" b="1" i="0" u="none" strike="noStrike" kern="1200" baseline="0">
                      <a:solidFill>
                        <a:srgbClr val="003F48"/>
                      </a:solidFill>
                      <a:latin typeface="Avenir LT Pro 65 Medium" panose="020B0603020203020204" pitchFamily="34" charset="0"/>
                      <a:ea typeface="+mn-ea"/>
                      <a:cs typeface="+mn-cs"/>
                    </a:defRPr>
                  </a:pPr>
                  <a:endParaRPr lang="en-US"/>
                </a:p>
              </c:txPr>
              <c:showLegendKey val="0"/>
              <c:showVal val="0"/>
              <c:showCatName val="1"/>
              <c:showSerName val="0"/>
              <c:showPercent val="0"/>
              <c:showBubbleSize val="0"/>
              <c:extLst>
                <c:ext xmlns:c15="http://schemas.microsoft.com/office/drawing/2012/chart" uri="{CE6537A1-D6FC-4f65-9D91-7224C49458BB}">
                  <c15:spPr xmlns:c15="http://schemas.microsoft.com/office/drawing/2012/chart">
                    <a:prstGeom prst="rect">
                      <a:avLst/>
                    </a:prstGeom>
                    <a:noFill/>
                    <a:ln>
                      <a:noFill/>
                    </a:ln>
                  </c15:spPr>
                  <c15:layout>
                    <c:manualLayout>
                      <c:w val="0.17460306562157521"/>
                      <c:h val="0.25084982556025276"/>
                    </c:manualLayout>
                  </c15:layout>
                </c:ext>
                <c:ext xmlns:c16="http://schemas.microsoft.com/office/drawing/2014/chart" uri="{C3380CC4-5D6E-409C-BE32-E72D297353CC}">
                  <c16:uniqueId val="{00000006-EBC9-40A6-B14B-AAF622C0AA76}"/>
                </c:ext>
              </c:extLst>
            </c:dLbl>
            <c:dLbl>
              <c:idx val="7"/>
              <c:spPr>
                <a:noFill/>
                <a:ln>
                  <a:noFill/>
                </a:ln>
                <a:effectLst/>
              </c:spPr>
              <c:txPr>
                <a:bodyPr rot="-4440000" spcFirstLastPara="1" vertOverflow="overflow" horzOverflow="overflow" vert="horz" wrap="square" lIns="38100" tIns="19050" rIns="38100" bIns="19050" anchor="ctr" anchorCtr="1">
                  <a:noAutofit/>
                </a:bodyPr>
                <a:lstStyle/>
                <a:p>
                  <a:pPr>
                    <a:defRPr sz="800" b="1" i="0" u="none" strike="noStrike" kern="1200" baseline="0">
                      <a:solidFill>
                        <a:schemeClr val="bg1"/>
                      </a:solidFill>
                      <a:latin typeface="Avenir LT Pro 65 Medium" panose="020B0603020203020204" pitchFamily="34" charset="0"/>
                      <a:ea typeface="+mn-ea"/>
                      <a:cs typeface="+mn-cs"/>
                    </a:defRPr>
                  </a:pPr>
                  <a:endParaRPr lang="en-US"/>
                </a:p>
              </c:txPr>
              <c:showLegendKey val="0"/>
              <c:showVal val="0"/>
              <c:showCatName val="1"/>
              <c:showSerName val="0"/>
              <c:showPercent val="0"/>
              <c:showBubbleSize val="0"/>
              <c:extLst>
                <c:ext xmlns:c15="http://schemas.microsoft.com/office/drawing/2012/chart" uri="{CE6537A1-D6FC-4f65-9D91-7224C49458BB}">
                  <c15:spPr xmlns:c15="http://schemas.microsoft.com/office/drawing/2012/chart">
                    <a:prstGeom prst="rect">
                      <a:avLst/>
                    </a:prstGeom>
                    <a:noFill/>
                    <a:ln>
                      <a:noFill/>
                    </a:ln>
                  </c15:spPr>
                  <c15:layout>
                    <c:manualLayout>
                      <c:w val="0.13707840482370295"/>
                      <c:h val="5.7121204372926032E-2"/>
                    </c:manualLayout>
                  </c15:layout>
                </c:ext>
                <c:ext xmlns:c16="http://schemas.microsoft.com/office/drawing/2014/chart" uri="{C3380CC4-5D6E-409C-BE32-E72D297353CC}">
                  <c16:uniqueId val="{00000007-EBC9-40A6-B14B-AAF622C0AA76}"/>
                </c:ext>
              </c:extLst>
            </c:dLbl>
            <c:dLbl>
              <c:idx val="8"/>
              <c:spPr>
                <a:noFill/>
                <a:ln>
                  <a:noFill/>
                </a:ln>
                <a:effectLst/>
              </c:spPr>
              <c:txPr>
                <a:bodyPr rot="-2760000" spcFirstLastPara="1" vertOverflow="overflow" horzOverflow="overflow" vert="horz" wrap="square" lIns="38100" tIns="19050" rIns="38100" bIns="19050" anchor="ctr" anchorCtr="1">
                  <a:spAutoFit/>
                </a:bodyPr>
                <a:lstStyle/>
                <a:p>
                  <a:pPr>
                    <a:defRPr sz="800" b="1" i="0" u="none" strike="noStrike" kern="1200" baseline="0">
                      <a:solidFill>
                        <a:srgbClr val="003F48"/>
                      </a:solidFill>
                      <a:latin typeface="Avenir LT Pro 65 Medium" panose="020B0603020203020204" pitchFamily="34" charset="0"/>
                      <a:ea typeface="+mn-ea"/>
                      <a:cs typeface="+mn-cs"/>
                    </a:defRPr>
                  </a:pPr>
                  <a:endParaRPr lang="en-US"/>
                </a:p>
              </c:txPr>
              <c:showLegendKey val="0"/>
              <c:showVal val="0"/>
              <c:showCatName val="1"/>
              <c:showSerName val="0"/>
              <c:showPercent val="0"/>
              <c:showBubbleSize val="0"/>
              <c:extLst>
                <c:ext xmlns:c15="http://schemas.microsoft.com/office/drawing/2012/chart" uri="{CE6537A1-D6FC-4f65-9D91-7224C49458BB}">
                  <c15:spPr xmlns:c15="http://schemas.microsoft.com/office/drawing/2012/chart">
                    <a:prstGeom prst="rect">
                      <a:avLst/>
                    </a:prstGeom>
                    <a:noFill/>
                    <a:ln>
                      <a:noFill/>
                    </a:ln>
                  </c15:spPr>
                </c:ext>
                <c:ext xmlns:c16="http://schemas.microsoft.com/office/drawing/2014/chart" uri="{C3380CC4-5D6E-409C-BE32-E72D297353CC}">
                  <c16:uniqueId val="{00000009-EBC9-40A6-B14B-AAF622C0AA76}"/>
                </c:ext>
              </c:extLst>
            </c:dLbl>
            <c:dLbl>
              <c:idx val="9"/>
              <c:spPr>
                <a:noFill/>
                <a:ln>
                  <a:noFill/>
                </a:ln>
                <a:effectLst/>
              </c:spPr>
              <c:txPr>
                <a:bodyPr rot="-1260000" spcFirstLastPara="1" vertOverflow="overflow" horzOverflow="overflow" vert="horz" wrap="square" lIns="38100" tIns="19050" rIns="38100" bIns="19050" anchor="ctr" anchorCtr="1">
                  <a:spAutoFit/>
                </a:bodyPr>
                <a:lstStyle/>
                <a:p>
                  <a:pPr>
                    <a:defRPr sz="800" b="1" i="0" u="none" strike="noStrike" kern="1200" baseline="0">
                      <a:solidFill>
                        <a:schemeClr val="bg1"/>
                      </a:solidFill>
                      <a:latin typeface="Avenir LT Pro 65 Medium" panose="020B0603020203020204" pitchFamily="34" charset="0"/>
                      <a:ea typeface="+mn-ea"/>
                      <a:cs typeface="+mn-cs"/>
                    </a:defRPr>
                  </a:pPr>
                  <a:endParaRPr lang="en-US"/>
                </a:p>
              </c:txPr>
              <c:showLegendKey val="0"/>
              <c:showVal val="0"/>
              <c:showCatName val="1"/>
              <c:showSerName val="0"/>
              <c:showPercent val="0"/>
              <c:showBubbleSize val="0"/>
              <c:extLst>
                <c:ext xmlns:c15="http://schemas.microsoft.com/office/drawing/2012/chart" uri="{CE6537A1-D6FC-4f65-9D91-7224C49458BB}">
                  <c15:spPr xmlns:c15="http://schemas.microsoft.com/office/drawing/2012/chart">
                    <a:prstGeom prst="rect">
                      <a:avLst/>
                    </a:prstGeom>
                    <a:noFill/>
                    <a:ln>
                      <a:noFill/>
                    </a:ln>
                  </c15:spPr>
                  <c15:layout>
                    <c:manualLayout>
                      <c:w val="0.16242377437047933"/>
                      <c:h val="0.14945281603709257"/>
                    </c:manualLayout>
                  </c15:layout>
                </c:ext>
                <c:ext xmlns:c16="http://schemas.microsoft.com/office/drawing/2014/chart" uri="{C3380CC4-5D6E-409C-BE32-E72D297353CC}">
                  <c16:uniqueId val="{00000008-EBC9-40A6-B14B-AAF622C0AA76}"/>
                </c:ext>
              </c:extLst>
            </c:dLbl>
            <c:dLbl>
              <c:idx val="10"/>
              <c:spPr>
                <a:noFill/>
                <a:ln>
                  <a:noFill/>
                </a:ln>
                <a:effectLst/>
              </c:spPr>
              <c:txPr>
                <a:bodyPr rot="0" spcFirstLastPara="1" vertOverflow="overflow" horzOverflow="overflow" vert="horz" wrap="square" lIns="38100" tIns="19050" rIns="38100" bIns="19050" anchor="ctr" anchorCtr="1">
                  <a:spAutoFit/>
                </a:bodyPr>
                <a:lstStyle/>
                <a:p>
                  <a:pPr>
                    <a:defRPr sz="800" b="1" i="0" u="none" strike="noStrike" kern="1200" baseline="0">
                      <a:solidFill>
                        <a:srgbClr val="003F48"/>
                      </a:solidFill>
                      <a:latin typeface="Avenir LT Pro 65 Medium" panose="020B0603020203020204" pitchFamily="34" charset="0"/>
                      <a:ea typeface="+mn-ea"/>
                      <a:cs typeface="+mn-cs"/>
                    </a:defRPr>
                  </a:pPr>
                  <a:endParaRPr lang="en-US"/>
                </a:p>
              </c:txPr>
              <c:showLegendKey val="0"/>
              <c:showVal val="0"/>
              <c:showCatName val="1"/>
              <c:showSerName val="0"/>
              <c:showPercent val="0"/>
              <c:showBubbleSize val="0"/>
              <c:extLst>
                <c:ext xmlns:c15="http://schemas.microsoft.com/office/drawing/2012/chart" uri="{CE6537A1-D6FC-4f65-9D91-7224C49458BB}">
                  <c15:spPr xmlns:c15="http://schemas.microsoft.com/office/drawing/2012/chart">
                    <a:prstGeom prst="rect">
                      <a:avLst/>
                    </a:prstGeom>
                    <a:noFill/>
                    <a:ln>
                      <a:noFill/>
                    </a:ln>
                  </c15:spPr>
                </c:ext>
                <c:ext xmlns:c16="http://schemas.microsoft.com/office/drawing/2014/chart" uri="{C3380CC4-5D6E-409C-BE32-E72D297353CC}">
                  <c16:uniqueId val="{0000000E-EBC9-40A6-B14B-AAF622C0AA76}"/>
                </c:ext>
              </c:extLst>
            </c:dLbl>
            <c:dLbl>
              <c:idx val="11"/>
              <c:spPr>
                <a:noFill/>
                <a:ln>
                  <a:noFill/>
                </a:ln>
                <a:effectLst/>
              </c:spPr>
              <c:txPr>
                <a:bodyPr rot="1560000" spcFirstLastPara="1" vertOverflow="overflow" horzOverflow="overflow" vert="horz" wrap="square" lIns="38100" tIns="19050" rIns="38100" bIns="19050" anchor="ctr" anchorCtr="1">
                  <a:spAutoFit/>
                </a:bodyPr>
                <a:lstStyle/>
                <a:p>
                  <a:pPr>
                    <a:defRPr sz="800" b="1" i="0" u="none" strike="noStrike" kern="1200" baseline="0">
                      <a:solidFill>
                        <a:schemeClr val="bg1"/>
                      </a:solidFill>
                      <a:latin typeface="Avenir LT Pro 65 Medium" panose="020B0603020203020204" pitchFamily="34" charset="0"/>
                      <a:ea typeface="+mn-ea"/>
                      <a:cs typeface="+mn-cs"/>
                    </a:defRPr>
                  </a:pPr>
                  <a:endParaRPr lang="en-US"/>
                </a:p>
              </c:txPr>
              <c:showLegendKey val="0"/>
              <c:showVal val="0"/>
              <c:showCatName val="1"/>
              <c:showSerName val="0"/>
              <c:showPercent val="0"/>
              <c:showBubbleSize val="0"/>
              <c:extLst>
                <c:ext xmlns:c15="http://schemas.microsoft.com/office/drawing/2012/chart" uri="{CE6537A1-D6FC-4f65-9D91-7224C49458BB}">
                  <c15:spPr xmlns:c15="http://schemas.microsoft.com/office/drawing/2012/chart">
                    <a:prstGeom prst="rect">
                      <a:avLst/>
                    </a:prstGeom>
                    <a:noFill/>
                    <a:ln>
                      <a:noFill/>
                    </a:ln>
                  </c15:spPr>
                  <c15:layout>
                    <c:manualLayout>
                      <c:w val="0.22337563085830822"/>
                      <c:h val="0.23933119119050866"/>
                    </c:manualLayout>
                  </c15:layout>
                </c:ext>
                <c:ext xmlns:c16="http://schemas.microsoft.com/office/drawing/2014/chart" uri="{C3380CC4-5D6E-409C-BE32-E72D297353CC}">
                  <c16:uniqueId val="{0000000A-EBC9-40A6-B14B-AAF622C0AA76}"/>
                </c:ext>
              </c:extLst>
            </c:dLbl>
            <c:dLbl>
              <c:idx val="12"/>
              <c:spPr>
                <a:noFill/>
                <a:ln>
                  <a:noFill/>
                </a:ln>
                <a:effectLst/>
              </c:spPr>
              <c:txPr>
                <a:bodyPr rot="3120000" spcFirstLastPara="1" vertOverflow="overflow" horzOverflow="overflow" vert="horz" wrap="square" lIns="38100" tIns="19050" rIns="38100" bIns="19050" anchor="ctr" anchorCtr="1">
                  <a:spAutoFit/>
                </a:bodyPr>
                <a:lstStyle/>
                <a:p>
                  <a:pPr>
                    <a:defRPr sz="800" b="1" i="0" u="none" strike="noStrike" kern="1200" baseline="0">
                      <a:solidFill>
                        <a:srgbClr val="003F48"/>
                      </a:solidFill>
                      <a:latin typeface="Avenir LT Pro 65 Medium" panose="020B0603020203020204" pitchFamily="34" charset="0"/>
                      <a:ea typeface="+mn-ea"/>
                      <a:cs typeface="+mn-cs"/>
                    </a:defRPr>
                  </a:pPr>
                  <a:endParaRPr lang="en-US"/>
                </a:p>
              </c:txPr>
              <c:showLegendKey val="0"/>
              <c:showVal val="0"/>
              <c:showCatName val="1"/>
              <c:showSerName val="0"/>
              <c:showPercent val="0"/>
              <c:showBubbleSize val="0"/>
              <c:extLst>
                <c:ext xmlns:c15="http://schemas.microsoft.com/office/drawing/2012/chart" uri="{CE6537A1-D6FC-4f65-9D91-7224C49458BB}">
                  <c15:spPr xmlns:c15="http://schemas.microsoft.com/office/drawing/2012/chart">
                    <a:prstGeom prst="rect">
                      <a:avLst/>
                    </a:prstGeom>
                    <a:noFill/>
                    <a:ln>
                      <a:noFill/>
                    </a:ln>
                  </c15:spPr>
                  <c15:layout>
                    <c:manualLayout>
                      <c:w val="0.2141117176463235"/>
                      <c:h val="0.10071160905041136"/>
                    </c:manualLayout>
                  </c15:layout>
                </c:ext>
                <c:ext xmlns:c16="http://schemas.microsoft.com/office/drawing/2014/chart" uri="{C3380CC4-5D6E-409C-BE32-E72D297353CC}">
                  <c16:uniqueId val="{0000000B-EBC9-40A6-B14B-AAF622C0AA76}"/>
                </c:ext>
              </c:extLst>
            </c:dLbl>
            <c:dLbl>
              <c:idx val="13"/>
              <c:spPr>
                <a:noFill/>
                <a:ln>
                  <a:noFill/>
                </a:ln>
                <a:effectLst/>
              </c:spPr>
              <c:txPr>
                <a:bodyPr rot="4560000" spcFirstLastPara="1" vertOverflow="overflow" horzOverflow="overflow" vert="horz" wrap="square" lIns="38100" tIns="19050" rIns="38100" bIns="19050" anchor="ctr" anchorCtr="1">
                  <a:noAutofit/>
                </a:bodyPr>
                <a:lstStyle/>
                <a:p>
                  <a:pPr>
                    <a:defRPr sz="800" b="1" i="0" u="none" strike="noStrike" kern="1200" baseline="0">
                      <a:solidFill>
                        <a:schemeClr val="bg1"/>
                      </a:solidFill>
                      <a:latin typeface="Avenir LT Pro 65 Medium" panose="020B0603020203020204" pitchFamily="34" charset="0"/>
                      <a:ea typeface="+mn-ea"/>
                      <a:cs typeface="+mn-cs"/>
                    </a:defRPr>
                  </a:pPr>
                  <a:endParaRPr lang="en-US"/>
                </a:p>
              </c:txPr>
              <c:showLegendKey val="0"/>
              <c:showVal val="0"/>
              <c:showCatName val="1"/>
              <c:showSerName val="0"/>
              <c:showPercent val="0"/>
              <c:showBubbleSize val="0"/>
              <c:extLst>
                <c:ext xmlns:c15="http://schemas.microsoft.com/office/drawing/2012/chart" uri="{CE6537A1-D6FC-4f65-9D91-7224C49458BB}">
                  <c15:spPr xmlns:c15="http://schemas.microsoft.com/office/drawing/2012/chart">
                    <a:prstGeom prst="rect">
                      <a:avLst/>
                    </a:prstGeom>
                    <a:noFill/>
                    <a:ln>
                      <a:noFill/>
                    </a:ln>
                  </c15:spPr>
                  <c15:layout>
                    <c:manualLayout>
                      <c:w val="0.15415749936850892"/>
                      <c:h val="8.2981201120025175E-2"/>
                    </c:manualLayout>
                  </c15:layout>
                </c:ext>
                <c:ext xmlns:c16="http://schemas.microsoft.com/office/drawing/2014/chart" uri="{C3380CC4-5D6E-409C-BE32-E72D297353CC}">
                  <c16:uniqueId val="{0000000C-EBC9-40A6-B14B-AAF622C0AA76}"/>
                </c:ext>
              </c:extLst>
            </c:dLbl>
            <c:spPr>
              <a:noFill/>
              <a:ln>
                <a:noFill/>
              </a:ln>
              <a:effectLst/>
            </c:spPr>
            <c:txPr>
              <a:bodyPr rot="0" spcFirstLastPara="1" vertOverflow="overflow" horzOverflow="overflow" vert="horz" wrap="square" lIns="38100" tIns="19050" rIns="38100" bIns="19050" anchor="ctr" anchorCtr="1">
                <a:spAutoFit/>
              </a:bodyPr>
              <a:lstStyle/>
              <a:p>
                <a:pPr>
                  <a:defRPr sz="800" b="1" i="0" u="none" strike="noStrike" kern="1200" baseline="0">
                    <a:solidFill>
                      <a:schemeClr val="bg1"/>
                    </a:solidFill>
                    <a:latin typeface="Avenir LT Pro 65 Medium" panose="020B0603020203020204" pitchFamily="34" charset="0"/>
                    <a:ea typeface="+mn-ea"/>
                    <a:cs typeface="+mn-cs"/>
                  </a:defRPr>
                </a:pPr>
                <a:endParaRPr lang="en-US"/>
              </a:p>
            </c:txPr>
            <c:showLegendKey val="0"/>
            <c:showVal val="0"/>
            <c:showCatName val="1"/>
            <c:showSerName val="0"/>
            <c:showPercent val="0"/>
            <c:showBubbleSize val="0"/>
            <c:showLeaderLines val="0"/>
            <c:extLst>
              <c:ext xmlns:c15="http://schemas.microsoft.com/office/drawing/2012/chart" uri="{CE6537A1-D6FC-4f65-9D91-7224C49458BB}">
                <c15:spPr xmlns:c15="http://schemas.microsoft.com/office/drawing/2012/chart">
                  <a:prstGeom prst="rect">
                    <a:avLst/>
                  </a:prstGeom>
                  <a:noFill/>
                  <a:ln>
                    <a:noFill/>
                  </a:ln>
                </c15:spPr>
              </c:ext>
            </c:extLst>
          </c:dLbls>
          <c:cat>
            <c:strRef>
              <c:f>Sheet1!$A$2:$A$15</c:f>
              <c:strCache>
                <c:ptCount val="14"/>
                <c:pt idx="0">
                  <c:v>Customer Governance</c:v>
                </c:pt>
                <c:pt idx="1">
                  <c:v>Customer Strategy</c:v>
                </c:pt>
                <c:pt idx="2">
                  <c:v>Insight</c:v>
                </c:pt>
                <c:pt idx="3">
                  <c:v>Proposition Design</c:v>
                </c:pt>
                <c:pt idx="4">
                  <c:v>Treatments</c:v>
                </c:pt>
                <c:pt idx="5">
                  <c:v>Service Design</c:v>
                </c:pt>
                <c:pt idx="6">
                  <c:v>Campaign Planning</c:v>
                </c:pt>
                <c:pt idx="7">
                  <c:v>Test &amp; Learn</c:v>
                </c:pt>
                <c:pt idx="8">
                  <c:v>Sales CRM</c:v>
                </c:pt>
                <c:pt idx="9">
                  <c:v>Service CRM</c:v>
                </c:pt>
                <c:pt idx="10">
                  <c:v>Outreach Comms</c:v>
                </c:pt>
                <c:pt idx="11">
                  <c:v>Business Intelligence</c:v>
                </c:pt>
                <c:pt idx="12">
                  <c:v>Operational Analysis</c:v>
                </c:pt>
                <c:pt idx="13">
                  <c:v>Customer Dashboards</c:v>
                </c:pt>
              </c:strCache>
            </c:strRef>
          </c:cat>
          <c:val>
            <c:numRef>
              <c:f>Sheet1!$B$2:$B$15</c:f>
              <c:numCache>
                <c:formatCode>General</c:formatCode>
                <c:ptCount val="14"/>
                <c:pt idx="0">
                  <c:v>25.714285714285715</c:v>
                </c:pt>
                <c:pt idx="1">
                  <c:v>25.714285714285715</c:v>
                </c:pt>
                <c:pt idx="2">
                  <c:v>25.714285714285715</c:v>
                </c:pt>
                <c:pt idx="3">
                  <c:v>25.714285714285715</c:v>
                </c:pt>
                <c:pt idx="4">
                  <c:v>25.714285714285715</c:v>
                </c:pt>
                <c:pt idx="5">
                  <c:v>25.714285714285715</c:v>
                </c:pt>
                <c:pt idx="6">
                  <c:v>25.714285714285715</c:v>
                </c:pt>
                <c:pt idx="7">
                  <c:v>25.714285714285715</c:v>
                </c:pt>
                <c:pt idx="8">
                  <c:v>25.714285714285715</c:v>
                </c:pt>
                <c:pt idx="9">
                  <c:v>25.714285714285715</c:v>
                </c:pt>
                <c:pt idx="10">
                  <c:v>25.714285714285715</c:v>
                </c:pt>
                <c:pt idx="11">
                  <c:v>25.714285714285715</c:v>
                </c:pt>
                <c:pt idx="12">
                  <c:v>25.714285714285715</c:v>
                </c:pt>
                <c:pt idx="13">
                  <c:v>25.714285714285715</c:v>
                </c:pt>
              </c:numCache>
            </c:numRef>
          </c:val>
          <c:extLst>
            <c:ext xmlns:c16="http://schemas.microsoft.com/office/drawing/2014/chart" uri="{C3380CC4-5D6E-409C-BE32-E72D297353CC}">
              <c16:uniqueId val="{00000000-EBC9-40A6-B14B-AAF622C0AA76}"/>
            </c:ext>
          </c:extLst>
        </c:ser>
        <c:dLbls>
          <c:showLegendKey val="0"/>
          <c:showVal val="0"/>
          <c:showCatName val="0"/>
          <c:showSerName val="0"/>
          <c:showPercent val="0"/>
          <c:showBubbleSize val="0"/>
          <c:showLeaderLines val="0"/>
        </c:dLbls>
        <c:firstSliceAng val="0"/>
        <c:holeSize val="40"/>
      </c:doughnut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8427" cy="513508"/>
          </a:xfrm>
          <a:prstGeom prst="rect">
            <a:avLst/>
          </a:prstGeom>
        </p:spPr>
        <p:txBody>
          <a:bodyPr vert="horz" lIns="99075" tIns="49538" rIns="99075" bIns="49538" rtlCol="0"/>
          <a:lstStyle>
            <a:lvl1pPr algn="l">
              <a:defRPr sz="1300"/>
            </a:lvl1pPr>
          </a:lstStyle>
          <a:p>
            <a:endParaRPr lang="en-GB"/>
          </a:p>
        </p:txBody>
      </p:sp>
      <p:sp>
        <p:nvSpPr>
          <p:cNvPr id="3" name="Date Placeholder 2"/>
          <p:cNvSpPr>
            <a:spLocks noGrp="1"/>
          </p:cNvSpPr>
          <p:nvPr>
            <p:ph type="dt" idx="1"/>
          </p:nvPr>
        </p:nvSpPr>
        <p:spPr>
          <a:xfrm>
            <a:off x="4023992" y="0"/>
            <a:ext cx="3078427" cy="513508"/>
          </a:xfrm>
          <a:prstGeom prst="rect">
            <a:avLst/>
          </a:prstGeom>
        </p:spPr>
        <p:txBody>
          <a:bodyPr vert="horz" lIns="99075" tIns="49538" rIns="99075" bIns="49538" rtlCol="0"/>
          <a:lstStyle>
            <a:lvl1pPr algn="r">
              <a:defRPr sz="1300"/>
            </a:lvl1pPr>
          </a:lstStyle>
          <a:p>
            <a:fld id="{767C1407-5A43-43CC-A00D-A44F9C06198F}" type="datetimeFigureOut">
              <a:rPr lang="en-GB" smtClean="0"/>
              <a:t>27/04/2024</a:t>
            </a:fld>
            <a:endParaRPr lang="en-GB"/>
          </a:p>
        </p:txBody>
      </p:sp>
      <p:sp>
        <p:nvSpPr>
          <p:cNvPr id="4" name="Slide Image Placeholder 3"/>
          <p:cNvSpPr>
            <a:spLocks noGrp="1" noRot="1" noChangeAspect="1"/>
          </p:cNvSpPr>
          <p:nvPr>
            <p:ph type="sldImg" idx="2"/>
          </p:nvPr>
        </p:nvSpPr>
        <p:spPr>
          <a:xfrm>
            <a:off x="1120775" y="1279525"/>
            <a:ext cx="4862513" cy="3454400"/>
          </a:xfrm>
          <a:prstGeom prst="rect">
            <a:avLst/>
          </a:prstGeom>
          <a:noFill/>
          <a:ln w="12700">
            <a:solidFill>
              <a:prstClr val="black"/>
            </a:solidFill>
          </a:ln>
        </p:spPr>
        <p:txBody>
          <a:bodyPr vert="horz" lIns="99075" tIns="49538" rIns="99075" bIns="49538" rtlCol="0" anchor="ctr"/>
          <a:lstStyle/>
          <a:p>
            <a:endParaRPr lang="en-GB"/>
          </a:p>
        </p:txBody>
      </p:sp>
      <p:sp>
        <p:nvSpPr>
          <p:cNvPr id="5" name="Notes Placeholder 4"/>
          <p:cNvSpPr>
            <a:spLocks noGrp="1"/>
          </p:cNvSpPr>
          <p:nvPr>
            <p:ph type="body" sz="quarter" idx="3"/>
          </p:nvPr>
        </p:nvSpPr>
        <p:spPr>
          <a:xfrm>
            <a:off x="710407" y="4925407"/>
            <a:ext cx="5683250" cy="4029879"/>
          </a:xfrm>
          <a:prstGeom prst="rect">
            <a:avLst/>
          </a:prstGeom>
        </p:spPr>
        <p:txBody>
          <a:bodyPr vert="horz" lIns="99075" tIns="49538" rIns="99075" bIns="49538"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721107"/>
            <a:ext cx="3078427" cy="513507"/>
          </a:xfrm>
          <a:prstGeom prst="rect">
            <a:avLst/>
          </a:prstGeom>
        </p:spPr>
        <p:txBody>
          <a:bodyPr vert="horz" lIns="99075" tIns="49538" rIns="99075" bIns="49538" rtlCol="0" anchor="b"/>
          <a:lstStyle>
            <a:lvl1pPr algn="l">
              <a:defRPr sz="1300"/>
            </a:lvl1pPr>
          </a:lstStyle>
          <a:p>
            <a:endParaRPr lang="en-GB"/>
          </a:p>
        </p:txBody>
      </p:sp>
      <p:sp>
        <p:nvSpPr>
          <p:cNvPr id="7" name="Slide Number Placeholder 6"/>
          <p:cNvSpPr>
            <a:spLocks noGrp="1"/>
          </p:cNvSpPr>
          <p:nvPr>
            <p:ph type="sldNum" sz="quarter" idx="5"/>
          </p:nvPr>
        </p:nvSpPr>
        <p:spPr>
          <a:xfrm>
            <a:off x="4023992" y="9721107"/>
            <a:ext cx="3078427" cy="513507"/>
          </a:xfrm>
          <a:prstGeom prst="rect">
            <a:avLst/>
          </a:prstGeom>
        </p:spPr>
        <p:txBody>
          <a:bodyPr vert="horz" lIns="99075" tIns="49538" rIns="99075" bIns="49538" rtlCol="0" anchor="b"/>
          <a:lstStyle>
            <a:lvl1pPr algn="r">
              <a:defRPr sz="1300"/>
            </a:lvl1pPr>
          </a:lstStyle>
          <a:p>
            <a:fld id="{12A235B4-F94F-4B4A-AC15-D2830AD85B26}" type="slidenum">
              <a:rPr lang="en-GB" smtClean="0"/>
              <a:t>‹#›</a:t>
            </a:fld>
            <a:endParaRPr lang="en-GB"/>
          </a:p>
        </p:txBody>
      </p:sp>
    </p:spTree>
    <p:extLst>
      <p:ext uri="{BB962C8B-B14F-4D97-AF65-F5344CB8AC3E}">
        <p14:creationId xmlns:p14="http://schemas.microsoft.com/office/powerpoint/2010/main" val="642036422"/>
      </p:ext>
    </p:extLst>
  </p:cSld>
  <p:clrMap bg1="lt1" tx1="dk1" bg2="lt2" tx2="dk2" accent1="accent1" accent2="accent2" accent3="accent3" accent4="accent4" accent5="accent5" accent6="accent6" hlink="hlink" folHlink="folHlink"/>
  <p:notesStyle>
    <a:lvl1pPr marL="0" algn="l" defTabSz="590993" rtl="0" eaLnBrk="1" latinLnBrk="0" hangingPunct="1">
      <a:defRPr sz="776" kern="1200">
        <a:solidFill>
          <a:schemeClr val="tx1"/>
        </a:solidFill>
        <a:latin typeface="+mn-lt"/>
        <a:ea typeface="+mn-ea"/>
        <a:cs typeface="+mn-cs"/>
      </a:defRPr>
    </a:lvl1pPr>
    <a:lvl2pPr marL="295496" algn="l" defTabSz="590993" rtl="0" eaLnBrk="1" latinLnBrk="0" hangingPunct="1">
      <a:defRPr sz="776" kern="1200">
        <a:solidFill>
          <a:schemeClr val="tx1"/>
        </a:solidFill>
        <a:latin typeface="+mn-lt"/>
        <a:ea typeface="+mn-ea"/>
        <a:cs typeface="+mn-cs"/>
      </a:defRPr>
    </a:lvl2pPr>
    <a:lvl3pPr marL="590993" algn="l" defTabSz="590993" rtl="0" eaLnBrk="1" latinLnBrk="0" hangingPunct="1">
      <a:defRPr sz="776" kern="1200">
        <a:solidFill>
          <a:schemeClr val="tx1"/>
        </a:solidFill>
        <a:latin typeface="+mn-lt"/>
        <a:ea typeface="+mn-ea"/>
        <a:cs typeface="+mn-cs"/>
      </a:defRPr>
    </a:lvl3pPr>
    <a:lvl4pPr marL="886489" algn="l" defTabSz="590993" rtl="0" eaLnBrk="1" latinLnBrk="0" hangingPunct="1">
      <a:defRPr sz="776" kern="1200">
        <a:solidFill>
          <a:schemeClr val="tx1"/>
        </a:solidFill>
        <a:latin typeface="+mn-lt"/>
        <a:ea typeface="+mn-ea"/>
        <a:cs typeface="+mn-cs"/>
      </a:defRPr>
    </a:lvl4pPr>
    <a:lvl5pPr marL="1181985" algn="l" defTabSz="590993" rtl="0" eaLnBrk="1" latinLnBrk="0" hangingPunct="1">
      <a:defRPr sz="776" kern="1200">
        <a:solidFill>
          <a:schemeClr val="tx1"/>
        </a:solidFill>
        <a:latin typeface="+mn-lt"/>
        <a:ea typeface="+mn-ea"/>
        <a:cs typeface="+mn-cs"/>
      </a:defRPr>
    </a:lvl5pPr>
    <a:lvl6pPr marL="1477481" algn="l" defTabSz="590993" rtl="0" eaLnBrk="1" latinLnBrk="0" hangingPunct="1">
      <a:defRPr sz="776" kern="1200">
        <a:solidFill>
          <a:schemeClr val="tx1"/>
        </a:solidFill>
        <a:latin typeface="+mn-lt"/>
        <a:ea typeface="+mn-ea"/>
        <a:cs typeface="+mn-cs"/>
      </a:defRPr>
    </a:lvl6pPr>
    <a:lvl7pPr marL="1772978" algn="l" defTabSz="590993" rtl="0" eaLnBrk="1" latinLnBrk="0" hangingPunct="1">
      <a:defRPr sz="776" kern="1200">
        <a:solidFill>
          <a:schemeClr val="tx1"/>
        </a:solidFill>
        <a:latin typeface="+mn-lt"/>
        <a:ea typeface="+mn-ea"/>
        <a:cs typeface="+mn-cs"/>
      </a:defRPr>
    </a:lvl7pPr>
    <a:lvl8pPr marL="2068475" algn="l" defTabSz="590993" rtl="0" eaLnBrk="1" latinLnBrk="0" hangingPunct="1">
      <a:defRPr sz="776" kern="1200">
        <a:solidFill>
          <a:schemeClr val="tx1"/>
        </a:solidFill>
        <a:latin typeface="+mn-lt"/>
        <a:ea typeface="+mn-ea"/>
        <a:cs typeface="+mn-cs"/>
      </a:defRPr>
    </a:lvl8pPr>
    <a:lvl9pPr marL="2363972" algn="l" defTabSz="590993" rtl="0" eaLnBrk="1" latinLnBrk="0" hangingPunct="1">
      <a:defRPr sz="776"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20775" y="1279525"/>
            <a:ext cx="4862513" cy="3454400"/>
          </a:xfrm>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12A235B4-F94F-4B4A-AC15-D2830AD85B26}" type="slidenum">
              <a:rPr lang="en-GB" smtClean="0"/>
              <a:t>1</a:t>
            </a:fld>
            <a:endParaRPr lang="en-GB"/>
          </a:p>
        </p:txBody>
      </p:sp>
    </p:spTree>
    <p:extLst>
      <p:ext uri="{BB962C8B-B14F-4D97-AF65-F5344CB8AC3E}">
        <p14:creationId xmlns:p14="http://schemas.microsoft.com/office/powerpoint/2010/main" val="71326126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20775" y="1279525"/>
            <a:ext cx="4862513" cy="3454400"/>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12A235B4-F94F-4B4A-AC15-D2830AD85B26}" type="slidenum">
              <a:rPr lang="en-GB" smtClean="0"/>
              <a:t>56</a:t>
            </a:fld>
            <a:endParaRPr lang="en-GB"/>
          </a:p>
        </p:txBody>
      </p:sp>
    </p:spTree>
    <p:extLst>
      <p:ext uri="{BB962C8B-B14F-4D97-AF65-F5344CB8AC3E}">
        <p14:creationId xmlns:p14="http://schemas.microsoft.com/office/powerpoint/2010/main" val="393139962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20775" y="1279525"/>
            <a:ext cx="4862513" cy="3454400"/>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B265CCD0-D3B2-4248-9BFD-AF83512A8091}" type="slidenum">
              <a:rPr lang="en-GB" smtClean="0"/>
              <a:t>57</a:t>
            </a:fld>
            <a:endParaRPr lang="en-GB" dirty="0"/>
          </a:p>
        </p:txBody>
      </p:sp>
    </p:spTree>
    <p:extLst>
      <p:ext uri="{BB962C8B-B14F-4D97-AF65-F5344CB8AC3E}">
        <p14:creationId xmlns:p14="http://schemas.microsoft.com/office/powerpoint/2010/main" val="115130471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20775" y="1279525"/>
            <a:ext cx="4862513" cy="3454400"/>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12A235B4-F94F-4B4A-AC15-D2830AD85B26}" type="slidenum">
              <a:rPr lang="en-GB" smtClean="0"/>
              <a:t>58</a:t>
            </a:fld>
            <a:endParaRPr lang="en-GB"/>
          </a:p>
        </p:txBody>
      </p:sp>
    </p:spTree>
    <p:extLst>
      <p:ext uri="{BB962C8B-B14F-4D97-AF65-F5344CB8AC3E}">
        <p14:creationId xmlns:p14="http://schemas.microsoft.com/office/powerpoint/2010/main" val="104777413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20775" y="1279525"/>
            <a:ext cx="4862513" cy="3454400"/>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12A235B4-F94F-4B4A-AC15-D2830AD85B26}" type="slidenum">
              <a:rPr lang="en-GB" smtClean="0"/>
              <a:t>59</a:t>
            </a:fld>
            <a:endParaRPr lang="en-GB"/>
          </a:p>
        </p:txBody>
      </p:sp>
    </p:spTree>
    <p:extLst>
      <p:ext uri="{BB962C8B-B14F-4D97-AF65-F5344CB8AC3E}">
        <p14:creationId xmlns:p14="http://schemas.microsoft.com/office/powerpoint/2010/main" val="300483681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20775" y="1279525"/>
            <a:ext cx="4862513" cy="3454400"/>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B265CCD0-D3B2-4248-9BFD-AF83512A8091}" type="slidenum">
              <a:rPr lang="en-GB" smtClean="0"/>
              <a:t>60</a:t>
            </a:fld>
            <a:endParaRPr lang="en-GB" dirty="0"/>
          </a:p>
        </p:txBody>
      </p:sp>
    </p:spTree>
    <p:extLst>
      <p:ext uri="{BB962C8B-B14F-4D97-AF65-F5344CB8AC3E}">
        <p14:creationId xmlns:p14="http://schemas.microsoft.com/office/powerpoint/2010/main" val="17961167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20775" y="1279525"/>
            <a:ext cx="4862513" cy="3454400"/>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12A235B4-F94F-4B4A-AC15-D2830AD85B26}" type="slidenum">
              <a:rPr lang="en-GB" smtClean="0"/>
              <a:t>61</a:t>
            </a:fld>
            <a:endParaRPr lang="en-GB"/>
          </a:p>
        </p:txBody>
      </p:sp>
    </p:spTree>
    <p:extLst>
      <p:ext uri="{BB962C8B-B14F-4D97-AF65-F5344CB8AC3E}">
        <p14:creationId xmlns:p14="http://schemas.microsoft.com/office/powerpoint/2010/main" val="18926134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20775" y="1279525"/>
            <a:ext cx="4862513" cy="3454400"/>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B265CCD0-D3B2-4248-9BFD-AF83512A8091}" type="slidenum">
              <a:rPr lang="en-GB" smtClean="0"/>
              <a:t>62</a:t>
            </a:fld>
            <a:endParaRPr lang="en-GB" dirty="0"/>
          </a:p>
        </p:txBody>
      </p:sp>
    </p:spTree>
    <p:extLst>
      <p:ext uri="{BB962C8B-B14F-4D97-AF65-F5344CB8AC3E}">
        <p14:creationId xmlns:p14="http://schemas.microsoft.com/office/powerpoint/2010/main" val="117586948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20775" y="1279525"/>
            <a:ext cx="4862513" cy="3454400"/>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12A235B4-F94F-4B4A-AC15-D2830AD85B26}" type="slidenum">
              <a:rPr lang="en-GB" smtClean="0"/>
              <a:t>63</a:t>
            </a:fld>
            <a:endParaRPr lang="en-GB"/>
          </a:p>
        </p:txBody>
      </p:sp>
    </p:spTree>
    <p:extLst>
      <p:ext uri="{BB962C8B-B14F-4D97-AF65-F5344CB8AC3E}">
        <p14:creationId xmlns:p14="http://schemas.microsoft.com/office/powerpoint/2010/main" val="40532233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20775" y="1279525"/>
            <a:ext cx="4862513" cy="3454400"/>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B265CCD0-D3B2-4248-9BFD-AF83512A8091}" type="slidenum">
              <a:rPr lang="en-GB" smtClean="0"/>
              <a:t>64</a:t>
            </a:fld>
            <a:endParaRPr lang="en-GB" dirty="0"/>
          </a:p>
        </p:txBody>
      </p:sp>
    </p:spTree>
    <p:extLst>
      <p:ext uri="{BB962C8B-B14F-4D97-AF65-F5344CB8AC3E}">
        <p14:creationId xmlns:p14="http://schemas.microsoft.com/office/powerpoint/2010/main" val="20050565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20775" y="1279525"/>
            <a:ext cx="4862513" cy="3454400"/>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12A235B4-F94F-4B4A-AC15-D2830AD85B26}" type="slidenum">
              <a:rPr lang="en-GB" smtClean="0"/>
              <a:t>65</a:t>
            </a:fld>
            <a:endParaRPr lang="en-GB"/>
          </a:p>
        </p:txBody>
      </p:sp>
    </p:spTree>
    <p:extLst>
      <p:ext uri="{BB962C8B-B14F-4D97-AF65-F5344CB8AC3E}">
        <p14:creationId xmlns:p14="http://schemas.microsoft.com/office/powerpoint/2010/main" val="24928930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20775" y="1279525"/>
            <a:ext cx="4862513" cy="3454400"/>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12A235B4-F94F-4B4A-AC15-D2830AD85B26}" type="slidenum">
              <a:rPr lang="en-GB" smtClean="0"/>
              <a:t>10</a:t>
            </a:fld>
            <a:endParaRPr lang="en-GB"/>
          </a:p>
        </p:txBody>
      </p:sp>
    </p:spTree>
    <p:extLst>
      <p:ext uri="{BB962C8B-B14F-4D97-AF65-F5344CB8AC3E}">
        <p14:creationId xmlns:p14="http://schemas.microsoft.com/office/powerpoint/2010/main" val="99823214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20775" y="1279525"/>
            <a:ext cx="4862513" cy="3454400"/>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12A235B4-F94F-4B4A-AC15-D2830AD85B26}" type="slidenum">
              <a:rPr lang="en-GB" smtClean="0"/>
              <a:t>66</a:t>
            </a:fld>
            <a:endParaRPr lang="en-GB"/>
          </a:p>
        </p:txBody>
      </p:sp>
    </p:spTree>
    <p:extLst>
      <p:ext uri="{BB962C8B-B14F-4D97-AF65-F5344CB8AC3E}">
        <p14:creationId xmlns:p14="http://schemas.microsoft.com/office/powerpoint/2010/main" val="14447419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20775" y="1279525"/>
            <a:ext cx="4862513" cy="3454400"/>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B265CCD0-D3B2-4248-9BFD-AF83512A8091}" type="slidenum">
              <a:rPr lang="en-GB" smtClean="0"/>
              <a:t>67</a:t>
            </a:fld>
            <a:endParaRPr lang="en-GB" dirty="0"/>
          </a:p>
        </p:txBody>
      </p:sp>
    </p:spTree>
    <p:extLst>
      <p:ext uri="{BB962C8B-B14F-4D97-AF65-F5344CB8AC3E}">
        <p14:creationId xmlns:p14="http://schemas.microsoft.com/office/powerpoint/2010/main" val="54742103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20775" y="1279525"/>
            <a:ext cx="4862513" cy="3454400"/>
          </a:xfrm>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12A235B4-F94F-4B4A-AC15-D2830AD85B26}" type="slidenum">
              <a:rPr lang="en-GB" smtClean="0"/>
              <a:t>70</a:t>
            </a:fld>
            <a:endParaRPr lang="en-GB"/>
          </a:p>
        </p:txBody>
      </p:sp>
    </p:spTree>
    <p:extLst>
      <p:ext uri="{BB962C8B-B14F-4D97-AF65-F5344CB8AC3E}">
        <p14:creationId xmlns:p14="http://schemas.microsoft.com/office/powerpoint/2010/main" val="2050985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20775" y="1279525"/>
            <a:ext cx="4862513" cy="3454400"/>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12A235B4-F94F-4B4A-AC15-D2830AD85B26}" type="slidenum">
              <a:rPr lang="en-GB" smtClean="0"/>
              <a:t>11</a:t>
            </a:fld>
            <a:endParaRPr lang="en-GB"/>
          </a:p>
        </p:txBody>
      </p:sp>
    </p:spTree>
    <p:extLst>
      <p:ext uri="{BB962C8B-B14F-4D97-AF65-F5344CB8AC3E}">
        <p14:creationId xmlns:p14="http://schemas.microsoft.com/office/powerpoint/2010/main" val="24388372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20775" y="1279525"/>
            <a:ext cx="4862513" cy="3454400"/>
          </a:xfrm>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12A235B4-F94F-4B4A-AC15-D2830AD85B26}" type="slidenum">
              <a:rPr lang="en-GB" smtClean="0"/>
              <a:t>14</a:t>
            </a:fld>
            <a:endParaRPr lang="en-GB"/>
          </a:p>
        </p:txBody>
      </p:sp>
    </p:spTree>
    <p:extLst>
      <p:ext uri="{BB962C8B-B14F-4D97-AF65-F5344CB8AC3E}">
        <p14:creationId xmlns:p14="http://schemas.microsoft.com/office/powerpoint/2010/main" val="9115752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20775" y="1279525"/>
            <a:ext cx="4862513" cy="3454400"/>
          </a:xfrm>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12A235B4-F94F-4B4A-AC15-D2830AD85B26}" type="slidenum">
              <a:rPr lang="en-GB" smtClean="0"/>
              <a:t>15</a:t>
            </a:fld>
            <a:endParaRPr lang="en-GB"/>
          </a:p>
        </p:txBody>
      </p:sp>
    </p:spTree>
    <p:extLst>
      <p:ext uri="{BB962C8B-B14F-4D97-AF65-F5344CB8AC3E}">
        <p14:creationId xmlns:p14="http://schemas.microsoft.com/office/powerpoint/2010/main" val="51355231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20775" y="1279525"/>
            <a:ext cx="4862513" cy="3454400"/>
          </a:xfrm>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12A235B4-F94F-4B4A-AC15-D2830AD85B26}" type="slidenum">
              <a:rPr lang="en-GB" smtClean="0"/>
              <a:t>16</a:t>
            </a:fld>
            <a:endParaRPr lang="en-GB"/>
          </a:p>
        </p:txBody>
      </p:sp>
    </p:spTree>
    <p:extLst>
      <p:ext uri="{BB962C8B-B14F-4D97-AF65-F5344CB8AC3E}">
        <p14:creationId xmlns:p14="http://schemas.microsoft.com/office/powerpoint/2010/main" val="10253769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20775" y="1279525"/>
            <a:ext cx="4862513" cy="3454400"/>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12A235B4-F94F-4B4A-AC15-D2830AD85B26}" type="slidenum">
              <a:rPr lang="en-GB" smtClean="0"/>
              <a:t>36</a:t>
            </a:fld>
            <a:endParaRPr lang="en-GB"/>
          </a:p>
        </p:txBody>
      </p:sp>
    </p:spTree>
    <p:extLst>
      <p:ext uri="{BB962C8B-B14F-4D97-AF65-F5344CB8AC3E}">
        <p14:creationId xmlns:p14="http://schemas.microsoft.com/office/powerpoint/2010/main" val="44293040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20775" y="1279525"/>
            <a:ext cx="4862513" cy="3454400"/>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12A235B4-F94F-4B4A-AC15-D2830AD85B26}" type="slidenum">
              <a:rPr lang="en-GB" smtClean="0"/>
              <a:t>37</a:t>
            </a:fld>
            <a:endParaRPr lang="en-GB"/>
          </a:p>
        </p:txBody>
      </p:sp>
    </p:spTree>
    <p:extLst>
      <p:ext uri="{BB962C8B-B14F-4D97-AF65-F5344CB8AC3E}">
        <p14:creationId xmlns:p14="http://schemas.microsoft.com/office/powerpoint/2010/main" val="182506664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20775" y="1279525"/>
            <a:ext cx="4862513" cy="3454400"/>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12A235B4-F94F-4B4A-AC15-D2830AD85B26}" type="slidenum">
              <a:rPr lang="en-GB" smtClean="0"/>
              <a:t>53</a:t>
            </a:fld>
            <a:endParaRPr lang="en-GB"/>
          </a:p>
        </p:txBody>
      </p:sp>
    </p:spTree>
    <p:extLst>
      <p:ext uri="{BB962C8B-B14F-4D97-AF65-F5344CB8AC3E}">
        <p14:creationId xmlns:p14="http://schemas.microsoft.com/office/powerpoint/2010/main" val="38853967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75179" y="736551"/>
            <a:ext cx="5385356" cy="1566863"/>
          </a:xfrm>
        </p:spPr>
        <p:txBody>
          <a:bodyPr anchor="b"/>
          <a:lstStyle>
            <a:lvl1pPr algn="ctr">
              <a:defRPr sz="3938"/>
            </a:lvl1pPr>
          </a:lstStyle>
          <a:p>
            <a:r>
              <a:rPr lang="en-US"/>
              <a:t>Click to edit Master title style</a:t>
            </a:r>
            <a:endParaRPr lang="en-US" dirty="0"/>
          </a:p>
        </p:txBody>
      </p:sp>
      <p:sp>
        <p:nvSpPr>
          <p:cNvPr id="3" name="Subtitle 2"/>
          <p:cNvSpPr>
            <a:spLocks noGrp="1"/>
          </p:cNvSpPr>
          <p:nvPr>
            <p:ph type="subTitle" idx="1"/>
          </p:nvPr>
        </p:nvSpPr>
        <p:spPr>
          <a:xfrm>
            <a:off x="791964" y="2363838"/>
            <a:ext cx="4751785" cy="1086594"/>
          </a:xfrm>
        </p:spPr>
        <p:txBody>
          <a:bodyPr/>
          <a:lstStyle>
            <a:lvl1pPr marL="0" indent="0" algn="ctr">
              <a:buNone/>
              <a:defRPr sz="1575"/>
            </a:lvl1pPr>
            <a:lvl2pPr marL="300060" indent="0" algn="ctr">
              <a:buNone/>
              <a:defRPr sz="1313"/>
            </a:lvl2pPr>
            <a:lvl3pPr marL="600121" indent="0" algn="ctr">
              <a:buNone/>
              <a:defRPr sz="1181"/>
            </a:lvl3pPr>
            <a:lvl4pPr marL="900181" indent="0" algn="ctr">
              <a:buNone/>
              <a:defRPr sz="1050"/>
            </a:lvl4pPr>
            <a:lvl5pPr marL="1200241" indent="0" algn="ctr">
              <a:buNone/>
              <a:defRPr sz="1050"/>
            </a:lvl5pPr>
            <a:lvl6pPr marL="1500302" indent="0" algn="ctr">
              <a:buNone/>
              <a:defRPr sz="1050"/>
            </a:lvl6pPr>
            <a:lvl7pPr marL="1800362" indent="0" algn="ctr">
              <a:buNone/>
              <a:defRPr sz="1050"/>
            </a:lvl7pPr>
            <a:lvl8pPr marL="2100423" indent="0" algn="ctr">
              <a:buNone/>
              <a:defRPr sz="1050"/>
            </a:lvl8pPr>
            <a:lvl9pPr marL="2400483" indent="0" algn="ctr">
              <a:buNone/>
              <a:defRPr sz="105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11CD9C9-02CC-4AC0-8632-62834C0D5A8B}" type="datetimeFigureOut">
              <a:rPr lang="en-GB" smtClean="0"/>
              <a:t>27/04/2024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8305831-24BF-4942-BB6A-A43B7E454DFB}" type="slidenum">
              <a:rPr lang="en-GB" smtClean="0"/>
              <a:t>‹#›</a:t>
            </a:fld>
            <a:endParaRPr lang="en-GB"/>
          </a:p>
        </p:txBody>
      </p:sp>
    </p:spTree>
    <p:extLst>
      <p:ext uri="{BB962C8B-B14F-4D97-AF65-F5344CB8AC3E}">
        <p14:creationId xmlns:p14="http://schemas.microsoft.com/office/powerpoint/2010/main" val="22320610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11CD9C9-02CC-4AC0-8632-62834C0D5A8B}" type="datetimeFigureOut">
              <a:rPr lang="en-GB" smtClean="0"/>
              <a:t>27/04/2024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8305831-24BF-4942-BB6A-A43B7E454DFB}" type="slidenum">
              <a:rPr lang="en-GB" smtClean="0"/>
              <a:t>‹#›</a:t>
            </a:fld>
            <a:endParaRPr lang="en-GB"/>
          </a:p>
        </p:txBody>
      </p:sp>
    </p:spTree>
    <p:extLst>
      <p:ext uri="{BB962C8B-B14F-4D97-AF65-F5344CB8AC3E}">
        <p14:creationId xmlns:p14="http://schemas.microsoft.com/office/powerpoint/2010/main" val="38719413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533995" y="239613"/>
            <a:ext cx="1366138" cy="3814019"/>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35581" y="239613"/>
            <a:ext cx="4019218" cy="381401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11CD9C9-02CC-4AC0-8632-62834C0D5A8B}" type="datetimeFigureOut">
              <a:rPr lang="en-GB" smtClean="0"/>
              <a:t>27/04/2024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8305831-24BF-4942-BB6A-A43B7E454DFB}" type="slidenum">
              <a:rPr lang="en-GB" smtClean="0"/>
              <a:t>‹#›</a:t>
            </a:fld>
            <a:endParaRPr lang="en-GB"/>
          </a:p>
        </p:txBody>
      </p:sp>
    </p:spTree>
    <p:extLst>
      <p:ext uri="{BB962C8B-B14F-4D97-AF65-F5344CB8AC3E}">
        <p14:creationId xmlns:p14="http://schemas.microsoft.com/office/powerpoint/2010/main" val="177414419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1" y="4171359"/>
            <a:ext cx="327180" cy="239614"/>
          </a:xfrm>
        </p:spPr>
        <p:txBody>
          <a:bodyPr/>
          <a:lstStyle>
            <a:lvl1pPr algn="ctr">
              <a:defRPr>
                <a:solidFill>
                  <a:srgbClr val="0094A8"/>
                </a:solidFill>
              </a:defRPr>
            </a:lvl1pPr>
          </a:lstStyle>
          <a:p>
            <a:fld id="{C011AD72-A2EC-4686-BA36-824214780EC5}" type="slidenum">
              <a:rPr lang="en-GB" smtClean="0"/>
              <a:pPr/>
              <a:t>‹#›</a:t>
            </a:fld>
            <a:endParaRPr lang="en-GB"/>
          </a:p>
        </p:txBody>
      </p:sp>
    </p:spTree>
    <p:extLst>
      <p:ext uri="{BB962C8B-B14F-4D97-AF65-F5344CB8AC3E}">
        <p14:creationId xmlns:p14="http://schemas.microsoft.com/office/powerpoint/2010/main" val="261455601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5F35E7-0EDF-43B0-96BB-16A481D52C55}"/>
              </a:ext>
            </a:extLst>
          </p:cNvPr>
          <p:cNvSpPr>
            <a:spLocks noGrp="1"/>
          </p:cNvSpPr>
          <p:nvPr>
            <p:ph type="title"/>
          </p:nvPr>
        </p:nvSpPr>
        <p:spPr>
          <a:xfrm>
            <a:off x="140453" y="91680"/>
            <a:ext cx="6075524" cy="306288"/>
          </a:xfrm>
          <a:noFill/>
        </p:spPr>
        <p:txBody>
          <a:bodyPr vert="horz" wrap="square" lIns="91440" tIns="45720" rIns="91440" bIns="45720" rtlCol="0" anchor="ctr">
            <a:noAutofit/>
          </a:bodyPr>
          <a:lstStyle>
            <a:lvl1pPr algn="l">
              <a:defRPr lang="en-GB" sz="950" b="1">
                <a:solidFill>
                  <a:schemeClr val="tx1"/>
                </a:solidFill>
                <a:effectLst/>
                <a:latin typeface="Avenir LT Pro 65 Medium" panose="020B0603020203020204" pitchFamily="34" charset="0"/>
                <a:ea typeface="+mn-ea"/>
                <a:cs typeface="+mn-cs"/>
              </a:defRPr>
            </a:lvl1pPr>
          </a:lstStyle>
          <a:p>
            <a:pPr lvl="0"/>
            <a:r>
              <a:rPr lang="en-US" dirty="0"/>
              <a:t>Click to edit Master title style</a:t>
            </a:r>
            <a:endParaRPr lang="en-GB" dirty="0"/>
          </a:p>
        </p:txBody>
      </p:sp>
    </p:spTree>
    <p:extLst>
      <p:ext uri="{BB962C8B-B14F-4D97-AF65-F5344CB8AC3E}">
        <p14:creationId xmlns:p14="http://schemas.microsoft.com/office/powerpoint/2010/main" val="23762510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11CD9C9-02CC-4AC0-8632-62834C0D5A8B}" type="datetimeFigureOut">
              <a:rPr lang="en-GB" smtClean="0"/>
              <a:t>27/04/2024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8305831-24BF-4942-BB6A-A43B7E454DFB}" type="slidenum">
              <a:rPr lang="en-GB" smtClean="0"/>
              <a:t>‹#›</a:t>
            </a:fld>
            <a:endParaRPr lang="en-GB"/>
          </a:p>
        </p:txBody>
      </p:sp>
    </p:spTree>
    <p:extLst>
      <p:ext uri="{BB962C8B-B14F-4D97-AF65-F5344CB8AC3E}">
        <p14:creationId xmlns:p14="http://schemas.microsoft.com/office/powerpoint/2010/main" val="5634711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32281" y="1122017"/>
            <a:ext cx="5464552" cy="1872109"/>
          </a:xfrm>
        </p:spPr>
        <p:txBody>
          <a:bodyPr anchor="b"/>
          <a:lstStyle>
            <a:lvl1pPr>
              <a:defRPr sz="3938"/>
            </a:lvl1pPr>
          </a:lstStyle>
          <a:p>
            <a:r>
              <a:rPr lang="en-US"/>
              <a:t>Click to edit Master title style</a:t>
            </a:r>
            <a:endParaRPr lang="en-US" dirty="0"/>
          </a:p>
        </p:txBody>
      </p:sp>
      <p:sp>
        <p:nvSpPr>
          <p:cNvPr id="3" name="Text Placeholder 2"/>
          <p:cNvSpPr>
            <a:spLocks noGrp="1"/>
          </p:cNvSpPr>
          <p:nvPr>
            <p:ph type="body" idx="1"/>
          </p:nvPr>
        </p:nvSpPr>
        <p:spPr>
          <a:xfrm>
            <a:off x="432281" y="3011836"/>
            <a:ext cx="5464552" cy="984498"/>
          </a:xfrm>
        </p:spPr>
        <p:txBody>
          <a:bodyPr/>
          <a:lstStyle>
            <a:lvl1pPr marL="0" indent="0">
              <a:buNone/>
              <a:defRPr sz="1575">
                <a:solidFill>
                  <a:schemeClr val="tx1"/>
                </a:solidFill>
              </a:defRPr>
            </a:lvl1pPr>
            <a:lvl2pPr marL="300060" indent="0">
              <a:buNone/>
              <a:defRPr sz="1313">
                <a:solidFill>
                  <a:schemeClr val="tx1">
                    <a:tint val="75000"/>
                  </a:schemeClr>
                </a:solidFill>
              </a:defRPr>
            </a:lvl2pPr>
            <a:lvl3pPr marL="600121" indent="0">
              <a:buNone/>
              <a:defRPr sz="1181">
                <a:solidFill>
                  <a:schemeClr val="tx1">
                    <a:tint val="75000"/>
                  </a:schemeClr>
                </a:solidFill>
              </a:defRPr>
            </a:lvl3pPr>
            <a:lvl4pPr marL="900181" indent="0">
              <a:buNone/>
              <a:defRPr sz="1050">
                <a:solidFill>
                  <a:schemeClr val="tx1">
                    <a:tint val="75000"/>
                  </a:schemeClr>
                </a:solidFill>
              </a:defRPr>
            </a:lvl4pPr>
            <a:lvl5pPr marL="1200241" indent="0">
              <a:buNone/>
              <a:defRPr sz="1050">
                <a:solidFill>
                  <a:schemeClr val="tx1">
                    <a:tint val="75000"/>
                  </a:schemeClr>
                </a:solidFill>
              </a:defRPr>
            </a:lvl5pPr>
            <a:lvl6pPr marL="1500302" indent="0">
              <a:buNone/>
              <a:defRPr sz="1050">
                <a:solidFill>
                  <a:schemeClr val="tx1">
                    <a:tint val="75000"/>
                  </a:schemeClr>
                </a:solidFill>
              </a:defRPr>
            </a:lvl6pPr>
            <a:lvl7pPr marL="1800362" indent="0">
              <a:buNone/>
              <a:defRPr sz="1050">
                <a:solidFill>
                  <a:schemeClr val="tx1">
                    <a:tint val="75000"/>
                  </a:schemeClr>
                </a:solidFill>
              </a:defRPr>
            </a:lvl7pPr>
            <a:lvl8pPr marL="2100423" indent="0">
              <a:buNone/>
              <a:defRPr sz="1050">
                <a:solidFill>
                  <a:schemeClr val="tx1">
                    <a:tint val="75000"/>
                  </a:schemeClr>
                </a:solidFill>
              </a:defRPr>
            </a:lvl8pPr>
            <a:lvl9pPr marL="2400483" indent="0">
              <a:buNone/>
              <a:defRPr sz="105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11CD9C9-02CC-4AC0-8632-62834C0D5A8B}" type="datetimeFigureOut">
              <a:rPr lang="en-GB" smtClean="0"/>
              <a:t>27/04/2024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8305831-24BF-4942-BB6A-A43B7E454DFB}" type="slidenum">
              <a:rPr lang="en-GB" smtClean="0"/>
              <a:t>‹#›</a:t>
            </a:fld>
            <a:endParaRPr lang="en-GB"/>
          </a:p>
        </p:txBody>
      </p:sp>
    </p:spTree>
    <p:extLst>
      <p:ext uri="{BB962C8B-B14F-4D97-AF65-F5344CB8AC3E}">
        <p14:creationId xmlns:p14="http://schemas.microsoft.com/office/powerpoint/2010/main" val="7030227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35580" y="1198066"/>
            <a:ext cx="2692678" cy="28555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207455" y="1198066"/>
            <a:ext cx="2692678" cy="28555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11CD9C9-02CC-4AC0-8632-62834C0D5A8B}" type="datetimeFigureOut">
              <a:rPr lang="en-GB" smtClean="0"/>
              <a:t>27/04/2024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8305831-24BF-4942-BB6A-A43B7E454DFB}" type="slidenum">
              <a:rPr lang="en-GB" smtClean="0"/>
              <a:t>‹#›</a:t>
            </a:fld>
            <a:endParaRPr lang="en-GB"/>
          </a:p>
        </p:txBody>
      </p:sp>
    </p:spTree>
    <p:extLst>
      <p:ext uri="{BB962C8B-B14F-4D97-AF65-F5344CB8AC3E}">
        <p14:creationId xmlns:p14="http://schemas.microsoft.com/office/powerpoint/2010/main" val="16881407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36406" y="239614"/>
            <a:ext cx="5464552" cy="869901"/>
          </a:xfrm>
        </p:spPr>
        <p:txBody>
          <a:bodyPr/>
          <a:lstStyle/>
          <a:p>
            <a:r>
              <a:rPr lang="en-US"/>
              <a:t>Click to edit Master title style</a:t>
            </a:r>
            <a:endParaRPr lang="en-US" dirty="0"/>
          </a:p>
        </p:txBody>
      </p:sp>
      <p:sp>
        <p:nvSpPr>
          <p:cNvPr id="3" name="Text Placeholder 2"/>
          <p:cNvSpPr>
            <a:spLocks noGrp="1"/>
          </p:cNvSpPr>
          <p:nvPr>
            <p:ph type="body" idx="1"/>
          </p:nvPr>
        </p:nvSpPr>
        <p:spPr>
          <a:xfrm>
            <a:off x="436406" y="1103263"/>
            <a:ext cx="2680303" cy="540692"/>
          </a:xfrm>
        </p:spPr>
        <p:txBody>
          <a:bodyPr anchor="b"/>
          <a:lstStyle>
            <a:lvl1pPr marL="0" indent="0">
              <a:buNone/>
              <a:defRPr sz="1575" b="1"/>
            </a:lvl1pPr>
            <a:lvl2pPr marL="300060" indent="0">
              <a:buNone/>
              <a:defRPr sz="1313" b="1"/>
            </a:lvl2pPr>
            <a:lvl3pPr marL="600121" indent="0">
              <a:buNone/>
              <a:defRPr sz="1181" b="1"/>
            </a:lvl3pPr>
            <a:lvl4pPr marL="900181" indent="0">
              <a:buNone/>
              <a:defRPr sz="1050" b="1"/>
            </a:lvl4pPr>
            <a:lvl5pPr marL="1200241" indent="0">
              <a:buNone/>
              <a:defRPr sz="1050" b="1"/>
            </a:lvl5pPr>
            <a:lvl6pPr marL="1500302" indent="0">
              <a:buNone/>
              <a:defRPr sz="1050" b="1"/>
            </a:lvl6pPr>
            <a:lvl7pPr marL="1800362" indent="0">
              <a:buNone/>
              <a:defRPr sz="1050" b="1"/>
            </a:lvl7pPr>
            <a:lvl8pPr marL="2100423" indent="0">
              <a:buNone/>
              <a:defRPr sz="1050" b="1"/>
            </a:lvl8pPr>
            <a:lvl9pPr marL="2400483" indent="0">
              <a:buNone/>
              <a:defRPr sz="1050" b="1"/>
            </a:lvl9pPr>
          </a:lstStyle>
          <a:p>
            <a:pPr lvl="0"/>
            <a:r>
              <a:rPr lang="en-US"/>
              <a:t>Click to edit Master text styles</a:t>
            </a:r>
          </a:p>
        </p:txBody>
      </p:sp>
      <p:sp>
        <p:nvSpPr>
          <p:cNvPr id="4" name="Content Placeholder 3"/>
          <p:cNvSpPr>
            <a:spLocks noGrp="1"/>
          </p:cNvSpPr>
          <p:nvPr>
            <p:ph sz="half" idx="2"/>
          </p:nvPr>
        </p:nvSpPr>
        <p:spPr>
          <a:xfrm>
            <a:off x="436406" y="1643956"/>
            <a:ext cx="2680303" cy="241801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207455" y="1103263"/>
            <a:ext cx="2693503" cy="540692"/>
          </a:xfrm>
        </p:spPr>
        <p:txBody>
          <a:bodyPr anchor="b"/>
          <a:lstStyle>
            <a:lvl1pPr marL="0" indent="0">
              <a:buNone/>
              <a:defRPr sz="1575" b="1"/>
            </a:lvl1pPr>
            <a:lvl2pPr marL="300060" indent="0">
              <a:buNone/>
              <a:defRPr sz="1313" b="1"/>
            </a:lvl2pPr>
            <a:lvl3pPr marL="600121" indent="0">
              <a:buNone/>
              <a:defRPr sz="1181" b="1"/>
            </a:lvl3pPr>
            <a:lvl4pPr marL="900181" indent="0">
              <a:buNone/>
              <a:defRPr sz="1050" b="1"/>
            </a:lvl4pPr>
            <a:lvl5pPr marL="1200241" indent="0">
              <a:buNone/>
              <a:defRPr sz="1050" b="1"/>
            </a:lvl5pPr>
            <a:lvl6pPr marL="1500302" indent="0">
              <a:buNone/>
              <a:defRPr sz="1050" b="1"/>
            </a:lvl6pPr>
            <a:lvl7pPr marL="1800362" indent="0">
              <a:buNone/>
              <a:defRPr sz="1050" b="1"/>
            </a:lvl7pPr>
            <a:lvl8pPr marL="2100423" indent="0">
              <a:buNone/>
              <a:defRPr sz="1050" b="1"/>
            </a:lvl8pPr>
            <a:lvl9pPr marL="2400483" indent="0">
              <a:buNone/>
              <a:defRPr sz="1050" b="1"/>
            </a:lvl9pPr>
          </a:lstStyle>
          <a:p>
            <a:pPr lvl="0"/>
            <a:r>
              <a:rPr lang="en-US"/>
              <a:t>Click to edit Master text styles</a:t>
            </a:r>
          </a:p>
        </p:txBody>
      </p:sp>
      <p:sp>
        <p:nvSpPr>
          <p:cNvPr id="6" name="Content Placeholder 5"/>
          <p:cNvSpPr>
            <a:spLocks noGrp="1"/>
          </p:cNvSpPr>
          <p:nvPr>
            <p:ph sz="quarter" idx="4"/>
          </p:nvPr>
        </p:nvSpPr>
        <p:spPr>
          <a:xfrm>
            <a:off x="3207455" y="1643956"/>
            <a:ext cx="2693503" cy="241801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11CD9C9-02CC-4AC0-8632-62834C0D5A8B}" type="datetimeFigureOut">
              <a:rPr lang="en-GB" smtClean="0"/>
              <a:t>27/04/2024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58305831-24BF-4942-BB6A-A43B7E454DFB}" type="slidenum">
              <a:rPr lang="en-GB" smtClean="0"/>
              <a:t>‹#›</a:t>
            </a:fld>
            <a:endParaRPr lang="en-GB"/>
          </a:p>
        </p:txBody>
      </p:sp>
    </p:spTree>
    <p:extLst>
      <p:ext uri="{BB962C8B-B14F-4D97-AF65-F5344CB8AC3E}">
        <p14:creationId xmlns:p14="http://schemas.microsoft.com/office/powerpoint/2010/main" val="4522231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11CD9C9-02CC-4AC0-8632-62834C0D5A8B}" type="datetimeFigureOut">
              <a:rPr lang="en-GB" smtClean="0"/>
              <a:t>27/04/2024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58305831-24BF-4942-BB6A-A43B7E454DFB}" type="slidenum">
              <a:rPr lang="en-GB" smtClean="0"/>
              <a:t>‹#›</a:t>
            </a:fld>
            <a:endParaRPr lang="en-GB"/>
          </a:p>
        </p:txBody>
      </p:sp>
    </p:spTree>
    <p:extLst>
      <p:ext uri="{BB962C8B-B14F-4D97-AF65-F5344CB8AC3E}">
        <p14:creationId xmlns:p14="http://schemas.microsoft.com/office/powerpoint/2010/main" val="41141386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11CD9C9-02CC-4AC0-8632-62834C0D5A8B}" type="datetimeFigureOut">
              <a:rPr lang="en-GB" smtClean="0"/>
              <a:t>27/04/2024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58305831-24BF-4942-BB6A-A43B7E454DFB}" type="slidenum">
              <a:rPr lang="en-GB" smtClean="0"/>
              <a:t>‹#›</a:t>
            </a:fld>
            <a:endParaRPr lang="en-GB"/>
          </a:p>
        </p:txBody>
      </p:sp>
    </p:spTree>
    <p:extLst>
      <p:ext uri="{BB962C8B-B14F-4D97-AF65-F5344CB8AC3E}">
        <p14:creationId xmlns:p14="http://schemas.microsoft.com/office/powerpoint/2010/main" val="34795133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36406" y="300038"/>
            <a:ext cx="2043432" cy="1050131"/>
          </a:xfrm>
        </p:spPr>
        <p:txBody>
          <a:bodyPr anchor="b"/>
          <a:lstStyle>
            <a:lvl1pPr>
              <a:defRPr sz="2100"/>
            </a:lvl1pPr>
          </a:lstStyle>
          <a:p>
            <a:r>
              <a:rPr lang="en-US"/>
              <a:t>Click to edit Master title style</a:t>
            </a:r>
            <a:endParaRPr lang="en-US" dirty="0"/>
          </a:p>
        </p:txBody>
      </p:sp>
      <p:sp>
        <p:nvSpPr>
          <p:cNvPr id="3" name="Content Placeholder 2"/>
          <p:cNvSpPr>
            <a:spLocks noGrp="1"/>
          </p:cNvSpPr>
          <p:nvPr>
            <p:ph idx="1"/>
          </p:nvPr>
        </p:nvSpPr>
        <p:spPr>
          <a:xfrm>
            <a:off x="2693503" y="647999"/>
            <a:ext cx="3207455" cy="3198317"/>
          </a:xfrm>
        </p:spPr>
        <p:txBody>
          <a:bodyPr/>
          <a:lstStyle>
            <a:lvl1pPr>
              <a:defRPr sz="2100"/>
            </a:lvl1pPr>
            <a:lvl2pPr>
              <a:defRPr sz="1838"/>
            </a:lvl2pPr>
            <a:lvl3pPr>
              <a:defRPr sz="1575"/>
            </a:lvl3pPr>
            <a:lvl4pPr>
              <a:defRPr sz="1313"/>
            </a:lvl4pPr>
            <a:lvl5pPr>
              <a:defRPr sz="1313"/>
            </a:lvl5pPr>
            <a:lvl6pPr>
              <a:defRPr sz="1313"/>
            </a:lvl6pPr>
            <a:lvl7pPr>
              <a:defRPr sz="1313"/>
            </a:lvl7pPr>
            <a:lvl8pPr>
              <a:defRPr sz="1313"/>
            </a:lvl8pPr>
            <a:lvl9pPr>
              <a:defRPr sz="131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36406" y="1350169"/>
            <a:ext cx="2043432" cy="2501355"/>
          </a:xfrm>
        </p:spPr>
        <p:txBody>
          <a:bodyPr/>
          <a:lstStyle>
            <a:lvl1pPr marL="0" indent="0">
              <a:buNone/>
              <a:defRPr sz="1050"/>
            </a:lvl1pPr>
            <a:lvl2pPr marL="300060" indent="0">
              <a:buNone/>
              <a:defRPr sz="919"/>
            </a:lvl2pPr>
            <a:lvl3pPr marL="600121" indent="0">
              <a:buNone/>
              <a:defRPr sz="788"/>
            </a:lvl3pPr>
            <a:lvl4pPr marL="900181" indent="0">
              <a:buNone/>
              <a:defRPr sz="656"/>
            </a:lvl4pPr>
            <a:lvl5pPr marL="1200241" indent="0">
              <a:buNone/>
              <a:defRPr sz="656"/>
            </a:lvl5pPr>
            <a:lvl6pPr marL="1500302" indent="0">
              <a:buNone/>
              <a:defRPr sz="656"/>
            </a:lvl6pPr>
            <a:lvl7pPr marL="1800362" indent="0">
              <a:buNone/>
              <a:defRPr sz="656"/>
            </a:lvl7pPr>
            <a:lvl8pPr marL="2100423" indent="0">
              <a:buNone/>
              <a:defRPr sz="656"/>
            </a:lvl8pPr>
            <a:lvl9pPr marL="2400483" indent="0">
              <a:buNone/>
              <a:defRPr sz="656"/>
            </a:lvl9pPr>
          </a:lstStyle>
          <a:p>
            <a:pPr lvl="0"/>
            <a:r>
              <a:rPr lang="en-US"/>
              <a:t>Click to edit Master text styles</a:t>
            </a:r>
          </a:p>
        </p:txBody>
      </p:sp>
      <p:sp>
        <p:nvSpPr>
          <p:cNvPr id="5" name="Date Placeholder 4"/>
          <p:cNvSpPr>
            <a:spLocks noGrp="1"/>
          </p:cNvSpPr>
          <p:nvPr>
            <p:ph type="dt" sz="half" idx="10"/>
          </p:nvPr>
        </p:nvSpPr>
        <p:spPr/>
        <p:txBody>
          <a:bodyPr/>
          <a:lstStyle/>
          <a:p>
            <a:fld id="{711CD9C9-02CC-4AC0-8632-62834C0D5A8B}" type="datetimeFigureOut">
              <a:rPr lang="en-GB" smtClean="0"/>
              <a:t>27/04/2024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8305831-24BF-4942-BB6A-A43B7E454DFB}" type="slidenum">
              <a:rPr lang="en-GB" smtClean="0"/>
              <a:t>‹#›</a:t>
            </a:fld>
            <a:endParaRPr lang="en-GB"/>
          </a:p>
        </p:txBody>
      </p:sp>
    </p:spTree>
    <p:extLst>
      <p:ext uri="{BB962C8B-B14F-4D97-AF65-F5344CB8AC3E}">
        <p14:creationId xmlns:p14="http://schemas.microsoft.com/office/powerpoint/2010/main" val="1334338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36406" y="300038"/>
            <a:ext cx="2043432" cy="1050131"/>
          </a:xfrm>
        </p:spPr>
        <p:txBody>
          <a:bodyPr anchor="b"/>
          <a:lstStyle>
            <a:lvl1pPr>
              <a:defRPr sz="21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693503" y="647999"/>
            <a:ext cx="3207455" cy="3198317"/>
          </a:xfrm>
        </p:spPr>
        <p:txBody>
          <a:bodyPr anchor="t"/>
          <a:lstStyle>
            <a:lvl1pPr marL="0" indent="0">
              <a:buNone/>
              <a:defRPr sz="2100"/>
            </a:lvl1pPr>
            <a:lvl2pPr marL="300060" indent="0">
              <a:buNone/>
              <a:defRPr sz="1838"/>
            </a:lvl2pPr>
            <a:lvl3pPr marL="600121" indent="0">
              <a:buNone/>
              <a:defRPr sz="1575"/>
            </a:lvl3pPr>
            <a:lvl4pPr marL="900181" indent="0">
              <a:buNone/>
              <a:defRPr sz="1313"/>
            </a:lvl4pPr>
            <a:lvl5pPr marL="1200241" indent="0">
              <a:buNone/>
              <a:defRPr sz="1313"/>
            </a:lvl5pPr>
            <a:lvl6pPr marL="1500302" indent="0">
              <a:buNone/>
              <a:defRPr sz="1313"/>
            </a:lvl6pPr>
            <a:lvl7pPr marL="1800362" indent="0">
              <a:buNone/>
              <a:defRPr sz="1313"/>
            </a:lvl7pPr>
            <a:lvl8pPr marL="2100423" indent="0">
              <a:buNone/>
              <a:defRPr sz="1313"/>
            </a:lvl8pPr>
            <a:lvl9pPr marL="2400483" indent="0">
              <a:buNone/>
              <a:defRPr sz="1313"/>
            </a:lvl9pPr>
          </a:lstStyle>
          <a:p>
            <a:r>
              <a:rPr lang="en-US"/>
              <a:t>Click icon to add picture</a:t>
            </a:r>
            <a:endParaRPr lang="en-US" dirty="0"/>
          </a:p>
        </p:txBody>
      </p:sp>
      <p:sp>
        <p:nvSpPr>
          <p:cNvPr id="4" name="Text Placeholder 3"/>
          <p:cNvSpPr>
            <a:spLocks noGrp="1"/>
          </p:cNvSpPr>
          <p:nvPr>
            <p:ph type="body" sz="half" idx="2"/>
          </p:nvPr>
        </p:nvSpPr>
        <p:spPr>
          <a:xfrm>
            <a:off x="436406" y="1350169"/>
            <a:ext cx="2043432" cy="2501355"/>
          </a:xfrm>
        </p:spPr>
        <p:txBody>
          <a:bodyPr/>
          <a:lstStyle>
            <a:lvl1pPr marL="0" indent="0">
              <a:buNone/>
              <a:defRPr sz="1050"/>
            </a:lvl1pPr>
            <a:lvl2pPr marL="300060" indent="0">
              <a:buNone/>
              <a:defRPr sz="919"/>
            </a:lvl2pPr>
            <a:lvl3pPr marL="600121" indent="0">
              <a:buNone/>
              <a:defRPr sz="788"/>
            </a:lvl3pPr>
            <a:lvl4pPr marL="900181" indent="0">
              <a:buNone/>
              <a:defRPr sz="656"/>
            </a:lvl4pPr>
            <a:lvl5pPr marL="1200241" indent="0">
              <a:buNone/>
              <a:defRPr sz="656"/>
            </a:lvl5pPr>
            <a:lvl6pPr marL="1500302" indent="0">
              <a:buNone/>
              <a:defRPr sz="656"/>
            </a:lvl6pPr>
            <a:lvl7pPr marL="1800362" indent="0">
              <a:buNone/>
              <a:defRPr sz="656"/>
            </a:lvl7pPr>
            <a:lvl8pPr marL="2100423" indent="0">
              <a:buNone/>
              <a:defRPr sz="656"/>
            </a:lvl8pPr>
            <a:lvl9pPr marL="2400483" indent="0">
              <a:buNone/>
              <a:defRPr sz="656"/>
            </a:lvl9pPr>
          </a:lstStyle>
          <a:p>
            <a:pPr lvl="0"/>
            <a:r>
              <a:rPr lang="en-US"/>
              <a:t>Click to edit Master text styles</a:t>
            </a:r>
          </a:p>
        </p:txBody>
      </p:sp>
      <p:sp>
        <p:nvSpPr>
          <p:cNvPr id="5" name="Date Placeholder 4"/>
          <p:cNvSpPr>
            <a:spLocks noGrp="1"/>
          </p:cNvSpPr>
          <p:nvPr>
            <p:ph type="dt" sz="half" idx="10"/>
          </p:nvPr>
        </p:nvSpPr>
        <p:spPr/>
        <p:txBody>
          <a:bodyPr/>
          <a:lstStyle/>
          <a:p>
            <a:fld id="{711CD9C9-02CC-4AC0-8632-62834C0D5A8B}" type="datetimeFigureOut">
              <a:rPr lang="en-GB" smtClean="0"/>
              <a:t>27/04/2024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8305831-24BF-4942-BB6A-A43B7E454DFB}" type="slidenum">
              <a:rPr lang="en-GB" smtClean="0"/>
              <a:t>‹#›</a:t>
            </a:fld>
            <a:endParaRPr lang="en-GB"/>
          </a:p>
        </p:txBody>
      </p:sp>
    </p:spTree>
    <p:extLst>
      <p:ext uri="{BB962C8B-B14F-4D97-AF65-F5344CB8AC3E}">
        <p14:creationId xmlns:p14="http://schemas.microsoft.com/office/powerpoint/2010/main" val="42102577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35581" y="239614"/>
            <a:ext cx="5464552" cy="869901"/>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35581" y="1198066"/>
            <a:ext cx="5464552" cy="285556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35580" y="4171356"/>
            <a:ext cx="1425535" cy="239613"/>
          </a:xfrm>
          <a:prstGeom prst="rect">
            <a:avLst/>
          </a:prstGeom>
        </p:spPr>
        <p:txBody>
          <a:bodyPr vert="horz" lIns="91440" tIns="45720" rIns="91440" bIns="45720" rtlCol="0" anchor="ctr"/>
          <a:lstStyle>
            <a:lvl1pPr algn="l">
              <a:defRPr sz="788">
                <a:solidFill>
                  <a:schemeClr val="tx1">
                    <a:tint val="75000"/>
                  </a:schemeClr>
                </a:solidFill>
              </a:defRPr>
            </a:lvl1pPr>
          </a:lstStyle>
          <a:p>
            <a:fld id="{711CD9C9-02CC-4AC0-8632-62834C0D5A8B}" type="datetimeFigureOut">
              <a:rPr lang="en-GB" smtClean="0"/>
              <a:t>27/04/2024</a:t>
            </a:fld>
            <a:endParaRPr lang="en-GB"/>
          </a:p>
        </p:txBody>
      </p:sp>
      <p:sp>
        <p:nvSpPr>
          <p:cNvPr id="5" name="Footer Placeholder 4"/>
          <p:cNvSpPr>
            <a:spLocks noGrp="1"/>
          </p:cNvSpPr>
          <p:nvPr>
            <p:ph type="ftr" sz="quarter" idx="3"/>
          </p:nvPr>
        </p:nvSpPr>
        <p:spPr>
          <a:xfrm>
            <a:off x="2098705" y="4171356"/>
            <a:ext cx="2138303" cy="239613"/>
          </a:xfrm>
          <a:prstGeom prst="rect">
            <a:avLst/>
          </a:prstGeom>
        </p:spPr>
        <p:txBody>
          <a:bodyPr vert="horz" lIns="91440" tIns="45720" rIns="91440" bIns="45720" rtlCol="0" anchor="ctr"/>
          <a:lstStyle>
            <a:lvl1pPr algn="ctr">
              <a:defRPr sz="788">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474598" y="4171356"/>
            <a:ext cx="1425535" cy="239613"/>
          </a:xfrm>
          <a:prstGeom prst="rect">
            <a:avLst/>
          </a:prstGeom>
        </p:spPr>
        <p:txBody>
          <a:bodyPr vert="horz" lIns="91440" tIns="45720" rIns="91440" bIns="45720" rtlCol="0" anchor="ctr"/>
          <a:lstStyle>
            <a:lvl1pPr algn="r">
              <a:defRPr sz="788">
                <a:solidFill>
                  <a:schemeClr val="tx1">
                    <a:tint val="75000"/>
                  </a:schemeClr>
                </a:solidFill>
              </a:defRPr>
            </a:lvl1pPr>
          </a:lstStyle>
          <a:p>
            <a:fld id="{58305831-24BF-4942-BB6A-A43B7E454DFB}" type="slidenum">
              <a:rPr lang="en-GB" smtClean="0"/>
              <a:t>‹#›</a:t>
            </a:fld>
            <a:endParaRPr lang="en-GB"/>
          </a:p>
        </p:txBody>
      </p:sp>
    </p:spTree>
    <p:extLst>
      <p:ext uri="{BB962C8B-B14F-4D97-AF65-F5344CB8AC3E}">
        <p14:creationId xmlns:p14="http://schemas.microsoft.com/office/powerpoint/2010/main" val="1564333697"/>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 id="2147483702" r:id="rId12"/>
    <p:sldLayoutId id="2147483703" r:id="rId13"/>
  </p:sldLayoutIdLst>
  <p:txStyles>
    <p:titleStyle>
      <a:lvl1pPr algn="l" defTabSz="600121" rtl="0" eaLnBrk="1" latinLnBrk="0" hangingPunct="1">
        <a:lnSpc>
          <a:spcPct val="90000"/>
        </a:lnSpc>
        <a:spcBef>
          <a:spcPct val="0"/>
        </a:spcBef>
        <a:buNone/>
        <a:defRPr sz="2888" kern="1200">
          <a:solidFill>
            <a:schemeClr val="tx1"/>
          </a:solidFill>
          <a:latin typeface="+mj-lt"/>
          <a:ea typeface="+mj-ea"/>
          <a:cs typeface="+mj-cs"/>
        </a:defRPr>
      </a:lvl1pPr>
    </p:titleStyle>
    <p:bodyStyle>
      <a:lvl1pPr marL="150030" indent="-150030" algn="l" defTabSz="600121" rtl="0" eaLnBrk="1" latinLnBrk="0" hangingPunct="1">
        <a:lnSpc>
          <a:spcPct val="90000"/>
        </a:lnSpc>
        <a:spcBef>
          <a:spcPts val="656"/>
        </a:spcBef>
        <a:buFont typeface="Arial" panose="020B0604020202020204" pitchFamily="34" charset="0"/>
        <a:buChar char="•"/>
        <a:defRPr sz="1838" kern="1200">
          <a:solidFill>
            <a:schemeClr val="tx1"/>
          </a:solidFill>
          <a:latin typeface="+mn-lt"/>
          <a:ea typeface="+mn-ea"/>
          <a:cs typeface="+mn-cs"/>
        </a:defRPr>
      </a:lvl1pPr>
      <a:lvl2pPr marL="450091" indent="-150030" algn="l" defTabSz="600121" rtl="0" eaLnBrk="1" latinLnBrk="0" hangingPunct="1">
        <a:lnSpc>
          <a:spcPct val="90000"/>
        </a:lnSpc>
        <a:spcBef>
          <a:spcPts val="328"/>
        </a:spcBef>
        <a:buFont typeface="Arial" panose="020B0604020202020204" pitchFamily="34" charset="0"/>
        <a:buChar char="•"/>
        <a:defRPr sz="1575" kern="1200">
          <a:solidFill>
            <a:schemeClr val="tx1"/>
          </a:solidFill>
          <a:latin typeface="+mn-lt"/>
          <a:ea typeface="+mn-ea"/>
          <a:cs typeface="+mn-cs"/>
        </a:defRPr>
      </a:lvl2pPr>
      <a:lvl3pPr marL="750151" indent="-150030" algn="l" defTabSz="600121" rtl="0" eaLnBrk="1" latinLnBrk="0" hangingPunct="1">
        <a:lnSpc>
          <a:spcPct val="90000"/>
        </a:lnSpc>
        <a:spcBef>
          <a:spcPts val="328"/>
        </a:spcBef>
        <a:buFont typeface="Arial" panose="020B0604020202020204" pitchFamily="34" charset="0"/>
        <a:buChar char="•"/>
        <a:defRPr sz="1313" kern="1200">
          <a:solidFill>
            <a:schemeClr val="tx1"/>
          </a:solidFill>
          <a:latin typeface="+mn-lt"/>
          <a:ea typeface="+mn-ea"/>
          <a:cs typeface="+mn-cs"/>
        </a:defRPr>
      </a:lvl3pPr>
      <a:lvl4pPr marL="1050211" indent="-150030" algn="l" defTabSz="600121" rtl="0" eaLnBrk="1" latinLnBrk="0" hangingPunct="1">
        <a:lnSpc>
          <a:spcPct val="90000"/>
        </a:lnSpc>
        <a:spcBef>
          <a:spcPts val="328"/>
        </a:spcBef>
        <a:buFont typeface="Arial" panose="020B0604020202020204" pitchFamily="34" charset="0"/>
        <a:buChar char="•"/>
        <a:defRPr sz="1181" kern="1200">
          <a:solidFill>
            <a:schemeClr val="tx1"/>
          </a:solidFill>
          <a:latin typeface="+mn-lt"/>
          <a:ea typeface="+mn-ea"/>
          <a:cs typeface="+mn-cs"/>
        </a:defRPr>
      </a:lvl4pPr>
      <a:lvl5pPr marL="1350272" indent="-150030" algn="l" defTabSz="600121" rtl="0" eaLnBrk="1" latinLnBrk="0" hangingPunct="1">
        <a:lnSpc>
          <a:spcPct val="90000"/>
        </a:lnSpc>
        <a:spcBef>
          <a:spcPts val="328"/>
        </a:spcBef>
        <a:buFont typeface="Arial" panose="020B0604020202020204" pitchFamily="34" charset="0"/>
        <a:buChar char="•"/>
        <a:defRPr sz="1181" kern="1200">
          <a:solidFill>
            <a:schemeClr val="tx1"/>
          </a:solidFill>
          <a:latin typeface="+mn-lt"/>
          <a:ea typeface="+mn-ea"/>
          <a:cs typeface="+mn-cs"/>
        </a:defRPr>
      </a:lvl5pPr>
      <a:lvl6pPr marL="1650332" indent="-150030" algn="l" defTabSz="600121" rtl="0" eaLnBrk="1" latinLnBrk="0" hangingPunct="1">
        <a:lnSpc>
          <a:spcPct val="90000"/>
        </a:lnSpc>
        <a:spcBef>
          <a:spcPts val="328"/>
        </a:spcBef>
        <a:buFont typeface="Arial" panose="020B0604020202020204" pitchFamily="34" charset="0"/>
        <a:buChar char="•"/>
        <a:defRPr sz="1181" kern="1200">
          <a:solidFill>
            <a:schemeClr val="tx1"/>
          </a:solidFill>
          <a:latin typeface="+mn-lt"/>
          <a:ea typeface="+mn-ea"/>
          <a:cs typeface="+mn-cs"/>
        </a:defRPr>
      </a:lvl6pPr>
      <a:lvl7pPr marL="1950392" indent="-150030" algn="l" defTabSz="600121" rtl="0" eaLnBrk="1" latinLnBrk="0" hangingPunct="1">
        <a:lnSpc>
          <a:spcPct val="90000"/>
        </a:lnSpc>
        <a:spcBef>
          <a:spcPts val="328"/>
        </a:spcBef>
        <a:buFont typeface="Arial" panose="020B0604020202020204" pitchFamily="34" charset="0"/>
        <a:buChar char="•"/>
        <a:defRPr sz="1181" kern="1200">
          <a:solidFill>
            <a:schemeClr val="tx1"/>
          </a:solidFill>
          <a:latin typeface="+mn-lt"/>
          <a:ea typeface="+mn-ea"/>
          <a:cs typeface="+mn-cs"/>
        </a:defRPr>
      </a:lvl7pPr>
      <a:lvl8pPr marL="2250453" indent="-150030" algn="l" defTabSz="600121" rtl="0" eaLnBrk="1" latinLnBrk="0" hangingPunct="1">
        <a:lnSpc>
          <a:spcPct val="90000"/>
        </a:lnSpc>
        <a:spcBef>
          <a:spcPts val="328"/>
        </a:spcBef>
        <a:buFont typeface="Arial" panose="020B0604020202020204" pitchFamily="34" charset="0"/>
        <a:buChar char="•"/>
        <a:defRPr sz="1181" kern="1200">
          <a:solidFill>
            <a:schemeClr val="tx1"/>
          </a:solidFill>
          <a:latin typeface="+mn-lt"/>
          <a:ea typeface="+mn-ea"/>
          <a:cs typeface="+mn-cs"/>
        </a:defRPr>
      </a:lvl8pPr>
      <a:lvl9pPr marL="2550513" indent="-150030" algn="l" defTabSz="600121" rtl="0" eaLnBrk="1" latinLnBrk="0" hangingPunct="1">
        <a:lnSpc>
          <a:spcPct val="90000"/>
        </a:lnSpc>
        <a:spcBef>
          <a:spcPts val="328"/>
        </a:spcBef>
        <a:buFont typeface="Arial" panose="020B0604020202020204" pitchFamily="34" charset="0"/>
        <a:buChar char="•"/>
        <a:defRPr sz="1181" kern="1200">
          <a:solidFill>
            <a:schemeClr val="tx1"/>
          </a:solidFill>
          <a:latin typeface="+mn-lt"/>
          <a:ea typeface="+mn-ea"/>
          <a:cs typeface="+mn-cs"/>
        </a:defRPr>
      </a:lvl9pPr>
    </p:bodyStyle>
    <p:otherStyle>
      <a:defPPr>
        <a:defRPr lang="en-US"/>
      </a:defPPr>
      <a:lvl1pPr marL="0" algn="l" defTabSz="600121" rtl="0" eaLnBrk="1" latinLnBrk="0" hangingPunct="1">
        <a:defRPr sz="1181" kern="1200">
          <a:solidFill>
            <a:schemeClr val="tx1"/>
          </a:solidFill>
          <a:latin typeface="+mn-lt"/>
          <a:ea typeface="+mn-ea"/>
          <a:cs typeface="+mn-cs"/>
        </a:defRPr>
      </a:lvl1pPr>
      <a:lvl2pPr marL="300060" algn="l" defTabSz="600121" rtl="0" eaLnBrk="1" latinLnBrk="0" hangingPunct="1">
        <a:defRPr sz="1181" kern="1200">
          <a:solidFill>
            <a:schemeClr val="tx1"/>
          </a:solidFill>
          <a:latin typeface="+mn-lt"/>
          <a:ea typeface="+mn-ea"/>
          <a:cs typeface="+mn-cs"/>
        </a:defRPr>
      </a:lvl2pPr>
      <a:lvl3pPr marL="600121" algn="l" defTabSz="600121" rtl="0" eaLnBrk="1" latinLnBrk="0" hangingPunct="1">
        <a:defRPr sz="1181" kern="1200">
          <a:solidFill>
            <a:schemeClr val="tx1"/>
          </a:solidFill>
          <a:latin typeface="+mn-lt"/>
          <a:ea typeface="+mn-ea"/>
          <a:cs typeface="+mn-cs"/>
        </a:defRPr>
      </a:lvl3pPr>
      <a:lvl4pPr marL="900181" algn="l" defTabSz="600121" rtl="0" eaLnBrk="1" latinLnBrk="0" hangingPunct="1">
        <a:defRPr sz="1181" kern="1200">
          <a:solidFill>
            <a:schemeClr val="tx1"/>
          </a:solidFill>
          <a:latin typeface="+mn-lt"/>
          <a:ea typeface="+mn-ea"/>
          <a:cs typeface="+mn-cs"/>
        </a:defRPr>
      </a:lvl4pPr>
      <a:lvl5pPr marL="1200241" algn="l" defTabSz="600121" rtl="0" eaLnBrk="1" latinLnBrk="0" hangingPunct="1">
        <a:defRPr sz="1181" kern="1200">
          <a:solidFill>
            <a:schemeClr val="tx1"/>
          </a:solidFill>
          <a:latin typeface="+mn-lt"/>
          <a:ea typeface="+mn-ea"/>
          <a:cs typeface="+mn-cs"/>
        </a:defRPr>
      </a:lvl5pPr>
      <a:lvl6pPr marL="1500302" algn="l" defTabSz="600121" rtl="0" eaLnBrk="1" latinLnBrk="0" hangingPunct="1">
        <a:defRPr sz="1181" kern="1200">
          <a:solidFill>
            <a:schemeClr val="tx1"/>
          </a:solidFill>
          <a:latin typeface="+mn-lt"/>
          <a:ea typeface="+mn-ea"/>
          <a:cs typeface="+mn-cs"/>
        </a:defRPr>
      </a:lvl6pPr>
      <a:lvl7pPr marL="1800362" algn="l" defTabSz="600121" rtl="0" eaLnBrk="1" latinLnBrk="0" hangingPunct="1">
        <a:defRPr sz="1181" kern="1200">
          <a:solidFill>
            <a:schemeClr val="tx1"/>
          </a:solidFill>
          <a:latin typeface="+mn-lt"/>
          <a:ea typeface="+mn-ea"/>
          <a:cs typeface="+mn-cs"/>
        </a:defRPr>
      </a:lvl7pPr>
      <a:lvl8pPr marL="2100423" algn="l" defTabSz="600121" rtl="0" eaLnBrk="1" latinLnBrk="0" hangingPunct="1">
        <a:defRPr sz="1181" kern="1200">
          <a:solidFill>
            <a:schemeClr val="tx1"/>
          </a:solidFill>
          <a:latin typeface="+mn-lt"/>
          <a:ea typeface="+mn-ea"/>
          <a:cs typeface="+mn-cs"/>
        </a:defRPr>
      </a:lvl8pPr>
      <a:lvl9pPr marL="2400483" algn="l" defTabSz="600121" rtl="0" eaLnBrk="1" latinLnBrk="0" hangingPunct="1">
        <a:defRPr sz="118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svg"/><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image" Target="../media/image3.svg"/><Relationship Id="rId4" Type="http://schemas.openxmlformats.org/officeDocument/2006/relationships/image" Target="../media/image2.png"/><Relationship Id="rId9" Type="http://schemas.openxmlformats.org/officeDocument/2006/relationships/image" Target="../media/image7.svg"/></Relationships>
</file>

<file path=ppt/slides/_rels/slide11.xml.rels><?xml version="1.0" encoding="UTF-8" standalone="yes"?>
<Relationships xmlns="http://schemas.openxmlformats.org/package/2006/relationships"><Relationship Id="rId3" Type="http://schemas.openxmlformats.org/officeDocument/2006/relationships/image" Target="../media/image8.png"/><Relationship Id="rId7"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image" Target="../media/image11.svg"/><Relationship Id="rId5" Type="http://schemas.openxmlformats.org/officeDocument/2006/relationships/image" Target="../media/image10.png"/><Relationship Id="rId4" Type="http://schemas.openxmlformats.org/officeDocument/2006/relationships/image" Target="../media/image9.svg"/></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8" Type="http://schemas.openxmlformats.org/officeDocument/2006/relationships/image" Target="../media/image16.png"/><Relationship Id="rId13" Type="http://schemas.openxmlformats.org/officeDocument/2006/relationships/image" Target="../media/image21.svg"/><Relationship Id="rId3" Type="http://schemas.openxmlformats.org/officeDocument/2006/relationships/image" Target="../media/image1.png"/><Relationship Id="rId7" Type="http://schemas.openxmlformats.org/officeDocument/2006/relationships/image" Target="../media/image15.svg"/><Relationship Id="rId12" Type="http://schemas.openxmlformats.org/officeDocument/2006/relationships/image" Target="../media/image20.png"/><Relationship Id="rId2" Type="http://schemas.openxmlformats.org/officeDocument/2006/relationships/notesSlide" Target="../notesSlides/notesSlide7.xml"/><Relationship Id="rId1" Type="http://schemas.openxmlformats.org/officeDocument/2006/relationships/slideLayout" Target="../slideLayouts/slideLayout1.xml"/><Relationship Id="rId6" Type="http://schemas.openxmlformats.org/officeDocument/2006/relationships/image" Target="../media/image14.png"/><Relationship Id="rId11" Type="http://schemas.openxmlformats.org/officeDocument/2006/relationships/image" Target="../media/image19.svg"/><Relationship Id="rId5" Type="http://schemas.openxmlformats.org/officeDocument/2006/relationships/image" Target="../media/image13.svg"/><Relationship Id="rId10" Type="http://schemas.openxmlformats.org/officeDocument/2006/relationships/image" Target="../media/image18.png"/><Relationship Id="rId4" Type="http://schemas.openxmlformats.org/officeDocument/2006/relationships/image" Target="../media/image12.png"/><Relationship Id="rId9" Type="http://schemas.openxmlformats.org/officeDocument/2006/relationships/image" Target="../media/image17.svg"/></Relationships>
</file>

<file path=ppt/slides/_rels/slide3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8" Type="http://schemas.openxmlformats.org/officeDocument/2006/relationships/image" Target="../media/image27.svg"/><Relationship Id="rId13" Type="http://schemas.openxmlformats.org/officeDocument/2006/relationships/image" Target="../media/image31.png"/><Relationship Id="rId18" Type="http://schemas.openxmlformats.org/officeDocument/2006/relationships/image" Target="../media/image36.svg"/><Relationship Id="rId3" Type="http://schemas.openxmlformats.org/officeDocument/2006/relationships/image" Target="../media/image22.png"/><Relationship Id="rId21" Type="http://schemas.openxmlformats.org/officeDocument/2006/relationships/image" Target="../media/image39.png"/><Relationship Id="rId7" Type="http://schemas.openxmlformats.org/officeDocument/2006/relationships/image" Target="../media/image26.png"/><Relationship Id="rId12" Type="http://schemas.openxmlformats.org/officeDocument/2006/relationships/image" Target="../media/image30.svg"/><Relationship Id="rId17" Type="http://schemas.openxmlformats.org/officeDocument/2006/relationships/image" Target="../media/image35.png"/><Relationship Id="rId2" Type="http://schemas.openxmlformats.org/officeDocument/2006/relationships/image" Target="../media/image1.png"/><Relationship Id="rId16" Type="http://schemas.openxmlformats.org/officeDocument/2006/relationships/image" Target="../media/image34.svg"/><Relationship Id="rId20" Type="http://schemas.openxmlformats.org/officeDocument/2006/relationships/image" Target="../media/image38.svg"/><Relationship Id="rId1" Type="http://schemas.openxmlformats.org/officeDocument/2006/relationships/slideLayout" Target="../slideLayouts/slideLayout7.xml"/><Relationship Id="rId6" Type="http://schemas.openxmlformats.org/officeDocument/2006/relationships/image" Target="../media/image25.svg"/><Relationship Id="rId11" Type="http://schemas.openxmlformats.org/officeDocument/2006/relationships/image" Target="../media/image29.png"/><Relationship Id="rId24" Type="http://schemas.openxmlformats.org/officeDocument/2006/relationships/image" Target="../media/image42.svg"/><Relationship Id="rId5" Type="http://schemas.openxmlformats.org/officeDocument/2006/relationships/image" Target="../media/image24.png"/><Relationship Id="rId15" Type="http://schemas.openxmlformats.org/officeDocument/2006/relationships/image" Target="../media/image33.png"/><Relationship Id="rId23" Type="http://schemas.openxmlformats.org/officeDocument/2006/relationships/image" Target="../media/image41.png"/><Relationship Id="rId10" Type="http://schemas.openxmlformats.org/officeDocument/2006/relationships/image" Target="../media/image28.svg"/><Relationship Id="rId19" Type="http://schemas.openxmlformats.org/officeDocument/2006/relationships/image" Target="../media/image37.png"/><Relationship Id="rId4" Type="http://schemas.openxmlformats.org/officeDocument/2006/relationships/image" Target="../media/image23.svg"/><Relationship Id="rId9" Type="http://schemas.openxmlformats.org/officeDocument/2006/relationships/image" Target="../media/image18.png"/><Relationship Id="rId14" Type="http://schemas.openxmlformats.org/officeDocument/2006/relationships/image" Target="../media/image32.svg"/><Relationship Id="rId22" Type="http://schemas.openxmlformats.org/officeDocument/2006/relationships/image" Target="../media/image40.svg"/></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8" Type="http://schemas.openxmlformats.org/officeDocument/2006/relationships/image" Target="../media/image27.svg"/><Relationship Id="rId13" Type="http://schemas.openxmlformats.org/officeDocument/2006/relationships/image" Target="../media/image31.png"/><Relationship Id="rId18" Type="http://schemas.openxmlformats.org/officeDocument/2006/relationships/image" Target="../media/image36.svg"/><Relationship Id="rId3" Type="http://schemas.openxmlformats.org/officeDocument/2006/relationships/image" Target="../media/image22.png"/><Relationship Id="rId21" Type="http://schemas.openxmlformats.org/officeDocument/2006/relationships/image" Target="../media/image39.png"/><Relationship Id="rId7" Type="http://schemas.openxmlformats.org/officeDocument/2006/relationships/image" Target="../media/image26.png"/><Relationship Id="rId12" Type="http://schemas.openxmlformats.org/officeDocument/2006/relationships/image" Target="../media/image45.svg"/><Relationship Id="rId17" Type="http://schemas.openxmlformats.org/officeDocument/2006/relationships/image" Target="../media/image35.png"/><Relationship Id="rId2" Type="http://schemas.openxmlformats.org/officeDocument/2006/relationships/image" Target="../media/image1.png"/><Relationship Id="rId16" Type="http://schemas.openxmlformats.org/officeDocument/2006/relationships/image" Target="../media/image34.svg"/><Relationship Id="rId20" Type="http://schemas.openxmlformats.org/officeDocument/2006/relationships/image" Target="../media/image38.svg"/><Relationship Id="rId1" Type="http://schemas.openxmlformats.org/officeDocument/2006/relationships/slideLayout" Target="../slideLayouts/slideLayout7.xml"/><Relationship Id="rId6" Type="http://schemas.openxmlformats.org/officeDocument/2006/relationships/image" Target="../media/image25.svg"/><Relationship Id="rId11" Type="http://schemas.openxmlformats.org/officeDocument/2006/relationships/image" Target="../media/image12.png"/><Relationship Id="rId24" Type="http://schemas.openxmlformats.org/officeDocument/2006/relationships/image" Target="../media/image42.svg"/><Relationship Id="rId5" Type="http://schemas.openxmlformats.org/officeDocument/2006/relationships/image" Target="../media/image24.png"/><Relationship Id="rId15" Type="http://schemas.openxmlformats.org/officeDocument/2006/relationships/image" Target="../media/image33.png"/><Relationship Id="rId23" Type="http://schemas.openxmlformats.org/officeDocument/2006/relationships/image" Target="../media/image41.png"/><Relationship Id="rId10" Type="http://schemas.openxmlformats.org/officeDocument/2006/relationships/image" Target="../media/image44.svg"/><Relationship Id="rId19" Type="http://schemas.openxmlformats.org/officeDocument/2006/relationships/image" Target="../media/image37.png"/><Relationship Id="rId4" Type="http://schemas.openxmlformats.org/officeDocument/2006/relationships/image" Target="../media/image23.svg"/><Relationship Id="rId9" Type="http://schemas.openxmlformats.org/officeDocument/2006/relationships/image" Target="../media/image43.png"/><Relationship Id="rId14" Type="http://schemas.openxmlformats.org/officeDocument/2006/relationships/image" Target="../media/image32.svg"/><Relationship Id="rId22" Type="http://schemas.openxmlformats.org/officeDocument/2006/relationships/image" Target="../media/image40.svg"/></Relationships>
</file>

<file path=ppt/slides/_rels/slide4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8" Type="http://schemas.openxmlformats.org/officeDocument/2006/relationships/image" Target="../media/image27.svg"/><Relationship Id="rId13" Type="http://schemas.openxmlformats.org/officeDocument/2006/relationships/image" Target="../media/image31.png"/><Relationship Id="rId18" Type="http://schemas.openxmlformats.org/officeDocument/2006/relationships/image" Target="../media/image36.svg"/><Relationship Id="rId3" Type="http://schemas.openxmlformats.org/officeDocument/2006/relationships/image" Target="../media/image22.png"/><Relationship Id="rId21" Type="http://schemas.openxmlformats.org/officeDocument/2006/relationships/image" Target="../media/image39.png"/><Relationship Id="rId7" Type="http://schemas.openxmlformats.org/officeDocument/2006/relationships/image" Target="../media/image26.png"/><Relationship Id="rId12" Type="http://schemas.openxmlformats.org/officeDocument/2006/relationships/image" Target="../media/image46.svg"/><Relationship Id="rId17" Type="http://schemas.openxmlformats.org/officeDocument/2006/relationships/image" Target="../media/image35.png"/><Relationship Id="rId2" Type="http://schemas.openxmlformats.org/officeDocument/2006/relationships/image" Target="../media/image1.png"/><Relationship Id="rId16" Type="http://schemas.openxmlformats.org/officeDocument/2006/relationships/image" Target="../media/image34.svg"/><Relationship Id="rId20" Type="http://schemas.openxmlformats.org/officeDocument/2006/relationships/image" Target="../media/image38.svg"/><Relationship Id="rId1" Type="http://schemas.openxmlformats.org/officeDocument/2006/relationships/slideLayout" Target="../slideLayouts/slideLayout7.xml"/><Relationship Id="rId6" Type="http://schemas.openxmlformats.org/officeDocument/2006/relationships/image" Target="../media/image25.svg"/><Relationship Id="rId11" Type="http://schemas.openxmlformats.org/officeDocument/2006/relationships/image" Target="../media/image29.png"/><Relationship Id="rId24" Type="http://schemas.openxmlformats.org/officeDocument/2006/relationships/image" Target="../media/image42.svg"/><Relationship Id="rId5" Type="http://schemas.openxmlformats.org/officeDocument/2006/relationships/image" Target="../media/image24.png"/><Relationship Id="rId15" Type="http://schemas.openxmlformats.org/officeDocument/2006/relationships/image" Target="../media/image33.png"/><Relationship Id="rId23" Type="http://schemas.openxmlformats.org/officeDocument/2006/relationships/image" Target="../media/image41.png"/><Relationship Id="rId10" Type="http://schemas.openxmlformats.org/officeDocument/2006/relationships/image" Target="../media/image44.svg"/><Relationship Id="rId19" Type="http://schemas.openxmlformats.org/officeDocument/2006/relationships/image" Target="../media/image37.png"/><Relationship Id="rId4" Type="http://schemas.openxmlformats.org/officeDocument/2006/relationships/image" Target="../media/image23.svg"/><Relationship Id="rId9" Type="http://schemas.openxmlformats.org/officeDocument/2006/relationships/image" Target="../media/image43.png"/><Relationship Id="rId14" Type="http://schemas.openxmlformats.org/officeDocument/2006/relationships/image" Target="../media/image32.svg"/><Relationship Id="rId22" Type="http://schemas.openxmlformats.org/officeDocument/2006/relationships/image" Target="../media/image40.svg"/></Relationships>
</file>

<file path=ppt/slides/_rels/slide4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8" Type="http://schemas.openxmlformats.org/officeDocument/2006/relationships/image" Target="../media/image27.svg"/><Relationship Id="rId13" Type="http://schemas.openxmlformats.org/officeDocument/2006/relationships/image" Target="../media/image31.png"/><Relationship Id="rId18" Type="http://schemas.openxmlformats.org/officeDocument/2006/relationships/image" Target="../media/image36.svg"/><Relationship Id="rId3" Type="http://schemas.openxmlformats.org/officeDocument/2006/relationships/image" Target="../media/image22.png"/><Relationship Id="rId21" Type="http://schemas.openxmlformats.org/officeDocument/2006/relationships/image" Target="../media/image39.png"/><Relationship Id="rId7" Type="http://schemas.openxmlformats.org/officeDocument/2006/relationships/image" Target="../media/image26.png"/><Relationship Id="rId12" Type="http://schemas.openxmlformats.org/officeDocument/2006/relationships/image" Target="../media/image46.svg"/><Relationship Id="rId17" Type="http://schemas.openxmlformats.org/officeDocument/2006/relationships/image" Target="../media/image35.png"/><Relationship Id="rId2" Type="http://schemas.openxmlformats.org/officeDocument/2006/relationships/image" Target="../media/image1.png"/><Relationship Id="rId16" Type="http://schemas.openxmlformats.org/officeDocument/2006/relationships/image" Target="../media/image34.svg"/><Relationship Id="rId20" Type="http://schemas.openxmlformats.org/officeDocument/2006/relationships/image" Target="../media/image38.svg"/><Relationship Id="rId1" Type="http://schemas.openxmlformats.org/officeDocument/2006/relationships/slideLayout" Target="../slideLayouts/slideLayout7.xml"/><Relationship Id="rId6" Type="http://schemas.openxmlformats.org/officeDocument/2006/relationships/image" Target="../media/image48.svg"/><Relationship Id="rId11" Type="http://schemas.openxmlformats.org/officeDocument/2006/relationships/image" Target="../media/image29.png"/><Relationship Id="rId24" Type="http://schemas.openxmlformats.org/officeDocument/2006/relationships/image" Target="../media/image42.svg"/><Relationship Id="rId5" Type="http://schemas.openxmlformats.org/officeDocument/2006/relationships/image" Target="../media/image47.png"/><Relationship Id="rId15" Type="http://schemas.openxmlformats.org/officeDocument/2006/relationships/image" Target="../media/image33.png"/><Relationship Id="rId23" Type="http://schemas.openxmlformats.org/officeDocument/2006/relationships/image" Target="../media/image41.png"/><Relationship Id="rId10" Type="http://schemas.openxmlformats.org/officeDocument/2006/relationships/image" Target="../media/image44.svg"/><Relationship Id="rId19" Type="http://schemas.openxmlformats.org/officeDocument/2006/relationships/image" Target="../media/image37.png"/><Relationship Id="rId4" Type="http://schemas.openxmlformats.org/officeDocument/2006/relationships/image" Target="../media/image23.svg"/><Relationship Id="rId9" Type="http://schemas.openxmlformats.org/officeDocument/2006/relationships/image" Target="../media/image43.png"/><Relationship Id="rId14" Type="http://schemas.openxmlformats.org/officeDocument/2006/relationships/image" Target="../media/image32.svg"/><Relationship Id="rId22" Type="http://schemas.openxmlformats.org/officeDocument/2006/relationships/image" Target="../media/image40.svg"/></Relationships>
</file>

<file path=ppt/slides/_rels/slide4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8" Type="http://schemas.openxmlformats.org/officeDocument/2006/relationships/image" Target="../media/image44.svg"/><Relationship Id="rId13" Type="http://schemas.openxmlformats.org/officeDocument/2006/relationships/image" Target="../media/image33.png"/><Relationship Id="rId18" Type="http://schemas.openxmlformats.org/officeDocument/2006/relationships/image" Target="../media/image38.svg"/><Relationship Id="rId3" Type="http://schemas.openxmlformats.org/officeDocument/2006/relationships/image" Target="../media/image22.png"/><Relationship Id="rId21" Type="http://schemas.openxmlformats.org/officeDocument/2006/relationships/image" Target="../media/image41.png"/><Relationship Id="rId7" Type="http://schemas.openxmlformats.org/officeDocument/2006/relationships/image" Target="../media/image43.png"/><Relationship Id="rId12" Type="http://schemas.openxmlformats.org/officeDocument/2006/relationships/image" Target="../media/image32.svg"/><Relationship Id="rId17" Type="http://schemas.openxmlformats.org/officeDocument/2006/relationships/image" Target="../media/image37.png"/><Relationship Id="rId2" Type="http://schemas.openxmlformats.org/officeDocument/2006/relationships/image" Target="../media/image1.png"/><Relationship Id="rId16" Type="http://schemas.openxmlformats.org/officeDocument/2006/relationships/image" Target="../media/image36.svg"/><Relationship Id="rId20" Type="http://schemas.openxmlformats.org/officeDocument/2006/relationships/image" Target="../media/image40.svg"/><Relationship Id="rId1" Type="http://schemas.openxmlformats.org/officeDocument/2006/relationships/slideLayout" Target="../slideLayouts/slideLayout7.xml"/><Relationship Id="rId6" Type="http://schemas.openxmlformats.org/officeDocument/2006/relationships/image" Target="../media/image49.svg"/><Relationship Id="rId11" Type="http://schemas.openxmlformats.org/officeDocument/2006/relationships/image" Target="../media/image31.png"/><Relationship Id="rId24" Type="http://schemas.openxmlformats.org/officeDocument/2006/relationships/image" Target="../media/image50.svg"/><Relationship Id="rId5" Type="http://schemas.openxmlformats.org/officeDocument/2006/relationships/image" Target="../media/image24.png"/><Relationship Id="rId15" Type="http://schemas.openxmlformats.org/officeDocument/2006/relationships/image" Target="../media/image35.png"/><Relationship Id="rId23" Type="http://schemas.openxmlformats.org/officeDocument/2006/relationships/image" Target="../media/image16.png"/><Relationship Id="rId10" Type="http://schemas.openxmlformats.org/officeDocument/2006/relationships/image" Target="../media/image46.svg"/><Relationship Id="rId19" Type="http://schemas.openxmlformats.org/officeDocument/2006/relationships/image" Target="../media/image39.png"/><Relationship Id="rId4" Type="http://schemas.openxmlformats.org/officeDocument/2006/relationships/image" Target="../media/image23.svg"/><Relationship Id="rId9" Type="http://schemas.openxmlformats.org/officeDocument/2006/relationships/image" Target="../media/image29.png"/><Relationship Id="rId14" Type="http://schemas.openxmlformats.org/officeDocument/2006/relationships/image" Target="../media/image34.svg"/><Relationship Id="rId22" Type="http://schemas.openxmlformats.org/officeDocument/2006/relationships/image" Target="../media/image42.svg"/></Relationships>
</file>

<file path=ppt/slides/_rels/slide4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8" Type="http://schemas.openxmlformats.org/officeDocument/2006/relationships/image" Target="../media/image46.svg"/><Relationship Id="rId13" Type="http://schemas.openxmlformats.org/officeDocument/2006/relationships/image" Target="../media/image35.png"/><Relationship Id="rId18" Type="http://schemas.openxmlformats.org/officeDocument/2006/relationships/image" Target="../media/image40.svg"/><Relationship Id="rId3" Type="http://schemas.openxmlformats.org/officeDocument/2006/relationships/image" Target="../media/image24.png"/><Relationship Id="rId21" Type="http://schemas.openxmlformats.org/officeDocument/2006/relationships/image" Target="../media/image16.png"/><Relationship Id="rId7" Type="http://schemas.openxmlformats.org/officeDocument/2006/relationships/image" Target="../media/image29.png"/><Relationship Id="rId12" Type="http://schemas.openxmlformats.org/officeDocument/2006/relationships/image" Target="../media/image34.svg"/><Relationship Id="rId17" Type="http://schemas.openxmlformats.org/officeDocument/2006/relationships/image" Target="../media/image39.png"/><Relationship Id="rId2" Type="http://schemas.openxmlformats.org/officeDocument/2006/relationships/image" Target="../media/image1.png"/><Relationship Id="rId16" Type="http://schemas.openxmlformats.org/officeDocument/2006/relationships/image" Target="../media/image38.svg"/><Relationship Id="rId20" Type="http://schemas.openxmlformats.org/officeDocument/2006/relationships/image" Target="../media/image42.svg"/><Relationship Id="rId1" Type="http://schemas.openxmlformats.org/officeDocument/2006/relationships/slideLayout" Target="../slideLayouts/slideLayout7.xml"/><Relationship Id="rId6" Type="http://schemas.openxmlformats.org/officeDocument/2006/relationships/image" Target="../media/image44.svg"/><Relationship Id="rId11" Type="http://schemas.openxmlformats.org/officeDocument/2006/relationships/image" Target="../media/image33.png"/><Relationship Id="rId24" Type="http://schemas.openxmlformats.org/officeDocument/2006/relationships/image" Target="../media/image52.svg"/><Relationship Id="rId5" Type="http://schemas.openxmlformats.org/officeDocument/2006/relationships/image" Target="../media/image43.png"/><Relationship Id="rId15" Type="http://schemas.openxmlformats.org/officeDocument/2006/relationships/image" Target="../media/image37.png"/><Relationship Id="rId23" Type="http://schemas.openxmlformats.org/officeDocument/2006/relationships/image" Target="../media/image51.png"/><Relationship Id="rId10" Type="http://schemas.openxmlformats.org/officeDocument/2006/relationships/image" Target="../media/image32.svg"/><Relationship Id="rId19" Type="http://schemas.openxmlformats.org/officeDocument/2006/relationships/image" Target="../media/image41.png"/><Relationship Id="rId4" Type="http://schemas.openxmlformats.org/officeDocument/2006/relationships/image" Target="../media/image49.svg"/><Relationship Id="rId9" Type="http://schemas.openxmlformats.org/officeDocument/2006/relationships/image" Target="../media/image31.png"/><Relationship Id="rId14" Type="http://schemas.openxmlformats.org/officeDocument/2006/relationships/image" Target="../media/image36.svg"/><Relationship Id="rId22" Type="http://schemas.openxmlformats.org/officeDocument/2006/relationships/image" Target="../media/image50.svg"/></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8" Type="http://schemas.openxmlformats.org/officeDocument/2006/relationships/image" Target="../media/image54.svg"/><Relationship Id="rId3" Type="http://schemas.openxmlformats.org/officeDocument/2006/relationships/image" Target="../media/image18.png"/><Relationship Id="rId7" Type="http://schemas.openxmlformats.org/officeDocument/2006/relationships/image" Target="../media/image53.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13.svg"/><Relationship Id="rId5" Type="http://schemas.openxmlformats.org/officeDocument/2006/relationships/image" Target="../media/image12.png"/><Relationship Id="rId10" Type="http://schemas.openxmlformats.org/officeDocument/2006/relationships/image" Target="../media/image48.svg"/><Relationship Id="rId4" Type="http://schemas.openxmlformats.org/officeDocument/2006/relationships/image" Target="../media/image28.svg"/><Relationship Id="rId9" Type="http://schemas.openxmlformats.org/officeDocument/2006/relationships/image" Target="../media/image47.png"/></Relationships>
</file>

<file path=ppt/slides/_rels/slide52.xml.rels><?xml version="1.0" encoding="UTF-8" standalone="yes"?>
<Relationships xmlns="http://schemas.openxmlformats.org/package/2006/relationships"><Relationship Id="rId8" Type="http://schemas.openxmlformats.org/officeDocument/2006/relationships/image" Target="../media/image54.svg"/><Relationship Id="rId3" Type="http://schemas.openxmlformats.org/officeDocument/2006/relationships/image" Target="../media/image55.png"/><Relationship Id="rId7" Type="http://schemas.openxmlformats.org/officeDocument/2006/relationships/image" Target="../media/image53.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57.svg"/><Relationship Id="rId5" Type="http://schemas.openxmlformats.org/officeDocument/2006/relationships/image" Target="../media/image51.png"/><Relationship Id="rId10" Type="http://schemas.openxmlformats.org/officeDocument/2006/relationships/image" Target="../media/image48.svg"/><Relationship Id="rId4" Type="http://schemas.openxmlformats.org/officeDocument/2006/relationships/image" Target="../media/image56.svg"/><Relationship Id="rId9" Type="http://schemas.openxmlformats.org/officeDocument/2006/relationships/image" Target="../media/image47.png"/></Relationships>
</file>

<file path=ppt/slides/_rels/slide53.xml.rels><?xml version="1.0" encoding="UTF-8" standalone="yes"?>
<Relationships xmlns="http://schemas.openxmlformats.org/package/2006/relationships"><Relationship Id="rId8" Type="http://schemas.openxmlformats.org/officeDocument/2006/relationships/image" Target="../media/image24.png"/><Relationship Id="rId13" Type="http://schemas.openxmlformats.org/officeDocument/2006/relationships/image" Target="../media/image61.svg"/><Relationship Id="rId18" Type="http://schemas.openxmlformats.org/officeDocument/2006/relationships/image" Target="../media/image66.png"/><Relationship Id="rId26" Type="http://schemas.openxmlformats.org/officeDocument/2006/relationships/image" Target="../media/image74.png"/><Relationship Id="rId3" Type="http://schemas.openxmlformats.org/officeDocument/2006/relationships/image" Target="../media/image1.png"/><Relationship Id="rId21" Type="http://schemas.openxmlformats.org/officeDocument/2006/relationships/image" Target="../media/image69.svg"/><Relationship Id="rId7" Type="http://schemas.openxmlformats.org/officeDocument/2006/relationships/image" Target="../media/image59.svg"/><Relationship Id="rId12" Type="http://schemas.openxmlformats.org/officeDocument/2006/relationships/image" Target="../media/image43.png"/><Relationship Id="rId17" Type="http://schemas.openxmlformats.org/officeDocument/2006/relationships/image" Target="../media/image65.svg"/><Relationship Id="rId25" Type="http://schemas.openxmlformats.org/officeDocument/2006/relationships/image" Target="../media/image73.svg"/><Relationship Id="rId2" Type="http://schemas.openxmlformats.org/officeDocument/2006/relationships/notesSlide" Target="../notesSlides/notesSlide9.xml"/><Relationship Id="rId16" Type="http://schemas.openxmlformats.org/officeDocument/2006/relationships/image" Target="../media/image64.png"/><Relationship Id="rId20" Type="http://schemas.openxmlformats.org/officeDocument/2006/relationships/image" Target="../media/image68.png"/><Relationship Id="rId1" Type="http://schemas.openxmlformats.org/officeDocument/2006/relationships/slideLayout" Target="../slideLayouts/slideLayout7.xml"/><Relationship Id="rId6" Type="http://schemas.openxmlformats.org/officeDocument/2006/relationships/image" Target="../media/image22.png"/><Relationship Id="rId11" Type="http://schemas.openxmlformats.org/officeDocument/2006/relationships/image" Target="../media/image17.svg"/><Relationship Id="rId24" Type="http://schemas.openxmlformats.org/officeDocument/2006/relationships/image" Target="../media/image72.png"/><Relationship Id="rId5" Type="http://schemas.openxmlformats.org/officeDocument/2006/relationships/image" Target="../media/image58.svg"/><Relationship Id="rId15" Type="http://schemas.openxmlformats.org/officeDocument/2006/relationships/image" Target="../media/image63.svg"/><Relationship Id="rId23" Type="http://schemas.openxmlformats.org/officeDocument/2006/relationships/image" Target="../media/image71.svg"/><Relationship Id="rId10" Type="http://schemas.openxmlformats.org/officeDocument/2006/relationships/image" Target="../media/image16.png"/><Relationship Id="rId19" Type="http://schemas.openxmlformats.org/officeDocument/2006/relationships/image" Target="../media/image67.svg"/><Relationship Id="rId4" Type="http://schemas.openxmlformats.org/officeDocument/2006/relationships/image" Target="../media/image29.png"/><Relationship Id="rId9" Type="http://schemas.openxmlformats.org/officeDocument/2006/relationships/image" Target="../media/image60.svg"/><Relationship Id="rId14" Type="http://schemas.openxmlformats.org/officeDocument/2006/relationships/image" Target="../media/image62.png"/><Relationship Id="rId22" Type="http://schemas.openxmlformats.org/officeDocument/2006/relationships/image" Target="../media/image70.png"/><Relationship Id="rId27" Type="http://schemas.openxmlformats.org/officeDocument/2006/relationships/image" Target="../media/image75.svg"/></Relationships>
</file>

<file path=ppt/slides/_rels/slide5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7.xml"/><Relationship Id="rId5" Type="http://schemas.openxmlformats.org/officeDocument/2006/relationships/image" Target="../media/image77.svg"/><Relationship Id="rId4" Type="http://schemas.openxmlformats.org/officeDocument/2006/relationships/image" Target="../media/image76.png"/></Relationships>
</file>

<file path=ppt/slides/_rels/slide6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7.xml"/><Relationship Id="rId5" Type="http://schemas.openxmlformats.org/officeDocument/2006/relationships/image" Target="../media/image79.svg"/><Relationship Id="rId4" Type="http://schemas.openxmlformats.org/officeDocument/2006/relationships/image" Target="../media/image78.png"/></Relationships>
</file>

<file path=ppt/slides/_rels/slide6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8" Type="http://schemas.openxmlformats.org/officeDocument/2006/relationships/image" Target="../media/image85.svg"/><Relationship Id="rId13" Type="http://schemas.openxmlformats.org/officeDocument/2006/relationships/image" Target="../media/image90.png"/><Relationship Id="rId3" Type="http://schemas.openxmlformats.org/officeDocument/2006/relationships/image" Target="../media/image80.png"/><Relationship Id="rId7" Type="http://schemas.openxmlformats.org/officeDocument/2006/relationships/image" Target="../media/image84.png"/><Relationship Id="rId12" Type="http://schemas.openxmlformats.org/officeDocument/2006/relationships/image" Target="../media/image89.svg"/><Relationship Id="rId17" Type="http://schemas.openxmlformats.org/officeDocument/2006/relationships/image" Target="../media/image1.png"/><Relationship Id="rId2" Type="http://schemas.openxmlformats.org/officeDocument/2006/relationships/notesSlide" Target="../notesSlides/notesSlide21.xml"/><Relationship Id="rId16" Type="http://schemas.openxmlformats.org/officeDocument/2006/relationships/image" Target="../media/image93.svg"/><Relationship Id="rId1" Type="http://schemas.openxmlformats.org/officeDocument/2006/relationships/slideLayout" Target="../slideLayouts/slideLayout7.xml"/><Relationship Id="rId6" Type="http://schemas.openxmlformats.org/officeDocument/2006/relationships/image" Target="../media/image83.svg"/><Relationship Id="rId11" Type="http://schemas.openxmlformats.org/officeDocument/2006/relationships/image" Target="../media/image88.png"/><Relationship Id="rId5" Type="http://schemas.openxmlformats.org/officeDocument/2006/relationships/image" Target="../media/image82.png"/><Relationship Id="rId15" Type="http://schemas.openxmlformats.org/officeDocument/2006/relationships/image" Target="../media/image92.png"/><Relationship Id="rId10" Type="http://schemas.openxmlformats.org/officeDocument/2006/relationships/image" Target="../media/image87.svg"/><Relationship Id="rId4" Type="http://schemas.openxmlformats.org/officeDocument/2006/relationships/image" Target="../media/image81.svg"/><Relationship Id="rId9" Type="http://schemas.openxmlformats.org/officeDocument/2006/relationships/image" Target="../media/image86.png"/><Relationship Id="rId14" Type="http://schemas.openxmlformats.org/officeDocument/2006/relationships/image" Target="../media/image91.svg"/></Relationships>
</file>

<file path=ppt/slides/_rels/slide6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70.xml.rels><?xml version="1.0" encoding="UTF-8" standalone="yes"?>
<Relationships xmlns="http://schemas.openxmlformats.org/package/2006/relationships"><Relationship Id="rId8" Type="http://schemas.openxmlformats.org/officeDocument/2006/relationships/image" Target="../media/image99.png"/><Relationship Id="rId3" Type="http://schemas.openxmlformats.org/officeDocument/2006/relationships/image" Target="../media/image94.png"/><Relationship Id="rId7" Type="http://schemas.openxmlformats.org/officeDocument/2006/relationships/image" Target="../media/image98.svg"/><Relationship Id="rId2" Type="http://schemas.openxmlformats.org/officeDocument/2006/relationships/notesSlide" Target="../notesSlides/notesSlide22.xml"/><Relationship Id="rId1" Type="http://schemas.openxmlformats.org/officeDocument/2006/relationships/slideLayout" Target="../slideLayouts/slideLayout1.xml"/><Relationship Id="rId6" Type="http://schemas.openxmlformats.org/officeDocument/2006/relationships/image" Target="../media/image97.png"/><Relationship Id="rId11" Type="http://schemas.openxmlformats.org/officeDocument/2006/relationships/image" Target="../media/image102.svg"/><Relationship Id="rId5" Type="http://schemas.openxmlformats.org/officeDocument/2006/relationships/image" Target="../media/image96.svg"/><Relationship Id="rId10" Type="http://schemas.openxmlformats.org/officeDocument/2006/relationships/image" Target="../media/image101.png"/><Relationship Id="rId4" Type="http://schemas.openxmlformats.org/officeDocument/2006/relationships/image" Target="../media/image95.png"/><Relationship Id="rId9" Type="http://schemas.openxmlformats.org/officeDocument/2006/relationships/image" Target="../media/image100.svg"/></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lumMod val="85000"/>
            <a:lumOff val="15000"/>
          </a:schemeClr>
        </a:solidFill>
        <a:effectLst/>
      </p:bgPr>
    </p:bg>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68E3A35B-749D-49A7-906D-DC0B7DB4ED10}"/>
              </a:ext>
            </a:extLst>
          </p:cNvPr>
          <p:cNvSpPr/>
          <p:nvPr/>
        </p:nvSpPr>
        <p:spPr>
          <a:xfrm>
            <a:off x="992004" y="1854286"/>
            <a:ext cx="264853" cy="79199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528"/>
          </a:p>
        </p:txBody>
      </p:sp>
      <p:sp>
        <p:nvSpPr>
          <p:cNvPr id="6" name="TextBox 5">
            <a:extLst>
              <a:ext uri="{FF2B5EF4-FFF2-40B4-BE49-F238E27FC236}">
                <a16:creationId xmlns:a16="http://schemas.microsoft.com/office/drawing/2014/main" id="{3DF45013-AA60-4BAC-B9E5-F3C36BD9A57F}"/>
              </a:ext>
            </a:extLst>
          </p:cNvPr>
          <p:cNvSpPr txBox="1"/>
          <p:nvPr/>
        </p:nvSpPr>
        <p:spPr>
          <a:xfrm>
            <a:off x="1256856" y="1854286"/>
            <a:ext cx="5078857" cy="791992"/>
          </a:xfrm>
          <a:prstGeom prst="rect">
            <a:avLst/>
          </a:prstGeom>
          <a:solidFill>
            <a:srgbClr val="003F48"/>
          </a:solidFill>
          <a:ln>
            <a:noFill/>
          </a:ln>
        </p:spPr>
        <p:txBody>
          <a:bodyPr wrap="square" rIns="256555" rtlCol="0" anchor="ctr">
            <a:noAutofit/>
          </a:bodyPr>
          <a:lstStyle/>
          <a:p>
            <a:pPr algn="r">
              <a:lnSpc>
                <a:spcPct val="90000"/>
              </a:lnSpc>
            </a:pPr>
            <a:r>
              <a:rPr lang="en-GB" sz="2200" b="1" spc="65" dirty="0">
                <a:solidFill>
                  <a:schemeClr val="bg1"/>
                </a:solidFill>
                <a:latin typeface="Avenir LT Pro 65 Medium" panose="020B0603020203020204" pitchFamily="34" charset="0"/>
              </a:rPr>
              <a:t>MANAGEMENT OF CUSTOMERS</a:t>
            </a:r>
          </a:p>
          <a:p>
            <a:pPr algn="r">
              <a:lnSpc>
                <a:spcPct val="90000"/>
              </a:lnSpc>
            </a:pPr>
            <a:r>
              <a:rPr lang="en-GB" sz="1901" spc="65" dirty="0">
                <a:solidFill>
                  <a:srgbClr val="0094A8"/>
                </a:solidFill>
                <a:latin typeface="Avenir LT Pro 65 Medium" panose="020B0603020203020204" pitchFamily="34" charset="0"/>
              </a:rPr>
              <a:t>POCKETBOOK</a:t>
            </a:r>
            <a:endParaRPr lang="en-GB" sz="2613" spc="65" dirty="0">
              <a:solidFill>
                <a:srgbClr val="0094A8"/>
              </a:solidFill>
              <a:latin typeface="Avenir LT Pro 65 Medium" panose="020B0603020203020204" pitchFamily="34" charset="0"/>
            </a:endParaRPr>
          </a:p>
        </p:txBody>
      </p:sp>
      <p:pic>
        <p:nvPicPr>
          <p:cNvPr id="8" name="Picture 7">
            <a:extLst>
              <a:ext uri="{FF2B5EF4-FFF2-40B4-BE49-F238E27FC236}">
                <a16:creationId xmlns:a16="http://schemas.microsoft.com/office/drawing/2014/main" id="{8537BC49-3C04-4128-B1CB-FB70A0346008}"/>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rot="16200000">
            <a:off x="796987" y="2164725"/>
            <a:ext cx="654887" cy="171115"/>
          </a:xfrm>
          <a:prstGeom prst="rect">
            <a:avLst/>
          </a:prstGeom>
        </p:spPr>
      </p:pic>
    </p:spTree>
    <p:extLst>
      <p:ext uri="{BB962C8B-B14F-4D97-AF65-F5344CB8AC3E}">
        <p14:creationId xmlns:p14="http://schemas.microsoft.com/office/powerpoint/2010/main" val="36104106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
            <a:extLst>
              <a:ext uri="{FF2B5EF4-FFF2-40B4-BE49-F238E27FC236}">
                <a16:creationId xmlns:a16="http://schemas.microsoft.com/office/drawing/2014/main" id="{4CE9DD26-CE8C-D098-55D4-4DF955AA43CA}"/>
              </a:ext>
            </a:extLst>
          </p:cNvPr>
          <p:cNvSpPr txBox="1">
            <a:spLocks/>
          </p:cNvSpPr>
          <p:nvPr/>
        </p:nvSpPr>
        <p:spPr>
          <a:xfrm>
            <a:off x="292863" y="792683"/>
            <a:ext cx="4020200" cy="277178"/>
          </a:xfrm>
          <a:prstGeom prst="rect">
            <a:avLst/>
          </a:prstGeom>
          <a:noFill/>
        </p:spPr>
        <p:txBody>
          <a:bodyPr vert="horz" wrap="square" lIns="54304" tIns="27153" rIns="54304" bIns="27153" rtlCol="0" anchor="ctr">
            <a:noAutofit/>
          </a:bodyPr>
          <a:lstStyle>
            <a:lvl1pPr defTabSz="914400">
              <a:lnSpc>
                <a:spcPct val="90000"/>
              </a:lnSpc>
              <a:spcBef>
                <a:spcPct val="0"/>
              </a:spcBef>
              <a:buNone/>
              <a:defRPr lang="en-GB" sz="2000" b="1">
                <a:solidFill>
                  <a:schemeClr val="bg1"/>
                </a:solidFill>
                <a:effectLst/>
                <a:latin typeface="Avenir Next LT Pro" panose="020B0504020202020204" pitchFamily="34" charset="0"/>
              </a:defRPr>
            </a:lvl1pPr>
          </a:lstStyle>
          <a:p>
            <a:r>
              <a:rPr lang="en-GB" sz="1188" dirty="0">
                <a:solidFill>
                  <a:srgbClr val="003F48"/>
                </a:solidFill>
                <a:latin typeface="Avenir LT Pro 65 Medium" panose="020B0603020203020204" pitchFamily="34" charset="0"/>
              </a:rPr>
              <a:t>CUSTOMERS ARE EVOLVING</a:t>
            </a:r>
          </a:p>
        </p:txBody>
      </p:sp>
      <p:sp>
        <p:nvSpPr>
          <p:cNvPr id="108" name="TextBox 107">
            <a:extLst>
              <a:ext uri="{FF2B5EF4-FFF2-40B4-BE49-F238E27FC236}">
                <a16:creationId xmlns:a16="http://schemas.microsoft.com/office/drawing/2014/main" id="{1B9A66C6-5EC0-BF41-9EBF-1A874C946AF5}"/>
              </a:ext>
            </a:extLst>
          </p:cNvPr>
          <p:cNvSpPr txBox="1"/>
          <p:nvPr/>
        </p:nvSpPr>
        <p:spPr>
          <a:xfrm>
            <a:off x="628851" y="1275262"/>
            <a:ext cx="5242560" cy="506886"/>
          </a:xfrm>
          <a:prstGeom prst="rect">
            <a:avLst/>
          </a:prstGeom>
        </p:spPr>
        <p:txBody>
          <a:bodyPr wrap="square" lIns="45252" tIns="45252" rIns="45252" bIns="45252" numCol="1" spcCol="360000">
            <a:spAutoFit/>
          </a:bodyPr>
          <a:lstStyle>
            <a:defPPr>
              <a:defRPr lang="en-US"/>
            </a:defPPr>
            <a:lvl1pPr algn="just">
              <a:spcAft>
                <a:spcPts val="600"/>
              </a:spcAft>
              <a:defRPr sz="567">
                <a:latin typeface="Avenir LT Pro 65 Medium" panose="020B0603020203020204" pitchFamily="34" charset="0"/>
              </a:defRPr>
            </a:lvl1pPr>
          </a:lstStyle>
          <a:p>
            <a:pPr algn="l"/>
            <a:r>
              <a:rPr lang="en-GB" sz="900" dirty="0"/>
              <a:t>The internet has levelled the playing field for customers. They now have access to almost infinite sources of global information, advice, products and services available to them whenever, wherever and at whatever price they want.</a:t>
            </a:r>
          </a:p>
        </p:txBody>
      </p:sp>
      <p:sp>
        <p:nvSpPr>
          <p:cNvPr id="3" name="Slide Number Placeholder 5">
            <a:extLst>
              <a:ext uri="{FF2B5EF4-FFF2-40B4-BE49-F238E27FC236}">
                <a16:creationId xmlns:a16="http://schemas.microsoft.com/office/drawing/2014/main" id="{3A1D07DB-F609-C6D1-1884-2CFAEA88832F}"/>
              </a:ext>
            </a:extLst>
          </p:cNvPr>
          <p:cNvSpPr txBox="1">
            <a:spLocks/>
          </p:cNvSpPr>
          <p:nvPr/>
        </p:nvSpPr>
        <p:spPr>
          <a:xfrm>
            <a:off x="292863" y="333108"/>
            <a:ext cx="303799" cy="216840"/>
          </a:xfrm>
          <a:prstGeom prst="rect">
            <a:avLst/>
          </a:prstGeom>
        </p:spPr>
        <p:txBody>
          <a:bodyPr vert="horz" lIns="54304" tIns="27153" rIns="54304" bIns="27153" rtlCol="0" anchor="ctr"/>
          <a:lstStyle>
            <a:defPPr>
              <a:defRPr lang="en-US"/>
            </a:defPPr>
            <a:lvl1pPr algn="r">
              <a:defRPr sz="600" b="1">
                <a:latin typeface="Avenir Next LT Pro" panose="020B0504020202020204" pitchFamily="34" charset="0"/>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l"/>
            <a:fld id="{AAF318D0-7A32-4883-B264-F6C453FE3576}" type="slidenum">
              <a:rPr lang="en-GB" sz="754">
                <a:latin typeface="Avenir LT Pro 65 Medium" panose="020B0603020203020204" pitchFamily="34" charset="0"/>
              </a:rPr>
              <a:pPr algn="l"/>
              <a:t>10</a:t>
            </a:fld>
            <a:endParaRPr lang="en-GB" sz="754">
              <a:latin typeface="Avenir LT Pro 65 Medium" panose="020B0603020203020204" pitchFamily="34" charset="0"/>
            </a:endParaRPr>
          </a:p>
        </p:txBody>
      </p:sp>
      <p:pic>
        <p:nvPicPr>
          <p:cNvPr id="5" name="Picture 4">
            <a:extLst>
              <a:ext uri="{FF2B5EF4-FFF2-40B4-BE49-F238E27FC236}">
                <a16:creationId xmlns:a16="http://schemas.microsoft.com/office/drawing/2014/main" id="{775881D1-D144-FB60-7FED-CD5C1633D7CA}"/>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340029" y="4007759"/>
            <a:ext cx="513264" cy="134110"/>
          </a:xfrm>
          <a:prstGeom prst="rect">
            <a:avLst/>
          </a:prstGeom>
        </p:spPr>
      </p:pic>
      <p:sp>
        <p:nvSpPr>
          <p:cNvPr id="6" name="TextBox 5">
            <a:extLst>
              <a:ext uri="{FF2B5EF4-FFF2-40B4-BE49-F238E27FC236}">
                <a16:creationId xmlns:a16="http://schemas.microsoft.com/office/drawing/2014/main" id="{34B8D030-6615-BED0-E24A-4A02F92BBB74}"/>
              </a:ext>
            </a:extLst>
          </p:cNvPr>
          <p:cNvSpPr txBox="1"/>
          <p:nvPr/>
        </p:nvSpPr>
        <p:spPr>
          <a:xfrm>
            <a:off x="436511" y="346951"/>
            <a:ext cx="2491778" cy="189154"/>
          </a:xfrm>
          <a:prstGeom prst="rect">
            <a:avLst/>
          </a:prstGeom>
          <a:noFill/>
        </p:spPr>
        <p:txBody>
          <a:bodyPr wrap="square" rtlCol="0" anchor="ctr">
            <a:spAutoFit/>
          </a:bodyPr>
          <a:lstStyle>
            <a:defPPr>
              <a:defRPr lang="en-US"/>
            </a:defPPr>
            <a:lvl1pPr algn="r">
              <a:tabLst>
                <a:tab pos="1058383" algn="l"/>
              </a:tabLst>
              <a:defRPr sz="500">
                <a:latin typeface="Avenir Next LT Pro Light" panose="020B0304020202020204" pitchFamily="34" charset="0"/>
              </a:defRPr>
            </a:lvl1pPr>
          </a:lstStyle>
          <a:p>
            <a:pPr algn="l"/>
            <a:r>
              <a:rPr lang="en-GB" sz="629" dirty="0"/>
              <a:t>Management of Customers Pocketbook</a:t>
            </a:r>
          </a:p>
        </p:txBody>
      </p:sp>
      <p:pic>
        <p:nvPicPr>
          <p:cNvPr id="20" name="Graphic 19" descr="Robot with solid fill">
            <a:extLst>
              <a:ext uri="{FF2B5EF4-FFF2-40B4-BE49-F238E27FC236}">
                <a16:creationId xmlns:a16="http://schemas.microsoft.com/office/drawing/2014/main" id="{A4150247-85CB-F42F-D00B-8E37A4F02365}"/>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333850" y="2201078"/>
            <a:ext cx="277178" cy="277178"/>
          </a:xfrm>
          <a:prstGeom prst="rect">
            <a:avLst/>
          </a:prstGeom>
        </p:spPr>
      </p:pic>
      <p:pic>
        <p:nvPicPr>
          <p:cNvPr id="22" name="Graphic 21" descr="Transfer with solid fill">
            <a:extLst>
              <a:ext uri="{FF2B5EF4-FFF2-40B4-BE49-F238E27FC236}">
                <a16:creationId xmlns:a16="http://schemas.microsoft.com/office/drawing/2014/main" id="{72F0C957-D91D-3454-FC23-2B6CD27414BE}"/>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333850" y="2999258"/>
            <a:ext cx="277178" cy="277178"/>
          </a:xfrm>
          <a:prstGeom prst="rect">
            <a:avLst/>
          </a:prstGeom>
        </p:spPr>
      </p:pic>
      <p:pic>
        <p:nvPicPr>
          <p:cNvPr id="24" name="Graphic 23" descr="Ecommerce with solid fill">
            <a:extLst>
              <a:ext uri="{FF2B5EF4-FFF2-40B4-BE49-F238E27FC236}">
                <a16:creationId xmlns:a16="http://schemas.microsoft.com/office/drawing/2014/main" id="{7F3ACEBE-A142-6571-D69D-2D3E23B3FD01}"/>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333850" y="1332301"/>
            <a:ext cx="277178" cy="277178"/>
          </a:xfrm>
          <a:prstGeom prst="rect">
            <a:avLst/>
          </a:prstGeom>
        </p:spPr>
      </p:pic>
      <p:sp>
        <p:nvSpPr>
          <p:cNvPr id="25" name="TextBox 24">
            <a:extLst>
              <a:ext uri="{FF2B5EF4-FFF2-40B4-BE49-F238E27FC236}">
                <a16:creationId xmlns:a16="http://schemas.microsoft.com/office/drawing/2014/main" id="{F1CA31B2-D46F-7BF1-D06F-3A2032CA907C}"/>
              </a:ext>
            </a:extLst>
          </p:cNvPr>
          <p:cNvSpPr txBox="1"/>
          <p:nvPr/>
        </p:nvSpPr>
        <p:spPr>
          <a:xfrm>
            <a:off x="676693" y="2972306"/>
            <a:ext cx="5242560" cy="506886"/>
          </a:xfrm>
          <a:prstGeom prst="rect">
            <a:avLst/>
          </a:prstGeom>
        </p:spPr>
        <p:txBody>
          <a:bodyPr wrap="square" lIns="45252" tIns="45252" rIns="45252" bIns="45252" numCol="1" spcCol="360000">
            <a:spAutoFit/>
          </a:bodyPr>
          <a:lstStyle>
            <a:defPPr>
              <a:defRPr lang="en-US"/>
            </a:defPPr>
            <a:lvl1pPr algn="just">
              <a:spcAft>
                <a:spcPts val="600"/>
              </a:spcAft>
              <a:defRPr sz="567">
                <a:latin typeface="Avenir LT Pro 65 Medium" panose="020B0603020203020204" pitchFamily="34" charset="0"/>
              </a:defRPr>
            </a:lvl1pPr>
          </a:lstStyle>
          <a:p>
            <a:pPr algn="l"/>
            <a:r>
              <a:rPr lang="en-GB" sz="900" dirty="0"/>
              <a:t>Digital channels have disintermediated businesses from direct control over the traditional sales process. There are fewer barriers to customers switching suppliers on a whim and a plethora of competitive offers encouraging them to do so.</a:t>
            </a:r>
          </a:p>
        </p:txBody>
      </p:sp>
      <p:sp>
        <p:nvSpPr>
          <p:cNvPr id="26" name="TextBox 25">
            <a:extLst>
              <a:ext uri="{FF2B5EF4-FFF2-40B4-BE49-F238E27FC236}">
                <a16:creationId xmlns:a16="http://schemas.microsoft.com/office/drawing/2014/main" id="{2357B551-61A2-56D6-135A-79BA12952C5E}"/>
              </a:ext>
            </a:extLst>
          </p:cNvPr>
          <p:cNvSpPr txBox="1"/>
          <p:nvPr/>
        </p:nvSpPr>
        <p:spPr>
          <a:xfrm>
            <a:off x="628797" y="2153969"/>
            <a:ext cx="5239673" cy="506886"/>
          </a:xfrm>
          <a:prstGeom prst="rect">
            <a:avLst/>
          </a:prstGeom>
        </p:spPr>
        <p:txBody>
          <a:bodyPr wrap="square" lIns="45252" tIns="45252" rIns="45252" bIns="45252" numCol="1" spcCol="360000">
            <a:spAutoFit/>
          </a:bodyPr>
          <a:lstStyle>
            <a:defPPr>
              <a:defRPr lang="en-US"/>
            </a:defPPr>
            <a:lvl1pPr>
              <a:spcAft>
                <a:spcPts val="600"/>
              </a:spcAft>
              <a:defRPr sz="567">
                <a:latin typeface="Avenir LT Pro 65 Medium" panose="020B0603020203020204" pitchFamily="34" charset="0"/>
              </a:defRPr>
            </a:lvl1pPr>
          </a:lstStyle>
          <a:p>
            <a:r>
              <a:rPr lang="en-GB" sz="900" dirty="0"/>
              <a:t>Customers increasingly trust technology to make decisions for them: digital investment advisors, smart fridges, self-serve and chat, music and film recommendations, journey navigation and other ‘artificially intelligent’ tools permeating lifestyles.</a:t>
            </a:r>
          </a:p>
        </p:txBody>
      </p:sp>
      <p:cxnSp>
        <p:nvCxnSpPr>
          <p:cNvPr id="2" name="Straight Connector 1">
            <a:extLst>
              <a:ext uri="{FF2B5EF4-FFF2-40B4-BE49-F238E27FC236}">
                <a16:creationId xmlns:a16="http://schemas.microsoft.com/office/drawing/2014/main" id="{68392C2F-8CE5-3FC7-0395-E8659680914E}"/>
              </a:ext>
            </a:extLst>
          </p:cNvPr>
          <p:cNvCxnSpPr>
            <a:cxnSpLocks/>
          </p:cNvCxnSpPr>
          <p:nvPr/>
        </p:nvCxnSpPr>
        <p:spPr>
          <a:xfrm flipH="1">
            <a:off x="340030" y="533604"/>
            <a:ext cx="5531381" cy="0"/>
          </a:xfrm>
          <a:prstGeom prst="line">
            <a:avLst/>
          </a:prstGeom>
          <a:ln>
            <a:solidFill>
              <a:srgbClr val="003F48"/>
            </a:solidFill>
          </a:ln>
        </p:spPr>
        <p:style>
          <a:lnRef idx="1">
            <a:schemeClr val="accent1"/>
          </a:lnRef>
          <a:fillRef idx="0">
            <a:schemeClr val="accent1"/>
          </a:fillRef>
          <a:effectRef idx="0">
            <a:schemeClr val="accent1"/>
          </a:effectRef>
          <a:fontRef idx="minor">
            <a:schemeClr val="tx1"/>
          </a:fontRef>
        </p:style>
      </p:cxnSp>
      <p:sp>
        <p:nvSpPr>
          <p:cNvPr id="7" name="Rectangle 6">
            <a:extLst>
              <a:ext uri="{FF2B5EF4-FFF2-40B4-BE49-F238E27FC236}">
                <a16:creationId xmlns:a16="http://schemas.microsoft.com/office/drawing/2014/main" id="{651CBD90-52F7-1DC4-1465-4D7D36B9C390}"/>
              </a:ext>
            </a:extLst>
          </p:cNvPr>
          <p:cNvSpPr/>
          <p:nvPr/>
        </p:nvSpPr>
        <p:spPr>
          <a:xfrm>
            <a:off x="6295574" y="0"/>
            <a:ext cx="40140" cy="4500000"/>
          </a:xfrm>
          <a:prstGeom prst="rect">
            <a:avLst/>
          </a:prstGeom>
          <a:solidFill>
            <a:srgbClr val="003F4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528"/>
          </a:p>
        </p:txBody>
      </p:sp>
    </p:spTree>
    <p:extLst>
      <p:ext uri="{BB962C8B-B14F-4D97-AF65-F5344CB8AC3E}">
        <p14:creationId xmlns:p14="http://schemas.microsoft.com/office/powerpoint/2010/main" val="23847331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Graphic 15" descr="Hero Female with solid fill">
            <a:extLst>
              <a:ext uri="{FF2B5EF4-FFF2-40B4-BE49-F238E27FC236}">
                <a16:creationId xmlns:a16="http://schemas.microsoft.com/office/drawing/2014/main" id="{97ED1AB1-5F2F-F561-C845-B648CDB2AFDB}"/>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45328" y="2175016"/>
            <a:ext cx="277178" cy="277178"/>
          </a:xfrm>
          <a:prstGeom prst="rect">
            <a:avLst/>
          </a:prstGeom>
        </p:spPr>
      </p:pic>
      <p:pic>
        <p:nvPicPr>
          <p:cNvPr id="18" name="Graphic 17" descr="Comment Heart with solid fill">
            <a:extLst>
              <a:ext uri="{FF2B5EF4-FFF2-40B4-BE49-F238E27FC236}">
                <a16:creationId xmlns:a16="http://schemas.microsoft.com/office/drawing/2014/main" id="{22FC152D-8A8D-9370-0DE7-16DCC5A8E3A9}"/>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445328" y="1282611"/>
            <a:ext cx="277178" cy="277178"/>
          </a:xfrm>
          <a:prstGeom prst="rect">
            <a:avLst/>
          </a:prstGeom>
        </p:spPr>
      </p:pic>
      <p:sp>
        <p:nvSpPr>
          <p:cNvPr id="27" name="TextBox 26">
            <a:extLst>
              <a:ext uri="{FF2B5EF4-FFF2-40B4-BE49-F238E27FC236}">
                <a16:creationId xmlns:a16="http://schemas.microsoft.com/office/drawing/2014/main" id="{5C14B4C3-4A83-482E-2B6C-23CC6F774E27}"/>
              </a:ext>
            </a:extLst>
          </p:cNvPr>
          <p:cNvSpPr txBox="1"/>
          <p:nvPr/>
        </p:nvSpPr>
        <p:spPr>
          <a:xfrm>
            <a:off x="785154" y="2161489"/>
            <a:ext cx="5147100" cy="506886"/>
          </a:xfrm>
          <a:prstGeom prst="rect">
            <a:avLst/>
          </a:prstGeom>
        </p:spPr>
        <p:txBody>
          <a:bodyPr wrap="square" lIns="45252" tIns="45252" rIns="45252" bIns="45252" numCol="1" spcCol="360000">
            <a:spAutoFit/>
          </a:bodyPr>
          <a:lstStyle>
            <a:defPPr>
              <a:defRPr lang="en-US"/>
            </a:defPPr>
            <a:lvl1pPr>
              <a:spcAft>
                <a:spcPts val="600"/>
              </a:spcAft>
              <a:defRPr sz="567">
                <a:latin typeface="Avenir LT Pro 65 Medium" panose="020B0603020203020204" pitchFamily="34" charset="0"/>
              </a:defRPr>
            </a:lvl1pPr>
          </a:lstStyle>
          <a:p>
            <a:r>
              <a:rPr lang="en-GB" sz="900" dirty="0"/>
              <a:t>The traditional stages of life are giving way to more significant life events less driven by time, such as achieving a qualification, first job, leaving home, getting married again, holidays, children’s birth, retirement.</a:t>
            </a:r>
          </a:p>
        </p:txBody>
      </p:sp>
      <p:sp>
        <p:nvSpPr>
          <p:cNvPr id="28" name="TextBox 27">
            <a:extLst>
              <a:ext uri="{FF2B5EF4-FFF2-40B4-BE49-F238E27FC236}">
                <a16:creationId xmlns:a16="http://schemas.microsoft.com/office/drawing/2014/main" id="{A0217A93-A957-2CA5-68DC-1D9BE3CA3930}"/>
              </a:ext>
            </a:extLst>
          </p:cNvPr>
          <p:cNvSpPr txBox="1"/>
          <p:nvPr/>
        </p:nvSpPr>
        <p:spPr>
          <a:xfrm>
            <a:off x="785153" y="1255659"/>
            <a:ext cx="5147100" cy="506886"/>
          </a:xfrm>
          <a:prstGeom prst="rect">
            <a:avLst/>
          </a:prstGeom>
        </p:spPr>
        <p:txBody>
          <a:bodyPr wrap="square" lIns="45252" tIns="45252" rIns="45252" bIns="45252" numCol="1" spcCol="360000">
            <a:spAutoFit/>
          </a:bodyPr>
          <a:lstStyle>
            <a:defPPr>
              <a:defRPr lang="en-US"/>
            </a:defPPr>
            <a:lvl1pPr>
              <a:spcAft>
                <a:spcPts val="600"/>
              </a:spcAft>
              <a:defRPr sz="567">
                <a:latin typeface="Avenir LT Pro 65 Medium" panose="020B0603020203020204" pitchFamily="34" charset="0"/>
              </a:defRPr>
            </a:lvl1pPr>
          </a:lstStyle>
          <a:p>
            <a:r>
              <a:rPr lang="en-GB" sz="900" dirty="0"/>
              <a:t>Satisfaction is no longer a guarantee of repeat business, and loyalty is more likely to be just complacency on the customer’s part. However, customer expectations are significantly higher around value for money and level of service.</a:t>
            </a:r>
          </a:p>
        </p:txBody>
      </p:sp>
      <p:sp>
        <p:nvSpPr>
          <p:cNvPr id="29" name="TextBox 28">
            <a:extLst>
              <a:ext uri="{FF2B5EF4-FFF2-40B4-BE49-F238E27FC236}">
                <a16:creationId xmlns:a16="http://schemas.microsoft.com/office/drawing/2014/main" id="{42873AD6-E38D-82FC-A204-0838437F3E95}"/>
              </a:ext>
            </a:extLst>
          </p:cNvPr>
          <p:cNvSpPr txBox="1"/>
          <p:nvPr/>
        </p:nvSpPr>
        <p:spPr>
          <a:xfrm>
            <a:off x="475917" y="3055109"/>
            <a:ext cx="5456336" cy="560905"/>
          </a:xfrm>
          <a:prstGeom prst="rect">
            <a:avLst/>
          </a:prstGeom>
          <a:noFill/>
        </p:spPr>
        <p:txBody>
          <a:bodyPr wrap="square" lIns="72000" tIns="72000" rIns="72000" bIns="72000" numCol="1" spcCol="360000">
            <a:spAutoFit/>
          </a:bodyPr>
          <a:lstStyle>
            <a:defPPr>
              <a:defRPr lang="en-US"/>
            </a:defPPr>
            <a:lvl1pPr>
              <a:spcAft>
                <a:spcPts val="600"/>
              </a:spcAft>
              <a:defRPr sz="567">
                <a:latin typeface="Avenir LT Pro 65 Medium" panose="020B0603020203020204" pitchFamily="34" charset="0"/>
              </a:defRPr>
            </a:lvl1pPr>
          </a:lstStyle>
          <a:p>
            <a:r>
              <a:rPr lang="en-GB" sz="900" b="1" dirty="0">
                <a:solidFill>
                  <a:srgbClr val="003F48"/>
                </a:solidFill>
              </a:rPr>
              <a:t>Businesses must think differently </a:t>
            </a:r>
            <a:r>
              <a:rPr lang="en-GB" sz="900" dirty="0"/>
              <a:t>about how to manage their customers by recognising that each customer is an individual with different circumstances, needs, preferences, and profitability so, should be managed accordingly.</a:t>
            </a:r>
          </a:p>
        </p:txBody>
      </p:sp>
      <p:sp>
        <p:nvSpPr>
          <p:cNvPr id="4" name="TextBox 3">
            <a:extLst>
              <a:ext uri="{FF2B5EF4-FFF2-40B4-BE49-F238E27FC236}">
                <a16:creationId xmlns:a16="http://schemas.microsoft.com/office/drawing/2014/main" id="{BDF8D3E8-77D7-5E00-E08A-5722E0AB98A7}"/>
              </a:ext>
            </a:extLst>
          </p:cNvPr>
          <p:cNvSpPr txBox="1"/>
          <p:nvPr/>
        </p:nvSpPr>
        <p:spPr>
          <a:xfrm>
            <a:off x="3323670" y="348980"/>
            <a:ext cx="2491778" cy="189154"/>
          </a:xfrm>
          <a:prstGeom prst="rect">
            <a:avLst/>
          </a:prstGeom>
          <a:noFill/>
        </p:spPr>
        <p:txBody>
          <a:bodyPr wrap="square" rtlCol="0" anchor="ctr">
            <a:spAutoFit/>
          </a:bodyPr>
          <a:lstStyle/>
          <a:p>
            <a:pPr algn="r">
              <a:tabLst>
                <a:tab pos="1330387" algn="l"/>
              </a:tabLst>
            </a:pPr>
            <a:r>
              <a:rPr lang="en-GB" sz="629" dirty="0">
                <a:latin typeface="Avenir Next LT Pro Light" panose="020B0304020202020204" pitchFamily="34" charset="0"/>
              </a:rPr>
              <a:t>Management of Customers Pocketbook</a:t>
            </a:r>
          </a:p>
        </p:txBody>
      </p:sp>
      <p:sp>
        <p:nvSpPr>
          <p:cNvPr id="8" name="Slide Number Placeholder 5">
            <a:extLst>
              <a:ext uri="{FF2B5EF4-FFF2-40B4-BE49-F238E27FC236}">
                <a16:creationId xmlns:a16="http://schemas.microsoft.com/office/drawing/2014/main" id="{1B2856BF-8306-E18D-A5D1-71656D3827B5}"/>
              </a:ext>
            </a:extLst>
          </p:cNvPr>
          <p:cNvSpPr txBox="1">
            <a:spLocks/>
          </p:cNvSpPr>
          <p:nvPr/>
        </p:nvSpPr>
        <p:spPr>
          <a:xfrm>
            <a:off x="5678078" y="335137"/>
            <a:ext cx="303799" cy="216840"/>
          </a:xfrm>
          <a:prstGeom prst="rect">
            <a:avLst/>
          </a:prstGeom>
        </p:spPr>
        <p:txBody>
          <a:bodyPr vert="horz" lIns="54304" tIns="27153" rIns="54304" bIns="27153" rtlCol="0" anchor="ctr"/>
          <a:lstStyle>
            <a:defPPr>
              <a:defRPr lang="en-US"/>
            </a:defPPr>
            <a:lvl1pPr marL="0" algn="r" defTabSz="457200" rtl="0" eaLnBrk="1" latinLnBrk="0" hangingPunct="1">
              <a:defRPr sz="450" kern="1200">
                <a:solidFill>
                  <a:schemeClr val="bg1">
                    <a:lumMod val="85000"/>
                  </a:schemeClr>
                </a:solidFill>
                <a:latin typeface="Avenir Next LT Pro Light" panose="020B0304020202020204" pitchFamily="34" charset="0"/>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AAF318D0-7A32-4883-B264-F6C453FE3576}" type="slidenum">
              <a:rPr lang="en-GB" sz="754" b="1">
                <a:solidFill>
                  <a:schemeClr val="tx1"/>
                </a:solidFill>
                <a:latin typeface="Avenir LT Pro 65 Medium" panose="020B0603020203020204" pitchFamily="34" charset="0"/>
              </a:rPr>
              <a:pPr/>
              <a:t>11</a:t>
            </a:fld>
            <a:endParaRPr lang="en-GB" sz="754" b="1">
              <a:solidFill>
                <a:schemeClr val="tx1"/>
              </a:solidFill>
              <a:latin typeface="Avenir LT Pro 65 Medium" panose="020B0603020203020204" pitchFamily="34" charset="0"/>
            </a:endParaRPr>
          </a:p>
        </p:txBody>
      </p:sp>
      <p:pic>
        <p:nvPicPr>
          <p:cNvPr id="9" name="Picture 8">
            <a:extLst>
              <a:ext uri="{FF2B5EF4-FFF2-40B4-BE49-F238E27FC236}">
                <a16:creationId xmlns:a16="http://schemas.microsoft.com/office/drawing/2014/main" id="{7E7A1A7D-481C-7AD8-8FD9-5A1BD2470F21}"/>
              </a:ext>
            </a:extLst>
          </p:cNvPr>
          <p:cNvPicPr>
            <a:picLocks noChangeAspect="1"/>
          </p:cNvPicPr>
          <p:nvPr/>
        </p:nvPicPr>
        <p:blipFill>
          <a:blip r:embed="rId7" cstate="print">
            <a:extLst>
              <a:ext uri="{28A0092B-C50C-407E-A947-70E740481C1C}">
                <a14:useLocalDpi xmlns:a14="http://schemas.microsoft.com/office/drawing/2010/main"/>
              </a:ext>
            </a:extLst>
          </a:blip>
          <a:stretch>
            <a:fillRect/>
          </a:stretch>
        </p:blipFill>
        <p:spPr>
          <a:xfrm>
            <a:off x="5421446" y="4002749"/>
            <a:ext cx="513264" cy="134110"/>
          </a:xfrm>
          <a:prstGeom prst="rect">
            <a:avLst/>
          </a:prstGeom>
        </p:spPr>
      </p:pic>
      <p:cxnSp>
        <p:nvCxnSpPr>
          <p:cNvPr id="10" name="Straight Connector 9">
            <a:extLst>
              <a:ext uri="{FF2B5EF4-FFF2-40B4-BE49-F238E27FC236}">
                <a16:creationId xmlns:a16="http://schemas.microsoft.com/office/drawing/2014/main" id="{E76AE2F7-C33B-ACD7-A56F-921454673671}"/>
              </a:ext>
            </a:extLst>
          </p:cNvPr>
          <p:cNvCxnSpPr>
            <a:cxnSpLocks/>
          </p:cNvCxnSpPr>
          <p:nvPr/>
        </p:nvCxnSpPr>
        <p:spPr>
          <a:xfrm flipH="1">
            <a:off x="475916" y="533604"/>
            <a:ext cx="5456337" cy="0"/>
          </a:xfrm>
          <a:prstGeom prst="line">
            <a:avLst/>
          </a:prstGeom>
          <a:ln>
            <a:solidFill>
              <a:srgbClr val="003F48"/>
            </a:solidFill>
          </a:ln>
        </p:spPr>
        <p:style>
          <a:lnRef idx="1">
            <a:schemeClr val="accent1"/>
          </a:lnRef>
          <a:fillRef idx="0">
            <a:schemeClr val="accent1"/>
          </a:fillRef>
          <a:effectRef idx="0">
            <a:schemeClr val="accent1"/>
          </a:effectRef>
          <a:fontRef idx="minor">
            <a:schemeClr val="tx1"/>
          </a:fontRef>
        </p:style>
      </p:cxnSp>
      <p:sp>
        <p:nvSpPr>
          <p:cNvPr id="11" name="Rectangle 10">
            <a:extLst>
              <a:ext uri="{FF2B5EF4-FFF2-40B4-BE49-F238E27FC236}">
                <a16:creationId xmlns:a16="http://schemas.microsoft.com/office/drawing/2014/main" id="{7B28B583-B3CC-4DB0-9B82-903034285171}"/>
              </a:ext>
            </a:extLst>
          </p:cNvPr>
          <p:cNvSpPr/>
          <p:nvPr/>
        </p:nvSpPr>
        <p:spPr>
          <a:xfrm>
            <a:off x="0" y="0"/>
            <a:ext cx="40140" cy="4500000"/>
          </a:xfrm>
          <a:prstGeom prst="rect">
            <a:avLst/>
          </a:prstGeom>
          <a:solidFill>
            <a:srgbClr val="003F4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528"/>
          </a:p>
        </p:txBody>
      </p:sp>
    </p:spTree>
    <p:extLst>
      <p:ext uri="{BB962C8B-B14F-4D97-AF65-F5344CB8AC3E}">
        <p14:creationId xmlns:p14="http://schemas.microsoft.com/office/powerpoint/2010/main" val="25160358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Slide Number Placeholder 5">
            <a:extLst>
              <a:ext uri="{FF2B5EF4-FFF2-40B4-BE49-F238E27FC236}">
                <a16:creationId xmlns:a16="http://schemas.microsoft.com/office/drawing/2014/main" id="{E0B2F75F-3D0C-74F7-ED01-52B57D8CE4BA}"/>
              </a:ext>
            </a:extLst>
          </p:cNvPr>
          <p:cNvSpPr txBox="1">
            <a:spLocks/>
          </p:cNvSpPr>
          <p:nvPr/>
        </p:nvSpPr>
        <p:spPr>
          <a:xfrm>
            <a:off x="292863" y="333108"/>
            <a:ext cx="303799" cy="216840"/>
          </a:xfrm>
          <a:prstGeom prst="rect">
            <a:avLst/>
          </a:prstGeom>
        </p:spPr>
        <p:txBody>
          <a:bodyPr vert="horz" lIns="54304" tIns="27153" rIns="54304" bIns="27153" rtlCol="0" anchor="ctr"/>
          <a:lstStyle>
            <a:defPPr>
              <a:defRPr lang="en-US"/>
            </a:defPPr>
            <a:lvl1pPr algn="r">
              <a:defRPr sz="600" b="1">
                <a:latin typeface="Avenir Next LT Pro" panose="020B0504020202020204" pitchFamily="34" charset="0"/>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l"/>
            <a:fld id="{AAF318D0-7A32-4883-B264-F6C453FE3576}" type="slidenum">
              <a:rPr lang="en-GB" sz="754">
                <a:latin typeface="Avenir LT Pro 65 Medium" panose="020B0603020203020204" pitchFamily="34" charset="0"/>
              </a:rPr>
              <a:pPr algn="l"/>
              <a:t>12</a:t>
            </a:fld>
            <a:endParaRPr lang="en-GB" sz="754">
              <a:latin typeface="Avenir LT Pro 65 Medium" panose="020B0603020203020204" pitchFamily="34" charset="0"/>
            </a:endParaRPr>
          </a:p>
        </p:txBody>
      </p:sp>
      <p:sp>
        <p:nvSpPr>
          <p:cNvPr id="47" name="TextBox 46">
            <a:extLst>
              <a:ext uri="{FF2B5EF4-FFF2-40B4-BE49-F238E27FC236}">
                <a16:creationId xmlns:a16="http://schemas.microsoft.com/office/drawing/2014/main" id="{0E7D1F71-2C4A-C21B-BA41-5DAE58B7205F}"/>
              </a:ext>
            </a:extLst>
          </p:cNvPr>
          <p:cNvSpPr txBox="1"/>
          <p:nvPr/>
        </p:nvSpPr>
        <p:spPr>
          <a:xfrm>
            <a:off x="436511" y="346951"/>
            <a:ext cx="2491778" cy="189154"/>
          </a:xfrm>
          <a:prstGeom prst="rect">
            <a:avLst/>
          </a:prstGeom>
          <a:noFill/>
        </p:spPr>
        <p:txBody>
          <a:bodyPr wrap="square" rtlCol="0" anchor="ctr">
            <a:spAutoFit/>
          </a:bodyPr>
          <a:lstStyle>
            <a:defPPr>
              <a:defRPr lang="en-US"/>
            </a:defPPr>
            <a:lvl1pPr algn="r">
              <a:tabLst>
                <a:tab pos="1058383" algn="l"/>
              </a:tabLst>
              <a:defRPr sz="500">
                <a:latin typeface="Avenir Next LT Pro Light" panose="020B0304020202020204" pitchFamily="34" charset="0"/>
              </a:defRPr>
            </a:lvl1pPr>
          </a:lstStyle>
          <a:p>
            <a:pPr algn="l"/>
            <a:r>
              <a:rPr lang="en-GB" sz="629" dirty="0"/>
              <a:t>Management of Customers Pocketbook</a:t>
            </a:r>
          </a:p>
        </p:txBody>
      </p:sp>
      <p:cxnSp>
        <p:nvCxnSpPr>
          <p:cNvPr id="48" name="Straight Connector 47">
            <a:extLst>
              <a:ext uri="{FF2B5EF4-FFF2-40B4-BE49-F238E27FC236}">
                <a16:creationId xmlns:a16="http://schemas.microsoft.com/office/drawing/2014/main" id="{102BD169-2E21-C1B0-395A-20569AAB0EBB}"/>
              </a:ext>
            </a:extLst>
          </p:cNvPr>
          <p:cNvCxnSpPr>
            <a:cxnSpLocks/>
          </p:cNvCxnSpPr>
          <p:nvPr/>
        </p:nvCxnSpPr>
        <p:spPr>
          <a:xfrm flipH="1">
            <a:off x="340030" y="533604"/>
            <a:ext cx="5531381" cy="0"/>
          </a:xfrm>
          <a:prstGeom prst="line">
            <a:avLst/>
          </a:prstGeom>
          <a:ln>
            <a:solidFill>
              <a:srgbClr val="003F48"/>
            </a:solidFill>
          </a:ln>
        </p:spPr>
        <p:style>
          <a:lnRef idx="1">
            <a:schemeClr val="accent1"/>
          </a:lnRef>
          <a:fillRef idx="0">
            <a:schemeClr val="accent1"/>
          </a:fillRef>
          <a:effectRef idx="0">
            <a:schemeClr val="accent1"/>
          </a:effectRef>
          <a:fontRef idx="minor">
            <a:schemeClr val="tx1"/>
          </a:fontRef>
        </p:style>
      </p:cxnSp>
      <p:sp>
        <p:nvSpPr>
          <p:cNvPr id="49" name="Rectangle 48">
            <a:extLst>
              <a:ext uri="{FF2B5EF4-FFF2-40B4-BE49-F238E27FC236}">
                <a16:creationId xmlns:a16="http://schemas.microsoft.com/office/drawing/2014/main" id="{B43EB1FC-6296-1BF6-7FE2-C6154ED3607E}"/>
              </a:ext>
            </a:extLst>
          </p:cNvPr>
          <p:cNvSpPr/>
          <p:nvPr/>
        </p:nvSpPr>
        <p:spPr>
          <a:xfrm>
            <a:off x="6295574" y="0"/>
            <a:ext cx="40140" cy="4500000"/>
          </a:xfrm>
          <a:prstGeom prst="rect">
            <a:avLst/>
          </a:prstGeom>
          <a:solidFill>
            <a:srgbClr val="003F4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528"/>
          </a:p>
        </p:txBody>
      </p:sp>
      <p:sp>
        <p:nvSpPr>
          <p:cNvPr id="393" name="Title 1">
            <a:extLst>
              <a:ext uri="{FF2B5EF4-FFF2-40B4-BE49-F238E27FC236}">
                <a16:creationId xmlns:a16="http://schemas.microsoft.com/office/drawing/2014/main" id="{5370D6A4-7E3D-72E1-6FE5-0B579231E4D8}"/>
              </a:ext>
            </a:extLst>
          </p:cNvPr>
          <p:cNvSpPr txBox="1">
            <a:spLocks/>
          </p:cNvSpPr>
          <p:nvPr/>
        </p:nvSpPr>
        <p:spPr>
          <a:xfrm>
            <a:off x="340030" y="792683"/>
            <a:ext cx="4020200" cy="277178"/>
          </a:xfrm>
          <a:prstGeom prst="rect">
            <a:avLst/>
          </a:prstGeom>
          <a:noFill/>
        </p:spPr>
        <p:txBody>
          <a:bodyPr vert="horz" wrap="square" lIns="0" tIns="27153" rIns="0" bIns="27153" rtlCol="0" anchor="ctr">
            <a:noAutofit/>
          </a:bodyPr>
          <a:lstStyle>
            <a:lvl1pPr defTabSz="914400">
              <a:lnSpc>
                <a:spcPct val="90000"/>
              </a:lnSpc>
              <a:spcBef>
                <a:spcPct val="0"/>
              </a:spcBef>
              <a:buNone/>
              <a:defRPr lang="en-GB" sz="2000" b="1">
                <a:solidFill>
                  <a:schemeClr val="bg1"/>
                </a:solidFill>
                <a:effectLst/>
                <a:latin typeface="Avenir Next LT Pro" panose="020B0504020202020204" pitchFamily="34" charset="0"/>
              </a:defRPr>
            </a:lvl1pPr>
          </a:lstStyle>
          <a:p>
            <a:r>
              <a:rPr lang="en-GB" sz="1188" dirty="0">
                <a:solidFill>
                  <a:srgbClr val="003F48"/>
                </a:solidFill>
                <a:latin typeface="Avenir LT Pro 65 Medium" panose="020B0603020203020204" pitchFamily="34" charset="0"/>
              </a:rPr>
              <a:t>COMPONENTS OF CUSTOMER MANAGEMENT</a:t>
            </a:r>
          </a:p>
        </p:txBody>
      </p:sp>
      <p:graphicFrame>
        <p:nvGraphicFramePr>
          <p:cNvPr id="394" name="Table 23">
            <a:extLst>
              <a:ext uri="{FF2B5EF4-FFF2-40B4-BE49-F238E27FC236}">
                <a16:creationId xmlns:a16="http://schemas.microsoft.com/office/drawing/2014/main" id="{53D66525-E854-9D09-865A-D4EBF56A1339}"/>
              </a:ext>
            </a:extLst>
          </p:cNvPr>
          <p:cNvGraphicFramePr>
            <a:graphicFrameLocks noGrp="1"/>
          </p:cNvGraphicFramePr>
          <p:nvPr>
            <p:extLst>
              <p:ext uri="{D42A27DB-BD31-4B8C-83A1-F6EECF244321}">
                <p14:modId xmlns:p14="http://schemas.microsoft.com/office/powerpoint/2010/main" val="446580182"/>
              </p:ext>
            </p:extLst>
          </p:nvPr>
        </p:nvGraphicFramePr>
        <p:xfrm>
          <a:off x="340030" y="1241851"/>
          <a:ext cx="5491242" cy="2698104"/>
        </p:xfrm>
        <a:graphic>
          <a:graphicData uri="http://schemas.openxmlformats.org/drawingml/2006/table">
            <a:tbl>
              <a:tblPr>
                <a:tableStyleId>{5C22544A-7EE6-4342-B048-85BDC9FD1C3A}</a:tableStyleId>
              </a:tblPr>
              <a:tblGrid>
                <a:gridCol w="1830414">
                  <a:extLst>
                    <a:ext uri="{9D8B030D-6E8A-4147-A177-3AD203B41FA5}">
                      <a16:colId xmlns:a16="http://schemas.microsoft.com/office/drawing/2014/main" val="1381012199"/>
                    </a:ext>
                  </a:extLst>
                </a:gridCol>
                <a:gridCol w="1830414">
                  <a:extLst>
                    <a:ext uri="{9D8B030D-6E8A-4147-A177-3AD203B41FA5}">
                      <a16:colId xmlns:a16="http://schemas.microsoft.com/office/drawing/2014/main" val="1134474227"/>
                    </a:ext>
                  </a:extLst>
                </a:gridCol>
                <a:gridCol w="1830414">
                  <a:extLst>
                    <a:ext uri="{9D8B030D-6E8A-4147-A177-3AD203B41FA5}">
                      <a16:colId xmlns:a16="http://schemas.microsoft.com/office/drawing/2014/main" val="3362633336"/>
                    </a:ext>
                  </a:extLst>
                </a:gridCol>
              </a:tblGrid>
              <a:tr h="674526">
                <a:tc>
                  <a:txBody>
                    <a:bodyPr/>
                    <a:lstStyle/>
                    <a:p>
                      <a:pPr algn="ctr">
                        <a:spcAft>
                          <a:spcPts val="100"/>
                        </a:spcAft>
                      </a:pPr>
                      <a:r>
                        <a:rPr lang="en-GB" sz="800" b="1" i="0" kern="1200" dirty="0">
                          <a:solidFill>
                            <a:schemeClr val="bg1"/>
                          </a:solidFill>
                          <a:latin typeface="Avenir LT Pro 65 Medium" panose="020B0603020203020204" pitchFamily="34" charset="0"/>
                          <a:ea typeface="+mn-ea"/>
                          <a:cs typeface="+mn-cs"/>
                        </a:rPr>
                        <a:t>OBJECTIVES</a:t>
                      </a:r>
                      <a:endParaRPr lang="en-GB" sz="800" b="1" i="0" dirty="0">
                        <a:solidFill>
                          <a:schemeClr val="bg1"/>
                        </a:solidFill>
                        <a:latin typeface="Avenir LT Pro 65 Medium" panose="020B0603020203020204" pitchFamily="34" charset="0"/>
                      </a:endParaRPr>
                    </a:p>
                    <a:p>
                      <a:pPr algn="ctr">
                        <a:spcAft>
                          <a:spcPts val="100"/>
                        </a:spcAft>
                      </a:pPr>
                      <a:r>
                        <a:rPr lang="en-GB" sz="800" i="0" dirty="0">
                          <a:solidFill>
                            <a:schemeClr val="tx1"/>
                          </a:solidFill>
                          <a:latin typeface="Avenir LT Pro 65 Medium" panose="020B0603020203020204" pitchFamily="34" charset="0"/>
                        </a:rPr>
                        <a:t>Defining the primary mission, KPI, regulation, and business oversight</a:t>
                      </a:r>
                    </a:p>
                  </a:txBody>
                  <a:tcPr marL="36000" marR="36000" marT="72000" marB="72000">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3F48">
                        <a:alpha val="70000"/>
                      </a:srgbClr>
                    </a:solidFill>
                  </a:tcPr>
                </a:tc>
                <a:tc>
                  <a:txBody>
                    <a:bodyPr/>
                    <a:lstStyle/>
                    <a:p>
                      <a:pPr algn="ctr">
                        <a:spcAft>
                          <a:spcPts val="100"/>
                        </a:spcAft>
                      </a:pPr>
                      <a:r>
                        <a:rPr lang="en-GB" sz="800" b="1" i="0" dirty="0">
                          <a:solidFill>
                            <a:schemeClr val="bg1"/>
                          </a:solidFill>
                          <a:latin typeface="Avenir LT Pro 65 Medium" panose="020B0603020203020204" pitchFamily="34" charset="0"/>
                        </a:rPr>
                        <a:t>PEOPLE</a:t>
                      </a:r>
                    </a:p>
                    <a:p>
                      <a:pPr algn="ctr">
                        <a:spcAft>
                          <a:spcPts val="100"/>
                        </a:spcAft>
                      </a:pPr>
                      <a:r>
                        <a:rPr lang="en-GB" sz="800" i="0" dirty="0">
                          <a:solidFill>
                            <a:schemeClr val="tx1"/>
                          </a:solidFill>
                          <a:latin typeface="Avenir LT Pro 65 Medium" panose="020B0603020203020204" pitchFamily="34" charset="0"/>
                        </a:rPr>
                        <a:t>Resourcing, aligning and developing skills and culture</a:t>
                      </a:r>
                    </a:p>
                  </a:txBody>
                  <a:tcPr marL="36000" marR="36000" marT="72000" marB="72000">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3F48">
                        <a:alpha val="70000"/>
                      </a:srgbClr>
                    </a:solidFill>
                  </a:tcPr>
                </a:tc>
                <a:tc>
                  <a:txBody>
                    <a:bodyPr/>
                    <a:lstStyle/>
                    <a:p>
                      <a:pPr algn="ctr">
                        <a:spcAft>
                          <a:spcPts val="100"/>
                        </a:spcAft>
                      </a:pPr>
                      <a:r>
                        <a:rPr lang="en-GB" sz="800" b="1" dirty="0">
                          <a:solidFill>
                            <a:schemeClr val="bg1"/>
                          </a:solidFill>
                          <a:latin typeface="Avenir LT Pro 65 Medium" panose="020B0603020203020204" pitchFamily="34" charset="0"/>
                        </a:rPr>
                        <a:t>GOVERNANCE</a:t>
                      </a:r>
                    </a:p>
                    <a:p>
                      <a:pPr algn="ctr">
                        <a:spcAft>
                          <a:spcPts val="100"/>
                        </a:spcAft>
                      </a:pPr>
                      <a:r>
                        <a:rPr lang="en-GB" sz="800" dirty="0">
                          <a:solidFill>
                            <a:schemeClr val="tx1"/>
                          </a:solidFill>
                          <a:latin typeface="Avenir LT Pro 65 Medium" panose="020B0603020203020204" pitchFamily="34" charset="0"/>
                        </a:rPr>
                        <a:t>Overseeing and aligning all customer strategies, policies, systems, processes, and data</a:t>
                      </a:r>
                    </a:p>
                  </a:txBody>
                  <a:tcPr marL="36000" marR="36000" marT="72000" marB="72000">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3F48">
                        <a:alpha val="70000"/>
                      </a:srgbClr>
                    </a:solidFill>
                  </a:tcPr>
                </a:tc>
                <a:extLst>
                  <a:ext uri="{0D108BD9-81ED-4DB2-BD59-A6C34878D82A}">
                    <a16:rowId xmlns:a16="http://schemas.microsoft.com/office/drawing/2014/main" val="1500918231"/>
                  </a:ext>
                </a:extLst>
              </a:tr>
              <a:tr h="674526">
                <a:tc>
                  <a:txBody>
                    <a:bodyPr/>
                    <a:lstStyle/>
                    <a:p>
                      <a:pPr algn="ctr">
                        <a:spcAft>
                          <a:spcPts val="100"/>
                        </a:spcAft>
                      </a:pPr>
                      <a:r>
                        <a:rPr lang="en-GB" sz="800" b="1" i="0" kern="1200" dirty="0">
                          <a:solidFill>
                            <a:schemeClr val="bg1"/>
                          </a:solidFill>
                          <a:latin typeface="Avenir LT Pro 65 Medium" panose="020B0603020203020204" pitchFamily="34" charset="0"/>
                          <a:ea typeface="+mn-ea"/>
                          <a:cs typeface="+mn-cs"/>
                        </a:rPr>
                        <a:t>PRODUCT DESIGN</a:t>
                      </a:r>
                      <a:endParaRPr lang="en-GB" sz="800" b="1" dirty="0">
                        <a:solidFill>
                          <a:schemeClr val="bg1"/>
                        </a:solidFill>
                        <a:latin typeface="Avenir LT Pro 65 Medium" panose="020B0603020203020204" pitchFamily="34" charset="0"/>
                      </a:endParaRPr>
                    </a:p>
                    <a:p>
                      <a:pPr algn="ctr">
                        <a:spcAft>
                          <a:spcPts val="100"/>
                        </a:spcAft>
                      </a:pPr>
                      <a:r>
                        <a:rPr lang="en-GB" sz="800" dirty="0">
                          <a:solidFill>
                            <a:schemeClr val="tx1"/>
                          </a:solidFill>
                          <a:latin typeface="Avenir LT Pro 65 Medium" panose="020B0603020203020204" pitchFamily="34" charset="0"/>
                        </a:rPr>
                        <a:t>Informing product and proposition development, and the enabling features and capabilities</a:t>
                      </a:r>
                    </a:p>
                  </a:txBody>
                  <a:tcPr marL="36000" marR="36000" marT="72000" marB="72000">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3F48">
                        <a:alpha val="60000"/>
                      </a:srgbClr>
                    </a:solidFill>
                  </a:tcPr>
                </a:tc>
                <a:tc>
                  <a:txBody>
                    <a:bodyPr/>
                    <a:lstStyle/>
                    <a:p>
                      <a:pPr algn="ctr">
                        <a:spcAft>
                          <a:spcPts val="100"/>
                        </a:spcAft>
                      </a:pPr>
                      <a:r>
                        <a:rPr lang="en-GB" sz="800" b="1" i="0" kern="1200" dirty="0">
                          <a:solidFill>
                            <a:schemeClr val="bg1"/>
                          </a:solidFill>
                          <a:latin typeface="Avenir LT Pro 65 Medium" panose="020B0603020203020204" pitchFamily="34" charset="0"/>
                          <a:ea typeface="+mn-ea"/>
                          <a:cs typeface="+mn-cs"/>
                        </a:rPr>
                        <a:t>SERVICE DESIGN</a:t>
                      </a:r>
                      <a:endParaRPr lang="en-GB" sz="800" b="1" dirty="0">
                        <a:solidFill>
                          <a:schemeClr val="bg1"/>
                        </a:solidFill>
                        <a:latin typeface="Avenir LT Pro 65 Medium" panose="020B0603020203020204" pitchFamily="34" charset="0"/>
                      </a:endParaRPr>
                    </a:p>
                    <a:p>
                      <a:pPr algn="ctr">
                        <a:spcAft>
                          <a:spcPts val="100"/>
                        </a:spcAft>
                      </a:pPr>
                      <a:r>
                        <a:rPr lang="en-GB" sz="800" dirty="0">
                          <a:solidFill>
                            <a:schemeClr val="tx1"/>
                          </a:solidFill>
                          <a:latin typeface="Avenir LT Pro 65 Medium" panose="020B0603020203020204" pitchFamily="34" charset="0"/>
                        </a:rPr>
                        <a:t>Informing capability and journey development to implement the treatments</a:t>
                      </a:r>
                    </a:p>
                  </a:txBody>
                  <a:tcPr marL="36000" marR="36000" marT="72000" marB="72000">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3F48">
                        <a:alpha val="60000"/>
                      </a:srgbClr>
                    </a:solidFill>
                  </a:tcPr>
                </a:tc>
                <a:tc>
                  <a:txBody>
                    <a:bodyPr/>
                    <a:lstStyle/>
                    <a:p>
                      <a:pPr algn="ctr">
                        <a:spcAft>
                          <a:spcPts val="100"/>
                        </a:spcAft>
                      </a:pPr>
                      <a:r>
                        <a:rPr lang="en-GB" sz="800" b="1" i="0" kern="1200" dirty="0">
                          <a:solidFill>
                            <a:schemeClr val="bg1"/>
                          </a:solidFill>
                          <a:latin typeface="Avenir LT Pro 65 Medium" panose="020B0603020203020204" pitchFamily="34" charset="0"/>
                          <a:ea typeface="+mn-ea"/>
                          <a:cs typeface="+mn-cs"/>
                        </a:rPr>
                        <a:t>COMMERCIAL DESIGN</a:t>
                      </a:r>
                      <a:endParaRPr lang="en-GB" sz="800" b="1" dirty="0">
                        <a:solidFill>
                          <a:schemeClr val="bg1"/>
                        </a:solidFill>
                        <a:latin typeface="Avenir LT Pro 65 Medium" panose="020B0603020203020204" pitchFamily="34" charset="0"/>
                      </a:endParaRPr>
                    </a:p>
                    <a:p>
                      <a:pPr algn="ctr">
                        <a:spcAft>
                          <a:spcPts val="100"/>
                        </a:spcAft>
                      </a:pPr>
                      <a:r>
                        <a:rPr lang="en-GB" sz="800" dirty="0">
                          <a:solidFill>
                            <a:schemeClr val="tx1"/>
                          </a:solidFill>
                          <a:latin typeface="Avenir LT Pro 65 Medium" panose="020B0603020203020204" pitchFamily="34" charset="0"/>
                        </a:rPr>
                        <a:t>Informing sales, offer and pricing approach, and the enabling capabilities and journeys</a:t>
                      </a:r>
                    </a:p>
                  </a:txBody>
                  <a:tcPr marL="36000" marR="36000" marT="72000" marB="72000">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3F48">
                        <a:alpha val="60000"/>
                      </a:srgbClr>
                    </a:solidFill>
                  </a:tcPr>
                </a:tc>
                <a:extLst>
                  <a:ext uri="{0D108BD9-81ED-4DB2-BD59-A6C34878D82A}">
                    <a16:rowId xmlns:a16="http://schemas.microsoft.com/office/drawing/2014/main" val="1478989407"/>
                  </a:ext>
                </a:extLst>
              </a:tr>
              <a:tr h="674526">
                <a:tc>
                  <a:txBody>
                    <a:bodyPr/>
                    <a:lstStyle/>
                    <a:p>
                      <a:pPr algn="ctr">
                        <a:spcAft>
                          <a:spcPts val="100"/>
                        </a:spcAft>
                      </a:pPr>
                      <a:r>
                        <a:rPr lang="en-GB" sz="800" b="1" i="0" kern="1200" dirty="0">
                          <a:solidFill>
                            <a:schemeClr val="bg1"/>
                          </a:solidFill>
                          <a:latin typeface="Avenir LT Pro 65 Medium" panose="020B0603020203020204" pitchFamily="34" charset="0"/>
                          <a:ea typeface="+mn-ea"/>
                          <a:cs typeface="+mn-cs"/>
                        </a:rPr>
                        <a:t>SALES</a:t>
                      </a:r>
                      <a:r>
                        <a:rPr lang="en-GB" sz="800" b="1" dirty="0">
                          <a:solidFill>
                            <a:schemeClr val="bg1"/>
                          </a:solidFill>
                          <a:latin typeface="Avenir LT Pro 65 Medium" panose="020B0603020203020204" pitchFamily="34" charset="0"/>
                        </a:rPr>
                        <a:t> </a:t>
                      </a:r>
                      <a:r>
                        <a:rPr lang="en-GB" sz="800" b="1" i="0" kern="1200" dirty="0">
                          <a:solidFill>
                            <a:schemeClr val="bg1"/>
                          </a:solidFill>
                          <a:latin typeface="Avenir LT Pro 65 Medium" panose="020B0603020203020204" pitchFamily="34" charset="0"/>
                          <a:ea typeface="+mn-ea"/>
                          <a:cs typeface="+mn-cs"/>
                        </a:rPr>
                        <a:t>CRM</a:t>
                      </a:r>
                      <a:endParaRPr lang="en-GB" sz="800" b="1" dirty="0">
                        <a:solidFill>
                          <a:schemeClr val="bg1"/>
                        </a:solidFill>
                        <a:latin typeface="Avenir LT Pro 65 Medium" panose="020B0603020203020204" pitchFamily="34" charset="0"/>
                      </a:endParaRPr>
                    </a:p>
                    <a:p>
                      <a:pPr algn="ctr">
                        <a:spcAft>
                          <a:spcPts val="100"/>
                        </a:spcAft>
                      </a:pPr>
                      <a:r>
                        <a:rPr lang="en-GB" sz="800" dirty="0">
                          <a:solidFill>
                            <a:schemeClr val="tx1"/>
                          </a:solidFill>
                          <a:latin typeface="Avenir LT Pro 65 Medium" panose="020B0603020203020204" pitchFamily="34" charset="0"/>
                        </a:rPr>
                        <a:t>Informing agents with customer and portfolio summaries, and offer and product recommendations</a:t>
                      </a:r>
                    </a:p>
                  </a:txBody>
                  <a:tcPr marL="36000" marR="36000" marT="72000" marB="72000">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3F48">
                        <a:alpha val="50000"/>
                      </a:srgbClr>
                    </a:solidFill>
                  </a:tcPr>
                </a:tc>
                <a:tc>
                  <a:txBody>
                    <a:bodyPr/>
                    <a:lstStyle/>
                    <a:p>
                      <a:pPr algn="ctr">
                        <a:spcAft>
                          <a:spcPts val="100"/>
                        </a:spcAft>
                      </a:pPr>
                      <a:r>
                        <a:rPr lang="en-GB" sz="800" b="1" i="0" kern="1200" dirty="0">
                          <a:solidFill>
                            <a:schemeClr val="bg1"/>
                          </a:solidFill>
                          <a:latin typeface="Avenir LT Pro 65 Medium" panose="020B0603020203020204" pitchFamily="34" charset="0"/>
                          <a:ea typeface="+mn-ea"/>
                          <a:cs typeface="+mn-cs"/>
                        </a:rPr>
                        <a:t>SERVICE CRM</a:t>
                      </a:r>
                      <a:endParaRPr lang="en-GB" sz="800" b="1" dirty="0">
                        <a:solidFill>
                          <a:schemeClr val="bg1"/>
                        </a:solidFill>
                        <a:latin typeface="Avenir LT Pro 65 Medium" panose="020B0603020203020204" pitchFamily="34" charset="0"/>
                      </a:endParaRPr>
                    </a:p>
                    <a:p>
                      <a:pPr algn="ctr">
                        <a:spcAft>
                          <a:spcPts val="100"/>
                        </a:spcAft>
                      </a:pPr>
                      <a:r>
                        <a:rPr lang="en-GB" sz="800" dirty="0">
                          <a:solidFill>
                            <a:schemeClr val="tx1"/>
                          </a:solidFill>
                          <a:latin typeface="Avenir LT Pro 65 Medium" panose="020B0603020203020204" pitchFamily="34" charset="0"/>
                        </a:rPr>
                        <a:t>Informing agents with customer summaries, and prompts for service and sales-over-service activities</a:t>
                      </a:r>
                    </a:p>
                  </a:txBody>
                  <a:tcPr marL="36000" marR="36000" marT="72000" marB="72000">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3F48">
                        <a:alpha val="50000"/>
                      </a:srgbClr>
                    </a:solidFill>
                  </a:tcPr>
                </a:tc>
                <a:tc>
                  <a:txBody>
                    <a:bodyPr/>
                    <a:lstStyle/>
                    <a:p>
                      <a:pPr algn="ctr">
                        <a:spcAft>
                          <a:spcPts val="100"/>
                        </a:spcAft>
                      </a:pPr>
                      <a:endParaRPr lang="en-GB" sz="800" dirty="0">
                        <a:solidFill>
                          <a:schemeClr val="bg1"/>
                        </a:solidFill>
                        <a:latin typeface="Avenir LT Pro 65 Medium" panose="020B0603020203020204" pitchFamily="34" charset="0"/>
                      </a:endParaRPr>
                    </a:p>
                  </a:txBody>
                  <a:tcPr marL="36000" marR="36000" marT="72000" marB="72000">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50659951"/>
                  </a:ext>
                </a:extLst>
              </a:tr>
              <a:tr h="674526">
                <a:tc>
                  <a:txBody>
                    <a:bodyPr/>
                    <a:lstStyle/>
                    <a:p>
                      <a:pPr algn="ctr">
                        <a:spcAft>
                          <a:spcPts val="100"/>
                        </a:spcAft>
                      </a:pPr>
                      <a:r>
                        <a:rPr lang="en-GB" sz="800" b="1" i="0" kern="1200" dirty="0">
                          <a:solidFill>
                            <a:schemeClr val="bg1"/>
                          </a:solidFill>
                          <a:latin typeface="Avenir LT Pro 65 Medium" panose="020B0603020203020204" pitchFamily="34" charset="0"/>
                          <a:ea typeface="+mn-ea"/>
                          <a:cs typeface="+mn-cs"/>
                        </a:rPr>
                        <a:t>CUSTOMER DASHBOARD</a:t>
                      </a:r>
                      <a:endParaRPr lang="en-GB" sz="800" b="1" dirty="0">
                        <a:solidFill>
                          <a:schemeClr val="bg1"/>
                        </a:solidFill>
                        <a:latin typeface="Avenir LT Pro 65 Medium" panose="020B0603020203020204" pitchFamily="34" charset="0"/>
                      </a:endParaRPr>
                    </a:p>
                    <a:p>
                      <a:pPr algn="ctr">
                        <a:spcAft>
                          <a:spcPts val="100"/>
                        </a:spcAft>
                      </a:pPr>
                      <a:r>
                        <a:rPr lang="en-GB" sz="800" dirty="0">
                          <a:solidFill>
                            <a:schemeClr val="tx1"/>
                          </a:solidFill>
                          <a:latin typeface="Avenir LT Pro 65 Medium" panose="020B0603020203020204" pitchFamily="34" charset="0"/>
                        </a:rPr>
                        <a:t>Summarising performance, trends and tracking against targets for the overall customer base </a:t>
                      </a:r>
                    </a:p>
                  </a:txBody>
                  <a:tcPr marL="36000" marR="36000" marT="72000" marB="72000">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3F48">
                        <a:alpha val="40000"/>
                      </a:srgbClr>
                    </a:solidFill>
                  </a:tcPr>
                </a:tc>
                <a:tc>
                  <a:txBody>
                    <a:bodyPr/>
                    <a:lstStyle/>
                    <a:p>
                      <a:pPr algn="ctr">
                        <a:spcAft>
                          <a:spcPts val="100"/>
                        </a:spcAft>
                      </a:pPr>
                      <a:r>
                        <a:rPr lang="en-GB" sz="800" b="1" i="0" kern="1200" dirty="0">
                          <a:solidFill>
                            <a:schemeClr val="bg1"/>
                          </a:solidFill>
                          <a:latin typeface="Avenir LT Pro 65 Medium" panose="020B0603020203020204" pitchFamily="34" charset="0"/>
                          <a:ea typeface="+mn-ea"/>
                          <a:cs typeface="+mn-cs"/>
                        </a:rPr>
                        <a:t>BUSINESS INTELLIGENCE</a:t>
                      </a:r>
                      <a:endParaRPr lang="en-GB" sz="800" b="1" dirty="0">
                        <a:solidFill>
                          <a:schemeClr val="bg1"/>
                        </a:solidFill>
                        <a:latin typeface="Avenir LT Pro 65 Medium" panose="020B0603020203020204" pitchFamily="34" charset="0"/>
                      </a:endParaRPr>
                    </a:p>
                    <a:p>
                      <a:pPr algn="ctr">
                        <a:spcAft>
                          <a:spcPts val="100"/>
                        </a:spcAft>
                      </a:pPr>
                      <a:r>
                        <a:rPr lang="en-GB" sz="800" dirty="0">
                          <a:solidFill>
                            <a:schemeClr val="tx1"/>
                          </a:solidFill>
                          <a:latin typeface="Avenir LT Pro 65 Medium" panose="020B0603020203020204" pitchFamily="34" charset="0"/>
                        </a:rPr>
                        <a:t>Monitoring sales, service, operations and marketing performance</a:t>
                      </a:r>
                    </a:p>
                  </a:txBody>
                  <a:tcPr marL="36000" marR="36000" marT="72000" marB="72000">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3F48">
                        <a:alpha val="40000"/>
                      </a:srgbClr>
                    </a:solidFill>
                  </a:tcPr>
                </a:tc>
                <a:tc>
                  <a:txBody>
                    <a:bodyPr/>
                    <a:lstStyle/>
                    <a:p>
                      <a:pPr algn="ctr">
                        <a:spcAft>
                          <a:spcPts val="100"/>
                        </a:spcAft>
                      </a:pPr>
                      <a:endParaRPr lang="en-GB" sz="800" i="0" dirty="0">
                        <a:solidFill>
                          <a:schemeClr val="bg1"/>
                        </a:solidFill>
                        <a:latin typeface="Avenir LT Pro 65 Medium" panose="020B0603020203020204" pitchFamily="34" charset="0"/>
                      </a:endParaRPr>
                    </a:p>
                  </a:txBody>
                  <a:tcPr marL="36000" marR="36000" marT="72000" marB="72000">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792681210"/>
                  </a:ext>
                </a:extLst>
              </a:tr>
            </a:tbl>
          </a:graphicData>
        </a:graphic>
      </p:graphicFrame>
      <p:pic>
        <p:nvPicPr>
          <p:cNvPr id="488" name="Picture 487">
            <a:extLst>
              <a:ext uri="{FF2B5EF4-FFF2-40B4-BE49-F238E27FC236}">
                <a16:creationId xmlns:a16="http://schemas.microsoft.com/office/drawing/2014/main" id="{E1575BE5-4344-5C47-A2C2-848B378A492C}"/>
              </a:ext>
            </a:extLst>
          </p:cNvPr>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a:off x="340029" y="4007759"/>
            <a:ext cx="513264" cy="134110"/>
          </a:xfrm>
          <a:prstGeom prst="rect">
            <a:avLst/>
          </a:prstGeom>
        </p:spPr>
      </p:pic>
    </p:spTree>
    <p:extLst>
      <p:ext uri="{BB962C8B-B14F-4D97-AF65-F5344CB8AC3E}">
        <p14:creationId xmlns:p14="http://schemas.microsoft.com/office/powerpoint/2010/main" val="21898942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28F39133-82C5-19D2-E901-469429E34FC8}"/>
              </a:ext>
            </a:extLst>
          </p:cNvPr>
          <p:cNvSpPr txBox="1"/>
          <p:nvPr/>
        </p:nvSpPr>
        <p:spPr>
          <a:xfrm>
            <a:off x="3323670" y="348980"/>
            <a:ext cx="2491778" cy="189154"/>
          </a:xfrm>
          <a:prstGeom prst="rect">
            <a:avLst/>
          </a:prstGeom>
          <a:noFill/>
        </p:spPr>
        <p:txBody>
          <a:bodyPr wrap="square" rtlCol="0" anchor="ctr">
            <a:spAutoFit/>
          </a:bodyPr>
          <a:lstStyle/>
          <a:p>
            <a:pPr algn="r">
              <a:tabLst>
                <a:tab pos="1330387" algn="l"/>
              </a:tabLst>
            </a:pPr>
            <a:r>
              <a:rPr lang="en-GB" sz="629" dirty="0">
                <a:latin typeface="Avenir Next LT Pro Light" panose="020B0304020202020204" pitchFamily="34" charset="0"/>
              </a:rPr>
              <a:t>Management of Customers Pocketbook</a:t>
            </a:r>
          </a:p>
        </p:txBody>
      </p:sp>
      <p:sp>
        <p:nvSpPr>
          <p:cNvPr id="8" name="Slide Number Placeholder 5">
            <a:extLst>
              <a:ext uri="{FF2B5EF4-FFF2-40B4-BE49-F238E27FC236}">
                <a16:creationId xmlns:a16="http://schemas.microsoft.com/office/drawing/2014/main" id="{9D3959D2-7188-2C12-1502-B685E8D6A302}"/>
              </a:ext>
            </a:extLst>
          </p:cNvPr>
          <p:cNvSpPr txBox="1">
            <a:spLocks/>
          </p:cNvSpPr>
          <p:nvPr/>
        </p:nvSpPr>
        <p:spPr>
          <a:xfrm>
            <a:off x="5678078" y="335137"/>
            <a:ext cx="303799" cy="216840"/>
          </a:xfrm>
          <a:prstGeom prst="rect">
            <a:avLst/>
          </a:prstGeom>
        </p:spPr>
        <p:txBody>
          <a:bodyPr vert="horz" lIns="54304" tIns="27153" rIns="54304" bIns="27153" rtlCol="0" anchor="ctr"/>
          <a:lstStyle>
            <a:defPPr>
              <a:defRPr lang="en-US"/>
            </a:defPPr>
            <a:lvl1pPr marL="0" algn="r" defTabSz="457200" rtl="0" eaLnBrk="1" latinLnBrk="0" hangingPunct="1">
              <a:defRPr sz="450" kern="1200">
                <a:solidFill>
                  <a:schemeClr val="bg1">
                    <a:lumMod val="85000"/>
                  </a:schemeClr>
                </a:solidFill>
                <a:latin typeface="Avenir Next LT Pro Light" panose="020B0304020202020204" pitchFamily="34" charset="0"/>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AAF318D0-7A32-4883-B264-F6C453FE3576}" type="slidenum">
              <a:rPr lang="en-GB" sz="754" b="1">
                <a:solidFill>
                  <a:schemeClr val="tx1"/>
                </a:solidFill>
                <a:latin typeface="Avenir LT Pro 65 Medium" panose="020B0603020203020204" pitchFamily="34" charset="0"/>
              </a:rPr>
              <a:pPr/>
              <a:t>13</a:t>
            </a:fld>
            <a:endParaRPr lang="en-GB" sz="754" b="1">
              <a:solidFill>
                <a:schemeClr val="tx1"/>
              </a:solidFill>
              <a:latin typeface="Avenir LT Pro 65 Medium" panose="020B0603020203020204" pitchFamily="34" charset="0"/>
            </a:endParaRPr>
          </a:p>
        </p:txBody>
      </p:sp>
      <p:cxnSp>
        <p:nvCxnSpPr>
          <p:cNvPr id="5" name="Straight Connector 4">
            <a:extLst>
              <a:ext uri="{FF2B5EF4-FFF2-40B4-BE49-F238E27FC236}">
                <a16:creationId xmlns:a16="http://schemas.microsoft.com/office/drawing/2014/main" id="{1292B0C6-1CB2-7A00-D6E2-97C25A1952AE}"/>
              </a:ext>
            </a:extLst>
          </p:cNvPr>
          <p:cNvCxnSpPr>
            <a:cxnSpLocks/>
          </p:cNvCxnSpPr>
          <p:nvPr/>
        </p:nvCxnSpPr>
        <p:spPr>
          <a:xfrm flipH="1">
            <a:off x="475916" y="533604"/>
            <a:ext cx="5456337" cy="0"/>
          </a:xfrm>
          <a:prstGeom prst="line">
            <a:avLst/>
          </a:prstGeom>
          <a:ln>
            <a:solidFill>
              <a:srgbClr val="003F48"/>
            </a:solidFill>
          </a:ln>
        </p:spPr>
        <p:style>
          <a:lnRef idx="1">
            <a:schemeClr val="accent1"/>
          </a:lnRef>
          <a:fillRef idx="0">
            <a:schemeClr val="accent1"/>
          </a:fillRef>
          <a:effectRef idx="0">
            <a:schemeClr val="accent1"/>
          </a:effectRef>
          <a:fontRef idx="minor">
            <a:schemeClr val="tx1"/>
          </a:fontRef>
        </p:style>
      </p:cxnSp>
      <p:sp>
        <p:nvSpPr>
          <p:cNvPr id="6" name="Rectangle 5">
            <a:extLst>
              <a:ext uri="{FF2B5EF4-FFF2-40B4-BE49-F238E27FC236}">
                <a16:creationId xmlns:a16="http://schemas.microsoft.com/office/drawing/2014/main" id="{0D1CAC14-C282-6FEF-49EC-5BC4ECFF483E}"/>
              </a:ext>
            </a:extLst>
          </p:cNvPr>
          <p:cNvSpPr/>
          <p:nvPr/>
        </p:nvSpPr>
        <p:spPr>
          <a:xfrm>
            <a:off x="0" y="0"/>
            <a:ext cx="40140" cy="4500000"/>
          </a:xfrm>
          <a:prstGeom prst="rect">
            <a:avLst/>
          </a:prstGeom>
          <a:solidFill>
            <a:srgbClr val="003F4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528"/>
          </a:p>
        </p:txBody>
      </p:sp>
      <p:graphicFrame>
        <p:nvGraphicFramePr>
          <p:cNvPr id="388" name="Table 23">
            <a:extLst>
              <a:ext uri="{FF2B5EF4-FFF2-40B4-BE49-F238E27FC236}">
                <a16:creationId xmlns:a16="http://schemas.microsoft.com/office/drawing/2014/main" id="{A5382DBA-AF9C-CFF9-A35A-B20DD20447B7}"/>
              </a:ext>
            </a:extLst>
          </p:cNvPr>
          <p:cNvGraphicFramePr>
            <a:graphicFrameLocks noGrp="1"/>
          </p:cNvGraphicFramePr>
          <p:nvPr>
            <p:extLst>
              <p:ext uri="{D42A27DB-BD31-4B8C-83A1-F6EECF244321}">
                <p14:modId xmlns:p14="http://schemas.microsoft.com/office/powerpoint/2010/main" val="96798603"/>
              </p:ext>
            </p:extLst>
          </p:nvPr>
        </p:nvGraphicFramePr>
        <p:xfrm>
          <a:off x="475916" y="1241851"/>
          <a:ext cx="5456337" cy="2721520"/>
        </p:xfrm>
        <a:graphic>
          <a:graphicData uri="http://schemas.openxmlformats.org/drawingml/2006/table">
            <a:tbl>
              <a:tblPr>
                <a:tableStyleId>{5C22544A-7EE6-4342-B048-85BDC9FD1C3A}</a:tableStyleId>
              </a:tblPr>
              <a:tblGrid>
                <a:gridCol w="1818779">
                  <a:extLst>
                    <a:ext uri="{9D8B030D-6E8A-4147-A177-3AD203B41FA5}">
                      <a16:colId xmlns:a16="http://schemas.microsoft.com/office/drawing/2014/main" val="3362633336"/>
                    </a:ext>
                  </a:extLst>
                </a:gridCol>
                <a:gridCol w="1818779">
                  <a:extLst>
                    <a:ext uri="{9D8B030D-6E8A-4147-A177-3AD203B41FA5}">
                      <a16:colId xmlns:a16="http://schemas.microsoft.com/office/drawing/2014/main" val="1371083633"/>
                    </a:ext>
                  </a:extLst>
                </a:gridCol>
                <a:gridCol w="1818779">
                  <a:extLst>
                    <a:ext uri="{9D8B030D-6E8A-4147-A177-3AD203B41FA5}">
                      <a16:colId xmlns:a16="http://schemas.microsoft.com/office/drawing/2014/main" val="1177984484"/>
                    </a:ext>
                  </a:extLst>
                </a:gridCol>
              </a:tblGrid>
              <a:tr h="674526">
                <a:tc>
                  <a:txBody>
                    <a:bodyPr/>
                    <a:lstStyle/>
                    <a:p>
                      <a:pPr algn="ctr">
                        <a:spcAft>
                          <a:spcPts val="100"/>
                        </a:spcAft>
                      </a:pPr>
                      <a:endParaRPr lang="en-GB" sz="800" dirty="0">
                        <a:solidFill>
                          <a:schemeClr val="tx1"/>
                        </a:solidFill>
                        <a:latin typeface="Avenir LT Pro 65 Medium" panose="020B0603020203020204" pitchFamily="34" charset="0"/>
                      </a:endParaRPr>
                    </a:p>
                  </a:txBody>
                  <a:tcPr marL="72000" marR="72000" marT="108000" marB="72000">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spcAft>
                          <a:spcPts val="100"/>
                        </a:spcAft>
                      </a:pPr>
                      <a:r>
                        <a:rPr lang="en-GB" sz="800" b="1" dirty="0">
                          <a:solidFill>
                            <a:schemeClr val="bg1"/>
                          </a:solidFill>
                          <a:latin typeface="Avenir LT Pro 65 Medium" panose="020B0603020203020204" pitchFamily="34" charset="0"/>
                        </a:rPr>
                        <a:t>STRATEGY SEGMENTS</a:t>
                      </a:r>
                    </a:p>
                    <a:p>
                      <a:pPr algn="ctr">
                        <a:spcAft>
                          <a:spcPts val="100"/>
                        </a:spcAft>
                      </a:pPr>
                      <a:r>
                        <a:rPr lang="en-GB" sz="800" dirty="0">
                          <a:solidFill>
                            <a:schemeClr val="tx1"/>
                          </a:solidFill>
                          <a:latin typeface="Avenir LT Pro 65 Medium" panose="020B0603020203020204" pitchFamily="34" charset="0"/>
                        </a:rPr>
                        <a:t>Defining customer groups using value and potential to determine management approach for each</a:t>
                      </a:r>
                    </a:p>
                  </a:txBody>
                  <a:tcPr marL="72000" marR="72000" marT="108000" marB="72000">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3F48">
                        <a:alpha val="70000"/>
                      </a:srgbClr>
                    </a:solidFill>
                  </a:tcPr>
                </a:tc>
                <a:tc>
                  <a:txBody>
                    <a:bodyPr/>
                    <a:lstStyle/>
                    <a:p>
                      <a:pPr algn="ctr">
                        <a:spcAft>
                          <a:spcPts val="100"/>
                        </a:spcAft>
                      </a:pPr>
                      <a:r>
                        <a:rPr lang="en-GB" sz="800" b="1" dirty="0">
                          <a:solidFill>
                            <a:schemeClr val="bg1"/>
                          </a:solidFill>
                          <a:latin typeface="Avenir LT Pro 65 Medium" panose="020B0603020203020204" pitchFamily="34" charset="0"/>
                        </a:rPr>
                        <a:t>TREATMENT STRATEGY</a:t>
                      </a:r>
                    </a:p>
                    <a:p>
                      <a:pPr algn="ctr">
                        <a:spcAft>
                          <a:spcPts val="100"/>
                        </a:spcAft>
                      </a:pPr>
                      <a:r>
                        <a:rPr lang="en-GB" sz="800" dirty="0">
                          <a:solidFill>
                            <a:schemeClr val="tx1"/>
                          </a:solidFill>
                          <a:latin typeface="Avenir LT Pro 65 Medium" panose="020B0603020203020204" pitchFamily="34" charset="0"/>
                        </a:rPr>
                        <a:t>Designing principles for treating each segment, e.g. grow vs control</a:t>
                      </a:r>
                    </a:p>
                  </a:txBody>
                  <a:tcPr marL="72000" marR="72000" marT="108000" marB="72000">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3F48">
                        <a:alpha val="70000"/>
                      </a:srgbClr>
                    </a:solidFill>
                  </a:tcPr>
                </a:tc>
                <a:extLst>
                  <a:ext uri="{0D108BD9-81ED-4DB2-BD59-A6C34878D82A}">
                    <a16:rowId xmlns:a16="http://schemas.microsoft.com/office/drawing/2014/main" val="1500918231"/>
                  </a:ext>
                </a:extLst>
              </a:tr>
              <a:tr h="674526">
                <a:tc>
                  <a:txBody>
                    <a:bodyPr/>
                    <a:lstStyle/>
                    <a:p>
                      <a:pPr algn="ctr">
                        <a:spcAft>
                          <a:spcPts val="100"/>
                        </a:spcAft>
                      </a:pPr>
                      <a:endParaRPr lang="en-GB" sz="800" dirty="0">
                        <a:solidFill>
                          <a:schemeClr val="tx1"/>
                        </a:solidFill>
                        <a:latin typeface="Avenir LT Pro 65 Medium" panose="020B0603020203020204" pitchFamily="34" charset="0"/>
                      </a:endParaRPr>
                    </a:p>
                  </a:txBody>
                  <a:tcPr marL="72000" marR="72000" marT="108000" marB="72000">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spcAft>
                          <a:spcPts val="100"/>
                        </a:spcAft>
                      </a:pPr>
                      <a:r>
                        <a:rPr lang="en-GB" sz="800" b="1" i="0" kern="1200" dirty="0">
                          <a:solidFill>
                            <a:schemeClr val="bg1"/>
                          </a:solidFill>
                          <a:latin typeface="Avenir LT Pro 65 Medium" panose="020B0603020203020204" pitchFamily="34" charset="0"/>
                          <a:ea typeface="+mn-ea"/>
                          <a:cs typeface="+mn-cs"/>
                        </a:rPr>
                        <a:t>CUSTOMER PLANNING</a:t>
                      </a:r>
                      <a:endParaRPr lang="en-GB" sz="800" b="1" dirty="0">
                        <a:solidFill>
                          <a:schemeClr val="bg1"/>
                        </a:solidFill>
                        <a:latin typeface="Avenir LT Pro 65 Medium" panose="020B0603020203020204" pitchFamily="34" charset="0"/>
                      </a:endParaRPr>
                    </a:p>
                    <a:p>
                      <a:pPr algn="ctr">
                        <a:spcAft>
                          <a:spcPts val="100"/>
                        </a:spcAft>
                      </a:pPr>
                      <a:r>
                        <a:rPr lang="en-GB" sz="800" dirty="0">
                          <a:solidFill>
                            <a:schemeClr val="tx1"/>
                          </a:solidFill>
                          <a:latin typeface="Avenir LT Pro 65 Medium" panose="020B0603020203020204" pitchFamily="34" charset="0"/>
                        </a:rPr>
                        <a:t>Designing campaign, offer, admin and service activity to engage each segment</a:t>
                      </a:r>
                    </a:p>
                  </a:txBody>
                  <a:tcPr marL="72000" marR="72000" marT="108000" marB="72000">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3F48">
                        <a:alpha val="60000"/>
                      </a:srgbClr>
                    </a:solidFill>
                  </a:tcPr>
                </a:tc>
                <a:tc>
                  <a:txBody>
                    <a:bodyPr/>
                    <a:lstStyle/>
                    <a:p>
                      <a:pPr marL="0" algn="ctr" defTabSz="914400" rtl="0" eaLnBrk="1" latinLnBrk="0" hangingPunct="1">
                        <a:spcAft>
                          <a:spcPts val="100"/>
                        </a:spcAft>
                      </a:pPr>
                      <a:r>
                        <a:rPr lang="en-GB" sz="800" b="1" i="0" kern="1200" dirty="0">
                          <a:solidFill>
                            <a:schemeClr val="bg1"/>
                          </a:solidFill>
                          <a:latin typeface="Avenir LT Pro 65 Medium" panose="020B0603020203020204" pitchFamily="34" charset="0"/>
                          <a:ea typeface="+mn-ea"/>
                          <a:cs typeface="+mn-cs"/>
                        </a:rPr>
                        <a:t>ORCHESTRATION</a:t>
                      </a:r>
                      <a:endParaRPr lang="en-GB" sz="800" dirty="0">
                        <a:solidFill>
                          <a:schemeClr val="bg1"/>
                        </a:solidFill>
                        <a:latin typeface="Avenir LT Pro 65 Medium" panose="020B0603020203020204" pitchFamily="34" charset="0"/>
                      </a:endParaRPr>
                    </a:p>
                    <a:p>
                      <a:pPr algn="ctr">
                        <a:spcAft>
                          <a:spcPts val="100"/>
                        </a:spcAft>
                      </a:pPr>
                      <a:r>
                        <a:rPr lang="en-GB" sz="800" dirty="0">
                          <a:solidFill>
                            <a:schemeClr val="tx1"/>
                          </a:solidFill>
                          <a:latin typeface="Avenir LT Pro 65 Medium" panose="020B0603020203020204" pitchFamily="34" charset="0"/>
                        </a:rPr>
                        <a:t>‘Air traffic control’ of the customers in journeys and tracks applying strategies</a:t>
                      </a:r>
                    </a:p>
                  </a:txBody>
                  <a:tcPr marL="72000" marR="72000" marT="108000" marB="72000">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3F48">
                        <a:alpha val="60000"/>
                      </a:srgbClr>
                    </a:solidFill>
                  </a:tcPr>
                </a:tc>
                <a:extLst>
                  <a:ext uri="{0D108BD9-81ED-4DB2-BD59-A6C34878D82A}">
                    <a16:rowId xmlns:a16="http://schemas.microsoft.com/office/drawing/2014/main" val="1478989407"/>
                  </a:ext>
                </a:extLst>
              </a:tr>
              <a:tr h="674526">
                <a:tc>
                  <a:txBody>
                    <a:bodyPr/>
                    <a:lstStyle/>
                    <a:p>
                      <a:pPr algn="ctr">
                        <a:spcAft>
                          <a:spcPts val="100"/>
                        </a:spcAft>
                      </a:pPr>
                      <a:r>
                        <a:rPr lang="en-GB" sz="800" b="1" i="0" kern="1200" dirty="0">
                          <a:solidFill>
                            <a:schemeClr val="bg1"/>
                          </a:solidFill>
                          <a:latin typeface="Avenir LT Pro 65 Medium" panose="020B0603020203020204" pitchFamily="34" charset="0"/>
                          <a:ea typeface="+mn-ea"/>
                          <a:cs typeface="+mn-cs"/>
                        </a:rPr>
                        <a:t>DIGITAL CRM</a:t>
                      </a:r>
                      <a:endParaRPr lang="en-GB" sz="800" b="1" dirty="0">
                        <a:solidFill>
                          <a:schemeClr val="bg1"/>
                        </a:solidFill>
                        <a:latin typeface="Avenir LT Pro 65 Medium" panose="020B0603020203020204" pitchFamily="34" charset="0"/>
                      </a:endParaRPr>
                    </a:p>
                    <a:p>
                      <a:pPr algn="ctr">
                        <a:spcAft>
                          <a:spcPts val="100"/>
                        </a:spcAft>
                      </a:pPr>
                      <a:r>
                        <a:rPr lang="en-GB" sz="800" dirty="0">
                          <a:solidFill>
                            <a:schemeClr val="tx1"/>
                          </a:solidFill>
                          <a:latin typeface="Avenir LT Pro 65 Medium" panose="020B0603020203020204" pitchFamily="34" charset="0"/>
                        </a:rPr>
                        <a:t>Providing digital with offer and service prompts for delivery through, e.g., self-serve and ads</a:t>
                      </a:r>
                    </a:p>
                  </a:txBody>
                  <a:tcPr marL="72000" marR="72000" marT="108000" marB="72000">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3F48">
                        <a:alpha val="50000"/>
                      </a:srgbClr>
                    </a:solidFill>
                  </a:tcPr>
                </a:tc>
                <a:tc>
                  <a:txBody>
                    <a:bodyPr/>
                    <a:lstStyle/>
                    <a:p>
                      <a:pPr algn="ctr">
                        <a:spcAft>
                          <a:spcPts val="100"/>
                        </a:spcAft>
                      </a:pPr>
                      <a:r>
                        <a:rPr lang="en-GB" sz="800" b="1" i="0" kern="1200" dirty="0">
                          <a:solidFill>
                            <a:schemeClr val="bg1"/>
                          </a:solidFill>
                          <a:latin typeface="Avenir LT Pro 65 Medium" panose="020B0603020203020204" pitchFamily="34" charset="0"/>
                          <a:ea typeface="+mn-ea"/>
                          <a:cs typeface="+mn-cs"/>
                        </a:rPr>
                        <a:t>MESSAGING</a:t>
                      </a:r>
                      <a:endParaRPr lang="en-GB" sz="800" b="1" dirty="0">
                        <a:solidFill>
                          <a:schemeClr val="bg1"/>
                        </a:solidFill>
                        <a:latin typeface="Avenir LT Pro 65 Medium" panose="020B0603020203020204" pitchFamily="34" charset="0"/>
                      </a:endParaRPr>
                    </a:p>
                    <a:p>
                      <a:pPr algn="ctr">
                        <a:spcAft>
                          <a:spcPts val="100"/>
                        </a:spcAft>
                      </a:pPr>
                      <a:r>
                        <a:rPr lang="en-GB" sz="800" dirty="0">
                          <a:solidFill>
                            <a:schemeClr val="tx1"/>
                          </a:solidFill>
                          <a:latin typeface="Avenir LT Pro 65 Medium" panose="020B0603020203020204" pitchFamily="34" charset="0"/>
                        </a:rPr>
                        <a:t>Executing outreach messages informed by customer planning, orchestration, and personalisation</a:t>
                      </a:r>
                    </a:p>
                  </a:txBody>
                  <a:tcPr marL="72000" marR="72000" marT="108000" marB="72000">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3F48">
                        <a:alpha val="50000"/>
                      </a:srgbClr>
                    </a:solidFill>
                  </a:tcPr>
                </a:tc>
                <a:tc>
                  <a:txBody>
                    <a:bodyPr/>
                    <a:lstStyle/>
                    <a:p>
                      <a:pPr algn="ctr">
                        <a:spcAft>
                          <a:spcPts val="100"/>
                        </a:spcAft>
                      </a:pPr>
                      <a:r>
                        <a:rPr lang="en-GB" sz="800" b="1" i="0" kern="1200" dirty="0">
                          <a:solidFill>
                            <a:schemeClr val="bg1"/>
                          </a:solidFill>
                          <a:latin typeface="Avenir LT Pro 65 Medium" panose="020B0603020203020204" pitchFamily="34" charset="0"/>
                          <a:ea typeface="+mn-ea"/>
                          <a:cs typeface="+mn-cs"/>
                        </a:rPr>
                        <a:t>NEXT BEST ACTIONS</a:t>
                      </a:r>
                      <a:endParaRPr lang="en-GB" sz="800" dirty="0">
                        <a:solidFill>
                          <a:schemeClr val="bg1"/>
                        </a:solidFill>
                        <a:latin typeface="Avenir LT Pro 65 Medium" panose="020B0603020203020204" pitchFamily="34" charset="0"/>
                      </a:endParaRPr>
                    </a:p>
                    <a:p>
                      <a:pPr algn="ctr">
                        <a:spcAft>
                          <a:spcPts val="100"/>
                        </a:spcAft>
                      </a:pPr>
                      <a:r>
                        <a:rPr lang="en-GB" sz="800" dirty="0">
                          <a:solidFill>
                            <a:schemeClr val="tx1"/>
                          </a:solidFill>
                          <a:latin typeface="Avenir LT Pro 65 Medium" panose="020B0603020203020204" pitchFamily="34" charset="0"/>
                        </a:rPr>
                        <a:t>Prioritising relevant offers, admin and service actions in assisted, self-serve and marketing channels</a:t>
                      </a:r>
                    </a:p>
                  </a:txBody>
                  <a:tcPr marL="72000" marR="72000" marT="108000" marB="72000">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3F48">
                        <a:alpha val="50000"/>
                      </a:srgbClr>
                    </a:solidFill>
                  </a:tcPr>
                </a:tc>
                <a:extLst>
                  <a:ext uri="{0D108BD9-81ED-4DB2-BD59-A6C34878D82A}">
                    <a16:rowId xmlns:a16="http://schemas.microsoft.com/office/drawing/2014/main" val="150659951"/>
                  </a:ext>
                </a:extLst>
              </a:tr>
              <a:tr h="674526">
                <a:tc>
                  <a:txBody>
                    <a:bodyPr/>
                    <a:lstStyle/>
                    <a:p>
                      <a:pPr algn="ctr">
                        <a:spcAft>
                          <a:spcPts val="100"/>
                        </a:spcAft>
                      </a:pPr>
                      <a:r>
                        <a:rPr lang="en-GB" sz="800" b="1" i="0" kern="1200" dirty="0">
                          <a:solidFill>
                            <a:schemeClr val="bg1"/>
                          </a:solidFill>
                          <a:latin typeface="Avenir LT Pro 65 Medium" panose="020B0603020203020204" pitchFamily="34" charset="0"/>
                          <a:ea typeface="+mn-ea"/>
                          <a:cs typeface="+mn-cs"/>
                        </a:rPr>
                        <a:t>CUSTOMER INSIGHT</a:t>
                      </a:r>
                      <a:endParaRPr lang="en-GB" sz="800" b="1" i="0" dirty="0">
                        <a:solidFill>
                          <a:schemeClr val="bg1"/>
                        </a:solidFill>
                        <a:latin typeface="Avenir LT Pro 65 Medium" panose="020B0603020203020204" pitchFamily="34" charset="0"/>
                      </a:endParaRPr>
                    </a:p>
                    <a:p>
                      <a:pPr algn="ctr">
                        <a:spcAft>
                          <a:spcPts val="100"/>
                        </a:spcAft>
                      </a:pPr>
                      <a:r>
                        <a:rPr lang="en-GB" sz="800" i="0" dirty="0">
                          <a:solidFill>
                            <a:schemeClr val="tx1"/>
                          </a:solidFill>
                          <a:latin typeface="Avenir LT Pro 65 Medium" panose="020B0603020203020204" pitchFamily="34" charset="0"/>
                        </a:rPr>
                        <a:t>Analysing all customer information to identify status, behaviours, profiles, and propensities</a:t>
                      </a:r>
                    </a:p>
                  </a:txBody>
                  <a:tcPr marL="72000" marR="72000" marT="108000" marB="72000">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3F48">
                        <a:alpha val="40000"/>
                      </a:srgbClr>
                    </a:solidFill>
                  </a:tcPr>
                </a:tc>
                <a:tc>
                  <a:txBody>
                    <a:bodyPr/>
                    <a:lstStyle/>
                    <a:p>
                      <a:pPr algn="ctr">
                        <a:spcAft>
                          <a:spcPts val="100"/>
                        </a:spcAft>
                      </a:pPr>
                      <a:r>
                        <a:rPr lang="en-GB" sz="800" b="1" i="0" kern="1200" dirty="0">
                          <a:solidFill>
                            <a:schemeClr val="bg1"/>
                          </a:solidFill>
                          <a:latin typeface="Avenir LT Pro 65 Medium" panose="020B0603020203020204" pitchFamily="34" charset="0"/>
                          <a:ea typeface="+mn-ea"/>
                          <a:cs typeface="+mn-cs"/>
                        </a:rPr>
                        <a:t>TEST &amp; LEARN</a:t>
                      </a:r>
                      <a:endParaRPr lang="en-GB" sz="800" b="1" dirty="0">
                        <a:solidFill>
                          <a:schemeClr val="bg1"/>
                        </a:solidFill>
                        <a:latin typeface="Avenir LT Pro 65 Medium" panose="020B0603020203020204" pitchFamily="34" charset="0"/>
                      </a:endParaRPr>
                    </a:p>
                    <a:p>
                      <a:pPr algn="ctr">
                        <a:spcAft>
                          <a:spcPts val="100"/>
                        </a:spcAft>
                      </a:pPr>
                      <a:r>
                        <a:rPr lang="en-GB" sz="800" dirty="0">
                          <a:solidFill>
                            <a:schemeClr val="tx1"/>
                          </a:solidFill>
                          <a:latin typeface="Avenir LT Pro 65 Medium" panose="020B0603020203020204" pitchFamily="34" charset="0"/>
                        </a:rPr>
                        <a:t>Incorporating analytical tests into all activities to establish what works best with each customer</a:t>
                      </a:r>
                    </a:p>
                  </a:txBody>
                  <a:tcPr marL="72000" marR="72000" marT="108000" marB="72000">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3F48">
                        <a:alpha val="40000"/>
                      </a:srgbClr>
                    </a:solidFill>
                  </a:tcPr>
                </a:tc>
                <a:tc>
                  <a:txBody>
                    <a:bodyPr/>
                    <a:lstStyle/>
                    <a:p>
                      <a:pPr algn="ctr">
                        <a:spcAft>
                          <a:spcPts val="100"/>
                        </a:spcAft>
                      </a:pPr>
                      <a:r>
                        <a:rPr lang="en-GB" sz="800" b="1" i="0" kern="1200" dirty="0">
                          <a:solidFill>
                            <a:schemeClr val="bg1"/>
                          </a:solidFill>
                          <a:latin typeface="Avenir LT Pro 65 Medium" panose="020B0603020203020204" pitchFamily="34" charset="0"/>
                          <a:ea typeface="+mn-ea"/>
                          <a:cs typeface="+mn-cs"/>
                        </a:rPr>
                        <a:t>OPERATIONAL ANALYSIS</a:t>
                      </a:r>
                      <a:endParaRPr lang="en-GB" sz="800" b="1" dirty="0">
                        <a:solidFill>
                          <a:schemeClr val="bg1"/>
                        </a:solidFill>
                        <a:latin typeface="Avenir LT Pro 65 Medium" panose="020B0603020203020204" pitchFamily="34" charset="0"/>
                      </a:endParaRPr>
                    </a:p>
                    <a:p>
                      <a:pPr algn="ctr">
                        <a:spcAft>
                          <a:spcPts val="100"/>
                        </a:spcAft>
                      </a:pPr>
                      <a:r>
                        <a:rPr lang="en-GB" sz="800" dirty="0">
                          <a:solidFill>
                            <a:schemeClr val="tx1"/>
                          </a:solidFill>
                          <a:latin typeface="Avenir LT Pro 65 Medium" panose="020B0603020203020204" pitchFamily="34" charset="0"/>
                        </a:rPr>
                        <a:t>Analysing efficiency and effectiveness of activities on different customers</a:t>
                      </a:r>
                    </a:p>
                  </a:txBody>
                  <a:tcPr marL="72000" marR="72000" marT="108000" marB="72000">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3F48">
                        <a:alpha val="40000"/>
                      </a:srgbClr>
                    </a:solidFill>
                  </a:tcPr>
                </a:tc>
                <a:extLst>
                  <a:ext uri="{0D108BD9-81ED-4DB2-BD59-A6C34878D82A}">
                    <a16:rowId xmlns:a16="http://schemas.microsoft.com/office/drawing/2014/main" val="3792681210"/>
                  </a:ext>
                </a:extLst>
              </a:tr>
            </a:tbl>
          </a:graphicData>
        </a:graphic>
      </p:graphicFrame>
      <p:pic>
        <p:nvPicPr>
          <p:cNvPr id="482" name="Picture 481">
            <a:extLst>
              <a:ext uri="{FF2B5EF4-FFF2-40B4-BE49-F238E27FC236}">
                <a16:creationId xmlns:a16="http://schemas.microsoft.com/office/drawing/2014/main" id="{94C7B1DA-D021-9D77-8675-E28761C1355E}"/>
              </a:ext>
            </a:extLst>
          </p:cNvPr>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a:off x="5421446" y="4002749"/>
            <a:ext cx="513264" cy="134110"/>
          </a:xfrm>
          <a:prstGeom prst="rect">
            <a:avLst/>
          </a:prstGeom>
        </p:spPr>
      </p:pic>
    </p:spTree>
    <p:extLst>
      <p:ext uri="{BB962C8B-B14F-4D97-AF65-F5344CB8AC3E}">
        <p14:creationId xmlns:p14="http://schemas.microsoft.com/office/powerpoint/2010/main" val="3882067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Box 13">
            <a:extLst>
              <a:ext uri="{FF2B5EF4-FFF2-40B4-BE49-F238E27FC236}">
                <a16:creationId xmlns:a16="http://schemas.microsoft.com/office/drawing/2014/main" id="{1CC6CF51-91A5-4BEC-8545-75AC0A3B983E}"/>
              </a:ext>
            </a:extLst>
          </p:cNvPr>
          <p:cNvSpPr txBox="1"/>
          <p:nvPr/>
        </p:nvSpPr>
        <p:spPr>
          <a:xfrm>
            <a:off x="340029" y="3390143"/>
            <a:ext cx="5531381" cy="416389"/>
          </a:xfrm>
          <a:prstGeom prst="rect">
            <a:avLst/>
          </a:prstGeom>
          <a:solidFill>
            <a:srgbClr val="003F48">
              <a:alpha val="20000"/>
            </a:srgbClr>
          </a:solidFill>
        </p:spPr>
        <p:txBody>
          <a:bodyPr wrap="square" lIns="36000" tIns="36000" rIns="36000" numCol="1" spcCol="360000" anchor="ctr">
            <a:noAutofit/>
          </a:bodyPr>
          <a:lstStyle/>
          <a:p>
            <a:pPr>
              <a:spcAft>
                <a:spcPts val="713"/>
              </a:spcAft>
            </a:pPr>
            <a:r>
              <a:rPr lang="en-GB" sz="900" b="1" dirty="0">
                <a:solidFill>
                  <a:srgbClr val="003F48"/>
                </a:solidFill>
                <a:latin typeface="Avenir LT Pro 65 Medium" panose="020B0603020203020204" pitchFamily="34" charset="0"/>
              </a:rPr>
              <a:t>70% increase </a:t>
            </a:r>
            <a:r>
              <a:rPr lang="en-GB" sz="900" dirty="0">
                <a:latin typeface="Avenir LT Pro 65 Medium" panose="020B0603020203020204" pitchFamily="34" charset="0"/>
              </a:rPr>
              <a:t>in revenue for a global </a:t>
            </a:r>
            <a:r>
              <a:rPr lang="en-GB" sz="900" b="1" dirty="0">
                <a:solidFill>
                  <a:srgbClr val="003F48"/>
                </a:solidFill>
                <a:latin typeface="Avenir LT Pro 65 Medium" panose="020B0603020203020204" pitchFamily="34" charset="0"/>
              </a:rPr>
              <a:t>telco</a:t>
            </a:r>
            <a:r>
              <a:rPr lang="en-GB" sz="900" b="1" dirty="0">
                <a:solidFill>
                  <a:srgbClr val="0094A8"/>
                </a:solidFill>
                <a:latin typeface="Avenir LT Pro 65 Medium" panose="020B0603020203020204" pitchFamily="34" charset="0"/>
              </a:rPr>
              <a:t> </a:t>
            </a:r>
            <a:r>
              <a:rPr lang="en-GB" sz="900" dirty="0">
                <a:latin typeface="Avenir LT Pro 65 Medium" panose="020B0603020203020204" pitchFamily="34" charset="0"/>
              </a:rPr>
              <a:t>by optimising offer selection using response predictions and revenue estimates in pay-as-you-go up-sell campaigns.</a:t>
            </a:r>
          </a:p>
        </p:txBody>
      </p:sp>
      <p:sp>
        <p:nvSpPr>
          <p:cNvPr id="17" name="TextBox 16">
            <a:extLst>
              <a:ext uri="{FF2B5EF4-FFF2-40B4-BE49-F238E27FC236}">
                <a16:creationId xmlns:a16="http://schemas.microsoft.com/office/drawing/2014/main" id="{798D51E1-20B4-4ABF-A8BF-C1A509394571}"/>
              </a:ext>
            </a:extLst>
          </p:cNvPr>
          <p:cNvSpPr txBox="1"/>
          <p:nvPr/>
        </p:nvSpPr>
        <p:spPr>
          <a:xfrm>
            <a:off x="340029" y="1364438"/>
            <a:ext cx="5531381" cy="416389"/>
          </a:xfrm>
          <a:prstGeom prst="rect">
            <a:avLst/>
          </a:prstGeom>
          <a:solidFill>
            <a:srgbClr val="003F48">
              <a:alpha val="20000"/>
            </a:srgbClr>
          </a:solidFill>
        </p:spPr>
        <p:txBody>
          <a:bodyPr wrap="square" lIns="36000" tIns="36000" rIns="36000" numCol="1" spcCol="360000" anchor="ctr">
            <a:noAutofit/>
          </a:bodyPr>
          <a:lstStyle/>
          <a:p>
            <a:pPr>
              <a:spcAft>
                <a:spcPts val="713"/>
              </a:spcAft>
            </a:pPr>
            <a:r>
              <a:rPr lang="en-GB" sz="900" b="1" dirty="0">
                <a:solidFill>
                  <a:srgbClr val="003F48"/>
                </a:solidFill>
                <a:latin typeface="Avenir LT Pro 65 Medium" panose="020B0603020203020204" pitchFamily="34" charset="0"/>
              </a:rPr>
              <a:t>12% increase </a:t>
            </a:r>
            <a:r>
              <a:rPr lang="en-GB" sz="900" dirty="0">
                <a:latin typeface="Avenir LT Pro 65 Medium" panose="020B0603020203020204" pitchFamily="34" charset="0"/>
              </a:rPr>
              <a:t>in customer lifetime value in a UK </a:t>
            </a:r>
            <a:r>
              <a:rPr lang="en-GB" sz="900" b="1" dirty="0">
                <a:solidFill>
                  <a:srgbClr val="003F48"/>
                </a:solidFill>
                <a:latin typeface="Avenir LT Pro 65 Medium" panose="020B0603020203020204" pitchFamily="34" charset="0"/>
              </a:rPr>
              <a:t>digital media </a:t>
            </a:r>
            <a:r>
              <a:rPr lang="en-GB" sz="900" dirty="0">
                <a:latin typeface="Avenir LT Pro 65 Medium" panose="020B0603020203020204" pitchFamily="34" charset="0"/>
              </a:rPr>
              <a:t>and</a:t>
            </a:r>
            <a:r>
              <a:rPr lang="en-GB" sz="900" b="1" dirty="0">
                <a:solidFill>
                  <a:srgbClr val="003F48"/>
                </a:solidFill>
                <a:latin typeface="Avenir LT Pro 65 Medium" panose="020B0603020203020204" pitchFamily="34" charset="0"/>
              </a:rPr>
              <a:t> telco</a:t>
            </a:r>
            <a:r>
              <a:rPr lang="en-GB" sz="900" b="1" dirty="0">
                <a:solidFill>
                  <a:srgbClr val="0094A8"/>
                </a:solidFill>
                <a:latin typeface="Avenir LT Pro 65 Medium" panose="020B0603020203020204" pitchFamily="34" charset="0"/>
              </a:rPr>
              <a:t> </a:t>
            </a:r>
            <a:r>
              <a:rPr lang="en-GB" sz="900" b="1" dirty="0">
                <a:solidFill>
                  <a:srgbClr val="003F48"/>
                </a:solidFill>
                <a:latin typeface="Avenir LT Pro 65 Medium" panose="020B0603020203020204" pitchFamily="34" charset="0"/>
              </a:rPr>
              <a:t>brand</a:t>
            </a:r>
            <a:r>
              <a:rPr lang="en-GB" sz="900" dirty="0">
                <a:latin typeface="Avenir LT Pro 65 Medium" panose="020B0603020203020204" pitchFamily="34" charset="0"/>
              </a:rPr>
              <a:t> from strategic customer segmentation and recommendations in all cross-sell, up-sell and retention activity.</a:t>
            </a:r>
          </a:p>
        </p:txBody>
      </p:sp>
      <p:sp>
        <p:nvSpPr>
          <p:cNvPr id="20" name="TextBox 19">
            <a:extLst>
              <a:ext uri="{FF2B5EF4-FFF2-40B4-BE49-F238E27FC236}">
                <a16:creationId xmlns:a16="http://schemas.microsoft.com/office/drawing/2014/main" id="{3772290A-843E-4911-B7CA-626DEE6EED6C}"/>
              </a:ext>
            </a:extLst>
          </p:cNvPr>
          <p:cNvSpPr txBox="1"/>
          <p:nvPr/>
        </p:nvSpPr>
        <p:spPr>
          <a:xfrm>
            <a:off x="340029" y="1870864"/>
            <a:ext cx="5531381" cy="416389"/>
          </a:xfrm>
          <a:prstGeom prst="rect">
            <a:avLst/>
          </a:prstGeom>
          <a:solidFill>
            <a:srgbClr val="003F48">
              <a:alpha val="10000"/>
            </a:srgbClr>
          </a:solidFill>
        </p:spPr>
        <p:txBody>
          <a:bodyPr wrap="square" lIns="36000" tIns="36000" rIns="36000" numCol="1" spcCol="360000" anchor="ctr">
            <a:noAutofit/>
          </a:bodyPr>
          <a:lstStyle/>
          <a:p>
            <a:pPr>
              <a:spcAft>
                <a:spcPts val="713"/>
              </a:spcAft>
            </a:pPr>
            <a:r>
              <a:rPr lang="en-GB" sz="900" b="1" dirty="0">
                <a:solidFill>
                  <a:srgbClr val="003F48"/>
                </a:solidFill>
                <a:latin typeface="Avenir LT Pro 65 Medium" panose="020B0603020203020204" pitchFamily="34" charset="0"/>
              </a:rPr>
              <a:t>23% increase </a:t>
            </a:r>
            <a:r>
              <a:rPr lang="en-GB" sz="900" dirty="0">
                <a:latin typeface="Avenir LT Pro 65 Medium" panose="020B0603020203020204" pitchFamily="34" charset="0"/>
              </a:rPr>
              <a:t>in customer profit in UK </a:t>
            </a:r>
            <a:r>
              <a:rPr lang="en-GB" sz="900" b="1" dirty="0">
                <a:solidFill>
                  <a:srgbClr val="003F48"/>
                </a:solidFill>
                <a:latin typeface="Avenir LT Pro 65 Medium" panose="020B0603020203020204" pitchFamily="34" charset="0"/>
              </a:rPr>
              <a:t>retail banking </a:t>
            </a:r>
            <a:r>
              <a:rPr lang="en-GB" sz="900" dirty="0">
                <a:latin typeface="Avenir LT Pro 65 Medium" panose="020B0603020203020204" pitchFamily="34" charset="0"/>
              </a:rPr>
              <a:t>from optimising budget allocation between competing product propositions in cross-sell and up-sell campaigns.</a:t>
            </a:r>
          </a:p>
        </p:txBody>
      </p:sp>
      <p:sp>
        <p:nvSpPr>
          <p:cNvPr id="24" name="TextBox 23">
            <a:extLst>
              <a:ext uri="{FF2B5EF4-FFF2-40B4-BE49-F238E27FC236}">
                <a16:creationId xmlns:a16="http://schemas.microsoft.com/office/drawing/2014/main" id="{6462887B-D115-4433-B42B-2662185E74E3}"/>
              </a:ext>
            </a:extLst>
          </p:cNvPr>
          <p:cNvSpPr txBox="1"/>
          <p:nvPr/>
        </p:nvSpPr>
        <p:spPr>
          <a:xfrm>
            <a:off x="340029" y="2883716"/>
            <a:ext cx="5531381" cy="416389"/>
          </a:xfrm>
          <a:prstGeom prst="rect">
            <a:avLst/>
          </a:prstGeom>
          <a:solidFill>
            <a:srgbClr val="003F48">
              <a:alpha val="10000"/>
            </a:srgbClr>
          </a:solidFill>
        </p:spPr>
        <p:txBody>
          <a:bodyPr wrap="square" lIns="36000" tIns="36000" rIns="36000" numCol="1" spcCol="360000" anchor="ctr">
            <a:noAutofit/>
          </a:bodyPr>
          <a:lstStyle/>
          <a:p>
            <a:pPr>
              <a:spcAft>
                <a:spcPts val="713"/>
              </a:spcAft>
            </a:pPr>
            <a:r>
              <a:rPr lang="en-GB" sz="900" b="1" dirty="0">
                <a:solidFill>
                  <a:srgbClr val="003F48"/>
                </a:solidFill>
                <a:latin typeface="Avenir LT Pro 65 Medium" panose="020B0603020203020204" pitchFamily="34" charset="0"/>
              </a:rPr>
              <a:t>5% improvement </a:t>
            </a:r>
            <a:r>
              <a:rPr lang="en-GB" sz="900" dirty="0">
                <a:latin typeface="Avenir LT Pro 65 Medium" panose="020B0603020203020204" pitchFamily="34" charset="0"/>
              </a:rPr>
              <a:t>in repeat booking rates for a </a:t>
            </a:r>
            <a:r>
              <a:rPr lang="en-GB" sz="900" b="1" dirty="0">
                <a:solidFill>
                  <a:srgbClr val="003F48"/>
                </a:solidFill>
                <a:latin typeface="Avenir LT Pro 65 Medium" panose="020B0603020203020204" pitchFamily="34" charset="0"/>
              </a:rPr>
              <a:t>travel group </a:t>
            </a:r>
            <a:r>
              <a:rPr lang="en-GB" sz="900" dirty="0">
                <a:latin typeface="Avenir LT Pro 65 Medium" panose="020B0603020203020204" pitchFamily="34" charset="0"/>
              </a:rPr>
              <a:t>by recommending vacation types and destinations in email communications.</a:t>
            </a:r>
          </a:p>
        </p:txBody>
      </p:sp>
      <p:sp>
        <p:nvSpPr>
          <p:cNvPr id="26" name="TextBox 25">
            <a:extLst>
              <a:ext uri="{FF2B5EF4-FFF2-40B4-BE49-F238E27FC236}">
                <a16:creationId xmlns:a16="http://schemas.microsoft.com/office/drawing/2014/main" id="{AB039C8E-F22B-4AF8-BD11-F2E5BF86D313}"/>
              </a:ext>
            </a:extLst>
          </p:cNvPr>
          <p:cNvSpPr txBox="1"/>
          <p:nvPr/>
        </p:nvSpPr>
        <p:spPr>
          <a:xfrm>
            <a:off x="340029" y="2377290"/>
            <a:ext cx="5531381" cy="416389"/>
          </a:xfrm>
          <a:prstGeom prst="rect">
            <a:avLst/>
          </a:prstGeom>
          <a:solidFill>
            <a:srgbClr val="003F48">
              <a:alpha val="20000"/>
            </a:srgbClr>
          </a:solidFill>
        </p:spPr>
        <p:txBody>
          <a:bodyPr wrap="square" lIns="36000" tIns="36000" rIns="36000" numCol="1" spcCol="360000" anchor="ctr">
            <a:noAutofit/>
          </a:bodyPr>
          <a:lstStyle/>
          <a:p>
            <a:pPr>
              <a:spcAft>
                <a:spcPts val="713"/>
              </a:spcAft>
            </a:pPr>
            <a:r>
              <a:rPr lang="en-GB" sz="900" b="1" dirty="0">
                <a:solidFill>
                  <a:srgbClr val="003F48"/>
                </a:solidFill>
                <a:latin typeface="Avenir LT Pro 65 Medium" panose="020B0603020203020204" pitchFamily="34" charset="0"/>
              </a:rPr>
              <a:t>9% increase </a:t>
            </a:r>
            <a:r>
              <a:rPr lang="en-GB" sz="900" dirty="0">
                <a:latin typeface="Avenir LT Pro 65 Medium" panose="020B0603020203020204" pitchFamily="34" charset="0"/>
              </a:rPr>
              <a:t>in sales for an </a:t>
            </a:r>
            <a:r>
              <a:rPr lang="en-GB" sz="900" b="1" dirty="0">
                <a:solidFill>
                  <a:srgbClr val="003F48"/>
                </a:solidFill>
                <a:latin typeface="Avenir LT Pro 65 Medium" panose="020B0603020203020204" pitchFamily="34" charset="0"/>
              </a:rPr>
              <a:t>energy company</a:t>
            </a:r>
            <a:r>
              <a:rPr lang="en-GB" sz="900" b="1" dirty="0">
                <a:solidFill>
                  <a:srgbClr val="0094A8"/>
                </a:solidFill>
                <a:latin typeface="Avenir LT Pro 65 Medium" panose="020B0603020203020204" pitchFamily="34" charset="0"/>
              </a:rPr>
              <a:t> </a:t>
            </a:r>
            <a:r>
              <a:rPr lang="en-GB" sz="900" dirty="0">
                <a:latin typeface="Avenir LT Pro 65 Medium" panose="020B0603020203020204" pitchFamily="34" charset="0"/>
              </a:rPr>
              <a:t>from optimising cross-sell offers through targeted outbound sales and email campaigns.</a:t>
            </a:r>
          </a:p>
        </p:txBody>
      </p:sp>
      <p:sp>
        <p:nvSpPr>
          <p:cNvPr id="2" name="TextBox 1">
            <a:extLst>
              <a:ext uri="{FF2B5EF4-FFF2-40B4-BE49-F238E27FC236}">
                <a16:creationId xmlns:a16="http://schemas.microsoft.com/office/drawing/2014/main" id="{9FAD397C-7A0D-4337-90A8-FCCEEE76BF0A}"/>
              </a:ext>
            </a:extLst>
          </p:cNvPr>
          <p:cNvSpPr txBox="1"/>
          <p:nvPr/>
        </p:nvSpPr>
        <p:spPr>
          <a:xfrm>
            <a:off x="3374472" y="3990176"/>
            <a:ext cx="2768769" cy="169277"/>
          </a:xfrm>
          <a:prstGeom prst="rect">
            <a:avLst/>
          </a:prstGeom>
        </p:spPr>
        <p:txBody>
          <a:bodyPr wrap="square" anchor="ctr">
            <a:spAutoFit/>
          </a:bodyPr>
          <a:lstStyle>
            <a:defPPr>
              <a:defRPr lang="en-US"/>
            </a:defPPr>
            <a:lvl1pPr>
              <a:defRPr sz="284" spc="47">
                <a:solidFill>
                  <a:schemeClr val="tx1">
                    <a:lumMod val="75000"/>
                    <a:lumOff val="25000"/>
                  </a:schemeClr>
                </a:solidFill>
                <a:latin typeface="Avenir LT Pro 65 Medium" panose="020B0603020203020204" pitchFamily="34" charset="0"/>
              </a:defRPr>
            </a:lvl1pPr>
          </a:lstStyle>
          <a:p>
            <a:r>
              <a:rPr lang="en-GB" sz="500" dirty="0"/>
              <a:t>Source: CVM People observed results from client engagements</a:t>
            </a:r>
          </a:p>
        </p:txBody>
      </p:sp>
      <p:sp>
        <p:nvSpPr>
          <p:cNvPr id="3" name="Title 1">
            <a:extLst>
              <a:ext uri="{FF2B5EF4-FFF2-40B4-BE49-F238E27FC236}">
                <a16:creationId xmlns:a16="http://schemas.microsoft.com/office/drawing/2014/main" id="{32D61482-0376-494D-69FA-AD0F0E063E51}"/>
              </a:ext>
            </a:extLst>
          </p:cNvPr>
          <p:cNvSpPr txBox="1">
            <a:spLocks/>
          </p:cNvSpPr>
          <p:nvPr/>
        </p:nvSpPr>
        <p:spPr>
          <a:xfrm>
            <a:off x="340029" y="765018"/>
            <a:ext cx="5453513" cy="277178"/>
          </a:xfrm>
          <a:prstGeom prst="rect">
            <a:avLst/>
          </a:prstGeom>
          <a:noFill/>
        </p:spPr>
        <p:txBody>
          <a:bodyPr vert="horz" wrap="square" lIns="0" tIns="27153" rIns="0" bIns="27153" rtlCol="0" anchor="ctr">
            <a:noAutofit/>
          </a:bodyPr>
          <a:lstStyle>
            <a:lvl1pPr defTabSz="914400">
              <a:lnSpc>
                <a:spcPct val="90000"/>
              </a:lnSpc>
              <a:spcBef>
                <a:spcPct val="0"/>
              </a:spcBef>
              <a:buNone/>
              <a:defRPr lang="en-GB" sz="2000" b="1">
                <a:solidFill>
                  <a:schemeClr val="bg1"/>
                </a:solidFill>
                <a:effectLst/>
                <a:latin typeface="Avenir Next LT Pro" panose="020B0504020202020204" pitchFamily="34" charset="0"/>
              </a:defRPr>
            </a:lvl1pPr>
          </a:lstStyle>
          <a:p>
            <a:r>
              <a:rPr lang="en-GB" sz="1188" dirty="0">
                <a:solidFill>
                  <a:srgbClr val="003F48"/>
                </a:solidFill>
                <a:latin typeface="Avenir LT Pro 65 Medium" panose="020B0603020203020204" pitchFamily="34" charset="0"/>
              </a:rPr>
              <a:t>EXAMPLE BENEFITS OF CUSTOMER MANAGEMENT: EFFECTIVENESS</a:t>
            </a:r>
          </a:p>
        </p:txBody>
      </p:sp>
      <p:sp>
        <p:nvSpPr>
          <p:cNvPr id="4" name="Slide Number Placeholder 5">
            <a:extLst>
              <a:ext uri="{FF2B5EF4-FFF2-40B4-BE49-F238E27FC236}">
                <a16:creationId xmlns:a16="http://schemas.microsoft.com/office/drawing/2014/main" id="{E2D63DEE-0353-7A47-B7F2-AF746DC75BEC}"/>
              </a:ext>
            </a:extLst>
          </p:cNvPr>
          <p:cNvSpPr txBox="1">
            <a:spLocks/>
          </p:cNvSpPr>
          <p:nvPr/>
        </p:nvSpPr>
        <p:spPr>
          <a:xfrm>
            <a:off x="292863" y="333108"/>
            <a:ext cx="303799" cy="216840"/>
          </a:xfrm>
          <a:prstGeom prst="rect">
            <a:avLst/>
          </a:prstGeom>
        </p:spPr>
        <p:txBody>
          <a:bodyPr vert="horz" lIns="54304" tIns="27153" rIns="54304" bIns="27153" rtlCol="0" anchor="ctr"/>
          <a:lstStyle>
            <a:defPPr>
              <a:defRPr lang="en-US"/>
            </a:defPPr>
            <a:lvl1pPr algn="r">
              <a:defRPr sz="600" b="1">
                <a:latin typeface="Avenir Next LT Pro" panose="020B0504020202020204" pitchFamily="34" charset="0"/>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l"/>
            <a:fld id="{AAF318D0-7A32-4883-B264-F6C453FE3576}" type="slidenum">
              <a:rPr lang="en-GB" sz="754">
                <a:latin typeface="Avenir LT Pro 65 Medium" panose="020B0603020203020204" pitchFamily="34" charset="0"/>
              </a:rPr>
              <a:pPr algn="l"/>
              <a:t>14</a:t>
            </a:fld>
            <a:endParaRPr lang="en-GB" sz="754">
              <a:latin typeface="Avenir LT Pro 65 Medium" panose="020B0603020203020204" pitchFamily="34" charset="0"/>
            </a:endParaRPr>
          </a:p>
        </p:txBody>
      </p:sp>
      <p:pic>
        <p:nvPicPr>
          <p:cNvPr id="6" name="Picture 5">
            <a:extLst>
              <a:ext uri="{FF2B5EF4-FFF2-40B4-BE49-F238E27FC236}">
                <a16:creationId xmlns:a16="http://schemas.microsoft.com/office/drawing/2014/main" id="{1BC42898-BAF7-BF16-E264-9DB89F1E6EA3}"/>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340029" y="4007759"/>
            <a:ext cx="513264" cy="134110"/>
          </a:xfrm>
          <a:prstGeom prst="rect">
            <a:avLst/>
          </a:prstGeom>
        </p:spPr>
      </p:pic>
      <p:sp>
        <p:nvSpPr>
          <p:cNvPr id="7" name="TextBox 6">
            <a:extLst>
              <a:ext uri="{FF2B5EF4-FFF2-40B4-BE49-F238E27FC236}">
                <a16:creationId xmlns:a16="http://schemas.microsoft.com/office/drawing/2014/main" id="{A508BC2E-261E-F7D3-618B-A029F6934064}"/>
              </a:ext>
            </a:extLst>
          </p:cNvPr>
          <p:cNvSpPr txBox="1"/>
          <p:nvPr/>
        </p:nvSpPr>
        <p:spPr>
          <a:xfrm>
            <a:off x="436511" y="346951"/>
            <a:ext cx="2491778" cy="189154"/>
          </a:xfrm>
          <a:prstGeom prst="rect">
            <a:avLst/>
          </a:prstGeom>
          <a:noFill/>
        </p:spPr>
        <p:txBody>
          <a:bodyPr wrap="square" rtlCol="0" anchor="ctr">
            <a:spAutoFit/>
          </a:bodyPr>
          <a:lstStyle>
            <a:defPPr>
              <a:defRPr lang="en-US"/>
            </a:defPPr>
            <a:lvl1pPr algn="r">
              <a:tabLst>
                <a:tab pos="1058383" algn="l"/>
              </a:tabLst>
              <a:defRPr sz="500">
                <a:latin typeface="Avenir Next LT Pro Light" panose="020B0304020202020204" pitchFamily="34" charset="0"/>
              </a:defRPr>
            </a:lvl1pPr>
          </a:lstStyle>
          <a:p>
            <a:pPr algn="l"/>
            <a:r>
              <a:rPr lang="en-GB" sz="629" dirty="0"/>
              <a:t>Management of Customers Pocketbook</a:t>
            </a:r>
          </a:p>
        </p:txBody>
      </p:sp>
      <p:cxnSp>
        <p:nvCxnSpPr>
          <p:cNvPr id="9" name="Straight Connector 8">
            <a:extLst>
              <a:ext uri="{FF2B5EF4-FFF2-40B4-BE49-F238E27FC236}">
                <a16:creationId xmlns:a16="http://schemas.microsoft.com/office/drawing/2014/main" id="{75B92AAF-B2C8-A48C-8508-A50EBA3F7D1A}"/>
              </a:ext>
            </a:extLst>
          </p:cNvPr>
          <p:cNvCxnSpPr>
            <a:cxnSpLocks/>
          </p:cNvCxnSpPr>
          <p:nvPr/>
        </p:nvCxnSpPr>
        <p:spPr>
          <a:xfrm flipH="1">
            <a:off x="340030" y="533604"/>
            <a:ext cx="5531381" cy="0"/>
          </a:xfrm>
          <a:prstGeom prst="line">
            <a:avLst/>
          </a:prstGeom>
          <a:ln>
            <a:solidFill>
              <a:srgbClr val="003F48"/>
            </a:solidFill>
          </a:ln>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a16="http://schemas.microsoft.com/office/drawing/2014/main" id="{26BF8940-9E39-BCEA-27FD-4D6F8DA2F5F2}"/>
              </a:ext>
            </a:extLst>
          </p:cNvPr>
          <p:cNvSpPr/>
          <p:nvPr/>
        </p:nvSpPr>
        <p:spPr>
          <a:xfrm>
            <a:off x="6295574" y="0"/>
            <a:ext cx="40140" cy="4500000"/>
          </a:xfrm>
          <a:prstGeom prst="rect">
            <a:avLst/>
          </a:prstGeom>
          <a:solidFill>
            <a:srgbClr val="003F4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528"/>
          </a:p>
        </p:txBody>
      </p:sp>
    </p:spTree>
    <p:extLst>
      <p:ext uri="{BB962C8B-B14F-4D97-AF65-F5344CB8AC3E}">
        <p14:creationId xmlns:p14="http://schemas.microsoft.com/office/powerpoint/2010/main" val="42038222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extBox 17">
            <a:extLst>
              <a:ext uri="{FF2B5EF4-FFF2-40B4-BE49-F238E27FC236}">
                <a16:creationId xmlns:a16="http://schemas.microsoft.com/office/drawing/2014/main" id="{57B0D4E3-2CF5-49BC-A3A0-BBCB815DDA81}"/>
              </a:ext>
            </a:extLst>
          </p:cNvPr>
          <p:cNvSpPr txBox="1"/>
          <p:nvPr/>
        </p:nvSpPr>
        <p:spPr>
          <a:xfrm>
            <a:off x="475916" y="1368293"/>
            <a:ext cx="5456337" cy="417600"/>
          </a:xfrm>
          <a:prstGeom prst="rect">
            <a:avLst/>
          </a:prstGeom>
          <a:solidFill>
            <a:srgbClr val="003F48">
              <a:alpha val="20000"/>
            </a:srgbClr>
          </a:solidFill>
        </p:spPr>
        <p:txBody>
          <a:bodyPr wrap="square" lIns="36000" tIns="36000" rIns="36000" numCol="1" spcCol="360000" anchor="ctr">
            <a:noAutofit/>
          </a:bodyPr>
          <a:lstStyle/>
          <a:p>
            <a:pPr>
              <a:spcAft>
                <a:spcPts val="713"/>
              </a:spcAft>
            </a:pPr>
            <a:r>
              <a:rPr lang="en-GB" sz="900" b="1" dirty="0">
                <a:solidFill>
                  <a:srgbClr val="003F48"/>
                </a:solidFill>
                <a:latin typeface="Avenir LT Pro 65 Medium" panose="020B0603020203020204" pitchFamily="34" charset="0"/>
              </a:rPr>
              <a:t>20% improvement </a:t>
            </a:r>
            <a:r>
              <a:rPr lang="en-GB" sz="900" dirty="0">
                <a:latin typeface="Avenir LT Pro 65 Medium" panose="020B0603020203020204" pitchFamily="34" charset="0"/>
              </a:rPr>
              <a:t>in click-through rates and better targeting of pre-emptive brand switchers in an Asian </a:t>
            </a:r>
            <a:r>
              <a:rPr lang="en-GB" sz="900" b="1" dirty="0">
                <a:solidFill>
                  <a:srgbClr val="003F48"/>
                </a:solidFill>
                <a:latin typeface="Avenir LT Pro 65 Medium" panose="020B0603020203020204" pitchFamily="34" charset="0"/>
              </a:rPr>
              <a:t>mobile handset brand </a:t>
            </a:r>
            <a:r>
              <a:rPr lang="en-GB" sz="900" dirty="0">
                <a:latin typeface="Avenir LT Pro 65 Medium" panose="020B0603020203020204" pitchFamily="34" charset="0"/>
              </a:rPr>
              <a:t>using dynamic customisation of content derived from interests.</a:t>
            </a:r>
          </a:p>
        </p:txBody>
      </p:sp>
      <p:sp>
        <p:nvSpPr>
          <p:cNvPr id="21" name="TextBox 20">
            <a:extLst>
              <a:ext uri="{FF2B5EF4-FFF2-40B4-BE49-F238E27FC236}">
                <a16:creationId xmlns:a16="http://schemas.microsoft.com/office/drawing/2014/main" id="{86B1BA1A-F19A-4E64-A540-3B05EA403A25}"/>
              </a:ext>
            </a:extLst>
          </p:cNvPr>
          <p:cNvSpPr txBox="1"/>
          <p:nvPr/>
        </p:nvSpPr>
        <p:spPr>
          <a:xfrm>
            <a:off x="475916" y="2044880"/>
            <a:ext cx="5456337" cy="417600"/>
          </a:xfrm>
          <a:prstGeom prst="rect">
            <a:avLst/>
          </a:prstGeom>
          <a:solidFill>
            <a:srgbClr val="003F48">
              <a:alpha val="10000"/>
            </a:srgbClr>
          </a:solidFill>
        </p:spPr>
        <p:txBody>
          <a:bodyPr wrap="square" lIns="36000" tIns="36000" rIns="36000" numCol="1" spcCol="360000" anchor="ctr">
            <a:noAutofit/>
          </a:bodyPr>
          <a:lstStyle/>
          <a:p>
            <a:pPr>
              <a:spcAft>
                <a:spcPts val="713"/>
              </a:spcAft>
            </a:pPr>
            <a:r>
              <a:rPr lang="en-GB" sz="900" b="1" dirty="0">
                <a:solidFill>
                  <a:srgbClr val="003F48"/>
                </a:solidFill>
                <a:latin typeface="Avenir LT Pro 65 Medium" panose="020B0603020203020204" pitchFamily="34" charset="0"/>
              </a:rPr>
              <a:t>20% increase</a:t>
            </a:r>
            <a:r>
              <a:rPr lang="en-GB" sz="900" dirty="0">
                <a:solidFill>
                  <a:srgbClr val="003F48"/>
                </a:solidFill>
                <a:latin typeface="Avenir LT Pro 65 Medium" panose="020B0603020203020204" pitchFamily="34" charset="0"/>
              </a:rPr>
              <a:t> </a:t>
            </a:r>
            <a:r>
              <a:rPr lang="en-GB" sz="900" dirty="0">
                <a:latin typeface="Avenir LT Pro 65 Medium" panose="020B0603020203020204" pitchFamily="34" charset="0"/>
              </a:rPr>
              <a:t>in open rates in UK</a:t>
            </a:r>
            <a:r>
              <a:rPr lang="en-GB" sz="900" b="1" dirty="0">
                <a:latin typeface="Avenir LT Pro 65 Medium" panose="020B0603020203020204" pitchFamily="34" charset="0"/>
              </a:rPr>
              <a:t> </a:t>
            </a:r>
            <a:r>
              <a:rPr lang="en-GB" sz="900" b="1" dirty="0">
                <a:solidFill>
                  <a:srgbClr val="003F48"/>
                </a:solidFill>
                <a:latin typeface="Avenir LT Pro 65 Medium" panose="020B0603020203020204" pitchFamily="34" charset="0"/>
              </a:rPr>
              <a:t>retail banking </a:t>
            </a:r>
            <a:r>
              <a:rPr lang="en-GB" sz="900" dirty="0">
                <a:latin typeface="Avenir LT Pro 65 Medium" panose="020B0603020203020204" pitchFamily="34" charset="0"/>
              </a:rPr>
              <a:t>by optimising a 12-month email contact plans for each customer balancing relevance, revenue, cost and contact intensity.</a:t>
            </a:r>
          </a:p>
        </p:txBody>
      </p:sp>
      <p:sp>
        <p:nvSpPr>
          <p:cNvPr id="25" name="TextBox 24">
            <a:extLst>
              <a:ext uri="{FF2B5EF4-FFF2-40B4-BE49-F238E27FC236}">
                <a16:creationId xmlns:a16="http://schemas.microsoft.com/office/drawing/2014/main" id="{7095E67B-0EA4-4DD5-8C74-9A588C592905}"/>
              </a:ext>
            </a:extLst>
          </p:cNvPr>
          <p:cNvSpPr txBox="1"/>
          <p:nvPr/>
        </p:nvSpPr>
        <p:spPr>
          <a:xfrm>
            <a:off x="475916" y="3398053"/>
            <a:ext cx="5456337" cy="417600"/>
          </a:xfrm>
          <a:prstGeom prst="rect">
            <a:avLst/>
          </a:prstGeom>
          <a:solidFill>
            <a:srgbClr val="003F48">
              <a:alpha val="10000"/>
            </a:srgbClr>
          </a:solidFill>
        </p:spPr>
        <p:txBody>
          <a:bodyPr wrap="square" lIns="36000" tIns="36000" rIns="36000" numCol="1" spcCol="360000" anchor="ctr">
            <a:noAutofit/>
          </a:bodyPr>
          <a:lstStyle/>
          <a:p>
            <a:pPr>
              <a:spcAft>
                <a:spcPts val="713"/>
              </a:spcAft>
            </a:pPr>
            <a:r>
              <a:rPr lang="en-GB" sz="900" b="1" dirty="0">
                <a:solidFill>
                  <a:srgbClr val="003F48"/>
                </a:solidFill>
                <a:latin typeface="Avenir LT Pro 65 Medium" panose="020B0603020203020204" pitchFamily="34" charset="0"/>
              </a:rPr>
              <a:t>24% increase </a:t>
            </a:r>
            <a:r>
              <a:rPr lang="en-GB" sz="900" dirty="0">
                <a:latin typeface="Avenir LT Pro 65 Medium" panose="020B0603020203020204" pitchFamily="34" charset="0"/>
              </a:rPr>
              <a:t>in commercial productivity in global </a:t>
            </a:r>
            <a:r>
              <a:rPr lang="en-GB" sz="900" b="1" dirty="0">
                <a:solidFill>
                  <a:srgbClr val="003F48"/>
                </a:solidFill>
                <a:latin typeface="Avenir LT Pro 65 Medium" panose="020B0603020203020204" pitchFamily="34" charset="0"/>
              </a:rPr>
              <a:t>retail banking </a:t>
            </a:r>
            <a:r>
              <a:rPr lang="en-GB" sz="900" dirty="0">
                <a:latin typeface="Avenir LT Pro 65 Medium" panose="020B0603020203020204" pitchFamily="34" charset="0"/>
              </a:rPr>
              <a:t>from introducing propensity-driven prompts for customers in assisted-channel interactions</a:t>
            </a:r>
          </a:p>
        </p:txBody>
      </p:sp>
      <p:sp>
        <p:nvSpPr>
          <p:cNvPr id="27" name="TextBox 26">
            <a:extLst>
              <a:ext uri="{FF2B5EF4-FFF2-40B4-BE49-F238E27FC236}">
                <a16:creationId xmlns:a16="http://schemas.microsoft.com/office/drawing/2014/main" id="{7C8B9DFC-0688-40B5-8348-BBB768449E90}"/>
              </a:ext>
            </a:extLst>
          </p:cNvPr>
          <p:cNvSpPr txBox="1"/>
          <p:nvPr/>
        </p:nvSpPr>
        <p:spPr>
          <a:xfrm>
            <a:off x="475916" y="2721467"/>
            <a:ext cx="5456337" cy="417600"/>
          </a:xfrm>
          <a:prstGeom prst="rect">
            <a:avLst/>
          </a:prstGeom>
          <a:solidFill>
            <a:srgbClr val="003F48">
              <a:alpha val="20000"/>
            </a:srgbClr>
          </a:solidFill>
        </p:spPr>
        <p:txBody>
          <a:bodyPr wrap="square" lIns="36000" tIns="36000" rIns="36000" numCol="1" spcCol="360000" anchor="ctr">
            <a:noAutofit/>
          </a:bodyPr>
          <a:lstStyle/>
          <a:p>
            <a:pPr>
              <a:spcAft>
                <a:spcPts val="713"/>
              </a:spcAft>
            </a:pPr>
            <a:r>
              <a:rPr lang="en-GB" sz="900" b="1" dirty="0">
                <a:solidFill>
                  <a:srgbClr val="003F48"/>
                </a:solidFill>
                <a:latin typeface="Avenir LT Pro 65 Medium" panose="020B0603020203020204" pitchFamily="34" charset="0"/>
              </a:rPr>
              <a:t>15% increase </a:t>
            </a:r>
            <a:r>
              <a:rPr lang="en-GB" sz="900" dirty="0">
                <a:latin typeface="Avenir LT Pro 65 Medium" panose="020B0603020203020204" pitchFamily="34" charset="0"/>
              </a:rPr>
              <a:t>in revenue in global </a:t>
            </a:r>
            <a:r>
              <a:rPr lang="en-GB" sz="900" b="1" dirty="0">
                <a:solidFill>
                  <a:srgbClr val="003F48"/>
                </a:solidFill>
                <a:latin typeface="Avenir LT Pro 65 Medium" panose="020B0603020203020204" pitchFamily="34" charset="0"/>
              </a:rPr>
              <a:t>financial services </a:t>
            </a:r>
            <a:r>
              <a:rPr lang="en-GB" sz="900" dirty="0">
                <a:latin typeface="Avenir LT Pro 65 Medium" panose="020B0603020203020204" pitchFamily="34" charset="0"/>
              </a:rPr>
              <a:t>from prioritising lead allocation to branches based on customer travel times, propensities and branch performance.</a:t>
            </a:r>
          </a:p>
        </p:txBody>
      </p:sp>
      <p:sp>
        <p:nvSpPr>
          <p:cNvPr id="2" name="TextBox 1">
            <a:extLst>
              <a:ext uri="{FF2B5EF4-FFF2-40B4-BE49-F238E27FC236}">
                <a16:creationId xmlns:a16="http://schemas.microsoft.com/office/drawing/2014/main" id="{9FAD397C-7A0D-4337-90A8-FCCEEE76BF0A}"/>
              </a:ext>
            </a:extLst>
          </p:cNvPr>
          <p:cNvSpPr txBox="1"/>
          <p:nvPr/>
        </p:nvSpPr>
        <p:spPr>
          <a:xfrm>
            <a:off x="401003" y="3990176"/>
            <a:ext cx="2768769" cy="169277"/>
          </a:xfrm>
          <a:prstGeom prst="rect">
            <a:avLst/>
          </a:prstGeom>
        </p:spPr>
        <p:txBody>
          <a:bodyPr wrap="square" anchor="ctr">
            <a:spAutoFit/>
          </a:bodyPr>
          <a:lstStyle>
            <a:defPPr>
              <a:defRPr lang="en-US"/>
            </a:defPPr>
            <a:lvl1pPr>
              <a:defRPr sz="284" spc="47">
                <a:solidFill>
                  <a:schemeClr val="tx1">
                    <a:lumMod val="75000"/>
                    <a:lumOff val="25000"/>
                  </a:schemeClr>
                </a:solidFill>
                <a:latin typeface="Avenir LT Pro 65 Medium" panose="020B0603020203020204" pitchFamily="34" charset="0"/>
              </a:defRPr>
            </a:lvl1pPr>
          </a:lstStyle>
          <a:p>
            <a:r>
              <a:rPr lang="en-GB" sz="500" dirty="0"/>
              <a:t>Source: CVM People observed results from client engagements</a:t>
            </a:r>
          </a:p>
        </p:txBody>
      </p:sp>
      <p:sp>
        <p:nvSpPr>
          <p:cNvPr id="3" name="Title 1">
            <a:extLst>
              <a:ext uri="{FF2B5EF4-FFF2-40B4-BE49-F238E27FC236}">
                <a16:creationId xmlns:a16="http://schemas.microsoft.com/office/drawing/2014/main" id="{32D61482-0376-494D-69FA-AD0F0E063E51}"/>
              </a:ext>
            </a:extLst>
          </p:cNvPr>
          <p:cNvSpPr txBox="1">
            <a:spLocks/>
          </p:cNvSpPr>
          <p:nvPr/>
        </p:nvSpPr>
        <p:spPr>
          <a:xfrm>
            <a:off x="475916" y="779070"/>
            <a:ext cx="5287666" cy="277178"/>
          </a:xfrm>
          <a:prstGeom prst="rect">
            <a:avLst/>
          </a:prstGeom>
          <a:noFill/>
        </p:spPr>
        <p:txBody>
          <a:bodyPr vert="horz" wrap="square" lIns="0" tIns="27153" rIns="0" bIns="27153" rtlCol="0" anchor="ctr">
            <a:noAutofit/>
          </a:bodyPr>
          <a:lstStyle>
            <a:lvl1pPr defTabSz="914400">
              <a:lnSpc>
                <a:spcPct val="90000"/>
              </a:lnSpc>
              <a:spcBef>
                <a:spcPct val="0"/>
              </a:spcBef>
              <a:buNone/>
              <a:defRPr lang="en-GB" sz="2000" b="1">
                <a:solidFill>
                  <a:schemeClr val="bg1"/>
                </a:solidFill>
                <a:effectLst/>
                <a:latin typeface="Avenir Next LT Pro" panose="020B0504020202020204" pitchFamily="34" charset="0"/>
              </a:defRPr>
            </a:lvl1pPr>
          </a:lstStyle>
          <a:p>
            <a:r>
              <a:rPr lang="en-GB" sz="1188" dirty="0">
                <a:solidFill>
                  <a:srgbClr val="003F48"/>
                </a:solidFill>
                <a:latin typeface="Avenir LT Pro 65 Medium" panose="020B0603020203020204" pitchFamily="34" charset="0"/>
              </a:rPr>
              <a:t>EXAMPLE BENEFITS OF CUSTOMER MANAGEMENT: EFFICIENCY</a:t>
            </a:r>
          </a:p>
        </p:txBody>
      </p:sp>
      <p:sp>
        <p:nvSpPr>
          <p:cNvPr id="5" name="TextBox 4">
            <a:extLst>
              <a:ext uri="{FF2B5EF4-FFF2-40B4-BE49-F238E27FC236}">
                <a16:creationId xmlns:a16="http://schemas.microsoft.com/office/drawing/2014/main" id="{45C883B3-7861-A229-3F37-B39AEEE48FD5}"/>
              </a:ext>
            </a:extLst>
          </p:cNvPr>
          <p:cNvSpPr txBox="1"/>
          <p:nvPr/>
        </p:nvSpPr>
        <p:spPr>
          <a:xfrm>
            <a:off x="3323670" y="348980"/>
            <a:ext cx="2491778" cy="189154"/>
          </a:xfrm>
          <a:prstGeom prst="rect">
            <a:avLst/>
          </a:prstGeom>
          <a:noFill/>
        </p:spPr>
        <p:txBody>
          <a:bodyPr wrap="square" rtlCol="0" anchor="ctr">
            <a:spAutoFit/>
          </a:bodyPr>
          <a:lstStyle/>
          <a:p>
            <a:pPr algn="r">
              <a:tabLst>
                <a:tab pos="1330387" algn="l"/>
              </a:tabLst>
            </a:pPr>
            <a:r>
              <a:rPr lang="en-GB" sz="629" dirty="0">
                <a:latin typeface="Avenir Next LT Pro Light" panose="020B0304020202020204" pitchFamily="34" charset="0"/>
              </a:rPr>
              <a:t>Management of Customers Pocketbook</a:t>
            </a:r>
          </a:p>
        </p:txBody>
      </p:sp>
      <p:sp>
        <p:nvSpPr>
          <p:cNvPr id="8" name="Slide Number Placeholder 5">
            <a:extLst>
              <a:ext uri="{FF2B5EF4-FFF2-40B4-BE49-F238E27FC236}">
                <a16:creationId xmlns:a16="http://schemas.microsoft.com/office/drawing/2014/main" id="{8C69724C-1B7F-4264-F061-CEAAE0AD5ED8}"/>
              </a:ext>
            </a:extLst>
          </p:cNvPr>
          <p:cNvSpPr txBox="1">
            <a:spLocks/>
          </p:cNvSpPr>
          <p:nvPr/>
        </p:nvSpPr>
        <p:spPr>
          <a:xfrm>
            <a:off x="5678078" y="335137"/>
            <a:ext cx="303799" cy="216840"/>
          </a:xfrm>
          <a:prstGeom prst="rect">
            <a:avLst/>
          </a:prstGeom>
        </p:spPr>
        <p:txBody>
          <a:bodyPr vert="horz" lIns="54304" tIns="27153" rIns="54304" bIns="27153" rtlCol="0" anchor="ctr"/>
          <a:lstStyle>
            <a:defPPr>
              <a:defRPr lang="en-US"/>
            </a:defPPr>
            <a:lvl1pPr marL="0" algn="r" defTabSz="457200" rtl="0" eaLnBrk="1" latinLnBrk="0" hangingPunct="1">
              <a:defRPr sz="450" kern="1200">
                <a:solidFill>
                  <a:schemeClr val="bg1">
                    <a:lumMod val="85000"/>
                  </a:schemeClr>
                </a:solidFill>
                <a:latin typeface="Avenir Next LT Pro Light" panose="020B0304020202020204" pitchFamily="34" charset="0"/>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AAF318D0-7A32-4883-B264-F6C453FE3576}" type="slidenum">
              <a:rPr lang="en-GB" sz="754" b="1">
                <a:solidFill>
                  <a:schemeClr val="tx1"/>
                </a:solidFill>
                <a:latin typeface="Avenir LT Pro 65 Medium" panose="020B0603020203020204" pitchFamily="34" charset="0"/>
              </a:rPr>
              <a:pPr/>
              <a:t>15</a:t>
            </a:fld>
            <a:endParaRPr lang="en-GB" sz="754" b="1">
              <a:solidFill>
                <a:schemeClr val="tx1"/>
              </a:solidFill>
              <a:latin typeface="Avenir LT Pro 65 Medium" panose="020B0603020203020204" pitchFamily="34" charset="0"/>
            </a:endParaRPr>
          </a:p>
        </p:txBody>
      </p:sp>
      <p:pic>
        <p:nvPicPr>
          <p:cNvPr id="11" name="Picture 10">
            <a:extLst>
              <a:ext uri="{FF2B5EF4-FFF2-40B4-BE49-F238E27FC236}">
                <a16:creationId xmlns:a16="http://schemas.microsoft.com/office/drawing/2014/main" id="{98412D45-89B0-7632-85EE-5C2059657A11}"/>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5421446" y="4002749"/>
            <a:ext cx="513264" cy="134110"/>
          </a:xfrm>
          <a:prstGeom prst="rect">
            <a:avLst/>
          </a:prstGeom>
        </p:spPr>
      </p:pic>
      <p:cxnSp>
        <p:nvCxnSpPr>
          <p:cNvPr id="12" name="Straight Connector 11">
            <a:extLst>
              <a:ext uri="{FF2B5EF4-FFF2-40B4-BE49-F238E27FC236}">
                <a16:creationId xmlns:a16="http://schemas.microsoft.com/office/drawing/2014/main" id="{0F5E7E04-CEB8-591F-92A0-67BBAB34DCA4}"/>
              </a:ext>
            </a:extLst>
          </p:cNvPr>
          <p:cNvCxnSpPr>
            <a:cxnSpLocks/>
          </p:cNvCxnSpPr>
          <p:nvPr/>
        </p:nvCxnSpPr>
        <p:spPr>
          <a:xfrm flipH="1">
            <a:off x="475916" y="533604"/>
            <a:ext cx="5456337" cy="0"/>
          </a:xfrm>
          <a:prstGeom prst="line">
            <a:avLst/>
          </a:prstGeom>
          <a:ln>
            <a:solidFill>
              <a:srgbClr val="003F48"/>
            </a:solidFill>
          </a:ln>
        </p:spPr>
        <p:style>
          <a:lnRef idx="1">
            <a:schemeClr val="accent1"/>
          </a:lnRef>
          <a:fillRef idx="0">
            <a:schemeClr val="accent1"/>
          </a:fillRef>
          <a:effectRef idx="0">
            <a:schemeClr val="accent1"/>
          </a:effectRef>
          <a:fontRef idx="minor">
            <a:schemeClr val="tx1"/>
          </a:fontRef>
        </p:style>
      </p:cxnSp>
      <p:sp>
        <p:nvSpPr>
          <p:cNvPr id="15" name="Rectangle 14">
            <a:extLst>
              <a:ext uri="{FF2B5EF4-FFF2-40B4-BE49-F238E27FC236}">
                <a16:creationId xmlns:a16="http://schemas.microsoft.com/office/drawing/2014/main" id="{ECED6375-52C9-C04B-6079-762E2A4B9821}"/>
              </a:ext>
            </a:extLst>
          </p:cNvPr>
          <p:cNvSpPr/>
          <p:nvPr/>
        </p:nvSpPr>
        <p:spPr>
          <a:xfrm>
            <a:off x="0" y="0"/>
            <a:ext cx="40140" cy="4500000"/>
          </a:xfrm>
          <a:prstGeom prst="rect">
            <a:avLst/>
          </a:prstGeom>
          <a:solidFill>
            <a:srgbClr val="003F4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528"/>
          </a:p>
        </p:txBody>
      </p:sp>
    </p:spTree>
    <p:extLst>
      <p:ext uri="{BB962C8B-B14F-4D97-AF65-F5344CB8AC3E}">
        <p14:creationId xmlns:p14="http://schemas.microsoft.com/office/powerpoint/2010/main" val="429045107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extBox 15">
            <a:extLst>
              <a:ext uri="{FF2B5EF4-FFF2-40B4-BE49-F238E27FC236}">
                <a16:creationId xmlns:a16="http://schemas.microsoft.com/office/drawing/2014/main" id="{BD66D2EF-5074-47A6-9487-01F58C0D6E40}"/>
              </a:ext>
            </a:extLst>
          </p:cNvPr>
          <p:cNvSpPr txBox="1"/>
          <p:nvPr/>
        </p:nvSpPr>
        <p:spPr>
          <a:xfrm>
            <a:off x="340029" y="1374416"/>
            <a:ext cx="5531382" cy="415420"/>
          </a:xfrm>
          <a:prstGeom prst="rect">
            <a:avLst/>
          </a:prstGeom>
          <a:solidFill>
            <a:srgbClr val="003F48">
              <a:alpha val="20000"/>
            </a:srgbClr>
          </a:solidFill>
        </p:spPr>
        <p:txBody>
          <a:bodyPr wrap="square" lIns="36000" tIns="36000" rIns="36000" numCol="1" spcCol="360000" anchor="ctr">
            <a:noAutofit/>
          </a:bodyPr>
          <a:lstStyle/>
          <a:p>
            <a:pPr>
              <a:spcAft>
                <a:spcPts val="713"/>
              </a:spcAft>
            </a:pPr>
            <a:r>
              <a:rPr lang="en-GB" sz="900" dirty="0">
                <a:latin typeface="Avenir LT Pro 65 Medium" panose="020B0603020203020204" pitchFamily="34" charset="0"/>
              </a:rPr>
              <a:t>Introducing portfolio profiles for relationship managers in UK </a:t>
            </a:r>
            <a:r>
              <a:rPr lang="en-GB" sz="900" b="1" dirty="0">
                <a:solidFill>
                  <a:srgbClr val="003F48"/>
                </a:solidFill>
                <a:latin typeface="Avenir LT Pro 65 Medium" panose="020B0603020203020204" pitchFamily="34" charset="0"/>
              </a:rPr>
              <a:t>private wealth management </a:t>
            </a:r>
            <a:r>
              <a:rPr lang="en-GB" sz="900" dirty="0">
                <a:latin typeface="Avenir LT Pro 65 Medium" panose="020B0603020203020204" pitchFamily="34" charset="0"/>
              </a:rPr>
              <a:t>enables understanding of customer interests, with </a:t>
            </a:r>
            <a:r>
              <a:rPr lang="en-GB" sz="900" b="1" dirty="0">
                <a:solidFill>
                  <a:srgbClr val="003F48"/>
                </a:solidFill>
                <a:latin typeface="Avenir LT Pro 65 Medium" panose="020B0603020203020204" pitchFamily="34" charset="0"/>
              </a:rPr>
              <a:t>deeper insight </a:t>
            </a:r>
            <a:r>
              <a:rPr lang="en-GB" sz="900" dirty="0">
                <a:latin typeface="Avenir LT Pro 65 Medium" panose="020B0603020203020204" pitchFamily="34" charset="0"/>
              </a:rPr>
              <a:t>into customer potential.</a:t>
            </a:r>
          </a:p>
        </p:txBody>
      </p:sp>
      <p:sp>
        <p:nvSpPr>
          <p:cNvPr id="19" name="TextBox 18">
            <a:extLst>
              <a:ext uri="{FF2B5EF4-FFF2-40B4-BE49-F238E27FC236}">
                <a16:creationId xmlns:a16="http://schemas.microsoft.com/office/drawing/2014/main" id="{8DD3CEE5-6E30-4B26-B771-FCAA924174B0}"/>
              </a:ext>
            </a:extLst>
          </p:cNvPr>
          <p:cNvSpPr txBox="1"/>
          <p:nvPr/>
        </p:nvSpPr>
        <p:spPr>
          <a:xfrm>
            <a:off x="340029" y="2010852"/>
            <a:ext cx="5531382" cy="415420"/>
          </a:xfrm>
          <a:prstGeom prst="rect">
            <a:avLst/>
          </a:prstGeom>
          <a:solidFill>
            <a:srgbClr val="003F48">
              <a:alpha val="10000"/>
            </a:srgbClr>
          </a:solidFill>
        </p:spPr>
        <p:txBody>
          <a:bodyPr wrap="square" lIns="36000" tIns="36000" rIns="36000" numCol="1" spcCol="360000" anchor="ctr">
            <a:noAutofit/>
          </a:bodyPr>
          <a:lstStyle/>
          <a:p>
            <a:pPr>
              <a:spcAft>
                <a:spcPts val="713"/>
              </a:spcAft>
            </a:pPr>
            <a:r>
              <a:rPr lang="en-GB" sz="900" dirty="0">
                <a:latin typeface="Avenir LT Pro 65 Medium" panose="020B0603020203020204" pitchFamily="34" charset="0"/>
              </a:rPr>
              <a:t>Introducing customer profiles and strategy segments in UK </a:t>
            </a:r>
            <a:r>
              <a:rPr lang="en-GB" sz="900" b="1" dirty="0">
                <a:solidFill>
                  <a:srgbClr val="003F48"/>
                </a:solidFill>
                <a:latin typeface="Avenir LT Pro 65 Medium" panose="020B0603020203020204" pitchFamily="34" charset="0"/>
              </a:rPr>
              <a:t>b2b tool hire </a:t>
            </a:r>
            <a:r>
              <a:rPr lang="en-GB" sz="900" dirty="0">
                <a:latin typeface="Avenir LT Pro 65 Medium" panose="020B0603020203020204" pitchFamily="34" charset="0"/>
              </a:rPr>
              <a:t>provides </a:t>
            </a:r>
            <a:r>
              <a:rPr lang="en-GB" sz="900" b="1" dirty="0">
                <a:solidFill>
                  <a:srgbClr val="003F48"/>
                </a:solidFill>
                <a:latin typeface="Avenir LT Pro 65 Medium" panose="020B0603020203020204" pitchFamily="34" charset="0"/>
              </a:rPr>
              <a:t>strategic insight </a:t>
            </a:r>
            <a:r>
              <a:rPr lang="en-GB" sz="900" dirty="0">
                <a:latin typeface="Avenir LT Pro 65 Medium" panose="020B0603020203020204" pitchFamily="34" charset="0"/>
              </a:rPr>
              <a:t>into customer value and behaviour and prioritises activity for account managers.</a:t>
            </a:r>
          </a:p>
        </p:txBody>
      </p:sp>
      <p:sp>
        <p:nvSpPr>
          <p:cNvPr id="23" name="TextBox 22">
            <a:extLst>
              <a:ext uri="{FF2B5EF4-FFF2-40B4-BE49-F238E27FC236}">
                <a16:creationId xmlns:a16="http://schemas.microsoft.com/office/drawing/2014/main" id="{2946F5D7-2221-4AFE-8F60-F7478383175E}"/>
              </a:ext>
            </a:extLst>
          </p:cNvPr>
          <p:cNvSpPr txBox="1"/>
          <p:nvPr/>
        </p:nvSpPr>
        <p:spPr>
          <a:xfrm>
            <a:off x="340029" y="2647288"/>
            <a:ext cx="5531382" cy="415420"/>
          </a:xfrm>
          <a:prstGeom prst="rect">
            <a:avLst/>
          </a:prstGeom>
          <a:solidFill>
            <a:srgbClr val="003F48">
              <a:alpha val="20000"/>
            </a:srgbClr>
          </a:solidFill>
        </p:spPr>
        <p:txBody>
          <a:bodyPr wrap="square" lIns="36000" tIns="36000" rIns="36000" numCol="1" spcCol="360000" anchor="ctr">
            <a:noAutofit/>
          </a:bodyPr>
          <a:lstStyle/>
          <a:p>
            <a:pPr>
              <a:spcAft>
                <a:spcPts val="713"/>
              </a:spcAft>
            </a:pPr>
            <a:r>
              <a:rPr lang="en-GB" sz="900" dirty="0">
                <a:latin typeface="Avenir LT Pro 65 Medium" panose="020B0603020203020204" pitchFamily="34" charset="0"/>
              </a:rPr>
              <a:t>Introducing econometrics in UK </a:t>
            </a:r>
            <a:r>
              <a:rPr lang="en-GB" sz="900" b="1" dirty="0">
                <a:solidFill>
                  <a:srgbClr val="003F48"/>
                </a:solidFill>
                <a:latin typeface="Avenir LT Pro 65 Medium" panose="020B0603020203020204" pitchFamily="34" charset="0"/>
              </a:rPr>
              <a:t>digital media </a:t>
            </a:r>
            <a:r>
              <a:rPr lang="en-GB" sz="900" dirty="0">
                <a:latin typeface="Avenir LT Pro 65 Medium" panose="020B0603020203020204" pitchFamily="34" charset="0"/>
              </a:rPr>
              <a:t>provides </a:t>
            </a:r>
            <a:r>
              <a:rPr lang="en-GB" sz="900" b="1" dirty="0">
                <a:solidFill>
                  <a:srgbClr val="003F48"/>
                </a:solidFill>
                <a:latin typeface="Avenir LT Pro 65 Medium" panose="020B0603020203020204" pitchFamily="34" charset="0"/>
              </a:rPr>
              <a:t>forward-looking insight </a:t>
            </a:r>
            <a:r>
              <a:rPr lang="en-GB" sz="900" dirty="0">
                <a:latin typeface="Avenir LT Pro 65 Medium" panose="020B0603020203020204" pitchFamily="34" charset="0"/>
              </a:rPr>
              <a:t>to better understand how to balance acquisition vs growth vs retention activities in each planning period.</a:t>
            </a:r>
          </a:p>
        </p:txBody>
      </p:sp>
      <p:sp>
        <p:nvSpPr>
          <p:cNvPr id="2" name="TextBox 1">
            <a:extLst>
              <a:ext uri="{FF2B5EF4-FFF2-40B4-BE49-F238E27FC236}">
                <a16:creationId xmlns:a16="http://schemas.microsoft.com/office/drawing/2014/main" id="{9FAD397C-7A0D-4337-90A8-FCCEEE76BF0A}"/>
              </a:ext>
            </a:extLst>
          </p:cNvPr>
          <p:cNvSpPr txBox="1"/>
          <p:nvPr/>
        </p:nvSpPr>
        <p:spPr>
          <a:xfrm>
            <a:off x="3374472" y="3990176"/>
            <a:ext cx="2768769" cy="169277"/>
          </a:xfrm>
          <a:prstGeom prst="rect">
            <a:avLst/>
          </a:prstGeom>
        </p:spPr>
        <p:txBody>
          <a:bodyPr wrap="square" anchor="ctr">
            <a:spAutoFit/>
          </a:bodyPr>
          <a:lstStyle>
            <a:defPPr>
              <a:defRPr lang="en-US"/>
            </a:defPPr>
            <a:lvl1pPr>
              <a:defRPr sz="284" spc="47">
                <a:solidFill>
                  <a:schemeClr val="tx1">
                    <a:lumMod val="75000"/>
                    <a:lumOff val="25000"/>
                  </a:schemeClr>
                </a:solidFill>
                <a:latin typeface="Avenir LT Pro 65 Medium" panose="020B0603020203020204" pitchFamily="34" charset="0"/>
              </a:defRPr>
            </a:lvl1pPr>
          </a:lstStyle>
          <a:p>
            <a:r>
              <a:rPr lang="en-GB" sz="500" dirty="0"/>
              <a:t>Source: CVM People observed results from client engagements</a:t>
            </a:r>
          </a:p>
        </p:txBody>
      </p:sp>
      <p:sp>
        <p:nvSpPr>
          <p:cNvPr id="3" name="Title 1">
            <a:extLst>
              <a:ext uri="{FF2B5EF4-FFF2-40B4-BE49-F238E27FC236}">
                <a16:creationId xmlns:a16="http://schemas.microsoft.com/office/drawing/2014/main" id="{32D61482-0376-494D-69FA-AD0F0E063E51}"/>
              </a:ext>
            </a:extLst>
          </p:cNvPr>
          <p:cNvSpPr txBox="1">
            <a:spLocks/>
          </p:cNvSpPr>
          <p:nvPr/>
        </p:nvSpPr>
        <p:spPr>
          <a:xfrm>
            <a:off x="340029" y="779070"/>
            <a:ext cx="5578547" cy="277178"/>
          </a:xfrm>
          <a:prstGeom prst="rect">
            <a:avLst/>
          </a:prstGeom>
          <a:noFill/>
        </p:spPr>
        <p:txBody>
          <a:bodyPr vert="horz" wrap="square" lIns="0" tIns="27153" rIns="0" bIns="27153" rtlCol="0" anchor="ctr">
            <a:noAutofit/>
          </a:bodyPr>
          <a:lstStyle>
            <a:lvl1pPr defTabSz="914400">
              <a:lnSpc>
                <a:spcPct val="90000"/>
              </a:lnSpc>
              <a:spcBef>
                <a:spcPct val="0"/>
              </a:spcBef>
              <a:buNone/>
              <a:defRPr lang="en-GB" sz="2000" b="1">
                <a:solidFill>
                  <a:schemeClr val="bg1"/>
                </a:solidFill>
                <a:effectLst/>
                <a:latin typeface="Avenir Next LT Pro" panose="020B0504020202020204" pitchFamily="34" charset="0"/>
              </a:defRPr>
            </a:lvl1pPr>
          </a:lstStyle>
          <a:p>
            <a:r>
              <a:rPr lang="en-GB" sz="1188" dirty="0">
                <a:solidFill>
                  <a:srgbClr val="003F48"/>
                </a:solidFill>
                <a:latin typeface="Avenir LT Pro 65 Medium" panose="020B0603020203020204" pitchFamily="34" charset="0"/>
              </a:rPr>
              <a:t>EXAMPLE BENEFITS OF CUSTOMER MANAGEMENT: KNOWLEDGE</a:t>
            </a:r>
          </a:p>
        </p:txBody>
      </p:sp>
      <p:sp>
        <p:nvSpPr>
          <p:cNvPr id="4" name="Slide Number Placeholder 5">
            <a:extLst>
              <a:ext uri="{FF2B5EF4-FFF2-40B4-BE49-F238E27FC236}">
                <a16:creationId xmlns:a16="http://schemas.microsoft.com/office/drawing/2014/main" id="{E2D63DEE-0353-7A47-B7F2-AF746DC75BEC}"/>
              </a:ext>
            </a:extLst>
          </p:cNvPr>
          <p:cNvSpPr txBox="1">
            <a:spLocks/>
          </p:cNvSpPr>
          <p:nvPr/>
        </p:nvSpPr>
        <p:spPr>
          <a:xfrm>
            <a:off x="292863" y="333108"/>
            <a:ext cx="303799" cy="216840"/>
          </a:xfrm>
          <a:prstGeom prst="rect">
            <a:avLst/>
          </a:prstGeom>
        </p:spPr>
        <p:txBody>
          <a:bodyPr vert="horz" lIns="54304" tIns="27153" rIns="54304" bIns="27153" rtlCol="0" anchor="ctr"/>
          <a:lstStyle>
            <a:defPPr>
              <a:defRPr lang="en-US"/>
            </a:defPPr>
            <a:lvl1pPr algn="r">
              <a:defRPr sz="600" b="1">
                <a:latin typeface="Avenir Next LT Pro" panose="020B0504020202020204" pitchFamily="34" charset="0"/>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l"/>
            <a:fld id="{AAF318D0-7A32-4883-B264-F6C453FE3576}" type="slidenum">
              <a:rPr lang="en-GB" sz="754">
                <a:latin typeface="Avenir LT Pro 65 Medium" panose="020B0603020203020204" pitchFamily="34" charset="0"/>
              </a:rPr>
              <a:pPr algn="l"/>
              <a:t>16</a:t>
            </a:fld>
            <a:endParaRPr lang="en-GB" sz="754">
              <a:latin typeface="Avenir LT Pro 65 Medium" panose="020B0603020203020204" pitchFamily="34" charset="0"/>
            </a:endParaRPr>
          </a:p>
        </p:txBody>
      </p:sp>
      <p:pic>
        <p:nvPicPr>
          <p:cNvPr id="6" name="Picture 5">
            <a:extLst>
              <a:ext uri="{FF2B5EF4-FFF2-40B4-BE49-F238E27FC236}">
                <a16:creationId xmlns:a16="http://schemas.microsoft.com/office/drawing/2014/main" id="{1BC42898-BAF7-BF16-E264-9DB89F1E6EA3}"/>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340029" y="4007759"/>
            <a:ext cx="513264" cy="134110"/>
          </a:xfrm>
          <a:prstGeom prst="rect">
            <a:avLst/>
          </a:prstGeom>
        </p:spPr>
      </p:pic>
      <p:sp>
        <p:nvSpPr>
          <p:cNvPr id="7" name="TextBox 6">
            <a:extLst>
              <a:ext uri="{FF2B5EF4-FFF2-40B4-BE49-F238E27FC236}">
                <a16:creationId xmlns:a16="http://schemas.microsoft.com/office/drawing/2014/main" id="{A508BC2E-261E-F7D3-618B-A029F6934064}"/>
              </a:ext>
            </a:extLst>
          </p:cNvPr>
          <p:cNvSpPr txBox="1"/>
          <p:nvPr/>
        </p:nvSpPr>
        <p:spPr>
          <a:xfrm>
            <a:off x="436511" y="346951"/>
            <a:ext cx="2491778" cy="189154"/>
          </a:xfrm>
          <a:prstGeom prst="rect">
            <a:avLst/>
          </a:prstGeom>
          <a:noFill/>
        </p:spPr>
        <p:txBody>
          <a:bodyPr wrap="square" rtlCol="0" anchor="ctr">
            <a:spAutoFit/>
          </a:bodyPr>
          <a:lstStyle>
            <a:defPPr>
              <a:defRPr lang="en-US"/>
            </a:defPPr>
            <a:lvl1pPr algn="r">
              <a:tabLst>
                <a:tab pos="1058383" algn="l"/>
              </a:tabLst>
              <a:defRPr sz="500">
                <a:latin typeface="Avenir Next LT Pro Light" panose="020B0304020202020204" pitchFamily="34" charset="0"/>
              </a:defRPr>
            </a:lvl1pPr>
          </a:lstStyle>
          <a:p>
            <a:pPr algn="l"/>
            <a:r>
              <a:rPr lang="en-GB" sz="629" dirty="0"/>
              <a:t>Management of Customers Pocketbook</a:t>
            </a:r>
          </a:p>
        </p:txBody>
      </p:sp>
      <p:cxnSp>
        <p:nvCxnSpPr>
          <p:cNvPr id="9" name="Straight Connector 8">
            <a:extLst>
              <a:ext uri="{FF2B5EF4-FFF2-40B4-BE49-F238E27FC236}">
                <a16:creationId xmlns:a16="http://schemas.microsoft.com/office/drawing/2014/main" id="{75B92AAF-B2C8-A48C-8508-A50EBA3F7D1A}"/>
              </a:ext>
            </a:extLst>
          </p:cNvPr>
          <p:cNvCxnSpPr>
            <a:cxnSpLocks/>
          </p:cNvCxnSpPr>
          <p:nvPr/>
        </p:nvCxnSpPr>
        <p:spPr>
          <a:xfrm flipH="1">
            <a:off x="340030" y="533604"/>
            <a:ext cx="5531381" cy="0"/>
          </a:xfrm>
          <a:prstGeom prst="line">
            <a:avLst/>
          </a:prstGeom>
          <a:ln>
            <a:solidFill>
              <a:srgbClr val="003F48"/>
            </a:solidFill>
          </a:ln>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a16="http://schemas.microsoft.com/office/drawing/2014/main" id="{26BF8940-9E39-BCEA-27FD-4D6F8DA2F5F2}"/>
              </a:ext>
            </a:extLst>
          </p:cNvPr>
          <p:cNvSpPr/>
          <p:nvPr/>
        </p:nvSpPr>
        <p:spPr>
          <a:xfrm>
            <a:off x="6295574" y="0"/>
            <a:ext cx="40140" cy="4500000"/>
          </a:xfrm>
          <a:prstGeom prst="rect">
            <a:avLst/>
          </a:prstGeom>
          <a:solidFill>
            <a:srgbClr val="003F4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528"/>
          </a:p>
        </p:txBody>
      </p:sp>
    </p:spTree>
    <p:extLst>
      <p:ext uri="{BB962C8B-B14F-4D97-AF65-F5344CB8AC3E}">
        <p14:creationId xmlns:p14="http://schemas.microsoft.com/office/powerpoint/2010/main" val="305371803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Rectangle 23">
            <a:extLst>
              <a:ext uri="{FF2B5EF4-FFF2-40B4-BE49-F238E27FC236}">
                <a16:creationId xmlns:a16="http://schemas.microsoft.com/office/drawing/2014/main" id="{4BDBC566-382C-4445-88D9-AF0D17DAF042}"/>
              </a:ext>
            </a:extLst>
          </p:cNvPr>
          <p:cNvSpPr/>
          <p:nvPr/>
        </p:nvSpPr>
        <p:spPr>
          <a:xfrm>
            <a:off x="375241" y="1218715"/>
            <a:ext cx="5467747" cy="2631626"/>
          </a:xfrm>
          <a:prstGeom prst="rect">
            <a:avLst/>
          </a:prstGeom>
        </p:spPr>
        <p:txBody>
          <a:bodyPr wrap="square" numCol="1" spcCol="216000">
            <a:noAutofit/>
          </a:bodyPr>
          <a:lstStyle/>
          <a:p>
            <a:pPr>
              <a:spcAft>
                <a:spcPts val="600"/>
              </a:spcAft>
            </a:pPr>
            <a:r>
              <a:rPr lang="en-GB" sz="900" dirty="0">
                <a:latin typeface="Avenir LT Pro 65 Medium" panose="020B0603020203020204" pitchFamily="34" charset="0"/>
              </a:rPr>
              <a:t>Successful small businesses are often characterised by high-quality products and services, satisfied customers, and happy employees. This is because they have a:</a:t>
            </a:r>
          </a:p>
          <a:p>
            <a:pPr marL="88900" indent="-88900">
              <a:spcAft>
                <a:spcPts val="600"/>
              </a:spcAft>
              <a:buClr>
                <a:srgbClr val="003F48"/>
              </a:buClr>
              <a:buFont typeface="Wingdings" panose="05000000000000000000" pitchFamily="2" charset="2"/>
              <a:buChar char="§"/>
            </a:pPr>
            <a:r>
              <a:rPr lang="en-GB" sz="900" dirty="0">
                <a:latin typeface="Avenir LT Pro 65 Medium" panose="020B0603020203020204" pitchFamily="34" charset="0"/>
              </a:rPr>
              <a:t>Focus on a niche or differentiated product or service and target a small number of customers, which allows them to get to know their customers well and provide them with the best experience.</a:t>
            </a:r>
          </a:p>
          <a:p>
            <a:pPr marL="88900" indent="-88900">
              <a:spcAft>
                <a:spcPts val="600"/>
              </a:spcAft>
              <a:buClr>
                <a:srgbClr val="003F48"/>
              </a:buClr>
              <a:buFont typeface="Wingdings" panose="05000000000000000000" pitchFamily="2" charset="2"/>
              <a:buChar char="§"/>
            </a:pPr>
            <a:r>
              <a:rPr lang="en-GB" sz="900" dirty="0">
                <a:latin typeface="Avenir LT Pro 65 Medium" panose="020B0603020203020204" pitchFamily="34" charset="0"/>
              </a:rPr>
              <a:t>Small, unified team with straightforward processes and systems, which makes it easy for them to provide personalised customer service and support.</a:t>
            </a:r>
          </a:p>
          <a:p>
            <a:pPr marL="88900" indent="-88900">
              <a:spcAft>
                <a:spcPts val="600"/>
              </a:spcAft>
              <a:buClr>
                <a:srgbClr val="003F48"/>
              </a:buClr>
              <a:buFont typeface="Wingdings" panose="05000000000000000000" pitchFamily="2" charset="2"/>
              <a:buChar char="§"/>
            </a:pPr>
            <a:r>
              <a:rPr lang="en-GB" sz="900" dirty="0">
                <a:latin typeface="Avenir LT Pro 65 Medium" panose="020B0603020203020204" pitchFamily="34" charset="0"/>
              </a:rPr>
              <a:t>Simple, solid idea and vision led by a passionate person, which ensures that the company is focused on the right things and can adapt quickly to changes in the market.</a:t>
            </a:r>
          </a:p>
          <a:p>
            <a:pPr marL="88900" indent="-88900">
              <a:spcAft>
                <a:spcPts val="600"/>
              </a:spcAft>
              <a:buClr>
                <a:srgbClr val="003F48"/>
              </a:buClr>
              <a:buFont typeface="Wingdings" panose="05000000000000000000" pitchFamily="2" charset="2"/>
              <a:buChar char="§"/>
            </a:pPr>
            <a:r>
              <a:rPr lang="en-GB" sz="900" dirty="0">
                <a:latin typeface="Avenir LT Pro 65 Medium" panose="020B0603020203020204" pitchFamily="34" charset="0"/>
              </a:rPr>
              <a:t>Commitment to their core values and never lose sight of their customers or their needs.</a:t>
            </a:r>
          </a:p>
        </p:txBody>
      </p:sp>
      <p:sp>
        <p:nvSpPr>
          <p:cNvPr id="6" name="Title 1">
            <a:extLst>
              <a:ext uri="{FF2B5EF4-FFF2-40B4-BE49-F238E27FC236}">
                <a16:creationId xmlns:a16="http://schemas.microsoft.com/office/drawing/2014/main" id="{21EBFB64-919F-C929-C66E-63648D28B95E}"/>
              </a:ext>
            </a:extLst>
          </p:cNvPr>
          <p:cNvSpPr txBox="1">
            <a:spLocks/>
          </p:cNvSpPr>
          <p:nvPr/>
        </p:nvSpPr>
        <p:spPr>
          <a:xfrm>
            <a:off x="436544" y="792683"/>
            <a:ext cx="4020200" cy="277178"/>
          </a:xfrm>
          <a:prstGeom prst="rect">
            <a:avLst/>
          </a:prstGeom>
          <a:noFill/>
        </p:spPr>
        <p:txBody>
          <a:bodyPr vert="horz" wrap="square" lIns="54304" tIns="27153" rIns="54304" bIns="27153" rtlCol="0" anchor="ctr">
            <a:noAutofit/>
          </a:bodyPr>
          <a:lstStyle>
            <a:lvl1pPr defTabSz="914400">
              <a:lnSpc>
                <a:spcPct val="90000"/>
              </a:lnSpc>
              <a:spcBef>
                <a:spcPct val="0"/>
              </a:spcBef>
              <a:buNone/>
              <a:defRPr lang="en-GB" sz="2000" b="1">
                <a:solidFill>
                  <a:schemeClr val="bg1"/>
                </a:solidFill>
                <a:effectLst/>
                <a:latin typeface="Avenir Next LT Pro" panose="020B0504020202020204" pitchFamily="34" charset="0"/>
              </a:defRPr>
            </a:lvl1pPr>
          </a:lstStyle>
          <a:p>
            <a:r>
              <a:rPr lang="en-GB" sz="1188" dirty="0">
                <a:solidFill>
                  <a:srgbClr val="003F48"/>
                </a:solidFill>
                <a:latin typeface="Avenir LT Pro 65 Medium" panose="020B0603020203020204" pitchFamily="34" charset="0"/>
              </a:rPr>
              <a:t>SMALL BUSINESS SIMPLICITY</a:t>
            </a:r>
          </a:p>
        </p:txBody>
      </p:sp>
      <p:sp>
        <p:nvSpPr>
          <p:cNvPr id="7" name="TextBox 6">
            <a:extLst>
              <a:ext uri="{FF2B5EF4-FFF2-40B4-BE49-F238E27FC236}">
                <a16:creationId xmlns:a16="http://schemas.microsoft.com/office/drawing/2014/main" id="{C240B775-AD14-2A12-641C-726293E9F95E}"/>
              </a:ext>
            </a:extLst>
          </p:cNvPr>
          <p:cNvSpPr txBox="1"/>
          <p:nvPr/>
        </p:nvSpPr>
        <p:spPr>
          <a:xfrm>
            <a:off x="3323670" y="348980"/>
            <a:ext cx="2491778" cy="189154"/>
          </a:xfrm>
          <a:prstGeom prst="rect">
            <a:avLst/>
          </a:prstGeom>
          <a:noFill/>
        </p:spPr>
        <p:txBody>
          <a:bodyPr wrap="square" rtlCol="0" anchor="ctr">
            <a:spAutoFit/>
          </a:bodyPr>
          <a:lstStyle/>
          <a:p>
            <a:pPr algn="r">
              <a:tabLst>
                <a:tab pos="1330387" algn="l"/>
              </a:tabLst>
            </a:pPr>
            <a:r>
              <a:rPr lang="en-GB" sz="629" dirty="0">
                <a:latin typeface="Avenir Next LT Pro Light" panose="020B0304020202020204" pitchFamily="34" charset="0"/>
              </a:rPr>
              <a:t>Management of Customers Pocketbook</a:t>
            </a:r>
          </a:p>
        </p:txBody>
      </p:sp>
      <p:sp>
        <p:nvSpPr>
          <p:cNvPr id="9" name="Slide Number Placeholder 5">
            <a:extLst>
              <a:ext uri="{FF2B5EF4-FFF2-40B4-BE49-F238E27FC236}">
                <a16:creationId xmlns:a16="http://schemas.microsoft.com/office/drawing/2014/main" id="{8CE3BA27-4A0B-FD71-1844-002ACBD2F410}"/>
              </a:ext>
            </a:extLst>
          </p:cNvPr>
          <p:cNvSpPr txBox="1">
            <a:spLocks/>
          </p:cNvSpPr>
          <p:nvPr/>
        </p:nvSpPr>
        <p:spPr>
          <a:xfrm>
            <a:off x="5678078" y="335137"/>
            <a:ext cx="303799" cy="216840"/>
          </a:xfrm>
          <a:prstGeom prst="rect">
            <a:avLst/>
          </a:prstGeom>
        </p:spPr>
        <p:txBody>
          <a:bodyPr vert="horz" lIns="54304" tIns="27153" rIns="54304" bIns="27153" rtlCol="0" anchor="ctr"/>
          <a:lstStyle>
            <a:defPPr>
              <a:defRPr lang="en-US"/>
            </a:defPPr>
            <a:lvl1pPr marL="0" algn="r" defTabSz="457200" rtl="0" eaLnBrk="1" latinLnBrk="0" hangingPunct="1">
              <a:defRPr sz="450" kern="1200">
                <a:solidFill>
                  <a:schemeClr val="bg1">
                    <a:lumMod val="85000"/>
                  </a:schemeClr>
                </a:solidFill>
                <a:latin typeface="Avenir Next LT Pro Light" panose="020B0304020202020204" pitchFamily="34" charset="0"/>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AAF318D0-7A32-4883-B264-F6C453FE3576}" type="slidenum">
              <a:rPr lang="en-GB" sz="754" b="1">
                <a:solidFill>
                  <a:schemeClr val="tx1"/>
                </a:solidFill>
                <a:latin typeface="Avenir LT Pro 65 Medium" panose="020B0603020203020204" pitchFamily="34" charset="0"/>
              </a:rPr>
              <a:pPr/>
              <a:t>17</a:t>
            </a:fld>
            <a:endParaRPr lang="en-GB" sz="754" b="1">
              <a:solidFill>
                <a:schemeClr val="tx1"/>
              </a:solidFill>
              <a:latin typeface="Avenir LT Pro 65 Medium" panose="020B0603020203020204" pitchFamily="34" charset="0"/>
            </a:endParaRPr>
          </a:p>
        </p:txBody>
      </p:sp>
      <p:pic>
        <p:nvPicPr>
          <p:cNvPr id="10" name="Picture 9">
            <a:extLst>
              <a:ext uri="{FF2B5EF4-FFF2-40B4-BE49-F238E27FC236}">
                <a16:creationId xmlns:a16="http://schemas.microsoft.com/office/drawing/2014/main" id="{1C2F9397-3001-18B9-D587-3C3A0CC30CBA}"/>
              </a:ext>
            </a:extLst>
          </p:cNvPr>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a:off x="5421446" y="4002749"/>
            <a:ext cx="513264" cy="134110"/>
          </a:xfrm>
          <a:prstGeom prst="rect">
            <a:avLst/>
          </a:prstGeom>
        </p:spPr>
      </p:pic>
      <p:cxnSp>
        <p:nvCxnSpPr>
          <p:cNvPr id="2" name="Straight Connector 1">
            <a:extLst>
              <a:ext uri="{FF2B5EF4-FFF2-40B4-BE49-F238E27FC236}">
                <a16:creationId xmlns:a16="http://schemas.microsoft.com/office/drawing/2014/main" id="{4BDDA744-6526-5885-9E71-D9AD5683C473}"/>
              </a:ext>
            </a:extLst>
          </p:cNvPr>
          <p:cNvCxnSpPr>
            <a:cxnSpLocks/>
          </p:cNvCxnSpPr>
          <p:nvPr/>
        </p:nvCxnSpPr>
        <p:spPr>
          <a:xfrm flipH="1">
            <a:off x="475916" y="533604"/>
            <a:ext cx="5456337" cy="0"/>
          </a:xfrm>
          <a:prstGeom prst="line">
            <a:avLst/>
          </a:prstGeom>
          <a:ln>
            <a:solidFill>
              <a:srgbClr val="003F48"/>
            </a:solidFill>
          </a:ln>
        </p:spPr>
        <p:style>
          <a:lnRef idx="1">
            <a:schemeClr val="accent1"/>
          </a:lnRef>
          <a:fillRef idx="0">
            <a:schemeClr val="accent1"/>
          </a:fillRef>
          <a:effectRef idx="0">
            <a:schemeClr val="accent1"/>
          </a:effectRef>
          <a:fontRef idx="minor">
            <a:schemeClr val="tx1"/>
          </a:fontRef>
        </p:style>
      </p:cxnSp>
      <p:sp>
        <p:nvSpPr>
          <p:cNvPr id="4" name="Rectangle 3">
            <a:extLst>
              <a:ext uri="{FF2B5EF4-FFF2-40B4-BE49-F238E27FC236}">
                <a16:creationId xmlns:a16="http://schemas.microsoft.com/office/drawing/2014/main" id="{AE76AB4C-903F-4F10-B1C1-71C49ED3F3BE}"/>
              </a:ext>
            </a:extLst>
          </p:cNvPr>
          <p:cNvSpPr/>
          <p:nvPr/>
        </p:nvSpPr>
        <p:spPr>
          <a:xfrm>
            <a:off x="0" y="0"/>
            <a:ext cx="40140" cy="4500000"/>
          </a:xfrm>
          <a:prstGeom prst="rect">
            <a:avLst/>
          </a:prstGeom>
          <a:solidFill>
            <a:srgbClr val="003F4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528"/>
          </a:p>
        </p:txBody>
      </p:sp>
    </p:spTree>
    <p:extLst>
      <p:ext uri="{BB962C8B-B14F-4D97-AF65-F5344CB8AC3E}">
        <p14:creationId xmlns:p14="http://schemas.microsoft.com/office/powerpoint/2010/main" val="268681707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Rectangle 23">
            <a:extLst>
              <a:ext uri="{FF2B5EF4-FFF2-40B4-BE49-F238E27FC236}">
                <a16:creationId xmlns:a16="http://schemas.microsoft.com/office/drawing/2014/main" id="{4BDBC566-382C-4445-88D9-AF0D17DAF042}"/>
              </a:ext>
            </a:extLst>
          </p:cNvPr>
          <p:cNvSpPr/>
          <p:nvPr/>
        </p:nvSpPr>
        <p:spPr>
          <a:xfrm>
            <a:off x="340029" y="1218715"/>
            <a:ext cx="5630629" cy="2385097"/>
          </a:xfrm>
          <a:prstGeom prst="rect">
            <a:avLst/>
          </a:prstGeom>
        </p:spPr>
        <p:txBody>
          <a:bodyPr wrap="square" lIns="0" rIns="0" numCol="2" spcCol="216000">
            <a:noAutofit/>
          </a:bodyPr>
          <a:lstStyle/>
          <a:p>
            <a:pPr>
              <a:spcAft>
                <a:spcPts val="600"/>
              </a:spcAft>
            </a:pPr>
            <a:r>
              <a:rPr lang="en-GB" sz="900" dirty="0">
                <a:latin typeface="Avenir LT Pro 65 Medium" panose="020B0603020203020204" pitchFamily="34" charset="0"/>
              </a:rPr>
              <a:t>As a small business grows, it can become more complex to manage and stretches the existing capabilities and staff. </a:t>
            </a:r>
          </a:p>
          <a:p>
            <a:pPr>
              <a:spcAft>
                <a:spcPts val="600"/>
              </a:spcAft>
            </a:pPr>
            <a:r>
              <a:rPr lang="en-GB" sz="900" dirty="0">
                <a:latin typeface="Avenir LT Pro 65 Medium" panose="020B0603020203020204" pitchFamily="34" charset="0"/>
              </a:rPr>
              <a:t>With more customers and demand for additional products and services, digital and assisted service channels are needed to support them, requiring more staff and capabilities.</a:t>
            </a:r>
          </a:p>
          <a:p>
            <a:pPr>
              <a:spcAft>
                <a:spcPts val="600"/>
              </a:spcAft>
            </a:pPr>
            <a:r>
              <a:rPr lang="en-GB" sz="900" dirty="0">
                <a:latin typeface="Avenir LT Pro 65 Medium" panose="020B0603020203020204" pitchFamily="34" charset="0"/>
              </a:rPr>
              <a:t>New tools are introduced to solve specific problems, but these are often isolated systems that need convoluted human processes to keep everything joined up. </a:t>
            </a:r>
          </a:p>
          <a:p>
            <a:pPr>
              <a:spcAft>
                <a:spcPts val="600"/>
              </a:spcAft>
            </a:pPr>
            <a:r>
              <a:rPr lang="en-GB" sz="900" dirty="0">
                <a:latin typeface="Avenir LT Pro 65 Medium" panose="020B0603020203020204" pitchFamily="34" charset="0"/>
              </a:rPr>
              <a:t>The company’s focus is lost as it tries to do too many things at once, creating more specialised but less connected teams.</a:t>
            </a:r>
          </a:p>
          <a:p>
            <a:pPr>
              <a:spcAft>
                <a:spcPts val="600"/>
              </a:spcAft>
            </a:pPr>
            <a:r>
              <a:rPr lang="en-GB" sz="900" dirty="0">
                <a:latin typeface="Avenir LT Pro 65 Medium" panose="020B0603020203020204" pitchFamily="34" charset="0"/>
              </a:rPr>
              <a:t>Systems and data start to multiply, functional specialisms are created, and business siloes are formed.</a:t>
            </a:r>
          </a:p>
          <a:p>
            <a:pPr>
              <a:spcAft>
                <a:spcPts val="600"/>
              </a:spcAft>
            </a:pPr>
            <a:r>
              <a:rPr lang="en-GB" sz="900" dirty="0">
                <a:latin typeface="Avenir LT Pro 65 Medium" panose="020B0603020203020204" pitchFamily="34" charset="0"/>
              </a:rPr>
              <a:t>The passion becomes diluted and the focus switches to ever higher performance demands against a backdrop of increased public and regulatory scrutiny of reputation, operation and principles in a global, crowded marketplace</a:t>
            </a:r>
          </a:p>
          <a:p>
            <a:pPr>
              <a:spcAft>
                <a:spcPts val="600"/>
              </a:spcAft>
            </a:pPr>
            <a:r>
              <a:rPr lang="en-GB" sz="900" dirty="0">
                <a:latin typeface="Avenir LT Pro 65 Medium" panose="020B0603020203020204" pitchFamily="34" charset="0"/>
              </a:rPr>
              <a:t>The real challenge, therefore, is how to recapture the simplicity of that small, focused business?</a:t>
            </a:r>
          </a:p>
        </p:txBody>
      </p:sp>
      <p:sp>
        <p:nvSpPr>
          <p:cNvPr id="4" name="Title 1">
            <a:extLst>
              <a:ext uri="{FF2B5EF4-FFF2-40B4-BE49-F238E27FC236}">
                <a16:creationId xmlns:a16="http://schemas.microsoft.com/office/drawing/2014/main" id="{029AB211-73E9-9F76-68E9-77CED4486338}"/>
              </a:ext>
            </a:extLst>
          </p:cNvPr>
          <p:cNvSpPr txBox="1">
            <a:spLocks/>
          </p:cNvSpPr>
          <p:nvPr/>
        </p:nvSpPr>
        <p:spPr>
          <a:xfrm>
            <a:off x="340029" y="779070"/>
            <a:ext cx="4091587" cy="277178"/>
          </a:xfrm>
          <a:prstGeom prst="rect">
            <a:avLst/>
          </a:prstGeom>
          <a:noFill/>
        </p:spPr>
        <p:txBody>
          <a:bodyPr vert="horz" wrap="square" lIns="0" tIns="27153" rIns="0" bIns="27153" rtlCol="0" anchor="ctr">
            <a:noAutofit/>
          </a:bodyPr>
          <a:lstStyle>
            <a:lvl1pPr defTabSz="914400">
              <a:lnSpc>
                <a:spcPct val="90000"/>
              </a:lnSpc>
              <a:spcBef>
                <a:spcPct val="0"/>
              </a:spcBef>
              <a:buNone/>
              <a:defRPr lang="en-GB" sz="2000" b="1">
                <a:solidFill>
                  <a:schemeClr val="bg1"/>
                </a:solidFill>
                <a:effectLst/>
                <a:latin typeface="Avenir Next LT Pro" panose="020B0504020202020204" pitchFamily="34" charset="0"/>
              </a:defRPr>
            </a:lvl1pPr>
          </a:lstStyle>
          <a:p>
            <a:r>
              <a:rPr lang="en-GB" sz="1188" dirty="0">
                <a:solidFill>
                  <a:srgbClr val="003F48"/>
                </a:solidFill>
                <a:latin typeface="Avenir LT Pro 65 Medium" panose="020B0603020203020204" pitchFamily="34" charset="0"/>
              </a:rPr>
              <a:t>GROWTH IS THE REAL CHALLENGE</a:t>
            </a:r>
          </a:p>
        </p:txBody>
      </p:sp>
      <p:sp>
        <p:nvSpPr>
          <p:cNvPr id="5" name="Slide Number Placeholder 5">
            <a:extLst>
              <a:ext uri="{FF2B5EF4-FFF2-40B4-BE49-F238E27FC236}">
                <a16:creationId xmlns:a16="http://schemas.microsoft.com/office/drawing/2014/main" id="{09975CBD-8477-3212-97C8-43BFF6F48C56}"/>
              </a:ext>
            </a:extLst>
          </p:cNvPr>
          <p:cNvSpPr txBox="1">
            <a:spLocks/>
          </p:cNvSpPr>
          <p:nvPr/>
        </p:nvSpPr>
        <p:spPr>
          <a:xfrm>
            <a:off x="292863" y="333108"/>
            <a:ext cx="303799" cy="216840"/>
          </a:xfrm>
          <a:prstGeom prst="rect">
            <a:avLst/>
          </a:prstGeom>
        </p:spPr>
        <p:txBody>
          <a:bodyPr vert="horz" lIns="54304" tIns="27153" rIns="54304" bIns="27153" rtlCol="0" anchor="ctr"/>
          <a:lstStyle>
            <a:defPPr>
              <a:defRPr lang="en-US"/>
            </a:defPPr>
            <a:lvl1pPr algn="r">
              <a:defRPr sz="600" b="1">
                <a:latin typeface="Avenir Next LT Pro" panose="020B0504020202020204" pitchFamily="34" charset="0"/>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l"/>
            <a:fld id="{AAF318D0-7A32-4883-B264-F6C453FE3576}" type="slidenum">
              <a:rPr lang="en-GB" sz="754">
                <a:latin typeface="Avenir LT Pro 65 Medium" panose="020B0603020203020204" pitchFamily="34" charset="0"/>
              </a:rPr>
              <a:pPr algn="l"/>
              <a:t>18</a:t>
            </a:fld>
            <a:endParaRPr lang="en-GB" sz="754">
              <a:latin typeface="Avenir LT Pro 65 Medium" panose="020B0603020203020204" pitchFamily="34" charset="0"/>
            </a:endParaRPr>
          </a:p>
        </p:txBody>
      </p:sp>
      <p:pic>
        <p:nvPicPr>
          <p:cNvPr id="6" name="Picture 5">
            <a:extLst>
              <a:ext uri="{FF2B5EF4-FFF2-40B4-BE49-F238E27FC236}">
                <a16:creationId xmlns:a16="http://schemas.microsoft.com/office/drawing/2014/main" id="{1909C8F2-1633-2AC8-D061-FFE0CC6E6E6F}"/>
              </a:ext>
            </a:extLst>
          </p:cNvPr>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a:off x="340029" y="4007759"/>
            <a:ext cx="513264" cy="134110"/>
          </a:xfrm>
          <a:prstGeom prst="rect">
            <a:avLst/>
          </a:prstGeom>
        </p:spPr>
      </p:pic>
      <p:sp>
        <p:nvSpPr>
          <p:cNvPr id="7" name="TextBox 6">
            <a:extLst>
              <a:ext uri="{FF2B5EF4-FFF2-40B4-BE49-F238E27FC236}">
                <a16:creationId xmlns:a16="http://schemas.microsoft.com/office/drawing/2014/main" id="{86D271CF-A6BC-CF23-2924-1CAFE495A082}"/>
              </a:ext>
            </a:extLst>
          </p:cNvPr>
          <p:cNvSpPr txBox="1"/>
          <p:nvPr/>
        </p:nvSpPr>
        <p:spPr>
          <a:xfrm>
            <a:off x="436511" y="346951"/>
            <a:ext cx="2491778" cy="189154"/>
          </a:xfrm>
          <a:prstGeom prst="rect">
            <a:avLst/>
          </a:prstGeom>
          <a:noFill/>
        </p:spPr>
        <p:txBody>
          <a:bodyPr wrap="square" rtlCol="0" anchor="ctr">
            <a:spAutoFit/>
          </a:bodyPr>
          <a:lstStyle>
            <a:defPPr>
              <a:defRPr lang="en-US"/>
            </a:defPPr>
            <a:lvl1pPr algn="r">
              <a:tabLst>
                <a:tab pos="1058383" algn="l"/>
              </a:tabLst>
              <a:defRPr sz="500">
                <a:latin typeface="Avenir Next LT Pro Light" panose="020B0304020202020204" pitchFamily="34" charset="0"/>
              </a:defRPr>
            </a:lvl1pPr>
          </a:lstStyle>
          <a:p>
            <a:pPr algn="l"/>
            <a:r>
              <a:rPr lang="en-GB" sz="629" dirty="0"/>
              <a:t>Management of Customers Pocketbook</a:t>
            </a:r>
          </a:p>
        </p:txBody>
      </p:sp>
      <p:cxnSp>
        <p:nvCxnSpPr>
          <p:cNvPr id="3" name="Straight Connector 2">
            <a:extLst>
              <a:ext uri="{FF2B5EF4-FFF2-40B4-BE49-F238E27FC236}">
                <a16:creationId xmlns:a16="http://schemas.microsoft.com/office/drawing/2014/main" id="{B424D9AF-AEA4-432D-FCB2-285D7678DF2A}"/>
              </a:ext>
            </a:extLst>
          </p:cNvPr>
          <p:cNvCxnSpPr>
            <a:cxnSpLocks/>
          </p:cNvCxnSpPr>
          <p:nvPr/>
        </p:nvCxnSpPr>
        <p:spPr>
          <a:xfrm flipH="1">
            <a:off x="340030" y="533604"/>
            <a:ext cx="5531381" cy="0"/>
          </a:xfrm>
          <a:prstGeom prst="line">
            <a:avLst/>
          </a:prstGeom>
          <a:ln>
            <a:solidFill>
              <a:srgbClr val="003F48"/>
            </a:solidFill>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3B335763-20EA-A6FB-8259-BF8080F65E6F}"/>
              </a:ext>
            </a:extLst>
          </p:cNvPr>
          <p:cNvSpPr/>
          <p:nvPr/>
        </p:nvSpPr>
        <p:spPr>
          <a:xfrm>
            <a:off x="6295574" y="0"/>
            <a:ext cx="40140" cy="4500000"/>
          </a:xfrm>
          <a:prstGeom prst="rect">
            <a:avLst/>
          </a:prstGeom>
          <a:solidFill>
            <a:srgbClr val="003F4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528"/>
          </a:p>
        </p:txBody>
      </p:sp>
    </p:spTree>
    <p:extLst>
      <p:ext uri="{BB962C8B-B14F-4D97-AF65-F5344CB8AC3E}">
        <p14:creationId xmlns:p14="http://schemas.microsoft.com/office/powerpoint/2010/main" val="346238017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Rectangle 23">
            <a:extLst>
              <a:ext uri="{FF2B5EF4-FFF2-40B4-BE49-F238E27FC236}">
                <a16:creationId xmlns:a16="http://schemas.microsoft.com/office/drawing/2014/main" id="{4BDBC566-382C-4445-88D9-AF0D17DAF042}"/>
              </a:ext>
            </a:extLst>
          </p:cNvPr>
          <p:cNvSpPr/>
          <p:nvPr/>
        </p:nvSpPr>
        <p:spPr>
          <a:xfrm>
            <a:off x="475916" y="1218716"/>
            <a:ext cx="5456336" cy="390013"/>
          </a:xfrm>
          <a:prstGeom prst="rect">
            <a:avLst/>
          </a:prstGeom>
        </p:spPr>
        <p:txBody>
          <a:bodyPr wrap="square" lIns="0" rIns="0" numCol="1" spcCol="360000">
            <a:noAutofit/>
          </a:bodyPr>
          <a:lstStyle/>
          <a:p>
            <a:pPr>
              <a:spcAft>
                <a:spcPts val="357"/>
              </a:spcAft>
            </a:pPr>
            <a:r>
              <a:rPr lang="en-GB" sz="900" dirty="0">
                <a:latin typeface="Avenir LT Pro 65 Medium" panose="020B0603020203020204" pitchFamily="34" charset="0"/>
              </a:rPr>
              <a:t>Here are 8 common best practices identified during customer management projects that should be considered to inform and guide implementation and ongoing operations of customer-centric capabilities.</a:t>
            </a:r>
          </a:p>
        </p:txBody>
      </p:sp>
      <p:sp>
        <p:nvSpPr>
          <p:cNvPr id="6" name="Title 1">
            <a:extLst>
              <a:ext uri="{FF2B5EF4-FFF2-40B4-BE49-F238E27FC236}">
                <a16:creationId xmlns:a16="http://schemas.microsoft.com/office/drawing/2014/main" id="{21EBFB64-919F-C929-C66E-63648D28B95E}"/>
              </a:ext>
            </a:extLst>
          </p:cNvPr>
          <p:cNvSpPr txBox="1">
            <a:spLocks/>
          </p:cNvSpPr>
          <p:nvPr/>
        </p:nvSpPr>
        <p:spPr>
          <a:xfrm>
            <a:off x="475916" y="792683"/>
            <a:ext cx="4020200" cy="277178"/>
          </a:xfrm>
          <a:prstGeom prst="rect">
            <a:avLst/>
          </a:prstGeom>
          <a:noFill/>
        </p:spPr>
        <p:txBody>
          <a:bodyPr vert="horz" wrap="square" lIns="0" tIns="27153" rIns="0" bIns="27153" rtlCol="0" anchor="ctr">
            <a:noAutofit/>
          </a:bodyPr>
          <a:lstStyle>
            <a:lvl1pPr defTabSz="914400">
              <a:lnSpc>
                <a:spcPct val="90000"/>
              </a:lnSpc>
              <a:spcBef>
                <a:spcPct val="0"/>
              </a:spcBef>
              <a:buNone/>
              <a:defRPr lang="en-GB" sz="2000" b="1">
                <a:solidFill>
                  <a:schemeClr val="bg1"/>
                </a:solidFill>
                <a:effectLst/>
                <a:latin typeface="Avenir Next LT Pro" panose="020B0504020202020204" pitchFamily="34" charset="0"/>
              </a:defRPr>
            </a:lvl1pPr>
          </a:lstStyle>
          <a:p>
            <a:r>
              <a:rPr lang="en-GB" sz="1188" dirty="0">
                <a:solidFill>
                  <a:srgbClr val="003F48"/>
                </a:solidFill>
                <a:latin typeface="Avenir LT Pro 65 Medium" panose="020B0603020203020204" pitchFamily="34" charset="0"/>
              </a:rPr>
              <a:t>BEST PRACTICES</a:t>
            </a:r>
          </a:p>
        </p:txBody>
      </p:sp>
      <p:sp>
        <p:nvSpPr>
          <p:cNvPr id="7" name="TextBox 6">
            <a:extLst>
              <a:ext uri="{FF2B5EF4-FFF2-40B4-BE49-F238E27FC236}">
                <a16:creationId xmlns:a16="http://schemas.microsoft.com/office/drawing/2014/main" id="{C240B775-AD14-2A12-641C-726293E9F95E}"/>
              </a:ext>
            </a:extLst>
          </p:cNvPr>
          <p:cNvSpPr txBox="1"/>
          <p:nvPr/>
        </p:nvSpPr>
        <p:spPr>
          <a:xfrm>
            <a:off x="3323670" y="348980"/>
            <a:ext cx="2491778" cy="189154"/>
          </a:xfrm>
          <a:prstGeom prst="rect">
            <a:avLst/>
          </a:prstGeom>
          <a:noFill/>
        </p:spPr>
        <p:txBody>
          <a:bodyPr wrap="square" rtlCol="0" anchor="ctr">
            <a:spAutoFit/>
          </a:bodyPr>
          <a:lstStyle/>
          <a:p>
            <a:pPr algn="r">
              <a:tabLst>
                <a:tab pos="1330387" algn="l"/>
              </a:tabLst>
            </a:pPr>
            <a:r>
              <a:rPr lang="en-GB" sz="629" dirty="0">
                <a:latin typeface="Avenir Next LT Pro Light" panose="020B0304020202020204" pitchFamily="34" charset="0"/>
              </a:rPr>
              <a:t>Management of Customers Pocketbook</a:t>
            </a:r>
          </a:p>
        </p:txBody>
      </p:sp>
      <p:sp>
        <p:nvSpPr>
          <p:cNvPr id="9" name="Slide Number Placeholder 5">
            <a:extLst>
              <a:ext uri="{FF2B5EF4-FFF2-40B4-BE49-F238E27FC236}">
                <a16:creationId xmlns:a16="http://schemas.microsoft.com/office/drawing/2014/main" id="{8CE3BA27-4A0B-FD71-1844-002ACBD2F410}"/>
              </a:ext>
            </a:extLst>
          </p:cNvPr>
          <p:cNvSpPr txBox="1">
            <a:spLocks/>
          </p:cNvSpPr>
          <p:nvPr/>
        </p:nvSpPr>
        <p:spPr>
          <a:xfrm>
            <a:off x="5678078" y="335137"/>
            <a:ext cx="303799" cy="216840"/>
          </a:xfrm>
          <a:prstGeom prst="rect">
            <a:avLst/>
          </a:prstGeom>
        </p:spPr>
        <p:txBody>
          <a:bodyPr vert="horz" lIns="54304" tIns="27153" rIns="54304" bIns="27153" rtlCol="0" anchor="ctr"/>
          <a:lstStyle>
            <a:defPPr>
              <a:defRPr lang="en-US"/>
            </a:defPPr>
            <a:lvl1pPr marL="0" algn="r" defTabSz="457200" rtl="0" eaLnBrk="1" latinLnBrk="0" hangingPunct="1">
              <a:defRPr sz="450" kern="1200">
                <a:solidFill>
                  <a:schemeClr val="bg1">
                    <a:lumMod val="85000"/>
                  </a:schemeClr>
                </a:solidFill>
                <a:latin typeface="Avenir Next LT Pro Light" panose="020B0304020202020204" pitchFamily="34" charset="0"/>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AAF318D0-7A32-4883-B264-F6C453FE3576}" type="slidenum">
              <a:rPr lang="en-GB" sz="754" b="1">
                <a:solidFill>
                  <a:schemeClr val="tx1"/>
                </a:solidFill>
                <a:latin typeface="Avenir LT Pro 65 Medium" panose="020B0603020203020204" pitchFamily="34" charset="0"/>
              </a:rPr>
              <a:pPr/>
              <a:t>19</a:t>
            </a:fld>
            <a:endParaRPr lang="en-GB" sz="754" b="1">
              <a:solidFill>
                <a:schemeClr val="tx1"/>
              </a:solidFill>
              <a:latin typeface="Avenir LT Pro 65 Medium" panose="020B0603020203020204" pitchFamily="34" charset="0"/>
            </a:endParaRPr>
          </a:p>
        </p:txBody>
      </p:sp>
      <p:pic>
        <p:nvPicPr>
          <p:cNvPr id="10" name="Picture 9">
            <a:extLst>
              <a:ext uri="{FF2B5EF4-FFF2-40B4-BE49-F238E27FC236}">
                <a16:creationId xmlns:a16="http://schemas.microsoft.com/office/drawing/2014/main" id="{1C2F9397-3001-18B9-D587-3C3A0CC30CBA}"/>
              </a:ext>
            </a:extLst>
          </p:cNvPr>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a:off x="5421446" y="4002749"/>
            <a:ext cx="513264" cy="134110"/>
          </a:xfrm>
          <a:prstGeom prst="rect">
            <a:avLst/>
          </a:prstGeom>
        </p:spPr>
      </p:pic>
      <p:sp>
        <p:nvSpPr>
          <p:cNvPr id="2" name="Rectangle 1">
            <a:extLst>
              <a:ext uri="{FF2B5EF4-FFF2-40B4-BE49-F238E27FC236}">
                <a16:creationId xmlns:a16="http://schemas.microsoft.com/office/drawing/2014/main" id="{E193F79C-A8CA-C2A2-C6F1-4F1D08E8936D}"/>
              </a:ext>
            </a:extLst>
          </p:cNvPr>
          <p:cNvSpPr/>
          <p:nvPr/>
        </p:nvSpPr>
        <p:spPr>
          <a:xfrm>
            <a:off x="475916" y="1931970"/>
            <a:ext cx="5456337" cy="682491"/>
          </a:xfrm>
          <a:prstGeom prst="rect">
            <a:avLst/>
          </a:prstGeom>
        </p:spPr>
        <p:txBody>
          <a:bodyPr wrap="square" numCol="2" spcCol="360000">
            <a:noAutofit/>
          </a:bodyPr>
          <a:lstStyle/>
          <a:p>
            <a:pPr marL="113743" indent="-113743">
              <a:spcAft>
                <a:spcPts val="357"/>
              </a:spcAft>
              <a:buClr>
                <a:srgbClr val="003F48"/>
              </a:buClr>
              <a:buFont typeface="+mj-lt"/>
              <a:buAutoNum type="arabicPeriod"/>
            </a:pPr>
            <a:r>
              <a:rPr lang="en-GB" sz="900" b="1" dirty="0">
                <a:solidFill>
                  <a:srgbClr val="003F48"/>
                </a:solidFill>
                <a:latin typeface="Avenir LT Pro 65 Medium" panose="020B0603020203020204" pitchFamily="34" charset="0"/>
              </a:rPr>
              <a:t>Put the customer at the heart of business</a:t>
            </a:r>
          </a:p>
          <a:p>
            <a:pPr marL="113743" indent="-113743">
              <a:spcAft>
                <a:spcPts val="357"/>
              </a:spcAft>
              <a:buClr>
                <a:srgbClr val="003F48"/>
              </a:buClr>
              <a:buFont typeface="+mj-lt"/>
              <a:buAutoNum type="arabicPeriod"/>
            </a:pPr>
            <a:r>
              <a:rPr lang="en-GB" sz="900" b="1" dirty="0">
                <a:solidFill>
                  <a:srgbClr val="003F48"/>
                </a:solidFill>
                <a:latin typeface="Avenir LT Pro 65 Medium" panose="020B0603020203020204" pitchFamily="34" charset="0"/>
              </a:rPr>
              <a:t>Drive strategy and action with insight</a:t>
            </a:r>
          </a:p>
          <a:p>
            <a:pPr marL="113743" indent="-113743">
              <a:spcAft>
                <a:spcPts val="357"/>
              </a:spcAft>
              <a:buClr>
                <a:srgbClr val="003F48"/>
              </a:buClr>
              <a:buFont typeface="+mj-lt"/>
              <a:buAutoNum type="arabicPeriod"/>
            </a:pPr>
            <a:r>
              <a:rPr lang="en-GB" sz="900" b="1" dirty="0">
                <a:solidFill>
                  <a:srgbClr val="003F48"/>
                </a:solidFill>
                <a:latin typeface="Avenir LT Pro 65 Medium" panose="020B0603020203020204" pitchFamily="34" charset="0"/>
              </a:rPr>
              <a:t>Measure, measure, measure</a:t>
            </a:r>
          </a:p>
          <a:p>
            <a:pPr marL="113743" indent="-113743">
              <a:spcAft>
                <a:spcPts val="357"/>
              </a:spcAft>
              <a:buClr>
                <a:srgbClr val="003F48"/>
              </a:buClr>
              <a:buFont typeface="+mj-lt"/>
              <a:buAutoNum type="arabicPeriod"/>
            </a:pPr>
            <a:r>
              <a:rPr lang="en-GB" sz="900" b="1" dirty="0">
                <a:solidFill>
                  <a:srgbClr val="003F48"/>
                </a:solidFill>
                <a:latin typeface="Avenir LT Pro 65 Medium" panose="020B0603020203020204" pitchFamily="34" charset="0"/>
              </a:rPr>
              <a:t>Make it relevant</a:t>
            </a:r>
          </a:p>
          <a:p>
            <a:pPr marL="113743" indent="-113743">
              <a:spcAft>
                <a:spcPts val="357"/>
              </a:spcAft>
              <a:buClr>
                <a:srgbClr val="003F48"/>
              </a:buClr>
              <a:buFont typeface="+mj-lt"/>
              <a:buAutoNum type="arabicPeriod"/>
            </a:pPr>
            <a:r>
              <a:rPr lang="en-GB" sz="900" b="1" dirty="0">
                <a:solidFill>
                  <a:srgbClr val="003F48"/>
                </a:solidFill>
                <a:latin typeface="Avenir LT Pro 65 Medium" panose="020B0603020203020204" pitchFamily="34" charset="0"/>
              </a:rPr>
              <a:t>Get personal</a:t>
            </a:r>
          </a:p>
          <a:p>
            <a:pPr marL="113743" indent="-113743">
              <a:spcAft>
                <a:spcPts val="357"/>
              </a:spcAft>
              <a:buClr>
                <a:srgbClr val="003F48"/>
              </a:buClr>
              <a:buFont typeface="+mj-lt"/>
              <a:buAutoNum type="arabicPeriod"/>
            </a:pPr>
            <a:r>
              <a:rPr lang="en-GB" sz="900" b="1" dirty="0">
                <a:solidFill>
                  <a:srgbClr val="003F48"/>
                </a:solidFill>
                <a:latin typeface="Avenir LT Pro 65 Medium" panose="020B0603020203020204" pitchFamily="34" charset="0"/>
              </a:rPr>
              <a:t>Adapt rapidly</a:t>
            </a:r>
          </a:p>
          <a:p>
            <a:pPr marL="113743" indent="-113743">
              <a:spcAft>
                <a:spcPts val="357"/>
              </a:spcAft>
              <a:buClr>
                <a:srgbClr val="003F48"/>
              </a:buClr>
              <a:buFont typeface="+mj-lt"/>
              <a:buAutoNum type="arabicPeriod"/>
            </a:pPr>
            <a:r>
              <a:rPr lang="en-GB" sz="900" b="1" dirty="0">
                <a:solidFill>
                  <a:srgbClr val="003F48"/>
                </a:solidFill>
                <a:latin typeface="Avenir LT Pro 65 Medium" panose="020B0603020203020204" pitchFamily="34" charset="0"/>
              </a:rPr>
              <a:t>Learn, refine, repeat</a:t>
            </a:r>
          </a:p>
          <a:p>
            <a:pPr marL="113743" indent="-113743">
              <a:spcAft>
                <a:spcPts val="357"/>
              </a:spcAft>
              <a:buClr>
                <a:srgbClr val="003F48"/>
              </a:buClr>
              <a:buFont typeface="+mj-lt"/>
              <a:buAutoNum type="arabicPeriod"/>
            </a:pPr>
            <a:r>
              <a:rPr lang="en-GB" sz="900" b="1" dirty="0">
                <a:solidFill>
                  <a:srgbClr val="003F48"/>
                </a:solidFill>
                <a:latin typeface="Avenir LT Pro 65 Medium" panose="020B0603020203020204" pitchFamily="34" charset="0"/>
              </a:rPr>
              <a:t>Embed the right thinking</a:t>
            </a:r>
          </a:p>
        </p:txBody>
      </p:sp>
      <p:cxnSp>
        <p:nvCxnSpPr>
          <p:cNvPr id="4" name="Straight Connector 3">
            <a:extLst>
              <a:ext uri="{FF2B5EF4-FFF2-40B4-BE49-F238E27FC236}">
                <a16:creationId xmlns:a16="http://schemas.microsoft.com/office/drawing/2014/main" id="{1F278B42-2F45-837F-CBC2-4C5A672727D3}"/>
              </a:ext>
            </a:extLst>
          </p:cNvPr>
          <p:cNvCxnSpPr>
            <a:cxnSpLocks/>
          </p:cNvCxnSpPr>
          <p:nvPr/>
        </p:nvCxnSpPr>
        <p:spPr>
          <a:xfrm flipH="1">
            <a:off x="475916" y="533604"/>
            <a:ext cx="5456337" cy="0"/>
          </a:xfrm>
          <a:prstGeom prst="line">
            <a:avLst/>
          </a:prstGeom>
          <a:ln>
            <a:solidFill>
              <a:srgbClr val="003F48"/>
            </a:solidFill>
          </a:ln>
        </p:spPr>
        <p:style>
          <a:lnRef idx="1">
            <a:schemeClr val="accent1"/>
          </a:lnRef>
          <a:fillRef idx="0">
            <a:schemeClr val="accent1"/>
          </a:fillRef>
          <a:effectRef idx="0">
            <a:schemeClr val="accent1"/>
          </a:effectRef>
          <a:fontRef idx="minor">
            <a:schemeClr val="tx1"/>
          </a:fontRef>
        </p:style>
      </p:cxnSp>
      <p:sp>
        <p:nvSpPr>
          <p:cNvPr id="8" name="Rectangle 7">
            <a:extLst>
              <a:ext uri="{FF2B5EF4-FFF2-40B4-BE49-F238E27FC236}">
                <a16:creationId xmlns:a16="http://schemas.microsoft.com/office/drawing/2014/main" id="{B4349BED-130E-972B-8121-1392DD520638}"/>
              </a:ext>
            </a:extLst>
          </p:cNvPr>
          <p:cNvSpPr/>
          <p:nvPr/>
        </p:nvSpPr>
        <p:spPr>
          <a:xfrm>
            <a:off x="0" y="0"/>
            <a:ext cx="40140" cy="4500000"/>
          </a:xfrm>
          <a:prstGeom prst="rect">
            <a:avLst/>
          </a:prstGeom>
          <a:solidFill>
            <a:srgbClr val="003F4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528"/>
          </a:p>
        </p:txBody>
      </p:sp>
    </p:spTree>
    <p:extLst>
      <p:ext uri="{BB962C8B-B14F-4D97-AF65-F5344CB8AC3E}">
        <p14:creationId xmlns:p14="http://schemas.microsoft.com/office/powerpoint/2010/main" val="7026482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lumMod val="85000"/>
            <a:lumOff val="15000"/>
          </a:schemeClr>
        </a:solidFill>
        <a:effectLst/>
      </p:bgPr>
    </p:bg>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3DC9D186-A095-9B41-1ECA-F22BF3A44E76}"/>
              </a:ext>
            </a:extLst>
          </p:cNvPr>
          <p:cNvSpPr txBox="1"/>
          <p:nvPr/>
        </p:nvSpPr>
        <p:spPr>
          <a:xfrm>
            <a:off x="611762" y="3587549"/>
            <a:ext cx="5032666" cy="466093"/>
          </a:xfrm>
          <a:prstGeom prst="rect">
            <a:avLst/>
          </a:prstGeom>
        </p:spPr>
        <p:txBody>
          <a:bodyPr wrap="square" lIns="21379" rIns="21379" numCol="1" spcCol="360000">
            <a:noAutofit/>
          </a:bodyPr>
          <a:lstStyle>
            <a:defPPr>
              <a:defRPr lang="en-US"/>
            </a:defPPr>
            <a:lvl1pPr algn="just">
              <a:spcAft>
                <a:spcPts val="600"/>
              </a:spcAft>
              <a:defRPr sz="900" b="1">
                <a:solidFill>
                  <a:srgbClr val="003F48"/>
                </a:solidFill>
                <a:latin typeface="Avenir Next LT Pro" panose="020B0504020202020204" pitchFamily="34" charset="0"/>
              </a:defRPr>
            </a:lvl1pPr>
          </a:lstStyle>
          <a:p>
            <a:r>
              <a:rPr lang="en-GB" sz="534" b="0" dirty="0">
                <a:solidFill>
                  <a:schemeClr val="bg1">
                    <a:lumMod val="65000"/>
                  </a:schemeClr>
                </a:solidFill>
                <a:latin typeface="Avenir LT Pro 65 Medium" panose="020B0603020203020204" pitchFamily="34" charset="0"/>
              </a:rPr>
              <a:t>All rights reserved. No part of this publication may be reproduced, stored in a retrieval system or transmitted in any form, or by any means, electronic, mechanical, photocopying, recording or otherwise, without the prior permission. CVM People Ltd is not responsible for any errors or omissions, or for the results obtained from the use of this information that was obtained from direct experience or public reports. The performance represented is "historical” and that “past performance" is not a reliable indicator of future results. All information in this document is provided “as is”, with no guarantee of completeness, accuracy, timeliness or of the results obtained from the use of this information.</a:t>
            </a:r>
          </a:p>
        </p:txBody>
      </p:sp>
      <p:sp>
        <p:nvSpPr>
          <p:cNvPr id="8" name="TextBox 7">
            <a:extLst>
              <a:ext uri="{FF2B5EF4-FFF2-40B4-BE49-F238E27FC236}">
                <a16:creationId xmlns:a16="http://schemas.microsoft.com/office/drawing/2014/main" id="{9FFF844B-E160-4745-B87A-847EE0EB100F}"/>
              </a:ext>
            </a:extLst>
          </p:cNvPr>
          <p:cNvSpPr txBox="1"/>
          <p:nvPr/>
        </p:nvSpPr>
        <p:spPr>
          <a:xfrm>
            <a:off x="1023555" y="1650076"/>
            <a:ext cx="4209081" cy="735966"/>
          </a:xfrm>
          <a:prstGeom prst="rect">
            <a:avLst/>
          </a:prstGeom>
          <a:noFill/>
          <a:ln w="9525">
            <a:noFill/>
          </a:ln>
        </p:spPr>
        <p:style>
          <a:lnRef idx="2">
            <a:schemeClr val="accent1">
              <a:shade val="15000"/>
            </a:schemeClr>
          </a:lnRef>
          <a:fillRef idx="1">
            <a:schemeClr val="accent1"/>
          </a:fillRef>
          <a:effectRef idx="0">
            <a:schemeClr val="accent1"/>
          </a:effectRef>
          <a:fontRef idx="minor">
            <a:schemeClr val="lt1"/>
          </a:fontRef>
        </p:style>
        <p:txBody>
          <a:bodyPr rtlCol="0" anchor="t"/>
          <a:lstStyle>
            <a:defPPr>
              <a:defRPr lang="en-US"/>
            </a:defPPr>
            <a:lvl1pPr algn="ctr">
              <a:defRPr>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marL="52800" indent="-52800">
              <a:spcAft>
                <a:spcPts val="246"/>
              </a:spcAft>
            </a:pPr>
            <a:r>
              <a:rPr lang="en-GB" sz="1257" b="1" i="1" dirty="0">
                <a:solidFill>
                  <a:schemeClr val="bg1"/>
                </a:solidFill>
                <a:latin typeface="Avenir LT Pro 65 Medium" panose="020B0603020203020204" pitchFamily="34" charset="0"/>
              </a:rPr>
              <a:t>“It is, however, reasonable to have perfection in our eye; that we may always advance towards it, though we know it never can be reached.”</a:t>
            </a:r>
            <a:br>
              <a:rPr lang="en-GB" sz="1257" b="1" i="1" dirty="0">
                <a:solidFill>
                  <a:schemeClr val="bg1"/>
                </a:solidFill>
                <a:latin typeface="Avenir LT Pro 65 Medium" panose="020B0603020203020204" pitchFamily="34" charset="0"/>
              </a:rPr>
            </a:br>
            <a:endParaRPr lang="en-GB" sz="1257" b="1" i="1" dirty="0">
              <a:solidFill>
                <a:schemeClr val="bg1"/>
              </a:solidFill>
              <a:latin typeface="Avenir LT Pro 65 Medium" panose="020B0603020203020204" pitchFamily="34" charset="0"/>
            </a:endParaRPr>
          </a:p>
          <a:p>
            <a:pPr>
              <a:spcAft>
                <a:spcPts val="246"/>
              </a:spcAft>
            </a:pPr>
            <a:r>
              <a:rPr lang="en-GB" sz="1257" i="1" dirty="0">
                <a:solidFill>
                  <a:srgbClr val="8F8F8F"/>
                </a:solidFill>
                <a:latin typeface="Avenir LT Pro 65 Medium" panose="020B0603020203020204" pitchFamily="34" charset="0"/>
              </a:rPr>
              <a:t>Dr Samuel Johnson</a:t>
            </a:r>
          </a:p>
        </p:txBody>
      </p:sp>
      <p:sp>
        <p:nvSpPr>
          <p:cNvPr id="3" name="Rectangle 2">
            <a:extLst>
              <a:ext uri="{FF2B5EF4-FFF2-40B4-BE49-F238E27FC236}">
                <a16:creationId xmlns:a16="http://schemas.microsoft.com/office/drawing/2014/main" id="{8439F5C5-C431-6C6C-A0D3-265A63AE6DCE}"/>
              </a:ext>
            </a:extLst>
          </p:cNvPr>
          <p:cNvSpPr/>
          <p:nvPr/>
        </p:nvSpPr>
        <p:spPr>
          <a:xfrm>
            <a:off x="6295574" y="0"/>
            <a:ext cx="40140" cy="4500000"/>
          </a:xfrm>
          <a:prstGeom prst="rect">
            <a:avLst/>
          </a:prstGeom>
          <a:solidFill>
            <a:srgbClr val="003F4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528"/>
          </a:p>
        </p:txBody>
      </p:sp>
    </p:spTree>
    <p:extLst>
      <p:ext uri="{BB962C8B-B14F-4D97-AF65-F5344CB8AC3E}">
        <p14:creationId xmlns:p14="http://schemas.microsoft.com/office/powerpoint/2010/main" val="235808348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Rectangle 23">
            <a:extLst>
              <a:ext uri="{FF2B5EF4-FFF2-40B4-BE49-F238E27FC236}">
                <a16:creationId xmlns:a16="http://schemas.microsoft.com/office/drawing/2014/main" id="{4BDBC566-382C-4445-88D9-AF0D17DAF042}"/>
              </a:ext>
            </a:extLst>
          </p:cNvPr>
          <p:cNvSpPr/>
          <p:nvPr/>
        </p:nvSpPr>
        <p:spPr>
          <a:xfrm>
            <a:off x="340029" y="1218715"/>
            <a:ext cx="4091587" cy="1452767"/>
          </a:xfrm>
          <a:prstGeom prst="rect">
            <a:avLst/>
          </a:prstGeom>
        </p:spPr>
        <p:txBody>
          <a:bodyPr wrap="square" lIns="0" rIns="0" numCol="1" spcCol="360000">
            <a:noAutofit/>
          </a:bodyPr>
          <a:lstStyle/>
          <a:p>
            <a:pPr>
              <a:spcAft>
                <a:spcPts val="600"/>
              </a:spcAft>
            </a:pPr>
            <a:r>
              <a:rPr lang="en-GB" sz="900" dirty="0">
                <a:latin typeface="Avenir LT Pro 65 Medium" panose="020B0603020203020204" pitchFamily="34" charset="0"/>
              </a:rPr>
              <a:t>Consumers want personalised, responsive and high-quality experiences when engaging with brands. </a:t>
            </a:r>
          </a:p>
          <a:p>
            <a:pPr>
              <a:spcAft>
                <a:spcPts val="600"/>
              </a:spcAft>
            </a:pPr>
            <a:r>
              <a:rPr lang="en-GB" sz="900" dirty="0">
                <a:latin typeface="Avenir LT Pro 65 Medium" panose="020B0603020203020204" pitchFamily="34" charset="0"/>
              </a:rPr>
              <a:t>World-class businesses fulfil this by being customer-centric and putting customers at the heart of their business. Everything they do starts with the customer by listening and then adapting to their needs.</a:t>
            </a:r>
          </a:p>
          <a:p>
            <a:pPr>
              <a:spcAft>
                <a:spcPts val="600"/>
              </a:spcAft>
            </a:pPr>
            <a:r>
              <a:rPr lang="en-GB" sz="900" dirty="0">
                <a:latin typeface="Avenir LT Pro 65 Medium" panose="020B0603020203020204" pitchFamily="34" charset="0"/>
              </a:rPr>
              <a:t>The business forms a clear vision that ensures the best possible experience for their customers at every touchpoint, as well as behind the scenes. This vision is translated into a strategy that focuses their resources and capabilities to realise the vision and maximise the customer lifetime value.</a:t>
            </a:r>
          </a:p>
        </p:txBody>
      </p:sp>
      <p:sp>
        <p:nvSpPr>
          <p:cNvPr id="4" name="Title 1">
            <a:extLst>
              <a:ext uri="{FF2B5EF4-FFF2-40B4-BE49-F238E27FC236}">
                <a16:creationId xmlns:a16="http://schemas.microsoft.com/office/drawing/2014/main" id="{029AB211-73E9-9F76-68E9-77CED4486338}"/>
              </a:ext>
            </a:extLst>
          </p:cNvPr>
          <p:cNvSpPr txBox="1">
            <a:spLocks/>
          </p:cNvSpPr>
          <p:nvPr/>
        </p:nvSpPr>
        <p:spPr>
          <a:xfrm>
            <a:off x="340029" y="779070"/>
            <a:ext cx="4091587" cy="277178"/>
          </a:xfrm>
          <a:prstGeom prst="rect">
            <a:avLst/>
          </a:prstGeom>
          <a:noFill/>
        </p:spPr>
        <p:txBody>
          <a:bodyPr vert="horz" wrap="square" lIns="0" tIns="27153" rIns="0" bIns="27153" rtlCol="0" anchor="ctr">
            <a:noAutofit/>
          </a:bodyPr>
          <a:lstStyle>
            <a:lvl1pPr defTabSz="914400">
              <a:lnSpc>
                <a:spcPct val="90000"/>
              </a:lnSpc>
              <a:spcBef>
                <a:spcPct val="0"/>
              </a:spcBef>
              <a:buNone/>
              <a:defRPr lang="en-GB" sz="2000" b="1">
                <a:solidFill>
                  <a:schemeClr val="bg1"/>
                </a:solidFill>
                <a:effectLst/>
                <a:latin typeface="Avenir Next LT Pro" panose="020B0504020202020204" pitchFamily="34" charset="0"/>
              </a:defRPr>
            </a:lvl1pPr>
          </a:lstStyle>
          <a:p>
            <a:r>
              <a:rPr lang="en-GB" sz="1188" dirty="0">
                <a:solidFill>
                  <a:srgbClr val="003F48"/>
                </a:solidFill>
                <a:latin typeface="Avenir LT Pro 65 Medium" panose="020B0603020203020204" pitchFamily="34" charset="0"/>
              </a:rPr>
              <a:t>1. PUT THE CUSTOMER AT THE HEART OF BUSINESS</a:t>
            </a:r>
          </a:p>
        </p:txBody>
      </p:sp>
      <p:sp>
        <p:nvSpPr>
          <p:cNvPr id="5" name="Slide Number Placeholder 5">
            <a:extLst>
              <a:ext uri="{FF2B5EF4-FFF2-40B4-BE49-F238E27FC236}">
                <a16:creationId xmlns:a16="http://schemas.microsoft.com/office/drawing/2014/main" id="{09975CBD-8477-3212-97C8-43BFF6F48C56}"/>
              </a:ext>
            </a:extLst>
          </p:cNvPr>
          <p:cNvSpPr txBox="1">
            <a:spLocks/>
          </p:cNvSpPr>
          <p:nvPr/>
        </p:nvSpPr>
        <p:spPr>
          <a:xfrm>
            <a:off x="292863" y="333108"/>
            <a:ext cx="303799" cy="216840"/>
          </a:xfrm>
          <a:prstGeom prst="rect">
            <a:avLst/>
          </a:prstGeom>
        </p:spPr>
        <p:txBody>
          <a:bodyPr vert="horz" lIns="54304" tIns="27153" rIns="54304" bIns="27153" rtlCol="0" anchor="ctr"/>
          <a:lstStyle>
            <a:defPPr>
              <a:defRPr lang="en-US"/>
            </a:defPPr>
            <a:lvl1pPr algn="r">
              <a:defRPr sz="600" b="1">
                <a:latin typeface="Avenir Next LT Pro" panose="020B0504020202020204" pitchFamily="34" charset="0"/>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l"/>
            <a:fld id="{AAF318D0-7A32-4883-B264-F6C453FE3576}" type="slidenum">
              <a:rPr lang="en-GB" sz="754">
                <a:latin typeface="Avenir LT Pro 65 Medium" panose="020B0603020203020204" pitchFamily="34" charset="0"/>
              </a:rPr>
              <a:pPr algn="l"/>
              <a:t>20</a:t>
            </a:fld>
            <a:endParaRPr lang="en-GB" sz="754">
              <a:latin typeface="Avenir LT Pro 65 Medium" panose="020B0603020203020204" pitchFamily="34" charset="0"/>
            </a:endParaRPr>
          </a:p>
        </p:txBody>
      </p:sp>
      <p:pic>
        <p:nvPicPr>
          <p:cNvPr id="6" name="Picture 5">
            <a:extLst>
              <a:ext uri="{FF2B5EF4-FFF2-40B4-BE49-F238E27FC236}">
                <a16:creationId xmlns:a16="http://schemas.microsoft.com/office/drawing/2014/main" id="{1909C8F2-1633-2AC8-D061-FFE0CC6E6E6F}"/>
              </a:ext>
            </a:extLst>
          </p:cNvPr>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a:off x="340029" y="4007759"/>
            <a:ext cx="513264" cy="134110"/>
          </a:xfrm>
          <a:prstGeom prst="rect">
            <a:avLst/>
          </a:prstGeom>
        </p:spPr>
      </p:pic>
      <p:sp>
        <p:nvSpPr>
          <p:cNvPr id="7" name="TextBox 6">
            <a:extLst>
              <a:ext uri="{FF2B5EF4-FFF2-40B4-BE49-F238E27FC236}">
                <a16:creationId xmlns:a16="http://schemas.microsoft.com/office/drawing/2014/main" id="{86D271CF-A6BC-CF23-2924-1CAFE495A082}"/>
              </a:ext>
            </a:extLst>
          </p:cNvPr>
          <p:cNvSpPr txBox="1"/>
          <p:nvPr/>
        </p:nvSpPr>
        <p:spPr>
          <a:xfrm>
            <a:off x="436511" y="346951"/>
            <a:ext cx="2491778" cy="189154"/>
          </a:xfrm>
          <a:prstGeom prst="rect">
            <a:avLst/>
          </a:prstGeom>
          <a:noFill/>
        </p:spPr>
        <p:txBody>
          <a:bodyPr wrap="square" rtlCol="0" anchor="ctr">
            <a:spAutoFit/>
          </a:bodyPr>
          <a:lstStyle>
            <a:defPPr>
              <a:defRPr lang="en-US"/>
            </a:defPPr>
            <a:lvl1pPr algn="r">
              <a:tabLst>
                <a:tab pos="1058383" algn="l"/>
              </a:tabLst>
              <a:defRPr sz="500">
                <a:latin typeface="Avenir Next LT Pro Light" panose="020B0304020202020204" pitchFamily="34" charset="0"/>
              </a:defRPr>
            </a:lvl1pPr>
          </a:lstStyle>
          <a:p>
            <a:pPr algn="l"/>
            <a:r>
              <a:rPr lang="en-GB" sz="629" dirty="0"/>
              <a:t>Management of Customers Pocketbook</a:t>
            </a:r>
          </a:p>
        </p:txBody>
      </p:sp>
      <p:cxnSp>
        <p:nvCxnSpPr>
          <p:cNvPr id="3" name="Straight Connector 2">
            <a:extLst>
              <a:ext uri="{FF2B5EF4-FFF2-40B4-BE49-F238E27FC236}">
                <a16:creationId xmlns:a16="http://schemas.microsoft.com/office/drawing/2014/main" id="{D130F02E-F167-5CAD-B422-F1EF4999DC77}"/>
              </a:ext>
            </a:extLst>
          </p:cNvPr>
          <p:cNvCxnSpPr>
            <a:cxnSpLocks/>
          </p:cNvCxnSpPr>
          <p:nvPr/>
        </p:nvCxnSpPr>
        <p:spPr>
          <a:xfrm flipH="1">
            <a:off x="340030" y="533604"/>
            <a:ext cx="5531381" cy="0"/>
          </a:xfrm>
          <a:prstGeom prst="line">
            <a:avLst/>
          </a:prstGeom>
          <a:ln>
            <a:solidFill>
              <a:srgbClr val="003F48"/>
            </a:solidFill>
          </a:ln>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a16="http://schemas.microsoft.com/office/drawing/2014/main" id="{BDC76E6E-0C28-9DB1-F1C1-0FF5AEA43AAA}"/>
              </a:ext>
            </a:extLst>
          </p:cNvPr>
          <p:cNvSpPr/>
          <p:nvPr/>
        </p:nvSpPr>
        <p:spPr>
          <a:xfrm>
            <a:off x="6295574" y="0"/>
            <a:ext cx="40140" cy="4500000"/>
          </a:xfrm>
          <a:prstGeom prst="rect">
            <a:avLst/>
          </a:prstGeom>
          <a:solidFill>
            <a:srgbClr val="003F4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528"/>
          </a:p>
        </p:txBody>
      </p:sp>
      <p:sp>
        <p:nvSpPr>
          <p:cNvPr id="8" name="Rectangle 7">
            <a:extLst>
              <a:ext uri="{FF2B5EF4-FFF2-40B4-BE49-F238E27FC236}">
                <a16:creationId xmlns:a16="http://schemas.microsoft.com/office/drawing/2014/main" id="{A45CA132-9EDD-A4FF-92B7-E99209EEF8F0}"/>
              </a:ext>
            </a:extLst>
          </p:cNvPr>
          <p:cNvSpPr/>
          <p:nvPr/>
        </p:nvSpPr>
        <p:spPr>
          <a:xfrm>
            <a:off x="4585447" y="1300622"/>
            <a:ext cx="1285964" cy="1209495"/>
          </a:xfrm>
          <a:prstGeom prst="rect">
            <a:avLst/>
          </a:prstGeom>
          <a:solidFill>
            <a:srgbClr val="003F48">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45252" tIns="45252" rIns="45252" bIns="45252" rtlCol="0" anchor="ctr"/>
          <a:lstStyle/>
          <a:p>
            <a:pPr algn="ctr"/>
            <a:r>
              <a:rPr lang="en-GB" sz="800" i="1" dirty="0">
                <a:solidFill>
                  <a:schemeClr val="bg1"/>
                </a:solidFill>
                <a:latin typeface="Avenir LT Pro 65 Medium" panose="020B0603020203020204" pitchFamily="34" charset="0"/>
              </a:rPr>
              <a:t>“We’re not competitor-obsessed, we’re customer-obsessed. We start with what the customer needs and we work backwards.”</a:t>
            </a:r>
          </a:p>
          <a:p>
            <a:pPr algn="ctr"/>
            <a:endParaRPr lang="en-GB" sz="800" i="1" dirty="0">
              <a:solidFill>
                <a:schemeClr val="bg1"/>
              </a:solidFill>
              <a:latin typeface="Avenir LT Pro 65 Medium" panose="020B0603020203020204" pitchFamily="34" charset="0"/>
            </a:endParaRPr>
          </a:p>
          <a:p>
            <a:pPr algn="ctr"/>
            <a:r>
              <a:rPr lang="en-GB" sz="800" b="1" spc="126" dirty="0">
                <a:solidFill>
                  <a:srgbClr val="003F48"/>
                </a:solidFill>
                <a:latin typeface="Avenir LT Pro 65 Medium" panose="020B0603020203020204" pitchFamily="34" charset="0"/>
              </a:rPr>
              <a:t>Jeff Bezos</a:t>
            </a:r>
          </a:p>
          <a:p>
            <a:pPr algn="ctr"/>
            <a:r>
              <a:rPr lang="en-GB" sz="800" spc="126" dirty="0">
                <a:solidFill>
                  <a:srgbClr val="003F48"/>
                </a:solidFill>
                <a:latin typeface="Avenir LT Pro 65 Medium" panose="020B0603020203020204" pitchFamily="34" charset="0"/>
              </a:rPr>
              <a:t>CEO, Amazon</a:t>
            </a:r>
          </a:p>
        </p:txBody>
      </p:sp>
      <p:sp>
        <p:nvSpPr>
          <p:cNvPr id="12" name="Rectangle 11">
            <a:extLst>
              <a:ext uri="{FF2B5EF4-FFF2-40B4-BE49-F238E27FC236}">
                <a16:creationId xmlns:a16="http://schemas.microsoft.com/office/drawing/2014/main" id="{B56E0493-1874-C68C-CCED-AAF1F8F60614}"/>
              </a:ext>
            </a:extLst>
          </p:cNvPr>
          <p:cNvSpPr/>
          <p:nvPr/>
        </p:nvSpPr>
        <p:spPr>
          <a:xfrm>
            <a:off x="340029" y="2671483"/>
            <a:ext cx="5618693" cy="1013012"/>
          </a:xfrm>
          <a:prstGeom prst="rect">
            <a:avLst/>
          </a:prstGeom>
        </p:spPr>
        <p:txBody>
          <a:bodyPr wrap="square" lIns="0" rIns="0" numCol="1" spcCol="360000">
            <a:noAutofit/>
          </a:bodyPr>
          <a:lstStyle/>
          <a:p>
            <a:pPr>
              <a:spcAft>
                <a:spcPts val="600"/>
              </a:spcAft>
            </a:pPr>
            <a:r>
              <a:rPr lang="en-GB" sz="900" dirty="0">
                <a:latin typeface="Avenir LT Pro 65 Medium" panose="020B0603020203020204" pitchFamily="34" charset="0"/>
              </a:rPr>
              <a:t>Simple, well-designed journeys are mapped out to define the ideal experience for the customer through different business touchpoints. A roadmap is used to provide high-level sign-posting of how the strategy will change the organisation’s operation and how the customer, and business, will benefit along the journey. </a:t>
            </a:r>
          </a:p>
          <a:p>
            <a:pPr>
              <a:spcAft>
                <a:spcPts val="600"/>
              </a:spcAft>
            </a:pPr>
            <a:r>
              <a:rPr lang="en-GB" sz="900" dirty="0">
                <a:latin typeface="Avenir LT Pro 65 Medium" panose="020B0603020203020204" pitchFamily="34" charset="0"/>
              </a:rPr>
              <a:t>Having this focus ensures world-class businesses are organising around their customers’ needs and delivering the experiences that best engage their customers.</a:t>
            </a:r>
          </a:p>
        </p:txBody>
      </p:sp>
    </p:spTree>
    <p:extLst>
      <p:ext uri="{BB962C8B-B14F-4D97-AF65-F5344CB8AC3E}">
        <p14:creationId xmlns:p14="http://schemas.microsoft.com/office/powerpoint/2010/main" val="59374667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Rectangle 23">
            <a:extLst>
              <a:ext uri="{FF2B5EF4-FFF2-40B4-BE49-F238E27FC236}">
                <a16:creationId xmlns:a16="http://schemas.microsoft.com/office/drawing/2014/main" id="{4BDBC566-382C-4445-88D9-AF0D17DAF042}"/>
              </a:ext>
            </a:extLst>
          </p:cNvPr>
          <p:cNvSpPr/>
          <p:nvPr/>
        </p:nvSpPr>
        <p:spPr>
          <a:xfrm>
            <a:off x="386248" y="1218715"/>
            <a:ext cx="5546005" cy="2634148"/>
          </a:xfrm>
          <a:prstGeom prst="rect">
            <a:avLst/>
          </a:prstGeom>
        </p:spPr>
        <p:txBody>
          <a:bodyPr wrap="square" numCol="2" spcCol="360000">
            <a:noAutofit/>
          </a:bodyPr>
          <a:lstStyle/>
          <a:p>
            <a:pPr>
              <a:spcAft>
                <a:spcPts val="357"/>
              </a:spcAft>
            </a:pPr>
            <a:r>
              <a:rPr lang="en-GB" sz="900" b="1" dirty="0">
                <a:solidFill>
                  <a:srgbClr val="003F48"/>
                </a:solidFill>
                <a:latin typeface="Avenir LT Pro 65 Medium" panose="020B0603020203020204" pitchFamily="34" charset="0"/>
              </a:rPr>
              <a:t>Netflix</a:t>
            </a:r>
            <a:r>
              <a:rPr lang="en-GB" sz="900" dirty="0">
                <a:latin typeface="Avenir LT Pro 65 Medium" panose="020B0603020203020204" pitchFamily="34" charset="0"/>
              </a:rPr>
              <a:t> personalises their customers’ experiences using their behavioural data to recommend movies and TV shows that they are likely to enjoy. This drives engagement, repeat use and improves retention.</a:t>
            </a:r>
          </a:p>
          <a:p>
            <a:pPr>
              <a:spcAft>
                <a:spcPts val="357"/>
              </a:spcAft>
            </a:pPr>
            <a:r>
              <a:rPr lang="en-GB" sz="900" dirty="0">
                <a:latin typeface="Avenir LT Pro 65 Medium" panose="020B0603020203020204" pitchFamily="34" charset="0"/>
              </a:rPr>
              <a:t>Netflix allows customers to create custom profiles, so that each user can see the content that is most relevant to them. Netflix also considers other viewing habits, such as the types of movies and TV series the customer rates highly or that are from particular genres. </a:t>
            </a:r>
          </a:p>
          <a:p>
            <a:pPr>
              <a:spcAft>
                <a:spcPts val="357"/>
              </a:spcAft>
            </a:pPr>
            <a:r>
              <a:rPr lang="en-GB" sz="900" dirty="0">
                <a:latin typeface="Avenir LT Pro 65 Medium" panose="020B0603020203020204" pitchFamily="34" charset="0"/>
              </a:rPr>
              <a:t>Netflix's personalisation algorithm is very effective at recommending other content that customers will enjoy. </a:t>
            </a:r>
          </a:p>
          <a:p>
            <a:pPr>
              <a:spcAft>
                <a:spcPts val="357"/>
              </a:spcAft>
            </a:pPr>
            <a:r>
              <a:rPr lang="en-GB" sz="900" dirty="0">
                <a:latin typeface="Avenir LT Pro 65 Medium" panose="020B0603020203020204" pitchFamily="34" charset="0"/>
              </a:rPr>
              <a:t>A study by the University of California found Netflix's recommendation algorithm was more accurate than those of human experts.</a:t>
            </a:r>
          </a:p>
          <a:p>
            <a:pPr>
              <a:spcAft>
                <a:spcPts val="357"/>
              </a:spcAft>
            </a:pPr>
            <a:r>
              <a:rPr lang="en-GB" sz="900" dirty="0">
                <a:latin typeface="Avenir LT Pro 65 Medium" panose="020B0603020203020204" pitchFamily="34" charset="0"/>
              </a:rPr>
              <a:t>Netflix is constantly innovating and finding new ways to improve its customer experience and, as a result, has become one of the world’s most successful companies. For example:</a:t>
            </a:r>
          </a:p>
          <a:p>
            <a:pPr>
              <a:spcAft>
                <a:spcPts val="357"/>
              </a:spcAft>
            </a:pPr>
            <a:r>
              <a:rPr lang="en-GB" sz="900" b="1" dirty="0">
                <a:solidFill>
                  <a:srgbClr val="003F48"/>
                </a:solidFill>
                <a:latin typeface="Avenir LT Pro 65 Medium" panose="020B0603020203020204" pitchFamily="34" charset="0"/>
              </a:rPr>
              <a:t>Customer feedback</a:t>
            </a:r>
            <a:r>
              <a:rPr lang="en-GB" sz="900" dirty="0">
                <a:latin typeface="Avenir LT Pro 65 Medium" panose="020B0603020203020204" pitchFamily="34" charset="0"/>
              </a:rPr>
              <a:t>: Netflix regularly surveys customers to get feedback on the service so it can be improved.</a:t>
            </a:r>
          </a:p>
          <a:p>
            <a:pPr>
              <a:spcAft>
                <a:spcPts val="357"/>
              </a:spcAft>
            </a:pPr>
            <a:r>
              <a:rPr lang="en-GB" sz="900" b="1" dirty="0">
                <a:solidFill>
                  <a:srgbClr val="003F48"/>
                </a:solidFill>
                <a:latin typeface="Avenir LT Pro 65 Medium" panose="020B0603020203020204" pitchFamily="34" charset="0"/>
              </a:rPr>
              <a:t>Customer support 24/7</a:t>
            </a:r>
            <a:r>
              <a:rPr lang="en-GB" sz="900" dirty="0">
                <a:latin typeface="Avenir LT Pro 65 Medium" panose="020B0603020203020204" pitchFamily="34" charset="0"/>
              </a:rPr>
              <a:t>: Customer support is available by phone, email, or chat, because customers watch content at any time of the day or night.</a:t>
            </a:r>
          </a:p>
          <a:p>
            <a:pPr>
              <a:spcAft>
                <a:spcPts val="357"/>
              </a:spcAft>
            </a:pPr>
            <a:r>
              <a:rPr lang="en-GB" sz="900" b="1" dirty="0">
                <a:solidFill>
                  <a:srgbClr val="003F48"/>
                </a:solidFill>
                <a:latin typeface="Avenir LT Pro 65 Medium" panose="020B0603020203020204" pitchFamily="34" charset="0"/>
              </a:rPr>
              <a:t>Free trial: </a:t>
            </a:r>
            <a:r>
              <a:rPr lang="en-GB" sz="900" dirty="0">
                <a:latin typeface="Avenir LT Pro 65 Medium" panose="020B0603020203020204" pitchFamily="34" charset="0"/>
              </a:rPr>
              <a:t>This allows customers to try the service before they commit to a subscription.</a:t>
            </a:r>
          </a:p>
        </p:txBody>
      </p:sp>
      <p:sp>
        <p:nvSpPr>
          <p:cNvPr id="7" name="TextBox 6">
            <a:extLst>
              <a:ext uri="{FF2B5EF4-FFF2-40B4-BE49-F238E27FC236}">
                <a16:creationId xmlns:a16="http://schemas.microsoft.com/office/drawing/2014/main" id="{C240B775-AD14-2A12-641C-726293E9F95E}"/>
              </a:ext>
            </a:extLst>
          </p:cNvPr>
          <p:cNvSpPr txBox="1"/>
          <p:nvPr/>
        </p:nvSpPr>
        <p:spPr>
          <a:xfrm>
            <a:off x="3323670" y="348980"/>
            <a:ext cx="2491778" cy="189154"/>
          </a:xfrm>
          <a:prstGeom prst="rect">
            <a:avLst/>
          </a:prstGeom>
          <a:noFill/>
        </p:spPr>
        <p:txBody>
          <a:bodyPr wrap="square" rtlCol="0" anchor="ctr">
            <a:spAutoFit/>
          </a:bodyPr>
          <a:lstStyle/>
          <a:p>
            <a:pPr algn="r">
              <a:tabLst>
                <a:tab pos="1330387" algn="l"/>
              </a:tabLst>
            </a:pPr>
            <a:r>
              <a:rPr lang="en-GB" sz="629" dirty="0">
                <a:latin typeface="Avenir Next LT Pro Light" panose="020B0304020202020204" pitchFamily="34" charset="0"/>
              </a:rPr>
              <a:t>Management of Customers Pocketbook</a:t>
            </a:r>
          </a:p>
        </p:txBody>
      </p:sp>
      <p:sp>
        <p:nvSpPr>
          <p:cNvPr id="9" name="Slide Number Placeholder 5">
            <a:extLst>
              <a:ext uri="{FF2B5EF4-FFF2-40B4-BE49-F238E27FC236}">
                <a16:creationId xmlns:a16="http://schemas.microsoft.com/office/drawing/2014/main" id="{8CE3BA27-4A0B-FD71-1844-002ACBD2F410}"/>
              </a:ext>
            </a:extLst>
          </p:cNvPr>
          <p:cNvSpPr txBox="1">
            <a:spLocks/>
          </p:cNvSpPr>
          <p:nvPr/>
        </p:nvSpPr>
        <p:spPr>
          <a:xfrm>
            <a:off x="5678078" y="335137"/>
            <a:ext cx="303799" cy="216840"/>
          </a:xfrm>
          <a:prstGeom prst="rect">
            <a:avLst/>
          </a:prstGeom>
        </p:spPr>
        <p:txBody>
          <a:bodyPr vert="horz" lIns="54304" tIns="27153" rIns="54304" bIns="27153" rtlCol="0" anchor="ctr"/>
          <a:lstStyle>
            <a:defPPr>
              <a:defRPr lang="en-US"/>
            </a:defPPr>
            <a:lvl1pPr marL="0" algn="r" defTabSz="457200" rtl="0" eaLnBrk="1" latinLnBrk="0" hangingPunct="1">
              <a:defRPr sz="450" kern="1200">
                <a:solidFill>
                  <a:schemeClr val="bg1">
                    <a:lumMod val="85000"/>
                  </a:schemeClr>
                </a:solidFill>
                <a:latin typeface="Avenir Next LT Pro Light" panose="020B0304020202020204" pitchFamily="34" charset="0"/>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AAF318D0-7A32-4883-B264-F6C453FE3576}" type="slidenum">
              <a:rPr lang="en-GB" sz="754" b="1">
                <a:solidFill>
                  <a:schemeClr val="tx1"/>
                </a:solidFill>
                <a:latin typeface="Avenir LT Pro 65 Medium" panose="020B0603020203020204" pitchFamily="34" charset="0"/>
              </a:rPr>
              <a:pPr/>
              <a:t>21</a:t>
            </a:fld>
            <a:endParaRPr lang="en-GB" sz="754" b="1">
              <a:solidFill>
                <a:schemeClr val="tx1"/>
              </a:solidFill>
              <a:latin typeface="Avenir LT Pro 65 Medium" panose="020B0603020203020204" pitchFamily="34" charset="0"/>
            </a:endParaRPr>
          </a:p>
        </p:txBody>
      </p:sp>
      <p:pic>
        <p:nvPicPr>
          <p:cNvPr id="10" name="Picture 9">
            <a:extLst>
              <a:ext uri="{FF2B5EF4-FFF2-40B4-BE49-F238E27FC236}">
                <a16:creationId xmlns:a16="http://schemas.microsoft.com/office/drawing/2014/main" id="{1C2F9397-3001-18B9-D587-3C3A0CC30CBA}"/>
              </a:ext>
            </a:extLst>
          </p:cNvPr>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a:off x="5421446" y="4002749"/>
            <a:ext cx="513264" cy="134110"/>
          </a:xfrm>
          <a:prstGeom prst="rect">
            <a:avLst/>
          </a:prstGeom>
        </p:spPr>
      </p:pic>
      <p:cxnSp>
        <p:nvCxnSpPr>
          <p:cNvPr id="3" name="Straight Connector 2">
            <a:extLst>
              <a:ext uri="{FF2B5EF4-FFF2-40B4-BE49-F238E27FC236}">
                <a16:creationId xmlns:a16="http://schemas.microsoft.com/office/drawing/2014/main" id="{EEBF1C34-87E4-37F2-4A65-1F7D7B713F2D}"/>
              </a:ext>
            </a:extLst>
          </p:cNvPr>
          <p:cNvCxnSpPr>
            <a:cxnSpLocks/>
          </p:cNvCxnSpPr>
          <p:nvPr/>
        </p:nvCxnSpPr>
        <p:spPr>
          <a:xfrm flipH="1">
            <a:off x="475916" y="533604"/>
            <a:ext cx="5456337" cy="0"/>
          </a:xfrm>
          <a:prstGeom prst="line">
            <a:avLst/>
          </a:prstGeom>
          <a:ln>
            <a:solidFill>
              <a:srgbClr val="003F48"/>
            </a:solidFill>
          </a:ln>
        </p:spPr>
        <p:style>
          <a:lnRef idx="1">
            <a:schemeClr val="accent1"/>
          </a:lnRef>
          <a:fillRef idx="0">
            <a:schemeClr val="accent1"/>
          </a:fillRef>
          <a:effectRef idx="0">
            <a:schemeClr val="accent1"/>
          </a:effectRef>
          <a:fontRef idx="minor">
            <a:schemeClr val="tx1"/>
          </a:fontRef>
        </p:style>
      </p:cxnSp>
      <p:sp>
        <p:nvSpPr>
          <p:cNvPr id="8" name="Rectangle 7">
            <a:extLst>
              <a:ext uri="{FF2B5EF4-FFF2-40B4-BE49-F238E27FC236}">
                <a16:creationId xmlns:a16="http://schemas.microsoft.com/office/drawing/2014/main" id="{B78F859B-9657-FE30-6BCA-7C306EC518A3}"/>
              </a:ext>
            </a:extLst>
          </p:cNvPr>
          <p:cNvSpPr/>
          <p:nvPr/>
        </p:nvSpPr>
        <p:spPr>
          <a:xfrm>
            <a:off x="0" y="0"/>
            <a:ext cx="40140" cy="4500000"/>
          </a:xfrm>
          <a:prstGeom prst="rect">
            <a:avLst/>
          </a:prstGeom>
          <a:solidFill>
            <a:srgbClr val="003F4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528"/>
          </a:p>
        </p:txBody>
      </p:sp>
    </p:spTree>
    <p:extLst>
      <p:ext uri="{BB962C8B-B14F-4D97-AF65-F5344CB8AC3E}">
        <p14:creationId xmlns:p14="http://schemas.microsoft.com/office/powerpoint/2010/main" val="392060023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Rectangle 23">
            <a:extLst>
              <a:ext uri="{FF2B5EF4-FFF2-40B4-BE49-F238E27FC236}">
                <a16:creationId xmlns:a16="http://schemas.microsoft.com/office/drawing/2014/main" id="{4BDBC566-382C-4445-88D9-AF0D17DAF042}"/>
              </a:ext>
            </a:extLst>
          </p:cNvPr>
          <p:cNvSpPr/>
          <p:nvPr/>
        </p:nvSpPr>
        <p:spPr>
          <a:xfrm>
            <a:off x="340029" y="1218716"/>
            <a:ext cx="3941459" cy="1627410"/>
          </a:xfrm>
          <a:prstGeom prst="rect">
            <a:avLst/>
          </a:prstGeom>
        </p:spPr>
        <p:txBody>
          <a:bodyPr wrap="square" lIns="0" rIns="0" numCol="1" spcCol="360000">
            <a:noAutofit/>
          </a:bodyPr>
          <a:lstStyle/>
          <a:p>
            <a:pPr>
              <a:spcAft>
                <a:spcPts val="357"/>
              </a:spcAft>
            </a:pPr>
            <a:r>
              <a:rPr lang="en-GB" sz="900" dirty="0">
                <a:latin typeface="Avenir LT Pro 65 Medium" panose="020B0603020203020204" pitchFamily="34" charset="0"/>
              </a:rPr>
              <a:t>Analytics is about finding meaningful patterns in data to generate insights which get to the truth of what, how, who, when, where, why and ‘what if’?</a:t>
            </a:r>
          </a:p>
          <a:p>
            <a:pPr>
              <a:spcAft>
                <a:spcPts val="357"/>
              </a:spcAft>
            </a:pPr>
            <a:r>
              <a:rPr lang="en-GB" sz="900" dirty="0">
                <a:latin typeface="Avenir LT Pro 65 Medium" panose="020B0603020203020204" pitchFamily="34" charset="0"/>
              </a:rPr>
              <a:t>For world-class brands, data is the lifeblood of their business. They form a holistic view of their market, operation and customers from all available data sources, both internal and external.</a:t>
            </a:r>
          </a:p>
          <a:p>
            <a:pPr>
              <a:spcAft>
                <a:spcPts val="357"/>
              </a:spcAft>
            </a:pPr>
            <a:r>
              <a:rPr lang="en-GB" sz="900" dirty="0">
                <a:latin typeface="Avenir LT Pro 65 Medium" panose="020B0603020203020204" pitchFamily="34" charset="0"/>
              </a:rPr>
              <a:t>Data is used to derive insight that drives everything from where they should be heading, to how it should get there and what it should do along the way. </a:t>
            </a:r>
          </a:p>
          <a:p>
            <a:pPr>
              <a:spcAft>
                <a:spcPts val="357"/>
              </a:spcAft>
            </a:pPr>
            <a:r>
              <a:rPr lang="en-GB" sz="900" dirty="0">
                <a:latin typeface="Avenir LT Pro 65 Medium" panose="020B0603020203020204" pitchFamily="34" charset="0"/>
              </a:rPr>
              <a:t>Insight informs and challenges the way the business thinks about their customers, propositions and routes to market, driving strategic value creation across the business and decisions in customer experiences. E.g., spotting emerging trends, simulating econometric influences and guiding proposition development.</a:t>
            </a:r>
          </a:p>
          <a:p>
            <a:pPr>
              <a:spcAft>
                <a:spcPts val="357"/>
              </a:spcAft>
            </a:pPr>
            <a:endParaRPr lang="en-GB" sz="900" dirty="0">
              <a:latin typeface="Avenir LT Pro 65 Medium" panose="020B0603020203020204" pitchFamily="34" charset="0"/>
            </a:endParaRPr>
          </a:p>
        </p:txBody>
      </p:sp>
      <p:sp>
        <p:nvSpPr>
          <p:cNvPr id="4" name="Title 1">
            <a:extLst>
              <a:ext uri="{FF2B5EF4-FFF2-40B4-BE49-F238E27FC236}">
                <a16:creationId xmlns:a16="http://schemas.microsoft.com/office/drawing/2014/main" id="{029AB211-73E9-9F76-68E9-77CED4486338}"/>
              </a:ext>
            </a:extLst>
          </p:cNvPr>
          <p:cNvSpPr txBox="1">
            <a:spLocks/>
          </p:cNvSpPr>
          <p:nvPr/>
        </p:nvSpPr>
        <p:spPr>
          <a:xfrm>
            <a:off x="340029" y="779070"/>
            <a:ext cx="4091587" cy="277178"/>
          </a:xfrm>
          <a:prstGeom prst="rect">
            <a:avLst/>
          </a:prstGeom>
          <a:noFill/>
        </p:spPr>
        <p:txBody>
          <a:bodyPr vert="horz" wrap="square" lIns="0" tIns="27153" rIns="0" bIns="27153" rtlCol="0" anchor="ctr">
            <a:noAutofit/>
          </a:bodyPr>
          <a:lstStyle>
            <a:lvl1pPr defTabSz="914400">
              <a:lnSpc>
                <a:spcPct val="90000"/>
              </a:lnSpc>
              <a:spcBef>
                <a:spcPct val="0"/>
              </a:spcBef>
              <a:buNone/>
              <a:defRPr lang="en-GB" sz="2000" b="1">
                <a:solidFill>
                  <a:schemeClr val="bg1"/>
                </a:solidFill>
                <a:effectLst/>
                <a:latin typeface="Avenir Next LT Pro" panose="020B0504020202020204" pitchFamily="34" charset="0"/>
              </a:defRPr>
            </a:lvl1pPr>
          </a:lstStyle>
          <a:p>
            <a:r>
              <a:rPr lang="en-GB" sz="1188" dirty="0">
                <a:solidFill>
                  <a:srgbClr val="003F48"/>
                </a:solidFill>
                <a:latin typeface="Avenir LT Pro 65 Medium" panose="020B0603020203020204" pitchFamily="34" charset="0"/>
              </a:rPr>
              <a:t>2. DRIVE STRATEGY AND ACTION WITH INSIGHT</a:t>
            </a:r>
          </a:p>
        </p:txBody>
      </p:sp>
      <p:sp>
        <p:nvSpPr>
          <p:cNvPr id="5" name="Slide Number Placeholder 5">
            <a:extLst>
              <a:ext uri="{FF2B5EF4-FFF2-40B4-BE49-F238E27FC236}">
                <a16:creationId xmlns:a16="http://schemas.microsoft.com/office/drawing/2014/main" id="{09975CBD-8477-3212-97C8-43BFF6F48C56}"/>
              </a:ext>
            </a:extLst>
          </p:cNvPr>
          <p:cNvSpPr txBox="1">
            <a:spLocks/>
          </p:cNvSpPr>
          <p:nvPr/>
        </p:nvSpPr>
        <p:spPr>
          <a:xfrm>
            <a:off x="292863" y="333108"/>
            <a:ext cx="303799" cy="216840"/>
          </a:xfrm>
          <a:prstGeom prst="rect">
            <a:avLst/>
          </a:prstGeom>
        </p:spPr>
        <p:txBody>
          <a:bodyPr vert="horz" lIns="54304" tIns="27153" rIns="54304" bIns="27153" rtlCol="0" anchor="ctr"/>
          <a:lstStyle>
            <a:defPPr>
              <a:defRPr lang="en-US"/>
            </a:defPPr>
            <a:lvl1pPr algn="r">
              <a:defRPr sz="600" b="1">
                <a:latin typeface="Avenir Next LT Pro" panose="020B0504020202020204" pitchFamily="34" charset="0"/>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l"/>
            <a:fld id="{AAF318D0-7A32-4883-B264-F6C453FE3576}" type="slidenum">
              <a:rPr lang="en-GB" sz="754">
                <a:latin typeface="Avenir LT Pro 65 Medium" panose="020B0603020203020204" pitchFamily="34" charset="0"/>
              </a:rPr>
              <a:pPr algn="l"/>
              <a:t>22</a:t>
            </a:fld>
            <a:endParaRPr lang="en-GB" sz="754">
              <a:latin typeface="Avenir LT Pro 65 Medium" panose="020B0603020203020204" pitchFamily="34" charset="0"/>
            </a:endParaRPr>
          </a:p>
        </p:txBody>
      </p:sp>
      <p:pic>
        <p:nvPicPr>
          <p:cNvPr id="6" name="Picture 5">
            <a:extLst>
              <a:ext uri="{FF2B5EF4-FFF2-40B4-BE49-F238E27FC236}">
                <a16:creationId xmlns:a16="http://schemas.microsoft.com/office/drawing/2014/main" id="{1909C8F2-1633-2AC8-D061-FFE0CC6E6E6F}"/>
              </a:ext>
            </a:extLst>
          </p:cNvPr>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a:off x="340029" y="4007759"/>
            <a:ext cx="513264" cy="134110"/>
          </a:xfrm>
          <a:prstGeom prst="rect">
            <a:avLst/>
          </a:prstGeom>
        </p:spPr>
      </p:pic>
      <p:sp>
        <p:nvSpPr>
          <p:cNvPr id="7" name="TextBox 6">
            <a:extLst>
              <a:ext uri="{FF2B5EF4-FFF2-40B4-BE49-F238E27FC236}">
                <a16:creationId xmlns:a16="http://schemas.microsoft.com/office/drawing/2014/main" id="{86D271CF-A6BC-CF23-2924-1CAFE495A082}"/>
              </a:ext>
            </a:extLst>
          </p:cNvPr>
          <p:cNvSpPr txBox="1"/>
          <p:nvPr/>
        </p:nvSpPr>
        <p:spPr>
          <a:xfrm>
            <a:off x="436511" y="346951"/>
            <a:ext cx="2491778" cy="189154"/>
          </a:xfrm>
          <a:prstGeom prst="rect">
            <a:avLst/>
          </a:prstGeom>
          <a:noFill/>
        </p:spPr>
        <p:txBody>
          <a:bodyPr wrap="square" rtlCol="0" anchor="ctr">
            <a:spAutoFit/>
          </a:bodyPr>
          <a:lstStyle>
            <a:defPPr>
              <a:defRPr lang="en-US"/>
            </a:defPPr>
            <a:lvl1pPr algn="r">
              <a:tabLst>
                <a:tab pos="1058383" algn="l"/>
              </a:tabLst>
              <a:defRPr sz="500">
                <a:latin typeface="Avenir Next LT Pro Light" panose="020B0304020202020204" pitchFamily="34" charset="0"/>
              </a:defRPr>
            </a:lvl1pPr>
          </a:lstStyle>
          <a:p>
            <a:pPr algn="l"/>
            <a:r>
              <a:rPr lang="en-GB" sz="629" dirty="0"/>
              <a:t>Management of Customers Pocketbook</a:t>
            </a:r>
          </a:p>
        </p:txBody>
      </p:sp>
      <p:cxnSp>
        <p:nvCxnSpPr>
          <p:cNvPr id="3" name="Straight Connector 2">
            <a:extLst>
              <a:ext uri="{FF2B5EF4-FFF2-40B4-BE49-F238E27FC236}">
                <a16:creationId xmlns:a16="http://schemas.microsoft.com/office/drawing/2014/main" id="{00F94FCC-E2FD-0AC1-B5E1-4EFB78DDE728}"/>
              </a:ext>
            </a:extLst>
          </p:cNvPr>
          <p:cNvCxnSpPr>
            <a:cxnSpLocks/>
          </p:cNvCxnSpPr>
          <p:nvPr/>
        </p:nvCxnSpPr>
        <p:spPr>
          <a:xfrm flipH="1">
            <a:off x="340030" y="533604"/>
            <a:ext cx="5531381" cy="0"/>
          </a:xfrm>
          <a:prstGeom prst="line">
            <a:avLst/>
          </a:prstGeom>
          <a:ln>
            <a:solidFill>
              <a:srgbClr val="003F48"/>
            </a:solidFill>
          </a:ln>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a16="http://schemas.microsoft.com/office/drawing/2014/main" id="{7E37EC58-8101-860C-6204-5493EBBA2C49}"/>
              </a:ext>
            </a:extLst>
          </p:cNvPr>
          <p:cNvSpPr/>
          <p:nvPr/>
        </p:nvSpPr>
        <p:spPr>
          <a:xfrm>
            <a:off x="6295574" y="0"/>
            <a:ext cx="40140" cy="4500000"/>
          </a:xfrm>
          <a:prstGeom prst="rect">
            <a:avLst/>
          </a:prstGeom>
          <a:solidFill>
            <a:srgbClr val="003F4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528"/>
          </a:p>
        </p:txBody>
      </p:sp>
      <p:sp>
        <p:nvSpPr>
          <p:cNvPr id="2" name="Rectangle 1">
            <a:extLst>
              <a:ext uri="{FF2B5EF4-FFF2-40B4-BE49-F238E27FC236}">
                <a16:creationId xmlns:a16="http://schemas.microsoft.com/office/drawing/2014/main" id="{A45CA132-9EDD-A4FF-92B7-E99209EEF8F0}"/>
              </a:ext>
            </a:extLst>
          </p:cNvPr>
          <p:cNvSpPr/>
          <p:nvPr/>
        </p:nvSpPr>
        <p:spPr>
          <a:xfrm>
            <a:off x="4471988" y="1300623"/>
            <a:ext cx="1400962" cy="1326036"/>
          </a:xfrm>
          <a:prstGeom prst="rect">
            <a:avLst/>
          </a:prstGeom>
          <a:solidFill>
            <a:srgbClr val="003F48">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45252" tIns="45252" rIns="45252" bIns="45252" rtlCol="0" anchor="ctr"/>
          <a:lstStyle/>
          <a:p>
            <a:pPr algn="ctr"/>
            <a:r>
              <a:rPr lang="en-GB" sz="800" i="1" dirty="0">
                <a:solidFill>
                  <a:schemeClr val="bg1"/>
                </a:solidFill>
                <a:latin typeface="Avenir LT Pro 65 Medium" panose="020B0603020203020204" pitchFamily="34" charset="0"/>
              </a:rPr>
              <a:t>“Consumer data will be the biggest differentiator… whoever unlocks the reams of data that we’re all collecting on consumers, and then uses it strategically, will win.”</a:t>
            </a:r>
          </a:p>
          <a:p>
            <a:pPr algn="ctr"/>
            <a:endParaRPr lang="en-GB" sz="800" i="1" dirty="0">
              <a:solidFill>
                <a:schemeClr val="bg1"/>
              </a:solidFill>
              <a:latin typeface="Avenir LT Pro 65 Medium" panose="020B0603020203020204" pitchFamily="34" charset="0"/>
            </a:endParaRPr>
          </a:p>
          <a:p>
            <a:pPr algn="ctr"/>
            <a:r>
              <a:rPr lang="en-GB" sz="800" b="1" spc="126" dirty="0">
                <a:solidFill>
                  <a:srgbClr val="003F48"/>
                </a:solidFill>
                <a:latin typeface="Avenir LT Pro 65 Medium" panose="020B0603020203020204" pitchFamily="34" charset="0"/>
              </a:rPr>
              <a:t>Angela Ahrendts</a:t>
            </a:r>
          </a:p>
          <a:p>
            <a:pPr algn="ctr"/>
            <a:r>
              <a:rPr lang="en-GB" sz="800" spc="126" dirty="0">
                <a:solidFill>
                  <a:srgbClr val="003F48"/>
                </a:solidFill>
                <a:latin typeface="Avenir LT Pro 65 Medium" panose="020B0603020203020204" pitchFamily="34" charset="0"/>
              </a:rPr>
              <a:t>CEO, Burberry</a:t>
            </a:r>
          </a:p>
        </p:txBody>
      </p:sp>
      <p:sp>
        <p:nvSpPr>
          <p:cNvPr id="8" name="Rectangle 7">
            <a:extLst>
              <a:ext uri="{FF2B5EF4-FFF2-40B4-BE49-F238E27FC236}">
                <a16:creationId xmlns:a16="http://schemas.microsoft.com/office/drawing/2014/main" id="{B393BA83-01D8-C002-C305-9CEB0050BC72}"/>
              </a:ext>
            </a:extLst>
          </p:cNvPr>
          <p:cNvSpPr/>
          <p:nvPr/>
        </p:nvSpPr>
        <p:spPr>
          <a:xfrm>
            <a:off x="252718" y="3081338"/>
            <a:ext cx="5661045" cy="831283"/>
          </a:xfrm>
          <a:prstGeom prst="rect">
            <a:avLst/>
          </a:prstGeom>
        </p:spPr>
        <p:txBody>
          <a:bodyPr wrap="square" numCol="1" spcCol="360000">
            <a:noAutofit/>
          </a:bodyPr>
          <a:lstStyle/>
          <a:p>
            <a:pPr>
              <a:spcAft>
                <a:spcPts val="357"/>
              </a:spcAft>
            </a:pPr>
            <a:r>
              <a:rPr lang="en-GB" sz="900" dirty="0">
                <a:latin typeface="Avenir LT Pro 65 Medium" panose="020B0603020203020204" pitchFamily="34" charset="0"/>
              </a:rPr>
              <a:t>Insight is also used to drive decisions throughout the customer experience. E.g., in pricing, creating relevant content and creating early event indicators, such as churn triggers. </a:t>
            </a:r>
          </a:p>
          <a:p>
            <a:pPr>
              <a:spcAft>
                <a:spcPts val="357"/>
              </a:spcAft>
            </a:pPr>
            <a:r>
              <a:rPr lang="en-GB" sz="900" dirty="0">
                <a:latin typeface="Avenir LT Pro 65 Medium" panose="020B0603020203020204" pitchFamily="34" charset="0"/>
              </a:rPr>
              <a:t>For world-class brands, insight powers their business by giving them confidence in doing the right thing to maximise their customers’ engagement.</a:t>
            </a:r>
          </a:p>
        </p:txBody>
      </p:sp>
    </p:spTree>
    <p:extLst>
      <p:ext uri="{BB962C8B-B14F-4D97-AF65-F5344CB8AC3E}">
        <p14:creationId xmlns:p14="http://schemas.microsoft.com/office/powerpoint/2010/main" val="206159595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Rectangle 23">
            <a:extLst>
              <a:ext uri="{FF2B5EF4-FFF2-40B4-BE49-F238E27FC236}">
                <a16:creationId xmlns:a16="http://schemas.microsoft.com/office/drawing/2014/main" id="{4BDBC566-382C-4445-88D9-AF0D17DAF042}"/>
              </a:ext>
            </a:extLst>
          </p:cNvPr>
          <p:cNvSpPr/>
          <p:nvPr/>
        </p:nvSpPr>
        <p:spPr>
          <a:xfrm>
            <a:off x="475916" y="1218715"/>
            <a:ext cx="5456337" cy="2210285"/>
          </a:xfrm>
          <a:prstGeom prst="rect">
            <a:avLst/>
          </a:prstGeom>
        </p:spPr>
        <p:txBody>
          <a:bodyPr wrap="square" lIns="0" rIns="0" numCol="2" spcCol="360000">
            <a:noAutofit/>
          </a:bodyPr>
          <a:lstStyle/>
          <a:p>
            <a:pPr>
              <a:spcAft>
                <a:spcPts val="357"/>
              </a:spcAft>
            </a:pPr>
            <a:r>
              <a:rPr lang="en-GB" sz="900" b="1" dirty="0">
                <a:solidFill>
                  <a:srgbClr val="003F48"/>
                </a:solidFill>
                <a:latin typeface="Avenir LT Pro 65 Medium" panose="020B0603020203020204" pitchFamily="34" charset="0"/>
              </a:rPr>
              <a:t>Amazon</a:t>
            </a:r>
            <a:r>
              <a:rPr lang="en-GB" sz="900" dirty="0">
                <a:latin typeface="Avenir LT Pro 65 Medium" panose="020B0603020203020204" pitchFamily="34" charset="0"/>
              </a:rPr>
              <a:t> is known for its data-driven approach to business. The company collects data on everything from customer behaviour to product reviews, and then using it to inform all decisions.</a:t>
            </a:r>
          </a:p>
          <a:p>
            <a:pPr>
              <a:spcAft>
                <a:spcPts val="357"/>
              </a:spcAft>
            </a:pPr>
            <a:r>
              <a:rPr lang="en-GB" sz="900" dirty="0">
                <a:latin typeface="Avenir LT Pro 65 Medium" panose="020B0603020203020204" pitchFamily="34" charset="0"/>
              </a:rPr>
              <a:t>Data is used to understand what products customers are interested in and to recommend other products on the website and in the app. </a:t>
            </a:r>
          </a:p>
          <a:p>
            <a:pPr>
              <a:spcAft>
                <a:spcPts val="357"/>
              </a:spcAft>
            </a:pPr>
            <a:r>
              <a:rPr lang="en-GB" sz="900" dirty="0">
                <a:latin typeface="Avenir LT Pro 65 Medium" panose="020B0603020203020204" pitchFamily="34" charset="0"/>
              </a:rPr>
              <a:t>Amazon also uses data to identify trends in customer behaviour so that new products and services can be developed.</a:t>
            </a:r>
          </a:p>
          <a:p>
            <a:pPr>
              <a:spcAft>
                <a:spcPts val="357"/>
              </a:spcAft>
            </a:pPr>
            <a:r>
              <a:rPr lang="en-GB" sz="900" dirty="0">
                <a:latin typeface="Avenir LT Pro 65 Medium" panose="020B0603020203020204" pitchFamily="34" charset="0"/>
              </a:rPr>
              <a:t>Data and insight have helped Amazon become one of the most successful retailers in the world. It is constantly innovating new ways to use data to improve customer experiences. </a:t>
            </a:r>
          </a:p>
          <a:p>
            <a:pPr>
              <a:spcAft>
                <a:spcPts val="357"/>
              </a:spcAft>
            </a:pPr>
            <a:r>
              <a:rPr lang="en-GB" sz="900" dirty="0">
                <a:latin typeface="Avenir LT Pro 65 Medium" panose="020B0603020203020204" pitchFamily="34" charset="0"/>
              </a:rPr>
              <a:t>For example:</a:t>
            </a:r>
          </a:p>
          <a:p>
            <a:pPr>
              <a:spcAft>
                <a:spcPts val="357"/>
              </a:spcAft>
            </a:pPr>
            <a:r>
              <a:rPr lang="en-GB" sz="900" b="1" dirty="0">
                <a:solidFill>
                  <a:srgbClr val="003F48"/>
                </a:solidFill>
                <a:latin typeface="Avenir LT Pro 65 Medium" panose="020B0603020203020204" pitchFamily="34" charset="0"/>
              </a:rPr>
              <a:t>Testing new ideas for products and services</a:t>
            </a:r>
            <a:r>
              <a:rPr lang="en-GB" sz="900" dirty="0">
                <a:latin typeface="Avenir LT Pro 65 Medium" panose="020B0603020203020204" pitchFamily="34" charset="0"/>
              </a:rPr>
              <a:t>: by running A/B tests, Amazon can compare different versions of a product or service to see which one performs better.</a:t>
            </a:r>
          </a:p>
          <a:p>
            <a:pPr>
              <a:spcAft>
                <a:spcPts val="357"/>
              </a:spcAft>
            </a:pPr>
            <a:r>
              <a:rPr lang="en-GB" sz="900" b="1" dirty="0">
                <a:solidFill>
                  <a:srgbClr val="003F48"/>
                </a:solidFill>
                <a:latin typeface="Avenir LT Pro 65 Medium" panose="020B0603020203020204" pitchFamily="34" charset="0"/>
              </a:rPr>
              <a:t>Personalising the customer experience</a:t>
            </a:r>
            <a:r>
              <a:rPr lang="en-GB" sz="900" dirty="0">
                <a:latin typeface="Avenir LT Pro 65 Medium" panose="020B0603020203020204" pitchFamily="34" charset="0"/>
              </a:rPr>
              <a:t>: customer behaviour and preferences are used to recommend products, tailor sales messages, and provide more personalised customer service.</a:t>
            </a:r>
            <a:endParaRPr lang="en-GB" sz="900" b="1" dirty="0">
              <a:solidFill>
                <a:srgbClr val="003F48"/>
              </a:solidFill>
              <a:latin typeface="Avenir LT Pro 65 Medium" panose="020B0603020203020204" pitchFamily="34" charset="0"/>
            </a:endParaRPr>
          </a:p>
          <a:p>
            <a:pPr>
              <a:spcAft>
                <a:spcPts val="357"/>
              </a:spcAft>
            </a:pPr>
            <a:r>
              <a:rPr lang="en-GB" sz="900" b="1" dirty="0">
                <a:solidFill>
                  <a:srgbClr val="003F48"/>
                </a:solidFill>
                <a:latin typeface="Avenir LT Pro 65 Medium" panose="020B0603020203020204" pitchFamily="34" charset="0"/>
              </a:rPr>
              <a:t>Optimising the supply chain</a:t>
            </a:r>
            <a:r>
              <a:rPr lang="en-GB" sz="900" dirty="0">
                <a:latin typeface="Avenir LT Pro 65 Medium" panose="020B0603020203020204" pitchFamily="34" charset="0"/>
              </a:rPr>
              <a:t>: the movement of products through warehouses and distribution centres is tracked to ensure that products are always in stock for customers to receive quickly.</a:t>
            </a:r>
          </a:p>
        </p:txBody>
      </p:sp>
      <p:sp>
        <p:nvSpPr>
          <p:cNvPr id="7" name="TextBox 6">
            <a:extLst>
              <a:ext uri="{FF2B5EF4-FFF2-40B4-BE49-F238E27FC236}">
                <a16:creationId xmlns:a16="http://schemas.microsoft.com/office/drawing/2014/main" id="{C240B775-AD14-2A12-641C-726293E9F95E}"/>
              </a:ext>
            </a:extLst>
          </p:cNvPr>
          <p:cNvSpPr txBox="1"/>
          <p:nvPr/>
        </p:nvSpPr>
        <p:spPr>
          <a:xfrm>
            <a:off x="3323670" y="348980"/>
            <a:ext cx="2491778" cy="189154"/>
          </a:xfrm>
          <a:prstGeom prst="rect">
            <a:avLst/>
          </a:prstGeom>
          <a:noFill/>
        </p:spPr>
        <p:txBody>
          <a:bodyPr wrap="square" rtlCol="0" anchor="ctr">
            <a:spAutoFit/>
          </a:bodyPr>
          <a:lstStyle/>
          <a:p>
            <a:pPr algn="r">
              <a:tabLst>
                <a:tab pos="1330387" algn="l"/>
              </a:tabLst>
            </a:pPr>
            <a:r>
              <a:rPr lang="en-GB" sz="629" dirty="0">
                <a:latin typeface="Avenir Next LT Pro Light" panose="020B0304020202020204" pitchFamily="34" charset="0"/>
              </a:rPr>
              <a:t>Management of Customers Pocketbook</a:t>
            </a:r>
          </a:p>
        </p:txBody>
      </p:sp>
      <p:sp>
        <p:nvSpPr>
          <p:cNvPr id="9" name="Slide Number Placeholder 5">
            <a:extLst>
              <a:ext uri="{FF2B5EF4-FFF2-40B4-BE49-F238E27FC236}">
                <a16:creationId xmlns:a16="http://schemas.microsoft.com/office/drawing/2014/main" id="{8CE3BA27-4A0B-FD71-1844-002ACBD2F410}"/>
              </a:ext>
            </a:extLst>
          </p:cNvPr>
          <p:cNvSpPr txBox="1">
            <a:spLocks/>
          </p:cNvSpPr>
          <p:nvPr/>
        </p:nvSpPr>
        <p:spPr>
          <a:xfrm>
            <a:off x="5678078" y="335137"/>
            <a:ext cx="303799" cy="216840"/>
          </a:xfrm>
          <a:prstGeom prst="rect">
            <a:avLst/>
          </a:prstGeom>
        </p:spPr>
        <p:txBody>
          <a:bodyPr vert="horz" lIns="54304" tIns="27153" rIns="54304" bIns="27153" rtlCol="0" anchor="ctr"/>
          <a:lstStyle>
            <a:defPPr>
              <a:defRPr lang="en-US"/>
            </a:defPPr>
            <a:lvl1pPr marL="0" algn="r" defTabSz="457200" rtl="0" eaLnBrk="1" latinLnBrk="0" hangingPunct="1">
              <a:defRPr sz="450" kern="1200">
                <a:solidFill>
                  <a:schemeClr val="bg1">
                    <a:lumMod val="85000"/>
                  </a:schemeClr>
                </a:solidFill>
                <a:latin typeface="Avenir Next LT Pro Light" panose="020B0304020202020204" pitchFamily="34" charset="0"/>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AAF318D0-7A32-4883-B264-F6C453FE3576}" type="slidenum">
              <a:rPr lang="en-GB" sz="754" b="1">
                <a:solidFill>
                  <a:schemeClr val="tx1"/>
                </a:solidFill>
                <a:latin typeface="Avenir LT Pro 65 Medium" panose="020B0603020203020204" pitchFamily="34" charset="0"/>
              </a:rPr>
              <a:pPr/>
              <a:t>23</a:t>
            </a:fld>
            <a:endParaRPr lang="en-GB" sz="754" b="1">
              <a:solidFill>
                <a:schemeClr val="tx1"/>
              </a:solidFill>
              <a:latin typeface="Avenir LT Pro 65 Medium" panose="020B0603020203020204" pitchFamily="34" charset="0"/>
            </a:endParaRPr>
          </a:p>
        </p:txBody>
      </p:sp>
      <p:pic>
        <p:nvPicPr>
          <p:cNvPr id="10" name="Picture 9">
            <a:extLst>
              <a:ext uri="{FF2B5EF4-FFF2-40B4-BE49-F238E27FC236}">
                <a16:creationId xmlns:a16="http://schemas.microsoft.com/office/drawing/2014/main" id="{1C2F9397-3001-18B9-D587-3C3A0CC30CBA}"/>
              </a:ext>
            </a:extLst>
          </p:cNvPr>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a:off x="5421446" y="4002749"/>
            <a:ext cx="513264" cy="134110"/>
          </a:xfrm>
          <a:prstGeom prst="rect">
            <a:avLst/>
          </a:prstGeom>
        </p:spPr>
      </p:pic>
      <p:cxnSp>
        <p:nvCxnSpPr>
          <p:cNvPr id="3" name="Straight Connector 2">
            <a:extLst>
              <a:ext uri="{FF2B5EF4-FFF2-40B4-BE49-F238E27FC236}">
                <a16:creationId xmlns:a16="http://schemas.microsoft.com/office/drawing/2014/main" id="{3F5E9752-AF53-38EC-A73B-2CB4E62A8781}"/>
              </a:ext>
            </a:extLst>
          </p:cNvPr>
          <p:cNvCxnSpPr>
            <a:cxnSpLocks/>
          </p:cNvCxnSpPr>
          <p:nvPr/>
        </p:nvCxnSpPr>
        <p:spPr>
          <a:xfrm flipH="1">
            <a:off x="475916" y="533604"/>
            <a:ext cx="5456337" cy="0"/>
          </a:xfrm>
          <a:prstGeom prst="line">
            <a:avLst/>
          </a:prstGeom>
          <a:ln>
            <a:solidFill>
              <a:srgbClr val="003F48"/>
            </a:solidFill>
          </a:ln>
        </p:spPr>
        <p:style>
          <a:lnRef idx="1">
            <a:schemeClr val="accent1"/>
          </a:lnRef>
          <a:fillRef idx="0">
            <a:schemeClr val="accent1"/>
          </a:fillRef>
          <a:effectRef idx="0">
            <a:schemeClr val="accent1"/>
          </a:effectRef>
          <a:fontRef idx="minor">
            <a:schemeClr val="tx1"/>
          </a:fontRef>
        </p:style>
      </p:cxnSp>
      <p:sp>
        <p:nvSpPr>
          <p:cNvPr id="8" name="Rectangle 7">
            <a:extLst>
              <a:ext uri="{FF2B5EF4-FFF2-40B4-BE49-F238E27FC236}">
                <a16:creationId xmlns:a16="http://schemas.microsoft.com/office/drawing/2014/main" id="{2350EAF7-0234-64C8-7473-6616F711A186}"/>
              </a:ext>
            </a:extLst>
          </p:cNvPr>
          <p:cNvSpPr/>
          <p:nvPr/>
        </p:nvSpPr>
        <p:spPr>
          <a:xfrm>
            <a:off x="0" y="0"/>
            <a:ext cx="40140" cy="4500000"/>
          </a:xfrm>
          <a:prstGeom prst="rect">
            <a:avLst/>
          </a:prstGeom>
          <a:solidFill>
            <a:srgbClr val="003F4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528"/>
          </a:p>
        </p:txBody>
      </p:sp>
    </p:spTree>
    <p:extLst>
      <p:ext uri="{BB962C8B-B14F-4D97-AF65-F5344CB8AC3E}">
        <p14:creationId xmlns:p14="http://schemas.microsoft.com/office/powerpoint/2010/main" val="81899418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Rectangle 23">
            <a:extLst>
              <a:ext uri="{FF2B5EF4-FFF2-40B4-BE49-F238E27FC236}">
                <a16:creationId xmlns:a16="http://schemas.microsoft.com/office/drawing/2014/main" id="{4BDBC566-382C-4445-88D9-AF0D17DAF042}"/>
              </a:ext>
            </a:extLst>
          </p:cNvPr>
          <p:cNvSpPr/>
          <p:nvPr/>
        </p:nvSpPr>
        <p:spPr>
          <a:xfrm>
            <a:off x="340029" y="1218715"/>
            <a:ext cx="3791781" cy="1386373"/>
          </a:xfrm>
          <a:prstGeom prst="rect">
            <a:avLst/>
          </a:prstGeom>
        </p:spPr>
        <p:txBody>
          <a:bodyPr wrap="square" lIns="0" rIns="0" numCol="1" spcCol="360000">
            <a:noAutofit/>
          </a:bodyPr>
          <a:lstStyle/>
          <a:p>
            <a:pPr>
              <a:spcAft>
                <a:spcPts val="600"/>
              </a:spcAft>
            </a:pPr>
            <a:r>
              <a:rPr lang="en-GB" sz="900" dirty="0">
                <a:latin typeface="Avenir LT Pro 65 Medium" panose="020B0603020203020204" pitchFamily="34" charset="0"/>
              </a:rPr>
              <a:t>Not all customers are equal. Each is an individual that consumes your products and services in different ways, with different circumstances, motivations, interests, preferences and needs. </a:t>
            </a:r>
          </a:p>
          <a:p>
            <a:pPr>
              <a:spcAft>
                <a:spcPts val="600"/>
              </a:spcAft>
            </a:pPr>
            <a:r>
              <a:rPr lang="en-GB" sz="900" dirty="0">
                <a:latin typeface="Avenir LT Pro 65 Medium" panose="020B0603020203020204" pitchFamily="34" charset="0"/>
              </a:rPr>
              <a:t>Measuring customers is critical for world-class businesses to understand and manage them with informed allocation of limited resources. Measures such as impressions, click-throughs, sales, revenue, conversion, cost per sale and retention rate are easy to measure and good for efficient use of budget.  </a:t>
            </a:r>
          </a:p>
        </p:txBody>
      </p:sp>
      <p:sp>
        <p:nvSpPr>
          <p:cNvPr id="4" name="Title 1">
            <a:extLst>
              <a:ext uri="{FF2B5EF4-FFF2-40B4-BE49-F238E27FC236}">
                <a16:creationId xmlns:a16="http://schemas.microsoft.com/office/drawing/2014/main" id="{029AB211-73E9-9F76-68E9-77CED4486338}"/>
              </a:ext>
            </a:extLst>
          </p:cNvPr>
          <p:cNvSpPr txBox="1">
            <a:spLocks/>
          </p:cNvSpPr>
          <p:nvPr/>
        </p:nvSpPr>
        <p:spPr>
          <a:xfrm>
            <a:off x="340029" y="779070"/>
            <a:ext cx="4091587" cy="277178"/>
          </a:xfrm>
          <a:prstGeom prst="rect">
            <a:avLst/>
          </a:prstGeom>
          <a:noFill/>
        </p:spPr>
        <p:txBody>
          <a:bodyPr vert="horz" wrap="square" lIns="0" tIns="27153" rIns="0" bIns="27153" rtlCol="0" anchor="ctr">
            <a:noAutofit/>
          </a:bodyPr>
          <a:lstStyle>
            <a:lvl1pPr defTabSz="914400">
              <a:lnSpc>
                <a:spcPct val="90000"/>
              </a:lnSpc>
              <a:spcBef>
                <a:spcPct val="0"/>
              </a:spcBef>
              <a:buNone/>
              <a:defRPr lang="en-GB" sz="2000" b="1">
                <a:solidFill>
                  <a:schemeClr val="bg1"/>
                </a:solidFill>
                <a:effectLst/>
                <a:latin typeface="Avenir Next LT Pro" panose="020B0504020202020204" pitchFamily="34" charset="0"/>
              </a:defRPr>
            </a:lvl1pPr>
          </a:lstStyle>
          <a:p>
            <a:r>
              <a:rPr lang="en-GB" sz="1188" dirty="0">
                <a:solidFill>
                  <a:srgbClr val="003F48"/>
                </a:solidFill>
                <a:latin typeface="Avenir LT Pro 65 Medium" panose="020B0603020203020204" pitchFamily="34" charset="0"/>
              </a:rPr>
              <a:t>3. MEASURE, MEASURE, MEASURE</a:t>
            </a:r>
          </a:p>
        </p:txBody>
      </p:sp>
      <p:sp>
        <p:nvSpPr>
          <p:cNvPr id="5" name="Slide Number Placeholder 5">
            <a:extLst>
              <a:ext uri="{FF2B5EF4-FFF2-40B4-BE49-F238E27FC236}">
                <a16:creationId xmlns:a16="http://schemas.microsoft.com/office/drawing/2014/main" id="{09975CBD-8477-3212-97C8-43BFF6F48C56}"/>
              </a:ext>
            </a:extLst>
          </p:cNvPr>
          <p:cNvSpPr txBox="1">
            <a:spLocks/>
          </p:cNvSpPr>
          <p:nvPr/>
        </p:nvSpPr>
        <p:spPr>
          <a:xfrm>
            <a:off x="292863" y="333108"/>
            <a:ext cx="303799" cy="216840"/>
          </a:xfrm>
          <a:prstGeom prst="rect">
            <a:avLst/>
          </a:prstGeom>
        </p:spPr>
        <p:txBody>
          <a:bodyPr vert="horz" lIns="54304" tIns="27153" rIns="54304" bIns="27153" rtlCol="0" anchor="ctr"/>
          <a:lstStyle>
            <a:defPPr>
              <a:defRPr lang="en-US"/>
            </a:defPPr>
            <a:lvl1pPr algn="r">
              <a:defRPr sz="600" b="1">
                <a:latin typeface="Avenir Next LT Pro" panose="020B0504020202020204" pitchFamily="34" charset="0"/>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l"/>
            <a:fld id="{AAF318D0-7A32-4883-B264-F6C453FE3576}" type="slidenum">
              <a:rPr lang="en-GB" sz="754">
                <a:latin typeface="Avenir LT Pro 65 Medium" panose="020B0603020203020204" pitchFamily="34" charset="0"/>
              </a:rPr>
              <a:pPr algn="l"/>
              <a:t>24</a:t>
            </a:fld>
            <a:endParaRPr lang="en-GB" sz="754">
              <a:latin typeface="Avenir LT Pro 65 Medium" panose="020B0603020203020204" pitchFamily="34" charset="0"/>
            </a:endParaRPr>
          </a:p>
        </p:txBody>
      </p:sp>
      <p:pic>
        <p:nvPicPr>
          <p:cNvPr id="6" name="Picture 5">
            <a:extLst>
              <a:ext uri="{FF2B5EF4-FFF2-40B4-BE49-F238E27FC236}">
                <a16:creationId xmlns:a16="http://schemas.microsoft.com/office/drawing/2014/main" id="{1909C8F2-1633-2AC8-D061-FFE0CC6E6E6F}"/>
              </a:ext>
            </a:extLst>
          </p:cNvPr>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a:off x="340029" y="4007759"/>
            <a:ext cx="513264" cy="134110"/>
          </a:xfrm>
          <a:prstGeom prst="rect">
            <a:avLst/>
          </a:prstGeom>
        </p:spPr>
      </p:pic>
      <p:sp>
        <p:nvSpPr>
          <p:cNvPr id="7" name="TextBox 6">
            <a:extLst>
              <a:ext uri="{FF2B5EF4-FFF2-40B4-BE49-F238E27FC236}">
                <a16:creationId xmlns:a16="http://schemas.microsoft.com/office/drawing/2014/main" id="{86D271CF-A6BC-CF23-2924-1CAFE495A082}"/>
              </a:ext>
            </a:extLst>
          </p:cNvPr>
          <p:cNvSpPr txBox="1"/>
          <p:nvPr/>
        </p:nvSpPr>
        <p:spPr>
          <a:xfrm>
            <a:off x="436511" y="346951"/>
            <a:ext cx="2491778" cy="189154"/>
          </a:xfrm>
          <a:prstGeom prst="rect">
            <a:avLst/>
          </a:prstGeom>
          <a:noFill/>
        </p:spPr>
        <p:txBody>
          <a:bodyPr wrap="square" rtlCol="0" anchor="ctr">
            <a:spAutoFit/>
          </a:bodyPr>
          <a:lstStyle>
            <a:defPPr>
              <a:defRPr lang="en-US"/>
            </a:defPPr>
            <a:lvl1pPr algn="r">
              <a:tabLst>
                <a:tab pos="1058383" algn="l"/>
              </a:tabLst>
              <a:defRPr sz="500">
                <a:latin typeface="Avenir Next LT Pro Light" panose="020B0304020202020204" pitchFamily="34" charset="0"/>
              </a:defRPr>
            </a:lvl1pPr>
          </a:lstStyle>
          <a:p>
            <a:pPr algn="l"/>
            <a:r>
              <a:rPr lang="en-GB" sz="629" dirty="0"/>
              <a:t>Management of Customers Pocketbook</a:t>
            </a:r>
          </a:p>
        </p:txBody>
      </p:sp>
      <p:cxnSp>
        <p:nvCxnSpPr>
          <p:cNvPr id="3" name="Straight Connector 2">
            <a:extLst>
              <a:ext uri="{FF2B5EF4-FFF2-40B4-BE49-F238E27FC236}">
                <a16:creationId xmlns:a16="http://schemas.microsoft.com/office/drawing/2014/main" id="{08E0B13F-7B1C-8C05-4DCD-C93963815F65}"/>
              </a:ext>
            </a:extLst>
          </p:cNvPr>
          <p:cNvCxnSpPr>
            <a:cxnSpLocks/>
          </p:cNvCxnSpPr>
          <p:nvPr/>
        </p:nvCxnSpPr>
        <p:spPr>
          <a:xfrm flipH="1">
            <a:off x="340030" y="533604"/>
            <a:ext cx="5531381" cy="0"/>
          </a:xfrm>
          <a:prstGeom prst="line">
            <a:avLst/>
          </a:prstGeom>
          <a:ln>
            <a:solidFill>
              <a:srgbClr val="003F48"/>
            </a:solidFill>
          </a:ln>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a16="http://schemas.microsoft.com/office/drawing/2014/main" id="{69A17BA5-C7E2-C781-87A8-784469B41594}"/>
              </a:ext>
            </a:extLst>
          </p:cNvPr>
          <p:cNvSpPr/>
          <p:nvPr/>
        </p:nvSpPr>
        <p:spPr>
          <a:xfrm>
            <a:off x="6295574" y="0"/>
            <a:ext cx="40140" cy="4500000"/>
          </a:xfrm>
          <a:prstGeom prst="rect">
            <a:avLst/>
          </a:prstGeom>
          <a:solidFill>
            <a:srgbClr val="003F4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528"/>
          </a:p>
        </p:txBody>
      </p:sp>
      <p:sp>
        <p:nvSpPr>
          <p:cNvPr id="2" name="Rectangle 1">
            <a:extLst>
              <a:ext uri="{FF2B5EF4-FFF2-40B4-BE49-F238E27FC236}">
                <a16:creationId xmlns:a16="http://schemas.microsoft.com/office/drawing/2014/main" id="{A45CA132-9EDD-A4FF-92B7-E99209EEF8F0}"/>
              </a:ext>
            </a:extLst>
          </p:cNvPr>
          <p:cNvSpPr/>
          <p:nvPr/>
        </p:nvSpPr>
        <p:spPr>
          <a:xfrm>
            <a:off x="4431616" y="1300625"/>
            <a:ext cx="1482147" cy="904414"/>
          </a:xfrm>
          <a:prstGeom prst="rect">
            <a:avLst/>
          </a:prstGeom>
          <a:solidFill>
            <a:srgbClr val="003F48">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45252" tIns="45252" rIns="45252" bIns="45252" rtlCol="0" anchor="ctr"/>
          <a:lstStyle/>
          <a:p>
            <a:pPr algn="ctr"/>
            <a:r>
              <a:rPr lang="en-GB" sz="800" i="1" dirty="0">
                <a:solidFill>
                  <a:schemeClr val="bg1"/>
                </a:solidFill>
                <a:latin typeface="Avenir LT Pro 65 Medium" panose="020B0603020203020204" pitchFamily="34" charset="0"/>
              </a:rPr>
              <a:t>“You can’t manage what you don’t measure.”</a:t>
            </a:r>
          </a:p>
          <a:p>
            <a:pPr algn="ctr"/>
            <a:endParaRPr lang="en-GB" sz="800" i="1" dirty="0">
              <a:solidFill>
                <a:schemeClr val="bg1"/>
              </a:solidFill>
              <a:latin typeface="Avenir LT Pro 65 Medium" panose="020B0603020203020204" pitchFamily="34" charset="0"/>
            </a:endParaRPr>
          </a:p>
          <a:p>
            <a:pPr algn="ctr"/>
            <a:r>
              <a:rPr lang="en-GB" sz="800" b="1" spc="126" dirty="0">
                <a:solidFill>
                  <a:srgbClr val="003F48"/>
                </a:solidFill>
                <a:latin typeface="Avenir LT Pro 65 Medium" panose="020B0603020203020204" pitchFamily="34" charset="0"/>
              </a:rPr>
              <a:t>Peter Drucker</a:t>
            </a:r>
          </a:p>
          <a:p>
            <a:pPr algn="ctr"/>
            <a:r>
              <a:rPr lang="en-GB" sz="800" spc="126" dirty="0">
                <a:solidFill>
                  <a:srgbClr val="003F48"/>
                </a:solidFill>
                <a:latin typeface="Avenir LT Pro 65 Medium" panose="020B0603020203020204" pitchFamily="34" charset="0"/>
              </a:rPr>
              <a:t>Father Of Modern</a:t>
            </a:r>
          </a:p>
          <a:p>
            <a:pPr algn="ctr"/>
            <a:r>
              <a:rPr lang="en-GB" sz="800" spc="126" dirty="0">
                <a:solidFill>
                  <a:srgbClr val="003F48"/>
                </a:solidFill>
                <a:latin typeface="Avenir LT Pro 65 Medium" panose="020B0603020203020204" pitchFamily="34" charset="0"/>
              </a:rPr>
              <a:t>Management Theory</a:t>
            </a:r>
          </a:p>
        </p:txBody>
      </p:sp>
      <p:sp>
        <p:nvSpPr>
          <p:cNvPr id="8" name="Rectangle 7">
            <a:extLst>
              <a:ext uri="{FF2B5EF4-FFF2-40B4-BE49-F238E27FC236}">
                <a16:creationId xmlns:a16="http://schemas.microsoft.com/office/drawing/2014/main" id="{6C38794F-D4D2-570A-7641-578DB9C4829F}"/>
              </a:ext>
            </a:extLst>
          </p:cNvPr>
          <p:cNvSpPr/>
          <p:nvPr/>
        </p:nvSpPr>
        <p:spPr>
          <a:xfrm>
            <a:off x="340029" y="2457153"/>
            <a:ext cx="5573734" cy="1727119"/>
          </a:xfrm>
          <a:prstGeom prst="rect">
            <a:avLst/>
          </a:prstGeom>
        </p:spPr>
        <p:txBody>
          <a:bodyPr wrap="square" lIns="0" rIns="0" numCol="1" spcCol="360000">
            <a:noAutofit/>
          </a:bodyPr>
          <a:lstStyle/>
          <a:p>
            <a:pPr>
              <a:spcAft>
                <a:spcPts val="600"/>
              </a:spcAft>
            </a:pPr>
            <a:r>
              <a:rPr lang="en-GB" sz="900" dirty="0">
                <a:latin typeface="Avenir LT Pro 65 Medium" panose="020B0603020203020204" pitchFamily="34" charset="0"/>
              </a:rPr>
              <a:t>More advanced measures include the customer’s current spend, profitability, recency and frequency of purchase, all of which help to ensure budgets are focused on the right customers. However, these business-centric measures reveal little about the customers, their attitude or potential, meaning the business may be missing opportunities. </a:t>
            </a:r>
          </a:p>
          <a:p>
            <a:pPr>
              <a:spcAft>
                <a:spcPts val="600"/>
              </a:spcAft>
            </a:pPr>
            <a:r>
              <a:rPr lang="en-GB" sz="900" dirty="0">
                <a:latin typeface="Avenir LT Pro 65 Medium" panose="020B0603020203020204" pitchFamily="34" charset="0"/>
              </a:rPr>
              <a:t>World-class businesses also use customer-centric measures to form a picture of who their customers are, how engaged they are, and how much more they could spend. These measures include satisfaction, NPS referrals, engagement, value by segment, predicted offer propensities, potential value, demographic profile, behaviour classifications, and outreach responses.</a:t>
            </a:r>
          </a:p>
        </p:txBody>
      </p:sp>
    </p:spTree>
    <p:extLst>
      <p:ext uri="{BB962C8B-B14F-4D97-AF65-F5344CB8AC3E}">
        <p14:creationId xmlns:p14="http://schemas.microsoft.com/office/powerpoint/2010/main" val="334388849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Rectangle 23">
            <a:extLst>
              <a:ext uri="{FF2B5EF4-FFF2-40B4-BE49-F238E27FC236}">
                <a16:creationId xmlns:a16="http://schemas.microsoft.com/office/drawing/2014/main" id="{4BDBC566-382C-4445-88D9-AF0D17DAF042}"/>
              </a:ext>
            </a:extLst>
          </p:cNvPr>
          <p:cNvSpPr/>
          <p:nvPr/>
        </p:nvSpPr>
        <p:spPr>
          <a:xfrm>
            <a:off x="475916" y="1218715"/>
            <a:ext cx="5581960" cy="1610215"/>
          </a:xfrm>
          <a:prstGeom prst="rect">
            <a:avLst/>
          </a:prstGeom>
        </p:spPr>
        <p:txBody>
          <a:bodyPr wrap="square" lIns="0" rIns="0" numCol="2" spcCol="360000">
            <a:noAutofit/>
          </a:bodyPr>
          <a:lstStyle/>
          <a:p>
            <a:pPr>
              <a:spcAft>
                <a:spcPts val="357"/>
              </a:spcAft>
            </a:pPr>
            <a:r>
              <a:rPr lang="en-GB" sz="900" dirty="0">
                <a:latin typeface="Avenir LT Pro 65 Medium" panose="020B0603020203020204" pitchFamily="34" charset="0"/>
              </a:rPr>
              <a:t>The </a:t>
            </a:r>
            <a:r>
              <a:rPr lang="en-GB" sz="900" b="1" dirty="0">
                <a:solidFill>
                  <a:srgbClr val="003F48"/>
                </a:solidFill>
                <a:latin typeface="Avenir LT Pro 65 Medium" panose="020B0603020203020204" pitchFamily="34" charset="0"/>
              </a:rPr>
              <a:t>Walt Disney Company </a:t>
            </a:r>
            <a:r>
              <a:rPr lang="en-GB" sz="900" dirty="0">
                <a:latin typeface="Avenir LT Pro 65 Medium" panose="020B0603020203020204" pitchFamily="34" charset="0"/>
              </a:rPr>
              <a:t>uses customer performance metrics to track things like customer satisfaction, repeat visits, and social media engagement. </a:t>
            </a:r>
          </a:p>
          <a:p>
            <a:pPr>
              <a:spcAft>
                <a:spcPts val="357"/>
              </a:spcAft>
            </a:pPr>
            <a:r>
              <a:rPr lang="en-GB" sz="900" dirty="0">
                <a:latin typeface="Avenir LT Pro 65 Medium" panose="020B0603020203020204" pitchFamily="34" charset="0"/>
              </a:rPr>
              <a:t>This information is used to improve the Disney experience, such as by making theme parks more exciting or by developing new movies and TV shows that customers will enjoy. </a:t>
            </a:r>
          </a:p>
          <a:p>
            <a:pPr>
              <a:spcAft>
                <a:spcPts val="357"/>
              </a:spcAft>
            </a:pPr>
            <a:r>
              <a:rPr lang="en-GB" sz="900" dirty="0">
                <a:latin typeface="Avenir LT Pro 65 Medium" panose="020B0603020203020204" pitchFamily="34" charset="0"/>
              </a:rPr>
              <a:t>For example, customer satisfaction surveys track how happy customers are with the theme parks. If the satisfaction scores are low, Disney may need to improve the rides or the food. </a:t>
            </a:r>
          </a:p>
          <a:p>
            <a:pPr>
              <a:spcAft>
                <a:spcPts val="357"/>
              </a:spcAft>
            </a:pPr>
            <a:r>
              <a:rPr lang="en-GB" sz="900" dirty="0">
                <a:latin typeface="Avenir LT Pro 65 Medium" panose="020B0603020203020204" pitchFamily="34" charset="0"/>
              </a:rPr>
              <a:t>Disney also uses social media engagement data to track how many people are talking about Disney on social media. If the engagement is low, Disney may need to create more engaging content.</a:t>
            </a:r>
          </a:p>
          <a:p>
            <a:pPr>
              <a:spcAft>
                <a:spcPts val="357"/>
              </a:spcAft>
            </a:pPr>
            <a:r>
              <a:rPr lang="en-GB" sz="900" b="1" dirty="0">
                <a:solidFill>
                  <a:srgbClr val="003F48"/>
                </a:solidFill>
                <a:latin typeface="Avenir LT Pro 65 Medium" panose="020B0603020203020204" pitchFamily="34" charset="0"/>
              </a:rPr>
              <a:t>Apple</a:t>
            </a:r>
            <a:r>
              <a:rPr lang="en-GB" sz="900" dirty="0">
                <a:latin typeface="Avenir LT Pro 65 Medium" panose="020B0603020203020204" pitchFamily="34" charset="0"/>
              </a:rPr>
              <a:t> tracks things like satisfaction, product reviews, and app downloads. This information is used to improve experience, such as by making products more user-friendly or developing apps that customers want.</a:t>
            </a:r>
          </a:p>
          <a:p>
            <a:pPr>
              <a:spcAft>
                <a:spcPts val="357"/>
              </a:spcAft>
            </a:pPr>
            <a:r>
              <a:rPr lang="en-GB" sz="900" b="1" dirty="0">
                <a:solidFill>
                  <a:srgbClr val="003F48"/>
                </a:solidFill>
                <a:latin typeface="Avenir LT Pro 65 Medium" panose="020B0603020203020204" pitchFamily="34" charset="0"/>
              </a:rPr>
              <a:t>Starbucks</a:t>
            </a:r>
            <a:r>
              <a:rPr lang="en-GB" sz="900" dirty="0">
                <a:latin typeface="Avenir LT Pro 65 Medium" panose="020B0603020203020204" pitchFamily="34" charset="0"/>
              </a:rPr>
              <a:t> tracks things like satisfaction, loyalty program participation, and store traffic. This information is used to improve the Starbucks experience, such as making stores more inviting or by offering better customer choice and service.</a:t>
            </a:r>
          </a:p>
          <a:p>
            <a:pPr>
              <a:spcAft>
                <a:spcPts val="357"/>
              </a:spcAft>
            </a:pPr>
            <a:r>
              <a:rPr lang="en-GB" sz="900" b="1" dirty="0">
                <a:solidFill>
                  <a:srgbClr val="003F48"/>
                </a:solidFill>
                <a:latin typeface="Avenir LT Pro 65 Medium" panose="020B0603020203020204" pitchFamily="34" charset="0"/>
              </a:rPr>
              <a:t>Nike</a:t>
            </a:r>
            <a:r>
              <a:rPr lang="en-GB" sz="900" dirty="0">
                <a:latin typeface="Avenir LT Pro 65 Medium" panose="020B0603020203020204" pitchFamily="34" charset="0"/>
              </a:rPr>
              <a:t> tracks things like customer satisfaction, product returns, and social media engagement. This information is used to improve experience, such as making products more comfortable or by developing new marketing campaigns that resonate better with customers.</a:t>
            </a:r>
          </a:p>
        </p:txBody>
      </p:sp>
      <p:sp>
        <p:nvSpPr>
          <p:cNvPr id="7" name="TextBox 6">
            <a:extLst>
              <a:ext uri="{FF2B5EF4-FFF2-40B4-BE49-F238E27FC236}">
                <a16:creationId xmlns:a16="http://schemas.microsoft.com/office/drawing/2014/main" id="{C240B775-AD14-2A12-641C-726293E9F95E}"/>
              </a:ext>
            </a:extLst>
          </p:cNvPr>
          <p:cNvSpPr txBox="1"/>
          <p:nvPr/>
        </p:nvSpPr>
        <p:spPr>
          <a:xfrm>
            <a:off x="3323670" y="348980"/>
            <a:ext cx="2491778" cy="189154"/>
          </a:xfrm>
          <a:prstGeom prst="rect">
            <a:avLst/>
          </a:prstGeom>
          <a:noFill/>
        </p:spPr>
        <p:txBody>
          <a:bodyPr wrap="square" rtlCol="0" anchor="ctr">
            <a:spAutoFit/>
          </a:bodyPr>
          <a:lstStyle/>
          <a:p>
            <a:pPr algn="r">
              <a:tabLst>
                <a:tab pos="1330387" algn="l"/>
              </a:tabLst>
            </a:pPr>
            <a:r>
              <a:rPr lang="en-GB" sz="629" dirty="0">
                <a:latin typeface="Avenir Next LT Pro Light" panose="020B0304020202020204" pitchFamily="34" charset="0"/>
              </a:rPr>
              <a:t>Management of Customers Pocketbook</a:t>
            </a:r>
          </a:p>
        </p:txBody>
      </p:sp>
      <p:sp>
        <p:nvSpPr>
          <p:cNvPr id="9" name="Slide Number Placeholder 5">
            <a:extLst>
              <a:ext uri="{FF2B5EF4-FFF2-40B4-BE49-F238E27FC236}">
                <a16:creationId xmlns:a16="http://schemas.microsoft.com/office/drawing/2014/main" id="{8CE3BA27-4A0B-FD71-1844-002ACBD2F410}"/>
              </a:ext>
            </a:extLst>
          </p:cNvPr>
          <p:cNvSpPr txBox="1">
            <a:spLocks/>
          </p:cNvSpPr>
          <p:nvPr/>
        </p:nvSpPr>
        <p:spPr>
          <a:xfrm>
            <a:off x="5678078" y="335137"/>
            <a:ext cx="303799" cy="216840"/>
          </a:xfrm>
          <a:prstGeom prst="rect">
            <a:avLst/>
          </a:prstGeom>
        </p:spPr>
        <p:txBody>
          <a:bodyPr vert="horz" lIns="54304" tIns="27153" rIns="54304" bIns="27153" rtlCol="0" anchor="ctr"/>
          <a:lstStyle>
            <a:defPPr>
              <a:defRPr lang="en-US"/>
            </a:defPPr>
            <a:lvl1pPr marL="0" algn="r" defTabSz="457200" rtl="0" eaLnBrk="1" latinLnBrk="0" hangingPunct="1">
              <a:defRPr sz="450" kern="1200">
                <a:solidFill>
                  <a:schemeClr val="bg1">
                    <a:lumMod val="85000"/>
                  </a:schemeClr>
                </a:solidFill>
                <a:latin typeface="Avenir Next LT Pro Light" panose="020B0304020202020204" pitchFamily="34" charset="0"/>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AAF318D0-7A32-4883-B264-F6C453FE3576}" type="slidenum">
              <a:rPr lang="en-GB" sz="754" b="1">
                <a:solidFill>
                  <a:schemeClr val="tx1"/>
                </a:solidFill>
                <a:latin typeface="Avenir LT Pro 65 Medium" panose="020B0603020203020204" pitchFamily="34" charset="0"/>
              </a:rPr>
              <a:pPr/>
              <a:t>25</a:t>
            </a:fld>
            <a:endParaRPr lang="en-GB" sz="754" b="1">
              <a:solidFill>
                <a:schemeClr val="tx1"/>
              </a:solidFill>
              <a:latin typeface="Avenir LT Pro 65 Medium" panose="020B0603020203020204" pitchFamily="34" charset="0"/>
            </a:endParaRPr>
          </a:p>
        </p:txBody>
      </p:sp>
      <p:pic>
        <p:nvPicPr>
          <p:cNvPr id="10" name="Picture 9">
            <a:extLst>
              <a:ext uri="{FF2B5EF4-FFF2-40B4-BE49-F238E27FC236}">
                <a16:creationId xmlns:a16="http://schemas.microsoft.com/office/drawing/2014/main" id="{1C2F9397-3001-18B9-D587-3C3A0CC30CBA}"/>
              </a:ext>
            </a:extLst>
          </p:cNvPr>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a:off x="5421446" y="4002749"/>
            <a:ext cx="513264" cy="134110"/>
          </a:xfrm>
          <a:prstGeom prst="rect">
            <a:avLst/>
          </a:prstGeom>
        </p:spPr>
      </p:pic>
      <p:cxnSp>
        <p:nvCxnSpPr>
          <p:cNvPr id="3" name="Straight Connector 2">
            <a:extLst>
              <a:ext uri="{FF2B5EF4-FFF2-40B4-BE49-F238E27FC236}">
                <a16:creationId xmlns:a16="http://schemas.microsoft.com/office/drawing/2014/main" id="{4F4F7253-B58A-DA5D-8657-8FC42E82B1BB}"/>
              </a:ext>
            </a:extLst>
          </p:cNvPr>
          <p:cNvCxnSpPr>
            <a:cxnSpLocks/>
          </p:cNvCxnSpPr>
          <p:nvPr/>
        </p:nvCxnSpPr>
        <p:spPr>
          <a:xfrm flipH="1">
            <a:off x="475916" y="533604"/>
            <a:ext cx="5456337" cy="0"/>
          </a:xfrm>
          <a:prstGeom prst="line">
            <a:avLst/>
          </a:prstGeom>
          <a:ln>
            <a:solidFill>
              <a:srgbClr val="003F48"/>
            </a:solidFill>
          </a:ln>
        </p:spPr>
        <p:style>
          <a:lnRef idx="1">
            <a:schemeClr val="accent1"/>
          </a:lnRef>
          <a:fillRef idx="0">
            <a:schemeClr val="accent1"/>
          </a:fillRef>
          <a:effectRef idx="0">
            <a:schemeClr val="accent1"/>
          </a:effectRef>
          <a:fontRef idx="minor">
            <a:schemeClr val="tx1"/>
          </a:fontRef>
        </p:style>
      </p:cxnSp>
      <p:sp>
        <p:nvSpPr>
          <p:cNvPr id="8" name="Rectangle 7">
            <a:extLst>
              <a:ext uri="{FF2B5EF4-FFF2-40B4-BE49-F238E27FC236}">
                <a16:creationId xmlns:a16="http://schemas.microsoft.com/office/drawing/2014/main" id="{938419A8-5754-C054-A8CE-4A5AF5BB6816}"/>
              </a:ext>
            </a:extLst>
          </p:cNvPr>
          <p:cNvSpPr/>
          <p:nvPr/>
        </p:nvSpPr>
        <p:spPr>
          <a:xfrm>
            <a:off x="0" y="0"/>
            <a:ext cx="40140" cy="4500000"/>
          </a:xfrm>
          <a:prstGeom prst="rect">
            <a:avLst/>
          </a:prstGeom>
          <a:solidFill>
            <a:srgbClr val="003F4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528"/>
          </a:p>
        </p:txBody>
      </p:sp>
    </p:spTree>
    <p:extLst>
      <p:ext uri="{BB962C8B-B14F-4D97-AF65-F5344CB8AC3E}">
        <p14:creationId xmlns:p14="http://schemas.microsoft.com/office/powerpoint/2010/main" val="217217738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Rectangle 23">
            <a:extLst>
              <a:ext uri="{FF2B5EF4-FFF2-40B4-BE49-F238E27FC236}">
                <a16:creationId xmlns:a16="http://schemas.microsoft.com/office/drawing/2014/main" id="{4BDBC566-382C-4445-88D9-AF0D17DAF042}"/>
              </a:ext>
            </a:extLst>
          </p:cNvPr>
          <p:cNvSpPr/>
          <p:nvPr/>
        </p:nvSpPr>
        <p:spPr>
          <a:xfrm>
            <a:off x="252718" y="1218715"/>
            <a:ext cx="4198180" cy="1727119"/>
          </a:xfrm>
          <a:prstGeom prst="rect">
            <a:avLst/>
          </a:prstGeom>
        </p:spPr>
        <p:txBody>
          <a:bodyPr wrap="square" numCol="1" spcCol="360000">
            <a:noAutofit/>
          </a:bodyPr>
          <a:lstStyle/>
          <a:p>
            <a:pPr>
              <a:spcAft>
                <a:spcPts val="357"/>
              </a:spcAft>
            </a:pPr>
            <a:r>
              <a:rPr lang="en-GB" sz="900" dirty="0">
                <a:latin typeface="Avenir LT Pro 65 Medium" panose="020B0603020203020204" pitchFamily="34" charset="0"/>
              </a:rPr>
              <a:t>Consumers are savvier: They are digitally aware and able to actively avoid irrelevant marketing efforts by, e.g., skipping past TV commercials, opting out of marketing, screening calls, using ad-blockers, and filtering spam. </a:t>
            </a:r>
          </a:p>
          <a:p>
            <a:pPr>
              <a:spcAft>
                <a:spcPts val="357"/>
              </a:spcAft>
            </a:pPr>
            <a:r>
              <a:rPr lang="en-GB" sz="900" dirty="0">
                <a:latin typeface="Avenir LT Pro 65 Medium" panose="020B0603020203020204" pitchFamily="34" charset="0"/>
              </a:rPr>
              <a:t>World-class brands ensure that everything they do is relevant to ensure they reach each customer in the most effective way. </a:t>
            </a:r>
          </a:p>
          <a:p>
            <a:pPr>
              <a:spcAft>
                <a:spcPts val="357"/>
              </a:spcAft>
            </a:pPr>
            <a:r>
              <a:rPr lang="en-GB" sz="900" dirty="0">
                <a:latin typeface="Avenir LT Pro 65 Medium" panose="020B0603020203020204" pitchFamily="34" charset="0"/>
              </a:rPr>
              <a:t>They start by listening to what their customers are saying and observing what they do and how they do it, which they garner from deep insights they have access to within their business and market. </a:t>
            </a:r>
          </a:p>
          <a:p>
            <a:pPr>
              <a:spcAft>
                <a:spcPts val="357"/>
              </a:spcAft>
            </a:pPr>
            <a:r>
              <a:rPr lang="en-GB" sz="900" dirty="0">
                <a:latin typeface="Avenir LT Pro 65 Medium" panose="020B0603020203020204" pitchFamily="34" charset="0"/>
              </a:rPr>
              <a:t>These insights provide them with full understanding of the unique circumstances, behaviours, needs, wants, interests and other characteristics of each customer in the context of the market and the business’ ability.</a:t>
            </a:r>
          </a:p>
        </p:txBody>
      </p:sp>
      <p:sp>
        <p:nvSpPr>
          <p:cNvPr id="4" name="Title 1">
            <a:extLst>
              <a:ext uri="{FF2B5EF4-FFF2-40B4-BE49-F238E27FC236}">
                <a16:creationId xmlns:a16="http://schemas.microsoft.com/office/drawing/2014/main" id="{029AB211-73E9-9F76-68E9-77CED4486338}"/>
              </a:ext>
            </a:extLst>
          </p:cNvPr>
          <p:cNvSpPr txBox="1">
            <a:spLocks/>
          </p:cNvSpPr>
          <p:nvPr/>
        </p:nvSpPr>
        <p:spPr>
          <a:xfrm>
            <a:off x="292863" y="779070"/>
            <a:ext cx="4091587" cy="277178"/>
          </a:xfrm>
          <a:prstGeom prst="rect">
            <a:avLst/>
          </a:prstGeom>
          <a:noFill/>
        </p:spPr>
        <p:txBody>
          <a:bodyPr vert="horz" wrap="square" lIns="54304" tIns="27153" rIns="54304" bIns="27153" rtlCol="0" anchor="ctr">
            <a:noAutofit/>
          </a:bodyPr>
          <a:lstStyle>
            <a:lvl1pPr defTabSz="914400">
              <a:lnSpc>
                <a:spcPct val="90000"/>
              </a:lnSpc>
              <a:spcBef>
                <a:spcPct val="0"/>
              </a:spcBef>
              <a:buNone/>
              <a:defRPr lang="en-GB" sz="2000" b="1">
                <a:solidFill>
                  <a:schemeClr val="bg1"/>
                </a:solidFill>
                <a:effectLst/>
                <a:latin typeface="Avenir Next LT Pro" panose="020B0504020202020204" pitchFamily="34" charset="0"/>
              </a:defRPr>
            </a:lvl1pPr>
          </a:lstStyle>
          <a:p>
            <a:r>
              <a:rPr lang="en-GB" sz="1188" dirty="0">
                <a:solidFill>
                  <a:srgbClr val="003F48"/>
                </a:solidFill>
                <a:latin typeface="Avenir LT Pro 65 Medium" panose="020B0603020203020204" pitchFamily="34" charset="0"/>
              </a:rPr>
              <a:t>4. KEEP IT RELEVANT</a:t>
            </a:r>
          </a:p>
        </p:txBody>
      </p:sp>
      <p:sp>
        <p:nvSpPr>
          <p:cNvPr id="5" name="Slide Number Placeholder 5">
            <a:extLst>
              <a:ext uri="{FF2B5EF4-FFF2-40B4-BE49-F238E27FC236}">
                <a16:creationId xmlns:a16="http://schemas.microsoft.com/office/drawing/2014/main" id="{09975CBD-8477-3212-97C8-43BFF6F48C56}"/>
              </a:ext>
            </a:extLst>
          </p:cNvPr>
          <p:cNvSpPr txBox="1">
            <a:spLocks/>
          </p:cNvSpPr>
          <p:nvPr/>
        </p:nvSpPr>
        <p:spPr>
          <a:xfrm>
            <a:off x="292863" y="333108"/>
            <a:ext cx="303799" cy="216840"/>
          </a:xfrm>
          <a:prstGeom prst="rect">
            <a:avLst/>
          </a:prstGeom>
        </p:spPr>
        <p:txBody>
          <a:bodyPr vert="horz" lIns="54304" tIns="27153" rIns="54304" bIns="27153" rtlCol="0" anchor="ctr"/>
          <a:lstStyle>
            <a:defPPr>
              <a:defRPr lang="en-US"/>
            </a:defPPr>
            <a:lvl1pPr algn="r">
              <a:defRPr sz="600" b="1">
                <a:latin typeface="Avenir Next LT Pro" panose="020B0504020202020204" pitchFamily="34" charset="0"/>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l"/>
            <a:fld id="{AAF318D0-7A32-4883-B264-F6C453FE3576}" type="slidenum">
              <a:rPr lang="en-GB" sz="754">
                <a:latin typeface="Avenir LT Pro 65 Medium" panose="020B0603020203020204" pitchFamily="34" charset="0"/>
              </a:rPr>
              <a:pPr algn="l"/>
              <a:t>26</a:t>
            </a:fld>
            <a:endParaRPr lang="en-GB" sz="754">
              <a:latin typeface="Avenir LT Pro 65 Medium" panose="020B0603020203020204" pitchFamily="34" charset="0"/>
            </a:endParaRPr>
          </a:p>
        </p:txBody>
      </p:sp>
      <p:pic>
        <p:nvPicPr>
          <p:cNvPr id="6" name="Picture 5">
            <a:extLst>
              <a:ext uri="{FF2B5EF4-FFF2-40B4-BE49-F238E27FC236}">
                <a16:creationId xmlns:a16="http://schemas.microsoft.com/office/drawing/2014/main" id="{1909C8F2-1633-2AC8-D061-FFE0CC6E6E6F}"/>
              </a:ext>
            </a:extLst>
          </p:cNvPr>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a:off x="340029" y="4007759"/>
            <a:ext cx="513264" cy="134110"/>
          </a:xfrm>
          <a:prstGeom prst="rect">
            <a:avLst/>
          </a:prstGeom>
        </p:spPr>
      </p:pic>
      <p:sp>
        <p:nvSpPr>
          <p:cNvPr id="7" name="TextBox 6">
            <a:extLst>
              <a:ext uri="{FF2B5EF4-FFF2-40B4-BE49-F238E27FC236}">
                <a16:creationId xmlns:a16="http://schemas.microsoft.com/office/drawing/2014/main" id="{86D271CF-A6BC-CF23-2924-1CAFE495A082}"/>
              </a:ext>
            </a:extLst>
          </p:cNvPr>
          <p:cNvSpPr txBox="1"/>
          <p:nvPr/>
        </p:nvSpPr>
        <p:spPr>
          <a:xfrm>
            <a:off x="436511" y="346951"/>
            <a:ext cx="2491778" cy="189154"/>
          </a:xfrm>
          <a:prstGeom prst="rect">
            <a:avLst/>
          </a:prstGeom>
          <a:noFill/>
        </p:spPr>
        <p:txBody>
          <a:bodyPr wrap="square" rtlCol="0" anchor="ctr">
            <a:spAutoFit/>
          </a:bodyPr>
          <a:lstStyle>
            <a:defPPr>
              <a:defRPr lang="en-US"/>
            </a:defPPr>
            <a:lvl1pPr algn="r">
              <a:tabLst>
                <a:tab pos="1058383" algn="l"/>
              </a:tabLst>
              <a:defRPr sz="500">
                <a:latin typeface="Avenir Next LT Pro Light" panose="020B0304020202020204" pitchFamily="34" charset="0"/>
              </a:defRPr>
            </a:lvl1pPr>
          </a:lstStyle>
          <a:p>
            <a:pPr algn="l"/>
            <a:r>
              <a:rPr lang="en-GB" sz="629" dirty="0"/>
              <a:t>Management of Customers Pocketbook</a:t>
            </a:r>
          </a:p>
        </p:txBody>
      </p:sp>
      <p:cxnSp>
        <p:nvCxnSpPr>
          <p:cNvPr id="3" name="Straight Connector 2">
            <a:extLst>
              <a:ext uri="{FF2B5EF4-FFF2-40B4-BE49-F238E27FC236}">
                <a16:creationId xmlns:a16="http://schemas.microsoft.com/office/drawing/2014/main" id="{33662C53-94B1-9388-4255-6170319C83FA}"/>
              </a:ext>
            </a:extLst>
          </p:cNvPr>
          <p:cNvCxnSpPr>
            <a:cxnSpLocks/>
          </p:cNvCxnSpPr>
          <p:nvPr/>
        </p:nvCxnSpPr>
        <p:spPr>
          <a:xfrm flipH="1">
            <a:off x="340030" y="533604"/>
            <a:ext cx="5531381" cy="0"/>
          </a:xfrm>
          <a:prstGeom prst="line">
            <a:avLst/>
          </a:prstGeom>
          <a:ln>
            <a:solidFill>
              <a:srgbClr val="003F48"/>
            </a:solidFill>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BAB59982-98E1-D29C-3366-14143E0F38F4}"/>
              </a:ext>
            </a:extLst>
          </p:cNvPr>
          <p:cNvSpPr/>
          <p:nvPr/>
        </p:nvSpPr>
        <p:spPr>
          <a:xfrm>
            <a:off x="6295574" y="0"/>
            <a:ext cx="40140" cy="4500000"/>
          </a:xfrm>
          <a:prstGeom prst="rect">
            <a:avLst/>
          </a:prstGeom>
          <a:solidFill>
            <a:srgbClr val="003F4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528"/>
          </a:p>
        </p:txBody>
      </p:sp>
      <p:sp>
        <p:nvSpPr>
          <p:cNvPr id="2" name="Rectangle 1">
            <a:extLst>
              <a:ext uri="{FF2B5EF4-FFF2-40B4-BE49-F238E27FC236}">
                <a16:creationId xmlns:a16="http://schemas.microsoft.com/office/drawing/2014/main" id="{A45CA132-9EDD-A4FF-92B7-E99209EEF8F0}"/>
              </a:ext>
            </a:extLst>
          </p:cNvPr>
          <p:cNvSpPr/>
          <p:nvPr/>
        </p:nvSpPr>
        <p:spPr>
          <a:xfrm>
            <a:off x="4567238" y="1300623"/>
            <a:ext cx="1346525" cy="1137775"/>
          </a:xfrm>
          <a:prstGeom prst="rect">
            <a:avLst/>
          </a:prstGeom>
          <a:solidFill>
            <a:srgbClr val="003F48">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45252" tIns="45252" rIns="45252" bIns="45252" rtlCol="0" anchor="ctr"/>
          <a:lstStyle/>
          <a:p>
            <a:pPr algn="ctr"/>
            <a:r>
              <a:rPr lang="en-GB" sz="800" i="1" dirty="0">
                <a:solidFill>
                  <a:schemeClr val="bg1"/>
                </a:solidFill>
                <a:latin typeface="Avenir LT Pro 65 Medium" panose="020B0603020203020204" pitchFamily="34" charset="0"/>
              </a:rPr>
              <a:t>“Get closer than ever to your customers. So close that you tell them what they need well before they realise it themselves.”</a:t>
            </a:r>
          </a:p>
          <a:p>
            <a:pPr algn="ctr"/>
            <a:endParaRPr lang="en-GB" sz="800" i="1" dirty="0">
              <a:solidFill>
                <a:schemeClr val="bg1"/>
              </a:solidFill>
              <a:latin typeface="Avenir LT Pro 65 Medium" panose="020B0603020203020204" pitchFamily="34" charset="0"/>
            </a:endParaRPr>
          </a:p>
          <a:p>
            <a:pPr algn="ctr"/>
            <a:r>
              <a:rPr lang="en-GB" sz="800" b="1" spc="126" dirty="0">
                <a:solidFill>
                  <a:srgbClr val="003F48"/>
                </a:solidFill>
                <a:latin typeface="Avenir LT Pro 65 Medium" panose="020B0603020203020204" pitchFamily="34" charset="0"/>
              </a:rPr>
              <a:t>Steve Jobs</a:t>
            </a:r>
          </a:p>
          <a:p>
            <a:pPr algn="ctr"/>
            <a:r>
              <a:rPr lang="en-GB" sz="800" spc="126" dirty="0">
                <a:solidFill>
                  <a:srgbClr val="003F48"/>
                </a:solidFill>
                <a:latin typeface="Avenir LT Pro 65 Medium" panose="020B0603020203020204" pitchFamily="34" charset="0"/>
              </a:rPr>
              <a:t>CEO, Apple</a:t>
            </a:r>
          </a:p>
        </p:txBody>
      </p:sp>
      <p:sp>
        <p:nvSpPr>
          <p:cNvPr id="8" name="Rectangle 7">
            <a:extLst>
              <a:ext uri="{FF2B5EF4-FFF2-40B4-BE49-F238E27FC236}">
                <a16:creationId xmlns:a16="http://schemas.microsoft.com/office/drawing/2014/main" id="{5435F69B-092D-AF4D-C7AE-81356BDBC1AD}"/>
              </a:ext>
            </a:extLst>
          </p:cNvPr>
          <p:cNvSpPr/>
          <p:nvPr/>
        </p:nvSpPr>
        <p:spPr>
          <a:xfrm>
            <a:off x="252717" y="2945835"/>
            <a:ext cx="5661045" cy="921316"/>
          </a:xfrm>
          <a:prstGeom prst="rect">
            <a:avLst/>
          </a:prstGeom>
        </p:spPr>
        <p:txBody>
          <a:bodyPr wrap="square" numCol="1" spcCol="360000">
            <a:noAutofit/>
          </a:bodyPr>
          <a:lstStyle/>
          <a:p>
            <a:pPr>
              <a:spcAft>
                <a:spcPts val="357"/>
              </a:spcAft>
            </a:pPr>
            <a:r>
              <a:rPr lang="en-GB" sz="900" dirty="0">
                <a:latin typeface="Avenir LT Pro 65 Medium" panose="020B0603020203020204" pitchFamily="34" charset="0"/>
              </a:rPr>
              <a:t>This deep level of understanding enables them to predict the influence of different actions on each customer, adapt their marketing strategies accordingly and then create the most meaningful content and messages to engage them.</a:t>
            </a:r>
          </a:p>
        </p:txBody>
      </p:sp>
    </p:spTree>
    <p:extLst>
      <p:ext uri="{BB962C8B-B14F-4D97-AF65-F5344CB8AC3E}">
        <p14:creationId xmlns:p14="http://schemas.microsoft.com/office/powerpoint/2010/main" val="203686348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Rectangle 23">
            <a:extLst>
              <a:ext uri="{FF2B5EF4-FFF2-40B4-BE49-F238E27FC236}">
                <a16:creationId xmlns:a16="http://schemas.microsoft.com/office/drawing/2014/main" id="{4BDBC566-382C-4445-88D9-AF0D17DAF042}"/>
              </a:ext>
            </a:extLst>
          </p:cNvPr>
          <p:cNvSpPr/>
          <p:nvPr/>
        </p:nvSpPr>
        <p:spPr>
          <a:xfrm>
            <a:off x="475915" y="1218715"/>
            <a:ext cx="5456338" cy="2648435"/>
          </a:xfrm>
          <a:prstGeom prst="rect">
            <a:avLst/>
          </a:prstGeom>
        </p:spPr>
        <p:txBody>
          <a:bodyPr wrap="square" lIns="0" rIns="0" numCol="2" spcCol="360000">
            <a:noAutofit/>
          </a:bodyPr>
          <a:lstStyle/>
          <a:p>
            <a:pPr>
              <a:spcAft>
                <a:spcPts val="754"/>
              </a:spcAft>
            </a:pPr>
            <a:r>
              <a:rPr lang="en-GB" sz="900" b="1" dirty="0">
                <a:solidFill>
                  <a:srgbClr val="003F48"/>
                </a:solidFill>
                <a:latin typeface="Avenir LT Pro 65 Medium" panose="020B0603020203020204" pitchFamily="34" charset="0"/>
              </a:rPr>
              <a:t>Spotify</a:t>
            </a:r>
            <a:r>
              <a:rPr lang="en-GB" sz="900" dirty="0">
                <a:latin typeface="Avenir LT Pro 65 Medium" panose="020B0603020203020204" pitchFamily="34" charset="0"/>
              </a:rPr>
              <a:t> collects data on what customers listen to, what they like, and what they dislike, and uses it to create playlists that are tailored to each individual customer's listening habits. </a:t>
            </a:r>
          </a:p>
          <a:p>
            <a:pPr>
              <a:spcAft>
                <a:spcPts val="754"/>
              </a:spcAft>
            </a:pPr>
            <a:r>
              <a:rPr lang="en-GB" sz="900" dirty="0">
                <a:latin typeface="Avenir LT Pro 65 Medium" panose="020B0603020203020204" pitchFamily="34" charset="0"/>
              </a:rPr>
              <a:t>E.g., a customer likes or listens to a particular song so, Spotify will likely recommend other songs by the same artist, as well as songs by other artists in the same genre. </a:t>
            </a:r>
          </a:p>
          <a:p>
            <a:pPr>
              <a:spcAft>
                <a:spcPts val="754"/>
              </a:spcAft>
            </a:pPr>
            <a:r>
              <a:rPr lang="en-GB" sz="900" dirty="0">
                <a:latin typeface="Avenir LT Pro 65 Medium" panose="020B0603020203020204" pitchFamily="34" charset="0"/>
              </a:rPr>
              <a:t>Spotify's personalised playlists are popular with users, with 70% of users claiming to use personalised recommendations according to a study by the Pew Research </a:t>
            </a:r>
            <a:r>
              <a:rPr lang="en-GB" sz="900" dirty="0" err="1">
                <a:latin typeface="Avenir LT Pro 65 Medium" panose="020B0603020203020204" pitchFamily="34" charset="0"/>
              </a:rPr>
              <a:t>Center</a:t>
            </a:r>
            <a:r>
              <a:rPr lang="en-GB" sz="900" dirty="0">
                <a:latin typeface="Avenir LT Pro 65 Medium" panose="020B0603020203020204" pitchFamily="34" charset="0"/>
              </a:rPr>
              <a:t>. </a:t>
            </a:r>
          </a:p>
          <a:p>
            <a:pPr>
              <a:spcAft>
                <a:spcPts val="754"/>
              </a:spcAft>
            </a:pPr>
            <a:r>
              <a:rPr lang="en-GB" sz="900" dirty="0">
                <a:latin typeface="Avenir LT Pro 65 Medium" panose="020B0603020203020204" pitchFamily="34" charset="0"/>
              </a:rPr>
              <a:t>Spotify is constantly innovating and finding new ways to use data to improve the customer experience, which has made it one of the most popular music streaming services in the world.</a:t>
            </a:r>
          </a:p>
          <a:p>
            <a:pPr>
              <a:spcAft>
                <a:spcPts val="754"/>
              </a:spcAft>
            </a:pPr>
            <a:r>
              <a:rPr lang="en-GB" sz="900" b="1" dirty="0">
                <a:solidFill>
                  <a:srgbClr val="003F48"/>
                </a:solidFill>
                <a:latin typeface="Avenir LT Pro 65 Medium" panose="020B0603020203020204" pitchFamily="34" charset="0"/>
              </a:rPr>
              <a:t>Facebook</a:t>
            </a:r>
            <a:r>
              <a:rPr lang="en-GB" sz="900" dirty="0">
                <a:latin typeface="Avenir LT Pro 65 Medium" panose="020B0603020203020204" pitchFamily="34" charset="0"/>
              </a:rPr>
              <a:t> uses customer data to show ads that are relevant to interests. Data is collected on what pages customers like, what posts they interact with, and what websites they visit. </a:t>
            </a:r>
          </a:p>
          <a:p>
            <a:pPr>
              <a:spcAft>
                <a:spcPts val="754"/>
              </a:spcAft>
            </a:pPr>
            <a:r>
              <a:rPr lang="en-GB" sz="900" dirty="0">
                <a:latin typeface="Avenir LT Pro 65 Medium" panose="020B0603020203020204" pitchFamily="34" charset="0"/>
              </a:rPr>
              <a:t>This data is then used in a personalised ad targeting algorithm that identifies ads most likely to be of interest to each individual customer.</a:t>
            </a:r>
          </a:p>
          <a:p>
            <a:pPr>
              <a:spcAft>
                <a:spcPts val="754"/>
              </a:spcAft>
            </a:pPr>
            <a:r>
              <a:rPr lang="en-GB" sz="900" b="1" dirty="0">
                <a:solidFill>
                  <a:srgbClr val="003F48"/>
                </a:solidFill>
                <a:latin typeface="Avenir LT Pro 65 Medium" panose="020B0603020203020204" pitchFamily="34" charset="0"/>
              </a:rPr>
              <a:t>Google</a:t>
            </a:r>
            <a:r>
              <a:rPr lang="en-GB" sz="900" dirty="0">
                <a:latin typeface="Avenir LT Pro 65 Medium" panose="020B0603020203020204" pitchFamily="34" charset="0"/>
              </a:rPr>
              <a:t> uses customer data to personalise its search results based on keywords that customers search for, the websites they visit, and the type of content they interact with. </a:t>
            </a:r>
          </a:p>
          <a:p>
            <a:pPr>
              <a:spcAft>
                <a:spcPts val="754"/>
              </a:spcAft>
            </a:pPr>
            <a:r>
              <a:rPr lang="en-GB" sz="900" dirty="0">
                <a:latin typeface="Avenir LT Pro 65 Medium" panose="020B0603020203020204" pitchFamily="34" charset="0"/>
              </a:rPr>
              <a:t>This data feeds into the search algorithm that shows both sponsored and natural results likely to be of interest to each individual customer.</a:t>
            </a:r>
          </a:p>
        </p:txBody>
      </p:sp>
      <p:sp>
        <p:nvSpPr>
          <p:cNvPr id="7" name="TextBox 6">
            <a:extLst>
              <a:ext uri="{FF2B5EF4-FFF2-40B4-BE49-F238E27FC236}">
                <a16:creationId xmlns:a16="http://schemas.microsoft.com/office/drawing/2014/main" id="{C240B775-AD14-2A12-641C-726293E9F95E}"/>
              </a:ext>
            </a:extLst>
          </p:cNvPr>
          <p:cNvSpPr txBox="1"/>
          <p:nvPr/>
        </p:nvSpPr>
        <p:spPr>
          <a:xfrm>
            <a:off x="3323670" y="348980"/>
            <a:ext cx="2491778" cy="189154"/>
          </a:xfrm>
          <a:prstGeom prst="rect">
            <a:avLst/>
          </a:prstGeom>
          <a:noFill/>
        </p:spPr>
        <p:txBody>
          <a:bodyPr wrap="square" rtlCol="0" anchor="ctr">
            <a:spAutoFit/>
          </a:bodyPr>
          <a:lstStyle/>
          <a:p>
            <a:pPr algn="r">
              <a:tabLst>
                <a:tab pos="1330387" algn="l"/>
              </a:tabLst>
            </a:pPr>
            <a:r>
              <a:rPr lang="en-GB" sz="629" dirty="0">
                <a:latin typeface="Avenir Next LT Pro Light" panose="020B0304020202020204" pitchFamily="34" charset="0"/>
              </a:rPr>
              <a:t>Management of Customers Pocketbook</a:t>
            </a:r>
          </a:p>
        </p:txBody>
      </p:sp>
      <p:sp>
        <p:nvSpPr>
          <p:cNvPr id="9" name="Slide Number Placeholder 5">
            <a:extLst>
              <a:ext uri="{FF2B5EF4-FFF2-40B4-BE49-F238E27FC236}">
                <a16:creationId xmlns:a16="http://schemas.microsoft.com/office/drawing/2014/main" id="{8CE3BA27-4A0B-FD71-1844-002ACBD2F410}"/>
              </a:ext>
            </a:extLst>
          </p:cNvPr>
          <p:cNvSpPr txBox="1">
            <a:spLocks/>
          </p:cNvSpPr>
          <p:nvPr/>
        </p:nvSpPr>
        <p:spPr>
          <a:xfrm>
            <a:off x="5678078" y="335137"/>
            <a:ext cx="303799" cy="216840"/>
          </a:xfrm>
          <a:prstGeom prst="rect">
            <a:avLst/>
          </a:prstGeom>
        </p:spPr>
        <p:txBody>
          <a:bodyPr vert="horz" lIns="54304" tIns="27153" rIns="54304" bIns="27153" rtlCol="0" anchor="ctr"/>
          <a:lstStyle>
            <a:defPPr>
              <a:defRPr lang="en-US"/>
            </a:defPPr>
            <a:lvl1pPr marL="0" algn="r" defTabSz="457200" rtl="0" eaLnBrk="1" latinLnBrk="0" hangingPunct="1">
              <a:defRPr sz="450" kern="1200">
                <a:solidFill>
                  <a:schemeClr val="bg1">
                    <a:lumMod val="85000"/>
                  </a:schemeClr>
                </a:solidFill>
                <a:latin typeface="Avenir Next LT Pro Light" panose="020B0304020202020204" pitchFamily="34" charset="0"/>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AAF318D0-7A32-4883-B264-F6C453FE3576}" type="slidenum">
              <a:rPr lang="en-GB" sz="754" b="1">
                <a:solidFill>
                  <a:schemeClr val="tx1"/>
                </a:solidFill>
                <a:latin typeface="Avenir LT Pro 65 Medium" panose="020B0603020203020204" pitchFamily="34" charset="0"/>
              </a:rPr>
              <a:pPr/>
              <a:t>27</a:t>
            </a:fld>
            <a:endParaRPr lang="en-GB" sz="754" b="1">
              <a:solidFill>
                <a:schemeClr val="tx1"/>
              </a:solidFill>
              <a:latin typeface="Avenir LT Pro 65 Medium" panose="020B0603020203020204" pitchFamily="34" charset="0"/>
            </a:endParaRPr>
          </a:p>
        </p:txBody>
      </p:sp>
      <p:pic>
        <p:nvPicPr>
          <p:cNvPr id="10" name="Picture 9">
            <a:extLst>
              <a:ext uri="{FF2B5EF4-FFF2-40B4-BE49-F238E27FC236}">
                <a16:creationId xmlns:a16="http://schemas.microsoft.com/office/drawing/2014/main" id="{1C2F9397-3001-18B9-D587-3C3A0CC30CBA}"/>
              </a:ext>
            </a:extLst>
          </p:cNvPr>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a:off x="5421446" y="4002749"/>
            <a:ext cx="513264" cy="134110"/>
          </a:xfrm>
          <a:prstGeom prst="rect">
            <a:avLst/>
          </a:prstGeom>
        </p:spPr>
      </p:pic>
      <p:cxnSp>
        <p:nvCxnSpPr>
          <p:cNvPr id="3" name="Straight Connector 2">
            <a:extLst>
              <a:ext uri="{FF2B5EF4-FFF2-40B4-BE49-F238E27FC236}">
                <a16:creationId xmlns:a16="http://schemas.microsoft.com/office/drawing/2014/main" id="{847C3C86-7163-B34C-753A-50CCFA83FA01}"/>
              </a:ext>
            </a:extLst>
          </p:cNvPr>
          <p:cNvCxnSpPr>
            <a:cxnSpLocks/>
          </p:cNvCxnSpPr>
          <p:nvPr/>
        </p:nvCxnSpPr>
        <p:spPr>
          <a:xfrm flipH="1">
            <a:off x="475916" y="533604"/>
            <a:ext cx="5456337" cy="0"/>
          </a:xfrm>
          <a:prstGeom prst="line">
            <a:avLst/>
          </a:prstGeom>
          <a:ln>
            <a:solidFill>
              <a:srgbClr val="003F48"/>
            </a:solidFill>
          </a:ln>
        </p:spPr>
        <p:style>
          <a:lnRef idx="1">
            <a:schemeClr val="accent1"/>
          </a:lnRef>
          <a:fillRef idx="0">
            <a:schemeClr val="accent1"/>
          </a:fillRef>
          <a:effectRef idx="0">
            <a:schemeClr val="accent1"/>
          </a:effectRef>
          <a:fontRef idx="minor">
            <a:schemeClr val="tx1"/>
          </a:fontRef>
        </p:style>
      </p:cxnSp>
      <p:sp>
        <p:nvSpPr>
          <p:cNvPr id="8" name="Rectangle 7">
            <a:extLst>
              <a:ext uri="{FF2B5EF4-FFF2-40B4-BE49-F238E27FC236}">
                <a16:creationId xmlns:a16="http://schemas.microsoft.com/office/drawing/2014/main" id="{263BDCFC-A079-6F42-9C4D-C1F3B32A0C80}"/>
              </a:ext>
            </a:extLst>
          </p:cNvPr>
          <p:cNvSpPr/>
          <p:nvPr/>
        </p:nvSpPr>
        <p:spPr>
          <a:xfrm>
            <a:off x="0" y="0"/>
            <a:ext cx="40140" cy="4500000"/>
          </a:xfrm>
          <a:prstGeom prst="rect">
            <a:avLst/>
          </a:prstGeom>
          <a:solidFill>
            <a:srgbClr val="003F4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528"/>
          </a:p>
        </p:txBody>
      </p:sp>
    </p:spTree>
    <p:extLst>
      <p:ext uri="{BB962C8B-B14F-4D97-AF65-F5344CB8AC3E}">
        <p14:creationId xmlns:p14="http://schemas.microsoft.com/office/powerpoint/2010/main" val="322071388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Rectangle 23">
            <a:extLst>
              <a:ext uri="{FF2B5EF4-FFF2-40B4-BE49-F238E27FC236}">
                <a16:creationId xmlns:a16="http://schemas.microsoft.com/office/drawing/2014/main" id="{4BDBC566-382C-4445-88D9-AF0D17DAF042}"/>
              </a:ext>
            </a:extLst>
          </p:cNvPr>
          <p:cNvSpPr/>
          <p:nvPr/>
        </p:nvSpPr>
        <p:spPr>
          <a:xfrm>
            <a:off x="252719" y="1218715"/>
            <a:ext cx="4091587" cy="1727119"/>
          </a:xfrm>
          <a:prstGeom prst="rect">
            <a:avLst/>
          </a:prstGeom>
        </p:spPr>
        <p:txBody>
          <a:bodyPr wrap="square" numCol="1" spcCol="360000">
            <a:noAutofit/>
          </a:bodyPr>
          <a:lstStyle/>
          <a:p>
            <a:pPr>
              <a:spcAft>
                <a:spcPts val="357"/>
              </a:spcAft>
            </a:pPr>
            <a:r>
              <a:rPr lang="en-GB" sz="900" dirty="0">
                <a:latin typeface="Avenir LT Pro 65 Medium" panose="020B0603020203020204" pitchFamily="34" charset="0"/>
              </a:rPr>
              <a:t>Being customer-centric means putting the customer first. E.g., instead of creating an offer and then trying to find customers to target, a customer-centric approach starts with the customer and asks, "What's the best thing I can do for them?“ which means it may not be an offer, but another action.</a:t>
            </a:r>
          </a:p>
          <a:p>
            <a:pPr>
              <a:spcAft>
                <a:spcPts val="357"/>
              </a:spcAft>
            </a:pPr>
            <a:r>
              <a:rPr lang="en-GB" sz="900" dirty="0">
                <a:latin typeface="Avenir LT Pro 65 Medium" panose="020B0603020203020204" pitchFamily="34" charset="0"/>
              </a:rPr>
              <a:t>World-class businesses embrace this by personalising every interaction they have with their customers. Personalisation is more than just using the customer's name - it means customising every experience, based on their interests, needs, and preferences. </a:t>
            </a:r>
          </a:p>
          <a:p>
            <a:pPr>
              <a:spcAft>
                <a:spcPts val="357"/>
              </a:spcAft>
            </a:pPr>
            <a:r>
              <a:rPr lang="en-GB" sz="900" dirty="0">
                <a:latin typeface="Avenir LT Pro 65 Medium" panose="020B0603020203020204" pitchFamily="34" charset="0"/>
              </a:rPr>
              <a:t>To do this, world-class businesses use all available data and insights. They look at things like purchase history, browsing behaviour, and social media activity to get a better understanding of each customer. </a:t>
            </a:r>
          </a:p>
        </p:txBody>
      </p:sp>
      <p:sp>
        <p:nvSpPr>
          <p:cNvPr id="4" name="Title 1">
            <a:extLst>
              <a:ext uri="{FF2B5EF4-FFF2-40B4-BE49-F238E27FC236}">
                <a16:creationId xmlns:a16="http://schemas.microsoft.com/office/drawing/2014/main" id="{029AB211-73E9-9F76-68E9-77CED4486338}"/>
              </a:ext>
            </a:extLst>
          </p:cNvPr>
          <p:cNvSpPr txBox="1">
            <a:spLocks/>
          </p:cNvSpPr>
          <p:nvPr/>
        </p:nvSpPr>
        <p:spPr>
          <a:xfrm>
            <a:off x="292863" y="779070"/>
            <a:ext cx="4091587" cy="277178"/>
          </a:xfrm>
          <a:prstGeom prst="rect">
            <a:avLst/>
          </a:prstGeom>
          <a:noFill/>
        </p:spPr>
        <p:txBody>
          <a:bodyPr vert="horz" wrap="square" lIns="54304" tIns="27153" rIns="54304" bIns="27153" rtlCol="0" anchor="ctr">
            <a:noAutofit/>
          </a:bodyPr>
          <a:lstStyle>
            <a:lvl1pPr defTabSz="914400">
              <a:lnSpc>
                <a:spcPct val="90000"/>
              </a:lnSpc>
              <a:spcBef>
                <a:spcPct val="0"/>
              </a:spcBef>
              <a:buNone/>
              <a:defRPr lang="en-GB" sz="2000" b="1">
                <a:solidFill>
                  <a:schemeClr val="bg1"/>
                </a:solidFill>
                <a:effectLst/>
                <a:latin typeface="Avenir Next LT Pro" panose="020B0504020202020204" pitchFamily="34" charset="0"/>
              </a:defRPr>
            </a:lvl1pPr>
          </a:lstStyle>
          <a:p>
            <a:r>
              <a:rPr lang="en-GB" sz="1188" dirty="0">
                <a:solidFill>
                  <a:srgbClr val="003F48"/>
                </a:solidFill>
                <a:latin typeface="Avenir LT Pro 65 Medium" panose="020B0603020203020204" pitchFamily="34" charset="0"/>
              </a:rPr>
              <a:t>5. GET PERSONAL</a:t>
            </a:r>
          </a:p>
        </p:txBody>
      </p:sp>
      <p:sp>
        <p:nvSpPr>
          <p:cNvPr id="5" name="Slide Number Placeholder 5">
            <a:extLst>
              <a:ext uri="{FF2B5EF4-FFF2-40B4-BE49-F238E27FC236}">
                <a16:creationId xmlns:a16="http://schemas.microsoft.com/office/drawing/2014/main" id="{09975CBD-8477-3212-97C8-43BFF6F48C56}"/>
              </a:ext>
            </a:extLst>
          </p:cNvPr>
          <p:cNvSpPr txBox="1">
            <a:spLocks/>
          </p:cNvSpPr>
          <p:nvPr/>
        </p:nvSpPr>
        <p:spPr>
          <a:xfrm>
            <a:off x="292863" y="333108"/>
            <a:ext cx="303799" cy="216840"/>
          </a:xfrm>
          <a:prstGeom prst="rect">
            <a:avLst/>
          </a:prstGeom>
        </p:spPr>
        <p:txBody>
          <a:bodyPr vert="horz" lIns="54304" tIns="27153" rIns="54304" bIns="27153" rtlCol="0" anchor="ctr"/>
          <a:lstStyle>
            <a:defPPr>
              <a:defRPr lang="en-US"/>
            </a:defPPr>
            <a:lvl1pPr algn="r">
              <a:defRPr sz="600" b="1">
                <a:latin typeface="Avenir Next LT Pro" panose="020B0504020202020204" pitchFamily="34" charset="0"/>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l"/>
            <a:fld id="{AAF318D0-7A32-4883-B264-F6C453FE3576}" type="slidenum">
              <a:rPr lang="en-GB" sz="754">
                <a:latin typeface="Avenir LT Pro 65 Medium" panose="020B0603020203020204" pitchFamily="34" charset="0"/>
              </a:rPr>
              <a:pPr algn="l"/>
              <a:t>28</a:t>
            </a:fld>
            <a:endParaRPr lang="en-GB" sz="754">
              <a:latin typeface="Avenir LT Pro 65 Medium" panose="020B0603020203020204" pitchFamily="34" charset="0"/>
            </a:endParaRPr>
          </a:p>
        </p:txBody>
      </p:sp>
      <p:pic>
        <p:nvPicPr>
          <p:cNvPr id="6" name="Picture 5">
            <a:extLst>
              <a:ext uri="{FF2B5EF4-FFF2-40B4-BE49-F238E27FC236}">
                <a16:creationId xmlns:a16="http://schemas.microsoft.com/office/drawing/2014/main" id="{1909C8F2-1633-2AC8-D061-FFE0CC6E6E6F}"/>
              </a:ext>
            </a:extLst>
          </p:cNvPr>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a:off x="340029" y="4007759"/>
            <a:ext cx="513264" cy="134110"/>
          </a:xfrm>
          <a:prstGeom prst="rect">
            <a:avLst/>
          </a:prstGeom>
        </p:spPr>
      </p:pic>
      <p:sp>
        <p:nvSpPr>
          <p:cNvPr id="7" name="TextBox 6">
            <a:extLst>
              <a:ext uri="{FF2B5EF4-FFF2-40B4-BE49-F238E27FC236}">
                <a16:creationId xmlns:a16="http://schemas.microsoft.com/office/drawing/2014/main" id="{86D271CF-A6BC-CF23-2924-1CAFE495A082}"/>
              </a:ext>
            </a:extLst>
          </p:cNvPr>
          <p:cNvSpPr txBox="1"/>
          <p:nvPr/>
        </p:nvSpPr>
        <p:spPr>
          <a:xfrm>
            <a:off x="436511" y="346951"/>
            <a:ext cx="2491778" cy="189154"/>
          </a:xfrm>
          <a:prstGeom prst="rect">
            <a:avLst/>
          </a:prstGeom>
          <a:noFill/>
        </p:spPr>
        <p:txBody>
          <a:bodyPr wrap="square" rtlCol="0" anchor="ctr">
            <a:spAutoFit/>
          </a:bodyPr>
          <a:lstStyle>
            <a:defPPr>
              <a:defRPr lang="en-US"/>
            </a:defPPr>
            <a:lvl1pPr algn="r">
              <a:tabLst>
                <a:tab pos="1058383" algn="l"/>
              </a:tabLst>
              <a:defRPr sz="500">
                <a:latin typeface="Avenir Next LT Pro Light" panose="020B0304020202020204" pitchFamily="34" charset="0"/>
              </a:defRPr>
            </a:lvl1pPr>
          </a:lstStyle>
          <a:p>
            <a:pPr algn="l"/>
            <a:r>
              <a:rPr lang="en-GB" sz="629" dirty="0"/>
              <a:t>Management of Customers Pocketbook</a:t>
            </a:r>
          </a:p>
        </p:txBody>
      </p:sp>
      <p:cxnSp>
        <p:nvCxnSpPr>
          <p:cNvPr id="3" name="Straight Connector 2">
            <a:extLst>
              <a:ext uri="{FF2B5EF4-FFF2-40B4-BE49-F238E27FC236}">
                <a16:creationId xmlns:a16="http://schemas.microsoft.com/office/drawing/2014/main" id="{E589F645-48A1-6D6A-EC58-C7889A2BEF13}"/>
              </a:ext>
            </a:extLst>
          </p:cNvPr>
          <p:cNvCxnSpPr>
            <a:cxnSpLocks/>
          </p:cNvCxnSpPr>
          <p:nvPr/>
        </p:nvCxnSpPr>
        <p:spPr>
          <a:xfrm flipH="1">
            <a:off x="340030" y="533604"/>
            <a:ext cx="5531381" cy="0"/>
          </a:xfrm>
          <a:prstGeom prst="line">
            <a:avLst/>
          </a:prstGeom>
          <a:ln>
            <a:solidFill>
              <a:srgbClr val="003F48"/>
            </a:solidFill>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6416F349-C242-8ABB-22E8-6B707300A625}"/>
              </a:ext>
            </a:extLst>
          </p:cNvPr>
          <p:cNvSpPr/>
          <p:nvPr/>
        </p:nvSpPr>
        <p:spPr>
          <a:xfrm>
            <a:off x="6295574" y="0"/>
            <a:ext cx="40140" cy="4500000"/>
          </a:xfrm>
          <a:prstGeom prst="rect">
            <a:avLst/>
          </a:prstGeom>
          <a:solidFill>
            <a:srgbClr val="003F4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528"/>
          </a:p>
        </p:txBody>
      </p:sp>
      <p:sp>
        <p:nvSpPr>
          <p:cNvPr id="10" name="Rectangle 9">
            <a:extLst>
              <a:ext uri="{FF2B5EF4-FFF2-40B4-BE49-F238E27FC236}">
                <a16:creationId xmlns:a16="http://schemas.microsoft.com/office/drawing/2014/main" id="{70490D7D-7D19-780C-3700-D067727EE3C1}"/>
              </a:ext>
            </a:extLst>
          </p:cNvPr>
          <p:cNvSpPr/>
          <p:nvPr/>
        </p:nvSpPr>
        <p:spPr>
          <a:xfrm>
            <a:off x="252719" y="2890358"/>
            <a:ext cx="5630544" cy="586438"/>
          </a:xfrm>
          <a:prstGeom prst="rect">
            <a:avLst/>
          </a:prstGeom>
        </p:spPr>
        <p:txBody>
          <a:bodyPr wrap="square" numCol="1" spcCol="360000">
            <a:noAutofit/>
          </a:bodyPr>
          <a:lstStyle/>
          <a:p>
            <a:pPr>
              <a:spcAft>
                <a:spcPts val="357"/>
              </a:spcAft>
            </a:pPr>
            <a:r>
              <a:rPr lang="en-GB" sz="900" dirty="0">
                <a:latin typeface="Avenir LT Pro 65 Medium" panose="020B0603020203020204" pitchFamily="34" charset="0"/>
              </a:rPr>
              <a:t>This informs create personalised communications, recommendations, and customer service experiences, which can be challenging, but worth it. Personalising customer interactions creates a more meaningful and engaging experience that leads to increased loyalty, satisfaction, and ultimately, sales. E.g. A clothing retailer sends a personalised email to a customer who has recently viewed item on their website, which includes a discount code for the item.</a:t>
            </a:r>
          </a:p>
        </p:txBody>
      </p:sp>
      <p:sp>
        <p:nvSpPr>
          <p:cNvPr id="2" name="Rectangle 1">
            <a:extLst>
              <a:ext uri="{FF2B5EF4-FFF2-40B4-BE49-F238E27FC236}">
                <a16:creationId xmlns:a16="http://schemas.microsoft.com/office/drawing/2014/main" id="{A45CA132-9EDD-A4FF-92B7-E99209EEF8F0}"/>
              </a:ext>
            </a:extLst>
          </p:cNvPr>
          <p:cNvSpPr/>
          <p:nvPr/>
        </p:nvSpPr>
        <p:spPr>
          <a:xfrm>
            <a:off x="4459740" y="1300623"/>
            <a:ext cx="1454023" cy="1309226"/>
          </a:xfrm>
          <a:prstGeom prst="rect">
            <a:avLst/>
          </a:prstGeom>
          <a:solidFill>
            <a:srgbClr val="003F48">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45252" tIns="45252" rIns="45252" bIns="45252" rtlCol="0" anchor="ctr"/>
          <a:lstStyle/>
          <a:p>
            <a:pPr algn="ctr"/>
            <a:r>
              <a:rPr lang="en-GB" sz="800" i="1" dirty="0">
                <a:solidFill>
                  <a:schemeClr val="bg1"/>
                </a:solidFill>
                <a:latin typeface="Avenir LT Pro 65 Medium" panose="020B0603020203020204" pitchFamily="34" charset="0"/>
              </a:rPr>
              <a:t>“The key is to set realistic customer expectations, and then not to just meet them, but to exceed them - preferably in unexpected and helpful ways.”</a:t>
            </a:r>
          </a:p>
          <a:p>
            <a:pPr algn="ctr"/>
            <a:endParaRPr lang="en-GB" sz="800" i="1" dirty="0">
              <a:solidFill>
                <a:schemeClr val="bg1"/>
              </a:solidFill>
              <a:latin typeface="Avenir LT Pro 65 Medium" panose="020B0603020203020204" pitchFamily="34" charset="0"/>
            </a:endParaRPr>
          </a:p>
          <a:p>
            <a:pPr algn="ctr"/>
            <a:r>
              <a:rPr lang="en-GB" sz="800" b="1" spc="126" dirty="0">
                <a:solidFill>
                  <a:srgbClr val="003F48"/>
                </a:solidFill>
                <a:latin typeface="Avenir LT Pro 65 Medium" panose="020B0603020203020204" pitchFamily="34" charset="0"/>
              </a:rPr>
              <a:t>Sir Richard Branson</a:t>
            </a:r>
          </a:p>
          <a:p>
            <a:pPr algn="ctr"/>
            <a:r>
              <a:rPr lang="en-GB" sz="800" spc="126" dirty="0">
                <a:solidFill>
                  <a:srgbClr val="003F48"/>
                </a:solidFill>
                <a:latin typeface="Avenir LT Pro 65 Medium" panose="020B0603020203020204" pitchFamily="34" charset="0"/>
              </a:rPr>
              <a:t>Founder</a:t>
            </a:r>
            <a:br>
              <a:rPr lang="en-GB" sz="800" spc="126" dirty="0">
                <a:solidFill>
                  <a:srgbClr val="003F48"/>
                </a:solidFill>
                <a:latin typeface="Avenir LT Pro 65 Medium" panose="020B0603020203020204" pitchFamily="34" charset="0"/>
              </a:rPr>
            </a:br>
            <a:r>
              <a:rPr lang="en-GB" sz="800" spc="126" dirty="0">
                <a:solidFill>
                  <a:srgbClr val="003F48"/>
                </a:solidFill>
                <a:latin typeface="Avenir LT Pro 65 Medium" panose="020B0603020203020204" pitchFamily="34" charset="0"/>
              </a:rPr>
              <a:t>Virgin Group</a:t>
            </a:r>
          </a:p>
        </p:txBody>
      </p:sp>
    </p:spTree>
    <p:extLst>
      <p:ext uri="{BB962C8B-B14F-4D97-AF65-F5344CB8AC3E}">
        <p14:creationId xmlns:p14="http://schemas.microsoft.com/office/powerpoint/2010/main" val="316635042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Rectangle 23">
            <a:extLst>
              <a:ext uri="{FF2B5EF4-FFF2-40B4-BE49-F238E27FC236}">
                <a16:creationId xmlns:a16="http://schemas.microsoft.com/office/drawing/2014/main" id="{4BDBC566-382C-4445-88D9-AF0D17DAF042}"/>
              </a:ext>
            </a:extLst>
          </p:cNvPr>
          <p:cNvSpPr/>
          <p:nvPr/>
        </p:nvSpPr>
        <p:spPr>
          <a:xfrm>
            <a:off x="475915" y="1218715"/>
            <a:ext cx="5456337" cy="2072173"/>
          </a:xfrm>
          <a:prstGeom prst="rect">
            <a:avLst/>
          </a:prstGeom>
        </p:spPr>
        <p:txBody>
          <a:bodyPr wrap="square" lIns="0" numCol="2" spcCol="360000">
            <a:noAutofit/>
          </a:bodyPr>
          <a:lstStyle/>
          <a:p>
            <a:pPr>
              <a:spcAft>
                <a:spcPts val="600"/>
              </a:spcAft>
            </a:pPr>
            <a:r>
              <a:rPr lang="en-GB" sz="900" b="1" dirty="0">
                <a:solidFill>
                  <a:srgbClr val="003F48"/>
                </a:solidFill>
                <a:latin typeface="Avenir LT Pro 65 Medium" panose="020B0603020203020204" pitchFamily="34" charset="0"/>
              </a:rPr>
              <a:t>Walmart</a:t>
            </a:r>
            <a:r>
              <a:rPr lang="en-GB" sz="900" dirty="0">
                <a:latin typeface="Avenir LT Pro 65 Medium" panose="020B0603020203020204" pitchFamily="34" charset="0"/>
              </a:rPr>
              <a:t> uses customer data to personalise its customers’ shopping experiences by using data on what they buy and what they browse on the web to create in-store displays and targeted recommendations tailored to each individual customer's interests.</a:t>
            </a:r>
          </a:p>
          <a:p>
            <a:pPr>
              <a:spcAft>
                <a:spcPts val="600"/>
              </a:spcAft>
            </a:pPr>
            <a:r>
              <a:rPr lang="en-GB" sz="900" b="1" dirty="0">
                <a:solidFill>
                  <a:srgbClr val="003F48"/>
                </a:solidFill>
                <a:latin typeface="Avenir LT Pro 65 Medium" panose="020B0603020203020204" pitchFamily="34" charset="0"/>
              </a:rPr>
              <a:t>Banks</a:t>
            </a:r>
            <a:r>
              <a:rPr lang="en-GB" sz="900" dirty="0">
                <a:latin typeface="Avenir LT Pro 65 Medium" panose="020B0603020203020204" pitchFamily="34" charset="0"/>
              </a:rPr>
              <a:t> use personalisation to offer customers tailored financial products and services based on income, spending habits, and goals. </a:t>
            </a:r>
          </a:p>
          <a:p>
            <a:pPr>
              <a:spcAft>
                <a:spcPts val="600"/>
              </a:spcAft>
            </a:pPr>
            <a:r>
              <a:rPr lang="en-GB" sz="900" dirty="0">
                <a:latin typeface="Avenir LT Pro 65 Medium" panose="020B0603020203020204" pitchFamily="34" charset="0"/>
              </a:rPr>
              <a:t>For example, a bank might offer a high-yield savings account to a customer who has a history of saving money.</a:t>
            </a:r>
          </a:p>
          <a:p>
            <a:pPr>
              <a:spcAft>
                <a:spcPts val="600"/>
              </a:spcAft>
            </a:pPr>
            <a:r>
              <a:rPr lang="en-GB" sz="900" b="1" dirty="0">
                <a:solidFill>
                  <a:srgbClr val="003F48"/>
                </a:solidFill>
                <a:latin typeface="Avenir LT Pro 65 Medium" panose="020B0603020203020204" pitchFamily="34" charset="0"/>
              </a:rPr>
              <a:t>Target</a:t>
            </a:r>
            <a:r>
              <a:rPr lang="en-GB" sz="900" dirty="0">
                <a:latin typeface="Avenir LT Pro 65 Medium" panose="020B0603020203020204" pitchFamily="34" charset="0"/>
              </a:rPr>
              <a:t> uses a similar approach to send email marketing messages and display ads that are personalised to each individual customer's interests.</a:t>
            </a:r>
          </a:p>
          <a:p>
            <a:pPr>
              <a:spcAft>
                <a:spcPts val="600"/>
              </a:spcAft>
            </a:pPr>
            <a:r>
              <a:rPr lang="en-GB" sz="900" dirty="0">
                <a:latin typeface="Avenir LT Pro 65 Medium" panose="020B0603020203020204" pitchFamily="34" charset="0"/>
              </a:rPr>
              <a:t>In </a:t>
            </a:r>
            <a:r>
              <a:rPr lang="en-GB" sz="900" b="1" dirty="0">
                <a:solidFill>
                  <a:srgbClr val="003F48"/>
                </a:solidFill>
                <a:latin typeface="Avenir LT Pro 65 Medium" panose="020B0603020203020204" pitchFamily="34" charset="0"/>
              </a:rPr>
              <a:t>travel</a:t>
            </a:r>
            <a:r>
              <a:rPr lang="en-GB" sz="900" dirty="0">
                <a:latin typeface="Avenir LT Pro 65 Medium" panose="020B0603020203020204" pitchFamily="34" charset="0"/>
              </a:rPr>
              <a:t>, personalisation is used to recommend destinations and itineraries to customers based on their interests, budget, and travel preferences. </a:t>
            </a:r>
          </a:p>
          <a:p>
            <a:pPr>
              <a:spcAft>
                <a:spcPts val="600"/>
              </a:spcAft>
            </a:pPr>
            <a:r>
              <a:rPr lang="en-GB" sz="900" dirty="0">
                <a:latin typeface="Avenir LT Pro 65 Medium" panose="020B0603020203020204" pitchFamily="34" charset="0"/>
              </a:rPr>
              <a:t>For example, a travel company might recommend a beach holiday to customers who have previously searched for flights to Bali.</a:t>
            </a:r>
          </a:p>
        </p:txBody>
      </p:sp>
      <p:sp>
        <p:nvSpPr>
          <p:cNvPr id="7" name="TextBox 6">
            <a:extLst>
              <a:ext uri="{FF2B5EF4-FFF2-40B4-BE49-F238E27FC236}">
                <a16:creationId xmlns:a16="http://schemas.microsoft.com/office/drawing/2014/main" id="{C240B775-AD14-2A12-641C-726293E9F95E}"/>
              </a:ext>
            </a:extLst>
          </p:cNvPr>
          <p:cNvSpPr txBox="1"/>
          <p:nvPr/>
        </p:nvSpPr>
        <p:spPr>
          <a:xfrm>
            <a:off x="3323670" y="348980"/>
            <a:ext cx="2491778" cy="189154"/>
          </a:xfrm>
          <a:prstGeom prst="rect">
            <a:avLst/>
          </a:prstGeom>
          <a:noFill/>
        </p:spPr>
        <p:txBody>
          <a:bodyPr wrap="square" rtlCol="0" anchor="ctr">
            <a:spAutoFit/>
          </a:bodyPr>
          <a:lstStyle/>
          <a:p>
            <a:pPr algn="r">
              <a:tabLst>
                <a:tab pos="1330387" algn="l"/>
              </a:tabLst>
            </a:pPr>
            <a:r>
              <a:rPr lang="en-GB" sz="629" dirty="0">
                <a:latin typeface="Avenir Next LT Pro Light" panose="020B0304020202020204" pitchFamily="34" charset="0"/>
              </a:rPr>
              <a:t>Management of Customers Pocketbook</a:t>
            </a:r>
          </a:p>
        </p:txBody>
      </p:sp>
      <p:sp>
        <p:nvSpPr>
          <p:cNvPr id="9" name="Slide Number Placeholder 5">
            <a:extLst>
              <a:ext uri="{FF2B5EF4-FFF2-40B4-BE49-F238E27FC236}">
                <a16:creationId xmlns:a16="http://schemas.microsoft.com/office/drawing/2014/main" id="{8CE3BA27-4A0B-FD71-1844-002ACBD2F410}"/>
              </a:ext>
            </a:extLst>
          </p:cNvPr>
          <p:cNvSpPr txBox="1">
            <a:spLocks/>
          </p:cNvSpPr>
          <p:nvPr/>
        </p:nvSpPr>
        <p:spPr>
          <a:xfrm>
            <a:off x="5678078" y="335137"/>
            <a:ext cx="303799" cy="216840"/>
          </a:xfrm>
          <a:prstGeom prst="rect">
            <a:avLst/>
          </a:prstGeom>
        </p:spPr>
        <p:txBody>
          <a:bodyPr vert="horz" lIns="54304" tIns="27153" rIns="54304" bIns="27153" rtlCol="0" anchor="ctr"/>
          <a:lstStyle>
            <a:defPPr>
              <a:defRPr lang="en-US"/>
            </a:defPPr>
            <a:lvl1pPr marL="0" algn="r" defTabSz="457200" rtl="0" eaLnBrk="1" latinLnBrk="0" hangingPunct="1">
              <a:defRPr sz="450" kern="1200">
                <a:solidFill>
                  <a:schemeClr val="bg1">
                    <a:lumMod val="85000"/>
                  </a:schemeClr>
                </a:solidFill>
                <a:latin typeface="Avenir Next LT Pro Light" panose="020B0304020202020204" pitchFamily="34" charset="0"/>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AAF318D0-7A32-4883-B264-F6C453FE3576}" type="slidenum">
              <a:rPr lang="en-GB" sz="754" b="1">
                <a:solidFill>
                  <a:schemeClr val="tx1"/>
                </a:solidFill>
                <a:latin typeface="Avenir LT Pro 65 Medium" panose="020B0603020203020204" pitchFamily="34" charset="0"/>
              </a:rPr>
              <a:pPr/>
              <a:t>29</a:t>
            </a:fld>
            <a:endParaRPr lang="en-GB" sz="754" b="1">
              <a:solidFill>
                <a:schemeClr val="tx1"/>
              </a:solidFill>
              <a:latin typeface="Avenir LT Pro 65 Medium" panose="020B0603020203020204" pitchFamily="34" charset="0"/>
            </a:endParaRPr>
          </a:p>
        </p:txBody>
      </p:sp>
      <p:pic>
        <p:nvPicPr>
          <p:cNvPr id="10" name="Picture 9">
            <a:extLst>
              <a:ext uri="{FF2B5EF4-FFF2-40B4-BE49-F238E27FC236}">
                <a16:creationId xmlns:a16="http://schemas.microsoft.com/office/drawing/2014/main" id="{1C2F9397-3001-18B9-D587-3C3A0CC30CBA}"/>
              </a:ext>
            </a:extLst>
          </p:cNvPr>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a:off x="5421446" y="4002749"/>
            <a:ext cx="513264" cy="134110"/>
          </a:xfrm>
          <a:prstGeom prst="rect">
            <a:avLst/>
          </a:prstGeom>
        </p:spPr>
      </p:pic>
      <p:cxnSp>
        <p:nvCxnSpPr>
          <p:cNvPr id="3" name="Straight Connector 2">
            <a:extLst>
              <a:ext uri="{FF2B5EF4-FFF2-40B4-BE49-F238E27FC236}">
                <a16:creationId xmlns:a16="http://schemas.microsoft.com/office/drawing/2014/main" id="{B70F4C10-123D-5286-3DCC-0D7B088C2F53}"/>
              </a:ext>
            </a:extLst>
          </p:cNvPr>
          <p:cNvCxnSpPr>
            <a:cxnSpLocks/>
          </p:cNvCxnSpPr>
          <p:nvPr/>
        </p:nvCxnSpPr>
        <p:spPr>
          <a:xfrm flipH="1">
            <a:off x="475916" y="533604"/>
            <a:ext cx="5456337" cy="0"/>
          </a:xfrm>
          <a:prstGeom prst="line">
            <a:avLst/>
          </a:prstGeom>
          <a:ln>
            <a:solidFill>
              <a:srgbClr val="003F48"/>
            </a:solidFill>
          </a:ln>
        </p:spPr>
        <p:style>
          <a:lnRef idx="1">
            <a:schemeClr val="accent1"/>
          </a:lnRef>
          <a:fillRef idx="0">
            <a:schemeClr val="accent1"/>
          </a:fillRef>
          <a:effectRef idx="0">
            <a:schemeClr val="accent1"/>
          </a:effectRef>
          <a:fontRef idx="minor">
            <a:schemeClr val="tx1"/>
          </a:fontRef>
        </p:style>
      </p:cxnSp>
      <p:sp>
        <p:nvSpPr>
          <p:cNvPr id="4" name="Rectangle 3">
            <a:extLst>
              <a:ext uri="{FF2B5EF4-FFF2-40B4-BE49-F238E27FC236}">
                <a16:creationId xmlns:a16="http://schemas.microsoft.com/office/drawing/2014/main" id="{BB3C075F-22E3-A611-ECEB-5184E57DA210}"/>
              </a:ext>
            </a:extLst>
          </p:cNvPr>
          <p:cNvSpPr/>
          <p:nvPr/>
        </p:nvSpPr>
        <p:spPr>
          <a:xfrm>
            <a:off x="0" y="0"/>
            <a:ext cx="40140" cy="4500000"/>
          </a:xfrm>
          <a:prstGeom prst="rect">
            <a:avLst/>
          </a:prstGeom>
          <a:solidFill>
            <a:srgbClr val="003F4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528"/>
          </a:p>
        </p:txBody>
      </p:sp>
    </p:spTree>
    <p:extLst>
      <p:ext uri="{BB962C8B-B14F-4D97-AF65-F5344CB8AC3E}">
        <p14:creationId xmlns:p14="http://schemas.microsoft.com/office/powerpoint/2010/main" val="42109871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3">
            <a:extLst>
              <a:ext uri="{FF2B5EF4-FFF2-40B4-BE49-F238E27FC236}">
                <a16:creationId xmlns:a16="http://schemas.microsoft.com/office/drawing/2014/main" id="{E15601C0-4489-48CA-9828-E794B7F51511}"/>
              </a:ext>
            </a:extLst>
          </p:cNvPr>
          <p:cNvGraphicFramePr>
            <a:graphicFrameLocks noGrp="1"/>
          </p:cNvGraphicFramePr>
          <p:nvPr>
            <p:extLst>
              <p:ext uri="{D42A27DB-BD31-4B8C-83A1-F6EECF244321}">
                <p14:modId xmlns:p14="http://schemas.microsoft.com/office/powerpoint/2010/main" val="788667299"/>
              </p:ext>
            </p:extLst>
          </p:nvPr>
        </p:nvGraphicFramePr>
        <p:xfrm>
          <a:off x="475916" y="1301237"/>
          <a:ext cx="5258609" cy="2475640"/>
        </p:xfrm>
        <a:graphic>
          <a:graphicData uri="http://schemas.openxmlformats.org/drawingml/2006/table">
            <a:tbl>
              <a:tblPr>
                <a:tableStyleId>{5C22544A-7EE6-4342-B048-85BDC9FD1C3A}</a:tableStyleId>
              </a:tblPr>
              <a:tblGrid>
                <a:gridCol w="4296170">
                  <a:extLst>
                    <a:ext uri="{9D8B030D-6E8A-4147-A177-3AD203B41FA5}">
                      <a16:colId xmlns:a16="http://schemas.microsoft.com/office/drawing/2014/main" val="1221104140"/>
                    </a:ext>
                  </a:extLst>
                </a:gridCol>
                <a:gridCol w="962439">
                  <a:extLst>
                    <a:ext uri="{9D8B030D-6E8A-4147-A177-3AD203B41FA5}">
                      <a16:colId xmlns:a16="http://schemas.microsoft.com/office/drawing/2014/main" val="4176248469"/>
                    </a:ext>
                  </a:extLst>
                </a:gridCol>
              </a:tblGrid>
              <a:tr h="428951">
                <a:tc>
                  <a:txBody>
                    <a:bodyPr/>
                    <a:lstStyle/>
                    <a:p>
                      <a:r>
                        <a:rPr lang="en-GB" sz="900" b="1" kern="1200" dirty="0">
                          <a:solidFill>
                            <a:srgbClr val="003F48"/>
                          </a:solidFill>
                          <a:latin typeface="Avenir LT Pro 65 Medium" panose="020B0603020203020204" pitchFamily="34" charset="0"/>
                          <a:ea typeface="+mn-ea"/>
                          <a:cs typeface="+mn-cs"/>
                        </a:rPr>
                        <a:t>Introduction</a:t>
                      </a:r>
                    </a:p>
                    <a:p>
                      <a:r>
                        <a:rPr lang="en-GB" sz="900" b="0" i="1" dirty="0">
                          <a:solidFill>
                            <a:schemeClr val="tx1"/>
                          </a:solidFill>
                          <a:latin typeface="Avenir LT Pro 65 Medium" panose="020B0603020203020204" pitchFamily="34" charset="0"/>
                        </a:rPr>
                        <a:t>About this pocketbook and the terminology used.</a:t>
                      </a:r>
                    </a:p>
                  </a:txBody>
                  <a:tcPr marL="0" marR="54304" marT="27153" marB="27153">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GB" sz="900" dirty="0">
                          <a:solidFill>
                            <a:srgbClr val="003F48"/>
                          </a:solidFill>
                          <a:latin typeface="Avenir LT Pro 65 Medium" panose="020B0603020203020204" pitchFamily="34" charset="0"/>
                        </a:rPr>
                        <a:t>4</a:t>
                      </a:r>
                    </a:p>
                  </a:txBody>
                  <a:tcPr marL="0" marR="54304" marT="27153" marB="27153"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718390095"/>
                  </a:ext>
                </a:extLst>
              </a:tr>
              <a:tr h="568867">
                <a:tc>
                  <a:txBody>
                    <a:bodyPr/>
                    <a:lstStyle/>
                    <a:p>
                      <a:r>
                        <a:rPr lang="en-GB" sz="900" b="1" kern="1200" dirty="0">
                          <a:solidFill>
                            <a:srgbClr val="003F48"/>
                          </a:solidFill>
                          <a:latin typeface="Avenir LT Pro 65 Medium" panose="020B0603020203020204" pitchFamily="34" charset="0"/>
                          <a:ea typeface="+mn-ea"/>
                          <a:cs typeface="+mn-cs"/>
                        </a:rPr>
                        <a:t>Managing customers</a:t>
                      </a:r>
                    </a:p>
                    <a:p>
                      <a:r>
                        <a:rPr lang="en-GB" sz="900" b="0" i="1" kern="1200" dirty="0">
                          <a:solidFill>
                            <a:schemeClr val="tx1"/>
                          </a:solidFill>
                          <a:latin typeface="Avenir LT Pro 65 Medium" panose="020B0603020203020204" pitchFamily="34" charset="0"/>
                          <a:ea typeface="+mn-ea"/>
                          <a:cs typeface="+mn-cs"/>
                        </a:rPr>
                        <a:t>Why it’s important; how customers are changing and unique; example benefits of managing customers; primary components, challenges and opportunities.</a:t>
                      </a:r>
                    </a:p>
                  </a:txBody>
                  <a:tcPr marL="0" marR="54304" marT="27153" marB="27153">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GB" sz="900" dirty="0">
                          <a:solidFill>
                            <a:srgbClr val="003F48"/>
                          </a:solidFill>
                          <a:latin typeface="Avenir LT Pro 65 Medium" panose="020B0603020203020204" pitchFamily="34" charset="0"/>
                        </a:rPr>
                        <a:t>6</a:t>
                      </a:r>
                    </a:p>
                  </a:txBody>
                  <a:tcPr marL="0" marR="54304" marT="27153" marB="27153"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341229041"/>
                  </a:ext>
                </a:extLst>
              </a:tr>
              <a:tr h="457772">
                <a:tc>
                  <a:txBody>
                    <a:bodyPr/>
                    <a:lstStyle/>
                    <a:p>
                      <a:pPr marL="0" marR="0" lvl="0" indent="0" algn="l" defTabSz="378013" rtl="0" eaLnBrk="1" fontAlgn="auto" latinLnBrk="0" hangingPunct="1">
                        <a:lnSpc>
                          <a:spcPct val="100000"/>
                        </a:lnSpc>
                        <a:spcBef>
                          <a:spcPts val="0"/>
                        </a:spcBef>
                        <a:spcAft>
                          <a:spcPts val="0"/>
                        </a:spcAft>
                        <a:buClrTx/>
                        <a:buSzTx/>
                        <a:buFontTx/>
                        <a:buNone/>
                        <a:tabLst/>
                        <a:defRPr/>
                      </a:pPr>
                      <a:r>
                        <a:rPr lang="en-GB" sz="900" b="1" kern="1200" dirty="0">
                          <a:solidFill>
                            <a:srgbClr val="003F48"/>
                          </a:solidFill>
                          <a:latin typeface="Avenir LT Pro 65 Medium" panose="020B0603020203020204" pitchFamily="34" charset="0"/>
                          <a:ea typeface="+mn-ea"/>
                          <a:cs typeface="+mn-cs"/>
                        </a:rPr>
                        <a:t>Best practice in customer management</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900" b="0" i="1" kern="1200" dirty="0">
                          <a:solidFill>
                            <a:schemeClr val="tx1"/>
                          </a:solidFill>
                          <a:latin typeface="Avenir LT Pro 65 Medium" panose="020B0603020203020204" pitchFamily="34" charset="0"/>
                          <a:ea typeface="+mn-ea"/>
                          <a:cs typeface="+mn-cs"/>
                        </a:rPr>
                        <a:t>8 core principles for managing customers along with examples for each.</a:t>
                      </a:r>
                    </a:p>
                  </a:txBody>
                  <a:tcPr marL="0" marR="54304" marT="27153" marB="27153">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GB" sz="900" dirty="0">
                          <a:solidFill>
                            <a:srgbClr val="003F48"/>
                          </a:solidFill>
                          <a:latin typeface="Avenir LT Pro 65 Medium" panose="020B0603020203020204" pitchFamily="34" charset="0"/>
                        </a:rPr>
                        <a:t>13</a:t>
                      </a:r>
                    </a:p>
                  </a:txBody>
                  <a:tcPr marL="0" marR="54304" marT="27153" marB="27153"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4224954271"/>
                  </a:ext>
                </a:extLst>
              </a:tr>
              <a:tr h="510025">
                <a:tc>
                  <a:txBody>
                    <a:bodyPr/>
                    <a:lstStyle/>
                    <a:p>
                      <a:pPr marL="0" marR="0" lvl="0" indent="0" algn="l" defTabSz="378013" rtl="0" eaLnBrk="1" fontAlgn="auto" latinLnBrk="0" hangingPunct="1">
                        <a:lnSpc>
                          <a:spcPct val="100000"/>
                        </a:lnSpc>
                        <a:spcBef>
                          <a:spcPts val="0"/>
                        </a:spcBef>
                        <a:spcAft>
                          <a:spcPts val="0"/>
                        </a:spcAft>
                        <a:buClrTx/>
                        <a:buSzTx/>
                        <a:buFontTx/>
                        <a:buNone/>
                        <a:tabLst/>
                        <a:defRPr/>
                      </a:pPr>
                      <a:r>
                        <a:rPr lang="en-GB" sz="900" b="1" kern="1200" dirty="0">
                          <a:solidFill>
                            <a:srgbClr val="003F48"/>
                          </a:solidFill>
                          <a:latin typeface="Avenir LT Pro 65 Medium" panose="020B0603020203020204" pitchFamily="34" charset="0"/>
                          <a:ea typeface="+mn-ea"/>
                          <a:cs typeface="+mn-cs"/>
                        </a:rPr>
                        <a:t>Customer management framework</a:t>
                      </a:r>
                    </a:p>
                    <a:p>
                      <a:r>
                        <a:rPr lang="en-GB" sz="900" b="0" i="1" kern="1200" dirty="0">
                          <a:solidFill>
                            <a:schemeClr val="tx1"/>
                          </a:solidFill>
                          <a:latin typeface="Avenir LT Pro 65 Medium" panose="020B0603020203020204" pitchFamily="34" charset="0"/>
                          <a:ea typeface="+mn-ea"/>
                          <a:cs typeface="+mn-cs"/>
                        </a:rPr>
                        <a:t>A model for assessing customer management maturity; how to evolve from one level to the next; and how the various components fit together.</a:t>
                      </a:r>
                    </a:p>
                  </a:txBody>
                  <a:tcPr marL="0" marR="54304" marT="27153" marB="27153">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GB" sz="900" dirty="0">
                          <a:solidFill>
                            <a:srgbClr val="003F48"/>
                          </a:solidFill>
                          <a:latin typeface="Avenir LT Pro 65 Medium" panose="020B0603020203020204" pitchFamily="34" charset="0"/>
                        </a:rPr>
                        <a:t>30</a:t>
                      </a:r>
                    </a:p>
                  </a:txBody>
                  <a:tcPr marL="0" marR="54304" marT="27153" marB="27153"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97921502"/>
                  </a:ext>
                </a:extLst>
              </a:tr>
              <a:tr h="510025">
                <a:tc>
                  <a:txBody>
                    <a:bodyPr/>
                    <a:lstStyle/>
                    <a:p>
                      <a:r>
                        <a:rPr lang="en-GB" sz="900" b="1" kern="1200" dirty="0">
                          <a:solidFill>
                            <a:srgbClr val="003F48"/>
                          </a:solidFill>
                          <a:latin typeface="Avenir LT Pro 65 Medium" panose="020B0603020203020204" pitchFamily="34" charset="0"/>
                          <a:ea typeface="+mn-ea"/>
                          <a:cs typeface="+mn-cs"/>
                        </a:rPr>
                        <a:t>Customer management change programmes</a:t>
                      </a:r>
                    </a:p>
                    <a:p>
                      <a:r>
                        <a:rPr lang="en-GB" sz="900" b="0" i="1" kern="1200" dirty="0">
                          <a:solidFill>
                            <a:schemeClr val="tx1"/>
                          </a:solidFill>
                          <a:latin typeface="Avenir LT Pro 65 Medium" panose="020B0603020203020204" pitchFamily="34" charset="0"/>
                          <a:ea typeface="+mn-ea"/>
                          <a:cs typeface="+mn-cs"/>
                        </a:rPr>
                        <a:t>Considerations for changing customer management capabilities, including resourcing, transitioning to BAU, and the roles and responsibilities.</a:t>
                      </a:r>
                    </a:p>
                  </a:txBody>
                  <a:tcPr marL="0" marR="54304" marT="27153" marB="27153">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GB" sz="900" dirty="0">
                          <a:solidFill>
                            <a:srgbClr val="003F48"/>
                          </a:solidFill>
                          <a:latin typeface="Avenir LT Pro 65 Medium" panose="020B0603020203020204" pitchFamily="34" charset="0"/>
                        </a:rPr>
                        <a:t>43</a:t>
                      </a:r>
                    </a:p>
                  </a:txBody>
                  <a:tcPr marL="0" marR="54304" marT="27153" marB="27153"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82706423"/>
                  </a:ext>
                </a:extLst>
              </a:tr>
            </a:tbl>
          </a:graphicData>
        </a:graphic>
      </p:graphicFrame>
      <p:sp>
        <p:nvSpPr>
          <p:cNvPr id="6" name="TextBox 5">
            <a:extLst>
              <a:ext uri="{FF2B5EF4-FFF2-40B4-BE49-F238E27FC236}">
                <a16:creationId xmlns:a16="http://schemas.microsoft.com/office/drawing/2014/main" id="{A79B8F2E-45E4-DE5B-3362-E75AF3DB8D36}"/>
              </a:ext>
            </a:extLst>
          </p:cNvPr>
          <p:cNvSpPr txBox="1"/>
          <p:nvPr/>
        </p:nvSpPr>
        <p:spPr>
          <a:xfrm>
            <a:off x="3323670" y="348980"/>
            <a:ext cx="2491778" cy="189154"/>
          </a:xfrm>
          <a:prstGeom prst="rect">
            <a:avLst/>
          </a:prstGeom>
          <a:noFill/>
        </p:spPr>
        <p:txBody>
          <a:bodyPr wrap="square" rtlCol="0" anchor="ctr">
            <a:spAutoFit/>
          </a:bodyPr>
          <a:lstStyle/>
          <a:p>
            <a:pPr algn="r">
              <a:tabLst>
                <a:tab pos="1330387" algn="l"/>
              </a:tabLst>
            </a:pPr>
            <a:r>
              <a:rPr lang="en-GB" sz="629" dirty="0">
                <a:latin typeface="Avenir Next LT Pro Light" panose="020B0304020202020204" pitchFamily="34" charset="0"/>
              </a:rPr>
              <a:t>Management of Customers Pocketbook</a:t>
            </a:r>
          </a:p>
        </p:txBody>
      </p:sp>
      <p:sp>
        <p:nvSpPr>
          <p:cNvPr id="7" name="Slide Number Placeholder 5">
            <a:extLst>
              <a:ext uri="{FF2B5EF4-FFF2-40B4-BE49-F238E27FC236}">
                <a16:creationId xmlns:a16="http://schemas.microsoft.com/office/drawing/2014/main" id="{BCA38DD0-A332-5233-E456-CC2BDEF01A4D}"/>
              </a:ext>
            </a:extLst>
          </p:cNvPr>
          <p:cNvSpPr txBox="1">
            <a:spLocks/>
          </p:cNvSpPr>
          <p:nvPr/>
        </p:nvSpPr>
        <p:spPr>
          <a:xfrm>
            <a:off x="5678078" y="335137"/>
            <a:ext cx="303799" cy="216840"/>
          </a:xfrm>
          <a:prstGeom prst="rect">
            <a:avLst/>
          </a:prstGeom>
        </p:spPr>
        <p:txBody>
          <a:bodyPr vert="horz" lIns="54304" tIns="27153" rIns="54304" bIns="27153" rtlCol="0" anchor="ctr"/>
          <a:lstStyle>
            <a:defPPr>
              <a:defRPr lang="en-US"/>
            </a:defPPr>
            <a:lvl1pPr marL="0" algn="r" defTabSz="457200" rtl="0" eaLnBrk="1" latinLnBrk="0" hangingPunct="1">
              <a:defRPr sz="450" kern="1200">
                <a:solidFill>
                  <a:schemeClr val="bg1">
                    <a:lumMod val="85000"/>
                  </a:schemeClr>
                </a:solidFill>
                <a:latin typeface="Avenir Next LT Pro Light" panose="020B0304020202020204" pitchFamily="34" charset="0"/>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AAF318D0-7A32-4883-B264-F6C453FE3576}" type="slidenum">
              <a:rPr lang="en-GB" sz="754" b="1">
                <a:solidFill>
                  <a:schemeClr val="tx1"/>
                </a:solidFill>
                <a:latin typeface="Avenir LT Pro 65 Medium" panose="020B0603020203020204" pitchFamily="34" charset="0"/>
              </a:rPr>
              <a:pPr/>
              <a:t>3</a:t>
            </a:fld>
            <a:endParaRPr lang="en-GB" sz="754" b="1">
              <a:solidFill>
                <a:schemeClr val="tx1"/>
              </a:solidFill>
              <a:latin typeface="Avenir LT Pro 65 Medium" panose="020B0603020203020204" pitchFamily="34" charset="0"/>
            </a:endParaRPr>
          </a:p>
        </p:txBody>
      </p:sp>
      <p:sp>
        <p:nvSpPr>
          <p:cNvPr id="13" name="Title 1">
            <a:extLst>
              <a:ext uri="{FF2B5EF4-FFF2-40B4-BE49-F238E27FC236}">
                <a16:creationId xmlns:a16="http://schemas.microsoft.com/office/drawing/2014/main" id="{DBAE3A5F-D27B-29B5-79AA-516D66061000}"/>
              </a:ext>
            </a:extLst>
          </p:cNvPr>
          <p:cNvSpPr txBox="1">
            <a:spLocks/>
          </p:cNvSpPr>
          <p:nvPr/>
        </p:nvSpPr>
        <p:spPr>
          <a:xfrm>
            <a:off x="424341" y="792683"/>
            <a:ext cx="4020200" cy="277178"/>
          </a:xfrm>
          <a:prstGeom prst="rect">
            <a:avLst/>
          </a:prstGeom>
          <a:noFill/>
        </p:spPr>
        <p:txBody>
          <a:bodyPr vert="horz" wrap="square" lIns="54304" tIns="27153" rIns="54304" bIns="27153" rtlCol="0" anchor="ctr">
            <a:noAutofit/>
          </a:bodyPr>
          <a:lstStyle>
            <a:lvl1pPr defTabSz="914400">
              <a:lnSpc>
                <a:spcPct val="90000"/>
              </a:lnSpc>
              <a:spcBef>
                <a:spcPct val="0"/>
              </a:spcBef>
              <a:buNone/>
              <a:defRPr lang="en-GB" sz="2000" b="1">
                <a:solidFill>
                  <a:schemeClr val="bg1"/>
                </a:solidFill>
                <a:effectLst/>
                <a:latin typeface="Avenir Next LT Pro" panose="020B0504020202020204" pitchFamily="34" charset="0"/>
              </a:defRPr>
            </a:lvl1pPr>
          </a:lstStyle>
          <a:p>
            <a:r>
              <a:rPr lang="en-GB" sz="1188" dirty="0">
                <a:solidFill>
                  <a:srgbClr val="003F48"/>
                </a:solidFill>
                <a:latin typeface="Avenir LT Pro 65 Medium" panose="020B0603020203020204" pitchFamily="34" charset="0"/>
              </a:rPr>
              <a:t>CONTENTS</a:t>
            </a:r>
          </a:p>
        </p:txBody>
      </p:sp>
      <p:pic>
        <p:nvPicPr>
          <p:cNvPr id="17" name="Picture 16">
            <a:extLst>
              <a:ext uri="{FF2B5EF4-FFF2-40B4-BE49-F238E27FC236}">
                <a16:creationId xmlns:a16="http://schemas.microsoft.com/office/drawing/2014/main" id="{3FCD1CDF-CECC-971B-424D-E40FCC0F5083}"/>
              </a:ext>
            </a:extLst>
          </p:cNvPr>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a:off x="5421446" y="4002749"/>
            <a:ext cx="513264" cy="134110"/>
          </a:xfrm>
          <a:prstGeom prst="rect">
            <a:avLst/>
          </a:prstGeom>
        </p:spPr>
      </p:pic>
      <p:cxnSp>
        <p:nvCxnSpPr>
          <p:cNvPr id="2" name="Straight Connector 1">
            <a:extLst>
              <a:ext uri="{FF2B5EF4-FFF2-40B4-BE49-F238E27FC236}">
                <a16:creationId xmlns:a16="http://schemas.microsoft.com/office/drawing/2014/main" id="{FBC8DA0C-FB7B-A3B6-405D-27219E6630FC}"/>
              </a:ext>
            </a:extLst>
          </p:cNvPr>
          <p:cNvCxnSpPr>
            <a:cxnSpLocks/>
          </p:cNvCxnSpPr>
          <p:nvPr/>
        </p:nvCxnSpPr>
        <p:spPr>
          <a:xfrm flipH="1">
            <a:off x="475916" y="533604"/>
            <a:ext cx="5456337" cy="0"/>
          </a:xfrm>
          <a:prstGeom prst="line">
            <a:avLst/>
          </a:prstGeom>
          <a:ln>
            <a:solidFill>
              <a:srgbClr val="003F48"/>
            </a:solidFill>
          </a:ln>
        </p:spPr>
        <p:style>
          <a:lnRef idx="1">
            <a:schemeClr val="accent1"/>
          </a:lnRef>
          <a:fillRef idx="0">
            <a:schemeClr val="accent1"/>
          </a:fillRef>
          <a:effectRef idx="0">
            <a:schemeClr val="accent1"/>
          </a:effectRef>
          <a:fontRef idx="minor">
            <a:schemeClr val="tx1"/>
          </a:fontRef>
        </p:style>
      </p:cxnSp>
      <p:sp>
        <p:nvSpPr>
          <p:cNvPr id="4" name="Rectangle 3">
            <a:extLst>
              <a:ext uri="{FF2B5EF4-FFF2-40B4-BE49-F238E27FC236}">
                <a16:creationId xmlns:a16="http://schemas.microsoft.com/office/drawing/2014/main" id="{DDCF0FA8-6B1C-8131-143F-7FE2BE9550B2}"/>
              </a:ext>
            </a:extLst>
          </p:cNvPr>
          <p:cNvSpPr/>
          <p:nvPr/>
        </p:nvSpPr>
        <p:spPr>
          <a:xfrm>
            <a:off x="0" y="0"/>
            <a:ext cx="40140" cy="4500000"/>
          </a:xfrm>
          <a:prstGeom prst="rect">
            <a:avLst/>
          </a:prstGeom>
          <a:solidFill>
            <a:srgbClr val="003F4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528"/>
          </a:p>
        </p:txBody>
      </p:sp>
    </p:spTree>
    <p:extLst>
      <p:ext uri="{BB962C8B-B14F-4D97-AF65-F5344CB8AC3E}">
        <p14:creationId xmlns:p14="http://schemas.microsoft.com/office/powerpoint/2010/main" val="101472364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Rectangle 23">
            <a:extLst>
              <a:ext uri="{FF2B5EF4-FFF2-40B4-BE49-F238E27FC236}">
                <a16:creationId xmlns:a16="http://schemas.microsoft.com/office/drawing/2014/main" id="{4BDBC566-382C-4445-88D9-AF0D17DAF042}"/>
              </a:ext>
            </a:extLst>
          </p:cNvPr>
          <p:cNvSpPr/>
          <p:nvPr/>
        </p:nvSpPr>
        <p:spPr>
          <a:xfrm>
            <a:off x="340029" y="1218715"/>
            <a:ext cx="4051447" cy="1727119"/>
          </a:xfrm>
          <a:prstGeom prst="rect">
            <a:avLst/>
          </a:prstGeom>
        </p:spPr>
        <p:txBody>
          <a:bodyPr wrap="square" lIns="0" rIns="0" numCol="1" spcCol="360000">
            <a:noAutofit/>
          </a:bodyPr>
          <a:lstStyle/>
          <a:p>
            <a:pPr>
              <a:spcAft>
                <a:spcPts val="357"/>
              </a:spcAft>
            </a:pPr>
            <a:r>
              <a:rPr lang="en-GB" sz="900" dirty="0">
                <a:latin typeface="Avenir LT Pro 65 Medium" panose="020B0603020203020204" pitchFamily="34" charset="0"/>
              </a:rPr>
              <a:t>Businesses need to be able to adapt quickly to changes in the market, competition, or internal priorities. </a:t>
            </a:r>
          </a:p>
          <a:p>
            <a:pPr>
              <a:spcAft>
                <a:spcPts val="357"/>
              </a:spcAft>
            </a:pPr>
            <a:r>
              <a:rPr lang="en-GB" sz="900" dirty="0">
                <a:latin typeface="Avenir LT Pro 65 Medium" panose="020B0603020203020204" pitchFamily="34" charset="0"/>
              </a:rPr>
              <a:t>World-class organisations are constantly reprioritising their initiatives and activities to stay ahead of the curve, and within budgets.</a:t>
            </a:r>
          </a:p>
          <a:p>
            <a:pPr>
              <a:spcAft>
                <a:spcPts val="357"/>
              </a:spcAft>
            </a:pPr>
            <a:r>
              <a:rPr lang="en-GB" sz="900" dirty="0">
                <a:latin typeface="Avenir LT Pro 65 Medium" panose="020B0603020203020204" pitchFamily="34" charset="0"/>
              </a:rPr>
              <a:t>They listen closely to their customers and make sure their capabilities and resources are aligned with those needs as quickly as possible. </a:t>
            </a:r>
          </a:p>
          <a:p>
            <a:pPr>
              <a:spcAft>
                <a:spcPts val="357"/>
              </a:spcAft>
            </a:pPr>
            <a:r>
              <a:rPr lang="en-GB" sz="900" dirty="0">
                <a:latin typeface="Avenir LT Pro 65 Medium" panose="020B0603020203020204" pitchFamily="34" charset="0"/>
              </a:rPr>
              <a:t>This is done through a variety of nimble development techniques, such as Agile, that bring together users, business experts, developers, and implementers in tightly integrated teams that can be quickly prioritised to best effect. </a:t>
            </a:r>
          </a:p>
        </p:txBody>
      </p:sp>
      <p:sp>
        <p:nvSpPr>
          <p:cNvPr id="4" name="Title 1">
            <a:extLst>
              <a:ext uri="{FF2B5EF4-FFF2-40B4-BE49-F238E27FC236}">
                <a16:creationId xmlns:a16="http://schemas.microsoft.com/office/drawing/2014/main" id="{029AB211-73E9-9F76-68E9-77CED4486338}"/>
              </a:ext>
            </a:extLst>
          </p:cNvPr>
          <p:cNvSpPr txBox="1">
            <a:spLocks/>
          </p:cNvSpPr>
          <p:nvPr/>
        </p:nvSpPr>
        <p:spPr>
          <a:xfrm>
            <a:off x="340029" y="779070"/>
            <a:ext cx="4091587" cy="277178"/>
          </a:xfrm>
          <a:prstGeom prst="rect">
            <a:avLst/>
          </a:prstGeom>
          <a:noFill/>
        </p:spPr>
        <p:txBody>
          <a:bodyPr vert="horz" wrap="square" lIns="0" tIns="27153" rIns="0" bIns="27153" rtlCol="0" anchor="ctr">
            <a:noAutofit/>
          </a:bodyPr>
          <a:lstStyle>
            <a:lvl1pPr defTabSz="914400">
              <a:lnSpc>
                <a:spcPct val="90000"/>
              </a:lnSpc>
              <a:spcBef>
                <a:spcPct val="0"/>
              </a:spcBef>
              <a:buNone/>
              <a:defRPr lang="en-GB" sz="2000" b="1">
                <a:solidFill>
                  <a:schemeClr val="bg1"/>
                </a:solidFill>
                <a:effectLst/>
                <a:latin typeface="Avenir Next LT Pro" panose="020B0504020202020204" pitchFamily="34" charset="0"/>
              </a:defRPr>
            </a:lvl1pPr>
          </a:lstStyle>
          <a:p>
            <a:r>
              <a:rPr lang="en-GB" sz="1188" dirty="0">
                <a:solidFill>
                  <a:srgbClr val="003F48"/>
                </a:solidFill>
                <a:latin typeface="Avenir LT Pro 65 Medium" panose="020B0603020203020204" pitchFamily="34" charset="0"/>
              </a:rPr>
              <a:t>6. ADAPT RAPIDLY</a:t>
            </a:r>
          </a:p>
        </p:txBody>
      </p:sp>
      <p:sp>
        <p:nvSpPr>
          <p:cNvPr id="5" name="Slide Number Placeholder 5">
            <a:extLst>
              <a:ext uri="{FF2B5EF4-FFF2-40B4-BE49-F238E27FC236}">
                <a16:creationId xmlns:a16="http://schemas.microsoft.com/office/drawing/2014/main" id="{09975CBD-8477-3212-97C8-43BFF6F48C56}"/>
              </a:ext>
            </a:extLst>
          </p:cNvPr>
          <p:cNvSpPr txBox="1">
            <a:spLocks/>
          </p:cNvSpPr>
          <p:nvPr/>
        </p:nvSpPr>
        <p:spPr>
          <a:xfrm>
            <a:off x="292863" y="333108"/>
            <a:ext cx="303799" cy="216840"/>
          </a:xfrm>
          <a:prstGeom prst="rect">
            <a:avLst/>
          </a:prstGeom>
        </p:spPr>
        <p:txBody>
          <a:bodyPr vert="horz" lIns="54304" tIns="27153" rIns="54304" bIns="27153" rtlCol="0" anchor="ctr"/>
          <a:lstStyle>
            <a:defPPr>
              <a:defRPr lang="en-US"/>
            </a:defPPr>
            <a:lvl1pPr algn="r">
              <a:defRPr sz="600" b="1">
                <a:latin typeface="Avenir Next LT Pro" panose="020B0504020202020204" pitchFamily="34" charset="0"/>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l"/>
            <a:fld id="{AAF318D0-7A32-4883-B264-F6C453FE3576}" type="slidenum">
              <a:rPr lang="en-GB" sz="754">
                <a:latin typeface="Avenir LT Pro 65 Medium" panose="020B0603020203020204" pitchFamily="34" charset="0"/>
              </a:rPr>
              <a:pPr algn="l"/>
              <a:t>30</a:t>
            </a:fld>
            <a:endParaRPr lang="en-GB" sz="754">
              <a:latin typeface="Avenir LT Pro 65 Medium" panose="020B0603020203020204" pitchFamily="34" charset="0"/>
            </a:endParaRPr>
          </a:p>
        </p:txBody>
      </p:sp>
      <p:pic>
        <p:nvPicPr>
          <p:cNvPr id="6" name="Picture 5">
            <a:extLst>
              <a:ext uri="{FF2B5EF4-FFF2-40B4-BE49-F238E27FC236}">
                <a16:creationId xmlns:a16="http://schemas.microsoft.com/office/drawing/2014/main" id="{1909C8F2-1633-2AC8-D061-FFE0CC6E6E6F}"/>
              </a:ext>
            </a:extLst>
          </p:cNvPr>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a:off x="340029" y="4007759"/>
            <a:ext cx="513264" cy="134110"/>
          </a:xfrm>
          <a:prstGeom prst="rect">
            <a:avLst/>
          </a:prstGeom>
        </p:spPr>
      </p:pic>
      <p:sp>
        <p:nvSpPr>
          <p:cNvPr id="7" name="TextBox 6">
            <a:extLst>
              <a:ext uri="{FF2B5EF4-FFF2-40B4-BE49-F238E27FC236}">
                <a16:creationId xmlns:a16="http://schemas.microsoft.com/office/drawing/2014/main" id="{86D271CF-A6BC-CF23-2924-1CAFE495A082}"/>
              </a:ext>
            </a:extLst>
          </p:cNvPr>
          <p:cNvSpPr txBox="1"/>
          <p:nvPr/>
        </p:nvSpPr>
        <p:spPr>
          <a:xfrm>
            <a:off x="436511" y="346951"/>
            <a:ext cx="2491778" cy="189154"/>
          </a:xfrm>
          <a:prstGeom prst="rect">
            <a:avLst/>
          </a:prstGeom>
          <a:noFill/>
        </p:spPr>
        <p:txBody>
          <a:bodyPr wrap="square" rtlCol="0" anchor="ctr">
            <a:spAutoFit/>
          </a:bodyPr>
          <a:lstStyle>
            <a:defPPr>
              <a:defRPr lang="en-US"/>
            </a:defPPr>
            <a:lvl1pPr algn="r">
              <a:tabLst>
                <a:tab pos="1058383" algn="l"/>
              </a:tabLst>
              <a:defRPr sz="500">
                <a:latin typeface="Avenir Next LT Pro Light" panose="020B0304020202020204" pitchFamily="34" charset="0"/>
              </a:defRPr>
            </a:lvl1pPr>
          </a:lstStyle>
          <a:p>
            <a:pPr algn="l"/>
            <a:r>
              <a:rPr lang="en-GB" sz="629" dirty="0"/>
              <a:t>Management of Customers Pocketbook</a:t>
            </a:r>
          </a:p>
        </p:txBody>
      </p:sp>
      <p:cxnSp>
        <p:nvCxnSpPr>
          <p:cNvPr id="3" name="Straight Connector 2">
            <a:extLst>
              <a:ext uri="{FF2B5EF4-FFF2-40B4-BE49-F238E27FC236}">
                <a16:creationId xmlns:a16="http://schemas.microsoft.com/office/drawing/2014/main" id="{59A62C39-1EBD-0604-52A3-5C601D7F992A}"/>
              </a:ext>
            </a:extLst>
          </p:cNvPr>
          <p:cNvCxnSpPr>
            <a:cxnSpLocks/>
          </p:cNvCxnSpPr>
          <p:nvPr/>
        </p:nvCxnSpPr>
        <p:spPr>
          <a:xfrm flipH="1">
            <a:off x="340030" y="533604"/>
            <a:ext cx="5531381" cy="0"/>
          </a:xfrm>
          <a:prstGeom prst="line">
            <a:avLst/>
          </a:prstGeom>
          <a:ln>
            <a:solidFill>
              <a:srgbClr val="003F48"/>
            </a:solidFill>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E799CCC1-8B99-EB20-FCAB-670E05A67AF0}"/>
              </a:ext>
            </a:extLst>
          </p:cNvPr>
          <p:cNvSpPr/>
          <p:nvPr/>
        </p:nvSpPr>
        <p:spPr>
          <a:xfrm>
            <a:off x="6295574" y="0"/>
            <a:ext cx="40140" cy="4500000"/>
          </a:xfrm>
          <a:prstGeom prst="rect">
            <a:avLst/>
          </a:prstGeom>
          <a:solidFill>
            <a:srgbClr val="003F4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528"/>
          </a:p>
        </p:txBody>
      </p:sp>
      <p:sp>
        <p:nvSpPr>
          <p:cNvPr id="2" name="Rectangle 1">
            <a:extLst>
              <a:ext uri="{FF2B5EF4-FFF2-40B4-BE49-F238E27FC236}">
                <a16:creationId xmlns:a16="http://schemas.microsoft.com/office/drawing/2014/main" id="{A45CA132-9EDD-A4FF-92B7-E99209EEF8F0}"/>
              </a:ext>
            </a:extLst>
          </p:cNvPr>
          <p:cNvSpPr/>
          <p:nvPr/>
        </p:nvSpPr>
        <p:spPr>
          <a:xfrm>
            <a:off x="4604898" y="1300623"/>
            <a:ext cx="1308865" cy="1256840"/>
          </a:xfrm>
          <a:prstGeom prst="rect">
            <a:avLst/>
          </a:prstGeom>
          <a:solidFill>
            <a:srgbClr val="003F48">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45252" tIns="45252" rIns="45252" bIns="45252" rtlCol="0" anchor="ctr"/>
          <a:lstStyle/>
          <a:p>
            <a:pPr algn="ctr"/>
            <a:r>
              <a:rPr lang="en-GB" sz="800" i="1" dirty="0">
                <a:solidFill>
                  <a:schemeClr val="bg1"/>
                </a:solidFill>
                <a:latin typeface="Avenir LT Pro 65 Medium" panose="020B0603020203020204" pitchFamily="34" charset="0"/>
              </a:rPr>
              <a:t>“Willingness to change is a strength, even if it means plunging part of the company into total confusion for a while.”</a:t>
            </a:r>
          </a:p>
          <a:p>
            <a:pPr algn="ctr"/>
            <a:endParaRPr lang="en-GB" sz="800" i="1" dirty="0">
              <a:solidFill>
                <a:schemeClr val="bg1"/>
              </a:solidFill>
              <a:latin typeface="Avenir LT Pro 65 Medium" panose="020B0603020203020204" pitchFamily="34" charset="0"/>
            </a:endParaRPr>
          </a:p>
          <a:p>
            <a:pPr algn="ctr"/>
            <a:r>
              <a:rPr lang="en-GB" sz="800" b="1" spc="126" dirty="0">
                <a:solidFill>
                  <a:srgbClr val="003F48"/>
                </a:solidFill>
                <a:latin typeface="Avenir LT Pro 65 Medium" panose="020B0603020203020204" pitchFamily="34" charset="0"/>
              </a:rPr>
              <a:t>Jack Welch</a:t>
            </a:r>
          </a:p>
          <a:p>
            <a:pPr algn="ctr"/>
            <a:r>
              <a:rPr lang="en-GB" sz="800" spc="126" dirty="0">
                <a:solidFill>
                  <a:srgbClr val="003F48"/>
                </a:solidFill>
                <a:latin typeface="Avenir LT Pro 65 Medium" panose="020B0603020203020204" pitchFamily="34" charset="0"/>
              </a:rPr>
              <a:t>CEO</a:t>
            </a:r>
            <a:br>
              <a:rPr lang="en-GB" sz="800" spc="126" dirty="0">
                <a:solidFill>
                  <a:srgbClr val="003F48"/>
                </a:solidFill>
                <a:latin typeface="Avenir LT Pro 65 Medium" panose="020B0603020203020204" pitchFamily="34" charset="0"/>
              </a:rPr>
            </a:br>
            <a:r>
              <a:rPr lang="en-GB" sz="800" spc="126" dirty="0">
                <a:solidFill>
                  <a:srgbClr val="003F48"/>
                </a:solidFill>
                <a:latin typeface="Avenir LT Pro 65 Medium" panose="020B0603020203020204" pitchFamily="34" charset="0"/>
              </a:rPr>
              <a:t>General Electric</a:t>
            </a:r>
          </a:p>
        </p:txBody>
      </p:sp>
      <p:sp>
        <p:nvSpPr>
          <p:cNvPr id="8" name="Rectangle 7">
            <a:extLst>
              <a:ext uri="{FF2B5EF4-FFF2-40B4-BE49-F238E27FC236}">
                <a16:creationId xmlns:a16="http://schemas.microsoft.com/office/drawing/2014/main" id="{E79176A8-9A43-C84A-C850-6DCE99653F9F}"/>
              </a:ext>
            </a:extLst>
          </p:cNvPr>
          <p:cNvSpPr/>
          <p:nvPr/>
        </p:nvSpPr>
        <p:spPr>
          <a:xfrm>
            <a:off x="340029" y="2805246"/>
            <a:ext cx="5573734" cy="1038470"/>
          </a:xfrm>
          <a:prstGeom prst="rect">
            <a:avLst/>
          </a:prstGeom>
        </p:spPr>
        <p:txBody>
          <a:bodyPr wrap="square" lIns="0" rIns="0" numCol="1" spcCol="360000">
            <a:noAutofit/>
          </a:bodyPr>
          <a:lstStyle/>
          <a:p>
            <a:pPr>
              <a:spcAft>
                <a:spcPts val="357"/>
              </a:spcAft>
            </a:pPr>
            <a:r>
              <a:rPr lang="en-GB" sz="900" dirty="0">
                <a:latin typeface="Avenir LT Pro 65 Medium" panose="020B0603020203020204" pitchFamily="34" charset="0"/>
              </a:rPr>
              <a:t>These teams are empowered to make decisions and align their resources based on what will create the most value for customers and the business. They use prototyping to quickly test new ideas before making larger investments.</a:t>
            </a:r>
          </a:p>
          <a:p>
            <a:pPr>
              <a:spcAft>
                <a:spcPts val="357"/>
              </a:spcAft>
            </a:pPr>
            <a:r>
              <a:rPr lang="en-GB" sz="900" dirty="0">
                <a:latin typeface="Avenir LT Pro 65 Medium" panose="020B0603020203020204" pitchFamily="34" charset="0"/>
              </a:rPr>
              <a:t>By being nimble, world-class businesses can be more responsive to their customers' changing needs and deliver experiences that drive better engagement.</a:t>
            </a:r>
          </a:p>
        </p:txBody>
      </p:sp>
    </p:spTree>
    <p:extLst>
      <p:ext uri="{BB962C8B-B14F-4D97-AF65-F5344CB8AC3E}">
        <p14:creationId xmlns:p14="http://schemas.microsoft.com/office/powerpoint/2010/main" val="8520241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Rectangle 23">
            <a:extLst>
              <a:ext uri="{FF2B5EF4-FFF2-40B4-BE49-F238E27FC236}">
                <a16:creationId xmlns:a16="http://schemas.microsoft.com/office/drawing/2014/main" id="{4BDBC566-382C-4445-88D9-AF0D17DAF042}"/>
              </a:ext>
            </a:extLst>
          </p:cNvPr>
          <p:cNvSpPr/>
          <p:nvPr/>
        </p:nvSpPr>
        <p:spPr>
          <a:xfrm>
            <a:off x="392400" y="1218715"/>
            <a:ext cx="5539853" cy="2605571"/>
          </a:xfrm>
          <a:prstGeom prst="rect">
            <a:avLst/>
          </a:prstGeom>
        </p:spPr>
        <p:txBody>
          <a:bodyPr wrap="square" numCol="2" spcCol="360000">
            <a:noAutofit/>
          </a:bodyPr>
          <a:lstStyle/>
          <a:p>
            <a:pPr>
              <a:spcAft>
                <a:spcPts val="600"/>
              </a:spcAft>
            </a:pPr>
            <a:r>
              <a:rPr lang="en-GB" sz="900" b="1" dirty="0">
                <a:solidFill>
                  <a:srgbClr val="003F48"/>
                </a:solidFill>
                <a:latin typeface="Avenir LT Pro 65 Medium" panose="020B0603020203020204" pitchFamily="34" charset="0"/>
              </a:rPr>
              <a:t>IKEA </a:t>
            </a:r>
            <a:r>
              <a:rPr lang="en-GB" sz="900" dirty="0">
                <a:latin typeface="Avenir LT Pro 65 Medium" panose="020B0603020203020204" pitchFamily="34" charset="0"/>
              </a:rPr>
              <a:t>adapted to the COVID-19 pandemic by closing its stores and pivoting to online sales. IKEA also launched a new service that allowed customers to order furniture online and pick it up curb-side.</a:t>
            </a:r>
          </a:p>
          <a:p>
            <a:pPr>
              <a:spcAft>
                <a:spcPts val="600"/>
              </a:spcAft>
            </a:pPr>
            <a:r>
              <a:rPr lang="en-GB" sz="900" dirty="0">
                <a:latin typeface="Avenir LT Pro 65 Medium" panose="020B0603020203020204" pitchFamily="34" charset="0"/>
              </a:rPr>
              <a:t>Similarly, </a:t>
            </a:r>
            <a:r>
              <a:rPr lang="en-GB" sz="900" b="1" dirty="0">
                <a:solidFill>
                  <a:srgbClr val="003F48"/>
                </a:solidFill>
                <a:latin typeface="Avenir LT Pro 65 Medium" panose="020B0603020203020204" pitchFamily="34" charset="0"/>
              </a:rPr>
              <a:t>Starbucks</a:t>
            </a:r>
            <a:r>
              <a:rPr lang="en-GB" sz="900" dirty="0">
                <a:latin typeface="Avenir LT Pro 65 Medium" panose="020B0603020203020204" pitchFamily="34" charset="0"/>
              </a:rPr>
              <a:t> adapted to the pandemic by closing its stores for in-person dining and offering only drive-thru and delivery options. It also launched a new mobile ordering app to make it easier for customers to order and pay for their coffee.</a:t>
            </a:r>
          </a:p>
          <a:p>
            <a:pPr>
              <a:spcAft>
                <a:spcPts val="600"/>
              </a:spcAft>
            </a:pPr>
            <a:endParaRPr lang="en-GB" sz="900" b="1" dirty="0">
              <a:solidFill>
                <a:srgbClr val="003F48"/>
              </a:solidFill>
              <a:latin typeface="Avenir LT Pro 65 Medium" panose="020B0603020203020204" pitchFamily="34" charset="0"/>
            </a:endParaRPr>
          </a:p>
          <a:p>
            <a:pPr>
              <a:spcAft>
                <a:spcPts val="600"/>
              </a:spcAft>
            </a:pPr>
            <a:endParaRPr lang="en-GB" sz="900" b="1" dirty="0">
              <a:solidFill>
                <a:srgbClr val="003F48"/>
              </a:solidFill>
              <a:latin typeface="Avenir LT Pro 65 Medium" panose="020B0603020203020204" pitchFamily="34" charset="0"/>
            </a:endParaRPr>
          </a:p>
          <a:p>
            <a:pPr>
              <a:spcAft>
                <a:spcPts val="600"/>
              </a:spcAft>
            </a:pPr>
            <a:endParaRPr lang="en-GB" sz="900" b="1" dirty="0">
              <a:solidFill>
                <a:srgbClr val="003F48"/>
              </a:solidFill>
              <a:latin typeface="Avenir LT Pro 65 Medium" panose="020B0603020203020204" pitchFamily="34" charset="0"/>
            </a:endParaRPr>
          </a:p>
          <a:p>
            <a:pPr>
              <a:spcAft>
                <a:spcPts val="600"/>
              </a:spcAft>
            </a:pPr>
            <a:endParaRPr lang="en-GB" sz="900" b="1" dirty="0">
              <a:solidFill>
                <a:srgbClr val="003F48"/>
              </a:solidFill>
              <a:latin typeface="Avenir LT Pro 65 Medium" panose="020B0603020203020204" pitchFamily="34" charset="0"/>
            </a:endParaRPr>
          </a:p>
          <a:p>
            <a:pPr>
              <a:spcAft>
                <a:spcPts val="600"/>
              </a:spcAft>
            </a:pPr>
            <a:r>
              <a:rPr lang="en-GB" sz="900" b="1" dirty="0">
                <a:solidFill>
                  <a:srgbClr val="003F48"/>
                </a:solidFill>
                <a:latin typeface="Avenir LT Pro 65 Medium" panose="020B0603020203020204" pitchFamily="34" charset="0"/>
              </a:rPr>
              <a:t>Apple</a:t>
            </a:r>
            <a:r>
              <a:rPr lang="en-GB" sz="900" dirty="0">
                <a:latin typeface="Avenir LT Pro 65 Medium" panose="020B0603020203020204" pitchFamily="34" charset="0"/>
              </a:rPr>
              <a:t> uses an agile approach to product development, breaking down its products into small, manageable chunks called features. Each feature typically lasts a few months, and at the end of each feature, the team delivers a working product increment.</a:t>
            </a:r>
          </a:p>
          <a:p>
            <a:pPr>
              <a:spcAft>
                <a:spcPts val="600"/>
              </a:spcAft>
            </a:pPr>
            <a:r>
              <a:rPr lang="en-GB" sz="900" b="1" dirty="0">
                <a:solidFill>
                  <a:srgbClr val="003F48"/>
                </a:solidFill>
                <a:latin typeface="Avenir LT Pro 65 Medium" panose="020B0603020203020204" pitchFamily="34" charset="0"/>
              </a:rPr>
              <a:t>Tesla</a:t>
            </a:r>
            <a:r>
              <a:rPr lang="en-GB" sz="900" dirty="0">
                <a:latin typeface="Avenir LT Pro 65 Medium" panose="020B0603020203020204" pitchFamily="34" charset="0"/>
              </a:rPr>
              <a:t> uses a variety of agile practices, including scrum and extreme programming (XP). XP is a set of agile practices that emphasise simplicity, testing, and communication.</a:t>
            </a:r>
          </a:p>
          <a:p>
            <a:pPr>
              <a:spcAft>
                <a:spcPts val="600"/>
              </a:spcAft>
            </a:pPr>
            <a:r>
              <a:rPr lang="en-GB" sz="900" b="1" dirty="0">
                <a:solidFill>
                  <a:srgbClr val="003F48"/>
                </a:solidFill>
                <a:latin typeface="Avenir LT Pro 65 Medium" panose="020B0603020203020204" pitchFamily="34" charset="0"/>
              </a:rPr>
              <a:t>Coca-Cola</a:t>
            </a:r>
            <a:r>
              <a:rPr lang="en-GB" sz="900" dirty="0">
                <a:latin typeface="Avenir LT Pro 65 Medium" panose="020B0603020203020204" pitchFamily="34" charset="0"/>
              </a:rPr>
              <a:t> uses an agile approach to marketing whereby campaigns are broken down into small, manageable chunks called activities. Each activity typically lasts a few weeks, and at the end of each activity, the team evaluates the results and makes changes as needed.</a:t>
            </a:r>
          </a:p>
        </p:txBody>
      </p:sp>
      <p:sp>
        <p:nvSpPr>
          <p:cNvPr id="7" name="TextBox 6">
            <a:extLst>
              <a:ext uri="{FF2B5EF4-FFF2-40B4-BE49-F238E27FC236}">
                <a16:creationId xmlns:a16="http://schemas.microsoft.com/office/drawing/2014/main" id="{C240B775-AD14-2A12-641C-726293E9F95E}"/>
              </a:ext>
            </a:extLst>
          </p:cNvPr>
          <p:cNvSpPr txBox="1"/>
          <p:nvPr/>
        </p:nvSpPr>
        <p:spPr>
          <a:xfrm>
            <a:off x="3323670" y="348980"/>
            <a:ext cx="2491778" cy="189154"/>
          </a:xfrm>
          <a:prstGeom prst="rect">
            <a:avLst/>
          </a:prstGeom>
          <a:noFill/>
        </p:spPr>
        <p:txBody>
          <a:bodyPr wrap="square" rtlCol="0" anchor="ctr">
            <a:spAutoFit/>
          </a:bodyPr>
          <a:lstStyle/>
          <a:p>
            <a:pPr algn="r">
              <a:tabLst>
                <a:tab pos="1330387" algn="l"/>
              </a:tabLst>
            </a:pPr>
            <a:r>
              <a:rPr lang="en-GB" sz="629" dirty="0">
                <a:latin typeface="Avenir Next LT Pro Light" panose="020B0304020202020204" pitchFamily="34" charset="0"/>
              </a:rPr>
              <a:t>Management of Customers Pocketbook</a:t>
            </a:r>
          </a:p>
        </p:txBody>
      </p:sp>
      <p:sp>
        <p:nvSpPr>
          <p:cNvPr id="9" name="Slide Number Placeholder 5">
            <a:extLst>
              <a:ext uri="{FF2B5EF4-FFF2-40B4-BE49-F238E27FC236}">
                <a16:creationId xmlns:a16="http://schemas.microsoft.com/office/drawing/2014/main" id="{8CE3BA27-4A0B-FD71-1844-002ACBD2F410}"/>
              </a:ext>
            </a:extLst>
          </p:cNvPr>
          <p:cNvSpPr txBox="1">
            <a:spLocks/>
          </p:cNvSpPr>
          <p:nvPr/>
        </p:nvSpPr>
        <p:spPr>
          <a:xfrm>
            <a:off x="5678078" y="335137"/>
            <a:ext cx="303799" cy="216840"/>
          </a:xfrm>
          <a:prstGeom prst="rect">
            <a:avLst/>
          </a:prstGeom>
        </p:spPr>
        <p:txBody>
          <a:bodyPr vert="horz" lIns="54304" tIns="27153" rIns="54304" bIns="27153" rtlCol="0" anchor="ctr"/>
          <a:lstStyle>
            <a:defPPr>
              <a:defRPr lang="en-US"/>
            </a:defPPr>
            <a:lvl1pPr marL="0" algn="r" defTabSz="457200" rtl="0" eaLnBrk="1" latinLnBrk="0" hangingPunct="1">
              <a:defRPr sz="450" kern="1200">
                <a:solidFill>
                  <a:schemeClr val="bg1">
                    <a:lumMod val="85000"/>
                  </a:schemeClr>
                </a:solidFill>
                <a:latin typeface="Avenir Next LT Pro Light" panose="020B0304020202020204" pitchFamily="34" charset="0"/>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AAF318D0-7A32-4883-B264-F6C453FE3576}" type="slidenum">
              <a:rPr lang="en-GB" sz="754" b="1">
                <a:solidFill>
                  <a:schemeClr val="tx1"/>
                </a:solidFill>
                <a:latin typeface="Avenir LT Pro 65 Medium" panose="020B0603020203020204" pitchFamily="34" charset="0"/>
              </a:rPr>
              <a:pPr/>
              <a:t>31</a:t>
            </a:fld>
            <a:endParaRPr lang="en-GB" sz="754" b="1">
              <a:solidFill>
                <a:schemeClr val="tx1"/>
              </a:solidFill>
              <a:latin typeface="Avenir LT Pro 65 Medium" panose="020B0603020203020204" pitchFamily="34" charset="0"/>
            </a:endParaRPr>
          </a:p>
        </p:txBody>
      </p:sp>
      <p:pic>
        <p:nvPicPr>
          <p:cNvPr id="10" name="Picture 9">
            <a:extLst>
              <a:ext uri="{FF2B5EF4-FFF2-40B4-BE49-F238E27FC236}">
                <a16:creationId xmlns:a16="http://schemas.microsoft.com/office/drawing/2014/main" id="{1C2F9397-3001-18B9-D587-3C3A0CC30CBA}"/>
              </a:ext>
            </a:extLst>
          </p:cNvPr>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a:off x="5421446" y="4002749"/>
            <a:ext cx="513264" cy="134110"/>
          </a:xfrm>
          <a:prstGeom prst="rect">
            <a:avLst/>
          </a:prstGeom>
        </p:spPr>
      </p:pic>
      <p:cxnSp>
        <p:nvCxnSpPr>
          <p:cNvPr id="3" name="Straight Connector 2">
            <a:extLst>
              <a:ext uri="{FF2B5EF4-FFF2-40B4-BE49-F238E27FC236}">
                <a16:creationId xmlns:a16="http://schemas.microsoft.com/office/drawing/2014/main" id="{B361EBF0-B42A-63E3-51E6-4F3C43EE2AAB}"/>
              </a:ext>
            </a:extLst>
          </p:cNvPr>
          <p:cNvCxnSpPr>
            <a:cxnSpLocks/>
          </p:cNvCxnSpPr>
          <p:nvPr/>
        </p:nvCxnSpPr>
        <p:spPr>
          <a:xfrm flipH="1">
            <a:off x="475916" y="533604"/>
            <a:ext cx="5456337" cy="0"/>
          </a:xfrm>
          <a:prstGeom prst="line">
            <a:avLst/>
          </a:prstGeom>
          <a:ln>
            <a:solidFill>
              <a:srgbClr val="003F48"/>
            </a:solidFill>
          </a:ln>
        </p:spPr>
        <p:style>
          <a:lnRef idx="1">
            <a:schemeClr val="accent1"/>
          </a:lnRef>
          <a:fillRef idx="0">
            <a:schemeClr val="accent1"/>
          </a:fillRef>
          <a:effectRef idx="0">
            <a:schemeClr val="accent1"/>
          </a:effectRef>
          <a:fontRef idx="minor">
            <a:schemeClr val="tx1"/>
          </a:fontRef>
        </p:style>
      </p:cxnSp>
      <p:sp>
        <p:nvSpPr>
          <p:cNvPr id="8" name="Rectangle 7">
            <a:extLst>
              <a:ext uri="{FF2B5EF4-FFF2-40B4-BE49-F238E27FC236}">
                <a16:creationId xmlns:a16="http://schemas.microsoft.com/office/drawing/2014/main" id="{CE59B19E-68CD-2646-9BA7-01350A22330B}"/>
              </a:ext>
            </a:extLst>
          </p:cNvPr>
          <p:cNvSpPr/>
          <p:nvPr/>
        </p:nvSpPr>
        <p:spPr>
          <a:xfrm>
            <a:off x="0" y="0"/>
            <a:ext cx="40140" cy="4500000"/>
          </a:xfrm>
          <a:prstGeom prst="rect">
            <a:avLst/>
          </a:prstGeom>
          <a:solidFill>
            <a:srgbClr val="003F4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528"/>
          </a:p>
        </p:txBody>
      </p:sp>
    </p:spTree>
    <p:extLst>
      <p:ext uri="{BB962C8B-B14F-4D97-AF65-F5344CB8AC3E}">
        <p14:creationId xmlns:p14="http://schemas.microsoft.com/office/powerpoint/2010/main" val="411142096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Rectangle 23">
            <a:extLst>
              <a:ext uri="{FF2B5EF4-FFF2-40B4-BE49-F238E27FC236}">
                <a16:creationId xmlns:a16="http://schemas.microsoft.com/office/drawing/2014/main" id="{4BDBC566-382C-4445-88D9-AF0D17DAF042}"/>
              </a:ext>
            </a:extLst>
          </p:cNvPr>
          <p:cNvSpPr/>
          <p:nvPr/>
        </p:nvSpPr>
        <p:spPr>
          <a:xfrm>
            <a:off x="340029" y="1218715"/>
            <a:ext cx="4046234" cy="1727119"/>
          </a:xfrm>
          <a:prstGeom prst="rect">
            <a:avLst/>
          </a:prstGeom>
        </p:spPr>
        <p:txBody>
          <a:bodyPr wrap="square" lIns="0" rIns="0" numCol="1" spcCol="360000">
            <a:noAutofit/>
          </a:bodyPr>
          <a:lstStyle/>
          <a:p>
            <a:pPr>
              <a:spcAft>
                <a:spcPts val="357"/>
              </a:spcAft>
            </a:pPr>
            <a:r>
              <a:rPr lang="en-GB" sz="900" dirty="0">
                <a:latin typeface="Avenir LT Pro 65 Medium" panose="020B0603020203020204" pitchFamily="34" charset="0"/>
              </a:rPr>
              <a:t>To create real customer value, businesses need to constantly listen to what their customers need and want, and to be willing to adapt their products and services to meet those needs.</a:t>
            </a:r>
          </a:p>
          <a:p>
            <a:pPr>
              <a:spcAft>
                <a:spcPts val="357"/>
              </a:spcAft>
            </a:pPr>
            <a:r>
              <a:rPr lang="en-GB" sz="900" dirty="0">
                <a:latin typeface="Avenir LT Pro 65 Medium" panose="020B0603020203020204" pitchFamily="34" charset="0"/>
              </a:rPr>
              <a:t>Leading organisations are always looking for new ways to understand their customers better. They use data and analytics to track customer behaviour and preferences, and they also talk to customers directly to get feedback.</a:t>
            </a:r>
          </a:p>
          <a:p>
            <a:pPr>
              <a:spcAft>
                <a:spcPts val="357"/>
              </a:spcAft>
            </a:pPr>
            <a:r>
              <a:rPr lang="en-GB" sz="900" dirty="0">
                <a:latin typeface="Avenir LT Pro 65 Medium" panose="020B0603020203020204" pitchFamily="34" charset="0"/>
              </a:rPr>
              <a:t>Once businesses understand their customers, they can start to create value propositions that meet those needs. This might mean offering new products or services, or changing the way they deliver existing products and services.</a:t>
            </a:r>
          </a:p>
        </p:txBody>
      </p:sp>
      <p:sp>
        <p:nvSpPr>
          <p:cNvPr id="4" name="Title 1">
            <a:extLst>
              <a:ext uri="{FF2B5EF4-FFF2-40B4-BE49-F238E27FC236}">
                <a16:creationId xmlns:a16="http://schemas.microsoft.com/office/drawing/2014/main" id="{029AB211-73E9-9F76-68E9-77CED4486338}"/>
              </a:ext>
            </a:extLst>
          </p:cNvPr>
          <p:cNvSpPr txBox="1">
            <a:spLocks/>
          </p:cNvSpPr>
          <p:nvPr/>
        </p:nvSpPr>
        <p:spPr>
          <a:xfrm>
            <a:off x="340029" y="779070"/>
            <a:ext cx="4091587" cy="277178"/>
          </a:xfrm>
          <a:prstGeom prst="rect">
            <a:avLst/>
          </a:prstGeom>
          <a:noFill/>
        </p:spPr>
        <p:txBody>
          <a:bodyPr vert="horz" wrap="square" lIns="0" tIns="27153" rIns="0" bIns="27153" rtlCol="0" anchor="ctr">
            <a:noAutofit/>
          </a:bodyPr>
          <a:lstStyle>
            <a:lvl1pPr defTabSz="914400">
              <a:lnSpc>
                <a:spcPct val="90000"/>
              </a:lnSpc>
              <a:spcBef>
                <a:spcPct val="0"/>
              </a:spcBef>
              <a:buNone/>
              <a:defRPr lang="en-GB" sz="2000" b="1">
                <a:solidFill>
                  <a:schemeClr val="bg1"/>
                </a:solidFill>
                <a:effectLst/>
                <a:latin typeface="Avenir Next LT Pro" panose="020B0504020202020204" pitchFamily="34" charset="0"/>
              </a:defRPr>
            </a:lvl1pPr>
          </a:lstStyle>
          <a:p>
            <a:r>
              <a:rPr lang="en-GB" sz="1188" dirty="0">
                <a:solidFill>
                  <a:srgbClr val="003F48"/>
                </a:solidFill>
                <a:latin typeface="Avenir LT Pro 65 Medium" panose="020B0603020203020204" pitchFamily="34" charset="0"/>
              </a:rPr>
              <a:t>7. LEARN, REFINE, REPEAT</a:t>
            </a:r>
          </a:p>
        </p:txBody>
      </p:sp>
      <p:sp>
        <p:nvSpPr>
          <p:cNvPr id="5" name="Slide Number Placeholder 5">
            <a:extLst>
              <a:ext uri="{FF2B5EF4-FFF2-40B4-BE49-F238E27FC236}">
                <a16:creationId xmlns:a16="http://schemas.microsoft.com/office/drawing/2014/main" id="{09975CBD-8477-3212-97C8-43BFF6F48C56}"/>
              </a:ext>
            </a:extLst>
          </p:cNvPr>
          <p:cNvSpPr txBox="1">
            <a:spLocks/>
          </p:cNvSpPr>
          <p:nvPr/>
        </p:nvSpPr>
        <p:spPr>
          <a:xfrm>
            <a:off x="292863" y="333108"/>
            <a:ext cx="303799" cy="216840"/>
          </a:xfrm>
          <a:prstGeom prst="rect">
            <a:avLst/>
          </a:prstGeom>
        </p:spPr>
        <p:txBody>
          <a:bodyPr vert="horz" lIns="54304" tIns="27153" rIns="54304" bIns="27153" rtlCol="0" anchor="ctr"/>
          <a:lstStyle>
            <a:defPPr>
              <a:defRPr lang="en-US"/>
            </a:defPPr>
            <a:lvl1pPr algn="r">
              <a:defRPr sz="600" b="1">
                <a:latin typeface="Avenir Next LT Pro" panose="020B0504020202020204" pitchFamily="34" charset="0"/>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l"/>
            <a:fld id="{AAF318D0-7A32-4883-B264-F6C453FE3576}" type="slidenum">
              <a:rPr lang="en-GB" sz="754">
                <a:latin typeface="Avenir LT Pro 65 Medium" panose="020B0603020203020204" pitchFamily="34" charset="0"/>
              </a:rPr>
              <a:pPr algn="l"/>
              <a:t>32</a:t>
            </a:fld>
            <a:endParaRPr lang="en-GB" sz="754">
              <a:latin typeface="Avenir LT Pro 65 Medium" panose="020B0603020203020204" pitchFamily="34" charset="0"/>
            </a:endParaRPr>
          </a:p>
        </p:txBody>
      </p:sp>
      <p:pic>
        <p:nvPicPr>
          <p:cNvPr id="6" name="Picture 5">
            <a:extLst>
              <a:ext uri="{FF2B5EF4-FFF2-40B4-BE49-F238E27FC236}">
                <a16:creationId xmlns:a16="http://schemas.microsoft.com/office/drawing/2014/main" id="{1909C8F2-1633-2AC8-D061-FFE0CC6E6E6F}"/>
              </a:ext>
            </a:extLst>
          </p:cNvPr>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a:off x="340029" y="4007759"/>
            <a:ext cx="513264" cy="134110"/>
          </a:xfrm>
          <a:prstGeom prst="rect">
            <a:avLst/>
          </a:prstGeom>
        </p:spPr>
      </p:pic>
      <p:sp>
        <p:nvSpPr>
          <p:cNvPr id="7" name="TextBox 6">
            <a:extLst>
              <a:ext uri="{FF2B5EF4-FFF2-40B4-BE49-F238E27FC236}">
                <a16:creationId xmlns:a16="http://schemas.microsoft.com/office/drawing/2014/main" id="{86D271CF-A6BC-CF23-2924-1CAFE495A082}"/>
              </a:ext>
            </a:extLst>
          </p:cNvPr>
          <p:cNvSpPr txBox="1"/>
          <p:nvPr/>
        </p:nvSpPr>
        <p:spPr>
          <a:xfrm>
            <a:off x="436511" y="346951"/>
            <a:ext cx="2491778" cy="189154"/>
          </a:xfrm>
          <a:prstGeom prst="rect">
            <a:avLst/>
          </a:prstGeom>
          <a:noFill/>
        </p:spPr>
        <p:txBody>
          <a:bodyPr wrap="square" rtlCol="0" anchor="ctr">
            <a:spAutoFit/>
          </a:bodyPr>
          <a:lstStyle>
            <a:defPPr>
              <a:defRPr lang="en-US"/>
            </a:defPPr>
            <a:lvl1pPr algn="r">
              <a:tabLst>
                <a:tab pos="1058383" algn="l"/>
              </a:tabLst>
              <a:defRPr sz="500">
                <a:latin typeface="Avenir Next LT Pro Light" panose="020B0304020202020204" pitchFamily="34" charset="0"/>
              </a:defRPr>
            </a:lvl1pPr>
          </a:lstStyle>
          <a:p>
            <a:pPr algn="l"/>
            <a:r>
              <a:rPr lang="en-GB" sz="629" dirty="0"/>
              <a:t>Management of Customers Pocketbook</a:t>
            </a:r>
          </a:p>
        </p:txBody>
      </p:sp>
      <p:cxnSp>
        <p:nvCxnSpPr>
          <p:cNvPr id="3" name="Straight Connector 2">
            <a:extLst>
              <a:ext uri="{FF2B5EF4-FFF2-40B4-BE49-F238E27FC236}">
                <a16:creationId xmlns:a16="http://schemas.microsoft.com/office/drawing/2014/main" id="{9F1E155A-D048-DD6A-0C9D-218F135BDD49}"/>
              </a:ext>
            </a:extLst>
          </p:cNvPr>
          <p:cNvCxnSpPr>
            <a:cxnSpLocks/>
          </p:cNvCxnSpPr>
          <p:nvPr/>
        </p:nvCxnSpPr>
        <p:spPr>
          <a:xfrm flipH="1">
            <a:off x="340030" y="533604"/>
            <a:ext cx="5531381" cy="0"/>
          </a:xfrm>
          <a:prstGeom prst="line">
            <a:avLst/>
          </a:prstGeom>
          <a:ln>
            <a:solidFill>
              <a:srgbClr val="003F48"/>
            </a:solidFill>
          </a:ln>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a16="http://schemas.microsoft.com/office/drawing/2014/main" id="{028150AC-71E9-A410-00DD-40219F4AC8EB}"/>
              </a:ext>
            </a:extLst>
          </p:cNvPr>
          <p:cNvSpPr/>
          <p:nvPr/>
        </p:nvSpPr>
        <p:spPr>
          <a:xfrm>
            <a:off x="6295574" y="0"/>
            <a:ext cx="40140" cy="4500000"/>
          </a:xfrm>
          <a:prstGeom prst="rect">
            <a:avLst/>
          </a:prstGeom>
          <a:solidFill>
            <a:srgbClr val="003F4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528"/>
          </a:p>
        </p:txBody>
      </p:sp>
      <p:sp>
        <p:nvSpPr>
          <p:cNvPr id="2" name="Rectangle 1">
            <a:extLst>
              <a:ext uri="{FF2B5EF4-FFF2-40B4-BE49-F238E27FC236}">
                <a16:creationId xmlns:a16="http://schemas.microsoft.com/office/drawing/2014/main" id="{A45CA132-9EDD-A4FF-92B7-E99209EEF8F0}"/>
              </a:ext>
            </a:extLst>
          </p:cNvPr>
          <p:cNvSpPr/>
          <p:nvPr/>
        </p:nvSpPr>
        <p:spPr>
          <a:xfrm>
            <a:off x="4586288" y="1300623"/>
            <a:ext cx="1327475" cy="1018714"/>
          </a:xfrm>
          <a:prstGeom prst="rect">
            <a:avLst/>
          </a:prstGeom>
          <a:solidFill>
            <a:srgbClr val="003F48">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45252" tIns="45252" rIns="45252" bIns="45252" rtlCol="0" anchor="ctr"/>
          <a:lstStyle/>
          <a:p>
            <a:pPr algn="ctr"/>
            <a:r>
              <a:rPr lang="en-GB" sz="800" i="1" dirty="0">
                <a:solidFill>
                  <a:schemeClr val="bg1"/>
                </a:solidFill>
                <a:latin typeface="Avenir LT Pro 65 Medium" panose="020B0603020203020204" pitchFamily="34" charset="0"/>
              </a:rPr>
              <a:t>“Failure is an option here. If you are not failing, you are not innovating enough.”</a:t>
            </a:r>
          </a:p>
          <a:p>
            <a:pPr algn="ctr"/>
            <a:endParaRPr lang="en-GB" sz="800" i="1" dirty="0">
              <a:solidFill>
                <a:schemeClr val="bg1"/>
              </a:solidFill>
              <a:latin typeface="Avenir LT Pro 65 Medium" panose="020B0603020203020204" pitchFamily="34" charset="0"/>
            </a:endParaRPr>
          </a:p>
          <a:p>
            <a:pPr algn="ctr"/>
            <a:r>
              <a:rPr lang="en-GB" sz="800" b="1" spc="126" dirty="0">
                <a:solidFill>
                  <a:srgbClr val="003F48"/>
                </a:solidFill>
                <a:latin typeface="Avenir LT Pro 65 Medium" panose="020B0603020203020204" pitchFamily="34" charset="0"/>
              </a:rPr>
              <a:t>Elon Mush</a:t>
            </a:r>
          </a:p>
          <a:p>
            <a:pPr algn="ctr"/>
            <a:r>
              <a:rPr lang="en-GB" sz="800" spc="126" dirty="0">
                <a:solidFill>
                  <a:srgbClr val="003F48"/>
                </a:solidFill>
                <a:latin typeface="Avenir LT Pro 65 Medium" panose="020B0603020203020204" pitchFamily="34" charset="0"/>
              </a:rPr>
              <a:t>CEO, Tesla</a:t>
            </a:r>
          </a:p>
        </p:txBody>
      </p:sp>
      <p:sp>
        <p:nvSpPr>
          <p:cNvPr id="8" name="Rectangle 7">
            <a:extLst>
              <a:ext uri="{FF2B5EF4-FFF2-40B4-BE49-F238E27FC236}">
                <a16:creationId xmlns:a16="http://schemas.microsoft.com/office/drawing/2014/main" id="{69F3BD8B-400A-5592-B71C-72E4FDD751AB}"/>
              </a:ext>
            </a:extLst>
          </p:cNvPr>
          <p:cNvSpPr/>
          <p:nvPr/>
        </p:nvSpPr>
        <p:spPr>
          <a:xfrm>
            <a:off x="340029" y="2625468"/>
            <a:ext cx="5573734" cy="1241480"/>
          </a:xfrm>
          <a:prstGeom prst="rect">
            <a:avLst/>
          </a:prstGeom>
        </p:spPr>
        <p:txBody>
          <a:bodyPr wrap="square" lIns="0" rIns="0" numCol="1" spcCol="360000">
            <a:noAutofit/>
          </a:bodyPr>
          <a:lstStyle/>
          <a:p>
            <a:pPr>
              <a:spcAft>
                <a:spcPts val="357"/>
              </a:spcAft>
            </a:pPr>
            <a:r>
              <a:rPr lang="en-GB" sz="900" dirty="0">
                <a:latin typeface="Avenir LT Pro 65 Medium" panose="020B0603020203020204" pitchFamily="34" charset="0"/>
              </a:rPr>
              <a:t>Leading organisations are also constantly experimenting with new ideas because they don't assume that what worked for one customer will work for another, nor what happened in the past. They test different ideas with different customers, measuring the results of these tests to see what's working and what's not. They use this information to refine their ideas and make them even better.</a:t>
            </a:r>
          </a:p>
          <a:p>
            <a:pPr>
              <a:spcAft>
                <a:spcPts val="357"/>
              </a:spcAft>
            </a:pPr>
            <a:r>
              <a:rPr lang="en-GB" sz="900" dirty="0">
                <a:latin typeface="Avenir LT Pro 65 Medium" panose="020B0603020203020204" pitchFamily="34" charset="0"/>
              </a:rPr>
              <a:t>This continual process of testing, learning, and refining is essential for creating real customer value. It's also a way to stay ahead of the competition and ensure that businesses are always providing the best possible experience for their customers.</a:t>
            </a:r>
          </a:p>
        </p:txBody>
      </p:sp>
    </p:spTree>
    <p:extLst>
      <p:ext uri="{BB962C8B-B14F-4D97-AF65-F5344CB8AC3E}">
        <p14:creationId xmlns:p14="http://schemas.microsoft.com/office/powerpoint/2010/main" val="403195760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Rectangle 23">
            <a:extLst>
              <a:ext uri="{FF2B5EF4-FFF2-40B4-BE49-F238E27FC236}">
                <a16:creationId xmlns:a16="http://schemas.microsoft.com/office/drawing/2014/main" id="{4BDBC566-382C-4445-88D9-AF0D17DAF042}"/>
              </a:ext>
            </a:extLst>
          </p:cNvPr>
          <p:cNvSpPr/>
          <p:nvPr/>
        </p:nvSpPr>
        <p:spPr>
          <a:xfrm>
            <a:off x="396549" y="1218715"/>
            <a:ext cx="5535703" cy="1610215"/>
          </a:xfrm>
          <a:prstGeom prst="rect">
            <a:avLst/>
          </a:prstGeom>
        </p:spPr>
        <p:txBody>
          <a:bodyPr wrap="square" lIns="0" rIns="0" numCol="2" spcCol="360000">
            <a:noAutofit/>
          </a:bodyPr>
          <a:lstStyle/>
          <a:p>
            <a:pPr>
              <a:spcAft>
                <a:spcPts val="357"/>
              </a:spcAft>
            </a:pPr>
            <a:r>
              <a:rPr lang="en-GB" sz="900" b="1" dirty="0">
                <a:solidFill>
                  <a:srgbClr val="003F48"/>
                </a:solidFill>
                <a:latin typeface="Avenir LT Pro 65 Medium" panose="020B0603020203020204" pitchFamily="34" charset="0"/>
              </a:rPr>
              <a:t>Zappos</a:t>
            </a:r>
            <a:r>
              <a:rPr lang="en-GB" sz="900" dirty="0">
                <a:latin typeface="Avenir LT Pro 65 Medium" panose="020B0603020203020204" pitchFamily="34" charset="0"/>
              </a:rPr>
              <a:t> is an online shoe retailer that is known for its excellent customer service: its mission is to "deliver WOW through service.“</a:t>
            </a:r>
          </a:p>
          <a:p>
            <a:pPr>
              <a:spcAft>
                <a:spcPts val="357"/>
              </a:spcAft>
            </a:pPr>
            <a:r>
              <a:rPr lang="en-GB" sz="900" dirty="0">
                <a:latin typeface="Avenir LT Pro 65 Medium" panose="020B0603020203020204" pitchFamily="34" charset="0"/>
              </a:rPr>
              <a:t>The company uses a test and learn approach to constantly test new ways to improve the customer experience.</a:t>
            </a:r>
          </a:p>
          <a:p>
            <a:pPr>
              <a:spcAft>
                <a:spcPts val="357"/>
              </a:spcAft>
            </a:pPr>
            <a:r>
              <a:rPr lang="en-GB" sz="900" dirty="0">
                <a:latin typeface="Avenir LT Pro 65 Medium" panose="020B0603020203020204" pitchFamily="34" charset="0"/>
              </a:rPr>
              <a:t>One example, is "Zappos Customer Advocates“, a program where employees are empowered to make decisions about serving customers and are encouraged to go above and beyond to make sure that customers are happy.</a:t>
            </a:r>
          </a:p>
          <a:p>
            <a:pPr>
              <a:spcAft>
                <a:spcPts val="357"/>
              </a:spcAft>
            </a:pPr>
            <a:r>
              <a:rPr lang="en-GB" sz="900" dirty="0">
                <a:latin typeface="Avenir LT Pro 65 Medium" panose="020B0603020203020204" pitchFamily="34" charset="0"/>
              </a:rPr>
              <a:t>Zappos started the program by testing it with a small group of customers and then expanding it to more customers based on the results. </a:t>
            </a:r>
          </a:p>
          <a:p>
            <a:pPr>
              <a:spcAft>
                <a:spcPts val="357"/>
              </a:spcAft>
            </a:pPr>
            <a:r>
              <a:rPr lang="en-GB" sz="900" dirty="0">
                <a:latin typeface="Avenir LT Pro 65 Medium" panose="020B0603020203020204" pitchFamily="34" charset="0"/>
              </a:rPr>
              <a:t>The company is also constantly looking for ways to improve the program, and it is not afraid to make changes if necessary.</a:t>
            </a:r>
          </a:p>
          <a:p>
            <a:pPr>
              <a:spcAft>
                <a:spcPts val="357"/>
              </a:spcAft>
            </a:pPr>
            <a:r>
              <a:rPr lang="en-GB" sz="900" dirty="0">
                <a:latin typeface="Avenir LT Pro 65 Medium" panose="020B0603020203020204" pitchFamily="34" charset="0"/>
              </a:rPr>
              <a:t>This has been very successful in improving customer satisfaction, with a 2022 survey suggesting 96% of customers are satisfied with the service they receive.</a:t>
            </a:r>
          </a:p>
          <a:p>
            <a:pPr>
              <a:spcAft>
                <a:spcPts val="357"/>
              </a:spcAft>
            </a:pPr>
            <a:r>
              <a:rPr lang="en-GB" sz="900" dirty="0">
                <a:latin typeface="Avenir LT Pro 65 Medium" panose="020B0603020203020204" pitchFamily="34" charset="0"/>
              </a:rPr>
              <a:t>Zappos' test and learn approach to customer service has helped the company to become one of the most customer-centric companies in the world. </a:t>
            </a:r>
          </a:p>
          <a:p>
            <a:pPr>
              <a:spcAft>
                <a:spcPts val="357"/>
              </a:spcAft>
            </a:pPr>
            <a:r>
              <a:rPr lang="en-GB" sz="900" dirty="0">
                <a:latin typeface="Avenir LT Pro 65 Medium" panose="020B0603020203020204" pitchFamily="34" charset="0"/>
              </a:rPr>
              <a:t>It has received numerous awards for its customer service, including the 2022 J.D. Power Customer Service Award for Online Retail.</a:t>
            </a:r>
          </a:p>
        </p:txBody>
      </p:sp>
      <p:sp>
        <p:nvSpPr>
          <p:cNvPr id="7" name="TextBox 6">
            <a:extLst>
              <a:ext uri="{FF2B5EF4-FFF2-40B4-BE49-F238E27FC236}">
                <a16:creationId xmlns:a16="http://schemas.microsoft.com/office/drawing/2014/main" id="{C240B775-AD14-2A12-641C-726293E9F95E}"/>
              </a:ext>
            </a:extLst>
          </p:cNvPr>
          <p:cNvSpPr txBox="1"/>
          <p:nvPr/>
        </p:nvSpPr>
        <p:spPr>
          <a:xfrm>
            <a:off x="3323670" y="348980"/>
            <a:ext cx="2491778" cy="189154"/>
          </a:xfrm>
          <a:prstGeom prst="rect">
            <a:avLst/>
          </a:prstGeom>
          <a:noFill/>
        </p:spPr>
        <p:txBody>
          <a:bodyPr wrap="square" rtlCol="0" anchor="ctr">
            <a:spAutoFit/>
          </a:bodyPr>
          <a:lstStyle/>
          <a:p>
            <a:pPr algn="r">
              <a:tabLst>
                <a:tab pos="1330387" algn="l"/>
              </a:tabLst>
            </a:pPr>
            <a:r>
              <a:rPr lang="en-GB" sz="629" dirty="0">
                <a:latin typeface="Avenir Next LT Pro Light" panose="020B0304020202020204" pitchFamily="34" charset="0"/>
              </a:rPr>
              <a:t>Management of Customers Pocketbook</a:t>
            </a:r>
          </a:p>
        </p:txBody>
      </p:sp>
      <p:sp>
        <p:nvSpPr>
          <p:cNvPr id="9" name="Slide Number Placeholder 5">
            <a:extLst>
              <a:ext uri="{FF2B5EF4-FFF2-40B4-BE49-F238E27FC236}">
                <a16:creationId xmlns:a16="http://schemas.microsoft.com/office/drawing/2014/main" id="{8CE3BA27-4A0B-FD71-1844-002ACBD2F410}"/>
              </a:ext>
            </a:extLst>
          </p:cNvPr>
          <p:cNvSpPr txBox="1">
            <a:spLocks/>
          </p:cNvSpPr>
          <p:nvPr/>
        </p:nvSpPr>
        <p:spPr>
          <a:xfrm>
            <a:off x="5678078" y="335137"/>
            <a:ext cx="303799" cy="216840"/>
          </a:xfrm>
          <a:prstGeom prst="rect">
            <a:avLst/>
          </a:prstGeom>
        </p:spPr>
        <p:txBody>
          <a:bodyPr vert="horz" lIns="54304" tIns="27153" rIns="54304" bIns="27153" rtlCol="0" anchor="ctr"/>
          <a:lstStyle>
            <a:defPPr>
              <a:defRPr lang="en-US"/>
            </a:defPPr>
            <a:lvl1pPr marL="0" algn="r" defTabSz="457200" rtl="0" eaLnBrk="1" latinLnBrk="0" hangingPunct="1">
              <a:defRPr sz="450" kern="1200">
                <a:solidFill>
                  <a:schemeClr val="bg1">
                    <a:lumMod val="85000"/>
                  </a:schemeClr>
                </a:solidFill>
                <a:latin typeface="Avenir Next LT Pro Light" panose="020B0304020202020204" pitchFamily="34" charset="0"/>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AAF318D0-7A32-4883-B264-F6C453FE3576}" type="slidenum">
              <a:rPr lang="en-GB" sz="754" b="1">
                <a:solidFill>
                  <a:schemeClr val="tx1"/>
                </a:solidFill>
                <a:latin typeface="Avenir LT Pro 65 Medium" panose="020B0603020203020204" pitchFamily="34" charset="0"/>
              </a:rPr>
              <a:pPr/>
              <a:t>33</a:t>
            </a:fld>
            <a:endParaRPr lang="en-GB" sz="754" b="1">
              <a:solidFill>
                <a:schemeClr val="tx1"/>
              </a:solidFill>
              <a:latin typeface="Avenir LT Pro 65 Medium" panose="020B0603020203020204" pitchFamily="34" charset="0"/>
            </a:endParaRPr>
          </a:p>
        </p:txBody>
      </p:sp>
      <p:pic>
        <p:nvPicPr>
          <p:cNvPr id="10" name="Picture 9">
            <a:extLst>
              <a:ext uri="{FF2B5EF4-FFF2-40B4-BE49-F238E27FC236}">
                <a16:creationId xmlns:a16="http://schemas.microsoft.com/office/drawing/2014/main" id="{1C2F9397-3001-18B9-D587-3C3A0CC30CBA}"/>
              </a:ext>
            </a:extLst>
          </p:cNvPr>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a:off x="5421446" y="4002749"/>
            <a:ext cx="513264" cy="134110"/>
          </a:xfrm>
          <a:prstGeom prst="rect">
            <a:avLst/>
          </a:prstGeom>
        </p:spPr>
      </p:pic>
      <p:cxnSp>
        <p:nvCxnSpPr>
          <p:cNvPr id="3" name="Straight Connector 2">
            <a:extLst>
              <a:ext uri="{FF2B5EF4-FFF2-40B4-BE49-F238E27FC236}">
                <a16:creationId xmlns:a16="http://schemas.microsoft.com/office/drawing/2014/main" id="{AC13734E-3CBF-32F2-73FD-1D820BB1C48C}"/>
              </a:ext>
            </a:extLst>
          </p:cNvPr>
          <p:cNvCxnSpPr>
            <a:cxnSpLocks/>
          </p:cNvCxnSpPr>
          <p:nvPr/>
        </p:nvCxnSpPr>
        <p:spPr>
          <a:xfrm flipH="1">
            <a:off x="475916" y="533604"/>
            <a:ext cx="5456337" cy="0"/>
          </a:xfrm>
          <a:prstGeom prst="line">
            <a:avLst/>
          </a:prstGeom>
          <a:ln>
            <a:solidFill>
              <a:srgbClr val="003F48"/>
            </a:solidFill>
          </a:ln>
        </p:spPr>
        <p:style>
          <a:lnRef idx="1">
            <a:schemeClr val="accent1"/>
          </a:lnRef>
          <a:fillRef idx="0">
            <a:schemeClr val="accent1"/>
          </a:fillRef>
          <a:effectRef idx="0">
            <a:schemeClr val="accent1"/>
          </a:effectRef>
          <a:fontRef idx="minor">
            <a:schemeClr val="tx1"/>
          </a:fontRef>
        </p:style>
      </p:cxnSp>
      <p:sp>
        <p:nvSpPr>
          <p:cNvPr id="8" name="Rectangle 7">
            <a:extLst>
              <a:ext uri="{FF2B5EF4-FFF2-40B4-BE49-F238E27FC236}">
                <a16:creationId xmlns:a16="http://schemas.microsoft.com/office/drawing/2014/main" id="{8CFC089B-4193-1378-512B-5B373B333DE2}"/>
              </a:ext>
            </a:extLst>
          </p:cNvPr>
          <p:cNvSpPr/>
          <p:nvPr/>
        </p:nvSpPr>
        <p:spPr>
          <a:xfrm>
            <a:off x="0" y="0"/>
            <a:ext cx="40140" cy="4500000"/>
          </a:xfrm>
          <a:prstGeom prst="rect">
            <a:avLst/>
          </a:prstGeom>
          <a:solidFill>
            <a:srgbClr val="003F4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528"/>
          </a:p>
        </p:txBody>
      </p:sp>
    </p:spTree>
    <p:extLst>
      <p:ext uri="{BB962C8B-B14F-4D97-AF65-F5344CB8AC3E}">
        <p14:creationId xmlns:p14="http://schemas.microsoft.com/office/powerpoint/2010/main" val="299172281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Rectangle 23">
            <a:extLst>
              <a:ext uri="{FF2B5EF4-FFF2-40B4-BE49-F238E27FC236}">
                <a16:creationId xmlns:a16="http://schemas.microsoft.com/office/drawing/2014/main" id="{4BDBC566-382C-4445-88D9-AF0D17DAF042}"/>
              </a:ext>
            </a:extLst>
          </p:cNvPr>
          <p:cNvSpPr/>
          <p:nvPr/>
        </p:nvSpPr>
        <p:spPr>
          <a:xfrm>
            <a:off x="340029" y="1218715"/>
            <a:ext cx="3971167" cy="1727119"/>
          </a:xfrm>
          <a:prstGeom prst="rect">
            <a:avLst/>
          </a:prstGeom>
        </p:spPr>
        <p:txBody>
          <a:bodyPr wrap="square" lIns="0" rIns="0" numCol="1" spcCol="360000">
            <a:noAutofit/>
          </a:bodyPr>
          <a:lstStyle/>
          <a:p>
            <a:pPr>
              <a:spcAft>
                <a:spcPts val="357"/>
              </a:spcAft>
            </a:pPr>
            <a:r>
              <a:rPr lang="en-GB" sz="900" dirty="0">
                <a:latin typeface="Avenir LT Pro 65 Medium" panose="020B0603020203020204" pitchFamily="34" charset="0"/>
              </a:rPr>
              <a:t>Having a customer-centric business strategy is great, but it only truly drives customer engagement when the whole organisation believes and lives that ethos.</a:t>
            </a:r>
          </a:p>
          <a:p>
            <a:pPr>
              <a:spcAft>
                <a:spcPts val="357"/>
              </a:spcAft>
            </a:pPr>
            <a:r>
              <a:rPr lang="en-GB" sz="900" dirty="0">
                <a:latin typeface="Avenir LT Pro 65 Medium" panose="020B0603020203020204" pitchFamily="34" charset="0"/>
              </a:rPr>
              <a:t>World-class businesses are all about providing great experiences for their customers. This mindset permeates every level of the organisation, from the front lines to the back office.</a:t>
            </a:r>
          </a:p>
          <a:p>
            <a:pPr>
              <a:spcAft>
                <a:spcPts val="357"/>
              </a:spcAft>
            </a:pPr>
            <a:r>
              <a:rPr lang="en-GB" sz="900" dirty="0">
                <a:latin typeface="Avenir LT Pro 65 Medium" panose="020B0603020203020204" pitchFamily="34" charset="0"/>
              </a:rPr>
              <a:t>These businesses embed their customer-focused vision and strategy into their culture so that it influences everything they do. </a:t>
            </a:r>
          </a:p>
          <a:p>
            <a:pPr>
              <a:spcAft>
                <a:spcPts val="357"/>
              </a:spcAft>
            </a:pPr>
            <a:r>
              <a:rPr lang="en-GB" sz="900" dirty="0">
                <a:latin typeface="Avenir LT Pro 65 Medium" panose="020B0603020203020204" pitchFamily="34" charset="0"/>
              </a:rPr>
              <a:t>They recruit and retain the right people who are passionate about their vision and values, and they empower their teams to do what's right for the customer.</a:t>
            </a:r>
          </a:p>
          <a:p>
            <a:pPr>
              <a:spcAft>
                <a:spcPts val="357"/>
              </a:spcAft>
            </a:pPr>
            <a:r>
              <a:rPr lang="en-GB" sz="900" dirty="0">
                <a:latin typeface="Avenir LT Pro 65 Medium" panose="020B0603020203020204" pitchFamily="34" charset="0"/>
              </a:rPr>
              <a:t>Ultimately, every business decision and customer interaction is framed in the context of how it aligns with the vision and delivers the strategy.</a:t>
            </a:r>
          </a:p>
          <a:p>
            <a:pPr>
              <a:spcAft>
                <a:spcPts val="357"/>
              </a:spcAft>
            </a:pPr>
            <a:r>
              <a:rPr lang="en-GB" sz="900" dirty="0">
                <a:latin typeface="Avenir LT Pro 65 Medium" panose="020B0603020203020204" pitchFamily="34" charset="0"/>
              </a:rPr>
              <a:t>In essence, these businesses' ethos is their competitive edge in the marketplace. It's what allows them to maximise the opportunity to engage their customers.</a:t>
            </a:r>
          </a:p>
        </p:txBody>
      </p:sp>
      <p:sp>
        <p:nvSpPr>
          <p:cNvPr id="4" name="Title 1">
            <a:extLst>
              <a:ext uri="{FF2B5EF4-FFF2-40B4-BE49-F238E27FC236}">
                <a16:creationId xmlns:a16="http://schemas.microsoft.com/office/drawing/2014/main" id="{029AB211-73E9-9F76-68E9-77CED4486338}"/>
              </a:ext>
            </a:extLst>
          </p:cNvPr>
          <p:cNvSpPr txBox="1">
            <a:spLocks/>
          </p:cNvSpPr>
          <p:nvPr/>
        </p:nvSpPr>
        <p:spPr>
          <a:xfrm>
            <a:off x="340029" y="779070"/>
            <a:ext cx="4091587" cy="277178"/>
          </a:xfrm>
          <a:prstGeom prst="rect">
            <a:avLst/>
          </a:prstGeom>
          <a:noFill/>
        </p:spPr>
        <p:txBody>
          <a:bodyPr vert="horz" wrap="square" lIns="0" tIns="27153" rIns="0" bIns="27153" rtlCol="0" anchor="ctr">
            <a:noAutofit/>
          </a:bodyPr>
          <a:lstStyle>
            <a:lvl1pPr defTabSz="914400">
              <a:lnSpc>
                <a:spcPct val="90000"/>
              </a:lnSpc>
              <a:spcBef>
                <a:spcPct val="0"/>
              </a:spcBef>
              <a:buNone/>
              <a:defRPr lang="en-GB" sz="2000" b="1">
                <a:solidFill>
                  <a:schemeClr val="bg1"/>
                </a:solidFill>
                <a:effectLst/>
                <a:latin typeface="Avenir Next LT Pro" panose="020B0504020202020204" pitchFamily="34" charset="0"/>
              </a:defRPr>
            </a:lvl1pPr>
          </a:lstStyle>
          <a:p>
            <a:r>
              <a:rPr lang="en-GB" sz="1188" dirty="0">
                <a:solidFill>
                  <a:srgbClr val="003F48"/>
                </a:solidFill>
                <a:latin typeface="Avenir LT Pro 65 Medium" panose="020B0603020203020204" pitchFamily="34" charset="0"/>
              </a:rPr>
              <a:t>8. EMBED THE RIGHT THINKING</a:t>
            </a:r>
          </a:p>
        </p:txBody>
      </p:sp>
      <p:sp>
        <p:nvSpPr>
          <p:cNvPr id="5" name="Slide Number Placeholder 5">
            <a:extLst>
              <a:ext uri="{FF2B5EF4-FFF2-40B4-BE49-F238E27FC236}">
                <a16:creationId xmlns:a16="http://schemas.microsoft.com/office/drawing/2014/main" id="{09975CBD-8477-3212-97C8-43BFF6F48C56}"/>
              </a:ext>
            </a:extLst>
          </p:cNvPr>
          <p:cNvSpPr txBox="1">
            <a:spLocks/>
          </p:cNvSpPr>
          <p:nvPr/>
        </p:nvSpPr>
        <p:spPr>
          <a:xfrm>
            <a:off x="292863" y="333108"/>
            <a:ext cx="303799" cy="216840"/>
          </a:xfrm>
          <a:prstGeom prst="rect">
            <a:avLst/>
          </a:prstGeom>
        </p:spPr>
        <p:txBody>
          <a:bodyPr vert="horz" lIns="54304" tIns="27153" rIns="54304" bIns="27153" rtlCol="0" anchor="ctr"/>
          <a:lstStyle>
            <a:defPPr>
              <a:defRPr lang="en-US"/>
            </a:defPPr>
            <a:lvl1pPr algn="r">
              <a:defRPr sz="600" b="1">
                <a:latin typeface="Avenir Next LT Pro" panose="020B0504020202020204" pitchFamily="34" charset="0"/>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l"/>
            <a:fld id="{AAF318D0-7A32-4883-B264-F6C453FE3576}" type="slidenum">
              <a:rPr lang="en-GB" sz="754">
                <a:latin typeface="Avenir LT Pro 65 Medium" panose="020B0603020203020204" pitchFamily="34" charset="0"/>
              </a:rPr>
              <a:pPr algn="l"/>
              <a:t>34</a:t>
            </a:fld>
            <a:endParaRPr lang="en-GB" sz="754">
              <a:latin typeface="Avenir LT Pro 65 Medium" panose="020B0603020203020204" pitchFamily="34" charset="0"/>
            </a:endParaRPr>
          </a:p>
        </p:txBody>
      </p:sp>
      <p:pic>
        <p:nvPicPr>
          <p:cNvPr id="6" name="Picture 5">
            <a:extLst>
              <a:ext uri="{FF2B5EF4-FFF2-40B4-BE49-F238E27FC236}">
                <a16:creationId xmlns:a16="http://schemas.microsoft.com/office/drawing/2014/main" id="{1909C8F2-1633-2AC8-D061-FFE0CC6E6E6F}"/>
              </a:ext>
            </a:extLst>
          </p:cNvPr>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a:off x="340029" y="4007759"/>
            <a:ext cx="513264" cy="134110"/>
          </a:xfrm>
          <a:prstGeom prst="rect">
            <a:avLst/>
          </a:prstGeom>
        </p:spPr>
      </p:pic>
      <p:sp>
        <p:nvSpPr>
          <p:cNvPr id="7" name="TextBox 6">
            <a:extLst>
              <a:ext uri="{FF2B5EF4-FFF2-40B4-BE49-F238E27FC236}">
                <a16:creationId xmlns:a16="http://schemas.microsoft.com/office/drawing/2014/main" id="{86D271CF-A6BC-CF23-2924-1CAFE495A082}"/>
              </a:ext>
            </a:extLst>
          </p:cNvPr>
          <p:cNvSpPr txBox="1"/>
          <p:nvPr/>
        </p:nvSpPr>
        <p:spPr>
          <a:xfrm>
            <a:off x="436511" y="346951"/>
            <a:ext cx="2491778" cy="189154"/>
          </a:xfrm>
          <a:prstGeom prst="rect">
            <a:avLst/>
          </a:prstGeom>
          <a:noFill/>
        </p:spPr>
        <p:txBody>
          <a:bodyPr wrap="square" rtlCol="0" anchor="ctr">
            <a:spAutoFit/>
          </a:bodyPr>
          <a:lstStyle>
            <a:defPPr>
              <a:defRPr lang="en-US"/>
            </a:defPPr>
            <a:lvl1pPr algn="r">
              <a:tabLst>
                <a:tab pos="1058383" algn="l"/>
              </a:tabLst>
              <a:defRPr sz="500">
                <a:latin typeface="Avenir Next LT Pro Light" panose="020B0304020202020204" pitchFamily="34" charset="0"/>
              </a:defRPr>
            </a:lvl1pPr>
          </a:lstStyle>
          <a:p>
            <a:pPr algn="l"/>
            <a:r>
              <a:rPr lang="en-GB" sz="629" dirty="0"/>
              <a:t>Management of Customers Pocketbook</a:t>
            </a:r>
          </a:p>
        </p:txBody>
      </p:sp>
      <p:cxnSp>
        <p:nvCxnSpPr>
          <p:cNvPr id="3" name="Straight Connector 2">
            <a:extLst>
              <a:ext uri="{FF2B5EF4-FFF2-40B4-BE49-F238E27FC236}">
                <a16:creationId xmlns:a16="http://schemas.microsoft.com/office/drawing/2014/main" id="{A3B5249D-938A-E2DF-6BD1-651BC7F882FB}"/>
              </a:ext>
            </a:extLst>
          </p:cNvPr>
          <p:cNvCxnSpPr>
            <a:cxnSpLocks/>
          </p:cNvCxnSpPr>
          <p:nvPr/>
        </p:nvCxnSpPr>
        <p:spPr>
          <a:xfrm flipH="1">
            <a:off x="340030" y="533604"/>
            <a:ext cx="5531381" cy="0"/>
          </a:xfrm>
          <a:prstGeom prst="line">
            <a:avLst/>
          </a:prstGeom>
          <a:ln>
            <a:solidFill>
              <a:srgbClr val="003F48"/>
            </a:solidFill>
          </a:ln>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a16="http://schemas.microsoft.com/office/drawing/2014/main" id="{BA9EE783-FD2D-0F3B-D9C0-2B55373DAC77}"/>
              </a:ext>
            </a:extLst>
          </p:cNvPr>
          <p:cNvSpPr/>
          <p:nvPr/>
        </p:nvSpPr>
        <p:spPr>
          <a:xfrm>
            <a:off x="6295574" y="0"/>
            <a:ext cx="40140" cy="4500000"/>
          </a:xfrm>
          <a:prstGeom prst="rect">
            <a:avLst/>
          </a:prstGeom>
          <a:solidFill>
            <a:srgbClr val="003F4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528"/>
          </a:p>
        </p:txBody>
      </p:sp>
      <p:sp>
        <p:nvSpPr>
          <p:cNvPr id="2" name="Rectangle 1">
            <a:extLst>
              <a:ext uri="{FF2B5EF4-FFF2-40B4-BE49-F238E27FC236}">
                <a16:creationId xmlns:a16="http://schemas.microsoft.com/office/drawing/2014/main" id="{A45CA132-9EDD-A4FF-92B7-E99209EEF8F0}"/>
              </a:ext>
            </a:extLst>
          </p:cNvPr>
          <p:cNvSpPr/>
          <p:nvPr/>
        </p:nvSpPr>
        <p:spPr>
          <a:xfrm>
            <a:off x="4478847" y="1286334"/>
            <a:ext cx="1392564" cy="1099675"/>
          </a:xfrm>
          <a:prstGeom prst="rect">
            <a:avLst/>
          </a:prstGeom>
          <a:solidFill>
            <a:srgbClr val="003F48">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45252" tIns="45252" rIns="45252" bIns="45252" rtlCol="0" anchor="ctr"/>
          <a:lstStyle/>
          <a:p>
            <a:pPr algn="ctr"/>
            <a:r>
              <a:rPr lang="en-GB" sz="800" i="1" dirty="0">
                <a:solidFill>
                  <a:schemeClr val="bg1"/>
                </a:solidFill>
                <a:latin typeface="Avenir LT Pro 65 Medium" panose="020B0603020203020204" pitchFamily="34" charset="0"/>
              </a:rPr>
              <a:t>“If we were motivated by money, we would have sold the company a long time ago and ended up on the beach.”</a:t>
            </a:r>
          </a:p>
          <a:p>
            <a:pPr algn="ctr"/>
            <a:endParaRPr lang="en-GB" sz="800" i="1" dirty="0">
              <a:solidFill>
                <a:schemeClr val="bg1"/>
              </a:solidFill>
              <a:latin typeface="Avenir LT Pro 65 Medium" panose="020B0603020203020204" pitchFamily="34" charset="0"/>
            </a:endParaRPr>
          </a:p>
          <a:p>
            <a:pPr algn="ctr"/>
            <a:r>
              <a:rPr lang="en-GB" sz="800" b="1" spc="126" dirty="0">
                <a:solidFill>
                  <a:srgbClr val="003F48"/>
                </a:solidFill>
                <a:latin typeface="Avenir LT Pro 65 Medium" panose="020B0603020203020204" pitchFamily="34" charset="0"/>
              </a:rPr>
              <a:t>Larry Page</a:t>
            </a:r>
          </a:p>
          <a:p>
            <a:pPr algn="ctr"/>
            <a:r>
              <a:rPr lang="en-GB" sz="800" spc="126" dirty="0">
                <a:solidFill>
                  <a:srgbClr val="003F48"/>
                </a:solidFill>
                <a:latin typeface="Avenir LT Pro 65 Medium" panose="020B0603020203020204" pitchFamily="34" charset="0"/>
              </a:rPr>
              <a:t>CEO, Google</a:t>
            </a:r>
          </a:p>
        </p:txBody>
      </p:sp>
    </p:spTree>
    <p:extLst>
      <p:ext uri="{BB962C8B-B14F-4D97-AF65-F5344CB8AC3E}">
        <p14:creationId xmlns:p14="http://schemas.microsoft.com/office/powerpoint/2010/main" val="305342931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Rectangle 23">
            <a:extLst>
              <a:ext uri="{FF2B5EF4-FFF2-40B4-BE49-F238E27FC236}">
                <a16:creationId xmlns:a16="http://schemas.microsoft.com/office/drawing/2014/main" id="{4BDBC566-382C-4445-88D9-AF0D17DAF042}"/>
              </a:ext>
            </a:extLst>
          </p:cNvPr>
          <p:cNvSpPr/>
          <p:nvPr/>
        </p:nvSpPr>
        <p:spPr>
          <a:xfrm>
            <a:off x="475916" y="1218716"/>
            <a:ext cx="5456337" cy="2348398"/>
          </a:xfrm>
          <a:prstGeom prst="rect">
            <a:avLst/>
          </a:prstGeom>
        </p:spPr>
        <p:txBody>
          <a:bodyPr wrap="square" lIns="0" rIns="0" numCol="2" spcCol="360000">
            <a:noAutofit/>
          </a:bodyPr>
          <a:lstStyle/>
          <a:p>
            <a:pPr>
              <a:spcAft>
                <a:spcPts val="357"/>
              </a:spcAft>
            </a:pPr>
            <a:r>
              <a:rPr lang="en-GB" sz="900" b="1" dirty="0">
                <a:solidFill>
                  <a:srgbClr val="003F48"/>
                </a:solidFill>
                <a:latin typeface="Avenir LT Pro 65 Medium" panose="020B0603020203020204" pitchFamily="34" charset="0"/>
              </a:rPr>
              <a:t>IKEA</a:t>
            </a:r>
            <a:r>
              <a:rPr lang="en-GB" sz="900" dirty="0">
                <a:latin typeface="Avenir LT Pro 65 Medium" panose="020B0603020203020204" pitchFamily="34" charset="0"/>
              </a:rPr>
              <a:t> is known for its affordable, ready-to-assemble furniture and a reputation for great customer service, which is down to its ethos.</a:t>
            </a:r>
          </a:p>
          <a:p>
            <a:pPr>
              <a:spcAft>
                <a:spcPts val="357"/>
              </a:spcAft>
            </a:pPr>
            <a:r>
              <a:rPr lang="en-GB" sz="900" dirty="0">
                <a:latin typeface="Avenir LT Pro 65 Medium" panose="020B0603020203020204" pitchFamily="34" charset="0"/>
              </a:rPr>
              <a:t>IKEA takes a comprehensive approach to ensuring their employees live customer-centricity through formal training and encouragement. </a:t>
            </a:r>
          </a:p>
          <a:p>
            <a:pPr>
              <a:spcAft>
                <a:spcPts val="357"/>
              </a:spcAft>
            </a:pPr>
            <a:r>
              <a:rPr lang="en-GB" sz="900" dirty="0">
                <a:latin typeface="Avenir LT Pro 65 Medium" panose="020B0603020203020204" pitchFamily="34" charset="0"/>
              </a:rPr>
              <a:t>This training equips employees with the knowledge and skills needed to provide excellent service, such as how to greet customers, how to answer questions, and how to resolve complaints, and the product features, benefits, and uses.</a:t>
            </a:r>
          </a:p>
          <a:p>
            <a:pPr>
              <a:spcAft>
                <a:spcPts val="357"/>
              </a:spcAft>
            </a:pPr>
            <a:r>
              <a:rPr lang="en-GB" sz="900" dirty="0">
                <a:latin typeface="Avenir LT Pro 65 Medium" panose="020B0603020203020204" pitchFamily="34" charset="0"/>
              </a:rPr>
              <a:t>Employees are rewarded and recognised for going above and beyond in meeting the needs of customers. </a:t>
            </a:r>
          </a:p>
          <a:p>
            <a:pPr>
              <a:spcAft>
                <a:spcPts val="357"/>
              </a:spcAft>
            </a:pPr>
            <a:r>
              <a:rPr lang="en-GB" sz="900" dirty="0">
                <a:latin typeface="Avenir LT Pro 65 Medium" panose="020B0603020203020204" pitchFamily="34" charset="0"/>
              </a:rPr>
              <a:t>Employees are empowered to make decisions that are in the best interests of customers without having to get higher approval.</a:t>
            </a:r>
          </a:p>
          <a:p>
            <a:pPr>
              <a:spcAft>
                <a:spcPts val="357"/>
              </a:spcAft>
            </a:pPr>
            <a:r>
              <a:rPr lang="en-GB" sz="900" dirty="0">
                <a:latin typeface="Avenir LT Pro 65 Medium" panose="020B0603020203020204" pitchFamily="34" charset="0"/>
              </a:rPr>
              <a:t>Feedback is collected from customers and employees on a regular basis and used to identify areas where the company can improve its service.</a:t>
            </a:r>
          </a:p>
          <a:p>
            <a:pPr>
              <a:spcAft>
                <a:spcPts val="357"/>
              </a:spcAft>
            </a:pPr>
            <a:r>
              <a:rPr lang="en-GB" sz="900" dirty="0">
                <a:latin typeface="Avenir LT Pro 65 Medium" panose="020B0603020203020204" pitchFamily="34" charset="0"/>
              </a:rPr>
              <a:t>This positive and supportive work environment ensures employees feel valued and appreciated by the company and more likely to want to go the extra mile for customers.</a:t>
            </a:r>
          </a:p>
          <a:p>
            <a:pPr>
              <a:spcAft>
                <a:spcPts val="357"/>
              </a:spcAft>
            </a:pPr>
            <a:r>
              <a:rPr lang="en-GB" sz="900" dirty="0">
                <a:latin typeface="Avenir LT Pro 65 Medium" panose="020B0603020203020204" pitchFamily="34" charset="0"/>
              </a:rPr>
              <a:t>As a result, IKEA employees are committed to providing excellent customer service to meet customer needs and contributing to company success.</a:t>
            </a:r>
          </a:p>
        </p:txBody>
      </p:sp>
      <p:sp>
        <p:nvSpPr>
          <p:cNvPr id="7" name="TextBox 6">
            <a:extLst>
              <a:ext uri="{FF2B5EF4-FFF2-40B4-BE49-F238E27FC236}">
                <a16:creationId xmlns:a16="http://schemas.microsoft.com/office/drawing/2014/main" id="{C240B775-AD14-2A12-641C-726293E9F95E}"/>
              </a:ext>
            </a:extLst>
          </p:cNvPr>
          <p:cNvSpPr txBox="1"/>
          <p:nvPr/>
        </p:nvSpPr>
        <p:spPr>
          <a:xfrm>
            <a:off x="3323670" y="348980"/>
            <a:ext cx="2491778" cy="189154"/>
          </a:xfrm>
          <a:prstGeom prst="rect">
            <a:avLst/>
          </a:prstGeom>
          <a:noFill/>
        </p:spPr>
        <p:txBody>
          <a:bodyPr wrap="square" rtlCol="0" anchor="ctr">
            <a:spAutoFit/>
          </a:bodyPr>
          <a:lstStyle/>
          <a:p>
            <a:pPr algn="r">
              <a:tabLst>
                <a:tab pos="1330387" algn="l"/>
              </a:tabLst>
            </a:pPr>
            <a:r>
              <a:rPr lang="en-GB" sz="629" dirty="0">
                <a:latin typeface="Avenir Next LT Pro Light" panose="020B0304020202020204" pitchFamily="34" charset="0"/>
              </a:rPr>
              <a:t>Management of Customers Pocketbook</a:t>
            </a:r>
          </a:p>
        </p:txBody>
      </p:sp>
      <p:sp>
        <p:nvSpPr>
          <p:cNvPr id="9" name="Slide Number Placeholder 5">
            <a:extLst>
              <a:ext uri="{FF2B5EF4-FFF2-40B4-BE49-F238E27FC236}">
                <a16:creationId xmlns:a16="http://schemas.microsoft.com/office/drawing/2014/main" id="{8CE3BA27-4A0B-FD71-1844-002ACBD2F410}"/>
              </a:ext>
            </a:extLst>
          </p:cNvPr>
          <p:cNvSpPr txBox="1">
            <a:spLocks/>
          </p:cNvSpPr>
          <p:nvPr/>
        </p:nvSpPr>
        <p:spPr>
          <a:xfrm>
            <a:off x="5678078" y="335137"/>
            <a:ext cx="303799" cy="216840"/>
          </a:xfrm>
          <a:prstGeom prst="rect">
            <a:avLst/>
          </a:prstGeom>
        </p:spPr>
        <p:txBody>
          <a:bodyPr vert="horz" lIns="54304" tIns="27153" rIns="54304" bIns="27153" rtlCol="0" anchor="ctr"/>
          <a:lstStyle>
            <a:defPPr>
              <a:defRPr lang="en-US"/>
            </a:defPPr>
            <a:lvl1pPr marL="0" algn="r" defTabSz="457200" rtl="0" eaLnBrk="1" latinLnBrk="0" hangingPunct="1">
              <a:defRPr sz="450" kern="1200">
                <a:solidFill>
                  <a:schemeClr val="bg1">
                    <a:lumMod val="85000"/>
                  </a:schemeClr>
                </a:solidFill>
                <a:latin typeface="Avenir Next LT Pro Light" panose="020B0304020202020204" pitchFamily="34" charset="0"/>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AAF318D0-7A32-4883-B264-F6C453FE3576}" type="slidenum">
              <a:rPr lang="en-GB" sz="754" b="1">
                <a:solidFill>
                  <a:schemeClr val="tx1"/>
                </a:solidFill>
                <a:latin typeface="Avenir LT Pro 65 Medium" panose="020B0603020203020204" pitchFamily="34" charset="0"/>
              </a:rPr>
              <a:pPr/>
              <a:t>35</a:t>
            </a:fld>
            <a:endParaRPr lang="en-GB" sz="754" b="1">
              <a:solidFill>
                <a:schemeClr val="tx1"/>
              </a:solidFill>
              <a:latin typeface="Avenir LT Pro 65 Medium" panose="020B0603020203020204" pitchFamily="34" charset="0"/>
            </a:endParaRPr>
          </a:p>
        </p:txBody>
      </p:sp>
      <p:pic>
        <p:nvPicPr>
          <p:cNvPr id="10" name="Picture 9">
            <a:extLst>
              <a:ext uri="{FF2B5EF4-FFF2-40B4-BE49-F238E27FC236}">
                <a16:creationId xmlns:a16="http://schemas.microsoft.com/office/drawing/2014/main" id="{1C2F9397-3001-18B9-D587-3C3A0CC30CBA}"/>
              </a:ext>
            </a:extLst>
          </p:cNvPr>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a:off x="5421446" y="4002749"/>
            <a:ext cx="513264" cy="134110"/>
          </a:xfrm>
          <a:prstGeom prst="rect">
            <a:avLst/>
          </a:prstGeom>
        </p:spPr>
      </p:pic>
      <p:cxnSp>
        <p:nvCxnSpPr>
          <p:cNvPr id="3" name="Straight Connector 2">
            <a:extLst>
              <a:ext uri="{FF2B5EF4-FFF2-40B4-BE49-F238E27FC236}">
                <a16:creationId xmlns:a16="http://schemas.microsoft.com/office/drawing/2014/main" id="{EA74E09E-6DD8-58AF-E11E-F1ED4DFA59DD}"/>
              </a:ext>
            </a:extLst>
          </p:cNvPr>
          <p:cNvCxnSpPr>
            <a:cxnSpLocks/>
          </p:cNvCxnSpPr>
          <p:nvPr/>
        </p:nvCxnSpPr>
        <p:spPr>
          <a:xfrm flipH="1">
            <a:off x="475916" y="533604"/>
            <a:ext cx="5456337" cy="0"/>
          </a:xfrm>
          <a:prstGeom prst="line">
            <a:avLst/>
          </a:prstGeom>
          <a:ln>
            <a:solidFill>
              <a:srgbClr val="003F48"/>
            </a:solidFill>
          </a:ln>
        </p:spPr>
        <p:style>
          <a:lnRef idx="1">
            <a:schemeClr val="accent1"/>
          </a:lnRef>
          <a:fillRef idx="0">
            <a:schemeClr val="accent1"/>
          </a:fillRef>
          <a:effectRef idx="0">
            <a:schemeClr val="accent1"/>
          </a:effectRef>
          <a:fontRef idx="minor">
            <a:schemeClr val="tx1"/>
          </a:fontRef>
        </p:style>
      </p:cxnSp>
      <p:sp>
        <p:nvSpPr>
          <p:cNvPr id="8" name="Rectangle 7">
            <a:extLst>
              <a:ext uri="{FF2B5EF4-FFF2-40B4-BE49-F238E27FC236}">
                <a16:creationId xmlns:a16="http://schemas.microsoft.com/office/drawing/2014/main" id="{0210F628-B14B-C017-B1CC-2ED0BFA341B0}"/>
              </a:ext>
            </a:extLst>
          </p:cNvPr>
          <p:cNvSpPr/>
          <p:nvPr/>
        </p:nvSpPr>
        <p:spPr>
          <a:xfrm>
            <a:off x="0" y="0"/>
            <a:ext cx="40140" cy="4500000"/>
          </a:xfrm>
          <a:prstGeom prst="rect">
            <a:avLst/>
          </a:prstGeom>
          <a:solidFill>
            <a:srgbClr val="003F4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528"/>
          </a:p>
        </p:txBody>
      </p:sp>
    </p:spTree>
    <p:extLst>
      <p:ext uri="{BB962C8B-B14F-4D97-AF65-F5344CB8AC3E}">
        <p14:creationId xmlns:p14="http://schemas.microsoft.com/office/powerpoint/2010/main" val="308419647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764BAE8F-40FA-487E-9B51-2F9EB44485C7}"/>
              </a:ext>
            </a:extLst>
          </p:cNvPr>
          <p:cNvSpPr/>
          <p:nvPr/>
        </p:nvSpPr>
        <p:spPr>
          <a:xfrm>
            <a:off x="402642" y="1296428"/>
            <a:ext cx="855626" cy="2572512"/>
          </a:xfrm>
          <a:prstGeom prst="rect">
            <a:avLst/>
          </a:prstGeom>
          <a:solidFill>
            <a:schemeClr val="tx1">
              <a:lumMod val="50000"/>
              <a:lumOff val="5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a:p>
        </p:txBody>
      </p:sp>
      <p:sp>
        <p:nvSpPr>
          <p:cNvPr id="11" name="Rectangle 10">
            <a:extLst>
              <a:ext uri="{FF2B5EF4-FFF2-40B4-BE49-F238E27FC236}">
                <a16:creationId xmlns:a16="http://schemas.microsoft.com/office/drawing/2014/main" id="{6D0BAC64-6138-4B0F-A105-A1B0E3F9B5B6}"/>
              </a:ext>
            </a:extLst>
          </p:cNvPr>
          <p:cNvSpPr/>
          <p:nvPr/>
        </p:nvSpPr>
        <p:spPr>
          <a:xfrm>
            <a:off x="2257959" y="1296428"/>
            <a:ext cx="839816" cy="2572512"/>
          </a:xfrm>
          <a:prstGeom prst="rect">
            <a:avLst/>
          </a:prstGeom>
          <a:solidFill>
            <a:schemeClr val="tx1">
              <a:lumMod val="50000"/>
              <a:lumOff val="5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a:p>
        </p:txBody>
      </p:sp>
      <p:sp>
        <p:nvSpPr>
          <p:cNvPr id="12" name="Rectangle 11">
            <a:extLst>
              <a:ext uri="{FF2B5EF4-FFF2-40B4-BE49-F238E27FC236}">
                <a16:creationId xmlns:a16="http://schemas.microsoft.com/office/drawing/2014/main" id="{3D792536-4786-4E64-BE32-D53042278B1B}"/>
              </a:ext>
            </a:extLst>
          </p:cNvPr>
          <p:cNvSpPr/>
          <p:nvPr/>
        </p:nvSpPr>
        <p:spPr>
          <a:xfrm>
            <a:off x="3177233" y="1296428"/>
            <a:ext cx="839816" cy="2572512"/>
          </a:xfrm>
          <a:prstGeom prst="rect">
            <a:avLst/>
          </a:prstGeom>
          <a:solidFill>
            <a:schemeClr val="tx1">
              <a:lumMod val="50000"/>
              <a:lumOff val="5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a:p>
        </p:txBody>
      </p:sp>
      <p:sp>
        <p:nvSpPr>
          <p:cNvPr id="13" name="Rectangle 12">
            <a:extLst>
              <a:ext uri="{FF2B5EF4-FFF2-40B4-BE49-F238E27FC236}">
                <a16:creationId xmlns:a16="http://schemas.microsoft.com/office/drawing/2014/main" id="{5BF9DD59-7F91-4282-8601-803E5419250E}"/>
              </a:ext>
            </a:extLst>
          </p:cNvPr>
          <p:cNvSpPr/>
          <p:nvPr/>
        </p:nvSpPr>
        <p:spPr>
          <a:xfrm>
            <a:off x="4096507" y="1296428"/>
            <a:ext cx="839816" cy="2572512"/>
          </a:xfrm>
          <a:prstGeom prst="rect">
            <a:avLst/>
          </a:prstGeom>
          <a:solidFill>
            <a:schemeClr val="tx1">
              <a:lumMod val="50000"/>
              <a:lumOff val="5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a:p>
        </p:txBody>
      </p:sp>
      <p:sp>
        <p:nvSpPr>
          <p:cNvPr id="14" name="Rectangle 13">
            <a:extLst>
              <a:ext uri="{FF2B5EF4-FFF2-40B4-BE49-F238E27FC236}">
                <a16:creationId xmlns:a16="http://schemas.microsoft.com/office/drawing/2014/main" id="{C021C2B8-232A-4D74-9666-54F5BA5DEF4B}"/>
              </a:ext>
            </a:extLst>
          </p:cNvPr>
          <p:cNvSpPr/>
          <p:nvPr/>
        </p:nvSpPr>
        <p:spPr>
          <a:xfrm>
            <a:off x="5015783" y="1296428"/>
            <a:ext cx="855626" cy="2572512"/>
          </a:xfrm>
          <a:prstGeom prst="rect">
            <a:avLst/>
          </a:prstGeom>
          <a:solidFill>
            <a:schemeClr val="tx1">
              <a:lumMod val="50000"/>
              <a:lumOff val="5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a:p>
        </p:txBody>
      </p:sp>
      <p:sp>
        <p:nvSpPr>
          <p:cNvPr id="86" name="Rectangle 85">
            <a:extLst>
              <a:ext uri="{FF2B5EF4-FFF2-40B4-BE49-F238E27FC236}">
                <a16:creationId xmlns:a16="http://schemas.microsoft.com/office/drawing/2014/main" id="{E33E1D54-FAC2-4F74-AF6C-B29041534447}"/>
              </a:ext>
            </a:extLst>
          </p:cNvPr>
          <p:cNvSpPr/>
          <p:nvPr/>
        </p:nvSpPr>
        <p:spPr>
          <a:xfrm>
            <a:off x="1337726" y="1296428"/>
            <a:ext cx="840775" cy="2572512"/>
          </a:xfrm>
          <a:prstGeom prst="rect">
            <a:avLst/>
          </a:prstGeom>
          <a:solidFill>
            <a:schemeClr val="tx1">
              <a:lumMod val="50000"/>
              <a:lumOff val="5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a:p>
        </p:txBody>
      </p:sp>
      <p:sp>
        <p:nvSpPr>
          <p:cNvPr id="68" name="TextBox 67">
            <a:extLst>
              <a:ext uri="{FF2B5EF4-FFF2-40B4-BE49-F238E27FC236}">
                <a16:creationId xmlns:a16="http://schemas.microsoft.com/office/drawing/2014/main" id="{83DE1E8B-EA97-4754-B2CA-AE08F6ECEEE0}"/>
              </a:ext>
            </a:extLst>
          </p:cNvPr>
          <p:cNvSpPr txBox="1"/>
          <p:nvPr/>
        </p:nvSpPr>
        <p:spPr>
          <a:xfrm>
            <a:off x="456024" y="3809449"/>
            <a:ext cx="5415385" cy="107722"/>
          </a:xfrm>
          <a:prstGeom prst="homePlate">
            <a:avLst/>
          </a:prstGeom>
          <a:solidFill>
            <a:srgbClr val="007382"/>
          </a:solidFill>
          <a:ln>
            <a:noFill/>
          </a:ln>
        </p:spPr>
        <p:txBody>
          <a:bodyPr wrap="square" lIns="45252" tIns="0" rIns="45252" bIns="0" rtlCol="0" anchor="ctr">
            <a:spAutoFit/>
          </a:bodyPr>
          <a:lstStyle>
            <a:defPPr>
              <a:defRPr lang="en-US"/>
            </a:defPPr>
            <a:lvl1pPr algn="ctr">
              <a:defRPr sz="800" b="1">
                <a:solidFill>
                  <a:schemeClr val="bg1"/>
                </a:solidFill>
                <a:latin typeface="Avenir Next LT Pro" panose="020B0504020202020204" pitchFamily="34" charset="0"/>
              </a:defRPr>
            </a:lvl1pPr>
          </a:lstStyle>
          <a:p>
            <a:r>
              <a:rPr lang="en-GB" sz="700" dirty="0">
                <a:latin typeface="Avenir LT Pro 65 Medium" panose="020B0603020203020204" pitchFamily="34" charset="0"/>
              </a:rPr>
              <a:t>SOPHISTICATION: </a:t>
            </a:r>
            <a:r>
              <a:rPr lang="en-GB" sz="700" b="0" dirty="0">
                <a:latin typeface="Avenir LT Pro 65 Medium" panose="020B0603020203020204" pitchFamily="34" charset="0"/>
              </a:rPr>
              <a:t>and effort/cost to implement</a:t>
            </a:r>
            <a:endParaRPr lang="en-GB" sz="700" dirty="0">
              <a:latin typeface="Avenir LT Pro 65 Medium" panose="020B0603020203020204" pitchFamily="34" charset="0"/>
            </a:endParaRPr>
          </a:p>
        </p:txBody>
      </p:sp>
      <p:sp>
        <p:nvSpPr>
          <p:cNvPr id="25" name="TextBox 24">
            <a:extLst>
              <a:ext uri="{FF2B5EF4-FFF2-40B4-BE49-F238E27FC236}">
                <a16:creationId xmlns:a16="http://schemas.microsoft.com/office/drawing/2014/main" id="{AD23682A-4F01-4974-8A6C-01620BCA2571}"/>
              </a:ext>
            </a:extLst>
          </p:cNvPr>
          <p:cNvSpPr txBox="1"/>
          <p:nvPr/>
        </p:nvSpPr>
        <p:spPr>
          <a:xfrm rot="16200000">
            <a:off x="-766682" y="2694466"/>
            <a:ext cx="2337690" cy="107722"/>
          </a:xfrm>
          <a:prstGeom prst="homePlate">
            <a:avLst/>
          </a:prstGeom>
          <a:solidFill>
            <a:srgbClr val="007382"/>
          </a:solidFill>
          <a:ln>
            <a:noFill/>
          </a:ln>
        </p:spPr>
        <p:txBody>
          <a:bodyPr wrap="square" lIns="45252" tIns="0" rIns="45252" bIns="0" rtlCol="0" anchor="ctr">
            <a:spAutoFit/>
          </a:bodyPr>
          <a:lstStyle/>
          <a:p>
            <a:pPr algn="ctr"/>
            <a:r>
              <a:rPr lang="en-GB" sz="700" b="1" dirty="0">
                <a:solidFill>
                  <a:schemeClr val="bg1"/>
                </a:solidFill>
                <a:latin typeface="Avenir LT Pro 65 Medium" panose="020B0603020203020204" pitchFamily="34" charset="0"/>
              </a:rPr>
              <a:t>BENEFITS</a:t>
            </a:r>
            <a:r>
              <a:rPr lang="en-GB" sz="700" dirty="0">
                <a:solidFill>
                  <a:schemeClr val="bg1"/>
                </a:solidFill>
                <a:latin typeface="Avenir LT Pro 65 Medium" panose="020B0603020203020204" pitchFamily="34" charset="0"/>
              </a:rPr>
              <a:t>:  incremental return from investment</a:t>
            </a:r>
          </a:p>
        </p:txBody>
      </p:sp>
      <p:sp>
        <p:nvSpPr>
          <p:cNvPr id="31" name="TextBox 30">
            <a:extLst>
              <a:ext uri="{FF2B5EF4-FFF2-40B4-BE49-F238E27FC236}">
                <a16:creationId xmlns:a16="http://schemas.microsoft.com/office/drawing/2014/main" id="{167F7D58-8726-4047-8F29-2BF94C567184}"/>
              </a:ext>
            </a:extLst>
          </p:cNvPr>
          <p:cNvSpPr txBox="1"/>
          <p:nvPr/>
        </p:nvSpPr>
        <p:spPr>
          <a:xfrm>
            <a:off x="1408370" y="2832175"/>
            <a:ext cx="687638" cy="399223"/>
          </a:xfrm>
          <a:prstGeom prst="rect">
            <a:avLst/>
          </a:prstGeom>
          <a:noFill/>
        </p:spPr>
        <p:txBody>
          <a:bodyPr wrap="square" lIns="0" tIns="14801" rIns="0" bIns="14801">
            <a:spAutoFit/>
          </a:bodyPr>
          <a:lstStyle>
            <a:defPPr>
              <a:defRPr lang="en-US"/>
            </a:defPPr>
            <a:lvl1pPr algn="ctr">
              <a:defRPr sz="1000" b="1">
                <a:solidFill>
                  <a:schemeClr val="bg1"/>
                </a:solidFill>
                <a:latin typeface="Avenir Next LT Pro" panose="020B0504020202020204" pitchFamily="34" charset="0"/>
              </a:defRPr>
            </a:lvl1pPr>
          </a:lstStyle>
          <a:p>
            <a:r>
              <a:rPr lang="en-GB" sz="800" b="0" dirty="0">
                <a:solidFill>
                  <a:schemeClr val="tx1"/>
                </a:solidFill>
                <a:latin typeface="Avenir LT Pro 65 Medium" panose="020B0603020203020204" pitchFamily="34" charset="0"/>
              </a:rPr>
              <a:t>Blasting</a:t>
            </a:r>
            <a:br>
              <a:rPr lang="en-GB" sz="800" b="0" dirty="0">
                <a:solidFill>
                  <a:schemeClr val="tx1"/>
                </a:solidFill>
                <a:latin typeface="Avenir LT Pro 65 Medium" panose="020B0603020203020204" pitchFamily="34" charset="0"/>
              </a:rPr>
            </a:br>
            <a:r>
              <a:rPr lang="en-GB" sz="800" b="0" dirty="0">
                <a:solidFill>
                  <a:schemeClr val="tx1"/>
                </a:solidFill>
                <a:latin typeface="Avenir LT Pro 65 Medium" panose="020B0603020203020204" pitchFamily="34" charset="0"/>
              </a:rPr>
              <a:t>offers at</a:t>
            </a:r>
            <a:br>
              <a:rPr lang="en-GB" sz="800" b="0" dirty="0">
                <a:solidFill>
                  <a:schemeClr val="tx1"/>
                </a:solidFill>
                <a:latin typeface="Avenir LT Pro 65 Medium" panose="020B0603020203020204" pitchFamily="34" charset="0"/>
              </a:rPr>
            </a:br>
            <a:r>
              <a:rPr lang="en-GB" sz="800" b="0" dirty="0">
                <a:solidFill>
                  <a:schemeClr val="tx1"/>
                </a:solidFill>
                <a:latin typeface="Avenir LT Pro 65 Medium" panose="020B0603020203020204" pitchFamily="34" charset="0"/>
              </a:rPr>
              <a:t>customers</a:t>
            </a:r>
          </a:p>
        </p:txBody>
      </p:sp>
      <p:sp>
        <p:nvSpPr>
          <p:cNvPr id="33" name="Freeform: Shape 32">
            <a:extLst>
              <a:ext uri="{FF2B5EF4-FFF2-40B4-BE49-F238E27FC236}">
                <a16:creationId xmlns:a16="http://schemas.microsoft.com/office/drawing/2014/main" id="{7B6549E6-E93A-4373-B0F9-A081FB2F0807}"/>
              </a:ext>
            </a:extLst>
          </p:cNvPr>
          <p:cNvSpPr/>
          <p:nvPr/>
        </p:nvSpPr>
        <p:spPr>
          <a:xfrm>
            <a:off x="879537" y="2084333"/>
            <a:ext cx="4553444" cy="1469026"/>
          </a:xfrm>
          <a:custGeom>
            <a:avLst/>
            <a:gdLst>
              <a:gd name="connsiteX0" fmla="*/ 0 w 5291138"/>
              <a:gd name="connsiteY0" fmla="*/ 1319213 h 1319213"/>
              <a:gd name="connsiteX1" fmla="*/ 595313 w 5291138"/>
              <a:gd name="connsiteY1" fmla="*/ 1143000 h 1319213"/>
              <a:gd name="connsiteX2" fmla="*/ 1190625 w 5291138"/>
              <a:gd name="connsiteY2" fmla="*/ 1081088 h 1319213"/>
              <a:gd name="connsiteX3" fmla="*/ 1766888 w 5291138"/>
              <a:gd name="connsiteY3" fmla="*/ 971550 h 1319213"/>
              <a:gd name="connsiteX4" fmla="*/ 2352675 w 5291138"/>
              <a:gd name="connsiteY4" fmla="*/ 709613 h 1319213"/>
              <a:gd name="connsiteX5" fmla="*/ 2943225 w 5291138"/>
              <a:gd name="connsiteY5" fmla="*/ 576263 h 1319213"/>
              <a:gd name="connsiteX6" fmla="*/ 3524250 w 5291138"/>
              <a:gd name="connsiteY6" fmla="*/ 371475 h 1319213"/>
              <a:gd name="connsiteX7" fmla="*/ 4110038 w 5291138"/>
              <a:gd name="connsiteY7" fmla="*/ 266700 h 1319213"/>
              <a:gd name="connsiteX8" fmla="*/ 4710113 w 5291138"/>
              <a:gd name="connsiteY8" fmla="*/ 119063 h 1319213"/>
              <a:gd name="connsiteX9" fmla="*/ 5291138 w 5291138"/>
              <a:gd name="connsiteY9" fmla="*/ 0 h 1319213"/>
              <a:gd name="connsiteX0" fmla="*/ 0 w 5291138"/>
              <a:gd name="connsiteY0" fmla="*/ 1319213 h 1319213"/>
              <a:gd name="connsiteX1" fmla="*/ 590550 w 5291138"/>
              <a:gd name="connsiteY1" fmla="*/ 1262063 h 1319213"/>
              <a:gd name="connsiteX2" fmla="*/ 1190625 w 5291138"/>
              <a:gd name="connsiteY2" fmla="*/ 1081088 h 1319213"/>
              <a:gd name="connsiteX3" fmla="*/ 1766888 w 5291138"/>
              <a:gd name="connsiteY3" fmla="*/ 971550 h 1319213"/>
              <a:gd name="connsiteX4" fmla="*/ 2352675 w 5291138"/>
              <a:gd name="connsiteY4" fmla="*/ 709613 h 1319213"/>
              <a:gd name="connsiteX5" fmla="*/ 2943225 w 5291138"/>
              <a:gd name="connsiteY5" fmla="*/ 576263 h 1319213"/>
              <a:gd name="connsiteX6" fmla="*/ 3524250 w 5291138"/>
              <a:gd name="connsiteY6" fmla="*/ 371475 h 1319213"/>
              <a:gd name="connsiteX7" fmla="*/ 4110038 w 5291138"/>
              <a:gd name="connsiteY7" fmla="*/ 266700 h 1319213"/>
              <a:gd name="connsiteX8" fmla="*/ 4710113 w 5291138"/>
              <a:gd name="connsiteY8" fmla="*/ 119063 h 1319213"/>
              <a:gd name="connsiteX9" fmla="*/ 5291138 w 5291138"/>
              <a:gd name="connsiteY9" fmla="*/ 0 h 1319213"/>
              <a:gd name="connsiteX0" fmla="*/ 0 w 5291138"/>
              <a:gd name="connsiteY0" fmla="*/ 1319213 h 1319213"/>
              <a:gd name="connsiteX1" fmla="*/ 590550 w 5291138"/>
              <a:gd name="connsiteY1" fmla="*/ 1262063 h 1319213"/>
              <a:gd name="connsiteX2" fmla="*/ 1195388 w 5291138"/>
              <a:gd name="connsiteY2" fmla="*/ 1223963 h 1319213"/>
              <a:gd name="connsiteX3" fmla="*/ 1766888 w 5291138"/>
              <a:gd name="connsiteY3" fmla="*/ 971550 h 1319213"/>
              <a:gd name="connsiteX4" fmla="*/ 2352675 w 5291138"/>
              <a:gd name="connsiteY4" fmla="*/ 709613 h 1319213"/>
              <a:gd name="connsiteX5" fmla="*/ 2943225 w 5291138"/>
              <a:gd name="connsiteY5" fmla="*/ 576263 h 1319213"/>
              <a:gd name="connsiteX6" fmla="*/ 3524250 w 5291138"/>
              <a:gd name="connsiteY6" fmla="*/ 371475 h 1319213"/>
              <a:gd name="connsiteX7" fmla="*/ 4110038 w 5291138"/>
              <a:gd name="connsiteY7" fmla="*/ 266700 h 1319213"/>
              <a:gd name="connsiteX8" fmla="*/ 4710113 w 5291138"/>
              <a:gd name="connsiteY8" fmla="*/ 119063 h 1319213"/>
              <a:gd name="connsiteX9" fmla="*/ 5291138 w 5291138"/>
              <a:gd name="connsiteY9" fmla="*/ 0 h 1319213"/>
              <a:gd name="connsiteX0" fmla="*/ 0 w 5291138"/>
              <a:gd name="connsiteY0" fmla="*/ 1319213 h 1319213"/>
              <a:gd name="connsiteX1" fmla="*/ 590550 w 5291138"/>
              <a:gd name="connsiteY1" fmla="*/ 1262063 h 1319213"/>
              <a:gd name="connsiteX2" fmla="*/ 1195388 w 5291138"/>
              <a:gd name="connsiteY2" fmla="*/ 1223963 h 1319213"/>
              <a:gd name="connsiteX3" fmla="*/ 1762126 w 5291138"/>
              <a:gd name="connsiteY3" fmla="*/ 1119188 h 1319213"/>
              <a:gd name="connsiteX4" fmla="*/ 2352675 w 5291138"/>
              <a:gd name="connsiteY4" fmla="*/ 709613 h 1319213"/>
              <a:gd name="connsiteX5" fmla="*/ 2943225 w 5291138"/>
              <a:gd name="connsiteY5" fmla="*/ 576263 h 1319213"/>
              <a:gd name="connsiteX6" fmla="*/ 3524250 w 5291138"/>
              <a:gd name="connsiteY6" fmla="*/ 371475 h 1319213"/>
              <a:gd name="connsiteX7" fmla="*/ 4110038 w 5291138"/>
              <a:gd name="connsiteY7" fmla="*/ 266700 h 1319213"/>
              <a:gd name="connsiteX8" fmla="*/ 4710113 w 5291138"/>
              <a:gd name="connsiteY8" fmla="*/ 119063 h 1319213"/>
              <a:gd name="connsiteX9" fmla="*/ 5291138 w 5291138"/>
              <a:gd name="connsiteY9" fmla="*/ 0 h 1319213"/>
              <a:gd name="connsiteX0" fmla="*/ 0 w 5291138"/>
              <a:gd name="connsiteY0" fmla="*/ 1319213 h 1319213"/>
              <a:gd name="connsiteX1" fmla="*/ 590550 w 5291138"/>
              <a:gd name="connsiteY1" fmla="*/ 1262063 h 1319213"/>
              <a:gd name="connsiteX2" fmla="*/ 1195388 w 5291138"/>
              <a:gd name="connsiteY2" fmla="*/ 1223963 h 1319213"/>
              <a:gd name="connsiteX3" fmla="*/ 1762126 w 5291138"/>
              <a:gd name="connsiteY3" fmla="*/ 1119188 h 1319213"/>
              <a:gd name="connsiteX4" fmla="*/ 2352675 w 5291138"/>
              <a:gd name="connsiteY4" fmla="*/ 709613 h 1319213"/>
              <a:gd name="connsiteX5" fmla="*/ 2943225 w 5291138"/>
              <a:gd name="connsiteY5" fmla="*/ 576263 h 1319213"/>
              <a:gd name="connsiteX6" fmla="*/ 3529012 w 5291138"/>
              <a:gd name="connsiteY6" fmla="*/ 195262 h 1319213"/>
              <a:gd name="connsiteX7" fmla="*/ 4110038 w 5291138"/>
              <a:gd name="connsiteY7" fmla="*/ 266700 h 1319213"/>
              <a:gd name="connsiteX8" fmla="*/ 4710113 w 5291138"/>
              <a:gd name="connsiteY8" fmla="*/ 119063 h 1319213"/>
              <a:gd name="connsiteX9" fmla="*/ 5291138 w 5291138"/>
              <a:gd name="connsiteY9" fmla="*/ 0 h 1319213"/>
              <a:gd name="connsiteX0" fmla="*/ 0 w 5291138"/>
              <a:gd name="connsiteY0" fmla="*/ 1319213 h 1319213"/>
              <a:gd name="connsiteX1" fmla="*/ 590550 w 5291138"/>
              <a:gd name="connsiteY1" fmla="*/ 1262063 h 1319213"/>
              <a:gd name="connsiteX2" fmla="*/ 1195388 w 5291138"/>
              <a:gd name="connsiteY2" fmla="*/ 1223963 h 1319213"/>
              <a:gd name="connsiteX3" fmla="*/ 1762126 w 5291138"/>
              <a:gd name="connsiteY3" fmla="*/ 1119188 h 1319213"/>
              <a:gd name="connsiteX4" fmla="*/ 2352675 w 5291138"/>
              <a:gd name="connsiteY4" fmla="*/ 709613 h 1319213"/>
              <a:gd name="connsiteX5" fmla="*/ 2943225 w 5291138"/>
              <a:gd name="connsiteY5" fmla="*/ 576263 h 1319213"/>
              <a:gd name="connsiteX6" fmla="*/ 3529012 w 5291138"/>
              <a:gd name="connsiteY6" fmla="*/ 195262 h 1319213"/>
              <a:gd name="connsiteX7" fmla="*/ 4105276 w 5291138"/>
              <a:gd name="connsiteY7" fmla="*/ 138112 h 1319213"/>
              <a:gd name="connsiteX8" fmla="*/ 4710113 w 5291138"/>
              <a:gd name="connsiteY8" fmla="*/ 119063 h 1319213"/>
              <a:gd name="connsiteX9" fmla="*/ 5291138 w 5291138"/>
              <a:gd name="connsiteY9" fmla="*/ 0 h 1319213"/>
              <a:gd name="connsiteX0" fmla="*/ 0 w 5291138"/>
              <a:gd name="connsiteY0" fmla="*/ 1319213 h 1319213"/>
              <a:gd name="connsiteX1" fmla="*/ 590550 w 5291138"/>
              <a:gd name="connsiteY1" fmla="*/ 1262063 h 1319213"/>
              <a:gd name="connsiteX2" fmla="*/ 1195388 w 5291138"/>
              <a:gd name="connsiteY2" fmla="*/ 1223963 h 1319213"/>
              <a:gd name="connsiteX3" fmla="*/ 1762126 w 5291138"/>
              <a:gd name="connsiteY3" fmla="*/ 1119188 h 1319213"/>
              <a:gd name="connsiteX4" fmla="*/ 2352675 w 5291138"/>
              <a:gd name="connsiteY4" fmla="*/ 709613 h 1319213"/>
              <a:gd name="connsiteX5" fmla="*/ 2943225 w 5291138"/>
              <a:gd name="connsiteY5" fmla="*/ 576263 h 1319213"/>
              <a:gd name="connsiteX6" fmla="*/ 3529012 w 5291138"/>
              <a:gd name="connsiteY6" fmla="*/ 195262 h 1319213"/>
              <a:gd name="connsiteX7" fmla="*/ 4105276 w 5291138"/>
              <a:gd name="connsiteY7" fmla="*/ 138112 h 1319213"/>
              <a:gd name="connsiteX8" fmla="*/ 4700588 w 5291138"/>
              <a:gd name="connsiteY8" fmla="*/ 76201 h 1319213"/>
              <a:gd name="connsiteX9" fmla="*/ 5291138 w 5291138"/>
              <a:gd name="connsiteY9" fmla="*/ 0 h 1319213"/>
              <a:gd name="connsiteX0" fmla="*/ 0 w 5291138"/>
              <a:gd name="connsiteY0" fmla="*/ 1319213 h 1319213"/>
              <a:gd name="connsiteX1" fmla="*/ 590550 w 5291138"/>
              <a:gd name="connsiteY1" fmla="*/ 1262063 h 1319213"/>
              <a:gd name="connsiteX2" fmla="*/ 1195388 w 5291138"/>
              <a:gd name="connsiteY2" fmla="*/ 1223963 h 1319213"/>
              <a:gd name="connsiteX3" fmla="*/ 1762126 w 5291138"/>
              <a:gd name="connsiteY3" fmla="*/ 1119188 h 1319213"/>
              <a:gd name="connsiteX4" fmla="*/ 2352675 w 5291138"/>
              <a:gd name="connsiteY4" fmla="*/ 709613 h 1319213"/>
              <a:gd name="connsiteX5" fmla="*/ 2943225 w 5291138"/>
              <a:gd name="connsiteY5" fmla="*/ 576263 h 1319213"/>
              <a:gd name="connsiteX6" fmla="*/ 3529012 w 5291138"/>
              <a:gd name="connsiteY6" fmla="*/ 195262 h 1319213"/>
              <a:gd name="connsiteX7" fmla="*/ 4105276 w 5291138"/>
              <a:gd name="connsiteY7" fmla="*/ 42862 h 1319213"/>
              <a:gd name="connsiteX8" fmla="*/ 4700588 w 5291138"/>
              <a:gd name="connsiteY8" fmla="*/ 76201 h 1319213"/>
              <a:gd name="connsiteX9" fmla="*/ 5291138 w 5291138"/>
              <a:gd name="connsiteY9" fmla="*/ 0 h 1319213"/>
              <a:gd name="connsiteX0" fmla="*/ 0 w 5291138"/>
              <a:gd name="connsiteY0" fmla="*/ 1319213 h 1319213"/>
              <a:gd name="connsiteX1" fmla="*/ 590550 w 5291138"/>
              <a:gd name="connsiteY1" fmla="*/ 1262063 h 1319213"/>
              <a:gd name="connsiteX2" fmla="*/ 1195388 w 5291138"/>
              <a:gd name="connsiteY2" fmla="*/ 1223963 h 1319213"/>
              <a:gd name="connsiteX3" fmla="*/ 1762126 w 5291138"/>
              <a:gd name="connsiteY3" fmla="*/ 1119188 h 1319213"/>
              <a:gd name="connsiteX4" fmla="*/ 2352675 w 5291138"/>
              <a:gd name="connsiteY4" fmla="*/ 709613 h 1319213"/>
              <a:gd name="connsiteX5" fmla="*/ 2943225 w 5291138"/>
              <a:gd name="connsiteY5" fmla="*/ 576263 h 1319213"/>
              <a:gd name="connsiteX6" fmla="*/ 3519487 w 5291138"/>
              <a:gd name="connsiteY6" fmla="*/ 209549 h 1319213"/>
              <a:gd name="connsiteX7" fmla="*/ 4105276 w 5291138"/>
              <a:gd name="connsiteY7" fmla="*/ 42862 h 1319213"/>
              <a:gd name="connsiteX8" fmla="*/ 4700588 w 5291138"/>
              <a:gd name="connsiteY8" fmla="*/ 76201 h 1319213"/>
              <a:gd name="connsiteX9" fmla="*/ 5291138 w 5291138"/>
              <a:gd name="connsiteY9" fmla="*/ 0 h 1319213"/>
              <a:gd name="connsiteX0" fmla="*/ 0 w 5291138"/>
              <a:gd name="connsiteY0" fmla="*/ 1362923 h 1362923"/>
              <a:gd name="connsiteX1" fmla="*/ 590550 w 5291138"/>
              <a:gd name="connsiteY1" fmla="*/ 1305773 h 1362923"/>
              <a:gd name="connsiteX2" fmla="*/ 1195388 w 5291138"/>
              <a:gd name="connsiteY2" fmla="*/ 1267673 h 1362923"/>
              <a:gd name="connsiteX3" fmla="*/ 1762126 w 5291138"/>
              <a:gd name="connsiteY3" fmla="*/ 1162898 h 1362923"/>
              <a:gd name="connsiteX4" fmla="*/ 2352675 w 5291138"/>
              <a:gd name="connsiteY4" fmla="*/ 753323 h 1362923"/>
              <a:gd name="connsiteX5" fmla="*/ 2943225 w 5291138"/>
              <a:gd name="connsiteY5" fmla="*/ 619973 h 1362923"/>
              <a:gd name="connsiteX6" fmla="*/ 3519487 w 5291138"/>
              <a:gd name="connsiteY6" fmla="*/ 253259 h 1362923"/>
              <a:gd name="connsiteX7" fmla="*/ 4105276 w 5291138"/>
              <a:gd name="connsiteY7" fmla="*/ 86572 h 1362923"/>
              <a:gd name="connsiteX8" fmla="*/ 4695825 w 5291138"/>
              <a:gd name="connsiteY8" fmla="*/ 10374 h 1362923"/>
              <a:gd name="connsiteX9" fmla="*/ 5291138 w 5291138"/>
              <a:gd name="connsiteY9" fmla="*/ 43710 h 1362923"/>
              <a:gd name="connsiteX0" fmla="*/ 0 w 5286375"/>
              <a:gd name="connsiteY0" fmla="*/ 1404938 h 1404938"/>
              <a:gd name="connsiteX1" fmla="*/ 590550 w 5286375"/>
              <a:gd name="connsiteY1" fmla="*/ 1347788 h 1404938"/>
              <a:gd name="connsiteX2" fmla="*/ 1195388 w 5286375"/>
              <a:gd name="connsiteY2" fmla="*/ 1309688 h 1404938"/>
              <a:gd name="connsiteX3" fmla="*/ 1762126 w 5286375"/>
              <a:gd name="connsiteY3" fmla="*/ 1204913 h 1404938"/>
              <a:gd name="connsiteX4" fmla="*/ 2352675 w 5286375"/>
              <a:gd name="connsiteY4" fmla="*/ 795338 h 1404938"/>
              <a:gd name="connsiteX5" fmla="*/ 2943225 w 5286375"/>
              <a:gd name="connsiteY5" fmla="*/ 661988 h 1404938"/>
              <a:gd name="connsiteX6" fmla="*/ 3519487 w 5286375"/>
              <a:gd name="connsiteY6" fmla="*/ 295274 h 1404938"/>
              <a:gd name="connsiteX7" fmla="*/ 4105276 w 5286375"/>
              <a:gd name="connsiteY7" fmla="*/ 128587 h 1404938"/>
              <a:gd name="connsiteX8" fmla="*/ 4695825 w 5286375"/>
              <a:gd name="connsiteY8" fmla="*/ 52389 h 1404938"/>
              <a:gd name="connsiteX9" fmla="*/ 5286375 w 5286375"/>
              <a:gd name="connsiteY9" fmla="*/ 0 h 1404938"/>
              <a:gd name="connsiteX0" fmla="*/ 0 w 5014007"/>
              <a:gd name="connsiteY0" fmla="*/ 1377598 h 1377598"/>
              <a:gd name="connsiteX1" fmla="*/ 590550 w 5014007"/>
              <a:gd name="connsiteY1" fmla="*/ 1320448 h 1377598"/>
              <a:gd name="connsiteX2" fmla="*/ 1195388 w 5014007"/>
              <a:gd name="connsiteY2" fmla="*/ 1282348 h 1377598"/>
              <a:gd name="connsiteX3" fmla="*/ 1762126 w 5014007"/>
              <a:gd name="connsiteY3" fmla="*/ 1177573 h 1377598"/>
              <a:gd name="connsiteX4" fmla="*/ 2352675 w 5014007"/>
              <a:gd name="connsiteY4" fmla="*/ 767998 h 1377598"/>
              <a:gd name="connsiteX5" fmla="*/ 2943225 w 5014007"/>
              <a:gd name="connsiteY5" fmla="*/ 634648 h 1377598"/>
              <a:gd name="connsiteX6" fmla="*/ 3519487 w 5014007"/>
              <a:gd name="connsiteY6" fmla="*/ 267934 h 1377598"/>
              <a:gd name="connsiteX7" fmla="*/ 4105276 w 5014007"/>
              <a:gd name="connsiteY7" fmla="*/ 101247 h 1377598"/>
              <a:gd name="connsiteX8" fmla="*/ 4695825 w 5014007"/>
              <a:gd name="connsiteY8" fmla="*/ 25049 h 1377598"/>
              <a:gd name="connsiteX9" fmla="*/ 5014007 w 5014007"/>
              <a:gd name="connsiteY9" fmla="*/ 0 h 1377598"/>
              <a:gd name="connsiteX0" fmla="*/ 0 w 5014007"/>
              <a:gd name="connsiteY0" fmla="*/ 1379209 h 1379209"/>
              <a:gd name="connsiteX1" fmla="*/ 590550 w 5014007"/>
              <a:gd name="connsiteY1" fmla="*/ 1322059 h 1379209"/>
              <a:gd name="connsiteX2" fmla="*/ 1195388 w 5014007"/>
              <a:gd name="connsiteY2" fmla="*/ 1283959 h 1379209"/>
              <a:gd name="connsiteX3" fmla="*/ 1762126 w 5014007"/>
              <a:gd name="connsiteY3" fmla="*/ 1179184 h 1379209"/>
              <a:gd name="connsiteX4" fmla="*/ 2352675 w 5014007"/>
              <a:gd name="connsiteY4" fmla="*/ 769609 h 1379209"/>
              <a:gd name="connsiteX5" fmla="*/ 2943225 w 5014007"/>
              <a:gd name="connsiteY5" fmla="*/ 636259 h 1379209"/>
              <a:gd name="connsiteX6" fmla="*/ 3519487 w 5014007"/>
              <a:gd name="connsiteY6" fmla="*/ 269545 h 1379209"/>
              <a:gd name="connsiteX7" fmla="*/ 4105276 w 5014007"/>
              <a:gd name="connsiteY7" fmla="*/ 102858 h 1379209"/>
              <a:gd name="connsiteX8" fmla="*/ 4695825 w 5014007"/>
              <a:gd name="connsiteY8" fmla="*/ 26660 h 1379209"/>
              <a:gd name="connsiteX9" fmla="*/ 5014007 w 5014007"/>
              <a:gd name="connsiteY9" fmla="*/ 1611 h 1379209"/>
              <a:gd name="connsiteX0" fmla="*/ 0 w 5014007"/>
              <a:gd name="connsiteY0" fmla="*/ 1377598 h 1377598"/>
              <a:gd name="connsiteX1" fmla="*/ 590550 w 5014007"/>
              <a:gd name="connsiteY1" fmla="*/ 1320448 h 1377598"/>
              <a:gd name="connsiteX2" fmla="*/ 1195388 w 5014007"/>
              <a:gd name="connsiteY2" fmla="*/ 1282348 h 1377598"/>
              <a:gd name="connsiteX3" fmla="*/ 1762126 w 5014007"/>
              <a:gd name="connsiteY3" fmla="*/ 1177573 h 1377598"/>
              <a:gd name="connsiteX4" fmla="*/ 2352675 w 5014007"/>
              <a:gd name="connsiteY4" fmla="*/ 767998 h 1377598"/>
              <a:gd name="connsiteX5" fmla="*/ 2943225 w 5014007"/>
              <a:gd name="connsiteY5" fmla="*/ 634648 h 1377598"/>
              <a:gd name="connsiteX6" fmla="*/ 3519487 w 5014007"/>
              <a:gd name="connsiteY6" fmla="*/ 267934 h 1377598"/>
              <a:gd name="connsiteX7" fmla="*/ 4105276 w 5014007"/>
              <a:gd name="connsiteY7" fmla="*/ 101247 h 1377598"/>
              <a:gd name="connsiteX8" fmla="*/ 4695825 w 5014007"/>
              <a:gd name="connsiteY8" fmla="*/ 25049 h 1377598"/>
              <a:gd name="connsiteX9" fmla="*/ 5014007 w 5014007"/>
              <a:gd name="connsiteY9" fmla="*/ 0 h 1377598"/>
              <a:gd name="connsiteX0" fmla="*/ 0 w 5014007"/>
              <a:gd name="connsiteY0" fmla="*/ 1377598 h 1377598"/>
              <a:gd name="connsiteX1" fmla="*/ 590550 w 5014007"/>
              <a:gd name="connsiteY1" fmla="*/ 1320448 h 1377598"/>
              <a:gd name="connsiteX2" fmla="*/ 1195388 w 5014007"/>
              <a:gd name="connsiteY2" fmla="*/ 1282348 h 1377598"/>
              <a:gd name="connsiteX3" fmla="*/ 1762126 w 5014007"/>
              <a:gd name="connsiteY3" fmla="*/ 1177573 h 1377598"/>
              <a:gd name="connsiteX4" fmla="*/ 2262147 w 5014007"/>
              <a:gd name="connsiteY4" fmla="*/ 862674 h 1377598"/>
              <a:gd name="connsiteX5" fmla="*/ 2943225 w 5014007"/>
              <a:gd name="connsiteY5" fmla="*/ 634648 h 1377598"/>
              <a:gd name="connsiteX6" fmla="*/ 3519487 w 5014007"/>
              <a:gd name="connsiteY6" fmla="*/ 267934 h 1377598"/>
              <a:gd name="connsiteX7" fmla="*/ 4105276 w 5014007"/>
              <a:gd name="connsiteY7" fmla="*/ 101247 h 1377598"/>
              <a:gd name="connsiteX8" fmla="*/ 4695825 w 5014007"/>
              <a:gd name="connsiteY8" fmla="*/ 25049 h 1377598"/>
              <a:gd name="connsiteX9" fmla="*/ 5014007 w 5014007"/>
              <a:gd name="connsiteY9" fmla="*/ 0 h 1377598"/>
              <a:gd name="connsiteX0" fmla="*/ 0 w 4731304"/>
              <a:gd name="connsiteY0" fmla="*/ 1346994 h 1346994"/>
              <a:gd name="connsiteX1" fmla="*/ 307847 w 4731304"/>
              <a:gd name="connsiteY1" fmla="*/ 1320448 h 1346994"/>
              <a:gd name="connsiteX2" fmla="*/ 912685 w 4731304"/>
              <a:gd name="connsiteY2" fmla="*/ 1282348 h 1346994"/>
              <a:gd name="connsiteX3" fmla="*/ 1479423 w 4731304"/>
              <a:gd name="connsiteY3" fmla="*/ 1177573 h 1346994"/>
              <a:gd name="connsiteX4" fmla="*/ 1979444 w 4731304"/>
              <a:gd name="connsiteY4" fmla="*/ 862674 h 1346994"/>
              <a:gd name="connsiteX5" fmla="*/ 2660522 w 4731304"/>
              <a:gd name="connsiteY5" fmla="*/ 634648 h 1346994"/>
              <a:gd name="connsiteX6" fmla="*/ 3236784 w 4731304"/>
              <a:gd name="connsiteY6" fmla="*/ 267934 h 1346994"/>
              <a:gd name="connsiteX7" fmla="*/ 3822573 w 4731304"/>
              <a:gd name="connsiteY7" fmla="*/ 101247 h 1346994"/>
              <a:gd name="connsiteX8" fmla="*/ 4413122 w 4731304"/>
              <a:gd name="connsiteY8" fmla="*/ 25049 h 1346994"/>
              <a:gd name="connsiteX9" fmla="*/ 4731304 w 4731304"/>
              <a:gd name="connsiteY9" fmla="*/ 0 h 1346994"/>
              <a:gd name="connsiteX0" fmla="*/ 0 w 4731304"/>
              <a:gd name="connsiteY0" fmla="*/ 1346994 h 1346994"/>
              <a:gd name="connsiteX1" fmla="*/ 307847 w 4731304"/>
              <a:gd name="connsiteY1" fmla="*/ 1320448 h 1346994"/>
              <a:gd name="connsiteX2" fmla="*/ 912685 w 4731304"/>
              <a:gd name="connsiteY2" fmla="*/ 1282348 h 1346994"/>
              <a:gd name="connsiteX3" fmla="*/ 1479423 w 4731304"/>
              <a:gd name="connsiteY3" fmla="*/ 1177573 h 1346994"/>
              <a:gd name="connsiteX4" fmla="*/ 1979444 w 4731304"/>
              <a:gd name="connsiteY4" fmla="*/ 862674 h 1346994"/>
              <a:gd name="connsiteX5" fmla="*/ 2660522 w 4731304"/>
              <a:gd name="connsiteY5" fmla="*/ 634648 h 1346994"/>
              <a:gd name="connsiteX6" fmla="*/ 3236784 w 4731304"/>
              <a:gd name="connsiteY6" fmla="*/ 267934 h 1346994"/>
              <a:gd name="connsiteX7" fmla="*/ 3822573 w 4731304"/>
              <a:gd name="connsiteY7" fmla="*/ 101247 h 1346994"/>
              <a:gd name="connsiteX8" fmla="*/ 4413122 w 4731304"/>
              <a:gd name="connsiteY8" fmla="*/ 25049 h 1346994"/>
              <a:gd name="connsiteX9" fmla="*/ 4731304 w 4731304"/>
              <a:gd name="connsiteY9" fmla="*/ 0 h 1346994"/>
              <a:gd name="connsiteX0" fmla="*/ 0 w 4731304"/>
              <a:gd name="connsiteY0" fmla="*/ 1340193 h 1340193"/>
              <a:gd name="connsiteX1" fmla="*/ 307847 w 4731304"/>
              <a:gd name="connsiteY1" fmla="*/ 1320448 h 1340193"/>
              <a:gd name="connsiteX2" fmla="*/ 912685 w 4731304"/>
              <a:gd name="connsiteY2" fmla="*/ 1282348 h 1340193"/>
              <a:gd name="connsiteX3" fmla="*/ 1479423 w 4731304"/>
              <a:gd name="connsiteY3" fmla="*/ 1177573 h 1340193"/>
              <a:gd name="connsiteX4" fmla="*/ 1979444 w 4731304"/>
              <a:gd name="connsiteY4" fmla="*/ 862674 h 1340193"/>
              <a:gd name="connsiteX5" fmla="*/ 2660522 w 4731304"/>
              <a:gd name="connsiteY5" fmla="*/ 634648 h 1340193"/>
              <a:gd name="connsiteX6" fmla="*/ 3236784 w 4731304"/>
              <a:gd name="connsiteY6" fmla="*/ 267934 h 1340193"/>
              <a:gd name="connsiteX7" fmla="*/ 3822573 w 4731304"/>
              <a:gd name="connsiteY7" fmla="*/ 101247 h 1340193"/>
              <a:gd name="connsiteX8" fmla="*/ 4413122 w 4731304"/>
              <a:gd name="connsiteY8" fmla="*/ 25049 h 1340193"/>
              <a:gd name="connsiteX9" fmla="*/ 4731304 w 4731304"/>
              <a:gd name="connsiteY9" fmla="*/ 0 h 1340193"/>
              <a:gd name="connsiteX0" fmla="*/ 0 w 4731304"/>
              <a:gd name="connsiteY0" fmla="*/ 1340193 h 1340193"/>
              <a:gd name="connsiteX1" fmla="*/ 307847 w 4731304"/>
              <a:gd name="connsiteY1" fmla="*/ 1320448 h 1340193"/>
              <a:gd name="connsiteX2" fmla="*/ 912685 w 4731304"/>
              <a:gd name="connsiteY2" fmla="*/ 1282348 h 1340193"/>
              <a:gd name="connsiteX3" fmla="*/ 1479423 w 4731304"/>
              <a:gd name="connsiteY3" fmla="*/ 1177573 h 1340193"/>
              <a:gd name="connsiteX4" fmla="*/ 2033060 w 4731304"/>
              <a:gd name="connsiteY4" fmla="*/ 944287 h 1340193"/>
              <a:gd name="connsiteX5" fmla="*/ 2660522 w 4731304"/>
              <a:gd name="connsiteY5" fmla="*/ 634648 h 1340193"/>
              <a:gd name="connsiteX6" fmla="*/ 3236784 w 4731304"/>
              <a:gd name="connsiteY6" fmla="*/ 267934 h 1340193"/>
              <a:gd name="connsiteX7" fmla="*/ 3822573 w 4731304"/>
              <a:gd name="connsiteY7" fmla="*/ 101247 h 1340193"/>
              <a:gd name="connsiteX8" fmla="*/ 4413122 w 4731304"/>
              <a:gd name="connsiteY8" fmla="*/ 25049 h 1340193"/>
              <a:gd name="connsiteX9" fmla="*/ 4731304 w 4731304"/>
              <a:gd name="connsiteY9" fmla="*/ 0 h 1340193"/>
              <a:gd name="connsiteX0" fmla="*/ 0 w 4731304"/>
              <a:gd name="connsiteY0" fmla="*/ 1340193 h 1340193"/>
              <a:gd name="connsiteX1" fmla="*/ 307847 w 4731304"/>
              <a:gd name="connsiteY1" fmla="*/ 1320448 h 1340193"/>
              <a:gd name="connsiteX2" fmla="*/ 912685 w 4731304"/>
              <a:gd name="connsiteY2" fmla="*/ 1282348 h 1340193"/>
              <a:gd name="connsiteX3" fmla="*/ 1479423 w 4731304"/>
              <a:gd name="connsiteY3" fmla="*/ 1177573 h 1340193"/>
              <a:gd name="connsiteX4" fmla="*/ 2033060 w 4731304"/>
              <a:gd name="connsiteY4" fmla="*/ 944287 h 1340193"/>
              <a:gd name="connsiteX5" fmla="*/ 2602032 w 4731304"/>
              <a:gd name="connsiteY5" fmla="*/ 607444 h 1340193"/>
              <a:gd name="connsiteX6" fmla="*/ 3236784 w 4731304"/>
              <a:gd name="connsiteY6" fmla="*/ 267934 h 1340193"/>
              <a:gd name="connsiteX7" fmla="*/ 3822573 w 4731304"/>
              <a:gd name="connsiteY7" fmla="*/ 101247 h 1340193"/>
              <a:gd name="connsiteX8" fmla="*/ 4413122 w 4731304"/>
              <a:gd name="connsiteY8" fmla="*/ 25049 h 1340193"/>
              <a:gd name="connsiteX9" fmla="*/ 4731304 w 4731304"/>
              <a:gd name="connsiteY9" fmla="*/ 0 h 1340193"/>
              <a:gd name="connsiteX0" fmla="*/ 0 w 4731304"/>
              <a:gd name="connsiteY0" fmla="*/ 1340193 h 1340193"/>
              <a:gd name="connsiteX1" fmla="*/ 307847 w 4731304"/>
              <a:gd name="connsiteY1" fmla="*/ 1320448 h 1340193"/>
              <a:gd name="connsiteX2" fmla="*/ 912685 w 4731304"/>
              <a:gd name="connsiteY2" fmla="*/ 1282348 h 1340193"/>
              <a:gd name="connsiteX3" fmla="*/ 1479423 w 4731304"/>
              <a:gd name="connsiteY3" fmla="*/ 1177573 h 1340193"/>
              <a:gd name="connsiteX4" fmla="*/ 2072054 w 4731304"/>
              <a:gd name="connsiteY4" fmla="*/ 787863 h 1340193"/>
              <a:gd name="connsiteX5" fmla="*/ 2602032 w 4731304"/>
              <a:gd name="connsiteY5" fmla="*/ 607444 h 1340193"/>
              <a:gd name="connsiteX6" fmla="*/ 3236784 w 4731304"/>
              <a:gd name="connsiteY6" fmla="*/ 267934 h 1340193"/>
              <a:gd name="connsiteX7" fmla="*/ 3822573 w 4731304"/>
              <a:gd name="connsiteY7" fmla="*/ 101247 h 1340193"/>
              <a:gd name="connsiteX8" fmla="*/ 4413122 w 4731304"/>
              <a:gd name="connsiteY8" fmla="*/ 25049 h 1340193"/>
              <a:gd name="connsiteX9" fmla="*/ 4731304 w 4731304"/>
              <a:gd name="connsiteY9" fmla="*/ 0 h 1340193"/>
              <a:gd name="connsiteX0" fmla="*/ 0 w 4731304"/>
              <a:gd name="connsiteY0" fmla="*/ 1340193 h 1340193"/>
              <a:gd name="connsiteX1" fmla="*/ 307847 w 4731304"/>
              <a:gd name="connsiteY1" fmla="*/ 1320448 h 1340193"/>
              <a:gd name="connsiteX2" fmla="*/ 912685 w 4731304"/>
              <a:gd name="connsiteY2" fmla="*/ 1282348 h 1340193"/>
              <a:gd name="connsiteX3" fmla="*/ 1479423 w 4731304"/>
              <a:gd name="connsiteY3" fmla="*/ 1177573 h 1340193"/>
              <a:gd name="connsiteX4" fmla="*/ 2072054 w 4731304"/>
              <a:gd name="connsiteY4" fmla="*/ 787863 h 1340193"/>
              <a:gd name="connsiteX5" fmla="*/ 2918853 w 4731304"/>
              <a:gd name="connsiteY5" fmla="*/ 570038 h 1340193"/>
              <a:gd name="connsiteX6" fmla="*/ 3236784 w 4731304"/>
              <a:gd name="connsiteY6" fmla="*/ 267934 h 1340193"/>
              <a:gd name="connsiteX7" fmla="*/ 3822573 w 4731304"/>
              <a:gd name="connsiteY7" fmla="*/ 101247 h 1340193"/>
              <a:gd name="connsiteX8" fmla="*/ 4413122 w 4731304"/>
              <a:gd name="connsiteY8" fmla="*/ 25049 h 1340193"/>
              <a:gd name="connsiteX9" fmla="*/ 4731304 w 4731304"/>
              <a:gd name="connsiteY9" fmla="*/ 0 h 1340193"/>
              <a:gd name="connsiteX0" fmla="*/ 0 w 4731304"/>
              <a:gd name="connsiteY0" fmla="*/ 1340193 h 1340193"/>
              <a:gd name="connsiteX1" fmla="*/ 307847 w 4731304"/>
              <a:gd name="connsiteY1" fmla="*/ 1320448 h 1340193"/>
              <a:gd name="connsiteX2" fmla="*/ 912685 w 4731304"/>
              <a:gd name="connsiteY2" fmla="*/ 1282348 h 1340193"/>
              <a:gd name="connsiteX3" fmla="*/ 1479423 w 4731304"/>
              <a:gd name="connsiteY3" fmla="*/ 1177573 h 1340193"/>
              <a:gd name="connsiteX4" fmla="*/ 1979445 w 4731304"/>
              <a:gd name="connsiteY4" fmla="*/ 774261 h 1340193"/>
              <a:gd name="connsiteX5" fmla="*/ 2918853 w 4731304"/>
              <a:gd name="connsiteY5" fmla="*/ 570038 h 1340193"/>
              <a:gd name="connsiteX6" fmla="*/ 3236784 w 4731304"/>
              <a:gd name="connsiteY6" fmla="*/ 267934 h 1340193"/>
              <a:gd name="connsiteX7" fmla="*/ 3822573 w 4731304"/>
              <a:gd name="connsiteY7" fmla="*/ 101247 h 1340193"/>
              <a:gd name="connsiteX8" fmla="*/ 4413122 w 4731304"/>
              <a:gd name="connsiteY8" fmla="*/ 25049 h 1340193"/>
              <a:gd name="connsiteX9" fmla="*/ 4731304 w 4731304"/>
              <a:gd name="connsiteY9" fmla="*/ 0 h 1340193"/>
              <a:gd name="connsiteX0" fmla="*/ 0 w 4731304"/>
              <a:gd name="connsiteY0" fmla="*/ 1340193 h 1340193"/>
              <a:gd name="connsiteX1" fmla="*/ 307847 w 4731304"/>
              <a:gd name="connsiteY1" fmla="*/ 1320448 h 1340193"/>
              <a:gd name="connsiteX2" fmla="*/ 912685 w 4731304"/>
              <a:gd name="connsiteY2" fmla="*/ 1282348 h 1340193"/>
              <a:gd name="connsiteX3" fmla="*/ 1479423 w 4731304"/>
              <a:gd name="connsiteY3" fmla="*/ 1177573 h 1340193"/>
              <a:gd name="connsiteX4" fmla="*/ 1979445 w 4731304"/>
              <a:gd name="connsiteY4" fmla="*/ 774261 h 1340193"/>
              <a:gd name="connsiteX5" fmla="*/ 2918853 w 4731304"/>
              <a:gd name="connsiteY5" fmla="*/ 570038 h 1340193"/>
              <a:gd name="connsiteX6" fmla="*/ 3246532 w 4731304"/>
              <a:gd name="connsiteY6" fmla="*/ 356347 h 1340193"/>
              <a:gd name="connsiteX7" fmla="*/ 3822573 w 4731304"/>
              <a:gd name="connsiteY7" fmla="*/ 101247 h 1340193"/>
              <a:gd name="connsiteX8" fmla="*/ 4413122 w 4731304"/>
              <a:gd name="connsiteY8" fmla="*/ 25049 h 1340193"/>
              <a:gd name="connsiteX9" fmla="*/ 4731304 w 4731304"/>
              <a:gd name="connsiteY9" fmla="*/ 0 h 1340193"/>
              <a:gd name="connsiteX0" fmla="*/ 0 w 4731304"/>
              <a:gd name="connsiteY0" fmla="*/ 1340193 h 1340193"/>
              <a:gd name="connsiteX1" fmla="*/ 307847 w 4731304"/>
              <a:gd name="connsiteY1" fmla="*/ 1320448 h 1340193"/>
              <a:gd name="connsiteX2" fmla="*/ 912685 w 4731304"/>
              <a:gd name="connsiteY2" fmla="*/ 1282348 h 1340193"/>
              <a:gd name="connsiteX3" fmla="*/ 1479423 w 4731304"/>
              <a:gd name="connsiteY3" fmla="*/ 1177573 h 1340193"/>
              <a:gd name="connsiteX4" fmla="*/ 1979445 w 4731304"/>
              <a:gd name="connsiteY4" fmla="*/ 774261 h 1340193"/>
              <a:gd name="connsiteX5" fmla="*/ 2918853 w 4731304"/>
              <a:gd name="connsiteY5" fmla="*/ 570038 h 1340193"/>
              <a:gd name="connsiteX6" fmla="*/ 3246532 w 4731304"/>
              <a:gd name="connsiteY6" fmla="*/ 356347 h 1340193"/>
              <a:gd name="connsiteX7" fmla="*/ 3856692 w 4731304"/>
              <a:gd name="connsiteY7" fmla="*/ 179459 h 1340193"/>
              <a:gd name="connsiteX8" fmla="*/ 4413122 w 4731304"/>
              <a:gd name="connsiteY8" fmla="*/ 25049 h 1340193"/>
              <a:gd name="connsiteX9" fmla="*/ 4731304 w 4731304"/>
              <a:gd name="connsiteY9" fmla="*/ 0 h 1340193"/>
              <a:gd name="connsiteX0" fmla="*/ 0 w 4731304"/>
              <a:gd name="connsiteY0" fmla="*/ 1340193 h 1340193"/>
              <a:gd name="connsiteX1" fmla="*/ 307847 w 4731304"/>
              <a:gd name="connsiteY1" fmla="*/ 1320448 h 1340193"/>
              <a:gd name="connsiteX2" fmla="*/ 912685 w 4731304"/>
              <a:gd name="connsiteY2" fmla="*/ 1282348 h 1340193"/>
              <a:gd name="connsiteX3" fmla="*/ 1479423 w 4731304"/>
              <a:gd name="connsiteY3" fmla="*/ 1177573 h 1340193"/>
              <a:gd name="connsiteX4" fmla="*/ 1979445 w 4731304"/>
              <a:gd name="connsiteY4" fmla="*/ 774261 h 1340193"/>
              <a:gd name="connsiteX5" fmla="*/ 2918853 w 4731304"/>
              <a:gd name="connsiteY5" fmla="*/ 570038 h 1340193"/>
              <a:gd name="connsiteX6" fmla="*/ 3246532 w 4731304"/>
              <a:gd name="connsiteY6" fmla="*/ 356347 h 1340193"/>
              <a:gd name="connsiteX7" fmla="*/ 3856692 w 4731304"/>
              <a:gd name="connsiteY7" fmla="*/ 179459 h 1340193"/>
              <a:gd name="connsiteX8" fmla="*/ 4447242 w 4731304"/>
              <a:gd name="connsiteY8" fmla="*/ 45452 h 1340193"/>
              <a:gd name="connsiteX9" fmla="*/ 4731304 w 4731304"/>
              <a:gd name="connsiteY9" fmla="*/ 0 h 1340193"/>
              <a:gd name="connsiteX0" fmla="*/ 0 w 4726430"/>
              <a:gd name="connsiteY0" fmla="*/ 1360596 h 1360596"/>
              <a:gd name="connsiteX1" fmla="*/ 307847 w 4726430"/>
              <a:gd name="connsiteY1" fmla="*/ 1340851 h 1360596"/>
              <a:gd name="connsiteX2" fmla="*/ 912685 w 4726430"/>
              <a:gd name="connsiteY2" fmla="*/ 1302751 h 1360596"/>
              <a:gd name="connsiteX3" fmla="*/ 1479423 w 4726430"/>
              <a:gd name="connsiteY3" fmla="*/ 1197976 h 1360596"/>
              <a:gd name="connsiteX4" fmla="*/ 1979445 w 4726430"/>
              <a:gd name="connsiteY4" fmla="*/ 794664 h 1360596"/>
              <a:gd name="connsiteX5" fmla="*/ 2918853 w 4726430"/>
              <a:gd name="connsiteY5" fmla="*/ 590441 h 1360596"/>
              <a:gd name="connsiteX6" fmla="*/ 3246532 w 4726430"/>
              <a:gd name="connsiteY6" fmla="*/ 376750 h 1360596"/>
              <a:gd name="connsiteX7" fmla="*/ 3856692 w 4726430"/>
              <a:gd name="connsiteY7" fmla="*/ 199862 h 1360596"/>
              <a:gd name="connsiteX8" fmla="*/ 4447242 w 4726430"/>
              <a:gd name="connsiteY8" fmla="*/ 65855 h 1360596"/>
              <a:gd name="connsiteX9" fmla="*/ 4726430 w 4726430"/>
              <a:gd name="connsiteY9" fmla="*/ 0 h 1360596"/>
              <a:gd name="connsiteX0" fmla="*/ 0 w 4726430"/>
              <a:gd name="connsiteY0" fmla="*/ 1360596 h 1360596"/>
              <a:gd name="connsiteX1" fmla="*/ 307847 w 4726430"/>
              <a:gd name="connsiteY1" fmla="*/ 1340851 h 1360596"/>
              <a:gd name="connsiteX2" fmla="*/ 912685 w 4726430"/>
              <a:gd name="connsiteY2" fmla="*/ 1302751 h 1360596"/>
              <a:gd name="connsiteX3" fmla="*/ 1479423 w 4726430"/>
              <a:gd name="connsiteY3" fmla="*/ 1197976 h 1360596"/>
              <a:gd name="connsiteX4" fmla="*/ 1979445 w 4726430"/>
              <a:gd name="connsiteY4" fmla="*/ 794664 h 1360596"/>
              <a:gd name="connsiteX5" fmla="*/ 2918853 w 4726430"/>
              <a:gd name="connsiteY5" fmla="*/ 590441 h 1360596"/>
              <a:gd name="connsiteX6" fmla="*/ 3246532 w 4726430"/>
              <a:gd name="connsiteY6" fmla="*/ 376750 h 1360596"/>
              <a:gd name="connsiteX7" fmla="*/ 3856692 w 4726430"/>
              <a:gd name="connsiteY7" fmla="*/ 199862 h 1360596"/>
              <a:gd name="connsiteX8" fmla="*/ 4447242 w 4726430"/>
              <a:gd name="connsiteY8" fmla="*/ 65855 h 1360596"/>
              <a:gd name="connsiteX9" fmla="*/ 4726430 w 4726430"/>
              <a:gd name="connsiteY9" fmla="*/ 0 h 1360596"/>
              <a:gd name="connsiteX0" fmla="*/ 0 w 4726430"/>
              <a:gd name="connsiteY0" fmla="*/ 1360596 h 1360596"/>
              <a:gd name="connsiteX1" fmla="*/ 307847 w 4726430"/>
              <a:gd name="connsiteY1" fmla="*/ 1340851 h 1360596"/>
              <a:gd name="connsiteX2" fmla="*/ 922434 w 4726430"/>
              <a:gd name="connsiteY2" fmla="*/ 1227939 h 1360596"/>
              <a:gd name="connsiteX3" fmla="*/ 1479423 w 4726430"/>
              <a:gd name="connsiteY3" fmla="*/ 1197976 h 1360596"/>
              <a:gd name="connsiteX4" fmla="*/ 1979445 w 4726430"/>
              <a:gd name="connsiteY4" fmla="*/ 794664 h 1360596"/>
              <a:gd name="connsiteX5" fmla="*/ 2918853 w 4726430"/>
              <a:gd name="connsiteY5" fmla="*/ 590441 h 1360596"/>
              <a:gd name="connsiteX6" fmla="*/ 3246532 w 4726430"/>
              <a:gd name="connsiteY6" fmla="*/ 376750 h 1360596"/>
              <a:gd name="connsiteX7" fmla="*/ 3856692 w 4726430"/>
              <a:gd name="connsiteY7" fmla="*/ 199862 h 1360596"/>
              <a:gd name="connsiteX8" fmla="*/ 4447242 w 4726430"/>
              <a:gd name="connsiteY8" fmla="*/ 65855 h 1360596"/>
              <a:gd name="connsiteX9" fmla="*/ 4726430 w 4726430"/>
              <a:gd name="connsiteY9" fmla="*/ 0 h 1360596"/>
              <a:gd name="connsiteX0" fmla="*/ 0 w 4726430"/>
              <a:gd name="connsiteY0" fmla="*/ 1360596 h 1360596"/>
              <a:gd name="connsiteX1" fmla="*/ 307847 w 4726430"/>
              <a:gd name="connsiteY1" fmla="*/ 1340851 h 1360596"/>
              <a:gd name="connsiteX2" fmla="*/ 1479423 w 4726430"/>
              <a:gd name="connsiteY2" fmla="*/ 1197976 h 1360596"/>
              <a:gd name="connsiteX3" fmla="*/ 1979445 w 4726430"/>
              <a:gd name="connsiteY3" fmla="*/ 794664 h 1360596"/>
              <a:gd name="connsiteX4" fmla="*/ 2918853 w 4726430"/>
              <a:gd name="connsiteY4" fmla="*/ 590441 h 1360596"/>
              <a:gd name="connsiteX5" fmla="*/ 3246532 w 4726430"/>
              <a:gd name="connsiteY5" fmla="*/ 376750 h 1360596"/>
              <a:gd name="connsiteX6" fmla="*/ 3856692 w 4726430"/>
              <a:gd name="connsiteY6" fmla="*/ 199862 h 1360596"/>
              <a:gd name="connsiteX7" fmla="*/ 4447242 w 4726430"/>
              <a:gd name="connsiteY7" fmla="*/ 65855 h 1360596"/>
              <a:gd name="connsiteX8" fmla="*/ 4726430 w 4726430"/>
              <a:gd name="connsiteY8" fmla="*/ 0 h 1360596"/>
              <a:gd name="connsiteX0" fmla="*/ 0 w 4726430"/>
              <a:gd name="connsiteY0" fmla="*/ 1360596 h 1360596"/>
              <a:gd name="connsiteX1" fmla="*/ 1479423 w 4726430"/>
              <a:gd name="connsiteY1" fmla="*/ 1197976 h 1360596"/>
              <a:gd name="connsiteX2" fmla="*/ 1979445 w 4726430"/>
              <a:gd name="connsiteY2" fmla="*/ 794664 h 1360596"/>
              <a:gd name="connsiteX3" fmla="*/ 2918853 w 4726430"/>
              <a:gd name="connsiteY3" fmla="*/ 590441 h 1360596"/>
              <a:gd name="connsiteX4" fmla="*/ 3246532 w 4726430"/>
              <a:gd name="connsiteY4" fmla="*/ 376750 h 1360596"/>
              <a:gd name="connsiteX5" fmla="*/ 3856692 w 4726430"/>
              <a:gd name="connsiteY5" fmla="*/ 199862 h 1360596"/>
              <a:gd name="connsiteX6" fmla="*/ 4447242 w 4726430"/>
              <a:gd name="connsiteY6" fmla="*/ 65855 h 1360596"/>
              <a:gd name="connsiteX7" fmla="*/ 4726430 w 4726430"/>
              <a:gd name="connsiteY7" fmla="*/ 0 h 1360596"/>
              <a:gd name="connsiteX0" fmla="*/ 0 w 4726430"/>
              <a:gd name="connsiteY0" fmla="*/ 1360596 h 1360596"/>
              <a:gd name="connsiteX1" fmla="*/ 1479423 w 4726430"/>
              <a:gd name="connsiteY1" fmla="*/ 1197976 h 1360596"/>
              <a:gd name="connsiteX2" fmla="*/ 2918853 w 4726430"/>
              <a:gd name="connsiteY2" fmla="*/ 590441 h 1360596"/>
              <a:gd name="connsiteX3" fmla="*/ 3246532 w 4726430"/>
              <a:gd name="connsiteY3" fmla="*/ 376750 h 1360596"/>
              <a:gd name="connsiteX4" fmla="*/ 3856692 w 4726430"/>
              <a:gd name="connsiteY4" fmla="*/ 199862 h 1360596"/>
              <a:gd name="connsiteX5" fmla="*/ 4447242 w 4726430"/>
              <a:gd name="connsiteY5" fmla="*/ 65855 h 1360596"/>
              <a:gd name="connsiteX6" fmla="*/ 4726430 w 4726430"/>
              <a:gd name="connsiteY6" fmla="*/ 0 h 1360596"/>
              <a:gd name="connsiteX0" fmla="*/ 0 w 4726430"/>
              <a:gd name="connsiteY0" fmla="*/ 1360596 h 1360596"/>
              <a:gd name="connsiteX1" fmla="*/ 1172350 w 4726430"/>
              <a:gd name="connsiteY1" fmla="*/ 1136767 h 1360596"/>
              <a:gd name="connsiteX2" fmla="*/ 2918853 w 4726430"/>
              <a:gd name="connsiteY2" fmla="*/ 590441 h 1360596"/>
              <a:gd name="connsiteX3" fmla="*/ 3246532 w 4726430"/>
              <a:gd name="connsiteY3" fmla="*/ 376750 h 1360596"/>
              <a:gd name="connsiteX4" fmla="*/ 3856692 w 4726430"/>
              <a:gd name="connsiteY4" fmla="*/ 199862 h 1360596"/>
              <a:gd name="connsiteX5" fmla="*/ 4447242 w 4726430"/>
              <a:gd name="connsiteY5" fmla="*/ 65855 h 1360596"/>
              <a:gd name="connsiteX6" fmla="*/ 4726430 w 4726430"/>
              <a:gd name="connsiteY6" fmla="*/ 0 h 1360596"/>
              <a:gd name="connsiteX0" fmla="*/ 0 w 4726430"/>
              <a:gd name="connsiteY0" fmla="*/ 1360596 h 1360596"/>
              <a:gd name="connsiteX1" fmla="*/ 1172350 w 4726430"/>
              <a:gd name="connsiteY1" fmla="*/ 1136767 h 1360596"/>
              <a:gd name="connsiteX2" fmla="*/ 2372945 w 4726430"/>
              <a:gd name="connsiteY2" fmla="*/ 706059 h 1360596"/>
              <a:gd name="connsiteX3" fmla="*/ 3246532 w 4726430"/>
              <a:gd name="connsiteY3" fmla="*/ 376750 h 1360596"/>
              <a:gd name="connsiteX4" fmla="*/ 3856692 w 4726430"/>
              <a:gd name="connsiteY4" fmla="*/ 199862 h 1360596"/>
              <a:gd name="connsiteX5" fmla="*/ 4447242 w 4726430"/>
              <a:gd name="connsiteY5" fmla="*/ 65855 h 1360596"/>
              <a:gd name="connsiteX6" fmla="*/ 4726430 w 4726430"/>
              <a:gd name="connsiteY6" fmla="*/ 0 h 1360596"/>
              <a:gd name="connsiteX0" fmla="*/ 0 w 4726430"/>
              <a:gd name="connsiteY0" fmla="*/ 1360596 h 1360596"/>
              <a:gd name="connsiteX1" fmla="*/ 1172350 w 4726430"/>
              <a:gd name="connsiteY1" fmla="*/ 1136767 h 1360596"/>
              <a:gd name="connsiteX2" fmla="*/ 2372945 w 4726430"/>
              <a:gd name="connsiteY2" fmla="*/ 706059 h 1360596"/>
              <a:gd name="connsiteX3" fmla="*/ 3246532 w 4726430"/>
              <a:gd name="connsiteY3" fmla="*/ 376750 h 1360596"/>
              <a:gd name="connsiteX4" fmla="*/ 3856692 w 4726430"/>
              <a:gd name="connsiteY4" fmla="*/ 199862 h 1360596"/>
              <a:gd name="connsiteX5" fmla="*/ 4447242 w 4726430"/>
              <a:gd name="connsiteY5" fmla="*/ 65855 h 1360596"/>
              <a:gd name="connsiteX6" fmla="*/ 4726430 w 4726430"/>
              <a:gd name="connsiteY6" fmla="*/ 0 h 1360596"/>
              <a:gd name="connsiteX0" fmla="*/ 0 w 4726430"/>
              <a:gd name="connsiteY0" fmla="*/ 1360596 h 1360596"/>
              <a:gd name="connsiteX1" fmla="*/ 1172350 w 4726430"/>
              <a:gd name="connsiteY1" fmla="*/ 1136767 h 1360596"/>
              <a:gd name="connsiteX2" fmla="*/ 2372945 w 4726430"/>
              <a:gd name="connsiteY2" fmla="*/ 706059 h 1360596"/>
              <a:gd name="connsiteX3" fmla="*/ 3246532 w 4726430"/>
              <a:gd name="connsiteY3" fmla="*/ 376750 h 1360596"/>
              <a:gd name="connsiteX4" fmla="*/ 3856692 w 4726430"/>
              <a:gd name="connsiteY4" fmla="*/ 199862 h 1360596"/>
              <a:gd name="connsiteX5" fmla="*/ 4447242 w 4726430"/>
              <a:gd name="connsiteY5" fmla="*/ 65855 h 1360596"/>
              <a:gd name="connsiteX6" fmla="*/ 4726430 w 4726430"/>
              <a:gd name="connsiteY6" fmla="*/ 0 h 1360596"/>
              <a:gd name="connsiteX0" fmla="*/ 0 w 4726430"/>
              <a:gd name="connsiteY0" fmla="*/ 1360596 h 1360596"/>
              <a:gd name="connsiteX1" fmla="*/ 1172350 w 4726430"/>
              <a:gd name="connsiteY1" fmla="*/ 1136767 h 1360596"/>
              <a:gd name="connsiteX2" fmla="*/ 2372945 w 4726430"/>
              <a:gd name="connsiteY2" fmla="*/ 706059 h 1360596"/>
              <a:gd name="connsiteX3" fmla="*/ 3246532 w 4726430"/>
              <a:gd name="connsiteY3" fmla="*/ 376750 h 1360596"/>
              <a:gd name="connsiteX4" fmla="*/ 3856692 w 4726430"/>
              <a:gd name="connsiteY4" fmla="*/ 199862 h 1360596"/>
              <a:gd name="connsiteX5" fmla="*/ 4726430 w 4726430"/>
              <a:gd name="connsiteY5" fmla="*/ 0 h 1360596"/>
              <a:gd name="connsiteX0" fmla="*/ 0 w 4687437"/>
              <a:gd name="connsiteY0" fmla="*/ 1350394 h 1350394"/>
              <a:gd name="connsiteX1" fmla="*/ 1172350 w 4687437"/>
              <a:gd name="connsiteY1" fmla="*/ 1126565 h 1350394"/>
              <a:gd name="connsiteX2" fmla="*/ 2372945 w 4687437"/>
              <a:gd name="connsiteY2" fmla="*/ 695857 h 1350394"/>
              <a:gd name="connsiteX3" fmla="*/ 3246532 w 4687437"/>
              <a:gd name="connsiteY3" fmla="*/ 366548 h 1350394"/>
              <a:gd name="connsiteX4" fmla="*/ 3856692 w 4687437"/>
              <a:gd name="connsiteY4" fmla="*/ 189660 h 1350394"/>
              <a:gd name="connsiteX5" fmla="*/ 4687437 w 4687437"/>
              <a:gd name="connsiteY5" fmla="*/ 0 h 1350394"/>
              <a:gd name="connsiteX0" fmla="*/ 0 w 4687437"/>
              <a:gd name="connsiteY0" fmla="*/ 1350394 h 1350394"/>
              <a:gd name="connsiteX1" fmla="*/ 1172350 w 4687437"/>
              <a:gd name="connsiteY1" fmla="*/ 1126565 h 1350394"/>
              <a:gd name="connsiteX2" fmla="*/ 2372945 w 4687437"/>
              <a:gd name="connsiteY2" fmla="*/ 695857 h 1350394"/>
              <a:gd name="connsiteX3" fmla="*/ 3856692 w 4687437"/>
              <a:gd name="connsiteY3" fmla="*/ 189660 h 1350394"/>
              <a:gd name="connsiteX4" fmla="*/ 4687437 w 4687437"/>
              <a:gd name="connsiteY4" fmla="*/ 0 h 1350394"/>
              <a:gd name="connsiteX0" fmla="*/ 0 w 4687437"/>
              <a:gd name="connsiteY0" fmla="*/ 1350394 h 1350394"/>
              <a:gd name="connsiteX1" fmla="*/ 1172350 w 4687437"/>
              <a:gd name="connsiteY1" fmla="*/ 1126565 h 1350394"/>
              <a:gd name="connsiteX2" fmla="*/ 2372945 w 4687437"/>
              <a:gd name="connsiteY2" fmla="*/ 695857 h 1350394"/>
              <a:gd name="connsiteX3" fmla="*/ 3539871 w 4687437"/>
              <a:gd name="connsiteY3" fmla="*/ 278073 h 1350394"/>
              <a:gd name="connsiteX4" fmla="*/ 4687437 w 4687437"/>
              <a:gd name="connsiteY4" fmla="*/ 0 h 1350394"/>
              <a:gd name="connsiteX0" fmla="*/ 0 w 4687437"/>
              <a:gd name="connsiteY0" fmla="*/ 1350394 h 1350394"/>
              <a:gd name="connsiteX1" fmla="*/ 1172350 w 4687437"/>
              <a:gd name="connsiteY1" fmla="*/ 1126565 h 1350394"/>
              <a:gd name="connsiteX2" fmla="*/ 2372945 w 4687437"/>
              <a:gd name="connsiteY2" fmla="*/ 695857 h 1350394"/>
              <a:gd name="connsiteX3" fmla="*/ 3539871 w 4687437"/>
              <a:gd name="connsiteY3" fmla="*/ 278073 h 1350394"/>
              <a:gd name="connsiteX4" fmla="*/ 4687437 w 4687437"/>
              <a:gd name="connsiteY4" fmla="*/ 0 h 1350394"/>
              <a:gd name="connsiteX0" fmla="*/ 0 w 4687437"/>
              <a:gd name="connsiteY0" fmla="*/ 1350394 h 1350394"/>
              <a:gd name="connsiteX1" fmla="*/ 1172350 w 4687437"/>
              <a:gd name="connsiteY1" fmla="*/ 1126565 h 1350394"/>
              <a:gd name="connsiteX2" fmla="*/ 2372945 w 4687437"/>
              <a:gd name="connsiteY2" fmla="*/ 695857 h 1350394"/>
              <a:gd name="connsiteX3" fmla="*/ 3539871 w 4687437"/>
              <a:gd name="connsiteY3" fmla="*/ 278073 h 1350394"/>
              <a:gd name="connsiteX4" fmla="*/ 4687437 w 4687437"/>
              <a:gd name="connsiteY4" fmla="*/ 0 h 1350394"/>
              <a:gd name="connsiteX0" fmla="*/ 0 w 4687437"/>
              <a:gd name="connsiteY0" fmla="*/ 1350394 h 1350394"/>
              <a:gd name="connsiteX1" fmla="*/ 1172350 w 4687437"/>
              <a:gd name="connsiteY1" fmla="*/ 1126565 h 1350394"/>
              <a:gd name="connsiteX2" fmla="*/ 2372945 w 4687437"/>
              <a:gd name="connsiteY2" fmla="*/ 695857 h 1350394"/>
              <a:gd name="connsiteX3" fmla="*/ 3539871 w 4687437"/>
              <a:gd name="connsiteY3" fmla="*/ 278073 h 1350394"/>
              <a:gd name="connsiteX4" fmla="*/ 4687437 w 4687437"/>
              <a:gd name="connsiteY4" fmla="*/ 0 h 1350394"/>
              <a:gd name="connsiteX0" fmla="*/ 0 w 4687437"/>
              <a:gd name="connsiteY0" fmla="*/ 1350394 h 1350394"/>
              <a:gd name="connsiteX1" fmla="*/ 1172350 w 4687437"/>
              <a:gd name="connsiteY1" fmla="*/ 1126565 h 1350394"/>
              <a:gd name="connsiteX2" fmla="*/ 2372945 w 4687437"/>
              <a:gd name="connsiteY2" fmla="*/ 695857 h 1350394"/>
              <a:gd name="connsiteX3" fmla="*/ 3539871 w 4687437"/>
              <a:gd name="connsiteY3" fmla="*/ 278073 h 1350394"/>
              <a:gd name="connsiteX4" fmla="*/ 4687437 w 4687437"/>
              <a:gd name="connsiteY4" fmla="*/ 0 h 1350394"/>
              <a:gd name="connsiteX0" fmla="*/ 0 w 4687437"/>
              <a:gd name="connsiteY0" fmla="*/ 1350394 h 1350394"/>
              <a:gd name="connsiteX1" fmla="*/ 1172350 w 4687437"/>
              <a:gd name="connsiteY1" fmla="*/ 1126565 h 1350394"/>
              <a:gd name="connsiteX2" fmla="*/ 2372945 w 4687437"/>
              <a:gd name="connsiteY2" fmla="*/ 695857 h 1350394"/>
              <a:gd name="connsiteX3" fmla="*/ 3539871 w 4687437"/>
              <a:gd name="connsiteY3" fmla="*/ 278073 h 1350394"/>
              <a:gd name="connsiteX4" fmla="*/ 4687437 w 4687437"/>
              <a:gd name="connsiteY4" fmla="*/ 0 h 1350394"/>
              <a:gd name="connsiteX0" fmla="*/ 0 w 4692312"/>
              <a:gd name="connsiteY0" fmla="*/ 1156565 h 1160988"/>
              <a:gd name="connsiteX1" fmla="*/ 1177225 w 4692312"/>
              <a:gd name="connsiteY1" fmla="*/ 1126565 h 1160988"/>
              <a:gd name="connsiteX2" fmla="*/ 2377820 w 4692312"/>
              <a:gd name="connsiteY2" fmla="*/ 695857 h 1160988"/>
              <a:gd name="connsiteX3" fmla="*/ 3544746 w 4692312"/>
              <a:gd name="connsiteY3" fmla="*/ 278073 h 1160988"/>
              <a:gd name="connsiteX4" fmla="*/ 4692312 w 4692312"/>
              <a:gd name="connsiteY4" fmla="*/ 0 h 1160988"/>
              <a:gd name="connsiteX0" fmla="*/ 0 w 4692312"/>
              <a:gd name="connsiteY0" fmla="*/ 1156565 h 1156565"/>
              <a:gd name="connsiteX1" fmla="*/ 1177225 w 4692312"/>
              <a:gd name="connsiteY1" fmla="*/ 1017748 h 1156565"/>
              <a:gd name="connsiteX2" fmla="*/ 2377820 w 4692312"/>
              <a:gd name="connsiteY2" fmla="*/ 695857 h 1156565"/>
              <a:gd name="connsiteX3" fmla="*/ 3544746 w 4692312"/>
              <a:gd name="connsiteY3" fmla="*/ 278073 h 1156565"/>
              <a:gd name="connsiteX4" fmla="*/ 4692312 w 4692312"/>
              <a:gd name="connsiteY4" fmla="*/ 0 h 1156565"/>
              <a:gd name="connsiteX0" fmla="*/ 0 w 4692312"/>
              <a:gd name="connsiteY0" fmla="*/ 1156565 h 1156565"/>
              <a:gd name="connsiteX1" fmla="*/ 1177225 w 4692312"/>
              <a:gd name="connsiteY1" fmla="*/ 1017748 h 1156565"/>
              <a:gd name="connsiteX2" fmla="*/ 2377820 w 4692312"/>
              <a:gd name="connsiteY2" fmla="*/ 695857 h 1156565"/>
              <a:gd name="connsiteX3" fmla="*/ 3544746 w 4692312"/>
              <a:gd name="connsiteY3" fmla="*/ 278073 h 1156565"/>
              <a:gd name="connsiteX4" fmla="*/ 4692312 w 4692312"/>
              <a:gd name="connsiteY4" fmla="*/ 0 h 1156565"/>
              <a:gd name="connsiteX0" fmla="*/ 0 w 4692312"/>
              <a:gd name="connsiteY0" fmla="*/ 1156565 h 1156565"/>
              <a:gd name="connsiteX1" fmla="*/ 1182099 w 4692312"/>
              <a:gd name="connsiteY1" fmla="*/ 959939 h 1156565"/>
              <a:gd name="connsiteX2" fmla="*/ 2377820 w 4692312"/>
              <a:gd name="connsiteY2" fmla="*/ 695857 h 1156565"/>
              <a:gd name="connsiteX3" fmla="*/ 3544746 w 4692312"/>
              <a:gd name="connsiteY3" fmla="*/ 278073 h 1156565"/>
              <a:gd name="connsiteX4" fmla="*/ 4692312 w 4692312"/>
              <a:gd name="connsiteY4" fmla="*/ 0 h 1156565"/>
              <a:gd name="connsiteX0" fmla="*/ 0 w 4692312"/>
              <a:gd name="connsiteY0" fmla="*/ 1156565 h 1156565"/>
              <a:gd name="connsiteX1" fmla="*/ 1182099 w 4692312"/>
              <a:gd name="connsiteY1" fmla="*/ 959939 h 1156565"/>
              <a:gd name="connsiteX2" fmla="*/ 2358323 w 4692312"/>
              <a:gd name="connsiteY2" fmla="*/ 702658 h 1156565"/>
              <a:gd name="connsiteX3" fmla="*/ 3544746 w 4692312"/>
              <a:gd name="connsiteY3" fmla="*/ 278073 h 1156565"/>
              <a:gd name="connsiteX4" fmla="*/ 4692312 w 4692312"/>
              <a:gd name="connsiteY4" fmla="*/ 0 h 1156565"/>
              <a:gd name="connsiteX0" fmla="*/ 0 w 4692312"/>
              <a:gd name="connsiteY0" fmla="*/ 1156565 h 1156565"/>
              <a:gd name="connsiteX1" fmla="*/ 1182099 w 4692312"/>
              <a:gd name="connsiteY1" fmla="*/ 959939 h 1156565"/>
              <a:gd name="connsiteX2" fmla="*/ 2358323 w 4692312"/>
              <a:gd name="connsiteY2" fmla="*/ 702658 h 1156565"/>
              <a:gd name="connsiteX3" fmla="*/ 3544746 w 4692312"/>
              <a:gd name="connsiteY3" fmla="*/ 278073 h 1156565"/>
              <a:gd name="connsiteX4" fmla="*/ 4692312 w 4692312"/>
              <a:gd name="connsiteY4" fmla="*/ 0 h 1156565"/>
              <a:gd name="connsiteX0" fmla="*/ 0 w 4692312"/>
              <a:gd name="connsiteY0" fmla="*/ 1156565 h 1156565"/>
              <a:gd name="connsiteX1" fmla="*/ 1182099 w 4692312"/>
              <a:gd name="connsiteY1" fmla="*/ 959939 h 1156565"/>
              <a:gd name="connsiteX2" fmla="*/ 2358323 w 4692312"/>
              <a:gd name="connsiteY2" fmla="*/ 702658 h 1156565"/>
              <a:gd name="connsiteX3" fmla="*/ 3544746 w 4692312"/>
              <a:gd name="connsiteY3" fmla="*/ 278073 h 1156565"/>
              <a:gd name="connsiteX4" fmla="*/ 4692312 w 4692312"/>
              <a:gd name="connsiteY4" fmla="*/ 0 h 1156565"/>
              <a:gd name="connsiteX0" fmla="*/ 0 w 4692312"/>
              <a:gd name="connsiteY0" fmla="*/ 1156565 h 1156565"/>
              <a:gd name="connsiteX1" fmla="*/ 1182099 w 4692312"/>
              <a:gd name="connsiteY1" fmla="*/ 959939 h 1156565"/>
              <a:gd name="connsiteX2" fmla="*/ 2358323 w 4692312"/>
              <a:gd name="connsiteY2" fmla="*/ 702658 h 1156565"/>
              <a:gd name="connsiteX3" fmla="*/ 3544746 w 4692312"/>
              <a:gd name="connsiteY3" fmla="*/ 278073 h 1156565"/>
              <a:gd name="connsiteX4" fmla="*/ 4692312 w 4692312"/>
              <a:gd name="connsiteY4" fmla="*/ 0 h 1156565"/>
              <a:gd name="connsiteX0" fmla="*/ 0 w 4697186"/>
              <a:gd name="connsiteY0" fmla="*/ 1030746 h 1030746"/>
              <a:gd name="connsiteX1" fmla="*/ 1182099 w 4697186"/>
              <a:gd name="connsiteY1" fmla="*/ 834120 h 1030746"/>
              <a:gd name="connsiteX2" fmla="*/ 2358323 w 4697186"/>
              <a:gd name="connsiteY2" fmla="*/ 576839 h 1030746"/>
              <a:gd name="connsiteX3" fmla="*/ 3544746 w 4697186"/>
              <a:gd name="connsiteY3" fmla="*/ 152254 h 1030746"/>
              <a:gd name="connsiteX4" fmla="*/ 4697186 w 4697186"/>
              <a:gd name="connsiteY4" fmla="*/ 0 h 1030746"/>
              <a:gd name="connsiteX0" fmla="*/ 0 w 4697186"/>
              <a:gd name="connsiteY0" fmla="*/ 1030746 h 1030746"/>
              <a:gd name="connsiteX1" fmla="*/ 1182099 w 4697186"/>
              <a:gd name="connsiteY1" fmla="*/ 834120 h 1030746"/>
              <a:gd name="connsiteX2" fmla="*/ 2358323 w 4697186"/>
              <a:gd name="connsiteY2" fmla="*/ 576839 h 1030746"/>
              <a:gd name="connsiteX3" fmla="*/ 3544746 w 4697186"/>
              <a:gd name="connsiteY3" fmla="*/ 97846 h 1030746"/>
              <a:gd name="connsiteX4" fmla="*/ 4697186 w 4697186"/>
              <a:gd name="connsiteY4" fmla="*/ 0 h 1030746"/>
              <a:gd name="connsiteX0" fmla="*/ 0 w 4692311"/>
              <a:gd name="connsiteY0" fmla="*/ 962736 h 962736"/>
              <a:gd name="connsiteX1" fmla="*/ 1177224 w 4692311"/>
              <a:gd name="connsiteY1" fmla="*/ 834120 h 962736"/>
              <a:gd name="connsiteX2" fmla="*/ 2353448 w 4692311"/>
              <a:gd name="connsiteY2" fmla="*/ 576839 h 962736"/>
              <a:gd name="connsiteX3" fmla="*/ 3539871 w 4692311"/>
              <a:gd name="connsiteY3" fmla="*/ 97846 h 962736"/>
              <a:gd name="connsiteX4" fmla="*/ 4692311 w 4692311"/>
              <a:gd name="connsiteY4" fmla="*/ 0 h 962736"/>
              <a:gd name="connsiteX0" fmla="*/ 0 w 4692311"/>
              <a:gd name="connsiteY0" fmla="*/ 962736 h 962736"/>
              <a:gd name="connsiteX1" fmla="*/ 1177224 w 4692311"/>
              <a:gd name="connsiteY1" fmla="*/ 834120 h 962736"/>
              <a:gd name="connsiteX2" fmla="*/ 2823925 w 4692311"/>
              <a:gd name="connsiteY2" fmla="*/ 429594 h 962736"/>
              <a:gd name="connsiteX3" fmla="*/ 3539871 w 4692311"/>
              <a:gd name="connsiteY3" fmla="*/ 97846 h 962736"/>
              <a:gd name="connsiteX4" fmla="*/ 4692311 w 4692311"/>
              <a:gd name="connsiteY4" fmla="*/ 0 h 962736"/>
              <a:gd name="connsiteX0" fmla="*/ 0 w 4692311"/>
              <a:gd name="connsiteY0" fmla="*/ 962736 h 962736"/>
              <a:gd name="connsiteX1" fmla="*/ 1177224 w 4692311"/>
              <a:gd name="connsiteY1" fmla="*/ 834120 h 962736"/>
              <a:gd name="connsiteX2" fmla="*/ 2823925 w 4692311"/>
              <a:gd name="connsiteY2" fmla="*/ 429594 h 962736"/>
              <a:gd name="connsiteX3" fmla="*/ 3623414 w 4692311"/>
              <a:gd name="connsiteY3" fmla="*/ 110117 h 962736"/>
              <a:gd name="connsiteX4" fmla="*/ 4692311 w 4692311"/>
              <a:gd name="connsiteY4" fmla="*/ 0 h 962736"/>
              <a:gd name="connsiteX0" fmla="*/ 0 w 4692311"/>
              <a:gd name="connsiteY0" fmla="*/ 962736 h 962736"/>
              <a:gd name="connsiteX1" fmla="*/ 1177224 w 4692311"/>
              <a:gd name="connsiteY1" fmla="*/ 834120 h 962736"/>
              <a:gd name="connsiteX2" fmla="*/ 2823925 w 4692311"/>
              <a:gd name="connsiteY2" fmla="*/ 429594 h 962736"/>
              <a:gd name="connsiteX3" fmla="*/ 3781706 w 4692311"/>
              <a:gd name="connsiteY3" fmla="*/ 100914 h 962736"/>
              <a:gd name="connsiteX4" fmla="*/ 4692311 w 4692311"/>
              <a:gd name="connsiteY4" fmla="*/ 0 h 962736"/>
              <a:gd name="connsiteX0" fmla="*/ 0 w 4692311"/>
              <a:gd name="connsiteY0" fmla="*/ 962736 h 962736"/>
              <a:gd name="connsiteX1" fmla="*/ 1177224 w 4692311"/>
              <a:gd name="connsiteY1" fmla="*/ 834120 h 962736"/>
              <a:gd name="connsiteX2" fmla="*/ 2823925 w 4692311"/>
              <a:gd name="connsiteY2" fmla="*/ 429594 h 962736"/>
              <a:gd name="connsiteX3" fmla="*/ 3781706 w 4692311"/>
              <a:gd name="connsiteY3" fmla="*/ 100914 h 962736"/>
              <a:gd name="connsiteX4" fmla="*/ 4692311 w 4692311"/>
              <a:gd name="connsiteY4" fmla="*/ 0 h 962736"/>
              <a:gd name="connsiteX0" fmla="*/ 0 w 4692311"/>
              <a:gd name="connsiteY0" fmla="*/ 962736 h 962736"/>
              <a:gd name="connsiteX1" fmla="*/ 1177224 w 4692311"/>
              <a:gd name="connsiteY1" fmla="*/ 834120 h 962736"/>
              <a:gd name="connsiteX2" fmla="*/ 2823925 w 4692311"/>
              <a:gd name="connsiteY2" fmla="*/ 429594 h 962736"/>
              <a:gd name="connsiteX3" fmla="*/ 3781706 w 4692311"/>
              <a:gd name="connsiteY3" fmla="*/ 100914 h 962736"/>
              <a:gd name="connsiteX4" fmla="*/ 4692311 w 4692311"/>
              <a:gd name="connsiteY4" fmla="*/ 0 h 962736"/>
              <a:gd name="connsiteX0" fmla="*/ 0 w 4771457"/>
              <a:gd name="connsiteY0" fmla="*/ 1122252 h 1122252"/>
              <a:gd name="connsiteX1" fmla="*/ 1256370 w 4771457"/>
              <a:gd name="connsiteY1" fmla="*/ 834120 h 1122252"/>
              <a:gd name="connsiteX2" fmla="*/ 2903071 w 4771457"/>
              <a:gd name="connsiteY2" fmla="*/ 429594 h 1122252"/>
              <a:gd name="connsiteX3" fmla="*/ 3860852 w 4771457"/>
              <a:gd name="connsiteY3" fmla="*/ 100914 h 1122252"/>
              <a:gd name="connsiteX4" fmla="*/ 4771457 w 4771457"/>
              <a:gd name="connsiteY4" fmla="*/ 0 h 1122252"/>
              <a:gd name="connsiteX0" fmla="*/ 0 w 4771457"/>
              <a:gd name="connsiteY0" fmla="*/ 1122252 h 1122252"/>
              <a:gd name="connsiteX1" fmla="*/ 970566 w 4771457"/>
              <a:gd name="connsiteY1" fmla="*/ 941486 h 1122252"/>
              <a:gd name="connsiteX2" fmla="*/ 2903071 w 4771457"/>
              <a:gd name="connsiteY2" fmla="*/ 429594 h 1122252"/>
              <a:gd name="connsiteX3" fmla="*/ 3860852 w 4771457"/>
              <a:gd name="connsiteY3" fmla="*/ 100914 h 1122252"/>
              <a:gd name="connsiteX4" fmla="*/ 4771457 w 4771457"/>
              <a:gd name="connsiteY4" fmla="*/ 0 h 1122252"/>
              <a:gd name="connsiteX0" fmla="*/ 0 w 4833014"/>
              <a:gd name="connsiteY0" fmla="*/ 1186672 h 1186672"/>
              <a:gd name="connsiteX1" fmla="*/ 970566 w 4833014"/>
              <a:gd name="connsiteY1" fmla="*/ 1005906 h 1186672"/>
              <a:gd name="connsiteX2" fmla="*/ 2903071 w 4833014"/>
              <a:gd name="connsiteY2" fmla="*/ 494014 h 1186672"/>
              <a:gd name="connsiteX3" fmla="*/ 3860852 w 4833014"/>
              <a:gd name="connsiteY3" fmla="*/ 165334 h 1186672"/>
              <a:gd name="connsiteX4" fmla="*/ 4833014 w 4833014"/>
              <a:gd name="connsiteY4" fmla="*/ 0 h 1186672"/>
              <a:gd name="connsiteX0" fmla="*/ 0 w 4833014"/>
              <a:gd name="connsiteY0" fmla="*/ 1186672 h 1186672"/>
              <a:gd name="connsiteX1" fmla="*/ 970566 w 4833014"/>
              <a:gd name="connsiteY1" fmla="*/ 1005906 h 1186672"/>
              <a:gd name="connsiteX2" fmla="*/ 2903071 w 4833014"/>
              <a:gd name="connsiteY2" fmla="*/ 494014 h 1186672"/>
              <a:gd name="connsiteX3" fmla="*/ 3860852 w 4833014"/>
              <a:gd name="connsiteY3" fmla="*/ 165334 h 1186672"/>
              <a:gd name="connsiteX4" fmla="*/ 4833014 w 4833014"/>
              <a:gd name="connsiteY4" fmla="*/ 0 h 1186672"/>
              <a:gd name="connsiteX0" fmla="*/ 0 w 4833014"/>
              <a:gd name="connsiteY0" fmla="*/ 1186672 h 1186672"/>
              <a:gd name="connsiteX1" fmla="*/ 970566 w 4833014"/>
              <a:gd name="connsiteY1" fmla="*/ 1005906 h 1186672"/>
              <a:gd name="connsiteX2" fmla="*/ 2903071 w 4833014"/>
              <a:gd name="connsiteY2" fmla="*/ 494014 h 1186672"/>
              <a:gd name="connsiteX3" fmla="*/ 3869646 w 4833014"/>
              <a:gd name="connsiteY3" fmla="*/ 110117 h 1186672"/>
              <a:gd name="connsiteX4" fmla="*/ 4833014 w 4833014"/>
              <a:gd name="connsiteY4" fmla="*/ 0 h 1186672"/>
              <a:gd name="connsiteX0" fmla="*/ 0 w 4833014"/>
              <a:gd name="connsiteY0" fmla="*/ 1186672 h 1186672"/>
              <a:gd name="connsiteX1" fmla="*/ 970566 w 4833014"/>
              <a:gd name="connsiteY1" fmla="*/ 1005906 h 1186672"/>
              <a:gd name="connsiteX2" fmla="*/ 2903071 w 4833014"/>
              <a:gd name="connsiteY2" fmla="*/ 494014 h 1186672"/>
              <a:gd name="connsiteX3" fmla="*/ 3869646 w 4833014"/>
              <a:gd name="connsiteY3" fmla="*/ 110117 h 1186672"/>
              <a:gd name="connsiteX4" fmla="*/ 4833014 w 4833014"/>
              <a:gd name="connsiteY4" fmla="*/ 0 h 1186672"/>
              <a:gd name="connsiteX0" fmla="*/ 0 w 4833014"/>
              <a:gd name="connsiteY0" fmla="*/ 1186672 h 1186672"/>
              <a:gd name="connsiteX1" fmla="*/ 970566 w 4833014"/>
              <a:gd name="connsiteY1" fmla="*/ 1005906 h 1186672"/>
              <a:gd name="connsiteX2" fmla="*/ 2903071 w 4833014"/>
              <a:gd name="connsiteY2" fmla="*/ 494014 h 1186672"/>
              <a:gd name="connsiteX3" fmla="*/ 3869646 w 4833014"/>
              <a:gd name="connsiteY3" fmla="*/ 110117 h 1186672"/>
              <a:gd name="connsiteX4" fmla="*/ 4833014 w 4833014"/>
              <a:gd name="connsiteY4" fmla="*/ 0 h 118667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833014" h="1186672">
                <a:moveTo>
                  <a:pt x="0" y="1186672"/>
                </a:moveTo>
                <a:cubicBezTo>
                  <a:pt x="308213" y="1152793"/>
                  <a:pt x="486721" y="1121349"/>
                  <a:pt x="970566" y="1005906"/>
                </a:cubicBezTo>
                <a:cubicBezTo>
                  <a:pt x="1454411" y="890463"/>
                  <a:pt x="2419891" y="643312"/>
                  <a:pt x="2903071" y="494014"/>
                </a:cubicBezTo>
                <a:cubicBezTo>
                  <a:pt x="3386251" y="344716"/>
                  <a:pt x="3348943" y="253386"/>
                  <a:pt x="3869646" y="110117"/>
                </a:cubicBezTo>
                <a:cubicBezTo>
                  <a:pt x="4341982" y="28202"/>
                  <a:pt x="4427607" y="31508"/>
                  <a:pt x="4833014" y="0"/>
                </a:cubicBezTo>
              </a:path>
            </a:pathLst>
          </a:custGeom>
          <a:noFill/>
          <a:ln w="19050">
            <a:solidFill>
              <a:srgbClr val="003F48"/>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900"/>
          </a:p>
        </p:txBody>
      </p:sp>
      <p:sp>
        <p:nvSpPr>
          <p:cNvPr id="35" name="Oval 34">
            <a:extLst>
              <a:ext uri="{FF2B5EF4-FFF2-40B4-BE49-F238E27FC236}">
                <a16:creationId xmlns:a16="http://schemas.microsoft.com/office/drawing/2014/main" id="{317FFC36-7673-4EC8-9C5A-2D65F354F72E}"/>
              </a:ext>
            </a:extLst>
          </p:cNvPr>
          <p:cNvSpPr>
            <a:spLocks noChangeAspect="1"/>
          </p:cNvSpPr>
          <p:nvPr/>
        </p:nvSpPr>
        <p:spPr>
          <a:xfrm>
            <a:off x="1705891" y="3298107"/>
            <a:ext cx="94096" cy="85518"/>
          </a:xfrm>
          <a:prstGeom prst="ellipse">
            <a:avLst/>
          </a:prstGeom>
          <a:solidFill>
            <a:srgbClr val="007382"/>
          </a:solidFill>
          <a:ln w="19050">
            <a:solidFill>
              <a:srgbClr val="19525A"/>
            </a:solidFill>
            <a:extLst>
              <a:ext uri="{C807C97D-BFC1-408E-A445-0C87EB9F89A2}">
                <ask:lineSketchStyleProps xmlns:ask="http://schemas.microsoft.com/office/drawing/2018/sketchyshapes" sd="3978248048">
                  <a:custGeom>
                    <a:avLst/>
                    <a:gdLst>
                      <a:gd name="connsiteX0" fmla="*/ 0 w 504000"/>
                      <a:gd name="connsiteY0" fmla="*/ 252000 h 504000"/>
                      <a:gd name="connsiteX1" fmla="*/ 252000 w 504000"/>
                      <a:gd name="connsiteY1" fmla="*/ 0 h 504000"/>
                      <a:gd name="connsiteX2" fmla="*/ 504000 w 504000"/>
                      <a:gd name="connsiteY2" fmla="*/ 252000 h 504000"/>
                      <a:gd name="connsiteX3" fmla="*/ 252000 w 504000"/>
                      <a:gd name="connsiteY3" fmla="*/ 504000 h 504000"/>
                      <a:gd name="connsiteX4" fmla="*/ 0 w 504000"/>
                      <a:gd name="connsiteY4" fmla="*/ 252000 h 504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04000" h="504000" fill="none" extrusionOk="0">
                        <a:moveTo>
                          <a:pt x="0" y="252000"/>
                        </a:moveTo>
                        <a:cubicBezTo>
                          <a:pt x="10215" y="121361"/>
                          <a:pt x="108227" y="-5764"/>
                          <a:pt x="252000" y="0"/>
                        </a:cubicBezTo>
                        <a:cubicBezTo>
                          <a:pt x="365645" y="1603"/>
                          <a:pt x="495676" y="146461"/>
                          <a:pt x="504000" y="252000"/>
                        </a:cubicBezTo>
                        <a:cubicBezTo>
                          <a:pt x="504107" y="359184"/>
                          <a:pt x="374048" y="509862"/>
                          <a:pt x="252000" y="504000"/>
                        </a:cubicBezTo>
                        <a:cubicBezTo>
                          <a:pt x="101159" y="488907"/>
                          <a:pt x="20161" y="379868"/>
                          <a:pt x="0" y="252000"/>
                        </a:cubicBezTo>
                        <a:close/>
                      </a:path>
                      <a:path w="504000" h="504000" stroke="0" extrusionOk="0">
                        <a:moveTo>
                          <a:pt x="0" y="252000"/>
                        </a:moveTo>
                        <a:cubicBezTo>
                          <a:pt x="-2454" y="108298"/>
                          <a:pt x="144402" y="-14082"/>
                          <a:pt x="252000" y="0"/>
                        </a:cubicBezTo>
                        <a:cubicBezTo>
                          <a:pt x="400050" y="18812"/>
                          <a:pt x="477128" y="125353"/>
                          <a:pt x="504000" y="252000"/>
                        </a:cubicBezTo>
                        <a:cubicBezTo>
                          <a:pt x="484323" y="374101"/>
                          <a:pt x="415844" y="494832"/>
                          <a:pt x="252000" y="504000"/>
                        </a:cubicBezTo>
                        <a:cubicBezTo>
                          <a:pt x="93898" y="484274"/>
                          <a:pt x="10706" y="399289"/>
                          <a:pt x="0" y="252000"/>
                        </a:cubicBezTo>
                        <a:close/>
                      </a:path>
                    </a:pathLst>
                  </a:custGeom>
                  <ask:type>
                    <ask:lineSketchNone/>
                  </ask:type>
                </ask:lineSketchStyleProps>
              </a:ext>
            </a:extLst>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a:p>
        </p:txBody>
      </p:sp>
      <p:sp>
        <p:nvSpPr>
          <p:cNvPr id="36" name="Oval 35">
            <a:extLst>
              <a:ext uri="{FF2B5EF4-FFF2-40B4-BE49-F238E27FC236}">
                <a16:creationId xmlns:a16="http://schemas.microsoft.com/office/drawing/2014/main" id="{56DB725E-FF8F-41B5-BF01-86FF2615AAE2}"/>
              </a:ext>
            </a:extLst>
          </p:cNvPr>
          <p:cNvSpPr>
            <a:spLocks noChangeAspect="1"/>
          </p:cNvSpPr>
          <p:nvPr/>
        </p:nvSpPr>
        <p:spPr>
          <a:xfrm>
            <a:off x="2660387" y="2988063"/>
            <a:ext cx="94096" cy="85518"/>
          </a:xfrm>
          <a:prstGeom prst="ellipse">
            <a:avLst/>
          </a:prstGeom>
          <a:solidFill>
            <a:srgbClr val="007382"/>
          </a:solidFill>
          <a:ln w="19050">
            <a:solidFill>
              <a:srgbClr val="19525A"/>
            </a:solidFill>
            <a:extLst>
              <a:ext uri="{C807C97D-BFC1-408E-A445-0C87EB9F89A2}">
                <ask:lineSketchStyleProps xmlns:ask="http://schemas.microsoft.com/office/drawing/2018/sketchyshapes" sd="3978248048">
                  <a:custGeom>
                    <a:avLst/>
                    <a:gdLst>
                      <a:gd name="connsiteX0" fmla="*/ 0 w 504000"/>
                      <a:gd name="connsiteY0" fmla="*/ 252000 h 504000"/>
                      <a:gd name="connsiteX1" fmla="*/ 252000 w 504000"/>
                      <a:gd name="connsiteY1" fmla="*/ 0 h 504000"/>
                      <a:gd name="connsiteX2" fmla="*/ 504000 w 504000"/>
                      <a:gd name="connsiteY2" fmla="*/ 252000 h 504000"/>
                      <a:gd name="connsiteX3" fmla="*/ 252000 w 504000"/>
                      <a:gd name="connsiteY3" fmla="*/ 504000 h 504000"/>
                      <a:gd name="connsiteX4" fmla="*/ 0 w 504000"/>
                      <a:gd name="connsiteY4" fmla="*/ 252000 h 504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04000" h="504000" fill="none" extrusionOk="0">
                        <a:moveTo>
                          <a:pt x="0" y="252000"/>
                        </a:moveTo>
                        <a:cubicBezTo>
                          <a:pt x="10215" y="121361"/>
                          <a:pt x="108227" y="-5764"/>
                          <a:pt x="252000" y="0"/>
                        </a:cubicBezTo>
                        <a:cubicBezTo>
                          <a:pt x="365645" y="1603"/>
                          <a:pt x="495676" y="146461"/>
                          <a:pt x="504000" y="252000"/>
                        </a:cubicBezTo>
                        <a:cubicBezTo>
                          <a:pt x="504107" y="359184"/>
                          <a:pt x="374048" y="509862"/>
                          <a:pt x="252000" y="504000"/>
                        </a:cubicBezTo>
                        <a:cubicBezTo>
                          <a:pt x="101159" y="488907"/>
                          <a:pt x="20161" y="379868"/>
                          <a:pt x="0" y="252000"/>
                        </a:cubicBezTo>
                        <a:close/>
                      </a:path>
                      <a:path w="504000" h="504000" stroke="0" extrusionOk="0">
                        <a:moveTo>
                          <a:pt x="0" y="252000"/>
                        </a:moveTo>
                        <a:cubicBezTo>
                          <a:pt x="-2454" y="108298"/>
                          <a:pt x="144402" y="-14082"/>
                          <a:pt x="252000" y="0"/>
                        </a:cubicBezTo>
                        <a:cubicBezTo>
                          <a:pt x="400050" y="18812"/>
                          <a:pt x="477128" y="125353"/>
                          <a:pt x="504000" y="252000"/>
                        </a:cubicBezTo>
                        <a:cubicBezTo>
                          <a:pt x="484323" y="374101"/>
                          <a:pt x="415844" y="494832"/>
                          <a:pt x="252000" y="504000"/>
                        </a:cubicBezTo>
                        <a:cubicBezTo>
                          <a:pt x="93898" y="484274"/>
                          <a:pt x="10706" y="399289"/>
                          <a:pt x="0" y="252000"/>
                        </a:cubicBezTo>
                        <a:close/>
                      </a:path>
                    </a:pathLst>
                  </a:custGeom>
                  <ask:type>
                    <ask:lineSketchNone/>
                  </ask:type>
                </ask:lineSketchStyleProps>
              </a:ext>
            </a:extLst>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a:p>
        </p:txBody>
      </p:sp>
      <p:sp>
        <p:nvSpPr>
          <p:cNvPr id="38" name="Oval 37">
            <a:extLst>
              <a:ext uri="{FF2B5EF4-FFF2-40B4-BE49-F238E27FC236}">
                <a16:creationId xmlns:a16="http://schemas.microsoft.com/office/drawing/2014/main" id="{25E9E315-4322-46F1-824C-A1D988884D95}"/>
              </a:ext>
            </a:extLst>
          </p:cNvPr>
          <p:cNvSpPr>
            <a:spLocks noChangeAspect="1"/>
          </p:cNvSpPr>
          <p:nvPr/>
        </p:nvSpPr>
        <p:spPr>
          <a:xfrm>
            <a:off x="3570728" y="2656842"/>
            <a:ext cx="94096" cy="85518"/>
          </a:xfrm>
          <a:prstGeom prst="ellipse">
            <a:avLst/>
          </a:prstGeom>
          <a:solidFill>
            <a:srgbClr val="007382"/>
          </a:solidFill>
          <a:ln w="19050">
            <a:solidFill>
              <a:srgbClr val="19525A"/>
            </a:solidFill>
            <a:extLst>
              <a:ext uri="{C807C97D-BFC1-408E-A445-0C87EB9F89A2}">
                <ask:lineSketchStyleProps xmlns:ask="http://schemas.microsoft.com/office/drawing/2018/sketchyshapes" sd="3978248048">
                  <a:custGeom>
                    <a:avLst/>
                    <a:gdLst>
                      <a:gd name="connsiteX0" fmla="*/ 0 w 504000"/>
                      <a:gd name="connsiteY0" fmla="*/ 252000 h 504000"/>
                      <a:gd name="connsiteX1" fmla="*/ 252000 w 504000"/>
                      <a:gd name="connsiteY1" fmla="*/ 0 h 504000"/>
                      <a:gd name="connsiteX2" fmla="*/ 504000 w 504000"/>
                      <a:gd name="connsiteY2" fmla="*/ 252000 h 504000"/>
                      <a:gd name="connsiteX3" fmla="*/ 252000 w 504000"/>
                      <a:gd name="connsiteY3" fmla="*/ 504000 h 504000"/>
                      <a:gd name="connsiteX4" fmla="*/ 0 w 504000"/>
                      <a:gd name="connsiteY4" fmla="*/ 252000 h 504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04000" h="504000" fill="none" extrusionOk="0">
                        <a:moveTo>
                          <a:pt x="0" y="252000"/>
                        </a:moveTo>
                        <a:cubicBezTo>
                          <a:pt x="10215" y="121361"/>
                          <a:pt x="108227" y="-5764"/>
                          <a:pt x="252000" y="0"/>
                        </a:cubicBezTo>
                        <a:cubicBezTo>
                          <a:pt x="365645" y="1603"/>
                          <a:pt x="495676" y="146461"/>
                          <a:pt x="504000" y="252000"/>
                        </a:cubicBezTo>
                        <a:cubicBezTo>
                          <a:pt x="504107" y="359184"/>
                          <a:pt x="374048" y="509862"/>
                          <a:pt x="252000" y="504000"/>
                        </a:cubicBezTo>
                        <a:cubicBezTo>
                          <a:pt x="101159" y="488907"/>
                          <a:pt x="20161" y="379868"/>
                          <a:pt x="0" y="252000"/>
                        </a:cubicBezTo>
                        <a:close/>
                      </a:path>
                      <a:path w="504000" h="504000" stroke="0" extrusionOk="0">
                        <a:moveTo>
                          <a:pt x="0" y="252000"/>
                        </a:moveTo>
                        <a:cubicBezTo>
                          <a:pt x="-2454" y="108298"/>
                          <a:pt x="144402" y="-14082"/>
                          <a:pt x="252000" y="0"/>
                        </a:cubicBezTo>
                        <a:cubicBezTo>
                          <a:pt x="400050" y="18812"/>
                          <a:pt x="477128" y="125353"/>
                          <a:pt x="504000" y="252000"/>
                        </a:cubicBezTo>
                        <a:cubicBezTo>
                          <a:pt x="484323" y="374101"/>
                          <a:pt x="415844" y="494832"/>
                          <a:pt x="252000" y="504000"/>
                        </a:cubicBezTo>
                        <a:cubicBezTo>
                          <a:pt x="93898" y="484274"/>
                          <a:pt x="10706" y="399289"/>
                          <a:pt x="0" y="252000"/>
                        </a:cubicBezTo>
                        <a:close/>
                      </a:path>
                    </a:pathLst>
                  </a:custGeom>
                  <ask:type>
                    <ask:lineSketchNone/>
                  </ask:type>
                </ask:lineSketchStyleProps>
              </a:ext>
            </a:extLst>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a:p>
        </p:txBody>
      </p:sp>
      <p:sp>
        <p:nvSpPr>
          <p:cNvPr id="40" name="Oval 39">
            <a:extLst>
              <a:ext uri="{FF2B5EF4-FFF2-40B4-BE49-F238E27FC236}">
                <a16:creationId xmlns:a16="http://schemas.microsoft.com/office/drawing/2014/main" id="{08B8209D-3735-458A-A9B1-5D9631309753}"/>
              </a:ext>
            </a:extLst>
          </p:cNvPr>
          <p:cNvSpPr>
            <a:spLocks noChangeAspect="1"/>
          </p:cNvSpPr>
          <p:nvPr/>
        </p:nvSpPr>
        <p:spPr>
          <a:xfrm>
            <a:off x="4476944" y="2186494"/>
            <a:ext cx="94096" cy="85518"/>
          </a:xfrm>
          <a:prstGeom prst="ellipse">
            <a:avLst/>
          </a:prstGeom>
          <a:solidFill>
            <a:srgbClr val="007382"/>
          </a:solidFill>
          <a:ln w="19050">
            <a:solidFill>
              <a:srgbClr val="19525A"/>
            </a:solidFill>
            <a:extLst>
              <a:ext uri="{C807C97D-BFC1-408E-A445-0C87EB9F89A2}">
                <ask:lineSketchStyleProps xmlns:ask="http://schemas.microsoft.com/office/drawing/2018/sketchyshapes" sd="3978248048">
                  <a:custGeom>
                    <a:avLst/>
                    <a:gdLst>
                      <a:gd name="connsiteX0" fmla="*/ 0 w 504000"/>
                      <a:gd name="connsiteY0" fmla="*/ 252000 h 504000"/>
                      <a:gd name="connsiteX1" fmla="*/ 252000 w 504000"/>
                      <a:gd name="connsiteY1" fmla="*/ 0 h 504000"/>
                      <a:gd name="connsiteX2" fmla="*/ 504000 w 504000"/>
                      <a:gd name="connsiteY2" fmla="*/ 252000 h 504000"/>
                      <a:gd name="connsiteX3" fmla="*/ 252000 w 504000"/>
                      <a:gd name="connsiteY3" fmla="*/ 504000 h 504000"/>
                      <a:gd name="connsiteX4" fmla="*/ 0 w 504000"/>
                      <a:gd name="connsiteY4" fmla="*/ 252000 h 504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04000" h="504000" fill="none" extrusionOk="0">
                        <a:moveTo>
                          <a:pt x="0" y="252000"/>
                        </a:moveTo>
                        <a:cubicBezTo>
                          <a:pt x="10215" y="121361"/>
                          <a:pt x="108227" y="-5764"/>
                          <a:pt x="252000" y="0"/>
                        </a:cubicBezTo>
                        <a:cubicBezTo>
                          <a:pt x="365645" y="1603"/>
                          <a:pt x="495676" y="146461"/>
                          <a:pt x="504000" y="252000"/>
                        </a:cubicBezTo>
                        <a:cubicBezTo>
                          <a:pt x="504107" y="359184"/>
                          <a:pt x="374048" y="509862"/>
                          <a:pt x="252000" y="504000"/>
                        </a:cubicBezTo>
                        <a:cubicBezTo>
                          <a:pt x="101159" y="488907"/>
                          <a:pt x="20161" y="379868"/>
                          <a:pt x="0" y="252000"/>
                        </a:cubicBezTo>
                        <a:close/>
                      </a:path>
                      <a:path w="504000" h="504000" stroke="0" extrusionOk="0">
                        <a:moveTo>
                          <a:pt x="0" y="252000"/>
                        </a:moveTo>
                        <a:cubicBezTo>
                          <a:pt x="-2454" y="108298"/>
                          <a:pt x="144402" y="-14082"/>
                          <a:pt x="252000" y="0"/>
                        </a:cubicBezTo>
                        <a:cubicBezTo>
                          <a:pt x="400050" y="18812"/>
                          <a:pt x="477128" y="125353"/>
                          <a:pt x="504000" y="252000"/>
                        </a:cubicBezTo>
                        <a:cubicBezTo>
                          <a:pt x="484323" y="374101"/>
                          <a:pt x="415844" y="494832"/>
                          <a:pt x="252000" y="504000"/>
                        </a:cubicBezTo>
                        <a:cubicBezTo>
                          <a:pt x="93898" y="484274"/>
                          <a:pt x="10706" y="399289"/>
                          <a:pt x="0" y="252000"/>
                        </a:cubicBezTo>
                        <a:close/>
                      </a:path>
                    </a:pathLst>
                  </a:custGeom>
                  <ask:type>
                    <ask:lineSketchNone/>
                  </ask:type>
                </ask:lineSketchStyleProps>
              </a:ext>
            </a:extLst>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a:p>
        </p:txBody>
      </p:sp>
      <p:sp>
        <p:nvSpPr>
          <p:cNvPr id="42" name="Oval 41">
            <a:extLst>
              <a:ext uri="{FF2B5EF4-FFF2-40B4-BE49-F238E27FC236}">
                <a16:creationId xmlns:a16="http://schemas.microsoft.com/office/drawing/2014/main" id="{8D973BFA-BF6D-4957-9C3F-62E00B3D3D2D}"/>
              </a:ext>
            </a:extLst>
          </p:cNvPr>
          <p:cNvSpPr>
            <a:spLocks noChangeAspect="1"/>
          </p:cNvSpPr>
          <p:nvPr/>
        </p:nvSpPr>
        <p:spPr>
          <a:xfrm>
            <a:off x="5398151" y="2039760"/>
            <a:ext cx="94096" cy="85518"/>
          </a:xfrm>
          <a:prstGeom prst="ellipse">
            <a:avLst/>
          </a:prstGeom>
          <a:solidFill>
            <a:srgbClr val="007382"/>
          </a:solidFill>
          <a:ln w="19050">
            <a:solidFill>
              <a:srgbClr val="19525A"/>
            </a:solidFill>
            <a:extLst>
              <a:ext uri="{C807C97D-BFC1-408E-A445-0C87EB9F89A2}">
                <ask:lineSketchStyleProps xmlns:ask="http://schemas.microsoft.com/office/drawing/2018/sketchyshapes" sd="3978248048">
                  <a:custGeom>
                    <a:avLst/>
                    <a:gdLst>
                      <a:gd name="connsiteX0" fmla="*/ 0 w 504000"/>
                      <a:gd name="connsiteY0" fmla="*/ 252000 h 504000"/>
                      <a:gd name="connsiteX1" fmla="*/ 252000 w 504000"/>
                      <a:gd name="connsiteY1" fmla="*/ 0 h 504000"/>
                      <a:gd name="connsiteX2" fmla="*/ 504000 w 504000"/>
                      <a:gd name="connsiteY2" fmla="*/ 252000 h 504000"/>
                      <a:gd name="connsiteX3" fmla="*/ 252000 w 504000"/>
                      <a:gd name="connsiteY3" fmla="*/ 504000 h 504000"/>
                      <a:gd name="connsiteX4" fmla="*/ 0 w 504000"/>
                      <a:gd name="connsiteY4" fmla="*/ 252000 h 504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04000" h="504000" fill="none" extrusionOk="0">
                        <a:moveTo>
                          <a:pt x="0" y="252000"/>
                        </a:moveTo>
                        <a:cubicBezTo>
                          <a:pt x="10215" y="121361"/>
                          <a:pt x="108227" y="-5764"/>
                          <a:pt x="252000" y="0"/>
                        </a:cubicBezTo>
                        <a:cubicBezTo>
                          <a:pt x="365645" y="1603"/>
                          <a:pt x="495676" y="146461"/>
                          <a:pt x="504000" y="252000"/>
                        </a:cubicBezTo>
                        <a:cubicBezTo>
                          <a:pt x="504107" y="359184"/>
                          <a:pt x="374048" y="509862"/>
                          <a:pt x="252000" y="504000"/>
                        </a:cubicBezTo>
                        <a:cubicBezTo>
                          <a:pt x="101159" y="488907"/>
                          <a:pt x="20161" y="379868"/>
                          <a:pt x="0" y="252000"/>
                        </a:cubicBezTo>
                        <a:close/>
                      </a:path>
                      <a:path w="504000" h="504000" stroke="0" extrusionOk="0">
                        <a:moveTo>
                          <a:pt x="0" y="252000"/>
                        </a:moveTo>
                        <a:cubicBezTo>
                          <a:pt x="-2454" y="108298"/>
                          <a:pt x="144402" y="-14082"/>
                          <a:pt x="252000" y="0"/>
                        </a:cubicBezTo>
                        <a:cubicBezTo>
                          <a:pt x="400050" y="18812"/>
                          <a:pt x="477128" y="125353"/>
                          <a:pt x="504000" y="252000"/>
                        </a:cubicBezTo>
                        <a:cubicBezTo>
                          <a:pt x="484323" y="374101"/>
                          <a:pt x="415844" y="494832"/>
                          <a:pt x="252000" y="504000"/>
                        </a:cubicBezTo>
                        <a:cubicBezTo>
                          <a:pt x="93898" y="484274"/>
                          <a:pt x="10706" y="399289"/>
                          <a:pt x="0" y="252000"/>
                        </a:cubicBezTo>
                        <a:close/>
                      </a:path>
                    </a:pathLst>
                  </a:custGeom>
                  <ask:type>
                    <ask:lineSketchNone/>
                  </ask:type>
                </ask:lineSketchStyleProps>
              </a:ext>
            </a:extLst>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a:p>
        </p:txBody>
      </p:sp>
      <p:sp>
        <p:nvSpPr>
          <p:cNvPr id="45" name="TextBox 44">
            <a:extLst>
              <a:ext uri="{FF2B5EF4-FFF2-40B4-BE49-F238E27FC236}">
                <a16:creationId xmlns:a16="http://schemas.microsoft.com/office/drawing/2014/main" id="{FA2D8CB4-B61B-456F-BEAD-8B10B900C2DA}"/>
              </a:ext>
            </a:extLst>
          </p:cNvPr>
          <p:cNvSpPr txBox="1"/>
          <p:nvPr/>
        </p:nvSpPr>
        <p:spPr>
          <a:xfrm>
            <a:off x="2264945" y="2399040"/>
            <a:ext cx="821325" cy="522334"/>
          </a:xfrm>
          <a:prstGeom prst="rect">
            <a:avLst/>
          </a:prstGeom>
          <a:noFill/>
        </p:spPr>
        <p:txBody>
          <a:bodyPr wrap="square" lIns="0" tIns="14801" rIns="0" bIns="14801">
            <a:spAutoFit/>
          </a:bodyPr>
          <a:lstStyle/>
          <a:p>
            <a:pPr algn="ctr"/>
            <a:r>
              <a:rPr lang="en-GB" sz="800" dirty="0">
                <a:latin typeface="Avenir LT Pro 65 Medium" panose="020B0603020203020204" pitchFamily="34" charset="0"/>
              </a:rPr>
              <a:t>Growing and</a:t>
            </a:r>
            <a:br>
              <a:rPr lang="en-GB" sz="800" dirty="0">
                <a:latin typeface="Avenir LT Pro 65 Medium" panose="020B0603020203020204" pitchFamily="34" charset="0"/>
              </a:rPr>
            </a:br>
            <a:r>
              <a:rPr lang="en-GB" sz="800" dirty="0">
                <a:latin typeface="Avenir LT Pro 65 Medium" panose="020B0603020203020204" pitchFamily="34" charset="0"/>
              </a:rPr>
              <a:t>protecting the</a:t>
            </a:r>
            <a:br>
              <a:rPr lang="en-GB" sz="800" dirty="0">
                <a:latin typeface="Avenir LT Pro 65 Medium" panose="020B0603020203020204" pitchFamily="34" charset="0"/>
              </a:rPr>
            </a:br>
            <a:r>
              <a:rPr lang="en-GB" sz="800" dirty="0">
                <a:latin typeface="Avenir LT Pro 65 Medium" panose="020B0603020203020204" pitchFamily="34" charset="0"/>
              </a:rPr>
              <a:t>high spending customers</a:t>
            </a:r>
          </a:p>
        </p:txBody>
      </p:sp>
      <p:sp>
        <p:nvSpPr>
          <p:cNvPr id="53" name="TextBox 52">
            <a:extLst>
              <a:ext uri="{FF2B5EF4-FFF2-40B4-BE49-F238E27FC236}">
                <a16:creationId xmlns:a16="http://schemas.microsoft.com/office/drawing/2014/main" id="{5CE167E4-03A7-4DBD-BD48-D2F609252B23}"/>
              </a:ext>
            </a:extLst>
          </p:cNvPr>
          <p:cNvSpPr txBox="1"/>
          <p:nvPr/>
        </p:nvSpPr>
        <p:spPr>
          <a:xfrm>
            <a:off x="2733034" y="3298134"/>
            <a:ext cx="805607" cy="306831"/>
          </a:xfrm>
          <a:prstGeom prst="rect">
            <a:avLst/>
          </a:prstGeom>
          <a:solidFill>
            <a:srgbClr val="007382"/>
          </a:solidFill>
          <a:ln>
            <a:noFill/>
          </a:ln>
          <a:effectLst>
            <a:outerShdw blurRad="63500" sx="102000" sy="102000" algn="ctr" rotWithShape="0">
              <a:prstClr val="black">
                <a:alpha val="40000"/>
              </a:prstClr>
            </a:outerShdw>
          </a:effectLst>
        </p:spPr>
        <p:txBody>
          <a:bodyPr wrap="square" lIns="36000" tIns="45252" rIns="36000" bIns="45252" rtlCol="0">
            <a:spAutoFit/>
          </a:bodyPr>
          <a:lstStyle>
            <a:defPPr>
              <a:defRPr lang="en-US"/>
            </a:defPPr>
            <a:lvl1pPr algn="ctr">
              <a:defRPr sz="700">
                <a:solidFill>
                  <a:schemeClr val="bg1"/>
                </a:solidFill>
                <a:effectLst>
                  <a:outerShdw blurRad="38100" dist="38100" dir="2700000" algn="tl">
                    <a:srgbClr val="000000">
                      <a:alpha val="43137"/>
                    </a:srgbClr>
                  </a:outerShdw>
                </a:effectLst>
                <a:latin typeface="Avenir LT Pro 65 Medium" panose="020B0603020203020204" pitchFamily="34" charset="0"/>
              </a:defRPr>
            </a:lvl1pPr>
          </a:lstStyle>
          <a:p>
            <a:r>
              <a:rPr lang="en-GB" dirty="0"/>
              <a:t>Some businesses are here</a:t>
            </a:r>
          </a:p>
        </p:txBody>
      </p:sp>
      <p:sp>
        <p:nvSpPr>
          <p:cNvPr id="54" name="TextBox 53">
            <a:extLst>
              <a:ext uri="{FF2B5EF4-FFF2-40B4-BE49-F238E27FC236}">
                <a16:creationId xmlns:a16="http://schemas.microsoft.com/office/drawing/2014/main" id="{3A514C12-A79B-421B-B060-E2B8DB6474F0}"/>
              </a:ext>
            </a:extLst>
          </p:cNvPr>
          <p:cNvSpPr txBox="1"/>
          <p:nvPr/>
        </p:nvSpPr>
        <p:spPr>
          <a:xfrm>
            <a:off x="4638628" y="2492646"/>
            <a:ext cx="672438" cy="306831"/>
          </a:xfrm>
          <a:prstGeom prst="rect">
            <a:avLst/>
          </a:prstGeom>
          <a:solidFill>
            <a:srgbClr val="007382"/>
          </a:solidFill>
          <a:ln>
            <a:noFill/>
          </a:ln>
          <a:effectLst>
            <a:outerShdw blurRad="63500" sx="102000" sy="102000" algn="ctr" rotWithShape="0">
              <a:prstClr val="black">
                <a:alpha val="40000"/>
              </a:prstClr>
            </a:outerShdw>
          </a:effectLst>
        </p:spPr>
        <p:txBody>
          <a:bodyPr wrap="square" lIns="36000" tIns="45252" rIns="36000" bIns="45252" rtlCol="0">
            <a:spAutoFit/>
          </a:bodyPr>
          <a:lstStyle>
            <a:defPPr>
              <a:defRPr lang="en-US"/>
            </a:defPPr>
            <a:lvl1pPr algn="ctr">
              <a:defRPr sz="700">
                <a:solidFill>
                  <a:schemeClr val="bg1"/>
                </a:solidFill>
                <a:effectLst>
                  <a:outerShdw blurRad="38100" dist="38100" dir="2700000" algn="tl">
                    <a:srgbClr val="000000">
                      <a:alpha val="43137"/>
                    </a:srgbClr>
                  </a:outerShdw>
                </a:effectLst>
                <a:latin typeface="Avenir LT Pro 65 Medium" panose="020B0603020203020204" pitchFamily="34" charset="0"/>
              </a:defRPr>
            </a:lvl1pPr>
          </a:lstStyle>
          <a:p>
            <a:r>
              <a:rPr lang="en-GB" dirty="0"/>
              <a:t>Few business are here</a:t>
            </a:r>
          </a:p>
        </p:txBody>
      </p:sp>
      <p:sp>
        <p:nvSpPr>
          <p:cNvPr id="69" name="TextBox 68">
            <a:extLst>
              <a:ext uri="{FF2B5EF4-FFF2-40B4-BE49-F238E27FC236}">
                <a16:creationId xmlns:a16="http://schemas.microsoft.com/office/drawing/2014/main" id="{F224B25E-0184-463B-97FA-D1B58AA5F401}"/>
              </a:ext>
            </a:extLst>
          </p:cNvPr>
          <p:cNvSpPr txBox="1"/>
          <p:nvPr/>
        </p:nvSpPr>
        <p:spPr>
          <a:xfrm>
            <a:off x="3176271" y="2064878"/>
            <a:ext cx="840775" cy="522334"/>
          </a:xfrm>
          <a:prstGeom prst="rect">
            <a:avLst/>
          </a:prstGeom>
          <a:noFill/>
        </p:spPr>
        <p:txBody>
          <a:bodyPr wrap="square" lIns="0" tIns="14801" rIns="0" bIns="14801">
            <a:spAutoFit/>
          </a:bodyPr>
          <a:lstStyle/>
          <a:p>
            <a:pPr algn="ctr"/>
            <a:r>
              <a:rPr lang="en-GB" sz="800" dirty="0">
                <a:latin typeface="Avenir LT Pro 65 Medium" panose="020B0603020203020204" pitchFamily="34" charset="0"/>
              </a:rPr>
              <a:t>Growing and protecting</a:t>
            </a:r>
            <a:br>
              <a:rPr lang="en-GB" sz="800" dirty="0">
                <a:latin typeface="Avenir LT Pro 65 Medium" panose="020B0603020203020204" pitchFamily="34" charset="0"/>
              </a:rPr>
            </a:br>
            <a:r>
              <a:rPr lang="en-GB" sz="800" dirty="0">
                <a:latin typeface="Avenir LT Pro 65 Medium" panose="020B0603020203020204" pitchFamily="34" charset="0"/>
              </a:rPr>
              <a:t>the right customers</a:t>
            </a:r>
          </a:p>
        </p:txBody>
      </p:sp>
      <p:sp>
        <p:nvSpPr>
          <p:cNvPr id="70" name="TextBox 69">
            <a:extLst>
              <a:ext uri="{FF2B5EF4-FFF2-40B4-BE49-F238E27FC236}">
                <a16:creationId xmlns:a16="http://schemas.microsoft.com/office/drawing/2014/main" id="{ECCD6760-3581-45C9-B207-6C6FE26DF923}"/>
              </a:ext>
            </a:extLst>
          </p:cNvPr>
          <p:cNvSpPr txBox="1"/>
          <p:nvPr/>
        </p:nvSpPr>
        <p:spPr>
          <a:xfrm>
            <a:off x="4095542" y="1696449"/>
            <a:ext cx="832205" cy="399223"/>
          </a:xfrm>
          <a:prstGeom prst="rect">
            <a:avLst/>
          </a:prstGeom>
          <a:noFill/>
        </p:spPr>
        <p:txBody>
          <a:bodyPr wrap="square" lIns="0" tIns="14801" rIns="0" bIns="14801">
            <a:spAutoFit/>
          </a:bodyPr>
          <a:lstStyle/>
          <a:p>
            <a:pPr algn="ctr"/>
            <a:r>
              <a:rPr lang="en-GB" sz="800" dirty="0">
                <a:latin typeface="Avenir LT Pro 65 Medium" panose="020B0603020203020204" pitchFamily="34" charset="0"/>
              </a:rPr>
              <a:t>Joined up conversations and experiences</a:t>
            </a:r>
          </a:p>
        </p:txBody>
      </p:sp>
      <p:sp>
        <p:nvSpPr>
          <p:cNvPr id="71" name="TextBox 70">
            <a:extLst>
              <a:ext uri="{FF2B5EF4-FFF2-40B4-BE49-F238E27FC236}">
                <a16:creationId xmlns:a16="http://schemas.microsoft.com/office/drawing/2014/main" id="{2550A0F6-2A42-462C-B0F3-8CAC55D1335F}"/>
              </a:ext>
            </a:extLst>
          </p:cNvPr>
          <p:cNvSpPr txBox="1"/>
          <p:nvPr/>
        </p:nvSpPr>
        <p:spPr>
          <a:xfrm>
            <a:off x="5029450" y="1597636"/>
            <a:ext cx="855626" cy="399223"/>
          </a:xfrm>
          <a:prstGeom prst="rect">
            <a:avLst/>
          </a:prstGeom>
          <a:noFill/>
        </p:spPr>
        <p:txBody>
          <a:bodyPr wrap="square" lIns="0" tIns="14801" rIns="0" bIns="14801">
            <a:spAutoFit/>
          </a:bodyPr>
          <a:lstStyle/>
          <a:p>
            <a:pPr algn="ctr"/>
            <a:r>
              <a:rPr lang="en-GB" sz="800" dirty="0">
                <a:latin typeface="Avenir LT Pro 65 Medium" panose="020B0603020203020204" pitchFamily="34" charset="0"/>
              </a:rPr>
              <a:t>Optimised opportunity and experience </a:t>
            </a:r>
          </a:p>
        </p:txBody>
      </p:sp>
      <p:sp>
        <p:nvSpPr>
          <p:cNvPr id="73" name="TextBox 72">
            <a:extLst>
              <a:ext uri="{FF2B5EF4-FFF2-40B4-BE49-F238E27FC236}">
                <a16:creationId xmlns:a16="http://schemas.microsoft.com/office/drawing/2014/main" id="{EE0D2006-9106-4EAF-B0B6-C8D61182D030}"/>
              </a:ext>
            </a:extLst>
          </p:cNvPr>
          <p:cNvSpPr txBox="1"/>
          <p:nvPr/>
        </p:nvSpPr>
        <p:spPr>
          <a:xfrm flipH="1">
            <a:off x="660430" y="1680713"/>
            <a:ext cx="1832167" cy="600164"/>
          </a:xfrm>
          <a:prstGeom prst="homePlate">
            <a:avLst>
              <a:gd name="adj" fmla="val 31204"/>
            </a:avLst>
          </a:prstGeom>
          <a:solidFill>
            <a:srgbClr val="003F48">
              <a:alpha val="80000"/>
            </a:srgbClr>
          </a:solidFill>
          <a:effectLst>
            <a:outerShdw blurRad="63500" sx="102000" sy="102000" algn="ctr" rotWithShape="0">
              <a:prstClr val="black">
                <a:alpha val="40000"/>
              </a:prstClr>
            </a:outerShdw>
          </a:effectLst>
        </p:spPr>
        <p:txBody>
          <a:bodyPr wrap="square" lIns="42760" rIns="42760" anchor="ctr">
            <a:spAutoFit/>
          </a:bodyPr>
          <a:lstStyle/>
          <a:p>
            <a:pPr marL="0" lvl="1" algn="r" defTabSz="441262">
              <a:spcAft>
                <a:spcPts val="178"/>
              </a:spcAft>
              <a:defRPr/>
            </a:pPr>
            <a:r>
              <a:rPr lang="en-GB" sz="700" dirty="0">
                <a:solidFill>
                  <a:schemeClr val="bg1">
                    <a:lumMod val="75000"/>
                  </a:schemeClr>
                </a:solidFill>
                <a:latin typeface="Avenir LT Pro 65 Medium" panose="020B0603020203020204" pitchFamily="34" charset="0"/>
              </a:rPr>
              <a:t>Less data</a:t>
            </a:r>
          </a:p>
          <a:p>
            <a:pPr algn="r" defTabSz="441262">
              <a:spcAft>
                <a:spcPts val="178"/>
              </a:spcAft>
              <a:defRPr/>
            </a:pPr>
            <a:r>
              <a:rPr lang="en-GB" sz="700" dirty="0">
                <a:solidFill>
                  <a:schemeClr val="bg1"/>
                </a:solidFill>
                <a:latin typeface="Avenir LT Pro 65 Medium" panose="020B0603020203020204" pitchFamily="34" charset="0"/>
              </a:rPr>
              <a:t>Humans infill capability gaps</a:t>
            </a:r>
          </a:p>
          <a:p>
            <a:pPr marL="0" lvl="1" algn="r" defTabSz="441262">
              <a:spcAft>
                <a:spcPts val="178"/>
              </a:spcAft>
              <a:defRPr/>
            </a:pPr>
            <a:r>
              <a:rPr lang="en-GB" sz="700" dirty="0">
                <a:solidFill>
                  <a:schemeClr val="bg1">
                    <a:lumMod val="75000"/>
                  </a:schemeClr>
                </a:solidFill>
                <a:latin typeface="Avenir LT Pro 65 Medium" panose="020B0603020203020204" pitchFamily="34" charset="0"/>
              </a:rPr>
              <a:t>Quicker and simpler</a:t>
            </a:r>
          </a:p>
          <a:p>
            <a:pPr marL="0" lvl="1" algn="r" defTabSz="441262">
              <a:spcAft>
                <a:spcPts val="178"/>
              </a:spcAft>
              <a:defRPr/>
            </a:pPr>
            <a:r>
              <a:rPr lang="en-GB" sz="700" dirty="0">
                <a:solidFill>
                  <a:schemeClr val="bg1"/>
                </a:solidFill>
                <a:latin typeface="Avenir LT Pro 65 Medium" panose="020B0603020203020204" pitchFamily="34" charset="0"/>
              </a:rPr>
              <a:t>Less investment, change or aspiration</a:t>
            </a:r>
          </a:p>
        </p:txBody>
      </p:sp>
      <p:sp>
        <p:nvSpPr>
          <p:cNvPr id="74" name="TextBox 73">
            <a:extLst>
              <a:ext uri="{FF2B5EF4-FFF2-40B4-BE49-F238E27FC236}">
                <a16:creationId xmlns:a16="http://schemas.microsoft.com/office/drawing/2014/main" id="{C7EBD87B-AC95-44D8-A003-993323C7B252}"/>
              </a:ext>
            </a:extLst>
          </p:cNvPr>
          <p:cNvSpPr txBox="1"/>
          <p:nvPr/>
        </p:nvSpPr>
        <p:spPr>
          <a:xfrm>
            <a:off x="3715871" y="3112450"/>
            <a:ext cx="2079615" cy="600164"/>
          </a:xfrm>
          <a:prstGeom prst="homePlate">
            <a:avLst>
              <a:gd name="adj" fmla="val 14754"/>
            </a:avLst>
          </a:prstGeom>
          <a:solidFill>
            <a:srgbClr val="003F48">
              <a:alpha val="80000"/>
            </a:srgbClr>
          </a:solidFill>
          <a:effectLst>
            <a:outerShdw blurRad="63500" sx="102000" sy="102000" algn="ctr" rotWithShape="0">
              <a:prstClr val="black">
                <a:alpha val="40000"/>
              </a:prstClr>
            </a:outerShdw>
          </a:effectLst>
        </p:spPr>
        <p:txBody>
          <a:bodyPr wrap="square" lIns="36000" rIns="0" anchor="ctr">
            <a:spAutoFit/>
          </a:bodyPr>
          <a:lstStyle/>
          <a:p>
            <a:pPr defTabSz="441262">
              <a:spcAft>
                <a:spcPts val="178"/>
              </a:spcAft>
              <a:defRPr/>
            </a:pPr>
            <a:r>
              <a:rPr lang="en-GB" sz="700" dirty="0">
                <a:solidFill>
                  <a:schemeClr val="bg1">
                    <a:lumMod val="75000"/>
                  </a:schemeClr>
                </a:solidFill>
                <a:latin typeface="Avenir LT Pro 65 Medium" panose="020B0603020203020204" pitchFamily="34" charset="0"/>
              </a:rPr>
              <a:t>More data</a:t>
            </a:r>
          </a:p>
          <a:p>
            <a:pPr defTabSz="441262">
              <a:spcAft>
                <a:spcPts val="178"/>
              </a:spcAft>
              <a:defRPr/>
            </a:pPr>
            <a:r>
              <a:rPr lang="en-GB" sz="700" dirty="0">
                <a:solidFill>
                  <a:schemeClr val="bg1"/>
                </a:solidFill>
                <a:latin typeface="Avenir LT Pro 65 Medium" panose="020B0603020203020204" pitchFamily="34" charset="0"/>
              </a:rPr>
              <a:t>Smart technology to manage complexity</a:t>
            </a:r>
          </a:p>
          <a:p>
            <a:pPr defTabSz="441262">
              <a:spcAft>
                <a:spcPts val="178"/>
              </a:spcAft>
              <a:defRPr/>
            </a:pPr>
            <a:r>
              <a:rPr lang="en-GB" sz="700" dirty="0">
                <a:solidFill>
                  <a:schemeClr val="bg1">
                    <a:lumMod val="75000"/>
                  </a:schemeClr>
                </a:solidFill>
                <a:latin typeface="Avenir LT Pro 65 Medium" panose="020B0603020203020204" pitchFamily="34" charset="0"/>
              </a:rPr>
              <a:t>Long-term transformation</a:t>
            </a:r>
          </a:p>
          <a:p>
            <a:pPr defTabSz="441262">
              <a:spcAft>
                <a:spcPts val="178"/>
              </a:spcAft>
              <a:defRPr/>
            </a:pPr>
            <a:r>
              <a:rPr lang="en-GB" sz="700" dirty="0">
                <a:solidFill>
                  <a:schemeClr val="bg1"/>
                </a:solidFill>
                <a:latin typeface="Avenir LT Pro 65 Medium" panose="020B0603020203020204" pitchFamily="34" charset="0"/>
              </a:rPr>
              <a:t>Investing in people, capability, experimentation</a:t>
            </a:r>
          </a:p>
        </p:txBody>
      </p:sp>
      <p:sp>
        <p:nvSpPr>
          <p:cNvPr id="87" name="Oval 86">
            <a:extLst>
              <a:ext uri="{FF2B5EF4-FFF2-40B4-BE49-F238E27FC236}">
                <a16:creationId xmlns:a16="http://schemas.microsoft.com/office/drawing/2014/main" id="{8DF08CCF-0628-4ADC-9D38-26AC0E1CF7C3}"/>
              </a:ext>
            </a:extLst>
          </p:cNvPr>
          <p:cNvSpPr>
            <a:spLocks noChangeAspect="1"/>
          </p:cNvSpPr>
          <p:nvPr/>
        </p:nvSpPr>
        <p:spPr>
          <a:xfrm>
            <a:off x="785440" y="3519447"/>
            <a:ext cx="94096" cy="85518"/>
          </a:xfrm>
          <a:prstGeom prst="ellipse">
            <a:avLst/>
          </a:prstGeom>
          <a:solidFill>
            <a:srgbClr val="007382"/>
          </a:solidFill>
          <a:ln w="19050">
            <a:solidFill>
              <a:srgbClr val="19525A"/>
            </a:solidFill>
            <a:extLst>
              <a:ext uri="{C807C97D-BFC1-408E-A445-0C87EB9F89A2}">
                <ask:lineSketchStyleProps xmlns:ask="http://schemas.microsoft.com/office/drawing/2018/sketchyshapes" sd="3978248048">
                  <a:custGeom>
                    <a:avLst/>
                    <a:gdLst>
                      <a:gd name="connsiteX0" fmla="*/ 0 w 504000"/>
                      <a:gd name="connsiteY0" fmla="*/ 252000 h 504000"/>
                      <a:gd name="connsiteX1" fmla="*/ 252000 w 504000"/>
                      <a:gd name="connsiteY1" fmla="*/ 0 h 504000"/>
                      <a:gd name="connsiteX2" fmla="*/ 504000 w 504000"/>
                      <a:gd name="connsiteY2" fmla="*/ 252000 h 504000"/>
                      <a:gd name="connsiteX3" fmla="*/ 252000 w 504000"/>
                      <a:gd name="connsiteY3" fmla="*/ 504000 h 504000"/>
                      <a:gd name="connsiteX4" fmla="*/ 0 w 504000"/>
                      <a:gd name="connsiteY4" fmla="*/ 252000 h 504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04000" h="504000" fill="none" extrusionOk="0">
                        <a:moveTo>
                          <a:pt x="0" y="252000"/>
                        </a:moveTo>
                        <a:cubicBezTo>
                          <a:pt x="10215" y="121361"/>
                          <a:pt x="108227" y="-5764"/>
                          <a:pt x="252000" y="0"/>
                        </a:cubicBezTo>
                        <a:cubicBezTo>
                          <a:pt x="365645" y="1603"/>
                          <a:pt x="495676" y="146461"/>
                          <a:pt x="504000" y="252000"/>
                        </a:cubicBezTo>
                        <a:cubicBezTo>
                          <a:pt x="504107" y="359184"/>
                          <a:pt x="374048" y="509862"/>
                          <a:pt x="252000" y="504000"/>
                        </a:cubicBezTo>
                        <a:cubicBezTo>
                          <a:pt x="101159" y="488907"/>
                          <a:pt x="20161" y="379868"/>
                          <a:pt x="0" y="252000"/>
                        </a:cubicBezTo>
                        <a:close/>
                      </a:path>
                      <a:path w="504000" h="504000" stroke="0" extrusionOk="0">
                        <a:moveTo>
                          <a:pt x="0" y="252000"/>
                        </a:moveTo>
                        <a:cubicBezTo>
                          <a:pt x="-2454" y="108298"/>
                          <a:pt x="144402" y="-14082"/>
                          <a:pt x="252000" y="0"/>
                        </a:cubicBezTo>
                        <a:cubicBezTo>
                          <a:pt x="400050" y="18812"/>
                          <a:pt x="477128" y="125353"/>
                          <a:pt x="504000" y="252000"/>
                        </a:cubicBezTo>
                        <a:cubicBezTo>
                          <a:pt x="484323" y="374101"/>
                          <a:pt x="415844" y="494832"/>
                          <a:pt x="252000" y="504000"/>
                        </a:cubicBezTo>
                        <a:cubicBezTo>
                          <a:pt x="93898" y="484274"/>
                          <a:pt x="10706" y="399289"/>
                          <a:pt x="0" y="252000"/>
                        </a:cubicBezTo>
                        <a:close/>
                      </a:path>
                    </a:pathLst>
                  </a:custGeom>
                  <ask:type>
                    <ask:lineSketchNone/>
                  </ask:type>
                </ask:lineSketchStyleProps>
              </a:ext>
            </a:extLst>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a:p>
        </p:txBody>
      </p:sp>
      <p:sp>
        <p:nvSpPr>
          <p:cNvPr id="88" name="TextBox 87">
            <a:extLst>
              <a:ext uri="{FF2B5EF4-FFF2-40B4-BE49-F238E27FC236}">
                <a16:creationId xmlns:a16="http://schemas.microsoft.com/office/drawing/2014/main" id="{A24B0933-01B2-41D7-912B-C05509FFFBDE}"/>
              </a:ext>
            </a:extLst>
          </p:cNvPr>
          <p:cNvSpPr txBox="1"/>
          <p:nvPr/>
        </p:nvSpPr>
        <p:spPr>
          <a:xfrm>
            <a:off x="487973" y="3057803"/>
            <a:ext cx="706121" cy="399223"/>
          </a:xfrm>
          <a:prstGeom prst="rect">
            <a:avLst/>
          </a:prstGeom>
          <a:noFill/>
        </p:spPr>
        <p:txBody>
          <a:bodyPr wrap="square" lIns="0" tIns="14801" rIns="0" bIns="14801">
            <a:spAutoFit/>
          </a:bodyPr>
          <a:lstStyle>
            <a:defPPr>
              <a:defRPr lang="en-US"/>
            </a:defPPr>
            <a:lvl1pPr algn="ctr">
              <a:defRPr sz="1000" b="1">
                <a:solidFill>
                  <a:schemeClr val="bg1"/>
                </a:solidFill>
                <a:latin typeface="Avenir Next LT Pro" panose="020B0504020202020204" pitchFamily="34" charset="0"/>
              </a:defRPr>
            </a:lvl1pPr>
          </a:lstStyle>
          <a:p>
            <a:r>
              <a:rPr lang="en-GB" sz="800" b="0" dirty="0">
                <a:solidFill>
                  <a:schemeClr val="tx1"/>
                </a:solidFill>
                <a:latin typeface="Avenir LT Pro 65 Medium" panose="020B0603020203020204" pitchFamily="34" charset="0"/>
              </a:rPr>
              <a:t>Small and personal manageability</a:t>
            </a:r>
          </a:p>
        </p:txBody>
      </p:sp>
      <p:sp>
        <p:nvSpPr>
          <p:cNvPr id="52" name="TextBox 51">
            <a:extLst>
              <a:ext uri="{FF2B5EF4-FFF2-40B4-BE49-F238E27FC236}">
                <a16:creationId xmlns:a16="http://schemas.microsoft.com/office/drawing/2014/main" id="{7FDD66C2-2EEE-42A8-ADAD-564C96CEDDAC}"/>
              </a:ext>
            </a:extLst>
          </p:cNvPr>
          <p:cNvSpPr txBox="1"/>
          <p:nvPr/>
        </p:nvSpPr>
        <p:spPr>
          <a:xfrm>
            <a:off x="848038" y="2416039"/>
            <a:ext cx="899669" cy="306831"/>
          </a:xfrm>
          <a:prstGeom prst="rect">
            <a:avLst/>
          </a:prstGeom>
          <a:solidFill>
            <a:srgbClr val="007382"/>
          </a:solidFill>
          <a:ln>
            <a:noFill/>
          </a:ln>
          <a:effectLst>
            <a:outerShdw blurRad="63500" sx="102000" sy="102000" algn="ctr" rotWithShape="0">
              <a:prstClr val="black">
                <a:alpha val="40000"/>
              </a:prstClr>
            </a:outerShdw>
          </a:effectLst>
        </p:spPr>
        <p:txBody>
          <a:bodyPr wrap="square" lIns="36000" tIns="45252" rIns="36000" bIns="45252" rtlCol="0">
            <a:spAutoFit/>
          </a:bodyPr>
          <a:lstStyle/>
          <a:p>
            <a:pPr algn="ctr"/>
            <a:r>
              <a:rPr lang="en-GB" sz="700" dirty="0">
                <a:solidFill>
                  <a:schemeClr val="bg1"/>
                </a:solidFill>
                <a:effectLst>
                  <a:outerShdw blurRad="38100" dist="38100" dir="2700000" algn="tl">
                    <a:srgbClr val="000000">
                      <a:alpha val="43137"/>
                    </a:srgbClr>
                  </a:outerShdw>
                </a:effectLst>
                <a:latin typeface="Avenir LT Pro 65 Medium" panose="020B0603020203020204" pitchFamily="34" charset="0"/>
              </a:rPr>
              <a:t>Many businesses are here</a:t>
            </a:r>
          </a:p>
        </p:txBody>
      </p:sp>
      <p:sp>
        <p:nvSpPr>
          <p:cNvPr id="4" name="Slide Number Placeholder 5">
            <a:extLst>
              <a:ext uri="{FF2B5EF4-FFF2-40B4-BE49-F238E27FC236}">
                <a16:creationId xmlns:a16="http://schemas.microsoft.com/office/drawing/2014/main" id="{3392DAD7-BB79-E164-CB48-ACAA5EC00F80}"/>
              </a:ext>
            </a:extLst>
          </p:cNvPr>
          <p:cNvSpPr txBox="1">
            <a:spLocks/>
          </p:cNvSpPr>
          <p:nvPr/>
        </p:nvSpPr>
        <p:spPr>
          <a:xfrm>
            <a:off x="292863" y="333108"/>
            <a:ext cx="303799" cy="216840"/>
          </a:xfrm>
          <a:prstGeom prst="rect">
            <a:avLst/>
          </a:prstGeom>
        </p:spPr>
        <p:txBody>
          <a:bodyPr vert="horz" lIns="54304" tIns="27153" rIns="54304" bIns="27153" rtlCol="0" anchor="ctr"/>
          <a:lstStyle>
            <a:defPPr>
              <a:defRPr lang="en-US"/>
            </a:defPPr>
            <a:lvl1pPr algn="r">
              <a:defRPr sz="600" b="1">
                <a:latin typeface="Avenir Next LT Pro" panose="020B0504020202020204" pitchFamily="34" charset="0"/>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l"/>
            <a:fld id="{AAF318D0-7A32-4883-B264-F6C453FE3576}" type="slidenum">
              <a:rPr lang="en-GB" sz="754">
                <a:latin typeface="Avenir LT Pro 65 Medium" panose="020B0603020203020204" pitchFamily="34" charset="0"/>
              </a:rPr>
              <a:pPr algn="l"/>
              <a:t>36</a:t>
            </a:fld>
            <a:endParaRPr lang="en-GB" sz="754">
              <a:latin typeface="Avenir LT Pro 65 Medium" panose="020B0603020203020204" pitchFamily="34" charset="0"/>
            </a:endParaRPr>
          </a:p>
        </p:txBody>
      </p:sp>
      <p:pic>
        <p:nvPicPr>
          <p:cNvPr id="5" name="Picture 4">
            <a:extLst>
              <a:ext uri="{FF2B5EF4-FFF2-40B4-BE49-F238E27FC236}">
                <a16:creationId xmlns:a16="http://schemas.microsoft.com/office/drawing/2014/main" id="{4BD0E909-75BF-A223-EFF2-420FF2BFD8C8}"/>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340029" y="4007759"/>
            <a:ext cx="513264" cy="134110"/>
          </a:xfrm>
          <a:prstGeom prst="rect">
            <a:avLst/>
          </a:prstGeom>
        </p:spPr>
      </p:pic>
      <p:sp>
        <p:nvSpPr>
          <p:cNvPr id="6" name="TextBox 5">
            <a:extLst>
              <a:ext uri="{FF2B5EF4-FFF2-40B4-BE49-F238E27FC236}">
                <a16:creationId xmlns:a16="http://schemas.microsoft.com/office/drawing/2014/main" id="{311DFC62-BD87-98DC-CD5E-282A5DD7A695}"/>
              </a:ext>
            </a:extLst>
          </p:cNvPr>
          <p:cNvSpPr txBox="1"/>
          <p:nvPr/>
        </p:nvSpPr>
        <p:spPr>
          <a:xfrm>
            <a:off x="436511" y="346951"/>
            <a:ext cx="2491778" cy="189154"/>
          </a:xfrm>
          <a:prstGeom prst="rect">
            <a:avLst/>
          </a:prstGeom>
          <a:noFill/>
        </p:spPr>
        <p:txBody>
          <a:bodyPr wrap="square" rtlCol="0" anchor="ctr">
            <a:spAutoFit/>
          </a:bodyPr>
          <a:lstStyle>
            <a:defPPr>
              <a:defRPr lang="en-US"/>
            </a:defPPr>
            <a:lvl1pPr algn="r">
              <a:tabLst>
                <a:tab pos="1058383" algn="l"/>
              </a:tabLst>
              <a:defRPr sz="500">
                <a:latin typeface="Avenir Next LT Pro Light" panose="020B0304020202020204" pitchFamily="34" charset="0"/>
              </a:defRPr>
            </a:lvl1pPr>
          </a:lstStyle>
          <a:p>
            <a:pPr algn="l"/>
            <a:r>
              <a:rPr lang="en-GB" sz="629" dirty="0"/>
              <a:t>Management of Customers Pocketbook</a:t>
            </a:r>
          </a:p>
        </p:txBody>
      </p:sp>
      <p:sp>
        <p:nvSpPr>
          <p:cNvPr id="7" name="Title 1">
            <a:extLst>
              <a:ext uri="{FF2B5EF4-FFF2-40B4-BE49-F238E27FC236}">
                <a16:creationId xmlns:a16="http://schemas.microsoft.com/office/drawing/2014/main" id="{D97BC553-73D7-44B4-B832-8F8948E479D2}"/>
              </a:ext>
            </a:extLst>
          </p:cNvPr>
          <p:cNvSpPr txBox="1">
            <a:spLocks/>
          </p:cNvSpPr>
          <p:nvPr/>
        </p:nvSpPr>
        <p:spPr>
          <a:xfrm>
            <a:off x="342379" y="779070"/>
            <a:ext cx="4091587" cy="277178"/>
          </a:xfrm>
          <a:prstGeom prst="rect">
            <a:avLst/>
          </a:prstGeom>
          <a:noFill/>
        </p:spPr>
        <p:txBody>
          <a:bodyPr vert="horz" wrap="square" lIns="0" tIns="27153" rIns="54304" bIns="27153" rtlCol="0" anchor="ctr">
            <a:noAutofit/>
          </a:bodyPr>
          <a:lstStyle>
            <a:lvl1pPr defTabSz="914400">
              <a:lnSpc>
                <a:spcPct val="90000"/>
              </a:lnSpc>
              <a:spcBef>
                <a:spcPct val="0"/>
              </a:spcBef>
              <a:buNone/>
              <a:defRPr lang="en-GB" sz="2000" b="1">
                <a:solidFill>
                  <a:schemeClr val="bg1"/>
                </a:solidFill>
                <a:effectLst/>
                <a:latin typeface="Avenir Next LT Pro" panose="020B0504020202020204" pitchFamily="34" charset="0"/>
              </a:defRPr>
            </a:lvl1pPr>
          </a:lstStyle>
          <a:p>
            <a:r>
              <a:rPr lang="en-GB" sz="1188" dirty="0">
                <a:solidFill>
                  <a:srgbClr val="003F48"/>
                </a:solidFill>
                <a:latin typeface="Avenir LT Pro 65 Medium" panose="020B0603020203020204" pitchFamily="34" charset="0"/>
              </a:rPr>
              <a:t>IT’S AN EVOLVING JOURNEY</a:t>
            </a:r>
          </a:p>
        </p:txBody>
      </p:sp>
      <p:cxnSp>
        <p:nvCxnSpPr>
          <p:cNvPr id="8" name="Straight Connector 7">
            <a:extLst>
              <a:ext uri="{FF2B5EF4-FFF2-40B4-BE49-F238E27FC236}">
                <a16:creationId xmlns:a16="http://schemas.microsoft.com/office/drawing/2014/main" id="{F5DBF6EE-F15E-4E16-2CBD-BCF73CE91CF3}"/>
              </a:ext>
            </a:extLst>
          </p:cNvPr>
          <p:cNvCxnSpPr>
            <a:cxnSpLocks/>
          </p:cNvCxnSpPr>
          <p:nvPr/>
        </p:nvCxnSpPr>
        <p:spPr>
          <a:xfrm flipH="1">
            <a:off x="340030" y="533604"/>
            <a:ext cx="5531381" cy="0"/>
          </a:xfrm>
          <a:prstGeom prst="line">
            <a:avLst/>
          </a:prstGeom>
          <a:ln>
            <a:solidFill>
              <a:srgbClr val="003F48"/>
            </a:solidFill>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6E7F80A7-6DDA-8230-4BF3-FF38500778BE}"/>
              </a:ext>
            </a:extLst>
          </p:cNvPr>
          <p:cNvSpPr/>
          <p:nvPr/>
        </p:nvSpPr>
        <p:spPr>
          <a:xfrm>
            <a:off x="6295574" y="0"/>
            <a:ext cx="40140" cy="4500000"/>
          </a:xfrm>
          <a:prstGeom prst="rect">
            <a:avLst/>
          </a:prstGeom>
          <a:solidFill>
            <a:srgbClr val="003F4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528"/>
          </a:p>
        </p:txBody>
      </p:sp>
      <p:graphicFrame>
        <p:nvGraphicFramePr>
          <p:cNvPr id="67" name="Table 8">
            <a:extLst>
              <a:ext uri="{FF2B5EF4-FFF2-40B4-BE49-F238E27FC236}">
                <a16:creationId xmlns:a16="http://schemas.microsoft.com/office/drawing/2014/main" id="{A50FB657-F4D4-417F-85F6-8DCC0C5BCD26}"/>
              </a:ext>
            </a:extLst>
          </p:cNvPr>
          <p:cNvGraphicFramePr>
            <a:graphicFrameLocks noGrp="1"/>
          </p:cNvGraphicFramePr>
          <p:nvPr>
            <p:extLst>
              <p:ext uri="{D42A27DB-BD31-4B8C-83A1-F6EECF244321}">
                <p14:modId xmlns:p14="http://schemas.microsoft.com/office/powerpoint/2010/main" val="1716129476"/>
              </p:ext>
            </p:extLst>
          </p:nvPr>
        </p:nvGraphicFramePr>
        <p:xfrm>
          <a:off x="402641" y="1260695"/>
          <a:ext cx="5530428" cy="378426"/>
        </p:xfrm>
        <a:graphic>
          <a:graphicData uri="http://schemas.openxmlformats.org/drawingml/2006/table">
            <a:tbl>
              <a:tblPr firstRow="1" bandRow="1">
                <a:tableStyleId>{5C22544A-7EE6-4342-B048-85BDC9FD1C3A}</a:tableStyleId>
              </a:tblPr>
              <a:tblGrid>
                <a:gridCol w="921738">
                  <a:extLst>
                    <a:ext uri="{9D8B030D-6E8A-4147-A177-3AD203B41FA5}">
                      <a16:colId xmlns:a16="http://schemas.microsoft.com/office/drawing/2014/main" val="1409415134"/>
                    </a:ext>
                  </a:extLst>
                </a:gridCol>
                <a:gridCol w="921738">
                  <a:extLst>
                    <a:ext uri="{9D8B030D-6E8A-4147-A177-3AD203B41FA5}">
                      <a16:colId xmlns:a16="http://schemas.microsoft.com/office/drawing/2014/main" val="2776801539"/>
                    </a:ext>
                  </a:extLst>
                </a:gridCol>
                <a:gridCol w="921738">
                  <a:extLst>
                    <a:ext uri="{9D8B030D-6E8A-4147-A177-3AD203B41FA5}">
                      <a16:colId xmlns:a16="http://schemas.microsoft.com/office/drawing/2014/main" val="126909961"/>
                    </a:ext>
                  </a:extLst>
                </a:gridCol>
                <a:gridCol w="921738">
                  <a:extLst>
                    <a:ext uri="{9D8B030D-6E8A-4147-A177-3AD203B41FA5}">
                      <a16:colId xmlns:a16="http://schemas.microsoft.com/office/drawing/2014/main" val="1039997356"/>
                    </a:ext>
                  </a:extLst>
                </a:gridCol>
                <a:gridCol w="921738">
                  <a:extLst>
                    <a:ext uri="{9D8B030D-6E8A-4147-A177-3AD203B41FA5}">
                      <a16:colId xmlns:a16="http://schemas.microsoft.com/office/drawing/2014/main" val="1202360130"/>
                    </a:ext>
                  </a:extLst>
                </a:gridCol>
                <a:gridCol w="921738">
                  <a:extLst>
                    <a:ext uri="{9D8B030D-6E8A-4147-A177-3AD203B41FA5}">
                      <a16:colId xmlns:a16="http://schemas.microsoft.com/office/drawing/2014/main" val="2315938506"/>
                    </a:ext>
                  </a:extLst>
                </a:gridCol>
              </a:tblGrid>
              <a:tr h="378426">
                <a:tc>
                  <a:txBody>
                    <a:bodyPr/>
                    <a:lstStyle/>
                    <a:p>
                      <a:pPr marL="87313" marR="0" lvl="0" indent="0" algn="l" defTabSz="914400" rtl="0" eaLnBrk="1" fontAlgn="auto" latinLnBrk="0" hangingPunct="1">
                        <a:lnSpc>
                          <a:spcPct val="100000"/>
                        </a:lnSpc>
                        <a:spcBef>
                          <a:spcPts val="0"/>
                        </a:spcBef>
                        <a:spcAft>
                          <a:spcPts val="0"/>
                        </a:spcAft>
                        <a:buClrTx/>
                        <a:buSzTx/>
                        <a:buFontTx/>
                        <a:buNone/>
                        <a:tabLst/>
                        <a:defRPr/>
                      </a:pPr>
                      <a:r>
                        <a:rPr lang="en-GB" sz="600" b="1" kern="1200" dirty="0">
                          <a:solidFill>
                            <a:schemeClr val="tx1"/>
                          </a:solidFill>
                          <a:latin typeface="Avenir LT Pro 65 Medium" panose="020B0603020203020204" pitchFamily="34" charset="0"/>
                          <a:ea typeface="+mn-ea"/>
                          <a:cs typeface="+mn-cs"/>
                        </a:rPr>
                        <a:t>LEVEL 0</a:t>
                      </a:r>
                    </a:p>
                    <a:p>
                      <a:pPr marL="87313" lvl="0" indent="0" algn="l"/>
                      <a:r>
                        <a:rPr lang="en-GB" sz="900" dirty="0">
                          <a:solidFill>
                            <a:srgbClr val="003F48"/>
                          </a:solidFill>
                          <a:latin typeface="Avenir LT Pro 65 Medium" panose="020B0603020203020204" pitchFamily="34" charset="0"/>
                        </a:rPr>
                        <a:t>PROTO</a:t>
                      </a:r>
                    </a:p>
                  </a:txBody>
                  <a:tcPr marL="213796" marR="0" marT="21379" marB="21379" anchor="ctr">
                    <a:lnL w="38100" cap="flat" cmpd="sng" algn="ctr">
                      <a:noFill/>
                      <a:prstDash val="solid"/>
                      <a:round/>
                      <a:headEnd type="none" w="med" len="med"/>
                      <a:tailEnd type="none" w="med" len="med"/>
                    </a:lnL>
                    <a:lnR w="28575"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alpha val="0"/>
                      </a:schemeClr>
                    </a:solidFill>
                  </a:tcPr>
                </a:tc>
                <a:tc>
                  <a:txBody>
                    <a:bodyPr/>
                    <a:lstStyle/>
                    <a:p>
                      <a:pPr marL="87313" marR="0" lvl="0" indent="0" algn="l" defTabSz="914400" rtl="0" eaLnBrk="1" fontAlgn="auto" latinLnBrk="0" hangingPunct="1">
                        <a:lnSpc>
                          <a:spcPct val="100000"/>
                        </a:lnSpc>
                        <a:spcBef>
                          <a:spcPts val="0"/>
                        </a:spcBef>
                        <a:spcAft>
                          <a:spcPts val="0"/>
                        </a:spcAft>
                        <a:buClrTx/>
                        <a:buSzTx/>
                        <a:buFontTx/>
                        <a:buNone/>
                        <a:tabLst/>
                        <a:defRPr/>
                      </a:pPr>
                      <a:r>
                        <a:rPr lang="en-GB" sz="600" b="1" kern="1200" dirty="0">
                          <a:solidFill>
                            <a:schemeClr val="tx1"/>
                          </a:solidFill>
                          <a:latin typeface="Avenir LT Pro 65 Medium" panose="020B0603020203020204" pitchFamily="34" charset="0"/>
                          <a:ea typeface="+mn-ea"/>
                          <a:cs typeface="+mn-cs"/>
                        </a:rPr>
                        <a:t>LEVEL 1</a:t>
                      </a:r>
                    </a:p>
                    <a:p>
                      <a:pPr marL="87313" lvl="0" indent="0" algn="l"/>
                      <a:r>
                        <a:rPr lang="en-GB" sz="900" dirty="0">
                          <a:solidFill>
                            <a:srgbClr val="003F48"/>
                          </a:solidFill>
                          <a:latin typeface="Avenir LT Pro 65 Medium" panose="020B0603020203020204" pitchFamily="34" charset="0"/>
                        </a:rPr>
                        <a:t>CRAWL</a:t>
                      </a:r>
                    </a:p>
                  </a:txBody>
                  <a:tcPr marL="213796" marR="0" marT="21379" marB="21379" anchor="ctr">
                    <a:lnL w="28575" cap="flat" cmpd="sng" algn="ctr">
                      <a:noFill/>
                      <a:prstDash val="solid"/>
                      <a:round/>
                      <a:headEnd type="none" w="med" len="med"/>
                      <a:tailEnd type="none" w="med" len="med"/>
                    </a:lnL>
                    <a:lnR w="28575"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alpha val="0"/>
                      </a:schemeClr>
                    </a:solidFill>
                  </a:tcPr>
                </a:tc>
                <a:tc>
                  <a:txBody>
                    <a:bodyPr/>
                    <a:lstStyle/>
                    <a:p>
                      <a:pPr marL="87313" marR="0" lvl="0" indent="0" algn="l" defTabSz="914400" rtl="0" eaLnBrk="1" fontAlgn="auto" latinLnBrk="0" hangingPunct="1">
                        <a:lnSpc>
                          <a:spcPct val="100000"/>
                        </a:lnSpc>
                        <a:spcBef>
                          <a:spcPts val="0"/>
                        </a:spcBef>
                        <a:spcAft>
                          <a:spcPts val="0"/>
                        </a:spcAft>
                        <a:buClrTx/>
                        <a:buSzTx/>
                        <a:buFontTx/>
                        <a:buNone/>
                        <a:tabLst/>
                        <a:defRPr/>
                      </a:pPr>
                      <a:r>
                        <a:rPr lang="en-GB" sz="600" b="1" kern="1200" noProof="0" dirty="0">
                          <a:solidFill>
                            <a:schemeClr val="tx1"/>
                          </a:solidFill>
                          <a:latin typeface="Avenir LT Pro 65 Medium" panose="020B0603020203020204" pitchFamily="34" charset="0"/>
                          <a:ea typeface="+mn-ea"/>
                          <a:cs typeface="+mn-cs"/>
                        </a:rPr>
                        <a:t>LEVEL 2</a:t>
                      </a:r>
                    </a:p>
                    <a:p>
                      <a:pPr marL="87313" marR="0" lvl="0" indent="0" algn="l" defTabSz="914400" rtl="0" eaLnBrk="1" fontAlgn="auto" latinLnBrk="0" hangingPunct="1">
                        <a:lnSpc>
                          <a:spcPct val="100000"/>
                        </a:lnSpc>
                        <a:spcBef>
                          <a:spcPts val="0"/>
                        </a:spcBef>
                        <a:spcAft>
                          <a:spcPts val="0"/>
                        </a:spcAft>
                        <a:buClrTx/>
                        <a:buSzTx/>
                        <a:buFontTx/>
                        <a:buNone/>
                        <a:tabLst/>
                        <a:defRPr/>
                      </a:pPr>
                      <a:r>
                        <a:rPr kumimoji="0" lang="en-GB" sz="900" b="1" i="0" u="none" strike="noStrike" kern="1200" cap="none" spc="0" normalizeH="0" baseline="0" noProof="0" dirty="0">
                          <a:ln>
                            <a:noFill/>
                          </a:ln>
                          <a:solidFill>
                            <a:srgbClr val="003F48"/>
                          </a:solidFill>
                          <a:effectLst/>
                          <a:uLnTx/>
                          <a:uFillTx/>
                          <a:latin typeface="Avenir LT Pro 65 Medium" panose="020B0603020203020204" pitchFamily="34" charset="0"/>
                          <a:ea typeface="+mn-ea"/>
                          <a:cs typeface="+mn-cs"/>
                        </a:rPr>
                        <a:t>WALK</a:t>
                      </a:r>
                      <a:endParaRPr lang="en-GB" sz="900" dirty="0">
                        <a:solidFill>
                          <a:srgbClr val="003F48"/>
                        </a:solidFill>
                        <a:latin typeface="Avenir LT Pro 65 Medium" panose="020B0603020203020204" pitchFamily="34" charset="0"/>
                      </a:endParaRPr>
                    </a:p>
                  </a:txBody>
                  <a:tcPr marL="213796" marR="0" marT="21379" marB="21379" anchor="ctr">
                    <a:lnL w="28575" cap="flat" cmpd="sng" algn="ctr">
                      <a:noFill/>
                      <a:prstDash val="solid"/>
                      <a:round/>
                      <a:headEnd type="none" w="med" len="med"/>
                      <a:tailEnd type="none" w="med" len="med"/>
                    </a:lnL>
                    <a:lnR w="28575"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alpha val="0"/>
                      </a:schemeClr>
                    </a:solidFill>
                  </a:tcPr>
                </a:tc>
                <a:tc>
                  <a:txBody>
                    <a:bodyPr/>
                    <a:lstStyle/>
                    <a:p>
                      <a:pPr marL="87313" marR="0" lvl="0" indent="0" algn="l" defTabSz="914400" rtl="0" eaLnBrk="1" fontAlgn="auto" latinLnBrk="0" hangingPunct="1">
                        <a:lnSpc>
                          <a:spcPct val="100000"/>
                        </a:lnSpc>
                        <a:spcBef>
                          <a:spcPts val="0"/>
                        </a:spcBef>
                        <a:spcAft>
                          <a:spcPts val="0"/>
                        </a:spcAft>
                        <a:buClrTx/>
                        <a:buSzTx/>
                        <a:buFontTx/>
                        <a:buNone/>
                        <a:tabLst/>
                        <a:defRPr/>
                      </a:pPr>
                      <a:r>
                        <a:rPr lang="en-GB" sz="600" b="1" kern="1200" noProof="0" dirty="0">
                          <a:solidFill>
                            <a:schemeClr val="tx1"/>
                          </a:solidFill>
                          <a:latin typeface="Avenir LT Pro 65 Medium" panose="020B0603020203020204" pitchFamily="34" charset="0"/>
                          <a:ea typeface="+mn-ea"/>
                          <a:cs typeface="+mn-cs"/>
                        </a:rPr>
                        <a:t>LEVEL 3</a:t>
                      </a:r>
                    </a:p>
                    <a:p>
                      <a:pPr marL="87313" marR="0" lvl="0" indent="0" algn="l" defTabSz="914400" rtl="0" eaLnBrk="1" fontAlgn="auto" latinLnBrk="0" hangingPunct="1">
                        <a:lnSpc>
                          <a:spcPct val="100000"/>
                        </a:lnSpc>
                        <a:spcBef>
                          <a:spcPts val="0"/>
                        </a:spcBef>
                        <a:spcAft>
                          <a:spcPts val="0"/>
                        </a:spcAft>
                        <a:buClrTx/>
                        <a:buSzTx/>
                        <a:buFontTx/>
                        <a:buNone/>
                        <a:tabLst/>
                        <a:defRPr/>
                      </a:pPr>
                      <a:r>
                        <a:rPr kumimoji="0" lang="en-GB" sz="900" b="1" i="0" u="none" strike="noStrike" kern="1200" cap="none" spc="0" normalizeH="0" baseline="0" noProof="0" dirty="0">
                          <a:ln>
                            <a:noFill/>
                          </a:ln>
                          <a:solidFill>
                            <a:srgbClr val="003F48"/>
                          </a:solidFill>
                          <a:effectLst/>
                          <a:uLnTx/>
                          <a:uFillTx/>
                          <a:latin typeface="Avenir LT Pro 65 Medium" panose="020B0603020203020204" pitchFamily="34" charset="0"/>
                          <a:ea typeface="+mn-ea"/>
                          <a:cs typeface="+mn-cs"/>
                        </a:rPr>
                        <a:t>JOG</a:t>
                      </a:r>
                      <a:endParaRPr lang="en-GB" sz="900" dirty="0">
                        <a:solidFill>
                          <a:srgbClr val="003F48"/>
                        </a:solidFill>
                        <a:latin typeface="Avenir LT Pro 65 Medium" panose="020B0603020203020204" pitchFamily="34" charset="0"/>
                      </a:endParaRPr>
                    </a:p>
                  </a:txBody>
                  <a:tcPr marL="213796" marR="0" marT="21379" marB="21379" anchor="ctr">
                    <a:lnL w="28575" cap="flat" cmpd="sng" algn="ctr">
                      <a:noFill/>
                      <a:prstDash val="solid"/>
                      <a:round/>
                      <a:headEnd type="none" w="med" len="med"/>
                      <a:tailEnd type="none" w="med" len="med"/>
                    </a:lnL>
                    <a:lnR w="28575"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alpha val="0"/>
                      </a:schemeClr>
                    </a:solidFill>
                  </a:tcPr>
                </a:tc>
                <a:tc>
                  <a:txBody>
                    <a:bodyPr/>
                    <a:lstStyle/>
                    <a:p>
                      <a:pPr marL="87313" marR="0" lvl="0" indent="0" algn="l" defTabSz="914400" rtl="0" eaLnBrk="1" fontAlgn="auto" latinLnBrk="0" hangingPunct="1">
                        <a:lnSpc>
                          <a:spcPct val="100000"/>
                        </a:lnSpc>
                        <a:spcBef>
                          <a:spcPts val="0"/>
                        </a:spcBef>
                        <a:spcAft>
                          <a:spcPts val="0"/>
                        </a:spcAft>
                        <a:buClrTx/>
                        <a:buSzTx/>
                        <a:buFontTx/>
                        <a:buNone/>
                        <a:tabLst/>
                        <a:defRPr/>
                      </a:pPr>
                      <a:r>
                        <a:rPr lang="en-GB" sz="600" b="1" kern="1200" noProof="0" dirty="0">
                          <a:solidFill>
                            <a:schemeClr val="tx1"/>
                          </a:solidFill>
                          <a:latin typeface="Avenir LT Pro 65 Medium" panose="020B0603020203020204" pitchFamily="34" charset="0"/>
                          <a:ea typeface="+mn-ea"/>
                          <a:cs typeface="+mn-cs"/>
                        </a:rPr>
                        <a:t>LEVEL 4</a:t>
                      </a:r>
                    </a:p>
                    <a:p>
                      <a:pPr marL="87313" marR="0" lvl="0" indent="0" algn="l" defTabSz="914400" rtl="0" eaLnBrk="1" fontAlgn="auto" latinLnBrk="0" hangingPunct="1">
                        <a:lnSpc>
                          <a:spcPct val="100000"/>
                        </a:lnSpc>
                        <a:spcBef>
                          <a:spcPts val="0"/>
                        </a:spcBef>
                        <a:spcAft>
                          <a:spcPts val="0"/>
                        </a:spcAft>
                        <a:buClrTx/>
                        <a:buSzTx/>
                        <a:buFontTx/>
                        <a:buNone/>
                        <a:tabLst/>
                        <a:defRPr/>
                      </a:pPr>
                      <a:r>
                        <a:rPr kumimoji="0" lang="en-GB" sz="900" b="1" i="0" u="none" strike="noStrike" kern="1200" cap="none" spc="0" normalizeH="0" baseline="0" noProof="0" dirty="0">
                          <a:ln>
                            <a:noFill/>
                          </a:ln>
                          <a:solidFill>
                            <a:srgbClr val="003F48"/>
                          </a:solidFill>
                          <a:effectLst/>
                          <a:uLnTx/>
                          <a:uFillTx/>
                          <a:latin typeface="Avenir LT Pro 65 Medium" panose="020B0603020203020204" pitchFamily="34" charset="0"/>
                          <a:ea typeface="+mn-ea"/>
                          <a:cs typeface="+mn-cs"/>
                        </a:rPr>
                        <a:t>RUN</a:t>
                      </a:r>
                      <a:endParaRPr lang="en-GB" sz="900" dirty="0">
                        <a:solidFill>
                          <a:srgbClr val="003F48"/>
                        </a:solidFill>
                        <a:latin typeface="Avenir LT Pro 65 Medium" panose="020B0603020203020204" pitchFamily="34" charset="0"/>
                      </a:endParaRPr>
                    </a:p>
                  </a:txBody>
                  <a:tcPr marL="213796" marR="0" marT="21379" marB="21379" anchor="ctr">
                    <a:lnL w="28575" cap="flat" cmpd="sng" algn="ctr">
                      <a:noFill/>
                      <a:prstDash val="solid"/>
                      <a:round/>
                      <a:headEnd type="none" w="med" len="med"/>
                      <a:tailEnd type="none" w="med" len="med"/>
                    </a:lnL>
                    <a:lnR w="28575"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alpha val="0"/>
                      </a:schemeClr>
                    </a:solidFill>
                  </a:tcPr>
                </a:tc>
                <a:tc>
                  <a:txBody>
                    <a:bodyPr/>
                    <a:lstStyle/>
                    <a:p>
                      <a:pPr marL="87313" marR="0" lvl="0" indent="0" algn="l" defTabSz="914400" rtl="0" eaLnBrk="1" fontAlgn="auto" latinLnBrk="0" hangingPunct="1">
                        <a:lnSpc>
                          <a:spcPct val="100000"/>
                        </a:lnSpc>
                        <a:spcBef>
                          <a:spcPts val="0"/>
                        </a:spcBef>
                        <a:spcAft>
                          <a:spcPts val="0"/>
                        </a:spcAft>
                        <a:buClrTx/>
                        <a:buSzTx/>
                        <a:buFontTx/>
                        <a:buNone/>
                        <a:tabLst/>
                        <a:defRPr/>
                      </a:pPr>
                      <a:r>
                        <a:rPr kumimoji="0" lang="en-GB" sz="600" b="1" i="0" u="none" strike="noStrike" kern="1200" cap="none" spc="0" normalizeH="0" baseline="0" noProof="0" dirty="0">
                          <a:ln>
                            <a:noFill/>
                          </a:ln>
                          <a:solidFill>
                            <a:schemeClr val="tx1"/>
                          </a:solidFill>
                          <a:effectLst/>
                          <a:uLnTx/>
                          <a:uFillTx/>
                          <a:latin typeface="Avenir LT Pro 65 Medium" panose="020B0603020203020204" pitchFamily="34" charset="0"/>
                          <a:ea typeface="+mn-ea"/>
                          <a:cs typeface="+mn-cs"/>
                        </a:rPr>
                        <a:t>LEVEL 5</a:t>
                      </a:r>
                    </a:p>
                    <a:p>
                      <a:pPr marL="87313" marR="0" lvl="0" indent="0" algn="l" defTabSz="914400" rtl="0" eaLnBrk="1" fontAlgn="auto" latinLnBrk="0" hangingPunct="1">
                        <a:lnSpc>
                          <a:spcPct val="100000"/>
                        </a:lnSpc>
                        <a:spcBef>
                          <a:spcPts val="0"/>
                        </a:spcBef>
                        <a:spcAft>
                          <a:spcPts val="0"/>
                        </a:spcAft>
                        <a:buClrTx/>
                        <a:buSzTx/>
                        <a:buFontTx/>
                        <a:buNone/>
                        <a:tabLst/>
                        <a:defRPr/>
                      </a:pPr>
                      <a:r>
                        <a:rPr kumimoji="0" lang="en-GB" sz="900" b="1" i="0" u="none" strike="noStrike" kern="1200" cap="none" spc="0" normalizeH="0" baseline="0" noProof="0" dirty="0">
                          <a:ln>
                            <a:noFill/>
                          </a:ln>
                          <a:solidFill>
                            <a:srgbClr val="003F48"/>
                          </a:solidFill>
                          <a:effectLst/>
                          <a:uLnTx/>
                          <a:uFillTx/>
                          <a:latin typeface="Avenir LT Pro 65 Medium" panose="020B0603020203020204" pitchFamily="34" charset="0"/>
                          <a:ea typeface="+mn-ea"/>
                          <a:cs typeface="+mn-cs"/>
                        </a:rPr>
                        <a:t>FLY</a:t>
                      </a:r>
                    </a:p>
                  </a:txBody>
                  <a:tcPr marL="213796" marR="0" marT="21379" marB="21379" anchor="ctr">
                    <a:lnL w="28575"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alpha val="0"/>
                      </a:schemeClr>
                    </a:solidFill>
                  </a:tcPr>
                </a:tc>
                <a:extLst>
                  <a:ext uri="{0D108BD9-81ED-4DB2-BD59-A6C34878D82A}">
                    <a16:rowId xmlns:a16="http://schemas.microsoft.com/office/drawing/2014/main" val="1531984956"/>
                  </a:ext>
                </a:extLst>
              </a:tr>
            </a:tbl>
          </a:graphicData>
        </a:graphic>
      </p:graphicFrame>
      <p:grpSp>
        <p:nvGrpSpPr>
          <p:cNvPr id="21" name="Group 20">
            <a:extLst>
              <a:ext uri="{FF2B5EF4-FFF2-40B4-BE49-F238E27FC236}">
                <a16:creationId xmlns:a16="http://schemas.microsoft.com/office/drawing/2014/main" id="{540C475E-6C26-05AD-73DF-68A280A5E03B}"/>
              </a:ext>
            </a:extLst>
          </p:cNvPr>
          <p:cNvGrpSpPr/>
          <p:nvPr/>
        </p:nvGrpSpPr>
        <p:grpSpPr>
          <a:xfrm>
            <a:off x="1363260" y="1327494"/>
            <a:ext cx="213254" cy="218436"/>
            <a:chOff x="1454826" y="1291638"/>
            <a:chExt cx="213254" cy="213254"/>
          </a:xfrm>
        </p:grpSpPr>
        <p:sp>
          <p:nvSpPr>
            <p:cNvPr id="55" name="Oval 54">
              <a:extLst>
                <a:ext uri="{FF2B5EF4-FFF2-40B4-BE49-F238E27FC236}">
                  <a16:creationId xmlns:a16="http://schemas.microsoft.com/office/drawing/2014/main" id="{FC5F8256-A282-43D3-83F2-FE140F96A916}"/>
                </a:ext>
              </a:extLst>
            </p:cNvPr>
            <p:cNvSpPr>
              <a:spLocks noChangeAspect="1"/>
            </p:cNvSpPr>
            <p:nvPr/>
          </p:nvSpPr>
          <p:spPr>
            <a:xfrm>
              <a:off x="1454826" y="1291638"/>
              <a:ext cx="213254" cy="213254"/>
            </a:xfrm>
            <a:prstGeom prst="ellipse">
              <a:avLst/>
            </a:prstGeom>
            <a:solidFill>
              <a:srgbClr val="007382"/>
            </a:solidFill>
            <a:ln w="12700">
              <a:solidFill>
                <a:srgbClr val="003F48"/>
              </a:solidFill>
              <a:extLst>
                <a:ext uri="{C807C97D-BFC1-408E-A445-0C87EB9F89A2}">
                  <ask:lineSketchStyleProps xmlns:ask="http://schemas.microsoft.com/office/drawing/2018/sketchyshapes" sd="3978248048">
                    <a:custGeom>
                      <a:avLst/>
                      <a:gdLst>
                        <a:gd name="connsiteX0" fmla="*/ 0 w 504000"/>
                        <a:gd name="connsiteY0" fmla="*/ 252000 h 504000"/>
                        <a:gd name="connsiteX1" fmla="*/ 252000 w 504000"/>
                        <a:gd name="connsiteY1" fmla="*/ 0 h 504000"/>
                        <a:gd name="connsiteX2" fmla="*/ 504000 w 504000"/>
                        <a:gd name="connsiteY2" fmla="*/ 252000 h 504000"/>
                        <a:gd name="connsiteX3" fmla="*/ 252000 w 504000"/>
                        <a:gd name="connsiteY3" fmla="*/ 504000 h 504000"/>
                        <a:gd name="connsiteX4" fmla="*/ 0 w 504000"/>
                        <a:gd name="connsiteY4" fmla="*/ 252000 h 504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04000" h="504000" fill="none" extrusionOk="0">
                          <a:moveTo>
                            <a:pt x="0" y="252000"/>
                          </a:moveTo>
                          <a:cubicBezTo>
                            <a:pt x="10215" y="121361"/>
                            <a:pt x="108227" y="-5764"/>
                            <a:pt x="252000" y="0"/>
                          </a:cubicBezTo>
                          <a:cubicBezTo>
                            <a:pt x="365645" y="1603"/>
                            <a:pt x="495676" y="146461"/>
                            <a:pt x="504000" y="252000"/>
                          </a:cubicBezTo>
                          <a:cubicBezTo>
                            <a:pt x="504107" y="359184"/>
                            <a:pt x="374048" y="509862"/>
                            <a:pt x="252000" y="504000"/>
                          </a:cubicBezTo>
                          <a:cubicBezTo>
                            <a:pt x="101159" y="488907"/>
                            <a:pt x="20161" y="379868"/>
                            <a:pt x="0" y="252000"/>
                          </a:cubicBezTo>
                          <a:close/>
                        </a:path>
                        <a:path w="504000" h="504000" stroke="0" extrusionOk="0">
                          <a:moveTo>
                            <a:pt x="0" y="252000"/>
                          </a:moveTo>
                          <a:cubicBezTo>
                            <a:pt x="-2454" y="108298"/>
                            <a:pt x="144402" y="-14082"/>
                            <a:pt x="252000" y="0"/>
                          </a:cubicBezTo>
                          <a:cubicBezTo>
                            <a:pt x="400050" y="18812"/>
                            <a:pt x="477128" y="125353"/>
                            <a:pt x="504000" y="252000"/>
                          </a:cubicBezTo>
                          <a:cubicBezTo>
                            <a:pt x="484323" y="374101"/>
                            <a:pt x="415844" y="494832"/>
                            <a:pt x="252000" y="504000"/>
                          </a:cubicBezTo>
                          <a:cubicBezTo>
                            <a:pt x="93898" y="484274"/>
                            <a:pt x="10706" y="399289"/>
                            <a:pt x="0" y="252000"/>
                          </a:cubicBezTo>
                          <a:close/>
                        </a:path>
                      </a:pathLst>
                    </a:custGeom>
                    <ask:type>
                      <ask:lineSketchNone/>
                    </ask:type>
                  </ask:lineSketchStyleProps>
                </a:ext>
              </a:extLst>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70"/>
            </a:p>
          </p:txBody>
        </p:sp>
        <p:pic>
          <p:nvPicPr>
            <p:cNvPr id="56" name="Graphic 55" descr="Baby crawling with solid fill">
              <a:extLst>
                <a:ext uri="{FF2B5EF4-FFF2-40B4-BE49-F238E27FC236}">
                  <a16:creationId xmlns:a16="http://schemas.microsoft.com/office/drawing/2014/main" id="{E9B270C3-D28C-440D-8B5C-55A63615BB64}"/>
                </a:ext>
              </a:extLst>
            </p:cNvPr>
            <p:cNvPicPr>
              <a:picLocks noChangeAspect="1"/>
            </p:cNvPicPr>
            <p:nvPr/>
          </p:nvPicPr>
          <p:blipFill>
            <a:blip r:embed="rId4" cstate="print">
              <a:extLst>
                <a:ext uri="{28A0092B-C50C-407E-A947-70E740481C1C}">
                  <a14:useLocalDpi xmlns:a14="http://schemas.microsoft.com/office/drawing/2010/main"/>
                </a:ext>
                <a:ext uri="{96DAC541-7B7A-43D3-8B79-37D633B846F1}">
                  <asvg:svgBlip xmlns:asvg="http://schemas.microsoft.com/office/drawing/2016/SVG/main" r:embed="rId5"/>
                </a:ext>
              </a:extLst>
            </a:blip>
            <a:stretch>
              <a:fillRect/>
            </a:stretch>
          </p:blipFill>
          <p:spPr>
            <a:xfrm>
              <a:off x="1493656" y="1325659"/>
              <a:ext cx="145212" cy="145212"/>
            </a:xfrm>
            <a:prstGeom prst="rect">
              <a:avLst/>
            </a:prstGeom>
          </p:spPr>
        </p:pic>
      </p:grpSp>
      <p:grpSp>
        <p:nvGrpSpPr>
          <p:cNvPr id="19" name="Group 18">
            <a:extLst>
              <a:ext uri="{FF2B5EF4-FFF2-40B4-BE49-F238E27FC236}">
                <a16:creationId xmlns:a16="http://schemas.microsoft.com/office/drawing/2014/main" id="{79C5DB71-525A-9F30-AAAD-F8BB405A95B1}"/>
              </a:ext>
            </a:extLst>
          </p:cNvPr>
          <p:cNvGrpSpPr/>
          <p:nvPr/>
        </p:nvGrpSpPr>
        <p:grpSpPr>
          <a:xfrm>
            <a:off x="3213349" y="1327494"/>
            <a:ext cx="213254" cy="218436"/>
            <a:chOff x="3208334" y="1291638"/>
            <a:chExt cx="213254" cy="213254"/>
          </a:xfrm>
        </p:grpSpPr>
        <p:sp>
          <p:nvSpPr>
            <p:cNvPr id="58" name="Oval 57">
              <a:extLst>
                <a:ext uri="{FF2B5EF4-FFF2-40B4-BE49-F238E27FC236}">
                  <a16:creationId xmlns:a16="http://schemas.microsoft.com/office/drawing/2014/main" id="{9F7DA8AD-99A2-4DFB-8F22-68DB116AF092}"/>
                </a:ext>
              </a:extLst>
            </p:cNvPr>
            <p:cNvSpPr>
              <a:spLocks noChangeAspect="1"/>
            </p:cNvSpPr>
            <p:nvPr/>
          </p:nvSpPr>
          <p:spPr>
            <a:xfrm>
              <a:off x="3208334" y="1291638"/>
              <a:ext cx="213254" cy="213254"/>
            </a:xfrm>
            <a:prstGeom prst="ellipse">
              <a:avLst/>
            </a:prstGeom>
            <a:solidFill>
              <a:srgbClr val="007382"/>
            </a:solidFill>
            <a:ln w="12700">
              <a:solidFill>
                <a:srgbClr val="003F48"/>
              </a:solidFill>
              <a:extLst>
                <a:ext uri="{C807C97D-BFC1-408E-A445-0C87EB9F89A2}">
                  <ask:lineSketchStyleProps xmlns:ask="http://schemas.microsoft.com/office/drawing/2018/sketchyshapes" sd="3978248048">
                    <a:custGeom>
                      <a:avLst/>
                      <a:gdLst>
                        <a:gd name="connsiteX0" fmla="*/ 0 w 504000"/>
                        <a:gd name="connsiteY0" fmla="*/ 252000 h 504000"/>
                        <a:gd name="connsiteX1" fmla="*/ 252000 w 504000"/>
                        <a:gd name="connsiteY1" fmla="*/ 0 h 504000"/>
                        <a:gd name="connsiteX2" fmla="*/ 504000 w 504000"/>
                        <a:gd name="connsiteY2" fmla="*/ 252000 h 504000"/>
                        <a:gd name="connsiteX3" fmla="*/ 252000 w 504000"/>
                        <a:gd name="connsiteY3" fmla="*/ 504000 h 504000"/>
                        <a:gd name="connsiteX4" fmla="*/ 0 w 504000"/>
                        <a:gd name="connsiteY4" fmla="*/ 252000 h 504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04000" h="504000" fill="none" extrusionOk="0">
                          <a:moveTo>
                            <a:pt x="0" y="252000"/>
                          </a:moveTo>
                          <a:cubicBezTo>
                            <a:pt x="10215" y="121361"/>
                            <a:pt x="108227" y="-5764"/>
                            <a:pt x="252000" y="0"/>
                          </a:cubicBezTo>
                          <a:cubicBezTo>
                            <a:pt x="365645" y="1603"/>
                            <a:pt x="495676" y="146461"/>
                            <a:pt x="504000" y="252000"/>
                          </a:cubicBezTo>
                          <a:cubicBezTo>
                            <a:pt x="504107" y="359184"/>
                            <a:pt x="374048" y="509862"/>
                            <a:pt x="252000" y="504000"/>
                          </a:cubicBezTo>
                          <a:cubicBezTo>
                            <a:pt x="101159" y="488907"/>
                            <a:pt x="20161" y="379868"/>
                            <a:pt x="0" y="252000"/>
                          </a:cubicBezTo>
                          <a:close/>
                        </a:path>
                        <a:path w="504000" h="504000" stroke="0" extrusionOk="0">
                          <a:moveTo>
                            <a:pt x="0" y="252000"/>
                          </a:moveTo>
                          <a:cubicBezTo>
                            <a:pt x="-2454" y="108298"/>
                            <a:pt x="144402" y="-14082"/>
                            <a:pt x="252000" y="0"/>
                          </a:cubicBezTo>
                          <a:cubicBezTo>
                            <a:pt x="400050" y="18812"/>
                            <a:pt x="477128" y="125353"/>
                            <a:pt x="504000" y="252000"/>
                          </a:cubicBezTo>
                          <a:cubicBezTo>
                            <a:pt x="484323" y="374101"/>
                            <a:pt x="415844" y="494832"/>
                            <a:pt x="252000" y="504000"/>
                          </a:cubicBezTo>
                          <a:cubicBezTo>
                            <a:pt x="93898" y="484274"/>
                            <a:pt x="10706" y="399289"/>
                            <a:pt x="0" y="252000"/>
                          </a:cubicBezTo>
                          <a:close/>
                        </a:path>
                      </a:pathLst>
                    </a:custGeom>
                    <ask:type>
                      <ask:lineSketchNone/>
                    </ask:type>
                  </ask:lineSketchStyleProps>
                </a:ext>
              </a:extLst>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70"/>
            </a:p>
          </p:txBody>
        </p:sp>
        <p:pic>
          <p:nvPicPr>
            <p:cNvPr id="62" name="Graphic 61" descr="Walk with solid fill">
              <a:extLst>
                <a:ext uri="{FF2B5EF4-FFF2-40B4-BE49-F238E27FC236}">
                  <a16:creationId xmlns:a16="http://schemas.microsoft.com/office/drawing/2014/main" id="{5FF89E07-8D2A-406D-B0F4-9AC4D6B83BFF}"/>
                </a:ext>
              </a:extLst>
            </p:cNvPr>
            <p:cNvPicPr>
              <a:picLocks noChangeAspect="1"/>
            </p:cNvPicPr>
            <p:nvPr/>
          </p:nvPicPr>
          <p:blipFill>
            <a:blip r:embed="rId6" cstate="print">
              <a:extLst>
                <a:ext uri="{28A0092B-C50C-407E-A947-70E740481C1C}">
                  <a14:useLocalDpi xmlns:a14="http://schemas.microsoft.com/office/drawing/2010/main"/>
                </a:ext>
                <a:ext uri="{96DAC541-7B7A-43D3-8B79-37D633B846F1}">
                  <asvg:svgBlip xmlns:asvg="http://schemas.microsoft.com/office/drawing/2016/SVG/main" r:embed="rId7"/>
                </a:ext>
              </a:extLst>
            </a:blip>
            <a:stretch>
              <a:fillRect/>
            </a:stretch>
          </p:blipFill>
          <p:spPr>
            <a:xfrm>
              <a:off x="3242064" y="1320558"/>
              <a:ext cx="155414" cy="155414"/>
            </a:xfrm>
            <a:prstGeom prst="rect">
              <a:avLst/>
            </a:prstGeom>
          </p:spPr>
        </p:pic>
      </p:grpSp>
      <p:grpSp>
        <p:nvGrpSpPr>
          <p:cNvPr id="18" name="Group 17">
            <a:extLst>
              <a:ext uri="{FF2B5EF4-FFF2-40B4-BE49-F238E27FC236}">
                <a16:creationId xmlns:a16="http://schemas.microsoft.com/office/drawing/2014/main" id="{B2E20FF7-059F-38D7-E1A6-62DE559C1C18}"/>
              </a:ext>
            </a:extLst>
          </p:cNvPr>
          <p:cNvGrpSpPr/>
          <p:nvPr/>
        </p:nvGrpSpPr>
        <p:grpSpPr>
          <a:xfrm>
            <a:off x="4126721" y="1327494"/>
            <a:ext cx="213254" cy="218436"/>
            <a:chOff x="4084411" y="1291638"/>
            <a:chExt cx="213254" cy="213254"/>
          </a:xfrm>
        </p:grpSpPr>
        <p:sp>
          <p:nvSpPr>
            <p:cNvPr id="59" name="Oval 58">
              <a:extLst>
                <a:ext uri="{FF2B5EF4-FFF2-40B4-BE49-F238E27FC236}">
                  <a16:creationId xmlns:a16="http://schemas.microsoft.com/office/drawing/2014/main" id="{5F2CF3EF-DA78-451D-AA5C-1389F47B2515}"/>
                </a:ext>
              </a:extLst>
            </p:cNvPr>
            <p:cNvSpPr>
              <a:spLocks noChangeAspect="1"/>
            </p:cNvSpPr>
            <p:nvPr/>
          </p:nvSpPr>
          <p:spPr>
            <a:xfrm rot="18691099">
              <a:off x="4084411" y="1291638"/>
              <a:ext cx="213254" cy="213254"/>
            </a:xfrm>
            <a:prstGeom prst="ellipse">
              <a:avLst/>
            </a:prstGeom>
            <a:solidFill>
              <a:srgbClr val="007382"/>
            </a:solidFill>
            <a:ln w="12700">
              <a:solidFill>
                <a:srgbClr val="003F48"/>
              </a:solidFill>
              <a:extLst>
                <a:ext uri="{C807C97D-BFC1-408E-A445-0C87EB9F89A2}">
                  <ask:lineSketchStyleProps xmlns:ask="http://schemas.microsoft.com/office/drawing/2018/sketchyshapes" sd="3978248048">
                    <a:custGeom>
                      <a:avLst/>
                      <a:gdLst>
                        <a:gd name="connsiteX0" fmla="*/ 0 w 504000"/>
                        <a:gd name="connsiteY0" fmla="*/ 252000 h 504000"/>
                        <a:gd name="connsiteX1" fmla="*/ 252000 w 504000"/>
                        <a:gd name="connsiteY1" fmla="*/ 0 h 504000"/>
                        <a:gd name="connsiteX2" fmla="*/ 504000 w 504000"/>
                        <a:gd name="connsiteY2" fmla="*/ 252000 h 504000"/>
                        <a:gd name="connsiteX3" fmla="*/ 252000 w 504000"/>
                        <a:gd name="connsiteY3" fmla="*/ 504000 h 504000"/>
                        <a:gd name="connsiteX4" fmla="*/ 0 w 504000"/>
                        <a:gd name="connsiteY4" fmla="*/ 252000 h 504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04000" h="504000" fill="none" extrusionOk="0">
                          <a:moveTo>
                            <a:pt x="0" y="252000"/>
                          </a:moveTo>
                          <a:cubicBezTo>
                            <a:pt x="10215" y="121361"/>
                            <a:pt x="108227" y="-5764"/>
                            <a:pt x="252000" y="0"/>
                          </a:cubicBezTo>
                          <a:cubicBezTo>
                            <a:pt x="365645" y="1603"/>
                            <a:pt x="495676" y="146461"/>
                            <a:pt x="504000" y="252000"/>
                          </a:cubicBezTo>
                          <a:cubicBezTo>
                            <a:pt x="504107" y="359184"/>
                            <a:pt x="374048" y="509862"/>
                            <a:pt x="252000" y="504000"/>
                          </a:cubicBezTo>
                          <a:cubicBezTo>
                            <a:pt x="101159" y="488907"/>
                            <a:pt x="20161" y="379868"/>
                            <a:pt x="0" y="252000"/>
                          </a:cubicBezTo>
                          <a:close/>
                        </a:path>
                        <a:path w="504000" h="504000" stroke="0" extrusionOk="0">
                          <a:moveTo>
                            <a:pt x="0" y="252000"/>
                          </a:moveTo>
                          <a:cubicBezTo>
                            <a:pt x="-2454" y="108298"/>
                            <a:pt x="144402" y="-14082"/>
                            <a:pt x="252000" y="0"/>
                          </a:cubicBezTo>
                          <a:cubicBezTo>
                            <a:pt x="400050" y="18812"/>
                            <a:pt x="477128" y="125353"/>
                            <a:pt x="504000" y="252000"/>
                          </a:cubicBezTo>
                          <a:cubicBezTo>
                            <a:pt x="484323" y="374101"/>
                            <a:pt x="415844" y="494832"/>
                            <a:pt x="252000" y="504000"/>
                          </a:cubicBezTo>
                          <a:cubicBezTo>
                            <a:pt x="93898" y="484274"/>
                            <a:pt x="10706" y="399289"/>
                            <a:pt x="0" y="252000"/>
                          </a:cubicBezTo>
                          <a:close/>
                        </a:path>
                      </a:pathLst>
                    </a:custGeom>
                    <ask:type>
                      <ask:lineSketchNone/>
                    </ask:type>
                  </ask:lineSketchStyleProps>
                </a:ext>
              </a:extLst>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70"/>
            </a:p>
          </p:txBody>
        </p:sp>
        <p:pic>
          <p:nvPicPr>
            <p:cNvPr id="63" name="Graphic 62" descr="Run with solid fill">
              <a:extLst>
                <a:ext uri="{FF2B5EF4-FFF2-40B4-BE49-F238E27FC236}">
                  <a16:creationId xmlns:a16="http://schemas.microsoft.com/office/drawing/2014/main" id="{0512C3DB-A52C-4AF2-A890-A4E3B2C80133}"/>
                </a:ext>
              </a:extLst>
            </p:cNvPr>
            <p:cNvPicPr>
              <a:picLocks noChangeAspect="1"/>
            </p:cNvPicPr>
            <p:nvPr/>
          </p:nvPicPr>
          <p:blipFill>
            <a:blip r:embed="rId8" cstate="print">
              <a:extLst>
                <a:ext uri="{28A0092B-C50C-407E-A947-70E740481C1C}">
                  <a14:useLocalDpi xmlns:a14="http://schemas.microsoft.com/office/drawing/2010/main"/>
                </a:ext>
                <a:ext uri="{96DAC541-7B7A-43D3-8B79-37D633B846F1}">
                  <asvg:svgBlip xmlns:asvg="http://schemas.microsoft.com/office/drawing/2016/SVG/main" r:embed="rId9"/>
                </a:ext>
              </a:extLst>
            </a:blip>
            <a:stretch>
              <a:fillRect/>
            </a:stretch>
          </p:blipFill>
          <p:spPr>
            <a:xfrm>
              <a:off x="4113691" y="1320558"/>
              <a:ext cx="155414" cy="155414"/>
            </a:xfrm>
            <a:prstGeom prst="rect">
              <a:avLst/>
            </a:prstGeom>
          </p:spPr>
        </p:pic>
      </p:grpSp>
      <p:grpSp>
        <p:nvGrpSpPr>
          <p:cNvPr id="20" name="Group 19">
            <a:extLst>
              <a:ext uri="{FF2B5EF4-FFF2-40B4-BE49-F238E27FC236}">
                <a16:creationId xmlns:a16="http://schemas.microsoft.com/office/drawing/2014/main" id="{B89390E0-A933-6703-2774-B88AE53254CB}"/>
              </a:ext>
            </a:extLst>
          </p:cNvPr>
          <p:cNvGrpSpPr/>
          <p:nvPr/>
        </p:nvGrpSpPr>
        <p:grpSpPr>
          <a:xfrm>
            <a:off x="2291154" y="1327494"/>
            <a:ext cx="213254" cy="218436"/>
            <a:chOff x="2325583" y="1291638"/>
            <a:chExt cx="213254" cy="213254"/>
          </a:xfrm>
        </p:grpSpPr>
        <p:sp>
          <p:nvSpPr>
            <p:cNvPr id="57" name="Oval 56">
              <a:extLst>
                <a:ext uri="{FF2B5EF4-FFF2-40B4-BE49-F238E27FC236}">
                  <a16:creationId xmlns:a16="http://schemas.microsoft.com/office/drawing/2014/main" id="{8BA34802-8336-4C6D-BE5E-5BD072BF0B84}"/>
                </a:ext>
              </a:extLst>
            </p:cNvPr>
            <p:cNvSpPr>
              <a:spLocks noChangeAspect="1"/>
            </p:cNvSpPr>
            <p:nvPr/>
          </p:nvSpPr>
          <p:spPr>
            <a:xfrm rot="11134682">
              <a:off x="2325583" y="1291638"/>
              <a:ext cx="213254" cy="213254"/>
            </a:xfrm>
            <a:prstGeom prst="ellipse">
              <a:avLst/>
            </a:prstGeom>
            <a:solidFill>
              <a:srgbClr val="007382"/>
            </a:solidFill>
            <a:ln w="12700">
              <a:solidFill>
                <a:srgbClr val="003F48"/>
              </a:solidFill>
              <a:extLst>
                <a:ext uri="{C807C97D-BFC1-408E-A445-0C87EB9F89A2}">
                  <ask:lineSketchStyleProps xmlns:ask="http://schemas.microsoft.com/office/drawing/2018/sketchyshapes" sd="3978248048">
                    <a:custGeom>
                      <a:avLst/>
                      <a:gdLst>
                        <a:gd name="connsiteX0" fmla="*/ 0 w 504000"/>
                        <a:gd name="connsiteY0" fmla="*/ 252000 h 504000"/>
                        <a:gd name="connsiteX1" fmla="*/ 252000 w 504000"/>
                        <a:gd name="connsiteY1" fmla="*/ 0 h 504000"/>
                        <a:gd name="connsiteX2" fmla="*/ 504000 w 504000"/>
                        <a:gd name="connsiteY2" fmla="*/ 252000 h 504000"/>
                        <a:gd name="connsiteX3" fmla="*/ 252000 w 504000"/>
                        <a:gd name="connsiteY3" fmla="*/ 504000 h 504000"/>
                        <a:gd name="connsiteX4" fmla="*/ 0 w 504000"/>
                        <a:gd name="connsiteY4" fmla="*/ 252000 h 504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04000" h="504000" fill="none" extrusionOk="0">
                          <a:moveTo>
                            <a:pt x="0" y="252000"/>
                          </a:moveTo>
                          <a:cubicBezTo>
                            <a:pt x="10215" y="121361"/>
                            <a:pt x="108227" y="-5764"/>
                            <a:pt x="252000" y="0"/>
                          </a:cubicBezTo>
                          <a:cubicBezTo>
                            <a:pt x="365645" y="1603"/>
                            <a:pt x="495676" y="146461"/>
                            <a:pt x="504000" y="252000"/>
                          </a:cubicBezTo>
                          <a:cubicBezTo>
                            <a:pt x="504107" y="359184"/>
                            <a:pt x="374048" y="509862"/>
                            <a:pt x="252000" y="504000"/>
                          </a:cubicBezTo>
                          <a:cubicBezTo>
                            <a:pt x="101159" y="488907"/>
                            <a:pt x="20161" y="379868"/>
                            <a:pt x="0" y="252000"/>
                          </a:cubicBezTo>
                          <a:close/>
                        </a:path>
                        <a:path w="504000" h="504000" stroke="0" extrusionOk="0">
                          <a:moveTo>
                            <a:pt x="0" y="252000"/>
                          </a:moveTo>
                          <a:cubicBezTo>
                            <a:pt x="-2454" y="108298"/>
                            <a:pt x="144402" y="-14082"/>
                            <a:pt x="252000" y="0"/>
                          </a:cubicBezTo>
                          <a:cubicBezTo>
                            <a:pt x="400050" y="18812"/>
                            <a:pt x="477128" y="125353"/>
                            <a:pt x="504000" y="252000"/>
                          </a:cubicBezTo>
                          <a:cubicBezTo>
                            <a:pt x="484323" y="374101"/>
                            <a:pt x="415844" y="494832"/>
                            <a:pt x="252000" y="504000"/>
                          </a:cubicBezTo>
                          <a:cubicBezTo>
                            <a:pt x="93898" y="484274"/>
                            <a:pt x="10706" y="399289"/>
                            <a:pt x="0" y="252000"/>
                          </a:cubicBezTo>
                          <a:close/>
                        </a:path>
                      </a:pathLst>
                    </a:custGeom>
                    <ask:type>
                      <ask:lineSketchNone/>
                    </ask:type>
                  </ask:lineSketchStyleProps>
                </a:ext>
              </a:extLst>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70"/>
            </a:p>
          </p:txBody>
        </p:sp>
        <p:grpSp>
          <p:nvGrpSpPr>
            <p:cNvPr id="64" name="Group 63">
              <a:extLst>
                <a:ext uri="{FF2B5EF4-FFF2-40B4-BE49-F238E27FC236}">
                  <a16:creationId xmlns:a16="http://schemas.microsoft.com/office/drawing/2014/main" id="{4CD0C075-FC78-44FB-8637-2023A5CD6862}"/>
                </a:ext>
              </a:extLst>
            </p:cNvPr>
            <p:cNvGrpSpPr>
              <a:grpSpLocks noChangeAspect="1"/>
            </p:cNvGrpSpPr>
            <p:nvPr/>
          </p:nvGrpSpPr>
          <p:grpSpPr>
            <a:xfrm>
              <a:off x="2396454" y="1325659"/>
              <a:ext cx="81130" cy="145213"/>
              <a:chOff x="1761709" y="3023427"/>
              <a:chExt cx="584084" cy="1135811"/>
            </a:xfrm>
            <a:solidFill>
              <a:srgbClr val="04202C"/>
            </a:solidFill>
          </p:grpSpPr>
          <p:sp>
            <p:nvSpPr>
              <p:cNvPr id="65" name="Freeform: Shape 64">
                <a:extLst>
                  <a:ext uri="{FF2B5EF4-FFF2-40B4-BE49-F238E27FC236}">
                    <a16:creationId xmlns:a16="http://schemas.microsoft.com/office/drawing/2014/main" id="{379FD182-9495-4BD7-8708-055975A6FE3B}"/>
                  </a:ext>
                </a:extLst>
              </p:cNvPr>
              <p:cNvSpPr/>
              <p:nvPr/>
            </p:nvSpPr>
            <p:spPr>
              <a:xfrm>
                <a:off x="1973650" y="3023427"/>
                <a:ext cx="211313" cy="211313"/>
              </a:xfrm>
              <a:custGeom>
                <a:avLst/>
                <a:gdLst>
                  <a:gd name="connsiteX0" fmla="*/ 211314 w 211313"/>
                  <a:gd name="connsiteY0" fmla="*/ 105657 h 211313"/>
                  <a:gd name="connsiteX1" fmla="*/ 105657 w 211313"/>
                  <a:gd name="connsiteY1" fmla="*/ 211314 h 211313"/>
                  <a:gd name="connsiteX2" fmla="*/ 0 w 211313"/>
                  <a:gd name="connsiteY2" fmla="*/ 105657 h 211313"/>
                  <a:gd name="connsiteX3" fmla="*/ 105657 w 211313"/>
                  <a:gd name="connsiteY3" fmla="*/ 0 h 211313"/>
                  <a:gd name="connsiteX4" fmla="*/ 211314 w 211313"/>
                  <a:gd name="connsiteY4" fmla="*/ 105657 h 2113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1313" h="211313">
                    <a:moveTo>
                      <a:pt x="211314" y="105657"/>
                    </a:moveTo>
                    <a:cubicBezTo>
                      <a:pt x="211314" y="164009"/>
                      <a:pt x="164009" y="211314"/>
                      <a:pt x="105657" y="211314"/>
                    </a:cubicBezTo>
                    <a:cubicBezTo>
                      <a:pt x="47304" y="211314"/>
                      <a:pt x="0" y="164009"/>
                      <a:pt x="0" y="105657"/>
                    </a:cubicBezTo>
                    <a:cubicBezTo>
                      <a:pt x="0" y="47304"/>
                      <a:pt x="47304" y="0"/>
                      <a:pt x="105657" y="0"/>
                    </a:cubicBezTo>
                    <a:cubicBezTo>
                      <a:pt x="164009" y="0"/>
                      <a:pt x="211314" y="47304"/>
                      <a:pt x="211314" y="105657"/>
                    </a:cubicBezTo>
                    <a:close/>
                  </a:path>
                </a:pathLst>
              </a:custGeom>
              <a:grpFill/>
              <a:ln w="13196" cap="flat">
                <a:noFill/>
                <a:prstDash val="solid"/>
                <a:miter/>
              </a:ln>
            </p:spPr>
            <p:txBody>
              <a:bodyPr rtlCol="0" anchor="ctr"/>
              <a:lstStyle/>
              <a:p>
                <a:endParaRPr lang="en-GB" sz="740"/>
              </a:p>
            </p:txBody>
          </p:sp>
          <p:sp>
            <p:nvSpPr>
              <p:cNvPr id="66" name="Freeform: Shape 65">
                <a:extLst>
                  <a:ext uri="{FF2B5EF4-FFF2-40B4-BE49-F238E27FC236}">
                    <a16:creationId xmlns:a16="http://schemas.microsoft.com/office/drawing/2014/main" id="{44FA4C5D-9241-43AA-B0D9-48005DE1FF6F}"/>
                  </a:ext>
                </a:extLst>
              </p:cNvPr>
              <p:cNvSpPr/>
              <p:nvPr/>
            </p:nvSpPr>
            <p:spPr>
              <a:xfrm>
                <a:off x="1761709" y="3260940"/>
                <a:ext cx="584084" cy="898298"/>
              </a:xfrm>
              <a:custGeom>
                <a:avLst/>
                <a:gdLst>
                  <a:gd name="connsiteX0" fmla="*/ 704299 w 740096"/>
                  <a:gd name="connsiteY0" fmla="*/ 279991 h 898083"/>
                  <a:gd name="connsiteX1" fmla="*/ 568266 w 740096"/>
                  <a:gd name="connsiteY1" fmla="*/ 235086 h 898083"/>
                  <a:gd name="connsiteX2" fmla="*/ 490344 w 740096"/>
                  <a:gd name="connsiteY2" fmla="*/ 55470 h 898083"/>
                  <a:gd name="connsiteX3" fmla="*/ 397894 w 740096"/>
                  <a:gd name="connsiteY3" fmla="*/ 0 h 898083"/>
                  <a:gd name="connsiteX4" fmla="*/ 352990 w 740096"/>
                  <a:gd name="connsiteY4" fmla="*/ 10566 h 898083"/>
                  <a:gd name="connsiteX5" fmla="*/ 168091 w 740096"/>
                  <a:gd name="connsiteY5" fmla="*/ 83205 h 898083"/>
                  <a:gd name="connsiteX6" fmla="*/ 139035 w 740096"/>
                  <a:gd name="connsiteY6" fmla="*/ 112260 h 898083"/>
                  <a:gd name="connsiteX7" fmla="*/ 73000 w 740096"/>
                  <a:gd name="connsiteY7" fmla="*/ 270746 h 898083"/>
                  <a:gd name="connsiteX8" fmla="*/ 102055 w 740096"/>
                  <a:gd name="connsiteY8" fmla="*/ 339423 h 898083"/>
                  <a:gd name="connsiteX9" fmla="*/ 121866 w 740096"/>
                  <a:gd name="connsiteY9" fmla="*/ 343385 h 898083"/>
                  <a:gd name="connsiteX10" fmla="*/ 170732 w 740096"/>
                  <a:gd name="connsiteY10" fmla="*/ 310367 h 898083"/>
                  <a:gd name="connsiteX11" fmla="*/ 224881 w 740096"/>
                  <a:gd name="connsiteY11" fmla="*/ 173013 h 898083"/>
                  <a:gd name="connsiteX12" fmla="*/ 280351 w 740096"/>
                  <a:gd name="connsiteY12" fmla="*/ 151882 h 898083"/>
                  <a:gd name="connsiteX13" fmla="*/ 189222 w 740096"/>
                  <a:gd name="connsiteY13" fmla="*/ 596961 h 898083"/>
                  <a:gd name="connsiteX14" fmla="*/ 12247 w 740096"/>
                  <a:gd name="connsiteY14" fmla="*/ 812237 h 898083"/>
                  <a:gd name="connsiteX15" fmla="*/ 18851 w 740096"/>
                  <a:gd name="connsiteY15" fmla="*/ 886197 h 898083"/>
                  <a:gd name="connsiteX16" fmla="*/ 51868 w 740096"/>
                  <a:gd name="connsiteY16" fmla="*/ 898083 h 898083"/>
                  <a:gd name="connsiteX17" fmla="*/ 92810 w 740096"/>
                  <a:gd name="connsiteY17" fmla="*/ 878272 h 898083"/>
                  <a:gd name="connsiteX18" fmla="*/ 277710 w 740096"/>
                  <a:gd name="connsiteY18" fmla="*/ 653752 h 898083"/>
                  <a:gd name="connsiteX19" fmla="*/ 288275 w 740096"/>
                  <a:gd name="connsiteY19" fmla="*/ 631300 h 898083"/>
                  <a:gd name="connsiteX20" fmla="*/ 319973 w 740096"/>
                  <a:gd name="connsiteY20" fmla="*/ 478097 h 898083"/>
                  <a:gd name="connsiteX21" fmla="*/ 462609 w 740096"/>
                  <a:gd name="connsiteY21" fmla="*/ 581113 h 898083"/>
                  <a:gd name="connsiteX22" fmla="*/ 462609 w 740096"/>
                  <a:gd name="connsiteY22" fmla="*/ 845255 h 898083"/>
                  <a:gd name="connsiteX23" fmla="*/ 515438 w 740096"/>
                  <a:gd name="connsiteY23" fmla="*/ 898083 h 898083"/>
                  <a:gd name="connsiteX24" fmla="*/ 568266 w 740096"/>
                  <a:gd name="connsiteY24" fmla="*/ 845255 h 898083"/>
                  <a:gd name="connsiteX25" fmla="*/ 568266 w 740096"/>
                  <a:gd name="connsiteY25" fmla="*/ 554698 h 898083"/>
                  <a:gd name="connsiteX26" fmla="*/ 547135 w 740096"/>
                  <a:gd name="connsiteY26" fmla="*/ 512436 h 898083"/>
                  <a:gd name="connsiteX27" fmla="*/ 419026 w 740096"/>
                  <a:gd name="connsiteY27" fmla="*/ 418665 h 898083"/>
                  <a:gd name="connsiteX28" fmla="*/ 454685 w 740096"/>
                  <a:gd name="connsiteY28" fmla="*/ 240369 h 898083"/>
                  <a:gd name="connsiteX29" fmla="*/ 479778 w 740096"/>
                  <a:gd name="connsiteY29" fmla="*/ 298481 h 898083"/>
                  <a:gd name="connsiteX30" fmla="*/ 511476 w 740096"/>
                  <a:gd name="connsiteY30" fmla="*/ 327536 h 898083"/>
                  <a:gd name="connsiteX31" fmla="*/ 669961 w 740096"/>
                  <a:gd name="connsiteY31" fmla="*/ 380365 h 898083"/>
                  <a:gd name="connsiteX32" fmla="*/ 687130 w 740096"/>
                  <a:gd name="connsiteY32" fmla="*/ 383006 h 898083"/>
                  <a:gd name="connsiteX33" fmla="*/ 737317 w 740096"/>
                  <a:gd name="connsiteY33" fmla="*/ 347347 h 898083"/>
                  <a:gd name="connsiteX34" fmla="*/ 704299 w 740096"/>
                  <a:gd name="connsiteY34" fmla="*/ 279991 h 898083"/>
                  <a:gd name="connsiteX0" fmla="*/ 704299 w 740096"/>
                  <a:gd name="connsiteY0" fmla="*/ 279991 h 898083"/>
                  <a:gd name="connsiteX1" fmla="*/ 568266 w 740096"/>
                  <a:gd name="connsiteY1" fmla="*/ 235086 h 898083"/>
                  <a:gd name="connsiteX2" fmla="*/ 490344 w 740096"/>
                  <a:gd name="connsiteY2" fmla="*/ 55470 h 898083"/>
                  <a:gd name="connsiteX3" fmla="*/ 397894 w 740096"/>
                  <a:gd name="connsiteY3" fmla="*/ 0 h 898083"/>
                  <a:gd name="connsiteX4" fmla="*/ 352990 w 740096"/>
                  <a:gd name="connsiteY4" fmla="*/ 10566 h 898083"/>
                  <a:gd name="connsiteX5" fmla="*/ 168091 w 740096"/>
                  <a:gd name="connsiteY5" fmla="*/ 83205 h 898083"/>
                  <a:gd name="connsiteX6" fmla="*/ 139035 w 740096"/>
                  <a:gd name="connsiteY6" fmla="*/ 112260 h 898083"/>
                  <a:gd name="connsiteX7" fmla="*/ 73000 w 740096"/>
                  <a:gd name="connsiteY7" fmla="*/ 270746 h 898083"/>
                  <a:gd name="connsiteX8" fmla="*/ 102055 w 740096"/>
                  <a:gd name="connsiteY8" fmla="*/ 339423 h 898083"/>
                  <a:gd name="connsiteX9" fmla="*/ 121866 w 740096"/>
                  <a:gd name="connsiteY9" fmla="*/ 343385 h 898083"/>
                  <a:gd name="connsiteX10" fmla="*/ 170732 w 740096"/>
                  <a:gd name="connsiteY10" fmla="*/ 310367 h 898083"/>
                  <a:gd name="connsiteX11" fmla="*/ 224881 w 740096"/>
                  <a:gd name="connsiteY11" fmla="*/ 173013 h 898083"/>
                  <a:gd name="connsiteX12" fmla="*/ 280351 w 740096"/>
                  <a:gd name="connsiteY12" fmla="*/ 151882 h 898083"/>
                  <a:gd name="connsiteX13" fmla="*/ 189222 w 740096"/>
                  <a:gd name="connsiteY13" fmla="*/ 596961 h 898083"/>
                  <a:gd name="connsiteX14" fmla="*/ 12247 w 740096"/>
                  <a:gd name="connsiteY14" fmla="*/ 812237 h 898083"/>
                  <a:gd name="connsiteX15" fmla="*/ 18851 w 740096"/>
                  <a:gd name="connsiteY15" fmla="*/ 886197 h 898083"/>
                  <a:gd name="connsiteX16" fmla="*/ 51868 w 740096"/>
                  <a:gd name="connsiteY16" fmla="*/ 898083 h 898083"/>
                  <a:gd name="connsiteX17" fmla="*/ 92810 w 740096"/>
                  <a:gd name="connsiteY17" fmla="*/ 878272 h 898083"/>
                  <a:gd name="connsiteX18" fmla="*/ 277710 w 740096"/>
                  <a:gd name="connsiteY18" fmla="*/ 653752 h 898083"/>
                  <a:gd name="connsiteX19" fmla="*/ 288275 w 740096"/>
                  <a:gd name="connsiteY19" fmla="*/ 631300 h 898083"/>
                  <a:gd name="connsiteX20" fmla="*/ 319973 w 740096"/>
                  <a:gd name="connsiteY20" fmla="*/ 478097 h 898083"/>
                  <a:gd name="connsiteX21" fmla="*/ 462609 w 740096"/>
                  <a:gd name="connsiteY21" fmla="*/ 581113 h 898083"/>
                  <a:gd name="connsiteX22" fmla="*/ 462609 w 740096"/>
                  <a:gd name="connsiteY22" fmla="*/ 845255 h 898083"/>
                  <a:gd name="connsiteX23" fmla="*/ 515438 w 740096"/>
                  <a:gd name="connsiteY23" fmla="*/ 898083 h 898083"/>
                  <a:gd name="connsiteX24" fmla="*/ 568266 w 740096"/>
                  <a:gd name="connsiteY24" fmla="*/ 845255 h 898083"/>
                  <a:gd name="connsiteX25" fmla="*/ 568266 w 740096"/>
                  <a:gd name="connsiteY25" fmla="*/ 554698 h 898083"/>
                  <a:gd name="connsiteX26" fmla="*/ 547135 w 740096"/>
                  <a:gd name="connsiteY26" fmla="*/ 512436 h 898083"/>
                  <a:gd name="connsiteX27" fmla="*/ 419026 w 740096"/>
                  <a:gd name="connsiteY27" fmla="*/ 418665 h 898083"/>
                  <a:gd name="connsiteX28" fmla="*/ 454685 w 740096"/>
                  <a:gd name="connsiteY28" fmla="*/ 240369 h 898083"/>
                  <a:gd name="connsiteX29" fmla="*/ 479778 w 740096"/>
                  <a:gd name="connsiteY29" fmla="*/ 298481 h 898083"/>
                  <a:gd name="connsiteX30" fmla="*/ 511476 w 740096"/>
                  <a:gd name="connsiteY30" fmla="*/ 327536 h 898083"/>
                  <a:gd name="connsiteX31" fmla="*/ 591380 w 740096"/>
                  <a:gd name="connsiteY31" fmla="*/ 416084 h 898083"/>
                  <a:gd name="connsiteX32" fmla="*/ 687130 w 740096"/>
                  <a:gd name="connsiteY32" fmla="*/ 383006 h 898083"/>
                  <a:gd name="connsiteX33" fmla="*/ 737317 w 740096"/>
                  <a:gd name="connsiteY33" fmla="*/ 347347 h 898083"/>
                  <a:gd name="connsiteX34" fmla="*/ 704299 w 740096"/>
                  <a:gd name="connsiteY34" fmla="*/ 279991 h 898083"/>
                  <a:gd name="connsiteX0" fmla="*/ 704299 w 740096"/>
                  <a:gd name="connsiteY0" fmla="*/ 279991 h 898083"/>
                  <a:gd name="connsiteX1" fmla="*/ 568266 w 740096"/>
                  <a:gd name="connsiteY1" fmla="*/ 235086 h 898083"/>
                  <a:gd name="connsiteX2" fmla="*/ 490344 w 740096"/>
                  <a:gd name="connsiteY2" fmla="*/ 55470 h 898083"/>
                  <a:gd name="connsiteX3" fmla="*/ 397894 w 740096"/>
                  <a:gd name="connsiteY3" fmla="*/ 0 h 898083"/>
                  <a:gd name="connsiteX4" fmla="*/ 352990 w 740096"/>
                  <a:gd name="connsiteY4" fmla="*/ 10566 h 898083"/>
                  <a:gd name="connsiteX5" fmla="*/ 168091 w 740096"/>
                  <a:gd name="connsiteY5" fmla="*/ 83205 h 898083"/>
                  <a:gd name="connsiteX6" fmla="*/ 139035 w 740096"/>
                  <a:gd name="connsiteY6" fmla="*/ 112260 h 898083"/>
                  <a:gd name="connsiteX7" fmla="*/ 73000 w 740096"/>
                  <a:gd name="connsiteY7" fmla="*/ 270746 h 898083"/>
                  <a:gd name="connsiteX8" fmla="*/ 102055 w 740096"/>
                  <a:gd name="connsiteY8" fmla="*/ 339423 h 898083"/>
                  <a:gd name="connsiteX9" fmla="*/ 121866 w 740096"/>
                  <a:gd name="connsiteY9" fmla="*/ 343385 h 898083"/>
                  <a:gd name="connsiteX10" fmla="*/ 170732 w 740096"/>
                  <a:gd name="connsiteY10" fmla="*/ 310367 h 898083"/>
                  <a:gd name="connsiteX11" fmla="*/ 224881 w 740096"/>
                  <a:gd name="connsiteY11" fmla="*/ 173013 h 898083"/>
                  <a:gd name="connsiteX12" fmla="*/ 280351 w 740096"/>
                  <a:gd name="connsiteY12" fmla="*/ 151882 h 898083"/>
                  <a:gd name="connsiteX13" fmla="*/ 189222 w 740096"/>
                  <a:gd name="connsiteY13" fmla="*/ 596961 h 898083"/>
                  <a:gd name="connsiteX14" fmla="*/ 12247 w 740096"/>
                  <a:gd name="connsiteY14" fmla="*/ 812237 h 898083"/>
                  <a:gd name="connsiteX15" fmla="*/ 18851 w 740096"/>
                  <a:gd name="connsiteY15" fmla="*/ 886197 h 898083"/>
                  <a:gd name="connsiteX16" fmla="*/ 51868 w 740096"/>
                  <a:gd name="connsiteY16" fmla="*/ 898083 h 898083"/>
                  <a:gd name="connsiteX17" fmla="*/ 92810 w 740096"/>
                  <a:gd name="connsiteY17" fmla="*/ 878272 h 898083"/>
                  <a:gd name="connsiteX18" fmla="*/ 277710 w 740096"/>
                  <a:gd name="connsiteY18" fmla="*/ 653752 h 898083"/>
                  <a:gd name="connsiteX19" fmla="*/ 288275 w 740096"/>
                  <a:gd name="connsiteY19" fmla="*/ 631300 h 898083"/>
                  <a:gd name="connsiteX20" fmla="*/ 319973 w 740096"/>
                  <a:gd name="connsiteY20" fmla="*/ 478097 h 898083"/>
                  <a:gd name="connsiteX21" fmla="*/ 462609 w 740096"/>
                  <a:gd name="connsiteY21" fmla="*/ 581113 h 898083"/>
                  <a:gd name="connsiteX22" fmla="*/ 462609 w 740096"/>
                  <a:gd name="connsiteY22" fmla="*/ 845255 h 898083"/>
                  <a:gd name="connsiteX23" fmla="*/ 515438 w 740096"/>
                  <a:gd name="connsiteY23" fmla="*/ 898083 h 898083"/>
                  <a:gd name="connsiteX24" fmla="*/ 568266 w 740096"/>
                  <a:gd name="connsiteY24" fmla="*/ 845255 h 898083"/>
                  <a:gd name="connsiteX25" fmla="*/ 568266 w 740096"/>
                  <a:gd name="connsiteY25" fmla="*/ 554698 h 898083"/>
                  <a:gd name="connsiteX26" fmla="*/ 547135 w 740096"/>
                  <a:gd name="connsiteY26" fmla="*/ 512436 h 898083"/>
                  <a:gd name="connsiteX27" fmla="*/ 419026 w 740096"/>
                  <a:gd name="connsiteY27" fmla="*/ 418665 h 898083"/>
                  <a:gd name="connsiteX28" fmla="*/ 454685 w 740096"/>
                  <a:gd name="connsiteY28" fmla="*/ 240369 h 898083"/>
                  <a:gd name="connsiteX29" fmla="*/ 479778 w 740096"/>
                  <a:gd name="connsiteY29" fmla="*/ 298481 h 898083"/>
                  <a:gd name="connsiteX30" fmla="*/ 511476 w 740096"/>
                  <a:gd name="connsiteY30" fmla="*/ 327536 h 898083"/>
                  <a:gd name="connsiteX31" fmla="*/ 591380 w 740096"/>
                  <a:gd name="connsiteY31" fmla="*/ 416084 h 898083"/>
                  <a:gd name="connsiteX32" fmla="*/ 615693 w 740096"/>
                  <a:gd name="connsiteY32" fmla="*/ 418724 h 898083"/>
                  <a:gd name="connsiteX33" fmla="*/ 737317 w 740096"/>
                  <a:gd name="connsiteY33" fmla="*/ 347347 h 898083"/>
                  <a:gd name="connsiteX34" fmla="*/ 704299 w 740096"/>
                  <a:gd name="connsiteY34" fmla="*/ 279991 h 898083"/>
                  <a:gd name="connsiteX0" fmla="*/ 704299 w 710673"/>
                  <a:gd name="connsiteY0" fmla="*/ 279991 h 898083"/>
                  <a:gd name="connsiteX1" fmla="*/ 568266 w 710673"/>
                  <a:gd name="connsiteY1" fmla="*/ 235086 h 898083"/>
                  <a:gd name="connsiteX2" fmla="*/ 490344 w 710673"/>
                  <a:gd name="connsiteY2" fmla="*/ 55470 h 898083"/>
                  <a:gd name="connsiteX3" fmla="*/ 397894 w 710673"/>
                  <a:gd name="connsiteY3" fmla="*/ 0 h 898083"/>
                  <a:gd name="connsiteX4" fmla="*/ 352990 w 710673"/>
                  <a:gd name="connsiteY4" fmla="*/ 10566 h 898083"/>
                  <a:gd name="connsiteX5" fmla="*/ 168091 w 710673"/>
                  <a:gd name="connsiteY5" fmla="*/ 83205 h 898083"/>
                  <a:gd name="connsiteX6" fmla="*/ 139035 w 710673"/>
                  <a:gd name="connsiteY6" fmla="*/ 112260 h 898083"/>
                  <a:gd name="connsiteX7" fmla="*/ 73000 w 710673"/>
                  <a:gd name="connsiteY7" fmla="*/ 270746 h 898083"/>
                  <a:gd name="connsiteX8" fmla="*/ 102055 w 710673"/>
                  <a:gd name="connsiteY8" fmla="*/ 339423 h 898083"/>
                  <a:gd name="connsiteX9" fmla="*/ 121866 w 710673"/>
                  <a:gd name="connsiteY9" fmla="*/ 343385 h 898083"/>
                  <a:gd name="connsiteX10" fmla="*/ 170732 w 710673"/>
                  <a:gd name="connsiteY10" fmla="*/ 310367 h 898083"/>
                  <a:gd name="connsiteX11" fmla="*/ 224881 w 710673"/>
                  <a:gd name="connsiteY11" fmla="*/ 173013 h 898083"/>
                  <a:gd name="connsiteX12" fmla="*/ 280351 w 710673"/>
                  <a:gd name="connsiteY12" fmla="*/ 151882 h 898083"/>
                  <a:gd name="connsiteX13" fmla="*/ 189222 w 710673"/>
                  <a:gd name="connsiteY13" fmla="*/ 596961 h 898083"/>
                  <a:gd name="connsiteX14" fmla="*/ 12247 w 710673"/>
                  <a:gd name="connsiteY14" fmla="*/ 812237 h 898083"/>
                  <a:gd name="connsiteX15" fmla="*/ 18851 w 710673"/>
                  <a:gd name="connsiteY15" fmla="*/ 886197 h 898083"/>
                  <a:gd name="connsiteX16" fmla="*/ 51868 w 710673"/>
                  <a:gd name="connsiteY16" fmla="*/ 898083 h 898083"/>
                  <a:gd name="connsiteX17" fmla="*/ 92810 w 710673"/>
                  <a:gd name="connsiteY17" fmla="*/ 878272 h 898083"/>
                  <a:gd name="connsiteX18" fmla="*/ 277710 w 710673"/>
                  <a:gd name="connsiteY18" fmla="*/ 653752 h 898083"/>
                  <a:gd name="connsiteX19" fmla="*/ 288275 w 710673"/>
                  <a:gd name="connsiteY19" fmla="*/ 631300 h 898083"/>
                  <a:gd name="connsiteX20" fmla="*/ 319973 w 710673"/>
                  <a:gd name="connsiteY20" fmla="*/ 478097 h 898083"/>
                  <a:gd name="connsiteX21" fmla="*/ 462609 w 710673"/>
                  <a:gd name="connsiteY21" fmla="*/ 581113 h 898083"/>
                  <a:gd name="connsiteX22" fmla="*/ 462609 w 710673"/>
                  <a:gd name="connsiteY22" fmla="*/ 845255 h 898083"/>
                  <a:gd name="connsiteX23" fmla="*/ 515438 w 710673"/>
                  <a:gd name="connsiteY23" fmla="*/ 898083 h 898083"/>
                  <a:gd name="connsiteX24" fmla="*/ 568266 w 710673"/>
                  <a:gd name="connsiteY24" fmla="*/ 845255 h 898083"/>
                  <a:gd name="connsiteX25" fmla="*/ 568266 w 710673"/>
                  <a:gd name="connsiteY25" fmla="*/ 554698 h 898083"/>
                  <a:gd name="connsiteX26" fmla="*/ 547135 w 710673"/>
                  <a:gd name="connsiteY26" fmla="*/ 512436 h 898083"/>
                  <a:gd name="connsiteX27" fmla="*/ 419026 w 710673"/>
                  <a:gd name="connsiteY27" fmla="*/ 418665 h 898083"/>
                  <a:gd name="connsiteX28" fmla="*/ 454685 w 710673"/>
                  <a:gd name="connsiteY28" fmla="*/ 240369 h 898083"/>
                  <a:gd name="connsiteX29" fmla="*/ 479778 w 710673"/>
                  <a:gd name="connsiteY29" fmla="*/ 298481 h 898083"/>
                  <a:gd name="connsiteX30" fmla="*/ 511476 w 710673"/>
                  <a:gd name="connsiteY30" fmla="*/ 327536 h 898083"/>
                  <a:gd name="connsiteX31" fmla="*/ 591380 w 710673"/>
                  <a:gd name="connsiteY31" fmla="*/ 416084 h 898083"/>
                  <a:gd name="connsiteX32" fmla="*/ 615693 w 710673"/>
                  <a:gd name="connsiteY32" fmla="*/ 418724 h 898083"/>
                  <a:gd name="connsiteX33" fmla="*/ 651592 w 710673"/>
                  <a:gd name="connsiteY33" fmla="*/ 380685 h 898083"/>
                  <a:gd name="connsiteX34" fmla="*/ 704299 w 710673"/>
                  <a:gd name="connsiteY34" fmla="*/ 279991 h 898083"/>
                  <a:gd name="connsiteX0" fmla="*/ 609049 w 653604"/>
                  <a:gd name="connsiteY0" fmla="*/ 303803 h 898083"/>
                  <a:gd name="connsiteX1" fmla="*/ 568266 w 653604"/>
                  <a:gd name="connsiteY1" fmla="*/ 235086 h 898083"/>
                  <a:gd name="connsiteX2" fmla="*/ 490344 w 653604"/>
                  <a:gd name="connsiteY2" fmla="*/ 55470 h 898083"/>
                  <a:gd name="connsiteX3" fmla="*/ 397894 w 653604"/>
                  <a:gd name="connsiteY3" fmla="*/ 0 h 898083"/>
                  <a:gd name="connsiteX4" fmla="*/ 352990 w 653604"/>
                  <a:gd name="connsiteY4" fmla="*/ 10566 h 898083"/>
                  <a:gd name="connsiteX5" fmla="*/ 168091 w 653604"/>
                  <a:gd name="connsiteY5" fmla="*/ 83205 h 898083"/>
                  <a:gd name="connsiteX6" fmla="*/ 139035 w 653604"/>
                  <a:gd name="connsiteY6" fmla="*/ 112260 h 898083"/>
                  <a:gd name="connsiteX7" fmla="*/ 73000 w 653604"/>
                  <a:gd name="connsiteY7" fmla="*/ 270746 h 898083"/>
                  <a:gd name="connsiteX8" fmla="*/ 102055 w 653604"/>
                  <a:gd name="connsiteY8" fmla="*/ 339423 h 898083"/>
                  <a:gd name="connsiteX9" fmla="*/ 121866 w 653604"/>
                  <a:gd name="connsiteY9" fmla="*/ 343385 h 898083"/>
                  <a:gd name="connsiteX10" fmla="*/ 170732 w 653604"/>
                  <a:gd name="connsiteY10" fmla="*/ 310367 h 898083"/>
                  <a:gd name="connsiteX11" fmla="*/ 224881 w 653604"/>
                  <a:gd name="connsiteY11" fmla="*/ 173013 h 898083"/>
                  <a:gd name="connsiteX12" fmla="*/ 280351 w 653604"/>
                  <a:gd name="connsiteY12" fmla="*/ 151882 h 898083"/>
                  <a:gd name="connsiteX13" fmla="*/ 189222 w 653604"/>
                  <a:gd name="connsiteY13" fmla="*/ 596961 h 898083"/>
                  <a:gd name="connsiteX14" fmla="*/ 12247 w 653604"/>
                  <a:gd name="connsiteY14" fmla="*/ 812237 h 898083"/>
                  <a:gd name="connsiteX15" fmla="*/ 18851 w 653604"/>
                  <a:gd name="connsiteY15" fmla="*/ 886197 h 898083"/>
                  <a:gd name="connsiteX16" fmla="*/ 51868 w 653604"/>
                  <a:gd name="connsiteY16" fmla="*/ 898083 h 898083"/>
                  <a:gd name="connsiteX17" fmla="*/ 92810 w 653604"/>
                  <a:gd name="connsiteY17" fmla="*/ 878272 h 898083"/>
                  <a:gd name="connsiteX18" fmla="*/ 277710 w 653604"/>
                  <a:gd name="connsiteY18" fmla="*/ 653752 h 898083"/>
                  <a:gd name="connsiteX19" fmla="*/ 288275 w 653604"/>
                  <a:gd name="connsiteY19" fmla="*/ 631300 h 898083"/>
                  <a:gd name="connsiteX20" fmla="*/ 319973 w 653604"/>
                  <a:gd name="connsiteY20" fmla="*/ 478097 h 898083"/>
                  <a:gd name="connsiteX21" fmla="*/ 462609 w 653604"/>
                  <a:gd name="connsiteY21" fmla="*/ 581113 h 898083"/>
                  <a:gd name="connsiteX22" fmla="*/ 462609 w 653604"/>
                  <a:gd name="connsiteY22" fmla="*/ 845255 h 898083"/>
                  <a:gd name="connsiteX23" fmla="*/ 515438 w 653604"/>
                  <a:gd name="connsiteY23" fmla="*/ 898083 h 898083"/>
                  <a:gd name="connsiteX24" fmla="*/ 568266 w 653604"/>
                  <a:gd name="connsiteY24" fmla="*/ 845255 h 898083"/>
                  <a:gd name="connsiteX25" fmla="*/ 568266 w 653604"/>
                  <a:gd name="connsiteY25" fmla="*/ 554698 h 898083"/>
                  <a:gd name="connsiteX26" fmla="*/ 547135 w 653604"/>
                  <a:gd name="connsiteY26" fmla="*/ 512436 h 898083"/>
                  <a:gd name="connsiteX27" fmla="*/ 419026 w 653604"/>
                  <a:gd name="connsiteY27" fmla="*/ 418665 h 898083"/>
                  <a:gd name="connsiteX28" fmla="*/ 454685 w 653604"/>
                  <a:gd name="connsiteY28" fmla="*/ 240369 h 898083"/>
                  <a:gd name="connsiteX29" fmla="*/ 479778 w 653604"/>
                  <a:gd name="connsiteY29" fmla="*/ 298481 h 898083"/>
                  <a:gd name="connsiteX30" fmla="*/ 511476 w 653604"/>
                  <a:gd name="connsiteY30" fmla="*/ 327536 h 898083"/>
                  <a:gd name="connsiteX31" fmla="*/ 591380 w 653604"/>
                  <a:gd name="connsiteY31" fmla="*/ 416084 h 898083"/>
                  <a:gd name="connsiteX32" fmla="*/ 615693 w 653604"/>
                  <a:gd name="connsiteY32" fmla="*/ 418724 h 898083"/>
                  <a:gd name="connsiteX33" fmla="*/ 651592 w 653604"/>
                  <a:gd name="connsiteY33" fmla="*/ 380685 h 898083"/>
                  <a:gd name="connsiteX34" fmla="*/ 609049 w 653604"/>
                  <a:gd name="connsiteY34" fmla="*/ 303803 h 898083"/>
                  <a:gd name="connsiteX0" fmla="*/ 609049 w 653604"/>
                  <a:gd name="connsiteY0" fmla="*/ 303803 h 898083"/>
                  <a:gd name="connsiteX1" fmla="*/ 568266 w 653604"/>
                  <a:gd name="connsiteY1" fmla="*/ 235086 h 898083"/>
                  <a:gd name="connsiteX2" fmla="*/ 490344 w 653604"/>
                  <a:gd name="connsiteY2" fmla="*/ 55470 h 898083"/>
                  <a:gd name="connsiteX3" fmla="*/ 397894 w 653604"/>
                  <a:gd name="connsiteY3" fmla="*/ 0 h 898083"/>
                  <a:gd name="connsiteX4" fmla="*/ 352990 w 653604"/>
                  <a:gd name="connsiteY4" fmla="*/ 10566 h 898083"/>
                  <a:gd name="connsiteX5" fmla="*/ 168091 w 653604"/>
                  <a:gd name="connsiteY5" fmla="*/ 83205 h 898083"/>
                  <a:gd name="connsiteX6" fmla="*/ 139035 w 653604"/>
                  <a:gd name="connsiteY6" fmla="*/ 112260 h 898083"/>
                  <a:gd name="connsiteX7" fmla="*/ 73000 w 653604"/>
                  <a:gd name="connsiteY7" fmla="*/ 270746 h 898083"/>
                  <a:gd name="connsiteX8" fmla="*/ 102055 w 653604"/>
                  <a:gd name="connsiteY8" fmla="*/ 339423 h 898083"/>
                  <a:gd name="connsiteX9" fmla="*/ 121866 w 653604"/>
                  <a:gd name="connsiteY9" fmla="*/ 343385 h 898083"/>
                  <a:gd name="connsiteX10" fmla="*/ 170732 w 653604"/>
                  <a:gd name="connsiteY10" fmla="*/ 310367 h 898083"/>
                  <a:gd name="connsiteX11" fmla="*/ 224881 w 653604"/>
                  <a:gd name="connsiteY11" fmla="*/ 173013 h 898083"/>
                  <a:gd name="connsiteX12" fmla="*/ 280351 w 653604"/>
                  <a:gd name="connsiteY12" fmla="*/ 151882 h 898083"/>
                  <a:gd name="connsiteX13" fmla="*/ 189222 w 653604"/>
                  <a:gd name="connsiteY13" fmla="*/ 596961 h 898083"/>
                  <a:gd name="connsiteX14" fmla="*/ 12247 w 653604"/>
                  <a:gd name="connsiteY14" fmla="*/ 812237 h 898083"/>
                  <a:gd name="connsiteX15" fmla="*/ 18851 w 653604"/>
                  <a:gd name="connsiteY15" fmla="*/ 886197 h 898083"/>
                  <a:gd name="connsiteX16" fmla="*/ 51868 w 653604"/>
                  <a:gd name="connsiteY16" fmla="*/ 898083 h 898083"/>
                  <a:gd name="connsiteX17" fmla="*/ 92810 w 653604"/>
                  <a:gd name="connsiteY17" fmla="*/ 878272 h 898083"/>
                  <a:gd name="connsiteX18" fmla="*/ 277710 w 653604"/>
                  <a:gd name="connsiteY18" fmla="*/ 653752 h 898083"/>
                  <a:gd name="connsiteX19" fmla="*/ 288275 w 653604"/>
                  <a:gd name="connsiteY19" fmla="*/ 631300 h 898083"/>
                  <a:gd name="connsiteX20" fmla="*/ 319973 w 653604"/>
                  <a:gd name="connsiteY20" fmla="*/ 478097 h 898083"/>
                  <a:gd name="connsiteX21" fmla="*/ 462609 w 653604"/>
                  <a:gd name="connsiteY21" fmla="*/ 581113 h 898083"/>
                  <a:gd name="connsiteX22" fmla="*/ 462609 w 653604"/>
                  <a:gd name="connsiteY22" fmla="*/ 845255 h 898083"/>
                  <a:gd name="connsiteX23" fmla="*/ 515438 w 653604"/>
                  <a:gd name="connsiteY23" fmla="*/ 898083 h 898083"/>
                  <a:gd name="connsiteX24" fmla="*/ 568266 w 653604"/>
                  <a:gd name="connsiteY24" fmla="*/ 845255 h 898083"/>
                  <a:gd name="connsiteX25" fmla="*/ 568266 w 653604"/>
                  <a:gd name="connsiteY25" fmla="*/ 554698 h 898083"/>
                  <a:gd name="connsiteX26" fmla="*/ 547135 w 653604"/>
                  <a:gd name="connsiteY26" fmla="*/ 512436 h 898083"/>
                  <a:gd name="connsiteX27" fmla="*/ 419026 w 653604"/>
                  <a:gd name="connsiteY27" fmla="*/ 418665 h 898083"/>
                  <a:gd name="connsiteX28" fmla="*/ 454685 w 653604"/>
                  <a:gd name="connsiteY28" fmla="*/ 240369 h 898083"/>
                  <a:gd name="connsiteX29" fmla="*/ 479778 w 653604"/>
                  <a:gd name="connsiteY29" fmla="*/ 298481 h 898083"/>
                  <a:gd name="connsiteX30" fmla="*/ 511476 w 653604"/>
                  <a:gd name="connsiteY30" fmla="*/ 327536 h 898083"/>
                  <a:gd name="connsiteX31" fmla="*/ 591380 w 653604"/>
                  <a:gd name="connsiteY31" fmla="*/ 416084 h 898083"/>
                  <a:gd name="connsiteX32" fmla="*/ 615693 w 653604"/>
                  <a:gd name="connsiteY32" fmla="*/ 418724 h 898083"/>
                  <a:gd name="connsiteX33" fmla="*/ 651592 w 653604"/>
                  <a:gd name="connsiteY33" fmla="*/ 380685 h 898083"/>
                  <a:gd name="connsiteX34" fmla="*/ 609049 w 653604"/>
                  <a:gd name="connsiteY34" fmla="*/ 303803 h 898083"/>
                  <a:gd name="connsiteX0" fmla="*/ 609049 w 653604"/>
                  <a:gd name="connsiteY0" fmla="*/ 303803 h 898083"/>
                  <a:gd name="connsiteX1" fmla="*/ 568266 w 653604"/>
                  <a:gd name="connsiteY1" fmla="*/ 235086 h 898083"/>
                  <a:gd name="connsiteX2" fmla="*/ 490344 w 653604"/>
                  <a:gd name="connsiteY2" fmla="*/ 55470 h 898083"/>
                  <a:gd name="connsiteX3" fmla="*/ 397894 w 653604"/>
                  <a:gd name="connsiteY3" fmla="*/ 0 h 898083"/>
                  <a:gd name="connsiteX4" fmla="*/ 352990 w 653604"/>
                  <a:gd name="connsiteY4" fmla="*/ 10566 h 898083"/>
                  <a:gd name="connsiteX5" fmla="*/ 168091 w 653604"/>
                  <a:gd name="connsiteY5" fmla="*/ 83205 h 898083"/>
                  <a:gd name="connsiteX6" fmla="*/ 139035 w 653604"/>
                  <a:gd name="connsiteY6" fmla="*/ 112260 h 898083"/>
                  <a:gd name="connsiteX7" fmla="*/ 73000 w 653604"/>
                  <a:gd name="connsiteY7" fmla="*/ 270746 h 898083"/>
                  <a:gd name="connsiteX8" fmla="*/ 102055 w 653604"/>
                  <a:gd name="connsiteY8" fmla="*/ 339423 h 898083"/>
                  <a:gd name="connsiteX9" fmla="*/ 121866 w 653604"/>
                  <a:gd name="connsiteY9" fmla="*/ 343385 h 898083"/>
                  <a:gd name="connsiteX10" fmla="*/ 170732 w 653604"/>
                  <a:gd name="connsiteY10" fmla="*/ 310367 h 898083"/>
                  <a:gd name="connsiteX11" fmla="*/ 224881 w 653604"/>
                  <a:gd name="connsiteY11" fmla="*/ 173013 h 898083"/>
                  <a:gd name="connsiteX12" fmla="*/ 280351 w 653604"/>
                  <a:gd name="connsiteY12" fmla="*/ 151882 h 898083"/>
                  <a:gd name="connsiteX13" fmla="*/ 189222 w 653604"/>
                  <a:gd name="connsiteY13" fmla="*/ 596961 h 898083"/>
                  <a:gd name="connsiteX14" fmla="*/ 12247 w 653604"/>
                  <a:gd name="connsiteY14" fmla="*/ 812237 h 898083"/>
                  <a:gd name="connsiteX15" fmla="*/ 18851 w 653604"/>
                  <a:gd name="connsiteY15" fmla="*/ 886197 h 898083"/>
                  <a:gd name="connsiteX16" fmla="*/ 51868 w 653604"/>
                  <a:gd name="connsiteY16" fmla="*/ 898083 h 898083"/>
                  <a:gd name="connsiteX17" fmla="*/ 92810 w 653604"/>
                  <a:gd name="connsiteY17" fmla="*/ 878272 h 898083"/>
                  <a:gd name="connsiteX18" fmla="*/ 277710 w 653604"/>
                  <a:gd name="connsiteY18" fmla="*/ 653752 h 898083"/>
                  <a:gd name="connsiteX19" fmla="*/ 288275 w 653604"/>
                  <a:gd name="connsiteY19" fmla="*/ 631300 h 898083"/>
                  <a:gd name="connsiteX20" fmla="*/ 319973 w 653604"/>
                  <a:gd name="connsiteY20" fmla="*/ 478097 h 898083"/>
                  <a:gd name="connsiteX21" fmla="*/ 462609 w 653604"/>
                  <a:gd name="connsiteY21" fmla="*/ 581113 h 898083"/>
                  <a:gd name="connsiteX22" fmla="*/ 462609 w 653604"/>
                  <a:gd name="connsiteY22" fmla="*/ 845255 h 898083"/>
                  <a:gd name="connsiteX23" fmla="*/ 515438 w 653604"/>
                  <a:gd name="connsiteY23" fmla="*/ 898083 h 898083"/>
                  <a:gd name="connsiteX24" fmla="*/ 568266 w 653604"/>
                  <a:gd name="connsiteY24" fmla="*/ 845255 h 898083"/>
                  <a:gd name="connsiteX25" fmla="*/ 568266 w 653604"/>
                  <a:gd name="connsiteY25" fmla="*/ 554698 h 898083"/>
                  <a:gd name="connsiteX26" fmla="*/ 547135 w 653604"/>
                  <a:gd name="connsiteY26" fmla="*/ 512436 h 898083"/>
                  <a:gd name="connsiteX27" fmla="*/ 419026 w 653604"/>
                  <a:gd name="connsiteY27" fmla="*/ 418665 h 898083"/>
                  <a:gd name="connsiteX28" fmla="*/ 454685 w 653604"/>
                  <a:gd name="connsiteY28" fmla="*/ 240369 h 898083"/>
                  <a:gd name="connsiteX29" fmla="*/ 479778 w 653604"/>
                  <a:gd name="connsiteY29" fmla="*/ 298481 h 898083"/>
                  <a:gd name="connsiteX30" fmla="*/ 537670 w 653604"/>
                  <a:gd name="connsiteY30" fmla="*/ 363255 h 898083"/>
                  <a:gd name="connsiteX31" fmla="*/ 591380 w 653604"/>
                  <a:gd name="connsiteY31" fmla="*/ 416084 h 898083"/>
                  <a:gd name="connsiteX32" fmla="*/ 615693 w 653604"/>
                  <a:gd name="connsiteY32" fmla="*/ 418724 h 898083"/>
                  <a:gd name="connsiteX33" fmla="*/ 651592 w 653604"/>
                  <a:gd name="connsiteY33" fmla="*/ 380685 h 898083"/>
                  <a:gd name="connsiteX34" fmla="*/ 609049 w 653604"/>
                  <a:gd name="connsiteY34" fmla="*/ 303803 h 898083"/>
                  <a:gd name="connsiteX0" fmla="*/ 609049 w 653604"/>
                  <a:gd name="connsiteY0" fmla="*/ 303803 h 898083"/>
                  <a:gd name="connsiteX1" fmla="*/ 561123 w 653604"/>
                  <a:gd name="connsiteY1" fmla="*/ 251754 h 898083"/>
                  <a:gd name="connsiteX2" fmla="*/ 490344 w 653604"/>
                  <a:gd name="connsiteY2" fmla="*/ 55470 h 898083"/>
                  <a:gd name="connsiteX3" fmla="*/ 397894 w 653604"/>
                  <a:gd name="connsiteY3" fmla="*/ 0 h 898083"/>
                  <a:gd name="connsiteX4" fmla="*/ 352990 w 653604"/>
                  <a:gd name="connsiteY4" fmla="*/ 10566 h 898083"/>
                  <a:gd name="connsiteX5" fmla="*/ 168091 w 653604"/>
                  <a:gd name="connsiteY5" fmla="*/ 83205 h 898083"/>
                  <a:gd name="connsiteX6" fmla="*/ 139035 w 653604"/>
                  <a:gd name="connsiteY6" fmla="*/ 112260 h 898083"/>
                  <a:gd name="connsiteX7" fmla="*/ 73000 w 653604"/>
                  <a:gd name="connsiteY7" fmla="*/ 270746 h 898083"/>
                  <a:gd name="connsiteX8" fmla="*/ 102055 w 653604"/>
                  <a:gd name="connsiteY8" fmla="*/ 339423 h 898083"/>
                  <a:gd name="connsiteX9" fmla="*/ 121866 w 653604"/>
                  <a:gd name="connsiteY9" fmla="*/ 343385 h 898083"/>
                  <a:gd name="connsiteX10" fmla="*/ 170732 w 653604"/>
                  <a:gd name="connsiteY10" fmla="*/ 310367 h 898083"/>
                  <a:gd name="connsiteX11" fmla="*/ 224881 w 653604"/>
                  <a:gd name="connsiteY11" fmla="*/ 173013 h 898083"/>
                  <a:gd name="connsiteX12" fmla="*/ 280351 w 653604"/>
                  <a:gd name="connsiteY12" fmla="*/ 151882 h 898083"/>
                  <a:gd name="connsiteX13" fmla="*/ 189222 w 653604"/>
                  <a:gd name="connsiteY13" fmla="*/ 596961 h 898083"/>
                  <a:gd name="connsiteX14" fmla="*/ 12247 w 653604"/>
                  <a:gd name="connsiteY14" fmla="*/ 812237 h 898083"/>
                  <a:gd name="connsiteX15" fmla="*/ 18851 w 653604"/>
                  <a:gd name="connsiteY15" fmla="*/ 886197 h 898083"/>
                  <a:gd name="connsiteX16" fmla="*/ 51868 w 653604"/>
                  <a:gd name="connsiteY16" fmla="*/ 898083 h 898083"/>
                  <a:gd name="connsiteX17" fmla="*/ 92810 w 653604"/>
                  <a:gd name="connsiteY17" fmla="*/ 878272 h 898083"/>
                  <a:gd name="connsiteX18" fmla="*/ 277710 w 653604"/>
                  <a:gd name="connsiteY18" fmla="*/ 653752 h 898083"/>
                  <a:gd name="connsiteX19" fmla="*/ 288275 w 653604"/>
                  <a:gd name="connsiteY19" fmla="*/ 631300 h 898083"/>
                  <a:gd name="connsiteX20" fmla="*/ 319973 w 653604"/>
                  <a:gd name="connsiteY20" fmla="*/ 478097 h 898083"/>
                  <a:gd name="connsiteX21" fmla="*/ 462609 w 653604"/>
                  <a:gd name="connsiteY21" fmla="*/ 581113 h 898083"/>
                  <a:gd name="connsiteX22" fmla="*/ 462609 w 653604"/>
                  <a:gd name="connsiteY22" fmla="*/ 845255 h 898083"/>
                  <a:gd name="connsiteX23" fmla="*/ 515438 w 653604"/>
                  <a:gd name="connsiteY23" fmla="*/ 898083 h 898083"/>
                  <a:gd name="connsiteX24" fmla="*/ 568266 w 653604"/>
                  <a:gd name="connsiteY24" fmla="*/ 845255 h 898083"/>
                  <a:gd name="connsiteX25" fmla="*/ 568266 w 653604"/>
                  <a:gd name="connsiteY25" fmla="*/ 554698 h 898083"/>
                  <a:gd name="connsiteX26" fmla="*/ 547135 w 653604"/>
                  <a:gd name="connsiteY26" fmla="*/ 512436 h 898083"/>
                  <a:gd name="connsiteX27" fmla="*/ 419026 w 653604"/>
                  <a:gd name="connsiteY27" fmla="*/ 418665 h 898083"/>
                  <a:gd name="connsiteX28" fmla="*/ 454685 w 653604"/>
                  <a:gd name="connsiteY28" fmla="*/ 240369 h 898083"/>
                  <a:gd name="connsiteX29" fmla="*/ 479778 w 653604"/>
                  <a:gd name="connsiteY29" fmla="*/ 298481 h 898083"/>
                  <a:gd name="connsiteX30" fmla="*/ 537670 w 653604"/>
                  <a:gd name="connsiteY30" fmla="*/ 363255 h 898083"/>
                  <a:gd name="connsiteX31" fmla="*/ 591380 w 653604"/>
                  <a:gd name="connsiteY31" fmla="*/ 416084 h 898083"/>
                  <a:gd name="connsiteX32" fmla="*/ 615693 w 653604"/>
                  <a:gd name="connsiteY32" fmla="*/ 418724 h 898083"/>
                  <a:gd name="connsiteX33" fmla="*/ 651592 w 653604"/>
                  <a:gd name="connsiteY33" fmla="*/ 380685 h 898083"/>
                  <a:gd name="connsiteX34" fmla="*/ 609049 w 653604"/>
                  <a:gd name="connsiteY34" fmla="*/ 303803 h 898083"/>
                  <a:gd name="connsiteX0" fmla="*/ 609049 w 653604"/>
                  <a:gd name="connsiteY0" fmla="*/ 303803 h 898083"/>
                  <a:gd name="connsiteX1" fmla="*/ 561123 w 653604"/>
                  <a:gd name="connsiteY1" fmla="*/ 251754 h 898083"/>
                  <a:gd name="connsiteX2" fmla="*/ 490344 w 653604"/>
                  <a:gd name="connsiteY2" fmla="*/ 55470 h 898083"/>
                  <a:gd name="connsiteX3" fmla="*/ 397894 w 653604"/>
                  <a:gd name="connsiteY3" fmla="*/ 0 h 898083"/>
                  <a:gd name="connsiteX4" fmla="*/ 352990 w 653604"/>
                  <a:gd name="connsiteY4" fmla="*/ 10566 h 898083"/>
                  <a:gd name="connsiteX5" fmla="*/ 168091 w 653604"/>
                  <a:gd name="connsiteY5" fmla="*/ 83205 h 898083"/>
                  <a:gd name="connsiteX6" fmla="*/ 139035 w 653604"/>
                  <a:gd name="connsiteY6" fmla="*/ 112260 h 898083"/>
                  <a:gd name="connsiteX7" fmla="*/ 73000 w 653604"/>
                  <a:gd name="connsiteY7" fmla="*/ 270746 h 898083"/>
                  <a:gd name="connsiteX8" fmla="*/ 102055 w 653604"/>
                  <a:gd name="connsiteY8" fmla="*/ 339423 h 898083"/>
                  <a:gd name="connsiteX9" fmla="*/ 121866 w 653604"/>
                  <a:gd name="connsiteY9" fmla="*/ 343385 h 898083"/>
                  <a:gd name="connsiteX10" fmla="*/ 170732 w 653604"/>
                  <a:gd name="connsiteY10" fmla="*/ 310367 h 898083"/>
                  <a:gd name="connsiteX11" fmla="*/ 224881 w 653604"/>
                  <a:gd name="connsiteY11" fmla="*/ 173013 h 898083"/>
                  <a:gd name="connsiteX12" fmla="*/ 280351 w 653604"/>
                  <a:gd name="connsiteY12" fmla="*/ 151882 h 898083"/>
                  <a:gd name="connsiteX13" fmla="*/ 189222 w 653604"/>
                  <a:gd name="connsiteY13" fmla="*/ 596961 h 898083"/>
                  <a:gd name="connsiteX14" fmla="*/ 12247 w 653604"/>
                  <a:gd name="connsiteY14" fmla="*/ 812237 h 898083"/>
                  <a:gd name="connsiteX15" fmla="*/ 18851 w 653604"/>
                  <a:gd name="connsiteY15" fmla="*/ 886197 h 898083"/>
                  <a:gd name="connsiteX16" fmla="*/ 51868 w 653604"/>
                  <a:gd name="connsiteY16" fmla="*/ 898083 h 898083"/>
                  <a:gd name="connsiteX17" fmla="*/ 92810 w 653604"/>
                  <a:gd name="connsiteY17" fmla="*/ 878272 h 898083"/>
                  <a:gd name="connsiteX18" fmla="*/ 277710 w 653604"/>
                  <a:gd name="connsiteY18" fmla="*/ 653752 h 898083"/>
                  <a:gd name="connsiteX19" fmla="*/ 288275 w 653604"/>
                  <a:gd name="connsiteY19" fmla="*/ 631300 h 898083"/>
                  <a:gd name="connsiteX20" fmla="*/ 319973 w 653604"/>
                  <a:gd name="connsiteY20" fmla="*/ 478097 h 898083"/>
                  <a:gd name="connsiteX21" fmla="*/ 410221 w 653604"/>
                  <a:gd name="connsiteY21" fmla="*/ 612069 h 898083"/>
                  <a:gd name="connsiteX22" fmla="*/ 462609 w 653604"/>
                  <a:gd name="connsiteY22" fmla="*/ 845255 h 898083"/>
                  <a:gd name="connsiteX23" fmla="*/ 515438 w 653604"/>
                  <a:gd name="connsiteY23" fmla="*/ 898083 h 898083"/>
                  <a:gd name="connsiteX24" fmla="*/ 568266 w 653604"/>
                  <a:gd name="connsiteY24" fmla="*/ 845255 h 898083"/>
                  <a:gd name="connsiteX25" fmla="*/ 568266 w 653604"/>
                  <a:gd name="connsiteY25" fmla="*/ 554698 h 898083"/>
                  <a:gd name="connsiteX26" fmla="*/ 547135 w 653604"/>
                  <a:gd name="connsiteY26" fmla="*/ 512436 h 898083"/>
                  <a:gd name="connsiteX27" fmla="*/ 419026 w 653604"/>
                  <a:gd name="connsiteY27" fmla="*/ 418665 h 898083"/>
                  <a:gd name="connsiteX28" fmla="*/ 454685 w 653604"/>
                  <a:gd name="connsiteY28" fmla="*/ 240369 h 898083"/>
                  <a:gd name="connsiteX29" fmla="*/ 479778 w 653604"/>
                  <a:gd name="connsiteY29" fmla="*/ 298481 h 898083"/>
                  <a:gd name="connsiteX30" fmla="*/ 537670 w 653604"/>
                  <a:gd name="connsiteY30" fmla="*/ 363255 h 898083"/>
                  <a:gd name="connsiteX31" fmla="*/ 591380 w 653604"/>
                  <a:gd name="connsiteY31" fmla="*/ 416084 h 898083"/>
                  <a:gd name="connsiteX32" fmla="*/ 615693 w 653604"/>
                  <a:gd name="connsiteY32" fmla="*/ 418724 h 898083"/>
                  <a:gd name="connsiteX33" fmla="*/ 651592 w 653604"/>
                  <a:gd name="connsiteY33" fmla="*/ 380685 h 898083"/>
                  <a:gd name="connsiteX34" fmla="*/ 609049 w 653604"/>
                  <a:gd name="connsiteY34" fmla="*/ 303803 h 898083"/>
                  <a:gd name="connsiteX0" fmla="*/ 609049 w 653604"/>
                  <a:gd name="connsiteY0" fmla="*/ 303803 h 898083"/>
                  <a:gd name="connsiteX1" fmla="*/ 561123 w 653604"/>
                  <a:gd name="connsiteY1" fmla="*/ 251754 h 898083"/>
                  <a:gd name="connsiteX2" fmla="*/ 490344 w 653604"/>
                  <a:gd name="connsiteY2" fmla="*/ 55470 h 898083"/>
                  <a:gd name="connsiteX3" fmla="*/ 397894 w 653604"/>
                  <a:gd name="connsiteY3" fmla="*/ 0 h 898083"/>
                  <a:gd name="connsiteX4" fmla="*/ 352990 w 653604"/>
                  <a:gd name="connsiteY4" fmla="*/ 10566 h 898083"/>
                  <a:gd name="connsiteX5" fmla="*/ 168091 w 653604"/>
                  <a:gd name="connsiteY5" fmla="*/ 83205 h 898083"/>
                  <a:gd name="connsiteX6" fmla="*/ 139035 w 653604"/>
                  <a:gd name="connsiteY6" fmla="*/ 112260 h 898083"/>
                  <a:gd name="connsiteX7" fmla="*/ 73000 w 653604"/>
                  <a:gd name="connsiteY7" fmla="*/ 270746 h 898083"/>
                  <a:gd name="connsiteX8" fmla="*/ 102055 w 653604"/>
                  <a:gd name="connsiteY8" fmla="*/ 339423 h 898083"/>
                  <a:gd name="connsiteX9" fmla="*/ 121866 w 653604"/>
                  <a:gd name="connsiteY9" fmla="*/ 343385 h 898083"/>
                  <a:gd name="connsiteX10" fmla="*/ 170732 w 653604"/>
                  <a:gd name="connsiteY10" fmla="*/ 310367 h 898083"/>
                  <a:gd name="connsiteX11" fmla="*/ 224881 w 653604"/>
                  <a:gd name="connsiteY11" fmla="*/ 173013 h 898083"/>
                  <a:gd name="connsiteX12" fmla="*/ 280351 w 653604"/>
                  <a:gd name="connsiteY12" fmla="*/ 151882 h 898083"/>
                  <a:gd name="connsiteX13" fmla="*/ 189222 w 653604"/>
                  <a:gd name="connsiteY13" fmla="*/ 596961 h 898083"/>
                  <a:gd name="connsiteX14" fmla="*/ 12247 w 653604"/>
                  <a:gd name="connsiteY14" fmla="*/ 812237 h 898083"/>
                  <a:gd name="connsiteX15" fmla="*/ 18851 w 653604"/>
                  <a:gd name="connsiteY15" fmla="*/ 886197 h 898083"/>
                  <a:gd name="connsiteX16" fmla="*/ 51868 w 653604"/>
                  <a:gd name="connsiteY16" fmla="*/ 898083 h 898083"/>
                  <a:gd name="connsiteX17" fmla="*/ 92810 w 653604"/>
                  <a:gd name="connsiteY17" fmla="*/ 878272 h 898083"/>
                  <a:gd name="connsiteX18" fmla="*/ 277710 w 653604"/>
                  <a:gd name="connsiteY18" fmla="*/ 653752 h 898083"/>
                  <a:gd name="connsiteX19" fmla="*/ 288275 w 653604"/>
                  <a:gd name="connsiteY19" fmla="*/ 631300 h 898083"/>
                  <a:gd name="connsiteX20" fmla="*/ 319973 w 653604"/>
                  <a:gd name="connsiteY20" fmla="*/ 478097 h 898083"/>
                  <a:gd name="connsiteX21" fmla="*/ 410221 w 653604"/>
                  <a:gd name="connsiteY21" fmla="*/ 612069 h 898083"/>
                  <a:gd name="connsiteX22" fmla="*/ 462609 w 653604"/>
                  <a:gd name="connsiteY22" fmla="*/ 845255 h 898083"/>
                  <a:gd name="connsiteX23" fmla="*/ 515438 w 653604"/>
                  <a:gd name="connsiteY23" fmla="*/ 898083 h 898083"/>
                  <a:gd name="connsiteX24" fmla="*/ 568266 w 653604"/>
                  <a:gd name="connsiteY24" fmla="*/ 845255 h 898083"/>
                  <a:gd name="connsiteX25" fmla="*/ 568266 w 653604"/>
                  <a:gd name="connsiteY25" fmla="*/ 554698 h 898083"/>
                  <a:gd name="connsiteX26" fmla="*/ 497129 w 653604"/>
                  <a:gd name="connsiteY26" fmla="*/ 560061 h 898083"/>
                  <a:gd name="connsiteX27" fmla="*/ 419026 w 653604"/>
                  <a:gd name="connsiteY27" fmla="*/ 418665 h 898083"/>
                  <a:gd name="connsiteX28" fmla="*/ 454685 w 653604"/>
                  <a:gd name="connsiteY28" fmla="*/ 240369 h 898083"/>
                  <a:gd name="connsiteX29" fmla="*/ 479778 w 653604"/>
                  <a:gd name="connsiteY29" fmla="*/ 298481 h 898083"/>
                  <a:gd name="connsiteX30" fmla="*/ 537670 w 653604"/>
                  <a:gd name="connsiteY30" fmla="*/ 363255 h 898083"/>
                  <a:gd name="connsiteX31" fmla="*/ 591380 w 653604"/>
                  <a:gd name="connsiteY31" fmla="*/ 416084 h 898083"/>
                  <a:gd name="connsiteX32" fmla="*/ 615693 w 653604"/>
                  <a:gd name="connsiteY32" fmla="*/ 418724 h 898083"/>
                  <a:gd name="connsiteX33" fmla="*/ 651592 w 653604"/>
                  <a:gd name="connsiteY33" fmla="*/ 380685 h 898083"/>
                  <a:gd name="connsiteX34" fmla="*/ 609049 w 653604"/>
                  <a:gd name="connsiteY34" fmla="*/ 303803 h 898083"/>
                  <a:gd name="connsiteX0" fmla="*/ 609049 w 653604"/>
                  <a:gd name="connsiteY0" fmla="*/ 303803 h 898083"/>
                  <a:gd name="connsiteX1" fmla="*/ 561123 w 653604"/>
                  <a:gd name="connsiteY1" fmla="*/ 251754 h 898083"/>
                  <a:gd name="connsiteX2" fmla="*/ 490344 w 653604"/>
                  <a:gd name="connsiteY2" fmla="*/ 55470 h 898083"/>
                  <a:gd name="connsiteX3" fmla="*/ 397894 w 653604"/>
                  <a:gd name="connsiteY3" fmla="*/ 0 h 898083"/>
                  <a:gd name="connsiteX4" fmla="*/ 352990 w 653604"/>
                  <a:gd name="connsiteY4" fmla="*/ 10566 h 898083"/>
                  <a:gd name="connsiteX5" fmla="*/ 168091 w 653604"/>
                  <a:gd name="connsiteY5" fmla="*/ 83205 h 898083"/>
                  <a:gd name="connsiteX6" fmla="*/ 139035 w 653604"/>
                  <a:gd name="connsiteY6" fmla="*/ 112260 h 898083"/>
                  <a:gd name="connsiteX7" fmla="*/ 73000 w 653604"/>
                  <a:gd name="connsiteY7" fmla="*/ 270746 h 898083"/>
                  <a:gd name="connsiteX8" fmla="*/ 102055 w 653604"/>
                  <a:gd name="connsiteY8" fmla="*/ 339423 h 898083"/>
                  <a:gd name="connsiteX9" fmla="*/ 121866 w 653604"/>
                  <a:gd name="connsiteY9" fmla="*/ 343385 h 898083"/>
                  <a:gd name="connsiteX10" fmla="*/ 170732 w 653604"/>
                  <a:gd name="connsiteY10" fmla="*/ 310367 h 898083"/>
                  <a:gd name="connsiteX11" fmla="*/ 224881 w 653604"/>
                  <a:gd name="connsiteY11" fmla="*/ 173013 h 898083"/>
                  <a:gd name="connsiteX12" fmla="*/ 280351 w 653604"/>
                  <a:gd name="connsiteY12" fmla="*/ 151882 h 898083"/>
                  <a:gd name="connsiteX13" fmla="*/ 189222 w 653604"/>
                  <a:gd name="connsiteY13" fmla="*/ 596961 h 898083"/>
                  <a:gd name="connsiteX14" fmla="*/ 12247 w 653604"/>
                  <a:gd name="connsiteY14" fmla="*/ 812237 h 898083"/>
                  <a:gd name="connsiteX15" fmla="*/ 18851 w 653604"/>
                  <a:gd name="connsiteY15" fmla="*/ 886197 h 898083"/>
                  <a:gd name="connsiteX16" fmla="*/ 51868 w 653604"/>
                  <a:gd name="connsiteY16" fmla="*/ 898083 h 898083"/>
                  <a:gd name="connsiteX17" fmla="*/ 92810 w 653604"/>
                  <a:gd name="connsiteY17" fmla="*/ 878272 h 898083"/>
                  <a:gd name="connsiteX18" fmla="*/ 277710 w 653604"/>
                  <a:gd name="connsiteY18" fmla="*/ 653752 h 898083"/>
                  <a:gd name="connsiteX19" fmla="*/ 288275 w 653604"/>
                  <a:gd name="connsiteY19" fmla="*/ 631300 h 898083"/>
                  <a:gd name="connsiteX20" fmla="*/ 319973 w 653604"/>
                  <a:gd name="connsiteY20" fmla="*/ 478097 h 898083"/>
                  <a:gd name="connsiteX21" fmla="*/ 410221 w 653604"/>
                  <a:gd name="connsiteY21" fmla="*/ 612069 h 898083"/>
                  <a:gd name="connsiteX22" fmla="*/ 462609 w 653604"/>
                  <a:gd name="connsiteY22" fmla="*/ 845255 h 898083"/>
                  <a:gd name="connsiteX23" fmla="*/ 515438 w 653604"/>
                  <a:gd name="connsiteY23" fmla="*/ 898083 h 898083"/>
                  <a:gd name="connsiteX24" fmla="*/ 568266 w 653604"/>
                  <a:gd name="connsiteY24" fmla="*/ 845255 h 898083"/>
                  <a:gd name="connsiteX25" fmla="*/ 518260 w 653604"/>
                  <a:gd name="connsiteY25" fmla="*/ 626136 h 898083"/>
                  <a:gd name="connsiteX26" fmla="*/ 497129 w 653604"/>
                  <a:gd name="connsiteY26" fmla="*/ 560061 h 898083"/>
                  <a:gd name="connsiteX27" fmla="*/ 419026 w 653604"/>
                  <a:gd name="connsiteY27" fmla="*/ 418665 h 898083"/>
                  <a:gd name="connsiteX28" fmla="*/ 454685 w 653604"/>
                  <a:gd name="connsiteY28" fmla="*/ 240369 h 898083"/>
                  <a:gd name="connsiteX29" fmla="*/ 479778 w 653604"/>
                  <a:gd name="connsiteY29" fmla="*/ 298481 h 898083"/>
                  <a:gd name="connsiteX30" fmla="*/ 537670 w 653604"/>
                  <a:gd name="connsiteY30" fmla="*/ 363255 h 898083"/>
                  <a:gd name="connsiteX31" fmla="*/ 591380 w 653604"/>
                  <a:gd name="connsiteY31" fmla="*/ 416084 h 898083"/>
                  <a:gd name="connsiteX32" fmla="*/ 615693 w 653604"/>
                  <a:gd name="connsiteY32" fmla="*/ 418724 h 898083"/>
                  <a:gd name="connsiteX33" fmla="*/ 651592 w 653604"/>
                  <a:gd name="connsiteY33" fmla="*/ 380685 h 898083"/>
                  <a:gd name="connsiteX34" fmla="*/ 609049 w 653604"/>
                  <a:gd name="connsiteY34" fmla="*/ 303803 h 898083"/>
                  <a:gd name="connsiteX0" fmla="*/ 609049 w 653604"/>
                  <a:gd name="connsiteY0" fmla="*/ 304318 h 898598"/>
                  <a:gd name="connsiteX1" fmla="*/ 561123 w 653604"/>
                  <a:gd name="connsiteY1" fmla="*/ 252269 h 898598"/>
                  <a:gd name="connsiteX2" fmla="*/ 490344 w 653604"/>
                  <a:gd name="connsiteY2" fmla="*/ 55985 h 898598"/>
                  <a:gd name="connsiteX3" fmla="*/ 397894 w 653604"/>
                  <a:gd name="connsiteY3" fmla="*/ 515 h 898598"/>
                  <a:gd name="connsiteX4" fmla="*/ 168091 w 653604"/>
                  <a:gd name="connsiteY4" fmla="*/ 83720 h 898598"/>
                  <a:gd name="connsiteX5" fmla="*/ 139035 w 653604"/>
                  <a:gd name="connsiteY5" fmla="*/ 112775 h 898598"/>
                  <a:gd name="connsiteX6" fmla="*/ 73000 w 653604"/>
                  <a:gd name="connsiteY6" fmla="*/ 271261 h 898598"/>
                  <a:gd name="connsiteX7" fmla="*/ 102055 w 653604"/>
                  <a:gd name="connsiteY7" fmla="*/ 339938 h 898598"/>
                  <a:gd name="connsiteX8" fmla="*/ 121866 w 653604"/>
                  <a:gd name="connsiteY8" fmla="*/ 343900 h 898598"/>
                  <a:gd name="connsiteX9" fmla="*/ 170732 w 653604"/>
                  <a:gd name="connsiteY9" fmla="*/ 310882 h 898598"/>
                  <a:gd name="connsiteX10" fmla="*/ 224881 w 653604"/>
                  <a:gd name="connsiteY10" fmla="*/ 173528 h 898598"/>
                  <a:gd name="connsiteX11" fmla="*/ 280351 w 653604"/>
                  <a:gd name="connsiteY11" fmla="*/ 152397 h 898598"/>
                  <a:gd name="connsiteX12" fmla="*/ 189222 w 653604"/>
                  <a:gd name="connsiteY12" fmla="*/ 597476 h 898598"/>
                  <a:gd name="connsiteX13" fmla="*/ 12247 w 653604"/>
                  <a:gd name="connsiteY13" fmla="*/ 812752 h 898598"/>
                  <a:gd name="connsiteX14" fmla="*/ 18851 w 653604"/>
                  <a:gd name="connsiteY14" fmla="*/ 886712 h 898598"/>
                  <a:gd name="connsiteX15" fmla="*/ 51868 w 653604"/>
                  <a:gd name="connsiteY15" fmla="*/ 898598 h 898598"/>
                  <a:gd name="connsiteX16" fmla="*/ 92810 w 653604"/>
                  <a:gd name="connsiteY16" fmla="*/ 878787 h 898598"/>
                  <a:gd name="connsiteX17" fmla="*/ 277710 w 653604"/>
                  <a:gd name="connsiteY17" fmla="*/ 654267 h 898598"/>
                  <a:gd name="connsiteX18" fmla="*/ 288275 w 653604"/>
                  <a:gd name="connsiteY18" fmla="*/ 631815 h 898598"/>
                  <a:gd name="connsiteX19" fmla="*/ 319973 w 653604"/>
                  <a:gd name="connsiteY19" fmla="*/ 478612 h 898598"/>
                  <a:gd name="connsiteX20" fmla="*/ 410221 w 653604"/>
                  <a:gd name="connsiteY20" fmla="*/ 612584 h 898598"/>
                  <a:gd name="connsiteX21" fmla="*/ 462609 w 653604"/>
                  <a:gd name="connsiteY21" fmla="*/ 845770 h 898598"/>
                  <a:gd name="connsiteX22" fmla="*/ 515438 w 653604"/>
                  <a:gd name="connsiteY22" fmla="*/ 898598 h 898598"/>
                  <a:gd name="connsiteX23" fmla="*/ 568266 w 653604"/>
                  <a:gd name="connsiteY23" fmla="*/ 845770 h 898598"/>
                  <a:gd name="connsiteX24" fmla="*/ 518260 w 653604"/>
                  <a:gd name="connsiteY24" fmla="*/ 626651 h 898598"/>
                  <a:gd name="connsiteX25" fmla="*/ 497129 w 653604"/>
                  <a:gd name="connsiteY25" fmla="*/ 560576 h 898598"/>
                  <a:gd name="connsiteX26" fmla="*/ 419026 w 653604"/>
                  <a:gd name="connsiteY26" fmla="*/ 419180 h 898598"/>
                  <a:gd name="connsiteX27" fmla="*/ 454685 w 653604"/>
                  <a:gd name="connsiteY27" fmla="*/ 240884 h 898598"/>
                  <a:gd name="connsiteX28" fmla="*/ 479778 w 653604"/>
                  <a:gd name="connsiteY28" fmla="*/ 298996 h 898598"/>
                  <a:gd name="connsiteX29" fmla="*/ 537670 w 653604"/>
                  <a:gd name="connsiteY29" fmla="*/ 363770 h 898598"/>
                  <a:gd name="connsiteX30" fmla="*/ 591380 w 653604"/>
                  <a:gd name="connsiteY30" fmla="*/ 416599 h 898598"/>
                  <a:gd name="connsiteX31" fmla="*/ 615693 w 653604"/>
                  <a:gd name="connsiteY31" fmla="*/ 419239 h 898598"/>
                  <a:gd name="connsiteX32" fmla="*/ 651592 w 653604"/>
                  <a:gd name="connsiteY32" fmla="*/ 381200 h 898598"/>
                  <a:gd name="connsiteX33" fmla="*/ 609049 w 653604"/>
                  <a:gd name="connsiteY33" fmla="*/ 304318 h 898598"/>
                  <a:gd name="connsiteX0" fmla="*/ 609049 w 653604"/>
                  <a:gd name="connsiteY0" fmla="*/ 299647 h 893927"/>
                  <a:gd name="connsiteX1" fmla="*/ 561123 w 653604"/>
                  <a:gd name="connsiteY1" fmla="*/ 247598 h 893927"/>
                  <a:gd name="connsiteX2" fmla="*/ 490344 w 653604"/>
                  <a:gd name="connsiteY2" fmla="*/ 51314 h 893927"/>
                  <a:gd name="connsiteX3" fmla="*/ 326457 w 653604"/>
                  <a:gd name="connsiteY3" fmla="*/ 606 h 893927"/>
                  <a:gd name="connsiteX4" fmla="*/ 168091 w 653604"/>
                  <a:gd name="connsiteY4" fmla="*/ 79049 h 893927"/>
                  <a:gd name="connsiteX5" fmla="*/ 139035 w 653604"/>
                  <a:gd name="connsiteY5" fmla="*/ 108104 h 893927"/>
                  <a:gd name="connsiteX6" fmla="*/ 73000 w 653604"/>
                  <a:gd name="connsiteY6" fmla="*/ 266590 h 893927"/>
                  <a:gd name="connsiteX7" fmla="*/ 102055 w 653604"/>
                  <a:gd name="connsiteY7" fmla="*/ 335267 h 893927"/>
                  <a:gd name="connsiteX8" fmla="*/ 121866 w 653604"/>
                  <a:gd name="connsiteY8" fmla="*/ 339229 h 893927"/>
                  <a:gd name="connsiteX9" fmla="*/ 170732 w 653604"/>
                  <a:gd name="connsiteY9" fmla="*/ 306211 h 893927"/>
                  <a:gd name="connsiteX10" fmla="*/ 224881 w 653604"/>
                  <a:gd name="connsiteY10" fmla="*/ 168857 h 893927"/>
                  <a:gd name="connsiteX11" fmla="*/ 280351 w 653604"/>
                  <a:gd name="connsiteY11" fmla="*/ 147726 h 893927"/>
                  <a:gd name="connsiteX12" fmla="*/ 189222 w 653604"/>
                  <a:gd name="connsiteY12" fmla="*/ 592805 h 893927"/>
                  <a:gd name="connsiteX13" fmla="*/ 12247 w 653604"/>
                  <a:gd name="connsiteY13" fmla="*/ 808081 h 893927"/>
                  <a:gd name="connsiteX14" fmla="*/ 18851 w 653604"/>
                  <a:gd name="connsiteY14" fmla="*/ 882041 h 893927"/>
                  <a:gd name="connsiteX15" fmla="*/ 51868 w 653604"/>
                  <a:gd name="connsiteY15" fmla="*/ 893927 h 893927"/>
                  <a:gd name="connsiteX16" fmla="*/ 92810 w 653604"/>
                  <a:gd name="connsiteY16" fmla="*/ 874116 h 893927"/>
                  <a:gd name="connsiteX17" fmla="*/ 277710 w 653604"/>
                  <a:gd name="connsiteY17" fmla="*/ 649596 h 893927"/>
                  <a:gd name="connsiteX18" fmla="*/ 288275 w 653604"/>
                  <a:gd name="connsiteY18" fmla="*/ 627144 h 893927"/>
                  <a:gd name="connsiteX19" fmla="*/ 319973 w 653604"/>
                  <a:gd name="connsiteY19" fmla="*/ 473941 h 893927"/>
                  <a:gd name="connsiteX20" fmla="*/ 410221 w 653604"/>
                  <a:gd name="connsiteY20" fmla="*/ 607913 h 893927"/>
                  <a:gd name="connsiteX21" fmla="*/ 462609 w 653604"/>
                  <a:gd name="connsiteY21" fmla="*/ 841099 h 893927"/>
                  <a:gd name="connsiteX22" fmla="*/ 515438 w 653604"/>
                  <a:gd name="connsiteY22" fmla="*/ 893927 h 893927"/>
                  <a:gd name="connsiteX23" fmla="*/ 568266 w 653604"/>
                  <a:gd name="connsiteY23" fmla="*/ 841099 h 893927"/>
                  <a:gd name="connsiteX24" fmla="*/ 518260 w 653604"/>
                  <a:gd name="connsiteY24" fmla="*/ 621980 h 893927"/>
                  <a:gd name="connsiteX25" fmla="*/ 497129 w 653604"/>
                  <a:gd name="connsiteY25" fmla="*/ 555905 h 893927"/>
                  <a:gd name="connsiteX26" fmla="*/ 419026 w 653604"/>
                  <a:gd name="connsiteY26" fmla="*/ 414509 h 893927"/>
                  <a:gd name="connsiteX27" fmla="*/ 454685 w 653604"/>
                  <a:gd name="connsiteY27" fmla="*/ 236213 h 893927"/>
                  <a:gd name="connsiteX28" fmla="*/ 479778 w 653604"/>
                  <a:gd name="connsiteY28" fmla="*/ 294325 h 893927"/>
                  <a:gd name="connsiteX29" fmla="*/ 537670 w 653604"/>
                  <a:gd name="connsiteY29" fmla="*/ 359099 h 893927"/>
                  <a:gd name="connsiteX30" fmla="*/ 591380 w 653604"/>
                  <a:gd name="connsiteY30" fmla="*/ 411928 h 893927"/>
                  <a:gd name="connsiteX31" fmla="*/ 615693 w 653604"/>
                  <a:gd name="connsiteY31" fmla="*/ 414568 h 893927"/>
                  <a:gd name="connsiteX32" fmla="*/ 651592 w 653604"/>
                  <a:gd name="connsiteY32" fmla="*/ 376529 h 893927"/>
                  <a:gd name="connsiteX33" fmla="*/ 609049 w 653604"/>
                  <a:gd name="connsiteY33" fmla="*/ 299647 h 893927"/>
                  <a:gd name="connsiteX0" fmla="*/ 609049 w 653604"/>
                  <a:gd name="connsiteY0" fmla="*/ 304018 h 898298"/>
                  <a:gd name="connsiteX1" fmla="*/ 561123 w 653604"/>
                  <a:gd name="connsiteY1" fmla="*/ 251969 h 898298"/>
                  <a:gd name="connsiteX2" fmla="*/ 459388 w 653604"/>
                  <a:gd name="connsiteY2" fmla="*/ 29491 h 898298"/>
                  <a:gd name="connsiteX3" fmla="*/ 326457 w 653604"/>
                  <a:gd name="connsiteY3" fmla="*/ 4977 h 898298"/>
                  <a:gd name="connsiteX4" fmla="*/ 168091 w 653604"/>
                  <a:gd name="connsiteY4" fmla="*/ 83420 h 898298"/>
                  <a:gd name="connsiteX5" fmla="*/ 139035 w 653604"/>
                  <a:gd name="connsiteY5" fmla="*/ 112475 h 898298"/>
                  <a:gd name="connsiteX6" fmla="*/ 73000 w 653604"/>
                  <a:gd name="connsiteY6" fmla="*/ 270961 h 898298"/>
                  <a:gd name="connsiteX7" fmla="*/ 102055 w 653604"/>
                  <a:gd name="connsiteY7" fmla="*/ 339638 h 898298"/>
                  <a:gd name="connsiteX8" fmla="*/ 121866 w 653604"/>
                  <a:gd name="connsiteY8" fmla="*/ 343600 h 898298"/>
                  <a:gd name="connsiteX9" fmla="*/ 170732 w 653604"/>
                  <a:gd name="connsiteY9" fmla="*/ 310582 h 898298"/>
                  <a:gd name="connsiteX10" fmla="*/ 224881 w 653604"/>
                  <a:gd name="connsiteY10" fmla="*/ 173228 h 898298"/>
                  <a:gd name="connsiteX11" fmla="*/ 280351 w 653604"/>
                  <a:gd name="connsiteY11" fmla="*/ 152097 h 898298"/>
                  <a:gd name="connsiteX12" fmla="*/ 189222 w 653604"/>
                  <a:gd name="connsiteY12" fmla="*/ 597176 h 898298"/>
                  <a:gd name="connsiteX13" fmla="*/ 12247 w 653604"/>
                  <a:gd name="connsiteY13" fmla="*/ 812452 h 898298"/>
                  <a:gd name="connsiteX14" fmla="*/ 18851 w 653604"/>
                  <a:gd name="connsiteY14" fmla="*/ 886412 h 898298"/>
                  <a:gd name="connsiteX15" fmla="*/ 51868 w 653604"/>
                  <a:gd name="connsiteY15" fmla="*/ 898298 h 898298"/>
                  <a:gd name="connsiteX16" fmla="*/ 92810 w 653604"/>
                  <a:gd name="connsiteY16" fmla="*/ 878487 h 898298"/>
                  <a:gd name="connsiteX17" fmla="*/ 277710 w 653604"/>
                  <a:gd name="connsiteY17" fmla="*/ 653967 h 898298"/>
                  <a:gd name="connsiteX18" fmla="*/ 288275 w 653604"/>
                  <a:gd name="connsiteY18" fmla="*/ 631515 h 898298"/>
                  <a:gd name="connsiteX19" fmla="*/ 319973 w 653604"/>
                  <a:gd name="connsiteY19" fmla="*/ 478312 h 898298"/>
                  <a:gd name="connsiteX20" fmla="*/ 410221 w 653604"/>
                  <a:gd name="connsiteY20" fmla="*/ 612284 h 898298"/>
                  <a:gd name="connsiteX21" fmla="*/ 462609 w 653604"/>
                  <a:gd name="connsiteY21" fmla="*/ 845470 h 898298"/>
                  <a:gd name="connsiteX22" fmla="*/ 515438 w 653604"/>
                  <a:gd name="connsiteY22" fmla="*/ 898298 h 898298"/>
                  <a:gd name="connsiteX23" fmla="*/ 568266 w 653604"/>
                  <a:gd name="connsiteY23" fmla="*/ 845470 h 898298"/>
                  <a:gd name="connsiteX24" fmla="*/ 518260 w 653604"/>
                  <a:gd name="connsiteY24" fmla="*/ 626351 h 898298"/>
                  <a:gd name="connsiteX25" fmla="*/ 497129 w 653604"/>
                  <a:gd name="connsiteY25" fmla="*/ 560276 h 898298"/>
                  <a:gd name="connsiteX26" fmla="*/ 419026 w 653604"/>
                  <a:gd name="connsiteY26" fmla="*/ 418880 h 898298"/>
                  <a:gd name="connsiteX27" fmla="*/ 454685 w 653604"/>
                  <a:gd name="connsiteY27" fmla="*/ 240584 h 898298"/>
                  <a:gd name="connsiteX28" fmla="*/ 479778 w 653604"/>
                  <a:gd name="connsiteY28" fmla="*/ 298696 h 898298"/>
                  <a:gd name="connsiteX29" fmla="*/ 537670 w 653604"/>
                  <a:gd name="connsiteY29" fmla="*/ 363470 h 898298"/>
                  <a:gd name="connsiteX30" fmla="*/ 591380 w 653604"/>
                  <a:gd name="connsiteY30" fmla="*/ 416299 h 898298"/>
                  <a:gd name="connsiteX31" fmla="*/ 615693 w 653604"/>
                  <a:gd name="connsiteY31" fmla="*/ 418939 h 898298"/>
                  <a:gd name="connsiteX32" fmla="*/ 651592 w 653604"/>
                  <a:gd name="connsiteY32" fmla="*/ 380900 h 898298"/>
                  <a:gd name="connsiteX33" fmla="*/ 609049 w 653604"/>
                  <a:gd name="connsiteY33" fmla="*/ 304018 h 898298"/>
                  <a:gd name="connsiteX0" fmla="*/ 609049 w 653604"/>
                  <a:gd name="connsiteY0" fmla="*/ 304018 h 898298"/>
                  <a:gd name="connsiteX1" fmla="*/ 561123 w 653604"/>
                  <a:gd name="connsiteY1" fmla="*/ 251969 h 898298"/>
                  <a:gd name="connsiteX2" fmla="*/ 459388 w 653604"/>
                  <a:gd name="connsiteY2" fmla="*/ 29491 h 898298"/>
                  <a:gd name="connsiteX3" fmla="*/ 326457 w 653604"/>
                  <a:gd name="connsiteY3" fmla="*/ 4977 h 898298"/>
                  <a:gd name="connsiteX4" fmla="*/ 168091 w 653604"/>
                  <a:gd name="connsiteY4" fmla="*/ 83420 h 898298"/>
                  <a:gd name="connsiteX5" fmla="*/ 139035 w 653604"/>
                  <a:gd name="connsiteY5" fmla="*/ 112475 h 898298"/>
                  <a:gd name="connsiteX6" fmla="*/ 73000 w 653604"/>
                  <a:gd name="connsiteY6" fmla="*/ 270961 h 898298"/>
                  <a:gd name="connsiteX7" fmla="*/ 102055 w 653604"/>
                  <a:gd name="connsiteY7" fmla="*/ 339638 h 898298"/>
                  <a:gd name="connsiteX8" fmla="*/ 121866 w 653604"/>
                  <a:gd name="connsiteY8" fmla="*/ 343600 h 898298"/>
                  <a:gd name="connsiteX9" fmla="*/ 170732 w 653604"/>
                  <a:gd name="connsiteY9" fmla="*/ 310582 h 898298"/>
                  <a:gd name="connsiteX10" fmla="*/ 224881 w 653604"/>
                  <a:gd name="connsiteY10" fmla="*/ 173228 h 898298"/>
                  <a:gd name="connsiteX11" fmla="*/ 280351 w 653604"/>
                  <a:gd name="connsiteY11" fmla="*/ 152097 h 898298"/>
                  <a:gd name="connsiteX12" fmla="*/ 189222 w 653604"/>
                  <a:gd name="connsiteY12" fmla="*/ 597176 h 898298"/>
                  <a:gd name="connsiteX13" fmla="*/ 12247 w 653604"/>
                  <a:gd name="connsiteY13" fmla="*/ 812452 h 898298"/>
                  <a:gd name="connsiteX14" fmla="*/ 18851 w 653604"/>
                  <a:gd name="connsiteY14" fmla="*/ 886412 h 898298"/>
                  <a:gd name="connsiteX15" fmla="*/ 51868 w 653604"/>
                  <a:gd name="connsiteY15" fmla="*/ 898298 h 898298"/>
                  <a:gd name="connsiteX16" fmla="*/ 92810 w 653604"/>
                  <a:gd name="connsiteY16" fmla="*/ 878487 h 898298"/>
                  <a:gd name="connsiteX17" fmla="*/ 277710 w 653604"/>
                  <a:gd name="connsiteY17" fmla="*/ 653967 h 898298"/>
                  <a:gd name="connsiteX18" fmla="*/ 288275 w 653604"/>
                  <a:gd name="connsiteY18" fmla="*/ 631515 h 898298"/>
                  <a:gd name="connsiteX19" fmla="*/ 346167 w 653604"/>
                  <a:gd name="connsiteY19" fmla="*/ 497362 h 898298"/>
                  <a:gd name="connsiteX20" fmla="*/ 410221 w 653604"/>
                  <a:gd name="connsiteY20" fmla="*/ 612284 h 898298"/>
                  <a:gd name="connsiteX21" fmla="*/ 462609 w 653604"/>
                  <a:gd name="connsiteY21" fmla="*/ 845470 h 898298"/>
                  <a:gd name="connsiteX22" fmla="*/ 515438 w 653604"/>
                  <a:gd name="connsiteY22" fmla="*/ 898298 h 898298"/>
                  <a:gd name="connsiteX23" fmla="*/ 568266 w 653604"/>
                  <a:gd name="connsiteY23" fmla="*/ 845470 h 898298"/>
                  <a:gd name="connsiteX24" fmla="*/ 518260 w 653604"/>
                  <a:gd name="connsiteY24" fmla="*/ 626351 h 898298"/>
                  <a:gd name="connsiteX25" fmla="*/ 497129 w 653604"/>
                  <a:gd name="connsiteY25" fmla="*/ 560276 h 898298"/>
                  <a:gd name="connsiteX26" fmla="*/ 419026 w 653604"/>
                  <a:gd name="connsiteY26" fmla="*/ 418880 h 898298"/>
                  <a:gd name="connsiteX27" fmla="*/ 454685 w 653604"/>
                  <a:gd name="connsiteY27" fmla="*/ 240584 h 898298"/>
                  <a:gd name="connsiteX28" fmla="*/ 479778 w 653604"/>
                  <a:gd name="connsiteY28" fmla="*/ 298696 h 898298"/>
                  <a:gd name="connsiteX29" fmla="*/ 537670 w 653604"/>
                  <a:gd name="connsiteY29" fmla="*/ 363470 h 898298"/>
                  <a:gd name="connsiteX30" fmla="*/ 591380 w 653604"/>
                  <a:gd name="connsiteY30" fmla="*/ 416299 h 898298"/>
                  <a:gd name="connsiteX31" fmla="*/ 615693 w 653604"/>
                  <a:gd name="connsiteY31" fmla="*/ 418939 h 898298"/>
                  <a:gd name="connsiteX32" fmla="*/ 651592 w 653604"/>
                  <a:gd name="connsiteY32" fmla="*/ 380900 h 898298"/>
                  <a:gd name="connsiteX33" fmla="*/ 609049 w 653604"/>
                  <a:gd name="connsiteY33" fmla="*/ 304018 h 898298"/>
                  <a:gd name="connsiteX0" fmla="*/ 609049 w 653604"/>
                  <a:gd name="connsiteY0" fmla="*/ 304018 h 898298"/>
                  <a:gd name="connsiteX1" fmla="*/ 561123 w 653604"/>
                  <a:gd name="connsiteY1" fmla="*/ 251969 h 898298"/>
                  <a:gd name="connsiteX2" fmla="*/ 459388 w 653604"/>
                  <a:gd name="connsiteY2" fmla="*/ 29491 h 898298"/>
                  <a:gd name="connsiteX3" fmla="*/ 326457 w 653604"/>
                  <a:gd name="connsiteY3" fmla="*/ 4977 h 898298"/>
                  <a:gd name="connsiteX4" fmla="*/ 168091 w 653604"/>
                  <a:gd name="connsiteY4" fmla="*/ 83420 h 898298"/>
                  <a:gd name="connsiteX5" fmla="*/ 139035 w 653604"/>
                  <a:gd name="connsiteY5" fmla="*/ 112475 h 898298"/>
                  <a:gd name="connsiteX6" fmla="*/ 73000 w 653604"/>
                  <a:gd name="connsiteY6" fmla="*/ 270961 h 898298"/>
                  <a:gd name="connsiteX7" fmla="*/ 102055 w 653604"/>
                  <a:gd name="connsiteY7" fmla="*/ 339638 h 898298"/>
                  <a:gd name="connsiteX8" fmla="*/ 121866 w 653604"/>
                  <a:gd name="connsiteY8" fmla="*/ 343600 h 898298"/>
                  <a:gd name="connsiteX9" fmla="*/ 170732 w 653604"/>
                  <a:gd name="connsiteY9" fmla="*/ 310582 h 898298"/>
                  <a:gd name="connsiteX10" fmla="*/ 224881 w 653604"/>
                  <a:gd name="connsiteY10" fmla="*/ 173228 h 898298"/>
                  <a:gd name="connsiteX11" fmla="*/ 280351 w 653604"/>
                  <a:gd name="connsiteY11" fmla="*/ 152097 h 898298"/>
                  <a:gd name="connsiteX12" fmla="*/ 189222 w 653604"/>
                  <a:gd name="connsiteY12" fmla="*/ 597176 h 898298"/>
                  <a:gd name="connsiteX13" fmla="*/ 12247 w 653604"/>
                  <a:gd name="connsiteY13" fmla="*/ 812452 h 898298"/>
                  <a:gd name="connsiteX14" fmla="*/ 18851 w 653604"/>
                  <a:gd name="connsiteY14" fmla="*/ 886412 h 898298"/>
                  <a:gd name="connsiteX15" fmla="*/ 51868 w 653604"/>
                  <a:gd name="connsiteY15" fmla="*/ 898298 h 898298"/>
                  <a:gd name="connsiteX16" fmla="*/ 92810 w 653604"/>
                  <a:gd name="connsiteY16" fmla="*/ 878487 h 898298"/>
                  <a:gd name="connsiteX17" fmla="*/ 277710 w 653604"/>
                  <a:gd name="connsiteY17" fmla="*/ 653967 h 898298"/>
                  <a:gd name="connsiteX18" fmla="*/ 304944 w 653604"/>
                  <a:gd name="connsiteY18" fmla="*/ 579127 h 898298"/>
                  <a:gd name="connsiteX19" fmla="*/ 346167 w 653604"/>
                  <a:gd name="connsiteY19" fmla="*/ 497362 h 898298"/>
                  <a:gd name="connsiteX20" fmla="*/ 410221 w 653604"/>
                  <a:gd name="connsiteY20" fmla="*/ 612284 h 898298"/>
                  <a:gd name="connsiteX21" fmla="*/ 462609 w 653604"/>
                  <a:gd name="connsiteY21" fmla="*/ 845470 h 898298"/>
                  <a:gd name="connsiteX22" fmla="*/ 515438 w 653604"/>
                  <a:gd name="connsiteY22" fmla="*/ 898298 h 898298"/>
                  <a:gd name="connsiteX23" fmla="*/ 568266 w 653604"/>
                  <a:gd name="connsiteY23" fmla="*/ 845470 h 898298"/>
                  <a:gd name="connsiteX24" fmla="*/ 518260 w 653604"/>
                  <a:gd name="connsiteY24" fmla="*/ 626351 h 898298"/>
                  <a:gd name="connsiteX25" fmla="*/ 497129 w 653604"/>
                  <a:gd name="connsiteY25" fmla="*/ 560276 h 898298"/>
                  <a:gd name="connsiteX26" fmla="*/ 419026 w 653604"/>
                  <a:gd name="connsiteY26" fmla="*/ 418880 h 898298"/>
                  <a:gd name="connsiteX27" fmla="*/ 454685 w 653604"/>
                  <a:gd name="connsiteY27" fmla="*/ 240584 h 898298"/>
                  <a:gd name="connsiteX28" fmla="*/ 479778 w 653604"/>
                  <a:gd name="connsiteY28" fmla="*/ 298696 h 898298"/>
                  <a:gd name="connsiteX29" fmla="*/ 537670 w 653604"/>
                  <a:gd name="connsiteY29" fmla="*/ 363470 h 898298"/>
                  <a:gd name="connsiteX30" fmla="*/ 591380 w 653604"/>
                  <a:gd name="connsiteY30" fmla="*/ 416299 h 898298"/>
                  <a:gd name="connsiteX31" fmla="*/ 615693 w 653604"/>
                  <a:gd name="connsiteY31" fmla="*/ 418939 h 898298"/>
                  <a:gd name="connsiteX32" fmla="*/ 651592 w 653604"/>
                  <a:gd name="connsiteY32" fmla="*/ 380900 h 898298"/>
                  <a:gd name="connsiteX33" fmla="*/ 609049 w 653604"/>
                  <a:gd name="connsiteY33" fmla="*/ 304018 h 898298"/>
                  <a:gd name="connsiteX0" fmla="*/ 609049 w 653604"/>
                  <a:gd name="connsiteY0" fmla="*/ 304018 h 898298"/>
                  <a:gd name="connsiteX1" fmla="*/ 561123 w 653604"/>
                  <a:gd name="connsiteY1" fmla="*/ 251969 h 898298"/>
                  <a:gd name="connsiteX2" fmla="*/ 459388 w 653604"/>
                  <a:gd name="connsiteY2" fmla="*/ 29491 h 898298"/>
                  <a:gd name="connsiteX3" fmla="*/ 326457 w 653604"/>
                  <a:gd name="connsiteY3" fmla="*/ 4977 h 898298"/>
                  <a:gd name="connsiteX4" fmla="*/ 168091 w 653604"/>
                  <a:gd name="connsiteY4" fmla="*/ 83420 h 898298"/>
                  <a:gd name="connsiteX5" fmla="*/ 139035 w 653604"/>
                  <a:gd name="connsiteY5" fmla="*/ 112475 h 898298"/>
                  <a:gd name="connsiteX6" fmla="*/ 73000 w 653604"/>
                  <a:gd name="connsiteY6" fmla="*/ 270961 h 898298"/>
                  <a:gd name="connsiteX7" fmla="*/ 102055 w 653604"/>
                  <a:gd name="connsiteY7" fmla="*/ 339638 h 898298"/>
                  <a:gd name="connsiteX8" fmla="*/ 121866 w 653604"/>
                  <a:gd name="connsiteY8" fmla="*/ 343600 h 898298"/>
                  <a:gd name="connsiteX9" fmla="*/ 170732 w 653604"/>
                  <a:gd name="connsiteY9" fmla="*/ 310582 h 898298"/>
                  <a:gd name="connsiteX10" fmla="*/ 224881 w 653604"/>
                  <a:gd name="connsiteY10" fmla="*/ 173228 h 898298"/>
                  <a:gd name="connsiteX11" fmla="*/ 280351 w 653604"/>
                  <a:gd name="connsiteY11" fmla="*/ 152097 h 898298"/>
                  <a:gd name="connsiteX12" fmla="*/ 189222 w 653604"/>
                  <a:gd name="connsiteY12" fmla="*/ 597176 h 898298"/>
                  <a:gd name="connsiteX13" fmla="*/ 12247 w 653604"/>
                  <a:gd name="connsiteY13" fmla="*/ 812452 h 898298"/>
                  <a:gd name="connsiteX14" fmla="*/ 18851 w 653604"/>
                  <a:gd name="connsiteY14" fmla="*/ 886412 h 898298"/>
                  <a:gd name="connsiteX15" fmla="*/ 51868 w 653604"/>
                  <a:gd name="connsiteY15" fmla="*/ 898298 h 898298"/>
                  <a:gd name="connsiteX16" fmla="*/ 92810 w 653604"/>
                  <a:gd name="connsiteY16" fmla="*/ 878487 h 898298"/>
                  <a:gd name="connsiteX17" fmla="*/ 277710 w 653604"/>
                  <a:gd name="connsiteY17" fmla="*/ 653967 h 898298"/>
                  <a:gd name="connsiteX18" fmla="*/ 346167 w 653604"/>
                  <a:gd name="connsiteY18" fmla="*/ 497362 h 898298"/>
                  <a:gd name="connsiteX19" fmla="*/ 410221 w 653604"/>
                  <a:gd name="connsiteY19" fmla="*/ 612284 h 898298"/>
                  <a:gd name="connsiteX20" fmla="*/ 462609 w 653604"/>
                  <a:gd name="connsiteY20" fmla="*/ 845470 h 898298"/>
                  <a:gd name="connsiteX21" fmla="*/ 515438 w 653604"/>
                  <a:gd name="connsiteY21" fmla="*/ 898298 h 898298"/>
                  <a:gd name="connsiteX22" fmla="*/ 568266 w 653604"/>
                  <a:gd name="connsiteY22" fmla="*/ 845470 h 898298"/>
                  <a:gd name="connsiteX23" fmla="*/ 518260 w 653604"/>
                  <a:gd name="connsiteY23" fmla="*/ 626351 h 898298"/>
                  <a:gd name="connsiteX24" fmla="*/ 497129 w 653604"/>
                  <a:gd name="connsiteY24" fmla="*/ 560276 h 898298"/>
                  <a:gd name="connsiteX25" fmla="*/ 419026 w 653604"/>
                  <a:gd name="connsiteY25" fmla="*/ 418880 h 898298"/>
                  <a:gd name="connsiteX26" fmla="*/ 454685 w 653604"/>
                  <a:gd name="connsiteY26" fmla="*/ 240584 h 898298"/>
                  <a:gd name="connsiteX27" fmla="*/ 479778 w 653604"/>
                  <a:gd name="connsiteY27" fmla="*/ 298696 h 898298"/>
                  <a:gd name="connsiteX28" fmla="*/ 537670 w 653604"/>
                  <a:gd name="connsiteY28" fmla="*/ 363470 h 898298"/>
                  <a:gd name="connsiteX29" fmla="*/ 591380 w 653604"/>
                  <a:gd name="connsiteY29" fmla="*/ 416299 h 898298"/>
                  <a:gd name="connsiteX30" fmla="*/ 615693 w 653604"/>
                  <a:gd name="connsiteY30" fmla="*/ 418939 h 898298"/>
                  <a:gd name="connsiteX31" fmla="*/ 651592 w 653604"/>
                  <a:gd name="connsiteY31" fmla="*/ 380900 h 898298"/>
                  <a:gd name="connsiteX32" fmla="*/ 609049 w 653604"/>
                  <a:gd name="connsiteY32" fmla="*/ 304018 h 898298"/>
                  <a:gd name="connsiteX0" fmla="*/ 609049 w 653604"/>
                  <a:gd name="connsiteY0" fmla="*/ 304018 h 898298"/>
                  <a:gd name="connsiteX1" fmla="*/ 561123 w 653604"/>
                  <a:gd name="connsiteY1" fmla="*/ 251969 h 898298"/>
                  <a:gd name="connsiteX2" fmla="*/ 459388 w 653604"/>
                  <a:gd name="connsiteY2" fmla="*/ 29491 h 898298"/>
                  <a:gd name="connsiteX3" fmla="*/ 326457 w 653604"/>
                  <a:gd name="connsiteY3" fmla="*/ 4977 h 898298"/>
                  <a:gd name="connsiteX4" fmla="*/ 168091 w 653604"/>
                  <a:gd name="connsiteY4" fmla="*/ 83420 h 898298"/>
                  <a:gd name="connsiteX5" fmla="*/ 139035 w 653604"/>
                  <a:gd name="connsiteY5" fmla="*/ 112475 h 898298"/>
                  <a:gd name="connsiteX6" fmla="*/ 73000 w 653604"/>
                  <a:gd name="connsiteY6" fmla="*/ 270961 h 898298"/>
                  <a:gd name="connsiteX7" fmla="*/ 102055 w 653604"/>
                  <a:gd name="connsiteY7" fmla="*/ 339638 h 898298"/>
                  <a:gd name="connsiteX8" fmla="*/ 121866 w 653604"/>
                  <a:gd name="connsiteY8" fmla="*/ 343600 h 898298"/>
                  <a:gd name="connsiteX9" fmla="*/ 170732 w 653604"/>
                  <a:gd name="connsiteY9" fmla="*/ 310582 h 898298"/>
                  <a:gd name="connsiteX10" fmla="*/ 224881 w 653604"/>
                  <a:gd name="connsiteY10" fmla="*/ 173228 h 898298"/>
                  <a:gd name="connsiteX11" fmla="*/ 280351 w 653604"/>
                  <a:gd name="connsiteY11" fmla="*/ 152097 h 898298"/>
                  <a:gd name="connsiteX12" fmla="*/ 239228 w 653604"/>
                  <a:gd name="connsiteY12" fmla="*/ 585269 h 898298"/>
                  <a:gd name="connsiteX13" fmla="*/ 12247 w 653604"/>
                  <a:gd name="connsiteY13" fmla="*/ 812452 h 898298"/>
                  <a:gd name="connsiteX14" fmla="*/ 18851 w 653604"/>
                  <a:gd name="connsiteY14" fmla="*/ 886412 h 898298"/>
                  <a:gd name="connsiteX15" fmla="*/ 51868 w 653604"/>
                  <a:gd name="connsiteY15" fmla="*/ 898298 h 898298"/>
                  <a:gd name="connsiteX16" fmla="*/ 92810 w 653604"/>
                  <a:gd name="connsiteY16" fmla="*/ 878487 h 898298"/>
                  <a:gd name="connsiteX17" fmla="*/ 277710 w 653604"/>
                  <a:gd name="connsiteY17" fmla="*/ 653967 h 898298"/>
                  <a:gd name="connsiteX18" fmla="*/ 346167 w 653604"/>
                  <a:gd name="connsiteY18" fmla="*/ 497362 h 898298"/>
                  <a:gd name="connsiteX19" fmla="*/ 410221 w 653604"/>
                  <a:gd name="connsiteY19" fmla="*/ 612284 h 898298"/>
                  <a:gd name="connsiteX20" fmla="*/ 462609 w 653604"/>
                  <a:gd name="connsiteY20" fmla="*/ 845470 h 898298"/>
                  <a:gd name="connsiteX21" fmla="*/ 515438 w 653604"/>
                  <a:gd name="connsiteY21" fmla="*/ 898298 h 898298"/>
                  <a:gd name="connsiteX22" fmla="*/ 568266 w 653604"/>
                  <a:gd name="connsiteY22" fmla="*/ 845470 h 898298"/>
                  <a:gd name="connsiteX23" fmla="*/ 518260 w 653604"/>
                  <a:gd name="connsiteY23" fmla="*/ 626351 h 898298"/>
                  <a:gd name="connsiteX24" fmla="*/ 497129 w 653604"/>
                  <a:gd name="connsiteY24" fmla="*/ 560276 h 898298"/>
                  <a:gd name="connsiteX25" fmla="*/ 419026 w 653604"/>
                  <a:gd name="connsiteY25" fmla="*/ 418880 h 898298"/>
                  <a:gd name="connsiteX26" fmla="*/ 454685 w 653604"/>
                  <a:gd name="connsiteY26" fmla="*/ 240584 h 898298"/>
                  <a:gd name="connsiteX27" fmla="*/ 479778 w 653604"/>
                  <a:gd name="connsiteY27" fmla="*/ 298696 h 898298"/>
                  <a:gd name="connsiteX28" fmla="*/ 537670 w 653604"/>
                  <a:gd name="connsiteY28" fmla="*/ 363470 h 898298"/>
                  <a:gd name="connsiteX29" fmla="*/ 591380 w 653604"/>
                  <a:gd name="connsiteY29" fmla="*/ 416299 h 898298"/>
                  <a:gd name="connsiteX30" fmla="*/ 615693 w 653604"/>
                  <a:gd name="connsiteY30" fmla="*/ 418939 h 898298"/>
                  <a:gd name="connsiteX31" fmla="*/ 651592 w 653604"/>
                  <a:gd name="connsiteY31" fmla="*/ 380900 h 898298"/>
                  <a:gd name="connsiteX32" fmla="*/ 609049 w 653604"/>
                  <a:gd name="connsiteY32" fmla="*/ 304018 h 898298"/>
                  <a:gd name="connsiteX0" fmla="*/ 609049 w 653604"/>
                  <a:gd name="connsiteY0" fmla="*/ 304018 h 898298"/>
                  <a:gd name="connsiteX1" fmla="*/ 561123 w 653604"/>
                  <a:gd name="connsiteY1" fmla="*/ 251969 h 898298"/>
                  <a:gd name="connsiteX2" fmla="*/ 459388 w 653604"/>
                  <a:gd name="connsiteY2" fmla="*/ 29491 h 898298"/>
                  <a:gd name="connsiteX3" fmla="*/ 326457 w 653604"/>
                  <a:gd name="connsiteY3" fmla="*/ 4977 h 898298"/>
                  <a:gd name="connsiteX4" fmla="*/ 168091 w 653604"/>
                  <a:gd name="connsiteY4" fmla="*/ 83420 h 898298"/>
                  <a:gd name="connsiteX5" fmla="*/ 139035 w 653604"/>
                  <a:gd name="connsiteY5" fmla="*/ 112475 h 898298"/>
                  <a:gd name="connsiteX6" fmla="*/ 73000 w 653604"/>
                  <a:gd name="connsiteY6" fmla="*/ 270961 h 898298"/>
                  <a:gd name="connsiteX7" fmla="*/ 102055 w 653604"/>
                  <a:gd name="connsiteY7" fmla="*/ 339638 h 898298"/>
                  <a:gd name="connsiteX8" fmla="*/ 121866 w 653604"/>
                  <a:gd name="connsiteY8" fmla="*/ 343600 h 898298"/>
                  <a:gd name="connsiteX9" fmla="*/ 170732 w 653604"/>
                  <a:gd name="connsiteY9" fmla="*/ 310582 h 898298"/>
                  <a:gd name="connsiteX10" fmla="*/ 224881 w 653604"/>
                  <a:gd name="connsiteY10" fmla="*/ 173228 h 898298"/>
                  <a:gd name="connsiteX11" fmla="*/ 280351 w 653604"/>
                  <a:gd name="connsiteY11" fmla="*/ 152097 h 898298"/>
                  <a:gd name="connsiteX12" fmla="*/ 239228 w 653604"/>
                  <a:gd name="connsiteY12" fmla="*/ 585269 h 898298"/>
                  <a:gd name="connsiteX13" fmla="*/ 12247 w 653604"/>
                  <a:gd name="connsiteY13" fmla="*/ 812452 h 898298"/>
                  <a:gd name="connsiteX14" fmla="*/ 18851 w 653604"/>
                  <a:gd name="connsiteY14" fmla="*/ 886412 h 898298"/>
                  <a:gd name="connsiteX15" fmla="*/ 51868 w 653604"/>
                  <a:gd name="connsiteY15" fmla="*/ 898298 h 898298"/>
                  <a:gd name="connsiteX16" fmla="*/ 92810 w 653604"/>
                  <a:gd name="connsiteY16" fmla="*/ 878487 h 898298"/>
                  <a:gd name="connsiteX17" fmla="*/ 294379 w 653604"/>
                  <a:gd name="connsiteY17" fmla="*/ 656348 h 898298"/>
                  <a:gd name="connsiteX18" fmla="*/ 346167 w 653604"/>
                  <a:gd name="connsiteY18" fmla="*/ 497362 h 898298"/>
                  <a:gd name="connsiteX19" fmla="*/ 410221 w 653604"/>
                  <a:gd name="connsiteY19" fmla="*/ 612284 h 898298"/>
                  <a:gd name="connsiteX20" fmla="*/ 462609 w 653604"/>
                  <a:gd name="connsiteY20" fmla="*/ 845470 h 898298"/>
                  <a:gd name="connsiteX21" fmla="*/ 515438 w 653604"/>
                  <a:gd name="connsiteY21" fmla="*/ 898298 h 898298"/>
                  <a:gd name="connsiteX22" fmla="*/ 568266 w 653604"/>
                  <a:gd name="connsiteY22" fmla="*/ 845470 h 898298"/>
                  <a:gd name="connsiteX23" fmla="*/ 518260 w 653604"/>
                  <a:gd name="connsiteY23" fmla="*/ 626351 h 898298"/>
                  <a:gd name="connsiteX24" fmla="*/ 497129 w 653604"/>
                  <a:gd name="connsiteY24" fmla="*/ 560276 h 898298"/>
                  <a:gd name="connsiteX25" fmla="*/ 419026 w 653604"/>
                  <a:gd name="connsiteY25" fmla="*/ 418880 h 898298"/>
                  <a:gd name="connsiteX26" fmla="*/ 454685 w 653604"/>
                  <a:gd name="connsiteY26" fmla="*/ 240584 h 898298"/>
                  <a:gd name="connsiteX27" fmla="*/ 479778 w 653604"/>
                  <a:gd name="connsiteY27" fmla="*/ 298696 h 898298"/>
                  <a:gd name="connsiteX28" fmla="*/ 537670 w 653604"/>
                  <a:gd name="connsiteY28" fmla="*/ 363470 h 898298"/>
                  <a:gd name="connsiteX29" fmla="*/ 591380 w 653604"/>
                  <a:gd name="connsiteY29" fmla="*/ 416299 h 898298"/>
                  <a:gd name="connsiteX30" fmla="*/ 615693 w 653604"/>
                  <a:gd name="connsiteY30" fmla="*/ 418939 h 898298"/>
                  <a:gd name="connsiteX31" fmla="*/ 651592 w 653604"/>
                  <a:gd name="connsiteY31" fmla="*/ 380900 h 898298"/>
                  <a:gd name="connsiteX32" fmla="*/ 609049 w 653604"/>
                  <a:gd name="connsiteY32" fmla="*/ 304018 h 898298"/>
                  <a:gd name="connsiteX0" fmla="*/ 609049 w 653604"/>
                  <a:gd name="connsiteY0" fmla="*/ 304018 h 898298"/>
                  <a:gd name="connsiteX1" fmla="*/ 561123 w 653604"/>
                  <a:gd name="connsiteY1" fmla="*/ 251969 h 898298"/>
                  <a:gd name="connsiteX2" fmla="*/ 459388 w 653604"/>
                  <a:gd name="connsiteY2" fmla="*/ 29491 h 898298"/>
                  <a:gd name="connsiteX3" fmla="*/ 326457 w 653604"/>
                  <a:gd name="connsiteY3" fmla="*/ 4977 h 898298"/>
                  <a:gd name="connsiteX4" fmla="*/ 168091 w 653604"/>
                  <a:gd name="connsiteY4" fmla="*/ 83420 h 898298"/>
                  <a:gd name="connsiteX5" fmla="*/ 139035 w 653604"/>
                  <a:gd name="connsiteY5" fmla="*/ 112475 h 898298"/>
                  <a:gd name="connsiteX6" fmla="*/ 73000 w 653604"/>
                  <a:gd name="connsiteY6" fmla="*/ 270961 h 898298"/>
                  <a:gd name="connsiteX7" fmla="*/ 102055 w 653604"/>
                  <a:gd name="connsiteY7" fmla="*/ 339638 h 898298"/>
                  <a:gd name="connsiteX8" fmla="*/ 121866 w 653604"/>
                  <a:gd name="connsiteY8" fmla="*/ 343600 h 898298"/>
                  <a:gd name="connsiteX9" fmla="*/ 170732 w 653604"/>
                  <a:gd name="connsiteY9" fmla="*/ 310582 h 898298"/>
                  <a:gd name="connsiteX10" fmla="*/ 224881 w 653604"/>
                  <a:gd name="connsiteY10" fmla="*/ 173228 h 898298"/>
                  <a:gd name="connsiteX11" fmla="*/ 280351 w 653604"/>
                  <a:gd name="connsiteY11" fmla="*/ 152097 h 898298"/>
                  <a:gd name="connsiteX12" fmla="*/ 239228 w 653604"/>
                  <a:gd name="connsiteY12" fmla="*/ 585269 h 898298"/>
                  <a:gd name="connsiteX13" fmla="*/ 12247 w 653604"/>
                  <a:gd name="connsiteY13" fmla="*/ 812452 h 898298"/>
                  <a:gd name="connsiteX14" fmla="*/ 18851 w 653604"/>
                  <a:gd name="connsiteY14" fmla="*/ 886412 h 898298"/>
                  <a:gd name="connsiteX15" fmla="*/ 51868 w 653604"/>
                  <a:gd name="connsiteY15" fmla="*/ 898298 h 898298"/>
                  <a:gd name="connsiteX16" fmla="*/ 92810 w 653604"/>
                  <a:gd name="connsiteY16" fmla="*/ 878487 h 898298"/>
                  <a:gd name="connsiteX17" fmla="*/ 313429 w 653604"/>
                  <a:gd name="connsiteY17" fmla="*/ 653967 h 898298"/>
                  <a:gd name="connsiteX18" fmla="*/ 346167 w 653604"/>
                  <a:gd name="connsiteY18" fmla="*/ 497362 h 898298"/>
                  <a:gd name="connsiteX19" fmla="*/ 410221 w 653604"/>
                  <a:gd name="connsiteY19" fmla="*/ 612284 h 898298"/>
                  <a:gd name="connsiteX20" fmla="*/ 462609 w 653604"/>
                  <a:gd name="connsiteY20" fmla="*/ 845470 h 898298"/>
                  <a:gd name="connsiteX21" fmla="*/ 515438 w 653604"/>
                  <a:gd name="connsiteY21" fmla="*/ 898298 h 898298"/>
                  <a:gd name="connsiteX22" fmla="*/ 568266 w 653604"/>
                  <a:gd name="connsiteY22" fmla="*/ 845470 h 898298"/>
                  <a:gd name="connsiteX23" fmla="*/ 518260 w 653604"/>
                  <a:gd name="connsiteY23" fmla="*/ 626351 h 898298"/>
                  <a:gd name="connsiteX24" fmla="*/ 497129 w 653604"/>
                  <a:gd name="connsiteY24" fmla="*/ 560276 h 898298"/>
                  <a:gd name="connsiteX25" fmla="*/ 419026 w 653604"/>
                  <a:gd name="connsiteY25" fmla="*/ 418880 h 898298"/>
                  <a:gd name="connsiteX26" fmla="*/ 454685 w 653604"/>
                  <a:gd name="connsiteY26" fmla="*/ 240584 h 898298"/>
                  <a:gd name="connsiteX27" fmla="*/ 479778 w 653604"/>
                  <a:gd name="connsiteY27" fmla="*/ 298696 h 898298"/>
                  <a:gd name="connsiteX28" fmla="*/ 537670 w 653604"/>
                  <a:gd name="connsiteY28" fmla="*/ 363470 h 898298"/>
                  <a:gd name="connsiteX29" fmla="*/ 591380 w 653604"/>
                  <a:gd name="connsiteY29" fmla="*/ 416299 h 898298"/>
                  <a:gd name="connsiteX30" fmla="*/ 615693 w 653604"/>
                  <a:gd name="connsiteY30" fmla="*/ 418939 h 898298"/>
                  <a:gd name="connsiteX31" fmla="*/ 651592 w 653604"/>
                  <a:gd name="connsiteY31" fmla="*/ 380900 h 898298"/>
                  <a:gd name="connsiteX32" fmla="*/ 609049 w 653604"/>
                  <a:gd name="connsiteY32" fmla="*/ 304018 h 898298"/>
                  <a:gd name="connsiteX0" fmla="*/ 609049 w 653604"/>
                  <a:gd name="connsiteY0" fmla="*/ 304018 h 901796"/>
                  <a:gd name="connsiteX1" fmla="*/ 561123 w 653604"/>
                  <a:gd name="connsiteY1" fmla="*/ 251969 h 901796"/>
                  <a:gd name="connsiteX2" fmla="*/ 459388 w 653604"/>
                  <a:gd name="connsiteY2" fmla="*/ 29491 h 901796"/>
                  <a:gd name="connsiteX3" fmla="*/ 326457 w 653604"/>
                  <a:gd name="connsiteY3" fmla="*/ 4977 h 901796"/>
                  <a:gd name="connsiteX4" fmla="*/ 168091 w 653604"/>
                  <a:gd name="connsiteY4" fmla="*/ 83420 h 901796"/>
                  <a:gd name="connsiteX5" fmla="*/ 139035 w 653604"/>
                  <a:gd name="connsiteY5" fmla="*/ 112475 h 901796"/>
                  <a:gd name="connsiteX6" fmla="*/ 73000 w 653604"/>
                  <a:gd name="connsiteY6" fmla="*/ 270961 h 901796"/>
                  <a:gd name="connsiteX7" fmla="*/ 102055 w 653604"/>
                  <a:gd name="connsiteY7" fmla="*/ 339638 h 901796"/>
                  <a:gd name="connsiteX8" fmla="*/ 121866 w 653604"/>
                  <a:gd name="connsiteY8" fmla="*/ 343600 h 901796"/>
                  <a:gd name="connsiteX9" fmla="*/ 170732 w 653604"/>
                  <a:gd name="connsiteY9" fmla="*/ 310582 h 901796"/>
                  <a:gd name="connsiteX10" fmla="*/ 224881 w 653604"/>
                  <a:gd name="connsiteY10" fmla="*/ 173228 h 901796"/>
                  <a:gd name="connsiteX11" fmla="*/ 280351 w 653604"/>
                  <a:gd name="connsiteY11" fmla="*/ 152097 h 901796"/>
                  <a:gd name="connsiteX12" fmla="*/ 239228 w 653604"/>
                  <a:gd name="connsiteY12" fmla="*/ 585269 h 901796"/>
                  <a:gd name="connsiteX13" fmla="*/ 12247 w 653604"/>
                  <a:gd name="connsiteY13" fmla="*/ 812452 h 901796"/>
                  <a:gd name="connsiteX14" fmla="*/ 18851 w 653604"/>
                  <a:gd name="connsiteY14" fmla="*/ 886412 h 901796"/>
                  <a:gd name="connsiteX15" fmla="*/ 51868 w 653604"/>
                  <a:gd name="connsiteY15" fmla="*/ 898298 h 901796"/>
                  <a:gd name="connsiteX16" fmla="*/ 199966 w 653604"/>
                  <a:gd name="connsiteY16" fmla="*/ 826099 h 901796"/>
                  <a:gd name="connsiteX17" fmla="*/ 313429 w 653604"/>
                  <a:gd name="connsiteY17" fmla="*/ 653967 h 901796"/>
                  <a:gd name="connsiteX18" fmla="*/ 346167 w 653604"/>
                  <a:gd name="connsiteY18" fmla="*/ 497362 h 901796"/>
                  <a:gd name="connsiteX19" fmla="*/ 410221 w 653604"/>
                  <a:gd name="connsiteY19" fmla="*/ 612284 h 901796"/>
                  <a:gd name="connsiteX20" fmla="*/ 462609 w 653604"/>
                  <a:gd name="connsiteY20" fmla="*/ 845470 h 901796"/>
                  <a:gd name="connsiteX21" fmla="*/ 515438 w 653604"/>
                  <a:gd name="connsiteY21" fmla="*/ 898298 h 901796"/>
                  <a:gd name="connsiteX22" fmla="*/ 568266 w 653604"/>
                  <a:gd name="connsiteY22" fmla="*/ 845470 h 901796"/>
                  <a:gd name="connsiteX23" fmla="*/ 518260 w 653604"/>
                  <a:gd name="connsiteY23" fmla="*/ 626351 h 901796"/>
                  <a:gd name="connsiteX24" fmla="*/ 497129 w 653604"/>
                  <a:gd name="connsiteY24" fmla="*/ 560276 h 901796"/>
                  <a:gd name="connsiteX25" fmla="*/ 419026 w 653604"/>
                  <a:gd name="connsiteY25" fmla="*/ 418880 h 901796"/>
                  <a:gd name="connsiteX26" fmla="*/ 454685 w 653604"/>
                  <a:gd name="connsiteY26" fmla="*/ 240584 h 901796"/>
                  <a:gd name="connsiteX27" fmla="*/ 479778 w 653604"/>
                  <a:gd name="connsiteY27" fmla="*/ 298696 h 901796"/>
                  <a:gd name="connsiteX28" fmla="*/ 537670 w 653604"/>
                  <a:gd name="connsiteY28" fmla="*/ 363470 h 901796"/>
                  <a:gd name="connsiteX29" fmla="*/ 591380 w 653604"/>
                  <a:gd name="connsiteY29" fmla="*/ 416299 h 901796"/>
                  <a:gd name="connsiteX30" fmla="*/ 615693 w 653604"/>
                  <a:gd name="connsiteY30" fmla="*/ 418939 h 901796"/>
                  <a:gd name="connsiteX31" fmla="*/ 651592 w 653604"/>
                  <a:gd name="connsiteY31" fmla="*/ 380900 h 901796"/>
                  <a:gd name="connsiteX32" fmla="*/ 609049 w 653604"/>
                  <a:gd name="connsiteY32" fmla="*/ 304018 h 901796"/>
                  <a:gd name="connsiteX0" fmla="*/ 609049 w 653604"/>
                  <a:gd name="connsiteY0" fmla="*/ 304018 h 898298"/>
                  <a:gd name="connsiteX1" fmla="*/ 561123 w 653604"/>
                  <a:gd name="connsiteY1" fmla="*/ 251969 h 898298"/>
                  <a:gd name="connsiteX2" fmla="*/ 459388 w 653604"/>
                  <a:gd name="connsiteY2" fmla="*/ 29491 h 898298"/>
                  <a:gd name="connsiteX3" fmla="*/ 326457 w 653604"/>
                  <a:gd name="connsiteY3" fmla="*/ 4977 h 898298"/>
                  <a:gd name="connsiteX4" fmla="*/ 168091 w 653604"/>
                  <a:gd name="connsiteY4" fmla="*/ 83420 h 898298"/>
                  <a:gd name="connsiteX5" fmla="*/ 139035 w 653604"/>
                  <a:gd name="connsiteY5" fmla="*/ 112475 h 898298"/>
                  <a:gd name="connsiteX6" fmla="*/ 73000 w 653604"/>
                  <a:gd name="connsiteY6" fmla="*/ 270961 h 898298"/>
                  <a:gd name="connsiteX7" fmla="*/ 102055 w 653604"/>
                  <a:gd name="connsiteY7" fmla="*/ 339638 h 898298"/>
                  <a:gd name="connsiteX8" fmla="*/ 121866 w 653604"/>
                  <a:gd name="connsiteY8" fmla="*/ 343600 h 898298"/>
                  <a:gd name="connsiteX9" fmla="*/ 170732 w 653604"/>
                  <a:gd name="connsiteY9" fmla="*/ 310582 h 898298"/>
                  <a:gd name="connsiteX10" fmla="*/ 224881 w 653604"/>
                  <a:gd name="connsiteY10" fmla="*/ 173228 h 898298"/>
                  <a:gd name="connsiteX11" fmla="*/ 280351 w 653604"/>
                  <a:gd name="connsiteY11" fmla="*/ 152097 h 898298"/>
                  <a:gd name="connsiteX12" fmla="*/ 239228 w 653604"/>
                  <a:gd name="connsiteY12" fmla="*/ 585269 h 898298"/>
                  <a:gd name="connsiteX13" fmla="*/ 12247 w 653604"/>
                  <a:gd name="connsiteY13" fmla="*/ 812452 h 898298"/>
                  <a:gd name="connsiteX14" fmla="*/ 18851 w 653604"/>
                  <a:gd name="connsiteY14" fmla="*/ 886412 h 898298"/>
                  <a:gd name="connsiteX15" fmla="*/ 132831 w 653604"/>
                  <a:gd name="connsiteY15" fmla="*/ 872104 h 898298"/>
                  <a:gd name="connsiteX16" fmla="*/ 199966 w 653604"/>
                  <a:gd name="connsiteY16" fmla="*/ 826099 h 898298"/>
                  <a:gd name="connsiteX17" fmla="*/ 313429 w 653604"/>
                  <a:gd name="connsiteY17" fmla="*/ 653967 h 898298"/>
                  <a:gd name="connsiteX18" fmla="*/ 346167 w 653604"/>
                  <a:gd name="connsiteY18" fmla="*/ 497362 h 898298"/>
                  <a:gd name="connsiteX19" fmla="*/ 410221 w 653604"/>
                  <a:gd name="connsiteY19" fmla="*/ 612284 h 898298"/>
                  <a:gd name="connsiteX20" fmla="*/ 462609 w 653604"/>
                  <a:gd name="connsiteY20" fmla="*/ 845470 h 898298"/>
                  <a:gd name="connsiteX21" fmla="*/ 515438 w 653604"/>
                  <a:gd name="connsiteY21" fmla="*/ 898298 h 898298"/>
                  <a:gd name="connsiteX22" fmla="*/ 568266 w 653604"/>
                  <a:gd name="connsiteY22" fmla="*/ 845470 h 898298"/>
                  <a:gd name="connsiteX23" fmla="*/ 518260 w 653604"/>
                  <a:gd name="connsiteY23" fmla="*/ 626351 h 898298"/>
                  <a:gd name="connsiteX24" fmla="*/ 497129 w 653604"/>
                  <a:gd name="connsiteY24" fmla="*/ 560276 h 898298"/>
                  <a:gd name="connsiteX25" fmla="*/ 419026 w 653604"/>
                  <a:gd name="connsiteY25" fmla="*/ 418880 h 898298"/>
                  <a:gd name="connsiteX26" fmla="*/ 454685 w 653604"/>
                  <a:gd name="connsiteY26" fmla="*/ 240584 h 898298"/>
                  <a:gd name="connsiteX27" fmla="*/ 479778 w 653604"/>
                  <a:gd name="connsiteY27" fmla="*/ 298696 h 898298"/>
                  <a:gd name="connsiteX28" fmla="*/ 537670 w 653604"/>
                  <a:gd name="connsiteY28" fmla="*/ 363470 h 898298"/>
                  <a:gd name="connsiteX29" fmla="*/ 591380 w 653604"/>
                  <a:gd name="connsiteY29" fmla="*/ 416299 h 898298"/>
                  <a:gd name="connsiteX30" fmla="*/ 615693 w 653604"/>
                  <a:gd name="connsiteY30" fmla="*/ 418939 h 898298"/>
                  <a:gd name="connsiteX31" fmla="*/ 651592 w 653604"/>
                  <a:gd name="connsiteY31" fmla="*/ 380900 h 898298"/>
                  <a:gd name="connsiteX32" fmla="*/ 609049 w 653604"/>
                  <a:gd name="connsiteY32" fmla="*/ 304018 h 898298"/>
                  <a:gd name="connsiteX0" fmla="*/ 600414 w 644969"/>
                  <a:gd name="connsiteY0" fmla="*/ 304018 h 898298"/>
                  <a:gd name="connsiteX1" fmla="*/ 552488 w 644969"/>
                  <a:gd name="connsiteY1" fmla="*/ 251969 h 898298"/>
                  <a:gd name="connsiteX2" fmla="*/ 450753 w 644969"/>
                  <a:gd name="connsiteY2" fmla="*/ 29491 h 898298"/>
                  <a:gd name="connsiteX3" fmla="*/ 317822 w 644969"/>
                  <a:gd name="connsiteY3" fmla="*/ 4977 h 898298"/>
                  <a:gd name="connsiteX4" fmla="*/ 159456 w 644969"/>
                  <a:gd name="connsiteY4" fmla="*/ 83420 h 898298"/>
                  <a:gd name="connsiteX5" fmla="*/ 130400 w 644969"/>
                  <a:gd name="connsiteY5" fmla="*/ 112475 h 898298"/>
                  <a:gd name="connsiteX6" fmla="*/ 64365 w 644969"/>
                  <a:gd name="connsiteY6" fmla="*/ 270961 h 898298"/>
                  <a:gd name="connsiteX7" fmla="*/ 93420 w 644969"/>
                  <a:gd name="connsiteY7" fmla="*/ 339638 h 898298"/>
                  <a:gd name="connsiteX8" fmla="*/ 113231 w 644969"/>
                  <a:gd name="connsiteY8" fmla="*/ 343600 h 898298"/>
                  <a:gd name="connsiteX9" fmla="*/ 162097 w 644969"/>
                  <a:gd name="connsiteY9" fmla="*/ 310582 h 898298"/>
                  <a:gd name="connsiteX10" fmla="*/ 216246 w 644969"/>
                  <a:gd name="connsiteY10" fmla="*/ 173228 h 898298"/>
                  <a:gd name="connsiteX11" fmla="*/ 271716 w 644969"/>
                  <a:gd name="connsiteY11" fmla="*/ 152097 h 898298"/>
                  <a:gd name="connsiteX12" fmla="*/ 230593 w 644969"/>
                  <a:gd name="connsiteY12" fmla="*/ 585269 h 898298"/>
                  <a:gd name="connsiteX13" fmla="*/ 3612 w 644969"/>
                  <a:gd name="connsiteY13" fmla="*/ 812452 h 898298"/>
                  <a:gd name="connsiteX14" fmla="*/ 64985 w 644969"/>
                  <a:gd name="connsiteY14" fmla="*/ 857837 h 898298"/>
                  <a:gd name="connsiteX15" fmla="*/ 124196 w 644969"/>
                  <a:gd name="connsiteY15" fmla="*/ 872104 h 898298"/>
                  <a:gd name="connsiteX16" fmla="*/ 191331 w 644969"/>
                  <a:gd name="connsiteY16" fmla="*/ 826099 h 898298"/>
                  <a:gd name="connsiteX17" fmla="*/ 304794 w 644969"/>
                  <a:gd name="connsiteY17" fmla="*/ 653967 h 898298"/>
                  <a:gd name="connsiteX18" fmla="*/ 337532 w 644969"/>
                  <a:gd name="connsiteY18" fmla="*/ 497362 h 898298"/>
                  <a:gd name="connsiteX19" fmla="*/ 401586 w 644969"/>
                  <a:gd name="connsiteY19" fmla="*/ 612284 h 898298"/>
                  <a:gd name="connsiteX20" fmla="*/ 453974 w 644969"/>
                  <a:gd name="connsiteY20" fmla="*/ 845470 h 898298"/>
                  <a:gd name="connsiteX21" fmla="*/ 506803 w 644969"/>
                  <a:gd name="connsiteY21" fmla="*/ 898298 h 898298"/>
                  <a:gd name="connsiteX22" fmla="*/ 559631 w 644969"/>
                  <a:gd name="connsiteY22" fmla="*/ 845470 h 898298"/>
                  <a:gd name="connsiteX23" fmla="*/ 509625 w 644969"/>
                  <a:gd name="connsiteY23" fmla="*/ 626351 h 898298"/>
                  <a:gd name="connsiteX24" fmla="*/ 488494 w 644969"/>
                  <a:gd name="connsiteY24" fmla="*/ 560276 h 898298"/>
                  <a:gd name="connsiteX25" fmla="*/ 410391 w 644969"/>
                  <a:gd name="connsiteY25" fmla="*/ 418880 h 898298"/>
                  <a:gd name="connsiteX26" fmla="*/ 446050 w 644969"/>
                  <a:gd name="connsiteY26" fmla="*/ 240584 h 898298"/>
                  <a:gd name="connsiteX27" fmla="*/ 471143 w 644969"/>
                  <a:gd name="connsiteY27" fmla="*/ 298696 h 898298"/>
                  <a:gd name="connsiteX28" fmla="*/ 529035 w 644969"/>
                  <a:gd name="connsiteY28" fmla="*/ 363470 h 898298"/>
                  <a:gd name="connsiteX29" fmla="*/ 582745 w 644969"/>
                  <a:gd name="connsiteY29" fmla="*/ 416299 h 898298"/>
                  <a:gd name="connsiteX30" fmla="*/ 607058 w 644969"/>
                  <a:gd name="connsiteY30" fmla="*/ 418939 h 898298"/>
                  <a:gd name="connsiteX31" fmla="*/ 642957 w 644969"/>
                  <a:gd name="connsiteY31" fmla="*/ 380900 h 898298"/>
                  <a:gd name="connsiteX32" fmla="*/ 600414 w 644969"/>
                  <a:gd name="connsiteY32" fmla="*/ 304018 h 898298"/>
                  <a:gd name="connsiteX0" fmla="*/ 598772 w 643327"/>
                  <a:gd name="connsiteY0" fmla="*/ 304018 h 898298"/>
                  <a:gd name="connsiteX1" fmla="*/ 550846 w 643327"/>
                  <a:gd name="connsiteY1" fmla="*/ 251969 h 898298"/>
                  <a:gd name="connsiteX2" fmla="*/ 449111 w 643327"/>
                  <a:gd name="connsiteY2" fmla="*/ 29491 h 898298"/>
                  <a:gd name="connsiteX3" fmla="*/ 316180 w 643327"/>
                  <a:gd name="connsiteY3" fmla="*/ 4977 h 898298"/>
                  <a:gd name="connsiteX4" fmla="*/ 157814 w 643327"/>
                  <a:gd name="connsiteY4" fmla="*/ 83420 h 898298"/>
                  <a:gd name="connsiteX5" fmla="*/ 128758 w 643327"/>
                  <a:gd name="connsiteY5" fmla="*/ 112475 h 898298"/>
                  <a:gd name="connsiteX6" fmla="*/ 62723 w 643327"/>
                  <a:gd name="connsiteY6" fmla="*/ 270961 h 898298"/>
                  <a:gd name="connsiteX7" fmla="*/ 91778 w 643327"/>
                  <a:gd name="connsiteY7" fmla="*/ 339638 h 898298"/>
                  <a:gd name="connsiteX8" fmla="*/ 111589 w 643327"/>
                  <a:gd name="connsiteY8" fmla="*/ 343600 h 898298"/>
                  <a:gd name="connsiteX9" fmla="*/ 160455 w 643327"/>
                  <a:gd name="connsiteY9" fmla="*/ 310582 h 898298"/>
                  <a:gd name="connsiteX10" fmla="*/ 214604 w 643327"/>
                  <a:gd name="connsiteY10" fmla="*/ 173228 h 898298"/>
                  <a:gd name="connsiteX11" fmla="*/ 270074 w 643327"/>
                  <a:gd name="connsiteY11" fmla="*/ 152097 h 898298"/>
                  <a:gd name="connsiteX12" fmla="*/ 228951 w 643327"/>
                  <a:gd name="connsiteY12" fmla="*/ 585269 h 898298"/>
                  <a:gd name="connsiteX13" fmla="*/ 1970 w 643327"/>
                  <a:gd name="connsiteY13" fmla="*/ 812452 h 898298"/>
                  <a:gd name="connsiteX14" fmla="*/ 122554 w 643327"/>
                  <a:gd name="connsiteY14" fmla="*/ 872104 h 898298"/>
                  <a:gd name="connsiteX15" fmla="*/ 189689 w 643327"/>
                  <a:gd name="connsiteY15" fmla="*/ 826099 h 898298"/>
                  <a:gd name="connsiteX16" fmla="*/ 303152 w 643327"/>
                  <a:gd name="connsiteY16" fmla="*/ 653967 h 898298"/>
                  <a:gd name="connsiteX17" fmla="*/ 335890 w 643327"/>
                  <a:gd name="connsiteY17" fmla="*/ 497362 h 898298"/>
                  <a:gd name="connsiteX18" fmla="*/ 399944 w 643327"/>
                  <a:gd name="connsiteY18" fmla="*/ 612284 h 898298"/>
                  <a:gd name="connsiteX19" fmla="*/ 452332 w 643327"/>
                  <a:gd name="connsiteY19" fmla="*/ 845470 h 898298"/>
                  <a:gd name="connsiteX20" fmla="*/ 505161 w 643327"/>
                  <a:gd name="connsiteY20" fmla="*/ 898298 h 898298"/>
                  <a:gd name="connsiteX21" fmla="*/ 557989 w 643327"/>
                  <a:gd name="connsiteY21" fmla="*/ 845470 h 898298"/>
                  <a:gd name="connsiteX22" fmla="*/ 507983 w 643327"/>
                  <a:gd name="connsiteY22" fmla="*/ 626351 h 898298"/>
                  <a:gd name="connsiteX23" fmla="*/ 486852 w 643327"/>
                  <a:gd name="connsiteY23" fmla="*/ 560276 h 898298"/>
                  <a:gd name="connsiteX24" fmla="*/ 408749 w 643327"/>
                  <a:gd name="connsiteY24" fmla="*/ 418880 h 898298"/>
                  <a:gd name="connsiteX25" fmla="*/ 444408 w 643327"/>
                  <a:gd name="connsiteY25" fmla="*/ 240584 h 898298"/>
                  <a:gd name="connsiteX26" fmla="*/ 469501 w 643327"/>
                  <a:gd name="connsiteY26" fmla="*/ 298696 h 898298"/>
                  <a:gd name="connsiteX27" fmla="*/ 527393 w 643327"/>
                  <a:gd name="connsiteY27" fmla="*/ 363470 h 898298"/>
                  <a:gd name="connsiteX28" fmla="*/ 581103 w 643327"/>
                  <a:gd name="connsiteY28" fmla="*/ 416299 h 898298"/>
                  <a:gd name="connsiteX29" fmla="*/ 605416 w 643327"/>
                  <a:gd name="connsiteY29" fmla="*/ 418939 h 898298"/>
                  <a:gd name="connsiteX30" fmla="*/ 641315 w 643327"/>
                  <a:gd name="connsiteY30" fmla="*/ 380900 h 898298"/>
                  <a:gd name="connsiteX31" fmla="*/ 598772 w 643327"/>
                  <a:gd name="connsiteY31" fmla="*/ 304018 h 898298"/>
                  <a:gd name="connsiteX0" fmla="*/ 539870 w 584425"/>
                  <a:gd name="connsiteY0" fmla="*/ 304018 h 898298"/>
                  <a:gd name="connsiteX1" fmla="*/ 491944 w 584425"/>
                  <a:gd name="connsiteY1" fmla="*/ 251969 h 898298"/>
                  <a:gd name="connsiteX2" fmla="*/ 390209 w 584425"/>
                  <a:gd name="connsiteY2" fmla="*/ 29491 h 898298"/>
                  <a:gd name="connsiteX3" fmla="*/ 257278 w 584425"/>
                  <a:gd name="connsiteY3" fmla="*/ 4977 h 898298"/>
                  <a:gd name="connsiteX4" fmla="*/ 98912 w 584425"/>
                  <a:gd name="connsiteY4" fmla="*/ 83420 h 898298"/>
                  <a:gd name="connsiteX5" fmla="*/ 69856 w 584425"/>
                  <a:gd name="connsiteY5" fmla="*/ 112475 h 898298"/>
                  <a:gd name="connsiteX6" fmla="*/ 3821 w 584425"/>
                  <a:gd name="connsiteY6" fmla="*/ 270961 h 898298"/>
                  <a:gd name="connsiteX7" fmla="*/ 32876 w 584425"/>
                  <a:gd name="connsiteY7" fmla="*/ 339638 h 898298"/>
                  <a:gd name="connsiteX8" fmla="*/ 52687 w 584425"/>
                  <a:gd name="connsiteY8" fmla="*/ 343600 h 898298"/>
                  <a:gd name="connsiteX9" fmla="*/ 101553 w 584425"/>
                  <a:gd name="connsiteY9" fmla="*/ 310582 h 898298"/>
                  <a:gd name="connsiteX10" fmla="*/ 155702 w 584425"/>
                  <a:gd name="connsiteY10" fmla="*/ 173228 h 898298"/>
                  <a:gd name="connsiteX11" fmla="*/ 211172 w 584425"/>
                  <a:gd name="connsiteY11" fmla="*/ 152097 h 898298"/>
                  <a:gd name="connsiteX12" fmla="*/ 170049 w 584425"/>
                  <a:gd name="connsiteY12" fmla="*/ 585269 h 898298"/>
                  <a:gd name="connsiteX13" fmla="*/ 24030 w 584425"/>
                  <a:gd name="connsiteY13" fmla="*/ 788640 h 898298"/>
                  <a:gd name="connsiteX14" fmla="*/ 63652 w 584425"/>
                  <a:gd name="connsiteY14" fmla="*/ 872104 h 898298"/>
                  <a:gd name="connsiteX15" fmla="*/ 130787 w 584425"/>
                  <a:gd name="connsiteY15" fmla="*/ 826099 h 898298"/>
                  <a:gd name="connsiteX16" fmla="*/ 244250 w 584425"/>
                  <a:gd name="connsiteY16" fmla="*/ 653967 h 898298"/>
                  <a:gd name="connsiteX17" fmla="*/ 276988 w 584425"/>
                  <a:gd name="connsiteY17" fmla="*/ 497362 h 898298"/>
                  <a:gd name="connsiteX18" fmla="*/ 341042 w 584425"/>
                  <a:gd name="connsiteY18" fmla="*/ 612284 h 898298"/>
                  <a:gd name="connsiteX19" fmla="*/ 393430 w 584425"/>
                  <a:gd name="connsiteY19" fmla="*/ 845470 h 898298"/>
                  <a:gd name="connsiteX20" fmla="*/ 446259 w 584425"/>
                  <a:gd name="connsiteY20" fmla="*/ 898298 h 898298"/>
                  <a:gd name="connsiteX21" fmla="*/ 499087 w 584425"/>
                  <a:gd name="connsiteY21" fmla="*/ 845470 h 898298"/>
                  <a:gd name="connsiteX22" fmla="*/ 449081 w 584425"/>
                  <a:gd name="connsiteY22" fmla="*/ 626351 h 898298"/>
                  <a:gd name="connsiteX23" fmla="*/ 427950 w 584425"/>
                  <a:gd name="connsiteY23" fmla="*/ 560276 h 898298"/>
                  <a:gd name="connsiteX24" fmla="*/ 349847 w 584425"/>
                  <a:gd name="connsiteY24" fmla="*/ 418880 h 898298"/>
                  <a:gd name="connsiteX25" fmla="*/ 385506 w 584425"/>
                  <a:gd name="connsiteY25" fmla="*/ 240584 h 898298"/>
                  <a:gd name="connsiteX26" fmla="*/ 410599 w 584425"/>
                  <a:gd name="connsiteY26" fmla="*/ 298696 h 898298"/>
                  <a:gd name="connsiteX27" fmla="*/ 468491 w 584425"/>
                  <a:gd name="connsiteY27" fmla="*/ 363470 h 898298"/>
                  <a:gd name="connsiteX28" fmla="*/ 522201 w 584425"/>
                  <a:gd name="connsiteY28" fmla="*/ 416299 h 898298"/>
                  <a:gd name="connsiteX29" fmla="*/ 546514 w 584425"/>
                  <a:gd name="connsiteY29" fmla="*/ 418939 h 898298"/>
                  <a:gd name="connsiteX30" fmla="*/ 582413 w 584425"/>
                  <a:gd name="connsiteY30" fmla="*/ 380900 h 898298"/>
                  <a:gd name="connsiteX31" fmla="*/ 539870 w 584425"/>
                  <a:gd name="connsiteY31" fmla="*/ 304018 h 898298"/>
                  <a:gd name="connsiteX0" fmla="*/ 539870 w 584425"/>
                  <a:gd name="connsiteY0" fmla="*/ 304018 h 898298"/>
                  <a:gd name="connsiteX1" fmla="*/ 491944 w 584425"/>
                  <a:gd name="connsiteY1" fmla="*/ 251969 h 898298"/>
                  <a:gd name="connsiteX2" fmla="*/ 390209 w 584425"/>
                  <a:gd name="connsiteY2" fmla="*/ 29491 h 898298"/>
                  <a:gd name="connsiteX3" fmla="*/ 257278 w 584425"/>
                  <a:gd name="connsiteY3" fmla="*/ 4977 h 898298"/>
                  <a:gd name="connsiteX4" fmla="*/ 98912 w 584425"/>
                  <a:gd name="connsiteY4" fmla="*/ 83420 h 898298"/>
                  <a:gd name="connsiteX5" fmla="*/ 69856 w 584425"/>
                  <a:gd name="connsiteY5" fmla="*/ 112475 h 898298"/>
                  <a:gd name="connsiteX6" fmla="*/ 3821 w 584425"/>
                  <a:gd name="connsiteY6" fmla="*/ 270961 h 898298"/>
                  <a:gd name="connsiteX7" fmla="*/ 32876 w 584425"/>
                  <a:gd name="connsiteY7" fmla="*/ 339638 h 898298"/>
                  <a:gd name="connsiteX8" fmla="*/ 52687 w 584425"/>
                  <a:gd name="connsiteY8" fmla="*/ 343600 h 898298"/>
                  <a:gd name="connsiteX9" fmla="*/ 101553 w 584425"/>
                  <a:gd name="connsiteY9" fmla="*/ 310582 h 898298"/>
                  <a:gd name="connsiteX10" fmla="*/ 155702 w 584425"/>
                  <a:gd name="connsiteY10" fmla="*/ 173228 h 898298"/>
                  <a:gd name="connsiteX11" fmla="*/ 211172 w 584425"/>
                  <a:gd name="connsiteY11" fmla="*/ 152097 h 898298"/>
                  <a:gd name="connsiteX12" fmla="*/ 170049 w 584425"/>
                  <a:gd name="connsiteY12" fmla="*/ 585269 h 898298"/>
                  <a:gd name="connsiteX13" fmla="*/ 24030 w 584425"/>
                  <a:gd name="connsiteY13" fmla="*/ 788640 h 898298"/>
                  <a:gd name="connsiteX14" fmla="*/ 63652 w 584425"/>
                  <a:gd name="connsiteY14" fmla="*/ 872104 h 898298"/>
                  <a:gd name="connsiteX15" fmla="*/ 126025 w 584425"/>
                  <a:gd name="connsiteY15" fmla="*/ 838005 h 898298"/>
                  <a:gd name="connsiteX16" fmla="*/ 244250 w 584425"/>
                  <a:gd name="connsiteY16" fmla="*/ 653967 h 898298"/>
                  <a:gd name="connsiteX17" fmla="*/ 276988 w 584425"/>
                  <a:gd name="connsiteY17" fmla="*/ 497362 h 898298"/>
                  <a:gd name="connsiteX18" fmla="*/ 341042 w 584425"/>
                  <a:gd name="connsiteY18" fmla="*/ 612284 h 898298"/>
                  <a:gd name="connsiteX19" fmla="*/ 393430 w 584425"/>
                  <a:gd name="connsiteY19" fmla="*/ 845470 h 898298"/>
                  <a:gd name="connsiteX20" fmla="*/ 446259 w 584425"/>
                  <a:gd name="connsiteY20" fmla="*/ 898298 h 898298"/>
                  <a:gd name="connsiteX21" fmla="*/ 499087 w 584425"/>
                  <a:gd name="connsiteY21" fmla="*/ 845470 h 898298"/>
                  <a:gd name="connsiteX22" fmla="*/ 449081 w 584425"/>
                  <a:gd name="connsiteY22" fmla="*/ 626351 h 898298"/>
                  <a:gd name="connsiteX23" fmla="*/ 427950 w 584425"/>
                  <a:gd name="connsiteY23" fmla="*/ 560276 h 898298"/>
                  <a:gd name="connsiteX24" fmla="*/ 349847 w 584425"/>
                  <a:gd name="connsiteY24" fmla="*/ 418880 h 898298"/>
                  <a:gd name="connsiteX25" fmla="*/ 385506 w 584425"/>
                  <a:gd name="connsiteY25" fmla="*/ 240584 h 898298"/>
                  <a:gd name="connsiteX26" fmla="*/ 410599 w 584425"/>
                  <a:gd name="connsiteY26" fmla="*/ 298696 h 898298"/>
                  <a:gd name="connsiteX27" fmla="*/ 468491 w 584425"/>
                  <a:gd name="connsiteY27" fmla="*/ 363470 h 898298"/>
                  <a:gd name="connsiteX28" fmla="*/ 522201 w 584425"/>
                  <a:gd name="connsiteY28" fmla="*/ 416299 h 898298"/>
                  <a:gd name="connsiteX29" fmla="*/ 546514 w 584425"/>
                  <a:gd name="connsiteY29" fmla="*/ 418939 h 898298"/>
                  <a:gd name="connsiteX30" fmla="*/ 582413 w 584425"/>
                  <a:gd name="connsiteY30" fmla="*/ 380900 h 898298"/>
                  <a:gd name="connsiteX31" fmla="*/ 539870 w 584425"/>
                  <a:gd name="connsiteY31" fmla="*/ 304018 h 898298"/>
                  <a:gd name="connsiteX0" fmla="*/ 539870 w 584425"/>
                  <a:gd name="connsiteY0" fmla="*/ 304018 h 898298"/>
                  <a:gd name="connsiteX1" fmla="*/ 491944 w 584425"/>
                  <a:gd name="connsiteY1" fmla="*/ 251969 h 898298"/>
                  <a:gd name="connsiteX2" fmla="*/ 390209 w 584425"/>
                  <a:gd name="connsiteY2" fmla="*/ 29491 h 898298"/>
                  <a:gd name="connsiteX3" fmla="*/ 257278 w 584425"/>
                  <a:gd name="connsiteY3" fmla="*/ 4977 h 898298"/>
                  <a:gd name="connsiteX4" fmla="*/ 98912 w 584425"/>
                  <a:gd name="connsiteY4" fmla="*/ 83420 h 898298"/>
                  <a:gd name="connsiteX5" fmla="*/ 69856 w 584425"/>
                  <a:gd name="connsiteY5" fmla="*/ 112475 h 898298"/>
                  <a:gd name="connsiteX6" fmla="*/ 3821 w 584425"/>
                  <a:gd name="connsiteY6" fmla="*/ 270961 h 898298"/>
                  <a:gd name="connsiteX7" fmla="*/ 32876 w 584425"/>
                  <a:gd name="connsiteY7" fmla="*/ 339638 h 898298"/>
                  <a:gd name="connsiteX8" fmla="*/ 52687 w 584425"/>
                  <a:gd name="connsiteY8" fmla="*/ 343600 h 898298"/>
                  <a:gd name="connsiteX9" fmla="*/ 101553 w 584425"/>
                  <a:gd name="connsiteY9" fmla="*/ 310582 h 898298"/>
                  <a:gd name="connsiteX10" fmla="*/ 155702 w 584425"/>
                  <a:gd name="connsiteY10" fmla="*/ 173228 h 898298"/>
                  <a:gd name="connsiteX11" fmla="*/ 211172 w 584425"/>
                  <a:gd name="connsiteY11" fmla="*/ 152097 h 898298"/>
                  <a:gd name="connsiteX12" fmla="*/ 170049 w 584425"/>
                  <a:gd name="connsiteY12" fmla="*/ 585269 h 898298"/>
                  <a:gd name="connsiteX13" fmla="*/ 24030 w 584425"/>
                  <a:gd name="connsiteY13" fmla="*/ 788640 h 898298"/>
                  <a:gd name="connsiteX14" fmla="*/ 63652 w 584425"/>
                  <a:gd name="connsiteY14" fmla="*/ 872104 h 898298"/>
                  <a:gd name="connsiteX15" fmla="*/ 126025 w 584425"/>
                  <a:gd name="connsiteY15" fmla="*/ 838005 h 898298"/>
                  <a:gd name="connsiteX16" fmla="*/ 244250 w 584425"/>
                  <a:gd name="connsiteY16" fmla="*/ 653967 h 898298"/>
                  <a:gd name="connsiteX17" fmla="*/ 276988 w 584425"/>
                  <a:gd name="connsiteY17" fmla="*/ 497362 h 898298"/>
                  <a:gd name="connsiteX18" fmla="*/ 341042 w 584425"/>
                  <a:gd name="connsiteY18" fmla="*/ 612284 h 898298"/>
                  <a:gd name="connsiteX19" fmla="*/ 393430 w 584425"/>
                  <a:gd name="connsiteY19" fmla="*/ 845470 h 898298"/>
                  <a:gd name="connsiteX20" fmla="*/ 446259 w 584425"/>
                  <a:gd name="connsiteY20" fmla="*/ 898298 h 898298"/>
                  <a:gd name="connsiteX21" fmla="*/ 499087 w 584425"/>
                  <a:gd name="connsiteY21" fmla="*/ 845470 h 898298"/>
                  <a:gd name="connsiteX22" fmla="*/ 449081 w 584425"/>
                  <a:gd name="connsiteY22" fmla="*/ 626351 h 898298"/>
                  <a:gd name="connsiteX23" fmla="*/ 427950 w 584425"/>
                  <a:gd name="connsiteY23" fmla="*/ 560276 h 898298"/>
                  <a:gd name="connsiteX24" fmla="*/ 371279 w 584425"/>
                  <a:gd name="connsiteY24" fmla="*/ 435549 h 898298"/>
                  <a:gd name="connsiteX25" fmla="*/ 385506 w 584425"/>
                  <a:gd name="connsiteY25" fmla="*/ 240584 h 898298"/>
                  <a:gd name="connsiteX26" fmla="*/ 410599 w 584425"/>
                  <a:gd name="connsiteY26" fmla="*/ 298696 h 898298"/>
                  <a:gd name="connsiteX27" fmla="*/ 468491 w 584425"/>
                  <a:gd name="connsiteY27" fmla="*/ 363470 h 898298"/>
                  <a:gd name="connsiteX28" fmla="*/ 522201 w 584425"/>
                  <a:gd name="connsiteY28" fmla="*/ 416299 h 898298"/>
                  <a:gd name="connsiteX29" fmla="*/ 546514 w 584425"/>
                  <a:gd name="connsiteY29" fmla="*/ 418939 h 898298"/>
                  <a:gd name="connsiteX30" fmla="*/ 582413 w 584425"/>
                  <a:gd name="connsiteY30" fmla="*/ 380900 h 898298"/>
                  <a:gd name="connsiteX31" fmla="*/ 539870 w 584425"/>
                  <a:gd name="connsiteY31" fmla="*/ 304018 h 898298"/>
                  <a:gd name="connsiteX0" fmla="*/ 539870 w 584425"/>
                  <a:gd name="connsiteY0" fmla="*/ 304018 h 898298"/>
                  <a:gd name="connsiteX1" fmla="*/ 491944 w 584425"/>
                  <a:gd name="connsiteY1" fmla="*/ 251969 h 898298"/>
                  <a:gd name="connsiteX2" fmla="*/ 390209 w 584425"/>
                  <a:gd name="connsiteY2" fmla="*/ 29491 h 898298"/>
                  <a:gd name="connsiteX3" fmla="*/ 257278 w 584425"/>
                  <a:gd name="connsiteY3" fmla="*/ 4977 h 898298"/>
                  <a:gd name="connsiteX4" fmla="*/ 98912 w 584425"/>
                  <a:gd name="connsiteY4" fmla="*/ 83420 h 898298"/>
                  <a:gd name="connsiteX5" fmla="*/ 69856 w 584425"/>
                  <a:gd name="connsiteY5" fmla="*/ 112475 h 898298"/>
                  <a:gd name="connsiteX6" fmla="*/ 3821 w 584425"/>
                  <a:gd name="connsiteY6" fmla="*/ 270961 h 898298"/>
                  <a:gd name="connsiteX7" fmla="*/ 32876 w 584425"/>
                  <a:gd name="connsiteY7" fmla="*/ 339638 h 898298"/>
                  <a:gd name="connsiteX8" fmla="*/ 52687 w 584425"/>
                  <a:gd name="connsiteY8" fmla="*/ 343600 h 898298"/>
                  <a:gd name="connsiteX9" fmla="*/ 101553 w 584425"/>
                  <a:gd name="connsiteY9" fmla="*/ 310582 h 898298"/>
                  <a:gd name="connsiteX10" fmla="*/ 155702 w 584425"/>
                  <a:gd name="connsiteY10" fmla="*/ 173228 h 898298"/>
                  <a:gd name="connsiteX11" fmla="*/ 211172 w 584425"/>
                  <a:gd name="connsiteY11" fmla="*/ 152097 h 898298"/>
                  <a:gd name="connsiteX12" fmla="*/ 170049 w 584425"/>
                  <a:gd name="connsiteY12" fmla="*/ 585269 h 898298"/>
                  <a:gd name="connsiteX13" fmla="*/ 24030 w 584425"/>
                  <a:gd name="connsiteY13" fmla="*/ 788640 h 898298"/>
                  <a:gd name="connsiteX14" fmla="*/ 63652 w 584425"/>
                  <a:gd name="connsiteY14" fmla="*/ 872104 h 898298"/>
                  <a:gd name="connsiteX15" fmla="*/ 190319 w 584425"/>
                  <a:gd name="connsiteY15" fmla="*/ 818955 h 898298"/>
                  <a:gd name="connsiteX16" fmla="*/ 244250 w 584425"/>
                  <a:gd name="connsiteY16" fmla="*/ 653967 h 898298"/>
                  <a:gd name="connsiteX17" fmla="*/ 276988 w 584425"/>
                  <a:gd name="connsiteY17" fmla="*/ 497362 h 898298"/>
                  <a:gd name="connsiteX18" fmla="*/ 341042 w 584425"/>
                  <a:gd name="connsiteY18" fmla="*/ 612284 h 898298"/>
                  <a:gd name="connsiteX19" fmla="*/ 393430 w 584425"/>
                  <a:gd name="connsiteY19" fmla="*/ 845470 h 898298"/>
                  <a:gd name="connsiteX20" fmla="*/ 446259 w 584425"/>
                  <a:gd name="connsiteY20" fmla="*/ 898298 h 898298"/>
                  <a:gd name="connsiteX21" fmla="*/ 499087 w 584425"/>
                  <a:gd name="connsiteY21" fmla="*/ 845470 h 898298"/>
                  <a:gd name="connsiteX22" fmla="*/ 449081 w 584425"/>
                  <a:gd name="connsiteY22" fmla="*/ 626351 h 898298"/>
                  <a:gd name="connsiteX23" fmla="*/ 427950 w 584425"/>
                  <a:gd name="connsiteY23" fmla="*/ 560276 h 898298"/>
                  <a:gd name="connsiteX24" fmla="*/ 371279 w 584425"/>
                  <a:gd name="connsiteY24" fmla="*/ 435549 h 898298"/>
                  <a:gd name="connsiteX25" fmla="*/ 385506 w 584425"/>
                  <a:gd name="connsiteY25" fmla="*/ 240584 h 898298"/>
                  <a:gd name="connsiteX26" fmla="*/ 410599 w 584425"/>
                  <a:gd name="connsiteY26" fmla="*/ 298696 h 898298"/>
                  <a:gd name="connsiteX27" fmla="*/ 468491 w 584425"/>
                  <a:gd name="connsiteY27" fmla="*/ 363470 h 898298"/>
                  <a:gd name="connsiteX28" fmla="*/ 522201 w 584425"/>
                  <a:gd name="connsiteY28" fmla="*/ 416299 h 898298"/>
                  <a:gd name="connsiteX29" fmla="*/ 546514 w 584425"/>
                  <a:gd name="connsiteY29" fmla="*/ 418939 h 898298"/>
                  <a:gd name="connsiteX30" fmla="*/ 582413 w 584425"/>
                  <a:gd name="connsiteY30" fmla="*/ 380900 h 898298"/>
                  <a:gd name="connsiteX31" fmla="*/ 539870 w 584425"/>
                  <a:gd name="connsiteY31" fmla="*/ 304018 h 898298"/>
                  <a:gd name="connsiteX0" fmla="*/ 539870 w 584425"/>
                  <a:gd name="connsiteY0" fmla="*/ 304018 h 898298"/>
                  <a:gd name="connsiteX1" fmla="*/ 491944 w 584425"/>
                  <a:gd name="connsiteY1" fmla="*/ 251969 h 898298"/>
                  <a:gd name="connsiteX2" fmla="*/ 390209 w 584425"/>
                  <a:gd name="connsiteY2" fmla="*/ 29491 h 898298"/>
                  <a:gd name="connsiteX3" fmla="*/ 257278 w 584425"/>
                  <a:gd name="connsiteY3" fmla="*/ 4977 h 898298"/>
                  <a:gd name="connsiteX4" fmla="*/ 98912 w 584425"/>
                  <a:gd name="connsiteY4" fmla="*/ 83420 h 898298"/>
                  <a:gd name="connsiteX5" fmla="*/ 69856 w 584425"/>
                  <a:gd name="connsiteY5" fmla="*/ 112475 h 898298"/>
                  <a:gd name="connsiteX6" fmla="*/ 3821 w 584425"/>
                  <a:gd name="connsiteY6" fmla="*/ 270961 h 898298"/>
                  <a:gd name="connsiteX7" fmla="*/ 32876 w 584425"/>
                  <a:gd name="connsiteY7" fmla="*/ 339638 h 898298"/>
                  <a:gd name="connsiteX8" fmla="*/ 52687 w 584425"/>
                  <a:gd name="connsiteY8" fmla="*/ 343600 h 898298"/>
                  <a:gd name="connsiteX9" fmla="*/ 101553 w 584425"/>
                  <a:gd name="connsiteY9" fmla="*/ 310582 h 898298"/>
                  <a:gd name="connsiteX10" fmla="*/ 155702 w 584425"/>
                  <a:gd name="connsiteY10" fmla="*/ 173228 h 898298"/>
                  <a:gd name="connsiteX11" fmla="*/ 211172 w 584425"/>
                  <a:gd name="connsiteY11" fmla="*/ 152097 h 898298"/>
                  <a:gd name="connsiteX12" fmla="*/ 170049 w 584425"/>
                  <a:gd name="connsiteY12" fmla="*/ 585269 h 898298"/>
                  <a:gd name="connsiteX13" fmla="*/ 24030 w 584425"/>
                  <a:gd name="connsiteY13" fmla="*/ 788640 h 898298"/>
                  <a:gd name="connsiteX14" fmla="*/ 127945 w 584425"/>
                  <a:gd name="connsiteY14" fmla="*/ 860198 h 898298"/>
                  <a:gd name="connsiteX15" fmla="*/ 190319 w 584425"/>
                  <a:gd name="connsiteY15" fmla="*/ 818955 h 898298"/>
                  <a:gd name="connsiteX16" fmla="*/ 244250 w 584425"/>
                  <a:gd name="connsiteY16" fmla="*/ 653967 h 898298"/>
                  <a:gd name="connsiteX17" fmla="*/ 276988 w 584425"/>
                  <a:gd name="connsiteY17" fmla="*/ 497362 h 898298"/>
                  <a:gd name="connsiteX18" fmla="*/ 341042 w 584425"/>
                  <a:gd name="connsiteY18" fmla="*/ 612284 h 898298"/>
                  <a:gd name="connsiteX19" fmla="*/ 393430 w 584425"/>
                  <a:gd name="connsiteY19" fmla="*/ 845470 h 898298"/>
                  <a:gd name="connsiteX20" fmla="*/ 446259 w 584425"/>
                  <a:gd name="connsiteY20" fmla="*/ 898298 h 898298"/>
                  <a:gd name="connsiteX21" fmla="*/ 499087 w 584425"/>
                  <a:gd name="connsiteY21" fmla="*/ 845470 h 898298"/>
                  <a:gd name="connsiteX22" fmla="*/ 449081 w 584425"/>
                  <a:gd name="connsiteY22" fmla="*/ 626351 h 898298"/>
                  <a:gd name="connsiteX23" fmla="*/ 427950 w 584425"/>
                  <a:gd name="connsiteY23" fmla="*/ 560276 h 898298"/>
                  <a:gd name="connsiteX24" fmla="*/ 371279 w 584425"/>
                  <a:gd name="connsiteY24" fmla="*/ 435549 h 898298"/>
                  <a:gd name="connsiteX25" fmla="*/ 385506 w 584425"/>
                  <a:gd name="connsiteY25" fmla="*/ 240584 h 898298"/>
                  <a:gd name="connsiteX26" fmla="*/ 410599 w 584425"/>
                  <a:gd name="connsiteY26" fmla="*/ 298696 h 898298"/>
                  <a:gd name="connsiteX27" fmla="*/ 468491 w 584425"/>
                  <a:gd name="connsiteY27" fmla="*/ 363470 h 898298"/>
                  <a:gd name="connsiteX28" fmla="*/ 522201 w 584425"/>
                  <a:gd name="connsiteY28" fmla="*/ 416299 h 898298"/>
                  <a:gd name="connsiteX29" fmla="*/ 546514 w 584425"/>
                  <a:gd name="connsiteY29" fmla="*/ 418939 h 898298"/>
                  <a:gd name="connsiteX30" fmla="*/ 582413 w 584425"/>
                  <a:gd name="connsiteY30" fmla="*/ 380900 h 898298"/>
                  <a:gd name="connsiteX31" fmla="*/ 539870 w 584425"/>
                  <a:gd name="connsiteY31" fmla="*/ 304018 h 898298"/>
                  <a:gd name="connsiteX0" fmla="*/ 539870 w 584425"/>
                  <a:gd name="connsiteY0" fmla="*/ 304018 h 898298"/>
                  <a:gd name="connsiteX1" fmla="*/ 491944 w 584425"/>
                  <a:gd name="connsiteY1" fmla="*/ 251969 h 898298"/>
                  <a:gd name="connsiteX2" fmla="*/ 390209 w 584425"/>
                  <a:gd name="connsiteY2" fmla="*/ 29491 h 898298"/>
                  <a:gd name="connsiteX3" fmla="*/ 257278 w 584425"/>
                  <a:gd name="connsiteY3" fmla="*/ 4977 h 898298"/>
                  <a:gd name="connsiteX4" fmla="*/ 98912 w 584425"/>
                  <a:gd name="connsiteY4" fmla="*/ 83420 h 898298"/>
                  <a:gd name="connsiteX5" fmla="*/ 69856 w 584425"/>
                  <a:gd name="connsiteY5" fmla="*/ 112475 h 898298"/>
                  <a:gd name="connsiteX6" fmla="*/ 3821 w 584425"/>
                  <a:gd name="connsiteY6" fmla="*/ 270961 h 898298"/>
                  <a:gd name="connsiteX7" fmla="*/ 32876 w 584425"/>
                  <a:gd name="connsiteY7" fmla="*/ 339638 h 898298"/>
                  <a:gd name="connsiteX8" fmla="*/ 52687 w 584425"/>
                  <a:gd name="connsiteY8" fmla="*/ 343600 h 898298"/>
                  <a:gd name="connsiteX9" fmla="*/ 101553 w 584425"/>
                  <a:gd name="connsiteY9" fmla="*/ 310582 h 898298"/>
                  <a:gd name="connsiteX10" fmla="*/ 155702 w 584425"/>
                  <a:gd name="connsiteY10" fmla="*/ 173228 h 898298"/>
                  <a:gd name="connsiteX11" fmla="*/ 211172 w 584425"/>
                  <a:gd name="connsiteY11" fmla="*/ 152097 h 898298"/>
                  <a:gd name="connsiteX12" fmla="*/ 170049 w 584425"/>
                  <a:gd name="connsiteY12" fmla="*/ 585269 h 898298"/>
                  <a:gd name="connsiteX13" fmla="*/ 85943 w 584425"/>
                  <a:gd name="connsiteY13" fmla="*/ 771972 h 898298"/>
                  <a:gd name="connsiteX14" fmla="*/ 127945 w 584425"/>
                  <a:gd name="connsiteY14" fmla="*/ 860198 h 898298"/>
                  <a:gd name="connsiteX15" fmla="*/ 190319 w 584425"/>
                  <a:gd name="connsiteY15" fmla="*/ 818955 h 898298"/>
                  <a:gd name="connsiteX16" fmla="*/ 244250 w 584425"/>
                  <a:gd name="connsiteY16" fmla="*/ 653967 h 898298"/>
                  <a:gd name="connsiteX17" fmla="*/ 276988 w 584425"/>
                  <a:gd name="connsiteY17" fmla="*/ 497362 h 898298"/>
                  <a:gd name="connsiteX18" fmla="*/ 341042 w 584425"/>
                  <a:gd name="connsiteY18" fmla="*/ 612284 h 898298"/>
                  <a:gd name="connsiteX19" fmla="*/ 393430 w 584425"/>
                  <a:gd name="connsiteY19" fmla="*/ 845470 h 898298"/>
                  <a:gd name="connsiteX20" fmla="*/ 446259 w 584425"/>
                  <a:gd name="connsiteY20" fmla="*/ 898298 h 898298"/>
                  <a:gd name="connsiteX21" fmla="*/ 499087 w 584425"/>
                  <a:gd name="connsiteY21" fmla="*/ 845470 h 898298"/>
                  <a:gd name="connsiteX22" fmla="*/ 449081 w 584425"/>
                  <a:gd name="connsiteY22" fmla="*/ 626351 h 898298"/>
                  <a:gd name="connsiteX23" fmla="*/ 427950 w 584425"/>
                  <a:gd name="connsiteY23" fmla="*/ 560276 h 898298"/>
                  <a:gd name="connsiteX24" fmla="*/ 371279 w 584425"/>
                  <a:gd name="connsiteY24" fmla="*/ 435549 h 898298"/>
                  <a:gd name="connsiteX25" fmla="*/ 385506 w 584425"/>
                  <a:gd name="connsiteY25" fmla="*/ 240584 h 898298"/>
                  <a:gd name="connsiteX26" fmla="*/ 410599 w 584425"/>
                  <a:gd name="connsiteY26" fmla="*/ 298696 h 898298"/>
                  <a:gd name="connsiteX27" fmla="*/ 468491 w 584425"/>
                  <a:gd name="connsiteY27" fmla="*/ 363470 h 898298"/>
                  <a:gd name="connsiteX28" fmla="*/ 522201 w 584425"/>
                  <a:gd name="connsiteY28" fmla="*/ 416299 h 898298"/>
                  <a:gd name="connsiteX29" fmla="*/ 546514 w 584425"/>
                  <a:gd name="connsiteY29" fmla="*/ 418939 h 898298"/>
                  <a:gd name="connsiteX30" fmla="*/ 582413 w 584425"/>
                  <a:gd name="connsiteY30" fmla="*/ 380900 h 898298"/>
                  <a:gd name="connsiteX31" fmla="*/ 539870 w 584425"/>
                  <a:gd name="connsiteY31" fmla="*/ 304018 h 898298"/>
                  <a:gd name="connsiteX0" fmla="*/ 539870 w 584425"/>
                  <a:gd name="connsiteY0" fmla="*/ 304018 h 898298"/>
                  <a:gd name="connsiteX1" fmla="*/ 491944 w 584425"/>
                  <a:gd name="connsiteY1" fmla="*/ 251969 h 898298"/>
                  <a:gd name="connsiteX2" fmla="*/ 390209 w 584425"/>
                  <a:gd name="connsiteY2" fmla="*/ 29491 h 898298"/>
                  <a:gd name="connsiteX3" fmla="*/ 257278 w 584425"/>
                  <a:gd name="connsiteY3" fmla="*/ 4977 h 898298"/>
                  <a:gd name="connsiteX4" fmla="*/ 98912 w 584425"/>
                  <a:gd name="connsiteY4" fmla="*/ 83420 h 898298"/>
                  <a:gd name="connsiteX5" fmla="*/ 69856 w 584425"/>
                  <a:gd name="connsiteY5" fmla="*/ 112475 h 898298"/>
                  <a:gd name="connsiteX6" fmla="*/ 3821 w 584425"/>
                  <a:gd name="connsiteY6" fmla="*/ 270961 h 898298"/>
                  <a:gd name="connsiteX7" fmla="*/ 32876 w 584425"/>
                  <a:gd name="connsiteY7" fmla="*/ 339638 h 898298"/>
                  <a:gd name="connsiteX8" fmla="*/ 52687 w 584425"/>
                  <a:gd name="connsiteY8" fmla="*/ 343600 h 898298"/>
                  <a:gd name="connsiteX9" fmla="*/ 101553 w 584425"/>
                  <a:gd name="connsiteY9" fmla="*/ 310582 h 898298"/>
                  <a:gd name="connsiteX10" fmla="*/ 155702 w 584425"/>
                  <a:gd name="connsiteY10" fmla="*/ 173228 h 898298"/>
                  <a:gd name="connsiteX11" fmla="*/ 211172 w 584425"/>
                  <a:gd name="connsiteY11" fmla="*/ 152097 h 898298"/>
                  <a:gd name="connsiteX12" fmla="*/ 170049 w 584425"/>
                  <a:gd name="connsiteY12" fmla="*/ 585269 h 898298"/>
                  <a:gd name="connsiteX13" fmla="*/ 85943 w 584425"/>
                  <a:gd name="connsiteY13" fmla="*/ 771972 h 898298"/>
                  <a:gd name="connsiteX14" fmla="*/ 113657 w 584425"/>
                  <a:gd name="connsiteY14" fmla="*/ 853054 h 898298"/>
                  <a:gd name="connsiteX15" fmla="*/ 190319 w 584425"/>
                  <a:gd name="connsiteY15" fmla="*/ 818955 h 898298"/>
                  <a:gd name="connsiteX16" fmla="*/ 244250 w 584425"/>
                  <a:gd name="connsiteY16" fmla="*/ 653967 h 898298"/>
                  <a:gd name="connsiteX17" fmla="*/ 276988 w 584425"/>
                  <a:gd name="connsiteY17" fmla="*/ 497362 h 898298"/>
                  <a:gd name="connsiteX18" fmla="*/ 341042 w 584425"/>
                  <a:gd name="connsiteY18" fmla="*/ 612284 h 898298"/>
                  <a:gd name="connsiteX19" fmla="*/ 393430 w 584425"/>
                  <a:gd name="connsiteY19" fmla="*/ 845470 h 898298"/>
                  <a:gd name="connsiteX20" fmla="*/ 446259 w 584425"/>
                  <a:gd name="connsiteY20" fmla="*/ 898298 h 898298"/>
                  <a:gd name="connsiteX21" fmla="*/ 499087 w 584425"/>
                  <a:gd name="connsiteY21" fmla="*/ 845470 h 898298"/>
                  <a:gd name="connsiteX22" fmla="*/ 449081 w 584425"/>
                  <a:gd name="connsiteY22" fmla="*/ 626351 h 898298"/>
                  <a:gd name="connsiteX23" fmla="*/ 427950 w 584425"/>
                  <a:gd name="connsiteY23" fmla="*/ 560276 h 898298"/>
                  <a:gd name="connsiteX24" fmla="*/ 371279 w 584425"/>
                  <a:gd name="connsiteY24" fmla="*/ 435549 h 898298"/>
                  <a:gd name="connsiteX25" fmla="*/ 385506 w 584425"/>
                  <a:gd name="connsiteY25" fmla="*/ 240584 h 898298"/>
                  <a:gd name="connsiteX26" fmla="*/ 410599 w 584425"/>
                  <a:gd name="connsiteY26" fmla="*/ 298696 h 898298"/>
                  <a:gd name="connsiteX27" fmla="*/ 468491 w 584425"/>
                  <a:gd name="connsiteY27" fmla="*/ 363470 h 898298"/>
                  <a:gd name="connsiteX28" fmla="*/ 522201 w 584425"/>
                  <a:gd name="connsiteY28" fmla="*/ 416299 h 898298"/>
                  <a:gd name="connsiteX29" fmla="*/ 546514 w 584425"/>
                  <a:gd name="connsiteY29" fmla="*/ 418939 h 898298"/>
                  <a:gd name="connsiteX30" fmla="*/ 582413 w 584425"/>
                  <a:gd name="connsiteY30" fmla="*/ 380900 h 898298"/>
                  <a:gd name="connsiteX31" fmla="*/ 539870 w 584425"/>
                  <a:gd name="connsiteY31" fmla="*/ 304018 h 898298"/>
                  <a:gd name="connsiteX0" fmla="*/ 539870 w 584425"/>
                  <a:gd name="connsiteY0" fmla="*/ 304018 h 898298"/>
                  <a:gd name="connsiteX1" fmla="*/ 491944 w 584425"/>
                  <a:gd name="connsiteY1" fmla="*/ 251969 h 898298"/>
                  <a:gd name="connsiteX2" fmla="*/ 390209 w 584425"/>
                  <a:gd name="connsiteY2" fmla="*/ 29491 h 898298"/>
                  <a:gd name="connsiteX3" fmla="*/ 257278 w 584425"/>
                  <a:gd name="connsiteY3" fmla="*/ 4977 h 898298"/>
                  <a:gd name="connsiteX4" fmla="*/ 98912 w 584425"/>
                  <a:gd name="connsiteY4" fmla="*/ 83420 h 898298"/>
                  <a:gd name="connsiteX5" fmla="*/ 69856 w 584425"/>
                  <a:gd name="connsiteY5" fmla="*/ 112475 h 898298"/>
                  <a:gd name="connsiteX6" fmla="*/ 3821 w 584425"/>
                  <a:gd name="connsiteY6" fmla="*/ 270961 h 898298"/>
                  <a:gd name="connsiteX7" fmla="*/ 32876 w 584425"/>
                  <a:gd name="connsiteY7" fmla="*/ 339638 h 898298"/>
                  <a:gd name="connsiteX8" fmla="*/ 52687 w 584425"/>
                  <a:gd name="connsiteY8" fmla="*/ 343600 h 898298"/>
                  <a:gd name="connsiteX9" fmla="*/ 101553 w 584425"/>
                  <a:gd name="connsiteY9" fmla="*/ 310582 h 898298"/>
                  <a:gd name="connsiteX10" fmla="*/ 155702 w 584425"/>
                  <a:gd name="connsiteY10" fmla="*/ 173228 h 898298"/>
                  <a:gd name="connsiteX11" fmla="*/ 211172 w 584425"/>
                  <a:gd name="connsiteY11" fmla="*/ 152097 h 898298"/>
                  <a:gd name="connsiteX12" fmla="*/ 170049 w 584425"/>
                  <a:gd name="connsiteY12" fmla="*/ 585269 h 898298"/>
                  <a:gd name="connsiteX13" fmla="*/ 85943 w 584425"/>
                  <a:gd name="connsiteY13" fmla="*/ 771972 h 898298"/>
                  <a:gd name="connsiteX14" fmla="*/ 113657 w 584425"/>
                  <a:gd name="connsiteY14" fmla="*/ 853054 h 898298"/>
                  <a:gd name="connsiteX15" fmla="*/ 152816 w 584425"/>
                  <a:gd name="connsiteY15" fmla="*/ 846716 h 898298"/>
                  <a:gd name="connsiteX16" fmla="*/ 190319 w 584425"/>
                  <a:gd name="connsiteY16" fmla="*/ 818955 h 898298"/>
                  <a:gd name="connsiteX17" fmla="*/ 244250 w 584425"/>
                  <a:gd name="connsiteY17" fmla="*/ 653967 h 898298"/>
                  <a:gd name="connsiteX18" fmla="*/ 276988 w 584425"/>
                  <a:gd name="connsiteY18" fmla="*/ 497362 h 898298"/>
                  <a:gd name="connsiteX19" fmla="*/ 341042 w 584425"/>
                  <a:gd name="connsiteY19" fmla="*/ 612284 h 898298"/>
                  <a:gd name="connsiteX20" fmla="*/ 393430 w 584425"/>
                  <a:gd name="connsiteY20" fmla="*/ 845470 h 898298"/>
                  <a:gd name="connsiteX21" fmla="*/ 446259 w 584425"/>
                  <a:gd name="connsiteY21" fmla="*/ 898298 h 898298"/>
                  <a:gd name="connsiteX22" fmla="*/ 499087 w 584425"/>
                  <a:gd name="connsiteY22" fmla="*/ 845470 h 898298"/>
                  <a:gd name="connsiteX23" fmla="*/ 449081 w 584425"/>
                  <a:gd name="connsiteY23" fmla="*/ 626351 h 898298"/>
                  <a:gd name="connsiteX24" fmla="*/ 427950 w 584425"/>
                  <a:gd name="connsiteY24" fmla="*/ 560276 h 898298"/>
                  <a:gd name="connsiteX25" fmla="*/ 371279 w 584425"/>
                  <a:gd name="connsiteY25" fmla="*/ 435549 h 898298"/>
                  <a:gd name="connsiteX26" fmla="*/ 385506 w 584425"/>
                  <a:gd name="connsiteY26" fmla="*/ 240584 h 898298"/>
                  <a:gd name="connsiteX27" fmla="*/ 410599 w 584425"/>
                  <a:gd name="connsiteY27" fmla="*/ 298696 h 898298"/>
                  <a:gd name="connsiteX28" fmla="*/ 468491 w 584425"/>
                  <a:gd name="connsiteY28" fmla="*/ 363470 h 898298"/>
                  <a:gd name="connsiteX29" fmla="*/ 522201 w 584425"/>
                  <a:gd name="connsiteY29" fmla="*/ 416299 h 898298"/>
                  <a:gd name="connsiteX30" fmla="*/ 546514 w 584425"/>
                  <a:gd name="connsiteY30" fmla="*/ 418939 h 898298"/>
                  <a:gd name="connsiteX31" fmla="*/ 582413 w 584425"/>
                  <a:gd name="connsiteY31" fmla="*/ 380900 h 898298"/>
                  <a:gd name="connsiteX32" fmla="*/ 539870 w 584425"/>
                  <a:gd name="connsiteY32" fmla="*/ 304018 h 898298"/>
                  <a:gd name="connsiteX0" fmla="*/ 539870 w 584425"/>
                  <a:gd name="connsiteY0" fmla="*/ 304018 h 898298"/>
                  <a:gd name="connsiteX1" fmla="*/ 491944 w 584425"/>
                  <a:gd name="connsiteY1" fmla="*/ 251969 h 898298"/>
                  <a:gd name="connsiteX2" fmla="*/ 390209 w 584425"/>
                  <a:gd name="connsiteY2" fmla="*/ 29491 h 898298"/>
                  <a:gd name="connsiteX3" fmla="*/ 257278 w 584425"/>
                  <a:gd name="connsiteY3" fmla="*/ 4977 h 898298"/>
                  <a:gd name="connsiteX4" fmla="*/ 98912 w 584425"/>
                  <a:gd name="connsiteY4" fmla="*/ 83420 h 898298"/>
                  <a:gd name="connsiteX5" fmla="*/ 69856 w 584425"/>
                  <a:gd name="connsiteY5" fmla="*/ 112475 h 898298"/>
                  <a:gd name="connsiteX6" fmla="*/ 3821 w 584425"/>
                  <a:gd name="connsiteY6" fmla="*/ 270961 h 898298"/>
                  <a:gd name="connsiteX7" fmla="*/ 32876 w 584425"/>
                  <a:gd name="connsiteY7" fmla="*/ 339638 h 898298"/>
                  <a:gd name="connsiteX8" fmla="*/ 52687 w 584425"/>
                  <a:gd name="connsiteY8" fmla="*/ 343600 h 898298"/>
                  <a:gd name="connsiteX9" fmla="*/ 101553 w 584425"/>
                  <a:gd name="connsiteY9" fmla="*/ 310582 h 898298"/>
                  <a:gd name="connsiteX10" fmla="*/ 155702 w 584425"/>
                  <a:gd name="connsiteY10" fmla="*/ 173228 h 898298"/>
                  <a:gd name="connsiteX11" fmla="*/ 211172 w 584425"/>
                  <a:gd name="connsiteY11" fmla="*/ 152097 h 898298"/>
                  <a:gd name="connsiteX12" fmla="*/ 170049 w 584425"/>
                  <a:gd name="connsiteY12" fmla="*/ 585269 h 898298"/>
                  <a:gd name="connsiteX13" fmla="*/ 85943 w 584425"/>
                  <a:gd name="connsiteY13" fmla="*/ 771972 h 898298"/>
                  <a:gd name="connsiteX14" fmla="*/ 113657 w 584425"/>
                  <a:gd name="connsiteY14" fmla="*/ 853054 h 898298"/>
                  <a:gd name="connsiteX15" fmla="*/ 162341 w 584425"/>
                  <a:gd name="connsiteY15" fmla="*/ 853860 h 898298"/>
                  <a:gd name="connsiteX16" fmla="*/ 190319 w 584425"/>
                  <a:gd name="connsiteY16" fmla="*/ 818955 h 898298"/>
                  <a:gd name="connsiteX17" fmla="*/ 244250 w 584425"/>
                  <a:gd name="connsiteY17" fmla="*/ 653967 h 898298"/>
                  <a:gd name="connsiteX18" fmla="*/ 276988 w 584425"/>
                  <a:gd name="connsiteY18" fmla="*/ 497362 h 898298"/>
                  <a:gd name="connsiteX19" fmla="*/ 341042 w 584425"/>
                  <a:gd name="connsiteY19" fmla="*/ 612284 h 898298"/>
                  <a:gd name="connsiteX20" fmla="*/ 393430 w 584425"/>
                  <a:gd name="connsiteY20" fmla="*/ 845470 h 898298"/>
                  <a:gd name="connsiteX21" fmla="*/ 446259 w 584425"/>
                  <a:gd name="connsiteY21" fmla="*/ 898298 h 898298"/>
                  <a:gd name="connsiteX22" fmla="*/ 499087 w 584425"/>
                  <a:gd name="connsiteY22" fmla="*/ 845470 h 898298"/>
                  <a:gd name="connsiteX23" fmla="*/ 449081 w 584425"/>
                  <a:gd name="connsiteY23" fmla="*/ 626351 h 898298"/>
                  <a:gd name="connsiteX24" fmla="*/ 427950 w 584425"/>
                  <a:gd name="connsiteY24" fmla="*/ 560276 h 898298"/>
                  <a:gd name="connsiteX25" fmla="*/ 371279 w 584425"/>
                  <a:gd name="connsiteY25" fmla="*/ 435549 h 898298"/>
                  <a:gd name="connsiteX26" fmla="*/ 385506 w 584425"/>
                  <a:gd name="connsiteY26" fmla="*/ 240584 h 898298"/>
                  <a:gd name="connsiteX27" fmla="*/ 410599 w 584425"/>
                  <a:gd name="connsiteY27" fmla="*/ 298696 h 898298"/>
                  <a:gd name="connsiteX28" fmla="*/ 468491 w 584425"/>
                  <a:gd name="connsiteY28" fmla="*/ 363470 h 898298"/>
                  <a:gd name="connsiteX29" fmla="*/ 522201 w 584425"/>
                  <a:gd name="connsiteY29" fmla="*/ 416299 h 898298"/>
                  <a:gd name="connsiteX30" fmla="*/ 546514 w 584425"/>
                  <a:gd name="connsiteY30" fmla="*/ 418939 h 898298"/>
                  <a:gd name="connsiteX31" fmla="*/ 582413 w 584425"/>
                  <a:gd name="connsiteY31" fmla="*/ 380900 h 898298"/>
                  <a:gd name="connsiteX32" fmla="*/ 539870 w 584425"/>
                  <a:gd name="connsiteY32" fmla="*/ 304018 h 898298"/>
                  <a:gd name="connsiteX0" fmla="*/ 539870 w 584425"/>
                  <a:gd name="connsiteY0" fmla="*/ 304018 h 898298"/>
                  <a:gd name="connsiteX1" fmla="*/ 491944 w 584425"/>
                  <a:gd name="connsiteY1" fmla="*/ 251969 h 898298"/>
                  <a:gd name="connsiteX2" fmla="*/ 390209 w 584425"/>
                  <a:gd name="connsiteY2" fmla="*/ 29491 h 898298"/>
                  <a:gd name="connsiteX3" fmla="*/ 257278 w 584425"/>
                  <a:gd name="connsiteY3" fmla="*/ 4977 h 898298"/>
                  <a:gd name="connsiteX4" fmla="*/ 98912 w 584425"/>
                  <a:gd name="connsiteY4" fmla="*/ 83420 h 898298"/>
                  <a:gd name="connsiteX5" fmla="*/ 69856 w 584425"/>
                  <a:gd name="connsiteY5" fmla="*/ 112475 h 898298"/>
                  <a:gd name="connsiteX6" fmla="*/ 3821 w 584425"/>
                  <a:gd name="connsiteY6" fmla="*/ 270961 h 898298"/>
                  <a:gd name="connsiteX7" fmla="*/ 32876 w 584425"/>
                  <a:gd name="connsiteY7" fmla="*/ 339638 h 898298"/>
                  <a:gd name="connsiteX8" fmla="*/ 52687 w 584425"/>
                  <a:gd name="connsiteY8" fmla="*/ 343600 h 898298"/>
                  <a:gd name="connsiteX9" fmla="*/ 101553 w 584425"/>
                  <a:gd name="connsiteY9" fmla="*/ 310582 h 898298"/>
                  <a:gd name="connsiteX10" fmla="*/ 155702 w 584425"/>
                  <a:gd name="connsiteY10" fmla="*/ 173228 h 898298"/>
                  <a:gd name="connsiteX11" fmla="*/ 211172 w 584425"/>
                  <a:gd name="connsiteY11" fmla="*/ 152097 h 898298"/>
                  <a:gd name="connsiteX12" fmla="*/ 170049 w 584425"/>
                  <a:gd name="connsiteY12" fmla="*/ 585269 h 898298"/>
                  <a:gd name="connsiteX13" fmla="*/ 85943 w 584425"/>
                  <a:gd name="connsiteY13" fmla="*/ 771972 h 898298"/>
                  <a:gd name="connsiteX14" fmla="*/ 113657 w 584425"/>
                  <a:gd name="connsiteY14" fmla="*/ 853054 h 898298"/>
                  <a:gd name="connsiteX15" fmla="*/ 162341 w 584425"/>
                  <a:gd name="connsiteY15" fmla="*/ 853860 h 898298"/>
                  <a:gd name="connsiteX16" fmla="*/ 190319 w 584425"/>
                  <a:gd name="connsiteY16" fmla="*/ 818955 h 898298"/>
                  <a:gd name="connsiteX17" fmla="*/ 246631 w 584425"/>
                  <a:gd name="connsiteY17" fmla="*/ 663492 h 898298"/>
                  <a:gd name="connsiteX18" fmla="*/ 276988 w 584425"/>
                  <a:gd name="connsiteY18" fmla="*/ 497362 h 898298"/>
                  <a:gd name="connsiteX19" fmla="*/ 341042 w 584425"/>
                  <a:gd name="connsiteY19" fmla="*/ 612284 h 898298"/>
                  <a:gd name="connsiteX20" fmla="*/ 393430 w 584425"/>
                  <a:gd name="connsiteY20" fmla="*/ 845470 h 898298"/>
                  <a:gd name="connsiteX21" fmla="*/ 446259 w 584425"/>
                  <a:gd name="connsiteY21" fmla="*/ 898298 h 898298"/>
                  <a:gd name="connsiteX22" fmla="*/ 499087 w 584425"/>
                  <a:gd name="connsiteY22" fmla="*/ 845470 h 898298"/>
                  <a:gd name="connsiteX23" fmla="*/ 449081 w 584425"/>
                  <a:gd name="connsiteY23" fmla="*/ 626351 h 898298"/>
                  <a:gd name="connsiteX24" fmla="*/ 427950 w 584425"/>
                  <a:gd name="connsiteY24" fmla="*/ 560276 h 898298"/>
                  <a:gd name="connsiteX25" fmla="*/ 371279 w 584425"/>
                  <a:gd name="connsiteY25" fmla="*/ 435549 h 898298"/>
                  <a:gd name="connsiteX26" fmla="*/ 385506 w 584425"/>
                  <a:gd name="connsiteY26" fmla="*/ 240584 h 898298"/>
                  <a:gd name="connsiteX27" fmla="*/ 410599 w 584425"/>
                  <a:gd name="connsiteY27" fmla="*/ 298696 h 898298"/>
                  <a:gd name="connsiteX28" fmla="*/ 468491 w 584425"/>
                  <a:gd name="connsiteY28" fmla="*/ 363470 h 898298"/>
                  <a:gd name="connsiteX29" fmla="*/ 522201 w 584425"/>
                  <a:gd name="connsiteY29" fmla="*/ 416299 h 898298"/>
                  <a:gd name="connsiteX30" fmla="*/ 546514 w 584425"/>
                  <a:gd name="connsiteY30" fmla="*/ 418939 h 898298"/>
                  <a:gd name="connsiteX31" fmla="*/ 582413 w 584425"/>
                  <a:gd name="connsiteY31" fmla="*/ 380900 h 898298"/>
                  <a:gd name="connsiteX32" fmla="*/ 539870 w 584425"/>
                  <a:gd name="connsiteY32" fmla="*/ 304018 h 898298"/>
                  <a:gd name="connsiteX0" fmla="*/ 539870 w 584425"/>
                  <a:gd name="connsiteY0" fmla="*/ 304018 h 898298"/>
                  <a:gd name="connsiteX1" fmla="*/ 491944 w 584425"/>
                  <a:gd name="connsiteY1" fmla="*/ 251969 h 898298"/>
                  <a:gd name="connsiteX2" fmla="*/ 390209 w 584425"/>
                  <a:gd name="connsiteY2" fmla="*/ 29491 h 898298"/>
                  <a:gd name="connsiteX3" fmla="*/ 257278 w 584425"/>
                  <a:gd name="connsiteY3" fmla="*/ 4977 h 898298"/>
                  <a:gd name="connsiteX4" fmla="*/ 98912 w 584425"/>
                  <a:gd name="connsiteY4" fmla="*/ 83420 h 898298"/>
                  <a:gd name="connsiteX5" fmla="*/ 69856 w 584425"/>
                  <a:gd name="connsiteY5" fmla="*/ 112475 h 898298"/>
                  <a:gd name="connsiteX6" fmla="*/ 3821 w 584425"/>
                  <a:gd name="connsiteY6" fmla="*/ 270961 h 898298"/>
                  <a:gd name="connsiteX7" fmla="*/ 32876 w 584425"/>
                  <a:gd name="connsiteY7" fmla="*/ 339638 h 898298"/>
                  <a:gd name="connsiteX8" fmla="*/ 52687 w 584425"/>
                  <a:gd name="connsiteY8" fmla="*/ 343600 h 898298"/>
                  <a:gd name="connsiteX9" fmla="*/ 101553 w 584425"/>
                  <a:gd name="connsiteY9" fmla="*/ 310582 h 898298"/>
                  <a:gd name="connsiteX10" fmla="*/ 155702 w 584425"/>
                  <a:gd name="connsiteY10" fmla="*/ 173228 h 898298"/>
                  <a:gd name="connsiteX11" fmla="*/ 211172 w 584425"/>
                  <a:gd name="connsiteY11" fmla="*/ 152097 h 898298"/>
                  <a:gd name="connsiteX12" fmla="*/ 170049 w 584425"/>
                  <a:gd name="connsiteY12" fmla="*/ 585269 h 898298"/>
                  <a:gd name="connsiteX13" fmla="*/ 85943 w 584425"/>
                  <a:gd name="connsiteY13" fmla="*/ 771972 h 898298"/>
                  <a:gd name="connsiteX14" fmla="*/ 113657 w 584425"/>
                  <a:gd name="connsiteY14" fmla="*/ 853054 h 898298"/>
                  <a:gd name="connsiteX15" fmla="*/ 162341 w 584425"/>
                  <a:gd name="connsiteY15" fmla="*/ 853860 h 898298"/>
                  <a:gd name="connsiteX16" fmla="*/ 190319 w 584425"/>
                  <a:gd name="connsiteY16" fmla="*/ 818955 h 898298"/>
                  <a:gd name="connsiteX17" fmla="*/ 246631 w 584425"/>
                  <a:gd name="connsiteY17" fmla="*/ 663492 h 898298"/>
                  <a:gd name="connsiteX18" fmla="*/ 276988 w 584425"/>
                  <a:gd name="connsiteY18" fmla="*/ 497362 h 898298"/>
                  <a:gd name="connsiteX19" fmla="*/ 341042 w 584425"/>
                  <a:gd name="connsiteY19" fmla="*/ 612284 h 898298"/>
                  <a:gd name="connsiteX20" fmla="*/ 393430 w 584425"/>
                  <a:gd name="connsiteY20" fmla="*/ 845470 h 898298"/>
                  <a:gd name="connsiteX21" fmla="*/ 446259 w 584425"/>
                  <a:gd name="connsiteY21" fmla="*/ 898298 h 898298"/>
                  <a:gd name="connsiteX22" fmla="*/ 499087 w 584425"/>
                  <a:gd name="connsiteY22" fmla="*/ 845470 h 898298"/>
                  <a:gd name="connsiteX23" fmla="*/ 449081 w 584425"/>
                  <a:gd name="connsiteY23" fmla="*/ 626351 h 898298"/>
                  <a:gd name="connsiteX24" fmla="*/ 427950 w 584425"/>
                  <a:gd name="connsiteY24" fmla="*/ 560276 h 898298"/>
                  <a:gd name="connsiteX25" fmla="*/ 371279 w 584425"/>
                  <a:gd name="connsiteY25" fmla="*/ 435549 h 898298"/>
                  <a:gd name="connsiteX26" fmla="*/ 385506 w 584425"/>
                  <a:gd name="connsiteY26" fmla="*/ 240584 h 898298"/>
                  <a:gd name="connsiteX27" fmla="*/ 410599 w 584425"/>
                  <a:gd name="connsiteY27" fmla="*/ 298696 h 898298"/>
                  <a:gd name="connsiteX28" fmla="*/ 468491 w 584425"/>
                  <a:gd name="connsiteY28" fmla="*/ 363470 h 898298"/>
                  <a:gd name="connsiteX29" fmla="*/ 522201 w 584425"/>
                  <a:gd name="connsiteY29" fmla="*/ 416299 h 898298"/>
                  <a:gd name="connsiteX30" fmla="*/ 546514 w 584425"/>
                  <a:gd name="connsiteY30" fmla="*/ 418939 h 898298"/>
                  <a:gd name="connsiteX31" fmla="*/ 582413 w 584425"/>
                  <a:gd name="connsiteY31" fmla="*/ 380900 h 898298"/>
                  <a:gd name="connsiteX32" fmla="*/ 539870 w 584425"/>
                  <a:gd name="connsiteY32" fmla="*/ 304018 h 898298"/>
                  <a:gd name="connsiteX0" fmla="*/ 539870 w 584425"/>
                  <a:gd name="connsiteY0" fmla="*/ 304018 h 898298"/>
                  <a:gd name="connsiteX1" fmla="*/ 491944 w 584425"/>
                  <a:gd name="connsiteY1" fmla="*/ 251969 h 898298"/>
                  <a:gd name="connsiteX2" fmla="*/ 390209 w 584425"/>
                  <a:gd name="connsiteY2" fmla="*/ 29491 h 898298"/>
                  <a:gd name="connsiteX3" fmla="*/ 257278 w 584425"/>
                  <a:gd name="connsiteY3" fmla="*/ 4977 h 898298"/>
                  <a:gd name="connsiteX4" fmla="*/ 98912 w 584425"/>
                  <a:gd name="connsiteY4" fmla="*/ 83420 h 898298"/>
                  <a:gd name="connsiteX5" fmla="*/ 69856 w 584425"/>
                  <a:gd name="connsiteY5" fmla="*/ 112475 h 898298"/>
                  <a:gd name="connsiteX6" fmla="*/ 3821 w 584425"/>
                  <a:gd name="connsiteY6" fmla="*/ 270961 h 898298"/>
                  <a:gd name="connsiteX7" fmla="*/ 32876 w 584425"/>
                  <a:gd name="connsiteY7" fmla="*/ 339638 h 898298"/>
                  <a:gd name="connsiteX8" fmla="*/ 52687 w 584425"/>
                  <a:gd name="connsiteY8" fmla="*/ 343600 h 898298"/>
                  <a:gd name="connsiteX9" fmla="*/ 101553 w 584425"/>
                  <a:gd name="connsiteY9" fmla="*/ 310582 h 898298"/>
                  <a:gd name="connsiteX10" fmla="*/ 155702 w 584425"/>
                  <a:gd name="connsiteY10" fmla="*/ 173228 h 898298"/>
                  <a:gd name="connsiteX11" fmla="*/ 211172 w 584425"/>
                  <a:gd name="connsiteY11" fmla="*/ 152097 h 898298"/>
                  <a:gd name="connsiteX12" fmla="*/ 170049 w 584425"/>
                  <a:gd name="connsiteY12" fmla="*/ 585269 h 898298"/>
                  <a:gd name="connsiteX13" fmla="*/ 85943 w 584425"/>
                  <a:gd name="connsiteY13" fmla="*/ 771972 h 898298"/>
                  <a:gd name="connsiteX14" fmla="*/ 113657 w 584425"/>
                  <a:gd name="connsiteY14" fmla="*/ 853054 h 898298"/>
                  <a:gd name="connsiteX15" fmla="*/ 162341 w 584425"/>
                  <a:gd name="connsiteY15" fmla="*/ 853860 h 898298"/>
                  <a:gd name="connsiteX16" fmla="*/ 190319 w 584425"/>
                  <a:gd name="connsiteY16" fmla="*/ 818955 h 898298"/>
                  <a:gd name="connsiteX17" fmla="*/ 246631 w 584425"/>
                  <a:gd name="connsiteY17" fmla="*/ 663492 h 898298"/>
                  <a:gd name="connsiteX18" fmla="*/ 300800 w 584425"/>
                  <a:gd name="connsiteY18" fmla="*/ 518794 h 898298"/>
                  <a:gd name="connsiteX19" fmla="*/ 341042 w 584425"/>
                  <a:gd name="connsiteY19" fmla="*/ 612284 h 898298"/>
                  <a:gd name="connsiteX20" fmla="*/ 393430 w 584425"/>
                  <a:gd name="connsiteY20" fmla="*/ 845470 h 898298"/>
                  <a:gd name="connsiteX21" fmla="*/ 446259 w 584425"/>
                  <a:gd name="connsiteY21" fmla="*/ 898298 h 898298"/>
                  <a:gd name="connsiteX22" fmla="*/ 499087 w 584425"/>
                  <a:gd name="connsiteY22" fmla="*/ 845470 h 898298"/>
                  <a:gd name="connsiteX23" fmla="*/ 449081 w 584425"/>
                  <a:gd name="connsiteY23" fmla="*/ 626351 h 898298"/>
                  <a:gd name="connsiteX24" fmla="*/ 427950 w 584425"/>
                  <a:gd name="connsiteY24" fmla="*/ 560276 h 898298"/>
                  <a:gd name="connsiteX25" fmla="*/ 371279 w 584425"/>
                  <a:gd name="connsiteY25" fmla="*/ 435549 h 898298"/>
                  <a:gd name="connsiteX26" fmla="*/ 385506 w 584425"/>
                  <a:gd name="connsiteY26" fmla="*/ 240584 h 898298"/>
                  <a:gd name="connsiteX27" fmla="*/ 410599 w 584425"/>
                  <a:gd name="connsiteY27" fmla="*/ 298696 h 898298"/>
                  <a:gd name="connsiteX28" fmla="*/ 468491 w 584425"/>
                  <a:gd name="connsiteY28" fmla="*/ 363470 h 898298"/>
                  <a:gd name="connsiteX29" fmla="*/ 522201 w 584425"/>
                  <a:gd name="connsiteY29" fmla="*/ 416299 h 898298"/>
                  <a:gd name="connsiteX30" fmla="*/ 546514 w 584425"/>
                  <a:gd name="connsiteY30" fmla="*/ 418939 h 898298"/>
                  <a:gd name="connsiteX31" fmla="*/ 582413 w 584425"/>
                  <a:gd name="connsiteY31" fmla="*/ 380900 h 898298"/>
                  <a:gd name="connsiteX32" fmla="*/ 539870 w 584425"/>
                  <a:gd name="connsiteY32" fmla="*/ 304018 h 898298"/>
                  <a:gd name="connsiteX0" fmla="*/ 539870 w 584425"/>
                  <a:gd name="connsiteY0" fmla="*/ 304018 h 898298"/>
                  <a:gd name="connsiteX1" fmla="*/ 491944 w 584425"/>
                  <a:gd name="connsiteY1" fmla="*/ 251969 h 898298"/>
                  <a:gd name="connsiteX2" fmla="*/ 390209 w 584425"/>
                  <a:gd name="connsiteY2" fmla="*/ 29491 h 898298"/>
                  <a:gd name="connsiteX3" fmla="*/ 257278 w 584425"/>
                  <a:gd name="connsiteY3" fmla="*/ 4977 h 898298"/>
                  <a:gd name="connsiteX4" fmla="*/ 98912 w 584425"/>
                  <a:gd name="connsiteY4" fmla="*/ 83420 h 898298"/>
                  <a:gd name="connsiteX5" fmla="*/ 69856 w 584425"/>
                  <a:gd name="connsiteY5" fmla="*/ 112475 h 898298"/>
                  <a:gd name="connsiteX6" fmla="*/ 3821 w 584425"/>
                  <a:gd name="connsiteY6" fmla="*/ 270961 h 898298"/>
                  <a:gd name="connsiteX7" fmla="*/ 32876 w 584425"/>
                  <a:gd name="connsiteY7" fmla="*/ 339638 h 898298"/>
                  <a:gd name="connsiteX8" fmla="*/ 52687 w 584425"/>
                  <a:gd name="connsiteY8" fmla="*/ 343600 h 898298"/>
                  <a:gd name="connsiteX9" fmla="*/ 101553 w 584425"/>
                  <a:gd name="connsiteY9" fmla="*/ 310582 h 898298"/>
                  <a:gd name="connsiteX10" fmla="*/ 155702 w 584425"/>
                  <a:gd name="connsiteY10" fmla="*/ 173228 h 898298"/>
                  <a:gd name="connsiteX11" fmla="*/ 211172 w 584425"/>
                  <a:gd name="connsiteY11" fmla="*/ 152097 h 898298"/>
                  <a:gd name="connsiteX12" fmla="*/ 170049 w 584425"/>
                  <a:gd name="connsiteY12" fmla="*/ 585269 h 898298"/>
                  <a:gd name="connsiteX13" fmla="*/ 85943 w 584425"/>
                  <a:gd name="connsiteY13" fmla="*/ 771972 h 898298"/>
                  <a:gd name="connsiteX14" fmla="*/ 113657 w 584425"/>
                  <a:gd name="connsiteY14" fmla="*/ 853054 h 898298"/>
                  <a:gd name="connsiteX15" fmla="*/ 162341 w 584425"/>
                  <a:gd name="connsiteY15" fmla="*/ 853860 h 898298"/>
                  <a:gd name="connsiteX16" fmla="*/ 190319 w 584425"/>
                  <a:gd name="connsiteY16" fmla="*/ 818955 h 898298"/>
                  <a:gd name="connsiteX17" fmla="*/ 246631 w 584425"/>
                  <a:gd name="connsiteY17" fmla="*/ 663492 h 898298"/>
                  <a:gd name="connsiteX18" fmla="*/ 300800 w 584425"/>
                  <a:gd name="connsiteY18" fmla="*/ 518794 h 898298"/>
                  <a:gd name="connsiteX19" fmla="*/ 341042 w 584425"/>
                  <a:gd name="connsiteY19" fmla="*/ 612284 h 898298"/>
                  <a:gd name="connsiteX20" fmla="*/ 393430 w 584425"/>
                  <a:gd name="connsiteY20" fmla="*/ 845470 h 898298"/>
                  <a:gd name="connsiteX21" fmla="*/ 446259 w 584425"/>
                  <a:gd name="connsiteY21" fmla="*/ 898298 h 898298"/>
                  <a:gd name="connsiteX22" fmla="*/ 499087 w 584425"/>
                  <a:gd name="connsiteY22" fmla="*/ 845470 h 898298"/>
                  <a:gd name="connsiteX23" fmla="*/ 449081 w 584425"/>
                  <a:gd name="connsiteY23" fmla="*/ 626351 h 898298"/>
                  <a:gd name="connsiteX24" fmla="*/ 427950 w 584425"/>
                  <a:gd name="connsiteY24" fmla="*/ 560276 h 898298"/>
                  <a:gd name="connsiteX25" fmla="*/ 371279 w 584425"/>
                  <a:gd name="connsiteY25" fmla="*/ 435549 h 898298"/>
                  <a:gd name="connsiteX26" fmla="*/ 385506 w 584425"/>
                  <a:gd name="connsiteY26" fmla="*/ 240584 h 898298"/>
                  <a:gd name="connsiteX27" fmla="*/ 410599 w 584425"/>
                  <a:gd name="connsiteY27" fmla="*/ 298696 h 898298"/>
                  <a:gd name="connsiteX28" fmla="*/ 468491 w 584425"/>
                  <a:gd name="connsiteY28" fmla="*/ 363470 h 898298"/>
                  <a:gd name="connsiteX29" fmla="*/ 522201 w 584425"/>
                  <a:gd name="connsiteY29" fmla="*/ 416299 h 898298"/>
                  <a:gd name="connsiteX30" fmla="*/ 546514 w 584425"/>
                  <a:gd name="connsiteY30" fmla="*/ 418939 h 898298"/>
                  <a:gd name="connsiteX31" fmla="*/ 582413 w 584425"/>
                  <a:gd name="connsiteY31" fmla="*/ 380900 h 898298"/>
                  <a:gd name="connsiteX32" fmla="*/ 539870 w 584425"/>
                  <a:gd name="connsiteY32" fmla="*/ 304018 h 898298"/>
                  <a:gd name="connsiteX0" fmla="*/ 539870 w 584084"/>
                  <a:gd name="connsiteY0" fmla="*/ 304018 h 898298"/>
                  <a:gd name="connsiteX1" fmla="*/ 491944 w 584084"/>
                  <a:gd name="connsiteY1" fmla="*/ 251969 h 898298"/>
                  <a:gd name="connsiteX2" fmla="*/ 390209 w 584084"/>
                  <a:gd name="connsiteY2" fmla="*/ 29491 h 898298"/>
                  <a:gd name="connsiteX3" fmla="*/ 257278 w 584084"/>
                  <a:gd name="connsiteY3" fmla="*/ 4977 h 898298"/>
                  <a:gd name="connsiteX4" fmla="*/ 98912 w 584084"/>
                  <a:gd name="connsiteY4" fmla="*/ 83420 h 898298"/>
                  <a:gd name="connsiteX5" fmla="*/ 69856 w 584084"/>
                  <a:gd name="connsiteY5" fmla="*/ 112475 h 898298"/>
                  <a:gd name="connsiteX6" fmla="*/ 3821 w 584084"/>
                  <a:gd name="connsiteY6" fmla="*/ 270961 h 898298"/>
                  <a:gd name="connsiteX7" fmla="*/ 32876 w 584084"/>
                  <a:gd name="connsiteY7" fmla="*/ 339638 h 898298"/>
                  <a:gd name="connsiteX8" fmla="*/ 52687 w 584084"/>
                  <a:gd name="connsiteY8" fmla="*/ 343600 h 898298"/>
                  <a:gd name="connsiteX9" fmla="*/ 101553 w 584084"/>
                  <a:gd name="connsiteY9" fmla="*/ 310582 h 898298"/>
                  <a:gd name="connsiteX10" fmla="*/ 155702 w 584084"/>
                  <a:gd name="connsiteY10" fmla="*/ 173228 h 898298"/>
                  <a:gd name="connsiteX11" fmla="*/ 211172 w 584084"/>
                  <a:gd name="connsiteY11" fmla="*/ 152097 h 898298"/>
                  <a:gd name="connsiteX12" fmla="*/ 170049 w 584084"/>
                  <a:gd name="connsiteY12" fmla="*/ 585269 h 898298"/>
                  <a:gd name="connsiteX13" fmla="*/ 85943 w 584084"/>
                  <a:gd name="connsiteY13" fmla="*/ 771972 h 898298"/>
                  <a:gd name="connsiteX14" fmla="*/ 113657 w 584084"/>
                  <a:gd name="connsiteY14" fmla="*/ 853054 h 898298"/>
                  <a:gd name="connsiteX15" fmla="*/ 162341 w 584084"/>
                  <a:gd name="connsiteY15" fmla="*/ 853860 h 898298"/>
                  <a:gd name="connsiteX16" fmla="*/ 190319 w 584084"/>
                  <a:gd name="connsiteY16" fmla="*/ 818955 h 898298"/>
                  <a:gd name="connsiteX17" fmla="*/ 246631 w 584084"/>
                  <a:gd name="connsiteY17" fmla="*/ 663492 h 898298"/>
                  <a:gd name="connsiteX18" fmla="*/ 300800 w 584084"/>
                  <a:gd name="connsiteY18" fmla="*/ 518794 h 898298"/>
                  <a:gd name="connsiteX19" fmla="*/ 341042 w 584084"/>
                  <a:gd name="connsiteY19" fmla="*/ 612284 h 898298"/>
                  <a:gd name="connsiteX20" fmla="*/ 393430 w 584084"/>
                  <a:gd name="connsiteY20" fmla="*/ 845470 h 898298"/>
                  <a:gd name="connsiteX21" fmla="*/ 446259 w 584084"/>
                  <a:gd name="connsiteY21" fmla="*/ 898298 h 898298"/>
                  <a:gd name="connsiteX22" fmla="*/ 499087 w 584084"/>
                  <a:gd name="connsiteY22" fmla="*/ 845470 h 898298"/>
                  <a:gd name="connsiteX23" fmla="*/ 449081 w 584084"/>
                  <a:gd name="connsiteY23" fmla="*/ 626351 h 898298"/>
                  <a:gd name="connsiteX24" fmla="*/ 427950 w 584084"/>
                  <a:gd name="connsiteY24" fmla="*/ 560276 h 898298"/>
                  <a:gd name="connsiteX25" fmla="*/ 371279 w 584084"/>
                  <a:gd name="connsiteY25" fmla="*/ 435549 h 898298"/>
                  <a:gd name="connsiteX26" fmla="*/ 385506 w 584084"/>
                  <a:gd name="connsiteY26" fmla="*/ 240584 h 898298"/>
                  <a:gd name="connsiteX27" fmla="*/ 410599 w 584084"/>
                  <a:gd name="connsiteY27" fmla="*/ 298696 h 898298"/>
                  <a:gd name="connsiteX28" fmla="*/ 468491 w 584084"/>
                  <a:gd name="connsiteY28" fmla="*/ 363470 h 898298"/>
                  <a:gd name="connsiteX29" fmla="*/ 522201 w 584084"/>
                  <a:gd name="connsiteY29" fmla="*/ 416299 h 898298"/>
                  <a:gd name="connsiteX30" fmla="*/ 546514 w 584084"/>
                  <a:gd name="connsiteY30" fmla="*/ 418939 h 898298"/>
                  <a:gd name="connsiteX31" fmla="*/ 582413 w 584084"/>
                  <a:gd name="connsiteY31" fmla="*/ 380900 h 898298"/>
                  <a:gd name="connsiteX32" fmla="*/ 539870 w 584084"/>
                  <a:gd name="connsiteY32" fmla="*/ 304018 h 8982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584084" h="898298">
                    <a:moveTo>
                      <a:pt x="539870" y="304018"/>
                    </a:moveTo>
                    <a:lnTo>
                      <a:pt x="491944" y="251969"/>
                    </a:lnTo>
                    <a:lnTo>
                      <a:pt x="390209" y="29491"/>
                    </a:lnTo>
                    <a:cubicBezTo>
                      <a:pt x="371719" y="-3527"/>
                      <a:pt x="305828" y="-4011"/>
                      <a:pt x="257278" y="4977"/>
                    </a:cubicBezTo>
                    <a:cubicBezTo>
                      <a:pt x="208729" y="13965"/>
                      <a:pt x="142055" y="64710"/>
                      <a:pt x="98912" y="83420"/>
                    </a:cubicBezTo>
                    <a:cubicBezTo>
                      <a:pt x="85705" y="88703"/>
                      <a:pt x="75139" y="99268"/>
                      <a:pt x="69856" y="112475"/>
                    </a:cubicBezTo>
                    <a:lnTo>
                      <a:pt x="3821" y="270961"/>
                    </a:lnTo>
                    <a:cubicBezTo>
                      <a:pt x="-6745" y="297375"/>
                      <a:pt x="5141" y="329072"/>
                      <a:pt x="32876" y="339638"/>
                    </a:cubicBezTo>
                    <a:cubicBezTo>
                      <a:pt x="39480" y="342279"/>
                      <a:pt x="46083" y="343600"/>
                      <a:pt x="52687" y="343600"/>
                    </a:cubicBezTo>
                    <a:cubicBezTo>
                      <a:pt x="73818" y="343600"/>
                      <a:pt x="93629" y="331713"/>
                      <a:pt x="101553" y="310582"/>
                    </a:cubicBezTo>
                    <a:lnTo>
                      <a:pt x="155702" y="173228"/>
                    </a:lnTo>
                    <a:lnTo>
                      <a:pt x="211172" y="152097"/>
                    </a:lnTo>
                    <a:lnTo>
                      <a:pt x="170049" y="585269"/>
                    </a:lnTo>
                    <a:lnTo>
                      <a:pt x="85943" y="771972"/>
                    </a:lnTo>
                    <a:cubicBezTo>
                      <a:pt x="68210" y="819778"/>
                      <a:pt x="100924" y="839406"/>
                      <a:pt x="113657" y="853054"/>
                    </a:cubicBezTo>
                    <a:cubicBezTo>
                      <a:pt x="126390" y="866702"/>
                      <a:pt x="149564" y="859543"/>
                      <a:pt x="162341" y="853860"/>
                    </a:cubicBezTo>
                    <a:cubicBezTo>
                      <a:pt x="175118" y="848177"/>
                      <a:pt x="175080" y="851080"/>
                      <a:pt x="190319" y="818955"/>
                    </a:cubicBezTo>
                    <a:lnTo>
                      <a:pt x="246631" y="663492"/>
                    </a:lnTo>
                    <a:cubicBezTo>
                      <a:pt x="276951" y="595208"/>
                      <a:pt x="278715" y="525741"/>
                      <a:pt x="300800" y="518794"/>
                    </a:cubicBezTo>
                    <a:lnTo>
                      <a:pt x="341042" y="612284"/>
                    </a:lnTo>
                    <a:lnTo>
                      <a:pt x="393430" y="845470"/>
                    </a:lnTo>
                    <a:cubicBezTo>
                      <a:pt x="393430" y="874525"/>
                      <a:pt x="417203" y="898298"/>
                      <a:pt x="446259" y="898298"/>
                    </a:cubicBezTo>
                    <a:cubicBezTo>
                      <a:pt x="475314" y="898298"/>
                      <a:pt x="499087" y="874525"/>
                      <a:pt x="499087" y="845470"/>
                    </a:cubicBezTo>
                    <a:lnTo>
                      <a:pt x="449081" y="626351"/>
                    </a:lnTo>
                    <a:cubicBezTo>
                      <a:pt x="449081" y="609182"/>
                      <a:pt x="441157" y="569521"/>
                      <a:pt x="427950" y="560276"/>
                    </a:cubicBezTo>
                    <a:lnTo>
                      <a:pt x="371279" y="435549"/>
                    </a:lnTo>
                    <a:lnTo>
                      <a:pt x="385506" y="240584"/>
                    </a:lnTo>
                    <a:lnTo>
                      <a:pt x="410599" y="298696"/>
                    </a:lnTo>
                    <a:cubicBezTo>
                      <a:pt x="417203" y="311903"/>
                      <a:pt x="453963" y="358187"/>
                      <a:pt x="468491" y="363470"/>
                    </a:cubicBezTo>
                    <a:lnTo>
                      <a:pt x="522201" y="416299"/>
                    </a:lnTo>
                    <a:cubicBezTo>
                      <a:pt x="527484" y="417619"/>
                      <a:pt x="539910" y="418939"/>
                      <a:pt x="546514" y="418939"/>
                    </a:cubicBezTo>
                    <a:cubicBezTo>
                      <a:pt x="568966" y="418939"/>
                      <a:pt x="574489" y="402031"/>
                      <a:pt x="582413" y="380900"/>
                    </a:cubicBezTo>
                    <a:cubicBezTo>
                      <a:pt x="591658" y="353165"/>
                      <a:pt x="560462" y="325169"/>
                      <a:pt x="539870" y="304018"/>
                    </a:cubicBezTo>
                    <a:close/>
                  </a:path>
                </a:pathLst>
              </a:custGeom>
              <a:grpFill/>
              <a:ln w="13196" cap="flat">
                <a:noFill/>
                <a:prstDash val="solid"/>
                <a:miter/>
              </a:ln>
            </p:spPr>
            <p:txBody>
              <a:bodyPr rtlCol="0" anchor="ctr"/>
              <a:lstStyle/>
              <a:p>
                <a:endParaRPr lang="en-GB" sz="740"/>
              </a:p>
            </p:txBody>
          </p:sp>
        </p:grpSp>
      </p:grpSp>
      <p:grpSp>
        <p:nvGrpSpPr>
          <p:cNvPr id="22" name="Group 21">
            <a:extLst>
              <a:ext uri="{FF2B5EF4-FFF2-40B4-BE49-F238E27FC236}">
                <a16:creationId xmlns:a16="http://schemas.microsoft.com/office/drawing/2014/main" id="{62637285-507B-C771-5D14-FD30A31C45C8}"/>
              </a:ext>
            </a:extLst>
          </p:cNvPr>
          <p:cNvGrpSpPr/>
          <p:nvPr/>
        </p:nvGrpSpPr>
        <p:grpSpPr>
          <a:xfrm>
            <a:off x="441135" y="1327494"/>
            <a:ext cx="213254" cy="218436"/>
            <a:chOff x="567355" y="1291638"/>
            <a:chExt cx="213254" cy="213254"/>
          </a:xfrm>
        </p:grpSpPr>
        <p:sp>
          <p:nvSpPr>
            <p:cNvPr id="84" name="Oval 83">
              <a:extLst>
                <a:ext uri="{FF2B5EF4-FFF2-40B4-BE49-F238E27FC236}">
                  <a16:creationId xmlns:a16="http://schemas.microsoft.com/office/drawing/2014/main" id="{B27CD4E9-D144-42EB-AFA8-58AFCB0F60D5}"/>
                </a:ext>
              </a:extLst>
            </p:cNvPr>
            <p:cNvSpPr>
              <a:spLocks noChangeAspect="1"/>
            </p:cNvSpPr>
            <p:nvPr/>
          </p:nvSpPr>
          <p:spPr>
            <a:xfrm>
              <a:off x="567355" y="1291638"/>
              <a:ext cx="213254" cy="213254"/>
            </a:xfrm>
            <a:prstGeom prst="ellipse">
              <a:avLst/>
            </a:prstGeom>
            <a:solidFill>
              <a:srgbClr val="007382"/>
            </a:solidFill>
            <a:ln w="12700">
              <a:solidFill>
                <a:srgbClr val="003F48"/>
              </a:solidFill>
              <a:extLst>
                <a:ext uri="{C807C97D-BFC1-408E-A445-0C87EB9F89A2}">
                  <ask:lineSketchStyleProps xmlns:ask="http://schemas.microsoft.com/office/drawing/2018/sketchyshapes" sd="3978248048">
                    <a:custGeom>
                      <a:avLst/>
                      <a:gdLst>
                        <a:gd name="connsiteX0" fmla="*/ 0 w 504000"/>
                        <a:gd name="connsiteY0" fmla="*/ 252000 h 504000"/>
                        <a:gd name="connsiteX1" fmla="*/ 252000 w 504000"/>
                        <a:gd name="connsiteY1" fmla="*/ 0 h 504000"/>
                        <a:gd name="connsiteX2" fmla="*/ 504000 w 504000"/>
                        <a:gd name="connsiteY2" fmla="*/ 252000 h 504000"/>
                        <a:gd name="connsiteX3" fmla="*/ 252000 w 504000"/>
                        <a:gd name="connsiteY3" fmla="*/ 504000 h 504000"/>
                        <a:gd name="connsiteX4" fmla="*/ 0 w 504000"/>
                        <a:gd name="connsiteY4" fmla="*/ 252000 h 504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04000" h="504000" fill="none" extrusionOk="0">
                          <a:moveTo>
                            <a:pt x="0" y="252000"/>
                          </a:moveTo>
                          <a:cubicBezTo>
                            <a:pt x="10215" y="121361"/>
                            <a:pt x="108227" y="-5764"/>
                            <a:pt x="252000" y="0"/>
                          </a:cubicBezTo>
                          <a:cubicBezTo>
                            <a:pt x="365645" y="1603"/>
                            <a:pt x="495676" y="146461"/>
                            <a:pt x="504000" y="252000"/>
                          </a:cubicBezTo>
                          <a:cubicBezTo>
                            <a:pt x="504107" y="359184"/>
                            <a:pt x="374048" y="509862"/>
                            <a:pt x="252000" y="504000"/>
                          </a:cubicBezTo>
                          <a:cubicBezTo>
                            <a:pt x="101159" y="488907"/>
                            <a:pt x="20161" y="379868"/>
                            <a:pt x="0" y="252000"/>
                          </a:cubicBezTo>
                          <a:close/>
                        </a:path>
                        <a:path w="504000" h="504000" stroke="0" extrusionOk="0">
                          <a:moveTo>
                            <a:pt x="0" y="252000"/>
                          </a:moveTo>
                          <a:cubicBezTo>
                            <a:pt x="-2454" y="108298"/>
                            <a:pt x="144402" y="-14082"/>
                            <a:pt x="252000" y="0"/>
                          </a:cubicBezTo>
                          <a:cubicBezTo>
                            <a:pt x="400050" y="18812"/>
                            <a:pt x="477128" y="125353"/>
                            <a:pt x="504000" y="252000"/>
                          </a:cubicBezTo>
                          <a:cubicBezTo>
                            <a:pt x="484323" y="374101"/>
                            <a:pt x="415844" y="494832"/>
                            <a:pt x="252000" y="504000"/>
                          </a:cubicBezTo>
                          <a:cubicBezTo>
                            <a:pt x="93898" y="484274"/>
                            <a:pt x="10706" y="399289"/>
                            <a:pt x="0" y="252000"/>
                          </a:cubicBezTo>
                          <a:close/>
                        </a:path>
                      </a:pathLst>
                    </a:custGeom>
                    <ask:type>
                      <ask:lineSketchNone/>
                    </ask:type>
                  </ask:lineSketchStyleProps>
                </a:ext>
              </a:extLst>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70"/>
            </a:p>
          </p:txBody>
        </p:sp>
        <p:pic>
          <p:nvPicPr>
            <p:cNvPr id="85" name="Graphic 84" descr="Thought bubble with solid fill">
              <a:extLst>
                <a:ext uri="{FF2B5EF4-FFF2-40B4-BE49-F238E27FC236}">
                  <a16:creationId xmlns:a16="http://schemas.microsoft.com/office/drawing/2014/main" id="{9A947977-4006-4C60-A7AD-F86A7185BCEC}"/>
                </a:ext>
              </a:extLst>
            </p:cNvPr>
            <p:cNvPicPr>
              <a:picLocks noChangeAspect="1"/>
            </p:cNvPicPr>
            <p:nvPr/>
          </p:nvPicPr>
          <p:blipFill>
            <a:blip r:embed="rId10" cstate="print">
              <a:extLst>
                <a:ext uri="{28A0092B-C50C-407E-A947-70E740481C1C}">
                  <a14:useLocalDpi xmlns:a14="http://schemas.microsoft.com/office/drawing/2010/main"/>
                </a:ext>
                <a:ext uri="{96DAC541-7B7A-43D3-8B79-37D633B846F1}">
                  <asvg:svgBlip xmlns:asvg="http://schemas.microsoft.com/office/drawing/2016/SVG/main" r:embed="rId11"/>
                </a:ext>
              </a:extLst>
            </a:blip>
            <a:srcRect/>
            <a:stretch/>
          </p:blipFill>
          <p:spPr>
            <a:xfrm>
              <a:off x="606185" y="1325659"/>
              <a:ext cx="145212" cy="145212"/>
            </a:xfrm>
            <a:prstGeom prst="rect">
              <a:avLst/>
            </a:prstGeom>
          </p:spPr>
        </p:pic>
      </p:grpSp>
      <p:grpSp>
        <p:nvGrpSpPr>
          <p:cNvPr id="17" name="Group 16">
            <a:extLst>
              <a:ext uri="{FF2B5EF4-FFF2-40B4-BE49-F238E27FC236}">
                <a16:creationId xmlns:a16="http://schemas.microsoft.com/office/drawing/2014/main" id="{CF80A610-7674-8CEC-F89F-51AC682927B0}"/>
              </a:ext>
            </a:extLst>
          </p:cNvPr>
          <p:cNvGrpSpPr/>
          <p:nvPr/>
        </p:nvGrpSpPr>
        <p:grpSpPr>
          <a:xfrm>
            <a:off x="5043921" y="1327494"/>
            <a:ext cx="213254" cy="218436"/>
            <a:chOff x="4964646" y="1291638"/>
            <a:chExt cx="213254" cy="213254"/>
          </a:xfrm>
        </p:grpSpPr>
        <p:sp>
          <p:nvSpPr>
            <p:cNvPr id="60" name="Oval 59">
              <a:extLst>
                <a:ext uri="{FF2B5EF4-FFF2-40B4-BE49-F238E27FC236}">
                  <a16:creationId xmlns:a16="http://schemas.microsoft.com/office/drawing/2014/main" id="{8319A462-42F2-4DFD-BA22-CC5485FC6BF8}"/>
                </a:ext>
              </a:extLst>
            </p:cNvPr>
            <p:cNvSpPr>
              <a:spLocks noChangeAspect="1"/>
            </p:cNvSpPr>
            <p:nvPr/>
          </p:nvSpPr>
          <p:spPr>
            <a:xfrm>
              <a:off x="4964646" y="1291638"/>
              <a:ext cx="213254" cy="213254"/>
            </a:xfrm>
            <a:prstGeom prst="ellipse">
              <a:avLst/>
            </a:prstGeom>
            <a:solidFill>
              <a:srgbClr val="007382"/>
            </a:solidFill>
            <a:ln w="12700">
              <a:solidFill>
                <a:srgbClr val="003F48"/>
              </a:solidFill>
              <a:extLst>
                <a:ext uri="{C807C97D-BFC1-408E-A445-0C87EB9F89A2}">
                  <ask:lineSketchStyleProps xmlns:ask="http://schemas.microsoft.com/office/drawing/2018/sketchyshapes" sd="3978248048">
                    <a:custGeom>
                      <a:avLst/>
                      <a:gdLst>
                        <a:gd name="connsiteX0" fmla="*/ 0 w 504000"/>
                        <a:gd name="connsiteY0" fmla="*/ 252000 h 504000"/>
                        <a:gd name="connsiteX1" fmla="*/ 252000 w 504000"/>
                        <a:gd name="connsiteY1" fmla="*/ 0 h 504000"/>
                        <a:gd name="connsiteX2" fmla="*/ 504000 w 504000"/>
                        <a:gd name="connsiteY2" fmla="*/ 252000 h 504000"/>
                        <a:gd name="connsiteX3" fmla="*/ 252000 w 504000"/>
                        <a:gd name="connsiteY3" fmla="*/ 504000 h 504000"/>
                        <a:gd name="connsiteX4" fmla="*/ 0 w 504000"/>
                        <a:gd name="connsiteY4" fmla="*/ 252000 h 504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04000" h="504000" fill="none" extrusionOk="0">
                          <a:moveTo>
                            <a:pt x="0" y="252000"/>
                          </a:moveTo>
                          <a:cubicBezTo>
                            <a:pt x="10215" y="121361"/>
                            <a:pt x="108227" y="-5764"/>
                            <a:pt x="252000" y="0"/>
                          </a:cubicBezTo>
                          <a:cubicBezTo>
                            <a:pt x="365645" y="1603"/>
                            <a:pt x="495676" y="146461"/>
                            <a:pt x="504000" y="252000"/>
                          </a:cubicBezTo>
                          <a:cubicBezTo>
                            <a:pt x="504107" y="359184"/>
                            <a:pt x="374048" y="509862"/>
                            <a:pt x="252000" y="504000"/>
                          </a:cubicBezTo>
                          <a:cubicBezTo>
                            <a:pt x="101159" y="488907"/>
                            <a:pt x="20161" y="379868"/>
                            <a:pt x="0" y="252000"/>
                          </a:cubicBezTo>
                          <a:close/>
                        </a:path>
                        <a:path w="504000" h="504000" stroke="0" extrusionOk="0">
                          <a:moveTo>
                            <a:pt x="0" y="252000"/>
                          </a:moveTo>
                          <a:cubicBezTo>
                            <a:pt x="-2454" y="108298"/>
                            <a:pt x="144402" y="-14082"/>
                            <a:pt x="252000" y="0"/>
                          </a:cubicBezTo>
                          <a:cubicBezTo>
                            <a:pt x="400050" y="18812"/>
                            <a:pt x="477128" y="125353"/>
                            <a:pt x="504000" y="252000"/>
                          </a:cubicBezTo>
                          <a:cubicBezTo>
                            <a:pt x="484323" y="374101"/>
                            <a:pt x="415844" y="494832"/>
                            <a:pt x="252000" y="504000"/>
                          </a:cubicBezTo>
                          <a:cubicBezTo>
                            <a:pt x="93898" y="484274"/>
                            <a:pt x="10706" y="399289"/>
                            <a:pt x="0" y="252000"/>
                          </a:cubicBezTo>
                          <a:close/>
                        </a:path>
                      </a:pathLst>
                    </a:custGeom>
                    <ask:type>
                      <ask:lineSketchNone/>
                    </ask:type>
                  </ask:lineSketchStyleProps>
                </a:ext>
              </a:extLst>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70"/>
            </a:p>
          </p:txBody>
        </p:sp>
        <p:pic>
          <p:nvPicPr>
            <p:cNvPr id="61" name="Graphic 60" descr="Rocket with solid fill">
              <a:extLst>
                <a:ext uri="{FF2B5EF4-FFF2-40B4-BE49-F238E27FC236}">
                  <a16:creationId xmlns:a16="http://schemas.microsoft.com/office/drawing/2014/main" id="{9D6D5AC3-586B-4D5B-9DE2-5FD86D0D72A1}"/>
                </a:ext>
              </a:extLst>
            </p:cNvPr>
            <p:cNvPicPr>
              <a:picLocks noChangeAspect="1"/>
            </p:cNvPicPr>
            <p:nvPr/>
          </p:nvPicPr>
          <p:blipFill>
            <a:blip r:embed="rId12" cstate="print">
              <a:extLst>
                <a:ext uri="{28A0092B-C50C-407E-A947-70E740481C1C}">
                  <a14:useLocalDpi xmlns:a14="http://schemas.microsoft.com/office/drawing/2010/main"/>
                </a:ext>
                <a:ext uri="{96DAC541-7B7A-43D3-8B79-37D633B846F1}">
                  <asvg:svgBlip xmlns:asvg="http://schemas.microsoft.com/office/drawing/2016/SVG/main" r:embed="rId13"/>
                </a:ext>
              </a:extLst>
            </a:blip>
            <a:stretch>
              <a:fillRect/>
            </a:stretch>
          </p:blipFill>
          <p:spPr>
            <a:xfrm>
              <a:off x="4983773" y="1317271"/>
              <a:ext cx="161988" cy="161988"/>
            </a:xfrm>
            <a:prstGeom prst="rect">
              <a:avLst/>
            </a:prstGeom>
          </p:spPr>
        </p:pic>
      </p:grpSp>
      <p:cxnSp>
        <p:nvCxnSpPr>
          <p:cNvPr id="3" name="Straight Connector 2">
            <a:extLst>
              <a:ext uri="{FF2B5EF4-FFF2-40B4-BE49-F238E27FC236}">
                <a16:creationId xmlns:a16="http://schemas.microsoft.com/office/drawing/2014/main" id="{5828966B-068A-7248-A37E-5F38A889F3B7}"/>
              </a:ext>
            </a:extLst>
          </p:cNvPr>
          <p:cNvCxnSpPr/>
          <p:nvPr/>
        </p:nvCxnSpPr>
        <p:spPr>
          <a:xfrm>
            <a:off x="402641" y="1579482"/>
            <a:ext cx="5468768"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0464643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029AB211-73E9-9F76-68E9-77CED4486338}"/>
              </a:ext>
            </a:extLst>
          </p:cNvPr>
          <p:cNvSpPr txBox="1">
            <a:spLocks/>
          </p:cNvSpPr>
          <p:nvPr/>
        </p:nvSpPr>
        <p:spPr>
          <a:xfrm>
            <a:off x="475916" y="779070"/>
            <a:ext cx="4091587" cy="277178"/>
          </a:xfrm>
          <a:prstGeom prst="rect">
            <a:avLst/>
          </a:prstGeom>
          <a:noFill/>
        </p:spPr>
        <p:txBody>
          <a:bodyPr vert="horz" wrap="square" lIns="0" tIns="27153" rIns="0" bIns="27153" rtlCol="0" anchor="ctr">
            <a:noAutofit/>
          </a:bodyPr>
          <a:lstStyle>
            <a:lvl1pPr defTabSz="914400">
              <a:lnSpc>
                <a:spcPct val="90000"/>
              </a:lnSpc>
              <a:spcBef>
                <a:spcPct val="0"/>
              </a:spcBef>
              <a:buNone/>
              <a:defRPr lang="en-GB" sz="2000" b="1">
                <a:solidFill>
                  <a:schemeClr val="bg1"/>
                </a:solidFill>
                <a:effectLst/>
                <a:latin typeface="Avenir Next LT Pro" panose="020B0504020202020204" pitchFamily="34" charset="0"/>
              </a:defRPr>
            </a:lvl1pPr>
          </a:lstStyle>
          <a:p>
            <a:r>
              <a:rPr lang="en-GB" sz="1188" dirty="0">
                <a:solidFill>
                  <a:srgbClr val="003F48"/>
                </a:solidFill>
                <a:latin typeface="Avenir LT Pro 65 Medium" panose="020B0603020203020204" pitchFamily="34" charset="0"/>
              </a:rPr>
              <a:t>CONSIDERATIONS FOR IMPROVEMENT</a:t>
            </a:r>
          </a:p>
        </p:txBody>
      </p:sp>
      <p:sp>
        <p:nvSpPr>
          <p:cNvPr id="2" name="Rectangle 1">
            <a:extLst>
              <a:ext uri="{FF2B5EF4-FFF2-40B4-BE49-F238E27FC236}">
                <a16:creationId xmlns:a16="http://schemas.microsoft.com/office/drawing/2014/main" id="{1172EB72-66D3-A660-DE2F-FD23B52EF478}"/>
              </a:ext>
            </a:extLst>
          </p:cNvPr>
          <p:cNvSpPr/>
          <p:nvPr/>
        </p:nvSpPr>
        <p:spPr>
          <a:xfrm>
            <a:off x="475916" y="1285370"/>
            <a:ext cx="5456336" cy="1040125"/>
          </a:xfrm>
          <a:prstGeom prst="rect">
            <a:avLst/>
          </a:prstGeom>
        </p:spPr>
        <p:txBody>
          <a:bodyPr wrap="square" lIns="0" tIns="45252" rIns="0" bIns="45252" numCol="2" spcCol="180000">
            <a:noAutofit/>
          </a:bodyPr>
          <a:lstStyle/>
          <a:p>
            <a:pPr>
              <a:spcAft>
                <a:spcPts val="900"/>
              </a:spcAft>
            </a:pPr>
            <a:r>
              <a:rPr lang="en-GB" sz="900" b="1" dirty="0">
                <a:solidFill>
                  <a:srgbClr val="003F48"/>
                </a:solidFill>
                <a:latin typeface="Avenir LT Pro 65 Medium" panose="020B0603020203020204" pitchFamily="34" charset="0"/>
              </a:rPr>
              <a:t>EVOLUTION CAN BE DISJOINTED</a:t>
            </a:r>
            <a:br>
              <a:rPr lang="en-GB" sz="900" b="1" dirty="0">
                <a:solidFill>
                  <a:srgbClr val="003F48"/>
                </a:solidFill>
                <a:latin typeface="Avenir LT Pro 65 Medium" panose="020B0603020203020204" pitchFamily="34" charset="0"/>
              </a:rPr>
            </a:br>
            <a:r>
              <a:rPr lang="en-GB" sz="900" dirty="0">
                <a:latin typeface="Avenir LT Pro 65 Medium" panose="020B0603020203020204" pitchFamily="34" charset="0"/>
              </a:rPr>
              <a:t>Organisations can be at different levels of maturity in different areas of customer management. E.g., a business may be at level 1 for its customer data collection and analysis capabilities, but it may be at level 3 for customer service capabilities.</a:t>
            </a:r>
            <a:br>
              <a:rPr lang="en-GB" sz="900" dirty="0">
                <a:latin typeface="Avenir LT Pro 65 Medium" panose="020B0603020203020204" pitchFamily="34" charset="0"/>
              </a:rPr>
            </a:br>
            <a:endParaRPr lang="en-GB" sz="900" dirty="0">
              <a:latin typeface="Avenir LT Pro 65 Medium" panose="020B0603020203020204" pitchFamily="34" charset="0"/>
            </a:endParaRPr>
          </a:p>
          <a:p>
            <a:pPr>
              <a:spcAft>
                <a:spcPts val="900"/>
              </a:spcAft>
            </a:pPr>
            <a:endParaRPr lang="en-GB" sz="900" dirty="0">
              <a:latin typeface="Avenir LT Pro 65 Medium" panose="020B0603020203020204" pitchFamily="34" charset="0"/>
            </a:endParaRPr>
          </a:p>
          <a:p>
            <a:pPr>
              <a:spcAft>
                <a:spcPts val="900"/>
              </a:spcAft>
            </a:pPr>
            <a:r>
              <a:rPr lang="en-GB" sz="900" b="1" dirty="0">
                <a:solidFill>
                  <a:srgbClr val="003F48"/>
                </a:solidFill>
                <a:latin typeface="Avenir LT Pro 65 Medium" panose="020B0603020203020204" pitchFamily="34" charset="0"/>
              </a:rPr>
              <a:t>THE RIGHT DATA IS FUNDAMENTAL</a:t>
            </a:r>
            <a:br>
              <a:rPr lang="en-GB" sz="900" b="1" dirty="0">
                <a:solidFill>
                  <a:srgbClr val="003F48"/>
                </a:solidFill>
                <a:latin typeface="Avenir LT Pro 65 Medium" panose="020B0603020203020204" pitchFamily="34" charset="0"/>
              </a:rPr>
            </a:br>
            <a:r>
              <a:rPr lang="en-GB" sz="900" dirty="0">
                <a:latin typeface="Avenir LT Pro 65 Medium" panose="020B0603020203020204" pitchFamily="34" charset="0"/>
              </a:rPr>
              <a:t>Data must be collected consistently and reliably, and then analysed and acted upon to improve customer management. It should ideally include customer purchasing history, contact information, demographics, usage behaviour, channel activity, history, interests, preferences and feedback.</a:t>
            </a:r>
          </a:p>
          <a:p>
            <a:pPr>
              <a:spcAft>
                <a:spcPts val="900"/>
              </a:spcAft>
            </a:pPr>
            <a:r>
              <a:rPr lang="en-GB" sz="900" b="1" dirty="0">
                <a:solidFill>
                  <a:srgbClr val="003F48"/>
                </a:solidFill>
                <a:latin typeface="Avenir LT Pro 65 Medium" panose="020B0603020203020204" pitchFamily="34" charset="0"/>
              </a:rPr>
              <a:t>BUSINESS SIZE AFFECTS PROGRESS</a:t>
            </a:r>
            <a:br>
              <a:rPr lang="en-GB" sz="900" b="1" dirty="0">
                <a:solidFill>
                  <a:srgbClr val="1A535B"/>
                </a:solidFill>
                <a:latin typeface="Avenir LT Pro 65 Medium" panose="020B0603020203020204" pitchFamily="34" charset="0"/>
              </a:rPr>
            </a:br>
            <a:r>
              <a:rPr lang="en-GB" sz="900" dirty="0">
                <a:latin typeface="Avenir LT Pro 65 Medium" panose="020B0603020203020204" pitchFamily="34" charset="0"/>
              </a:rPr>
              <a:t>Smaller businesses can evolve to higher levels of maturity more quickly with less capabilities but are less likely to have resources. Conversely, larger organisations may have budget,  but need more sophisticated tools and to evolve more slowly along the journey to ensure alignment.</a:t>
            </a:r>
          </a:p>
          <a:p>
            <a:pPr>
              <a:spcAft>
                <a:spcPts val="900"/>
              </a:spcAft>
            </a:pPr>
            <a:endParaRPr lang="en-GB" sz="900" dirty="0">
              <a:latin typeface="Avenir LT Pro 65 Medium" panose="020B0603020203020204" pitchFamily="34" charset="0"/>
            </a:endParaRPr>
          </a:p>
          <a:p>
            <a:pPr>
              <a:spcAft>
                <a:spcPts val="900"/>
              </a:spcAft>
            </a:pPr>
            <a:r>
              <a:rPr lang="en-GB" sz="900" b="1" dirty="0">
                <a:solidFill>
                  <a:srgbClr val="003F48"/>
                </a:solidFill>
                <a:latin typeface="Avenir LT Pro 65 Medium" panose="020B0603020203020204" pitchFamily="34" charset="0"/>
              </a:rPr>
              <a:t>SOME SECTORS HAVE DIS/ADVANTAGES</a:t>
            </a:r>
            <a:br>
              <a:rPr lang="en-GB" sz="900" b="1" dirty="0">
                <a:solidFill>
                  <a:srgbClr val="003F48"/>
                </a:solidFill>
                <a:latin typeface="Avenir LT Pro 65 Medium" panose="020B0603020203020204" pitchFamily="34" charset="0"/>
              </a:rPr>
            </a:br>
            <a:r>
              <a:rPr lang="en-GB" sz="900" dirty="0">
                <a:latin typeface="Avenir LT Pro 65 Medium" panose="020B0603020203020204" pitchFamily="34" charset="0"/>
              </a:rPr>
              <a:t>Similarly, some sectors such as retail and financial services, are inherently more customer-centric. Whilst they may have a head-start along the journey, there is often more legacy capabilities and thinking that can make evolving more difficult.</a:t>
            </a:r>
          </a:p>
        </p:txBody>
      </p:sp>
      <p:sp>
        <p:nvSpPr>
          <p:cNvPr id="8" name="TextBox 7">
            <a:extLst>
              <a:ext uri="{FF2B5EF4-FFF2-40B4-BE49-F238E27FC236}">
                <a16:creationId xmlns:a16="http://schemas.microsoft.com/office/drawing/2014/main" id="{C525EA86-099A-47E3-9376-50499F1BBAAF}"/>
              </a:ext>
            </a:extLst>
          </p:cNvPr>
          <p:cNvSpPr txBox="1"/>
          <p:nvPr/>
        </p:nvSpPr>
        <p:spPr>
          <a:xfrm>
            <a:off x="3323670" y="348980"/>
            <a:ext cx="2491778" cy="189154"/>
          </a:xfrm>
          <a:prstGeom prst="rect">
            <a:avLst/>
          </a:prstGeom>
          <a:noFill/>
        </p:spPr>
        <p:txBody>
          <a:bodyPr wrap="square" rtlCol="0" anchor="ctr">
            <a:spAutoFit/>
          </a:bodyPr>
          <a:lstStyle/>
          <a:p>
            <a:pPr algn="r">
              <a:tabLst>
                <a:tab pos="1330387" algn="l"/>
              </a:tabLst>
            </a:pPr>
            <a:r>
              <a:rPr lang="en-GB" sz="629" dirty="0">
                <a:latin typeface="Avenir Next LT Pro Light" panose="020B0304020202020204" pitchFamily="34" charset="0"/>
              </a:rPr>
              <a:t>Management of Customers Pocketbook</a:t>
            </a:r>
          </a:p>
        </p:txBody>
      </p:sp>
      <p:sp>
        <p:nvSpPr>
          <p:cNvPr id="23" name="Slide Number Placeholder 5">
            <a:extLst>
              <a:ext uri="{FF2B5EF4-FFF2-40B4-BE49-F238E27FC236}">
                <a16:creationId xmlns:a16="http://schemas.microsoft.com/office/drawing/2014/main" id="{0256059B-3B71-ADAC-EB3D-48A7DA2E7E42}"/>
              </a:ext>
            </a:extLst>
          </p:cNvPr>
          <p:cNvSpPr txBox="1">
            <a:spLocks/>
          </p:cNvSpPr>
          <p:nvPr/>
        </p:nvSpPr>
        <p:spPr>
          <a:xfrm>
            <a:off x="5678078" y="335137"/>
            <a:ext cx="303799" cy="216840"/>
          </a:xfrm>
          <a:prstGeom prst="rect">
            <a:avLst/>
          </a:prstGeom>
        </p:spPr>
        <p:txBody>
          <a:bodyPr vert="horz" lIns="54304" tIns="27153" rIns="54304" bIns="27153" rtlCol="0" anchor="ctr"/>
          <a:lstStyle>
            <a:defPPr>
              <a:defRPr lang="en-US"/>
            </a:defPPr>
            <a:lvl1pPr marL="0" algn="r" defTabSz="457200" rtl="0" eaLnBrk="1" latinLnBrk="0" hangingPunct="1">
              <a:defRPr sz="450" kern="1200">
                <a:solidFill>
                  <a:schemeClr val="bg1">
                    <a:lumMod val="85000"/>
                  </a:schemeClr>
                </a:solidFill>
                <a:latin typeface="Avenir Next LT Pro Light" panose="020B0304020202020204" pitchFamily="34" charset="0"/>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AAF318D0-7A32-4883-B264-F6C453FE3576}" type="slidenum">
              <a:rPr lang="en-GB" sz="754" b="1">
                <a:solidFill>
                  <a:schemeClr val="tx1"/>
                </a:solidFill>
                <a:latin typeface="Avenir LT Pro 65 Medium" panose="020B0603020203020204" pitchFamily="34" charset="0"/>
              </a:rPr>
              <a:pPr/>
              <a:t>37</a:t>
            </a:fld>
            <a:endParaRPr lang="en-GB" sz="754" b="1">
              <a:solidFill>
                <a:schemeClr val="tx1"/>
              </a:solidFill>
              <a:latin typeface="Avenir LT Pro 65 Medium" panose="020B0603020203020204" pitchFamily="34" charset="0"/>
            </a:endParaRPr>
          </a:p>
        </p:txBody>
      </p:sp>
      <p:pic>
        <p:nvPicPr>
          <p:cNvPr id="26" name="Picture 25">
            <a:extLst>
              <a:ext uri="{FF2B5EF4-FFF2-40B4-BE49-F238E27FC236}">
                <a16:creationId xmlns:a16="http://schemas.microsoft.com/office/drawing/2014/main" id="{6C6B3572-E95E-AD14-7388-AE5BB7504FF3}"/>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5421446" y="4002749"/>
            <a:ext cx="513264" cy="134110"/>
          </a:xfrm>
          <a:prstGeom prst="rect">
            <a:avLst/>
          </a:prstGeom>
        </p:spPr>
      </p:pic>
      <p:cxnSp>
        <p:nvCxnSpPr>
          <p:cNvPr id="27" name="Straight Connector 26">
            <a:extLst>
              <a:ext uri="{FF2B5EF4-FFF2-40B4-BE49-F238E27FC236}">
                <a16:creationId xmlns:a16="http://schemas.microsoft.com/office/drawing/2014/main" id="{57291183-84E8-C331-9962-E5FABA42920D}"/>
              </a:ext>
            </a:extLst>
          </p:cNvPr>
          <p:cNvCxnSpPr>
            <a:cxnSpLocks/>
          </p:cNvCxnSpPr>
          <p:nvPr/>
        </p:nvCxnSpPr>
        <p:spPr>
          <a:xfrm flipH="1">
            <a:off x="475916" y="533604"/>
            <a:ext cx="5456337" cy="0"/>
          </a:xfrm>
          <a:prstGeom prst="line">
            <a:avLst/>
          </a:prstGeom>
          <a:ln>
            <a:solidFill>
              <a:srgbClr val="003F48"/>
            </a:solidFill>
          </a:ln>
        </p:spPr>
        <p:style>
          <a:lnRef idx="1">
            <a:schemeClr val="accent1"/>
          </a:lnRef>
          <a:fillRef idx="0">
            <a:schemeClr val="accent1"/>
          </a:fillRef>
          <a:effectRef idx="0">
            <a:schemeClr val="accent1"/>
          </a:effectRef>
          <a:fontRef idx="minor">
            <a:schemeClr val="tx1"/>
          </a:fontRef>
        </p:style>
      </p:cxnSp>
      <p:sp>
        <p:nvSpPr>
          <p:cNvPr id="28" name="Rectangle 27">
            <a:extLst>
              <a:ext uri="{FF2B5EF4-FFF2-40B4-BE49-F238E27FC236}">
                <a16:creationId xmlns:a16="http://schemas.microsoft.com/office/drawing/2014/main" id="{8C9FFA90-F013-C03D-2FF6-EA2AADB357AF}"/>
              </a:ext>
            </a:extLst>
          </p:cNvPr>
          <p:cNvSpPr/>
          <p:nvPr/>
        </p:nvSpPr>
        <p:spPr>
          <a:xfrm>
            <a:off x="0" y="0"/>
            <a:ext cx="40140" cy="4500000"/>
          </a:xfrm>
          <a:prstGeom prst="rect">
            <a:avLst/>
          </a:prstGeom>
          <a:solidFill>
            <a:srgbClr val="003F4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528"/>
          </a:p>
        </p:txBody>
      </p:sp>
    </p:spTree>
    <p:extLst>
      <p:ext uri="{BB962C8B-B14F-4D97-AF65-F5344CB8AC3E}">
        <p14:creationId xmlns:p14="http://schemas.microsoft.com/office/powerpoint/2010/main" val="429206394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TextBox 41">
            <a:extLst>
              <a:ext uri="{FF2B5EF4-FFF2-40B4-BE49-F238E27FC236}">
                <a16:creationId xmlns:a16="http://schemas.microsoft.com/office/drawing/2014/main" id="{F17E8775-A327-19B1-E28C-10CB869C449C}"/>
              </a:ext>
            </a:extLst>
          </p:cNvPr>
          <p:cNvSpPr txBox="1"/>
          <p:nvPr/>
        </p:nvSpPr>
        <p:spPr>
          <a:xfrm>
            <a:off x="340029" y="1237650"/>
            <a:ext cx="5531381" cy="1072281"/>
          </a:xfrm>
          <a:prstGeom prst="rect">
            <a:avLst/>
          </a:prstGeom>
          <a:noFill/>
        </p:spPr>
        <p:txBody>
          <a:bodyPr wrap="square" lIns="0" rIns="36000" anchor="t">
            <a:spAutoFit/>
          </a:bodyPr>
          <a:lstStyle>
            <a:defPPr>
              <a:defRPr lang="en-US"/>
            </a:defPPr>
            <a:lvl1pPr marL="92075" indent="-92075">
              <a:lnSpc>
                <a:spcPct val="90000"/>
              </a:lnSpc>
              <a:spcAft>
                <a:spcPts val="300"/>
              </a:spcAft>
              <a:buFont typeface="Arial" panose="020B0604020202020204" pitchFamily="34" charset="0"/>
              <a:buChar char="•"/>
              <a:defRPr sz="800">
                <a:latin typeface="Avenir Next LT Pro" panose="020B0504020202020204" pitchFamily="34" charset="0"/>
              </a:defRPr>
            </a:lvl1pPr>
          </a:lstStyle>
          <a:p>
            <a:pPr marL="985838" indent="-985838" defTabSz="358775">
              <a:spcAft>
                <a:spcPts val="900"/>
              </a:spcAft>
              <a:buClr>
                <a:srgbClr val="003F48"/>
              </a:buClr>
              <a:buNone/>
            </a:pPr>
            <a:r>
              <a:rPr lang="en-GB" sz="900" b="1" dirty="0">
                <a:solidFill>
                  <a:srgbClr val="003F48"/>
                </a:solidFill>
                <a:latin typeface="Avenir LT Pro 65 Medium" panose="020B0603020203020204" pitchFamily="34" charset="0"/>
              </a:rPr>
              <a:t>SUMMARY 	</a:t>
            </a:r>
            <a:r>
              <a:rPr lang="en-GB" sz="900" dirty="0">
                <a:latin typeface="Avenir LT Pro 65 Medium" panose="020B0603020203020204" pitchFamily="34" charset="0"/>
              </a:rPr>
              <a:t>Small and personal manageability</a:t>
            </a:r>
          </a:p>
          <a:p>
            <a:pPr marL="985838" indent="-985838" defTabSz="358775">
              <a:spcAft>
                <a:spcPts val="900"/>
              </a:spcAft>
              <a:buClr>
                <a:srgbClr val="003F48"/>
              </a:buClr>
              <a:buNone/>
            </a:pPr>
            <a:r>
              <a:rPr lang="en-GB" sz="900" b="1" dirty="0">
                <a:solidFill>
                  <a:srgbClr val="003F48"/>
                </a:solidFill>
                <a:latin typeface="Avenir LT Pro 65 Medium" panose="020B0603020203020204" pitchFamily="34" charset="0"/>
              </a:rPr>
              <a:t>OBJECTIVES	</a:t>
            </a:r>
            <a:r>
              <a:rPr lang="en-GB" sz="900" dirty="0">
                <a:latin typeface="Avenir LT Pro 65 Medium" panose="020B0603020203020204" pitchFamily="34" charset="0"/>
              </a:rPr>
              <a:t>Driven by personal manageability within a small business so, KPI are more a result rather than ambition and are typically measured in total revenues and costs.</a:t>
            </a:r>
          </a:p>
          <a:p>
            <a:pPr marL="985838" indent="-985838" defTabSz="358775">
              <a:spcAft>
                <a:spcPts val="900"/>
              </a:spcAft>
              <a:buClr>
                <a:srgbClr val="003F48"/>
              </a:buClr>
              <a:buNone/>
            </a:pPr>
            <a:r>
              <a:rPr lang="en-GB" sz="900" b="1" dirty="0">
                <a:solidFill>
                  <a:srgbClr val="003F48"/>
                </a:solidFill>
                <a:latin typeface="Avenir LT Pro 65 Medium" panose="020B0603020203020204" pitchFamily="34" charset="0"/>
              </a:rPr>
              <a:t>SUCCESS</a:t>
            </a:r>
            <a:r>
              <a:rPr lang="en-GB" sz="900" dirty="0">
                <a:latin typeface="Avenir LT Pro 65 Medium" panose="020B0603020203020204" pitchFamily="34" charset="0"/>
              </a:rPr>
              <a:t> 	Critical as the business lives and dies on the quality of its proposition and the team delivering it, plus a healthy dose of luck. The challenge is that it’s very difficult to scale without diluting the passion and expertise and creating unintended complexity.</a:t>
            </a:r>
          </a:p>
        </p:txBody>
      </p:sp>
      <p:sp>
        <p:nvSpPr>
          <p:cNvPr id="66" name="Title 1">
            <a:extLst>
              <a:ext uri="{FF2B5EF4-FFF2-40B4-BE49-F238E27FC236}">
                <a16:creationId xmlns:a16="http://schemas.microsoft.com/office/drawing/2014/main" id="{32E0D895-0217-2D9E-3918-C65870258F5A}"/>
              </a:ext>
            </a:extLst>
          </p:cNvPr>
          <p:cNvSpPr txBox="1">
            <a:spLocks/>
          </p:cNvSpPr>
          <p:nvPr/>
        </p:nvSpPr>
        <p:spPr>
          <a:xfrm>
            <a:off x="340029" y="792683"/>
            <a:ext cx="4020200" cy="277178"/>
          </a:xfrm>
          <a:prstGeom prst="rect">
            <a:avLst/>
          </a:prstGeom>
          <a:noFill/>
        </p:spPr>
        <p:txBody>
          <a:bodyPr vert="horz" wrap="square" lIns="0" tIns="27153" rIns="0" bIns="27153" rtlCol="0" anchor="ctr">
            <a:noAutofit/>
          </a:bodyPr>
          <a:lstStyle>
            <a:lvl1pPr defTabSz="914400">
              <a:lnSpc>
                <a:spcPct val="90000"/>
              </a:lnSpc>
              <a:spcBef>
                <a:spcPct val="0"/>
              </a:spcBef>
              <a:buNone/>
              <a:defRPr lang="en-GB" sz="2000" b="1">
                <a:solidFill>
                  <a:schemeClr val="bg1"/>
                </a:solidFill>
                <a:effectLst/>
                <a:latin typeface="Avenir Next LT Pro" panose="020B0504020202020204" pitchFamily="34" charset="0"/>
              </a:defRPr>
            </a:lvl1pPr>
          </a:lstStyle>
          <a:p>
            <a:r>
              <a:rPr lang="en-GB" sz="1188" dirty="0">
                <a:solidFill>
                  <a:srgbClr val="003F48"/>
                </a:solidFill>
                <a:latin typeface="Avenir LT Pro 65 Medium" panose="020B0603020203020204" pitchFamily="34" charset="0"/>
              </a:rPr>
              <a:t>CHARACTERISTICS OF BUSINESSES AT LEVEL 0</a:t>
            </a:r>
          </a:p>
        </p:txBody>
      </p:sp>
      <p:sp>
        <p:nvSpPr>
          <p:cNvPr id="67" name="Slide Number Placeholder 5">
            <a:extLst>
              <a:ext uri="{FF2B5EF4-FFF2-40B4-BE49-F238E27FC236}">
                <a16:creationId xmlns:a16="http://schemas.microsoft.com/office/drawing/2014/main" id="{13D39E08-7765-2158-54DE-B0C9B897A995}"/>
              </a:ext>
            </a:extLst>
          </p:cNvPr>
          <p:cNvSpPr txBox="1">
            <a:spLocks/>
          </p:cNvSpPr>
          <p:nvPr/>
        </p:nvSpPr>
        <p:spPr>
          <a:xfrm>
            <a:off x="292863" y="333108"/>
            <a:ext cx="303799" cy="216840"/>
          </a:xfrm>
          <a:prstGeom prst="rect">
            <a:avLst/>
          </a:prstGeom>
        </p:spPr>
        <p:txBody>
          <a:bodyPr vert="horz" lIns="54304" tIns="27153" rIns="54304" bIns="27153" rtlCol="0" anchor="ctr"/>
          <a:lstStyle>
            <a:defPPr>
              <a:defRPr lang="en-US"/>
            </a:defPPr>
            <a:lvl1pPr algn="r">
              <a:defRPr sz="600" b="1">
                <a:latin typeface="Avenir Next LT Pro" panose="020B0504020202020204" pitchFamily="34" charset="0"/>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l"/>
            <a:fld id="{AAF318D0-7A32-4883-B264-F6C453FE3576}" type="slidenum">
              <a:rPr lang="en-GB" sz="754">
                <a:latin typeface="Avenir LT Pro 65 Medium" panose="020B0603020203020204" pitchFamily="34" charset="0"/>
              </a:rPr>
              <a:pPr algn="l"/>
              <a:t>38</a:t>
            </a:fld>
            <a:endParaRPr lang="en-GB" sz="754">
              <a:latin typeface="Avenir LT Pro 65 Medium" panose="020B0603020203020204" pitchFamily="34" charset="0"/>
            </a:endParaRPr>
          </a:p>
        </p:txBody>
      </p:sp>
      <p:pic>
        <p:nvPicPr>
          <p:cNvPr id="68" name="Picture 67">
            <a:extLst>
              <a:ext uri="{FF2B5EF4-FFF2-40B4-BE49-F238E27FC236}">
                <a16:creationId xmlns:a16="http://schemas.microsoft.com/office/drawing/2014/main" id="{BD6E34C4-AEB8-A386-CBF0-5459FA5948C1}"/>
              </a:ext>
            </a:extLst>
          </p:cNvPr>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a:off x="340029" y="4007759"/>
            <a:ext cx="513264" cy="134110"/>
          </a:xfrm>
          <a:prstGeom prst="rect">
            <a:avLst/>
          </a:prstGeom>
        </p:spPr>
      </p:pic>
      <p:sp>
        <p:nvSpPr>
          <p:cNvPr id="69" name="TextBox 68">
            <a:extLst>
              <a:ext uri="{FF2B5EF4-FFF2-40B4-BE49-F238E27FC236}">
                <a16:creationId xmlns:a16="http://schemas.microsoft.com/office/drawing/2014/main" id="{867DBC49-CB1C-4792-733E-A3FEA24FC701}"/>
              </a:ext>
            </a:extLst>
          </p:cNvPr>
          <p:cNvSpPr txBox="1"/>
          <p:nvPr/>
        </p:nvSpPr>
        <p:spPr>
          <a:xfrm>
            <a:off x="436511" y="346951"/>
            <a:ext cx="2491778" cy="189154"/>
          </a:xfrm>
          <a:prstGeom prst="rect">
            <a:avLst/>
          </a:prstGeom>
          <a:noFill/>
        </p:spPr>
        <p:txBody>
          <a:bodyPr wrap="square" rtlCol="0" anchor="ctr">
            <a:spAutoFit/>
          </a:bodyPr>
          <a:lstStyle>
            <a:defPPr>
              <a:defRPr lang="en-US"/>
            </a:defPPr>
            <a:lvl1pPr algn="r">
              <a:tabLst>
                <a:tab pos="1058383" algn="l"/>
              </a:tabLst>
              <a:defRPr sz="500">
                <a:latin typeface="Avenir Next LT Pro Light" panose="020B0304020202020204" pitchFamily="34" charset="0"/>
              </a:defRPr>
            </a:lvl1pPr>
          </a:lstStyle>
          <a:p>
            <a:pPr algn="l"/>
            <a:r>
              <a:rPr lang="en-GB" sz="629" dirty="0"/>
              <a:t>Management of Customers Pocketbook</a:t>
            </a:r>
          </a:p>
        </p:txBody>
      </p:sp>
      <p:cxnSp>
        <p:nvCxnSpPr>
          <p:cNvPr id="70" name="Straight Connector 69">
            <a:extLst>
              <a:ext uri="{FF2B5EF4-FFF2-40B4-BE49-F238E27FC236}">
                <a16:creationId xmlns:a16="http://schemas.microsoft.com/office/drawing/2014/main" id="{7B277954-E99E-2894-F058-E534976C1337}"/>
              </a:ext>
            </a:extLst>
          </p:cNvPr>
          <p:cNvCxnSpPr>
            <a:cxnSpLocks/>
          </p:cNvCxnSpPr>
          <p:nvPr/>
        </p:nvCxnSpPr>
        <p:spPr>
          <a:xfrm flipH="1">
            <a:off x="340030" y="533604"/>
            <a:ext cx="5531381" cy="0"/>
          </a:xfrm>
          <a:prstGeom prst="line">
            <a:avLst/>
          </a:prstGeom>
          <a:ln>
            <a:solidFill>
              <a:srgbClr val="003F48"/>
            </a:solidFill>
          </a:ln>
        </p:spPr>
        <p:style>
          <a:lnRef idx="1">
            <a:schemeClr val="accent1"/>
          </a:lnRef>
          <a:fillRef idx="0">
            <a:schemeClr val="accent1"/>
          </a:fillRef>
          <a:effectRef idx="0">
            <a:schemeClr val="accent1"/>
          </a:effectRef>
          <a:fontRef idx="minor">
            <a:schemeClr val="tx1"/>
          </a:fontRef>
        </p:style>
      </p:cxnSp>
      <p:sp>
        <p:nvSpPr>
          <p:cNvPr id="71" name="Rectangle 70">
            <a:extLst>
              <a:ext uri="{FF2B5EF4-FFF2-40B4-BE49-F238E27FC236}">
                <a16:creationId xmlns:a16="http://schemas.microsoft.com/office/drawing/2014/main" id="{742E9290-6D1F-29BA-0B64-1DA971533537}"/>
              </a:ext>
            </a:extLst>
          </p:cNvPr>
          <p:cNvSpPr/>
          <p:nvPr/>
        </p:nvSpPr>
        <p:spPr>
          <a:xfrm>
            <a:off x="6295574" y="0"/>
            <a:ext cx="40140" cy="4500000"/>
          </a:xfrm>
          <a:prstGeom prst="rect">
            <a:avLst/>
          </a:prstGeom>
          <a:solidFill>
            <a:srgbClr val="003F4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528"/>
          </a:p>
        </p:txBody>
      </p:sp>
      <p:graphicFrame>
        <p:nvGraphicFramePr>
          <p:cNvPr id="96" name="Table 95">
            <a:extLst>
              <a:ext uri="{FF2B5EF4-FFF2-40B4-BE49-F238E27FC236}">
                <a16:creationId xmlns:a16="http://schemas.microsoft.com/office/drawing/2014/main" id="{FE4AFB65-9AF2-EA3D-8EDB-3FA0A30FBF85}"/>
              </a:ext>
            </a:extLst>
          </p:cNvPr>
          <p:cNvGraphicFramePr>
            <a:graphicFrameLocks noGrp="1"/>
          </p:cNvGraphicFramePr>
          <p:nvPr>
            <p:extLst>
              <p:ext uri="{D42A27DB-BD31-4B8C-83A1-F6EECF244321}">
                <p14:modId xmlns:p14="http://schemas.microsoft.com/office/powerpoint/2010/main" val="564946348"/>
              </p:ext>
            </p:extLst>
          </p:nvPr>
        </p:nvGraphicFramePr>
        <p:xfrm>
          <a:off x="340029" y="2465300"/>
          <a:ext cx="5531382" cy="1293176"/>
        </p:xfrm>
        <a:graphic>
          <a:graphicData uri="http://schemas.openxmlformats.org/drawingml/2006/table">
            <a:tbl>
              <a:tblPr>
                <a:tableStyleId>{5C22544A-7EE6-4342-B048-85BDC9FD1C3A}</a:tableStyleId>
              </a:tblPr>
              <a:tblGrid>
                <a:gridCol w="1843794">
                  <a:extLst>
                    <a:ext uri="{9D8B030D-6E8A-4147-A177-3AD203B41FA5}">
                      <a16:colId xmlns:a16="http://schemas.microsoft.com/office/drawing/2014/main" val="4154762390"/>
                    </a:ext>
                  </a:extLst>
                </a:gridCol>
                <a:gridCol w="1843794">
                  <a:extLst>
                    <a:ext uri="{9D8B030D-6E8A-4147-A177-3AD203B41FA5}">
                      <a16:colId xmlns:a16="http://schemas.microsoft.com/office/drawing/2014/main" val="283952235"/>
                    </a:ext>
                  </a:extLst>
                </a:gridCol>
                <a:gridCol w="1843794">
                  <a:extLst>
                    <a:ext uri="{9D8B030D-6E8A-4147-A177-3AD203B41FA5}">
                      <a16:colId xmlns:a16="http://schemas.microsoft.com/office/drawing/2014/main" val="3784862251"/>
                    </a:ext>
                  </a:extLst>
                </a:gridCol>
              </a:tblGrid>
              <a:tr h="646588">
                <a:tc>
                  <a:txBody>
                    <a:bodyPr/>
                    <a:lstStyle/>
                    <a:p>
                      <a:pPr marL="0" marR="0" lvl="0" indent="0" algn="ctr" defTabSz="600121" rtl="0" eaLnBrk="1" fontAlgn="auto" latinLnBrk="0" hangingPunct="1">
                        <a:lnSpc>
                          <a:spcPct val="100000"/>
                        </a:lnSpc>
                        <a:spcBef>
                          <a:spcPts val="0"/>
                        </a:spcBef>
                        <a:spcAft>
                          <a:spcPts val="0"/>
                        </a:spcAft>
                        <a:buClrTx/>
                        <a:buSzTx/>
                        <a:buFontTx/>
                        <a:buNone/>
                        <a:tabLst/>
                        <a:defRPr/>
                      </a:pPr>
                      <a:r>
                        <a:rPr lang="en-GB" sz="900" b="0" dirty="0">
                          <a:solidFill>
                            <a:srgbClr val="003F48"/>
                          </a:solidFill>
                          <a:latin typeface="Avenir LT Pro 65 Medium" panose="020B0603020203020204" pitchFamily="34" charset="0"/>
                        </a:rPr>
                        <a:t>HIGH</a:t>
                      </a:r>
                      <a:r>
                        <a:rPr lang="en-GB" sz="900" b="1" dirty="0">
                          <a:solidFill>
                            <a:srgbClr val="003F48"/>
                          </a:solidFill>
                          <a:latin typeface="Avenir LT Pro 65 Medium" panose="020B0603020203020204" pitchFamily="34" charset="0"/>
                        </a:rPr>
                        <a:t> SATISFACTION</a:t>
                      </a:r>
                    </a:p>
                    <a:p>
                      <a:pPr marL="0" marR="0" lvl="0" indent="0" algn="ctr" defTabSz="600121" rtl="0" eaLnBrk="1" fontAlgn="auto" latinLnBrk="0" hangingPunct="1">
                        <a:lnSpc>
                          <a:spcPct val="100000"/>
                        </a:lnSpc>
                        <a:spcBef>
                          <a:spcPts val="0"/>
                        </a:spcBef>
                        <a:spcAft>
                          <a:spcPts val="0"/>
                        </a:spcAft>
                        <a:buClrTx/>
                        <a:buSzTx/>
                        <a:buFontTx/>
                        <a:buNone/>
                        <a:tabLst/>
                        <a:defRPr/>
                      </a:pPr>
                      <a:r>
                        <a:rPr lang="en-GB" sz="800" dirty="0">
                          <a:latin typeface="Avenir LT Pro 65 Medium" panose="020B0603020203020204" pitchFamily="34" charset="0"/>
                        </a:rPr>
                        <a:t>Fewer customers, simpler product/ service makes it easier to wow.</a:t>
                      </a:r>
                    </a:p>
                  </a:txBody>
                  <a:tcPr marT="108000" marB="108000">
                    <a:lnT w="12700" cap="flat" cmpd="sng" algn="ctr">
                      <a:solidFill>
                        <a:srgbClr val="003F48"/>
                      </a:solidFill>
                      <a:prstDash val="solid"/>
                      <a:round/>
                      <a:headEnd type="none" w="med" len="med"/>
                      <a:tailEnd type="none" w="med" len="med"/>
                    </a:lnT>
                    <a:lnB w="12700" cap="flat" cmpd="sng" algn="ctr">
                      <a:solidFill>
                        <a:srgbClr val="003F48"/>
                      </a:solidFill>
                      <a:prstDash val="solid"/>
                      <a:round/>
                      <a:headEnd type="none" w="med" len="med"/>
                      <a:tailEnd type="none" w="med" len="med"/>
                    </a:lnB>
                    <a:noFill/>
                  </a:tcPr>
                </a:tc>
                <a:tc>
                  <a:txBody>
                    <a:bodyPr/>
                    <a:lstStyle/>
                    <a:p>
                      <a:pPr marL="0" marR="0" lvl="0" indent="0" algn="ctr" defTabSz="600121" rtl="0" eaLnBrk="1" fontAlgn="auto" latinLnBrk="0" hangingPunct="1">
                        <a:lnSpc>
                          <a:spcPct val="100000"/>
                        </a:lnSpc>
                        <a:spcBef>
                          <a:spcPts val="0"/>
                        </a:spcBef>
                        <a:spcAft>
                          <a:spcPts val="0"/>
                        </a:spcAft>
                        <a:buClrTx/>
                        <a:buSzTx/>
                        <a:buFontTx/>
                        <a:buNone/>
                        <a:tabLst/>
                        <a:defRPr/>
                      </a:pPr>
                      <a:r>
                        <a:rPr lang="en-GB" sz="900" b="0" dirty="0">
                          <a:solidFill>
                            <a:srgbClr val="003F48"/>
                          </a:solidFill>
                          <a:latin typeface="Avenir LT Pro 65 Medium" panose="020B0603020203020204" pitchFamily="34" charset="0"/>
                        </a:rPr>
                        <a:t>HIGH</a:t>
                      </a:r>
                      <a:r>
                        <a:rPr lang="en-GB" sz="900" b="1" dirty="0">
                          <a:solidFill>
                            <a:srgbClr val="003F48"/>
                          </a:solidFill>
                          <a:latin typeface="Avenir LT Pro 65 Medium" panose="020B0603020203020204" pitchFamily="34" charset="0"/>
                        </a:rPr>
                        <a:t> MORALE</a:t>
                      </a:r>
                    </a:p>
                    <a:p>
                      <a:pPr marL="0" marR="0" lvl="0" indent="0" algn="ctr" defTabSz="600121" rtl="0" eaLnBrk="1" fontAlgn="auto" latinLnBrk="0" hangingPunct="1">
                        <a:lnSpc>
                          <a:spcPct val="100000"/>
                        </a:lnSpc>
                        <a:spcBef>
                          <a:spcPts val="0"/>
                        </a:spcBef>
                        <a:spcAft>
                          <a:spcPts val="0"/>
                        </a:spcAft>
                        <a:buClrTx/>
                        <a:buSzTx/>
                        <a:buFontTx/>
                        <a:buNone/>
                        <a:tabLst/>
                        <a:defRPr/>
                      </a:pPr>
                      <a:r>
                        <a:rPr lang="en-GB" sz="800" dirty="0">
                          <a:latin typeface="Avenir LT Pro 65 Medium" panose="020B0603020203020204" pitchFamily="34" charset="0"/>
                        </a:rPr>
                        <a:t>Employees feel closer to heart of the business and its mission.</a:t>
                      </a:r>
                    </a:p>
                  </a:txBody>
                  <a:tcPr marT="108000" marB="108000">
                    <a:lnT w="12700" cap="flat" cmpd="sng" algn="ctr">
                      <a:solidFill>
                        <a:srgbClr val="003F48"/>
                      </a:solidFill>
                      <a:prstDash val="solid"/>
                      <a:round/>
                      <a:headEnd type="none" w="med" len="med"/>
                      <a:tailEnd type="none" w="med" len="med"/>
                    </a:lnT>
                    <a:lnB w="12700" cap="flat" cmpd="sng" algn="ctr">
                      <a:solidFill>
                        <a:srgbClr val="003F48"/>
                      </a:solidFill>
                      <a:prstDash val="solid"/>
                      <a:round/>
                      <a:headEnd type="none" w="med" len="med"/>
                      <a:tailEnd type="none" w="med" len="med"/>
                    </a:lnB>
                    <a:noFill/>
                  </a:tcPr>
                </a:tc>
                <a:tc>
                  <a:txBody>
                    <a:bodyPr/>
                    <a:lstStyle/>
                    <a:p>
                      <a:pPr marL="0" marR="0" lvl="0" indent="0" algn="ctr" defTabSz="600121" rtl="0" eaLnBrk="1" fontAlgn="auto" latinLnBrk="0" hangingPunct="1">
                        <a:lnSpc>
                          <a:spcPct val="100000"/>
                        </a:lnSpc>
                        <a:spcBef>
                          <a:spcPts val="0"/>
                        </a:spcBef>
                        <a:spcAft>
                          <a:spcPts val="0"/>
                        </a:spcAft>
                        <a:buClrTx/>
                        <a:buSzTx/>
                        <a:buFontTx/>
                        <a:buNone/>
                        <a:tabLst/>
                        <a:defRPr/>
                      </a:pPr>
                      <a:r>
                        <a:rPr lang="en-GB" sz="900" b="0" dirty="0">
                          <a:solidFill>
                            <a:srgbClr val="003F48"/>
                          </a:solidFill>
                          <a:latin typeface="Avenir LT Pro 65 Medium" panose="020B0603020203020204" pitchFamily="34" charset="0"/>
                        </a:rPr>
                        <a:t>LOW </a:t>
                      </a:r>
                      <a:r>
                        <a:rPr lang="en-GB" sz="900" b="1" dirty="0">
                          <a:solidFill>
                            <a:srgbClr val="003F48"/>
                          </a:solidFill>
                          <a:latin typeface="Avenir LT Pro 65 Medium" panose="020B0603020203020204" pitchFamily="34" charset="0"/>
                        </a:rPr>
                        <a:t>SALES</a:t>
                      </a:r>
                    </a:p>
                    <a:p>
                      <a:pPr marL="0" marR="0" lvl="0" indent="0" algn="ctr" defTabSz="600121" rtl="0" eaLnBrk="1" fontAlgn="auto" latinLnBrk="0" hangingPunct="1">
                        <a:lnSpc>
                          <a:spcPct val="100000"/>
                        </a:lnSpc>
                        <a:spcBef>
                          <a:spcPts val="0"/>
                        </a:spcBef>
                        <a:spcAft>
                          <a:spcPts val="0"/>
                        </a:spcAft>
                        <a:buClrTx/>
                        <a:buSzTx/>
                        <a:buFontTx/>
                        <a:buNone/>
                        <a:tabLst/>
                        <a:defRPr/>
                      </a:pPr>
                      <a:r>
                        <a:rPr lang="en-GB" sz="800" dirty="0">
                          <a:latin typeface="Avenir LT Pro 65 Medium" panose="020B0603020203020204" pitchFamily="34" charset="0"/>
                        </a:rPr>
                        <a:t>Ability to deliver and manage growth restricts scale.</a:t>
                      </a:r>
                    </a:p>
                  </a:txBody>
                  <a:tcPr marT="108000" marB="108000">
                    <a:lnT w="12700" cap="flat" cmpd="sng" algn="ctr">
                      <a:solidFill>
                        <a:srgbClr val="003F48"/>
                      </a:solidFill>
                      <a:prstDash val="solid"/>
                      <a:round/>
                      <a:headEnd type="none" w="med" len="med"/>
                      <a:tailEnd type="none" w="med" len="med"/>
                    </a:lnT>
                    <a:lnB w="12700" cap="flat" cmpd="sng" algn="ctr">
                      <a:solidFill>
                        <a:srgbClr val="003F48"/>
                      </a:solidFill>
                      <a:prstDash val="solid"/>
                      <a:round/>
                      <a:headEnd type="none" w="med" len="med"/>
                      <a:tailEnd type="none" w="med" len="med"/>
                    </a:lnB>
                    <a:noFill/>
                  </a:tcPr>
                </a:tc>
                <a:extLst>
                  <a:ext uri="{0D108BD9-81ED-4DB2-BD59-A6C34878D82A}">
                    <a16:rowId xmlns:a16="http://schemas.microsoft.com/office/drawing/2014/main" val="3296425543"/>
                  </a:ext>
                </a:extLst>
              </a:tr>
              <a:tr h="646588">
                <a:tc>
                  <a:txBody>
                    <a:bodyPr/>
                    <a:lstStyle/>
                    <a:p>
                      <a:pPr marL="0" marR="0" lvl="0" indent="0" algn="ctr" defTabSz="600121" rtl="0" eaLnBrk="1" fontAlgn="auto" latinLnBrk="0" hangingPunct="1">
                        <a:lnSpc>
                          <a:spcPct val="100000"/>
                        </a:lnSpc>
                        <a:spcBef>
                          <a:spcPts val="0"/>
                        </a:spcBef>
                        <a:spcAft>
                          <a:spcPts val="0"/>
                        </a:spcAft>
                        <a:buClrTx/>
                        <a:buSzTx/>
                        <a:buFontTx/>
                        <a:buNone/>
                        <a:tabLst/>
                        <a:defRPr/>
                      </a:pPr>
                      <a:r>
                        <a:rPr lang="en-GB" sz="900" b="0" dirty="0">
                          <a:solidFill>
                            <a:srgbClr val="003F48"/>
                          </a:solidFill>
                          <a:latin typeface="Avenir LT Pro 65 Medium" panose="020B0603020203020204" pitchFamily="34" charset="0"/>
                        </a:rPr>
                        <a:t>LOWER</a:t>
                      </a:r>
                      <a:r>
                        <a:rPr lang="en-GB" sz="900" b="1" dirty="0">
                          <a:solidFill>
                            <a:srgbClr val="003F48"/>
                          </a:solidFill>
                          <a:latin typeface="Avenir LT Pro 65 Medium" panose="020B0603020203020204" pitchFamily="34" charset="0"/>
                        </a:rPr>
                        <a:t> CHURN</a:t>
                      </a:r>
                      <a:endParaRPr lang="en-GB" sz="900" dirty="0">
                        <a:latin typeface="Avenir LT Pro 65 Medium" panose="020B0603020203020204" pitchFamily="34" charset="0"/>
                      </a:endParaRPr>
                    </a:p>
                    <a:p>
                      <a:pPr marL="0" marR="0" lvl="0" indent="0" algn="ctr" defTabSz="600121" rtl="0" eaLnBrk="1" fontAlgn="auto" latinLnBrk="0" hangingPunct="1">
                        <a:lnSpc>
                          <a:spcPct val="100000"/>
                        </a:lnSpc>
                        <a:spcBef>
                          <a:spcPts val="0"/>
                        </a:spcBef>
                        <a:spcAft>
                          <a:spcPts val="0"/>
                        </a:spcAft>
                        <a:buClrTx/>
                        <a:buSzTx/>
                        <a:buFontTx/>
                        <a:buNone/>
                        <a:tabLst/>
                        <a:defRPr/>
                      </a:pPr>
                      <a:r>
                        <a:rPr lang="en-GB" sz="800" dirty="0">
                          <a:latin typeface="Avenir LT Pro 65 Medium" panose="020B0603020203020204" pitchFamily="34" charset="0"/>
                        </a:rPr>
                        <a:t>Customers feel looked after due to small size of business.</a:t>
                      </a:r>
                    </a:p>
                  </a:txBody>
                  <a:tcPr marT="108000" marB="108000">
                    <a:lnT w="12700" cap="flat" cmpd="sng" algn="ctr">
                      <a:solidFill>
                        <a:srgbClr val="003F48"/>
                      </a:solidFill>
                      <a:prstDash val="solid"/>
                      <a:round/>
                      <a:headEnd type="none" w="med" len="med"/>
                      <a:tailEnd type="none" w="med" len="med"/>
                    </a:lnT>
                    <a:lnB w="12700" cap="flat" cmpd="sng" algn="ctr">
                      <a:solidFill>
                        <a:srgbClr val="003F48"/>
                      </a:solidFill>
                      <a:prstDash val="solid"/>
                      <a:round/>
                      <a:headEnd type="none" w="med" len="med"/>
                      <a:tailEnd type="none" w="med" len="med"/>
                    </a:lnB>
                    <a:noFill/>
                  </a:tcPr>
                </a:tc>
                <a:tc>
                  <a:txBody>
                    <a:bodyPr/>
                    <a:lstStyle/>
                    <a:p>
                      <a:pPr marL="0" marR="0" lvl="0" indent="0" algn="ctr" defTabSz="600121" rtl="0" eaLnBrk="1" fontAlgn="auto" latinLnBrk="0" hangingPunct="1">
                        <a:lnSpc>
                          <a:spcPct val="100000"/>
                        </a:lnSpc>
                        <a:spcBef>
                          <a:spcPts val="0"/>
                        </a:spcBef>
                        <a:spcAft>
                          <a:spcPts val="0"/>
                        </a:spcAft>
                        <a:buClrTx/>
                        <a:buSzTx/>
                        <a:buFontTx/>
                        <a:buNone/>
                        <a:tabLst/>
                        <a:defRPr/>
                      </a:pPr>
                      <a:r>
                        <a:rPr lang="en-GB" sz="900" b="0" dirty="0">
                          <a:solidFill>
                            <a:srgbClr val="003F48"/>
                          </a:solidFill>
                          <a:latin typeface="Avenir LT Pro 65 Medium" panose="020B0603020203020204" pitchFamily="34" charset="0"/>
                        </a:rPr>
                        <a:t>GOOD </a:t>
                      </a:r>
                      <a:r>
                        <a:rPr lang="en-GB" sz="900" b="1" dirty="0">
                          <a:solidFill>
                            <a:srgbClr val="003F48"/>
                          </a:solidFill>
                          <a:latin typeface="Avenir LT Pro 65 Medium" panose="020B0603020203020204" pitchFamily="34" charset="0"/>
                        </a:rPr>
                        <a:t>REPUTATION</a:t>
                      </a:r>
                      <a:r>
                        <a:rPr lang="en-GB" sz="900" dirty="0">
                          <a:solidFill>
                            <a:schemeClr val="tx1">
                              <a:lumMod val="65000"/>
                              <a:lumOff val="35000"/>
                            </a:schemeClr>
                          </a:solidFill>
                          <a:latin typeface="Avenir LT Pro 65 Medium" panose="020B0603020203020204" pitchFamily="34" charset="0"/>
                        </a:rPr>
                        <a:t>	</a:t>
                      </a:r>
                    </a:p>
                    <a:p>
                      <a:pPr marL="0" marR="0" lvl="0" indent="0" algn="ctr" defTabSz="600121" rtl="0" eaLnBrk="1" fontAlgn="auto" latinLnBrk="0" hangingPunct="1">
                        <a:lnSpc>
                          <a:spcPct val="100000"/>
                        </a:lnSpc>
                        <a:spcBef>
                          <a:spcPts val="0"/>
                        </a:spcBef>
                        <a:spcAft>
                          <a:spcPts val="0"/>
                        </a:spcAft>
                        <a:buClrTx/>
                        <a:buSzTx/>
                        <a:buFontTx/>
                        <a:buNone/>
                        <a:tabLst/>
                        <a:defRPr/>
                      </a:pPr>
                      <a:r>
                        <a:rPr lang="en-GB" sz="800" dirty="0">
                          <a:solidFill>
                            <a:schemeClr val="tx1"/>
                          </a:solidFill>
                          <a:latin typeface="Avenir LT Pro 65 Medium" panose="020B0603020203020204" pitchFamily="34" charset="0"/>
                        </a:rPr>
                        <a:t>Only among customers in the know.</a:t>
                      </a:r>
                    </a:p>
                  </a:txBody>
                  <a:tcPr marT="108000" marB="108000">
                    <a:lnT w="12700" cap="flat" cmpd="sng" algn="ctr">
                      <a:solidFill>
                        <a:srgbClr val="003F48"/>
                      </a:solidFill>
                      <a:prstDash val="solid"/>
                      <a:round/>
                      <a:headEnd type="none" w="med" len="med"/>
                      <a:tailEnd type="none" w="med" len="med"/>
                    </a:lnT>
                    <a:lnB w="12700" cap="flat" cmpd="sng" algn="ctr">
                      <a:solidFill>
                        <a:srgbClr val="003F48"/>
                      </a:solidFill>
                      <a:prstDash val="solid"/>
                      <a:round/>
                      <a:headEnd type="none" w="med" len="med"/>
                      <a:tailEnd type="none" w="med" len="med"/>
                    </a:lnB>
                    <a:noFill/>
                  </a:tcPr>
                </a:tc>
                <a:tc>
                  <a:txBody>
                    <a:bodyPr/>
                    <a:lstStyle/>
                    <a:p>
                      <a:pPr marL="0" marR="0" lvl="0" indent="0" algn="ctr" defTabSz="600121" rtl="0" eaLnBrk="1" fontAlgn="auto" latinLnBrk="0" hangingPunct="1">
                        <a:lnSpc>
                          <a:spcPct val="100000"/>
                        </a:lnSpc>
                        <a:spcBef>
                          <a:spcPts val="0"/>
                        </a:spcBef>
                        <a:spcAft>
                          <a:spcPts val="0"/>
                        </a:spcAft>
                        <a:buClrTx/>
                        <a:buSzTx/>
                        <a:buFontTx/>
                        <a:buNone/>
                        <a:tabLst/>
                        <a:defRPr/>
                      </a:pPr>
                      <a:r>
                        <a:rPr lang="en-GB" sz="900" b="0" dirty="0">
                          <a:solidFill>
                            <a:srgbClr val="003F48"/>
                          </a:solidFill>
                          <a:latin typeface="Avenir LT Pro 65 Medium" panose="020B0603020203020204" pitchFamily="34" charset="0"/>
                        </a:rPr>
                        <a:t>LOWER </a:t>
                      </a:r>
                      <a:r>
                        <a:rPr lang="en-GB" sz="900" b="1" dirty="0">
                          <a:solidFill>
                            <a:srgbClr val="003F48"/>
                          </a:solidFill>
                          <a:latin typeface="Avenir LT Pro 65 Medium" panose="020B0603020203020204" pitchFamily="34" charset="0"/>
                        </a:rPr>
                        <a:t>COSTS</a:t>
                      </a:r>
                    </a:p>
                    <a:p>
                      <a:pPr marL="0" marR="0" lvl="0" indent="0" algn="ctr" defTabSz="600121" rtl="0" eaLnBrk="1" fontAlgn="auto" latinLnBrk="0" hangingPunct="1">
                        <a:lnSpc>
                          <a:spcPct val="100000"/>
                        </a:lnSpc>
                        <a:spcBef>
                          <a:spcPts val="0"/>
                        </a:spcBef>
                        <a:spcAft>
                          <a:spcPts val="0"/>
                        </a:spcAft>
                        <a:buClrTx/>
                        <a:buSzTx/>
                        <a:buFontTx/>
                        <a:buNone/>
                        <a:tabLst/>
                        <a:defRPr/>
                      </a:pPr>
                      <a:r>
                        <a:rPr lang="en-GB" sz="800" dirty="0">
                          <a:latin typeface="Avenir LT Pro 65 Medium" panose="020B0603020203020204" pitchFamily="34" charset="0"/>
                        </a:rPr>
                        <a:t>Fewer customers to support with basic systems and processes.</a:t>
                      </a:r>
                    </a:p>
                  </a:txBody>
                  <a:tcPr marT="108000" marB="108000">
                    <a:lnT w="12700" cap="flat" cmpd="sng" algn="ctr">
                      <a:solidFill>
                        <a:srgbClr val="003F48"/>
                      </a:solidFill>
                      <a:prstDash val="solid"/>
                      <a:round/>
                      <a:headEnd type="none" w="med" len="med"/>
                      <a:tailEnd type="none" w="med" len="med"/>
                    </a:lnT>
                    <a:lnB w="12700" cap="flat" cmpd="sng" algn="ctr">
                      <a:solidFill>
                        <a:srgbClr val="003F48"/>
                      </a:solidFill>
                      <a:prstDash val="solid"/>
                      <a:round/>
                      <a:headEnd type="none" w="med" len="med"/>
                      <a:tailEnd type="none" w="med" len="med"/>
                    </a:lnB>
                    <a:noFill/>
                  </a:tcPr>
                </a:tc>
                <a:extLst>
                  <a:ext uri="{0D108BD9-81ED-4DB2-BD59-A6C34878D82A}">
                    <a16:rowId xmlns:a16="http://schemas.microsoft.com/office/drawing/2014/main" val="3614738653"/>
                  </a:ext>
                </a:extLst>
              </a:tr>
            </a:tbl>
          </a:graphicData>
        </a:graphic>
      </p:graphicFrame>
    </p:spTree>
    <p:extLst>
      <p:ext uri="{BB962C8B-B14F-4D97-AF65-F5344CB8AC3E}">
        <p14:creationId xmlns:p14="http://schemas.microsoft.com/office/powerpoint/2010/main" val="418063667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C240B775-AD14-2A12-641C-726293E9F95E}"/>
              </a:ext>
            </a:extLst>
          </p:cNvPr>
          <p:cNvSpPr txBox="1"/>
          <p:nvPr/>
        </p:nvSpPr>
        <p:spPr>
          <a:xfrm>
            <a:off x="3323670" y="348980"/>
            <a:ext cx="2491778" cy="189154"/>
          </a:xfrm>
          <a:prstGeom prst="rect">
            <a:avLst/>
          </a:prstGeom>
          <a:noFill/>
        </p:spPr>
        <p:txBody>
          <a:bodyPr wrap="square" rtlCol="0" anchor="ctr">
            <a:spAutoFit/>
          </a:bodyPr>
          <a:lstStyle/>
          <a:p>
            <a:pPr algn="r">
              <a:tabLst>
                <a:tab pos="1330387" algn="l"/>
              </a:tabLst>
            </a:pPr>
            <a:r>
              <a:rPr lang="en-GB" sz="629" dirty="0">
                <a:latin typeface="Avenir Next LT Pro Light" panose="020B0304020202020204" pitchFamily="34" charset="0"/>
              </a:rPr>
              <a:t>Management of Customers Pocketbook</a:t>
            </a:r>
          </a:p>
        </p:txBody>
      </p:sp>
      <p:sp>
        <p:nvSpPr>
          <p:cNvPr id="9" name="Slide Number Placeholder 5">
            <a:extLst>
              <a:ext uri="{FF2B5EF4-FFF2-40B4-BE49-F238E27FC236}">
                <a16:creationId xmlns:a16="http://schemas.microsoft.com/office/drawing/2014/main" id="{8CE3BA27-4A0B-FD71-1844-002ACBD2F410}"/>
              </a:ext>
            </a:extLst>
          </p:cNvPr>
          <p:cNvSpPr txBox="1">
            <a:spLocks/>
          </p:cNvSpPr>
          <p:nvPr/>
        </p:nvSpPr>
        <p:spPr>
          <a:xfrm>
            <a:off x="5678078" y="335137"/>
            <a:ext cx="303799" cy="216840"/>
          </a:xfrm>
          <a:prstGeom prst="rect">
            <a:avLst/>
          </a:prstGeom>
        </p:spPr>
        <p:txBody>
          <a:bodyPr vert="horz" lIns="54304" tIns="27153" rIns="54304" bIns="27153" rtlCol="0" anchor="ctr"/>
          <a:lstStyle>
            <a:defPPr>
              <a:defRPr lang="en-US"/>
            </a:defPPr>
            <a:lvl1pPr marL="0" algn="r" defTabSz="457200" rtl="0" eaLnBrk="1" latinLnBrk="0" hangingPunct="1">
              <a:defRPr sz="450" kern="1200">
                <a:solidFill>
                  <a:schemeClr val="bg1">
                    <a:lumMod val="85000"/>
                  </a:schemeClr>
                </a:solidFill>
                <a:latin typeface="Avenir Next LT Pro Light" panose="020B0304020202020204" pitchFamily="34" charset="0"/>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AAF318D0-7A32-4883-B264-F6C453FE3576}" type="slidenum">
              <a:rPr lang="en-GB" sz="754" b="1">
                <a:solidFill>
                  <a:schemeClr val="tx1"/>
                </a:solidFill>
                <a:latin typeface="Avenir LT Pro 65 Medium" panose="020B0603020203020204" pitchFamily="34" charset="0"/>
              </a:rPr>
              <a:pPr/>
              <a:t>39</a:t>
            </a:fld>
            <a:endParaRPr lang="en-GB" sz="754" b="1">
              <a:solidFill>
                <a:schemeClr val="tx1"/>
              </a:solidFill>
              <a:latin typeface="Avenir LT Pro 65 Medium" panose="020B0603020203020204" pitchFamily="34" charset="0"/>
            </a:endParaRPr>
          </a:p>
        </p:txBody>
      </p:sp>
      <p:pic>
        <p:nvPicPr>
          <p:cNvPr id="10" name="Picture 9">
            <a:extLst>
              <a:ext uri="{FF2B5EF4-FFF2-40B4-BE49-F238E27FC236}">
                <a16:creationId xmlns:a16="http://schemas.microsoft.com/office/drawing/2014/main" id="{1C2F9397-3001-18B9-D587-3C3A0CC30CBA}"/>
              </a:ext>
            </a:extLst>
          </p:cNvPr>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a:off x="5421446" y="4002749"/>
            <a:ext cx="513264" cy="134110"/>
          </a:xfrm>
          <a:prstGeom prst="rect">
            <a:avLst/>
          </a:prstGeom>
        </p:spPr>
      </p:pic>
      <p:sp>
        <p:nvSpPr>
          <p:cNvPr id="28" name="Oval 27">
            <a:extLst>
              <a:ext uri="{FF2B5EF4-FFF2-40B4-BE49-F238E27FC236}">
                <a16:creationId xmlns:a16="http://schemas.microsoft.com/office/drawing/2014/main" id="{DAF6C626-C93B-A22E-F2B9-5BA2F12BAEB7}"/>
              </a:ext>
            </a:extLst>
          </p:cNvPr>
          <p:cNvSpPr/>
          <p:nvPr/>
        </p:nvSpPr>
        <p:spPr>
          <a:xfrm rot="11134682">
            <a:off x="5133079" y="835437"/>
            <a:ext cx="170332" cy="170332"/>
          </a:xfrm>
          <a:prstGeom prst="ellipse">
            <a:avLst/>
          </a:prstGeom>
          <a:solidFill>
            <a:schemeClr val="bg1">
              <a:lumMod val="65000"/>
            </a:schemeClr>
          </a:solidFill>
          <a:ln w="6350">
            <a:solidFill>
              <a:srgbClr val="4D4D4D"/>
            </a:solidFill>
            <a:extLst>
              <a:ext uri="{C807C97D-BFC1-408E-A445-0C87EB9F89A2}">
                <ask:lineSketchStyleProps xmlns:ask="http://schemas.microsoft.com/office/drawing/2018/sketchyshapes" sd="3978248048">
                  <a:custGeom>
                    <a:avLst/>
                    <a:gdLst>
                      <a:gd name="connsiteX0" fmla="*/ 0 w 504000"/>
                      <a:gd name="connsiteY0" fmla="*/ 252000 h 504000"/>
                      <a:gd name="connsiteX1" fmla="*/ 252000 w 504000"/>
                      <a:gd name="connsiteY1" fmla="*/ 0 h 504000"/>
                      <a:gd name="connsiteX2" fmla="*/ 504000 w 504000"/>
                      <a:gd name="connsiteY2" fmla="*/ 252000 h 504000"/>
                      <a:gd name="connsiteX3" fmla="*/ 252000 w 504000"/>
                      <a:gd name="connsiteY3" fmla="*/ 504000 h 504000"/>
                      <a:gd name="connsiteX4" fmla="*/ 0 w 504000"/>
                      <a:gd name="connsiteY4" fmla="*/ 252000 h 504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04000" h="504000" fill="none" extrusionOk="0">
                        <a:moveTo>
                          <a:pt x="0" y="252000"/>
                        </a:moveTo>
                        <a:cubicBezTo>
                          <a:pt x="10215" y="121361"/>
                          <a:pt x="108227" y="-5764"/>
                          <a:pt x="252000" y="0"/>
                        </a:cubicBezTo>
                        <a:cubicBezTo>
                          <a:pt x="365645" y="1603"/>
                          <a:pt x="495676" y="146461"/>
                          <a:pt x="504000" y="252000"/>
                        </a:cubicBezTo>
                        <a:cubicBezTo>
                          <a:pt x="504107" y="359184"/>
                          <a:pt x="374048" y="509862"/>
                          <a:pt x="252000" y="504000"/>
                        </a:cubicBezTo>
                        <a:cubicBezTo>
                          <a:pt x="101159" y="488907"/>
                          <a:pt x="20161" y="379868"/>
                          <a:pt x="0" y="252000"/>
                        </a:cubicBezTo>
                        <a:close/>
                      </a:path>
                      <a:path w="504000" h="504000" stroke="0" extrusionOk="0">
                        <a:moveTo>
                          <a:pt x="0" y="252000"/>
                        </a:moveTo>
                        <a:cubicBezTo>
                          <a:pt x="-2454" y="108298"/>
                          <a:pt x="144402" y="-14082"/>
                          <a:pt x="252000" y="0"/>
                        </a:cubicBezTo>
                        <a:cubicBezTo>
                          <a:pt x="400050" y="18812"/>
                          <a:pt x="477128" y="125353"/>
                          <a:pt x="504000" y="252000"/>
                        </a:cubicBezTo>
                        <a:cubicBezTo>
                          <a:pt x="484323" y="374101"/>
                          <a:pt x="415844" y="494832"/>
                          <a:pt x="252000" y="504000"/>
                        </a:cubicBezTo>
                        <a:cubicBezTo>
                          <a:pt x="93898" y="484274"/>
                          <a:pt x="10706" y="399289"/>
                          <a:pt x="0" y="252000"/>
                        </a:cubicBezTo>
                        <a:close/>
                      </a:path>
                    </a:pathLst>
                  </a:custGeom>
                  <ask:type>
                    <ask:lineSketchNone/>
                  </ask:type>
                </ask:lineSketchStyleProps>
              </a:ext>
            </a:extLst>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508"/>
          </a:p>
        </p:txBody>
      </p:sp>
      <p:sp>
        <p:nvSpPr>
          <p:cNvPr id="29" name="Oval 28">
            <a:extLst>
              <a:ext uri="{FF2B5EF4-FFF2-40B4-BE49-F238E27FC236}">
                <a16:creationId xmlns:a16="http://schemas.microsoft.com/office/drawing/2014/main" id="{1E8014AC-EAAA-9B96-4366-28149F3D319B}"/>
              </a:ext>
            </a:extLst>
          </p:cNvPr>
          <p:cNvSpPr/>
          <p:nvPr/>
        </p:nvSpPr>
        <p:spPr>
          <a:xfrm>
            <a:off x="5334582" y="835437"/>
            <a:ext cx="170332" cy="170332"/>
          </a:xfrm>
          <a:prstGeom prst="ellipse">
            <a:avLst/>
          </a:prstGeom>
          <a:solidFill>
            <a:schemeClr val="bg1">
              <a:lumMod val="65000"/>
            </a:schemeClr>
          </a:solidFill>
          <a:ln w="6350">
            <a:solidFill>
              <a:srgbClr val="4D4D4D"/>
            </a:solidFill>
            <a:extLst>
              <a:ext uri="{C807C97D-BFC1-408E-A445-0C87EB9F89A2}">
                <ask:lineSketchStyleProps xmlns:ask="http://schemas.microsoft.com/office/drawing/2018/sketchyshapes" sd="3978248048">
                  <a:custGeom>
                    <a:avLst/>
                    <a:gdLst>
                      <a:gd name="connsiteX0" fmla="*/ 0 w 504000"/>
                      <a:gd name="connsiteY0" fmla="*/ 252000 h 504000"/>
                      <a:gd name="connsiteX1" fmla="*/ 252000 w 504000"/>
                      <a:gd name="connsiteY1" fmla="*/ 0 h 504000"/>
                      <a:gd name="connsiteX2" fmla="*/ 504000 w 504000"/>
                      <a:gd name="connsiteY2" fmla="*/ 252000 h 504000"/>
                      <a:gd name="connsiteX3" fmla="*/ 252000 w 504000"/>
                      <a:gd name="connsiteY3" fmla="*/ 504000 h 504000"/>
                      <a:gd name="connsiteX4" fmla="*/ 0 w 504000"/>
                      <a:gd name="connsiteY4" fmla="*/ 252000 h 504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04000" h="504000" fill="none" extrusionOk="0">
                        <a:moveTo>
                          <a:pt x="0" y="252000"/>
                        </a:moveTo>
                        <a:cubicBezTo>
                          <a:pt x="10215" y="121361"/>
                          <a:pt x="108227" y="-5764"/>
                          <a:pt x="252000" y="0"/>
                        </a:cubicBezTo>
                        <a:cubicBezTo>
                          <a:pt x="365645" y="1603"/>
                          <a:pt x="495676" y="146461"/>
                          <a:pt x="504000" y="252000"/>
                        </a:cubicBezTo>
                        <a:cubicBezTo>
                          <a:pt x="504107" y="359184"/>
                          <a:pt x="374048" y="509862"/>
                          <a:pt x="252000" y="504000"/>
                        </a:cubicBezTo>
                        <a:cubicBezTo>
                          <a:pt x="101159" y="488907"/>
                          <a:pt x="20161" y="379868"/>
                          <a:pt x="0" y="252000"/>
                        </a:cubicBezTo>
                        <a:close/>
                      </a:path>
                      <a:path w="504000" h="504000" stroke="0" extrusionOk="0">
                        <a:moveTo>
                          <a:pt x="0" y="252000"/>
                        </a:moveTo>
                        <a:cubicBezTo>
                          <a:pt x="-2454" y="108298"/>
                          <a:pt x="144402" y="-14082"/>
                          <a:pt x="252000" y="0"/>
                        </a:cubicBezTo>
                        <a:cubicBezTo>
                          <a:pt x="400050" y="18812"/>
                          <a:pt x="477128" y="125353"/>
                          <a:pt x="504000" y="252000"/>
                        </a:cubicBezTo>
                        <a:cubicBezTo>
                          <a:pt x="484323" y="374101"/>
                          <a:pt x="415844" y="494832"/>
                          <a:pt x="252000" y="504000"/>
                        </a:cubicBezTo>
                        <a:cubicBezTo>
                          <a:pt x="93898" y="484274"/>
                          <a:pt x="10706" y="399289"/>
                          <a:pt x="0" y="252000"/>
                        </a:cubicBezTo>
                        <a:close/>
                      </a:path>
                    </a:pathLst>
                  </a:custGeom>
                  <ask:type>
                    <ask:lineSketchNone/>
                  </ask:type>
                </ask:lineSketchStyleProps>
              </a:ext>
            </a:extLst>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508"/>
          </a:p>
        </p:txBody>
      </p:sp>
      <p:sp>
        <p:nvSpPr>
          <p:cNvPr id="30" name="Oval 29">
            <a:extLst>
              <a:ext uri="{FF2B5EF4-FFF2-40B4-BE49-F238E27FC236}">
                <a16:creationId xmlns:a16="http://schemas.microsoft.com/office/drawing/2014/main" id="{61DDF8B7-C537-F76E-2E44-34328ACB1361}"/>
              </a:ext>
            </a:extLst>
          </p:cNvPr>
          <p:cNvSpPr/>
          <p:nvPr/>
        </p:nvSpPr>
        <p:spPr>
          <a:xfrm rot="18691099">
            <a:off x="5540715" y="835437"/>
            <a:ext cx="170332" cy="170332"/>
          </a:xfrm>
          <a:prstGeom prst="ellipse">
            <a:avLst/>
          </a:prstGeom>
          <a:solidFill>
            <a:schemeClr val="bg1">
              <a:lumMod val="65000"/>
            </a:schemeClr>
          </a:solidFill>
          <a:ln w="6350">
            <a:solidFill>
              <a:srgbClr val="4D4D4D"/>
            </a:solidFill>
            <a:extLst>
              <a:ext uri="{C807C97D-BFC1-408E-A445-0C87EB9F89A2}">
                <ask:lineSketchStyleProps xmlns:ask="http://schemas.microsoft.com/office/drawing/2018/sketchyshapes" sd="3978248048">
                  <a:custGeom>
                    <a:avLst/>
                    <a:gdLst>
                      <a:gd name="connsiteX0" fmla="*/ 0 w 504000"/>
                      <a:gd name="connsiteY0" fmla="*/ 252000 h 504000"/>
                      <a:gd name="connsiteX1" fmla="*/ 252000 w 504000"/>
                      <a:gd name="connsiteY1" fmla="*/ 0 h 504000"/>
                      <a:gd name="connsiteX2" fmla="*/ 504000 w 504000"/>
                      <a:gd name="connsiteY2" fmla="*/ 252000 h 504000"/>
                      <a:gd name="connsiteX3" fmla="*/ 252000 w 504000"/>
                      <a:gd name="connsiteY3" fmla="*/ 504000 h 504000"/>
                      <a:gd name="connsiteX4" fmla="*/ 0 w 504000"/>
                      <a:gd name="connsiteY4" fmla="*/ 252000 h 504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04000" h="504000" fill="none" extrusionOk="0">
                        <a:moveTo>
                          <a:pt x="0" y="252000"/>
                        </a:moveTo>
                        <a:cubicBezTo>
                          <a:pt x="10215" y="121361"/>
                          <a:pt x="108227" y="-5764"/>
                          <a:pt x="252000" y="0"/>
                        </a:cubicBezTo>
                        <a:cubicBezTo>
                          <a:pt x="365645" y="1603"/>
                          <a:pt x="495676" y="146461"/>
                          <a:pt x="504000" y="252000"/>
                        </a:cubicBezTo>
                        <a:cubicBezTo>
                          <a:pt x="504107" y="359184"/>
                          <a:pt x="374048" y="509862"/>
                          <a:pt x="252000" y="504000"/>
                        </a:cubicBezTo>
                        <a:cubicBezTo>
                          <a:pt x="101159" y="488907"/>
                          <a:pt x="20161" y="379868"/>
                          <a:pt x="0" y="252000"/>
                        </a:cubicBezTo>
                        <a:close/>
                      </a:path>
                      <a:path w="504000" h="504000" stroke="0" extrusionOk="0">
                        <a:moveTo>
                          <a:pt x="0" y="252000"/>
                        </a:moveTo>
                        <a:cubicBezTo>
                          <a:pt x="-2454" y="108298"/>
                          <a:pt x="144402" y="-14082"/>
                          <a:pt x="252000" y="0"/>
                        </a:cubicBezTo>
                        <a:cubicBezTo>
                          <a:pt x="400050" y="18812"/>
                          <a:pt x="477128" y="125353"/>
                          <a:pt x="504000" y="252000"/>
                        </a:cubicBezTo>
                        <a:cubicBezTo>
                          <a:pt x="484323" y="374101"/>
                          <a:pt x="415844" y="494832"/>
                          <a:pt x="252000" y="504000"/>
                        </a:cubicBezTo>
                        <a:cubicBezTo>
                          <a:pt x="93898" y="484274"/>
                          <a:pt x="10706" y="399289"/>
                          <a:pt x="0" y="252000"/>
                        </a:cubicBezTo>
                        <a:close/>
                      </a:path>
                    </a:pathLst>
                  </a:custGeom>
                  <ask:type>
                    <ask:lineSketchNone/>
                  </ask:type>
                </ask:lineSketchStyleProps>
              </a:ext>
            </a:extLst>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508"/>
          </a:p>
        </p:txBody>
      </p:sp>
      <p:sp>
        <p:nvSpPr>
          <p:cNvPr id="31" name="Oval 30">
            <a:extLst>
              <a:ext uri="{FF2B5EF4-FFF2-40B4-BE49-F238E27FC236}">
                <a16:creationId xmlns:a16="http://schemas.microsoft.com/office/drawing/2014/main" id="{7329FC7D-26F8-EC04-D2F3-3BD8795C5239}"/>
              </a:ext>
            </a:extLst>
          </p:cNvPr>
          <p:cNvSpPr/>
          <p:nvPr/>
        </p:nvSpPr>
        <p:spPr>
          <a:xfrm>
            <a:off x="5746420" y="835437"/>
            <a:ext cx="170332" cy="170332"/>
          </a:xfrm>
          <a:prstGeom prst="ellipse">
            <a:avLst/>
          </a:prstGeom>
          <a:solidFill>
            <a:schemeClr val="bg1">
              <a:lumMod val="65000"/>
            </a:schemeClr>
          </a:solidFill>
          <a:ln w="6350">
            <a:solidFill>
              <a:srgbClr val="4D4D4D"/>
            </a:solidFill>
            <a:extLst>
              <a:ext uri="{C807C97D-BFC1-408E-A445-0C87EB9F89A2}">
                <ask:lineSketchStyleProps xmlns:ask="http://schemas.microsoft.com/office/drawing/2018/sketchyshapes" sd="3978248048">
                  <a:custGeom>
                    <a:avLst/>
                    <a:gdLst>
                      <a:gd name="connsiteX0" fmla="*/ 0 w 504000"/>
                      <a:gd name="connsiteY0" fmla="*/ 252000 h 504000"/>
                      <a:gd name="connsiteX1" fmla="*/ 252000 w 504000"/>
                      <a:gd name="connsiteY1" fmla="*/ 0 h 504000"/>
                      <a:gd name="connsiteX2" fmla="*/ 504000 w 504000"/>
                      <a:gd name="connsiteY2" fmla="*/ 252000 h 504000"/>
                      <a:gd name="connsiteX3" fmla="*/ 252000 w 504000"/>
                      <a:gd name="connsiteY3" fmla="*/ 504000 h 504000"/>
                      <a:gd name="connsiteX4" fmla="*/ 0 w 504000"/>
                      <a:gd name="connsiteY4" fmla="*/ 252000 h 504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04000" h="504000" fill="none" extrusionOk="0">
                        <a:moveTo>
                          <a:pt x="0" y="252000"/>
                        </a:moveTo>
                        <a:cubicBezTo>
                          <a:pt x="10215" y="121361"/>
                          <a:pt x="108227" y="-5764"/>
                          <a:pt x="252000" y="0"/>
                        </a:cubicBezTo>
                        <a:cubicBezTo>
                          <a:pt x="365645" y="1603"/>
                          <a:pt x="495676" y="146461"/>
                          <a:pt x="504000" y="252000"/>
                        </a:cubicBezTo>
                        <a:cubicBezTo>
                          <a:pt x="504107" y="359184"/>
                          <a:pt x="374048" y="509862"/>
                          <a:pt x="252000" y="504000"/>
                        </a:cubicBezTo>
                        <a:cubicBezTo>
                          <a:pt x="101159" y="488907"/>
                          <a:pt x="20161" y="379868"/>
                          <a:pt x="0" y="252000"/>
                        </a:cubicBezTo>
                        <a:close/>
                      </a:path>
                      <a:path w="504000" h="504000" stroke="0" extrusionOk="0">
                        <a:moveTo>
                          <a:pt x="0" y="252000"/>
                        </a:moveTo>
                        <a:cubicBezTo>
                          <a:pt x="-2454" y="108298"/>
                          <a:pt x="144402" y="-14082"/>
                          <a:pt x="252000" y="0"/>
                        </a:cubicBezTo>
                        <a:cubicBezTo>
                          <a:pt x="400050" y="18812"/>
                          <a:pt x="477128" y="125353"/>
                          <a:pt x="504000" y="252000"/>
                        </a:cubicBezTo>
                        <a:cubicBezTo>
                          <a:pt x="484323" y="374101"/>
                          <a:pt x="415844" y="494832"/>
                          <a:pt x="252000" y="504000"/>
                        </a:cubicBezTo>
                        <a:cubicBezTo>
                          <a:pt x="93898" y="484274"/>
                          <a:pt x="10706" y="399289"/>
                          <a:pt x="0" y="252000"/>
                        </a:cubicBezTo>
                        <a:close/>
                      </a:path>
                    </a:pathLst>
                  </a:custGeom>
                  <ask:type>
                    <ask:lineSketchNone/>
                  </ask:type>
                </ask:lineSketchStyleProps>
              </a:ext>
            </a:extLst>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508"/>
          </a:p>
        </p:txBody>
      </p:sp>
      <p:pic>
        <p:nvPicPr>
          <p:cNvPr id="32" name="Graphic 31" descr="Rocket with solid fill">
            <a:extLst>
              <a:ext uri="{FF2B5EF4-FFF2-40B4-BE49-F238E27FC236}">
                <a16:creationId xmlns:a16="http://schemas.microsoft.com/office/drawing/2014/main" id="{771E5BFF-EACA-507B-6FCC-E3657E996EA2}"/>
              </a:ext>
            </a:extLst>
          </p:cNvPr>
          <p:cNvPicPr>
            <a:picLocks noChangeAspect="1"/>
          </p:cNvPicPr>
          <p:nvPr/>
        </p:nvPicPr>
        <p:blipFill>
          <a:blip r:embed="rId3" cstate="print">
            <a:extLst>
              <a:ext uri="{28A0092B-C50C-407E-A947-70E740481C1C}">
                <a14:useLocalDpi xmlns:a14="http://schemas.microsoft.com/office/drawing/2010/main"/>
              </a:ext>
              <a:ext uri="{96DAC541-7B7A-43D3-8B79-37D633B846F1}">
                <asvg:svgBlip xmlns:asvg="http://schemas.microsoft.com/office/drawing/2016/SVG/main" r:embed="rId4"/>
              </a:ext>
            </a:extLst>
          </a:blip>
          <a:stretch>
            <a:fillRect/>
          </a:stretch>
        </p:blipFill>
        <p:spPr>
          <a:xfrm>
            <a:off x="5759050" y="855911"/>
            <a:ext cx="129385" cy="129385"/>
          </a:xfrm>
          <a:prstGeom prst="rect">
            <a:avLst/>
          </a:prstGeom>
        </p:spPr>
      </p:pic>
      <p:pic>
        <p:nvPicPr>
          <p:cNvPr id="33" name="Graphic 32" descr="Walk with solid fill">
            <a:extLst>
              <a:ext uri="{FF2B5EF4-FFF2-40B4-BE49-F238E27FC236}">
                <a16:creationId xmlns:a16="http://schemas.microsoft.com/office/drawing/2014/main" id="{D4CC3CA2-9EAC-6AA9-696E-0DF79D395753}"/>
              </a:ext>
            </a:extLst>
          </p:cNvPr>
          <p:cNvPicPr>
            <a:picLocks noChangeAspect="1"/>
          </p:cNvPicPr>
          <p:nvPr/>
        </p:nvPicPr>
        <p:blipFill>
          <a:blip r:embed="rId5" cstate="print">
            <a:extLst>
              <a:ext uri="{28A0092B-C50C-407E-A947-70E740481C1C}">
                <a14:useLocalDpi xmlns:a14="http://schemas.microsoft.com/office/drawing/2010/main"/>
              </a:ext>
              <a:ext uri="{96DAC541-7B7A-43D3-8B79-37D633B846F1}">
                <asvg:svgBlip xmlns:asvg="http://schemas.microsoft.com/office/drawing/2016/SVG/main" r:embed="rId6"/>
              </a:ext>
            </a:extLst>
          </a:blip>
          <a:stretch>
            <a:fillRect/>
          </a:stretch>
        </p:blipFill>
        <p:spPr>
          <a:xfrm>
            <a:off x="5352901" y="858537"/>
            <a:ext cx="124135" cy="124133"/>
          </a:xfrm>
          <a:prstGeom prst="rect">
            <a:avLst/>
          </a:prstGeom>
        </p:spPr>
      </p:pic>
      <p:pic>
        <p:nvPicPr>
          <p:cNvPr id="34" name="Graphic 33" descr="Run with solid fill">
            <a:extLst>
              <a:ext uri="{FF2B5EF4-FFF2-40B4-BE49-F238E27FC236}">
                <a16:creationId xmlns:a16="http://schemas.microsoft.com/office/drawing/2014/main" id="{3D007D3B-3CB8-B756-4E83-A8439E1D1807}"/>
              </a:ext>
            </a:extLst>
          </p:cNvPr>
          <p:cNvPicPr>
            <a:picLocks noChangeAspect="1"/>
          </p:cNvPicPr>
          <p:nvPr/>
        </p:nvPicPr>
        <p:blipFill>
          <a:blip r:embed="rId7" cstate="print">
            <a:extLst>
              <a:ext uri="{28A0092B-C50C-407E-A947-70E740481C1C}">
                <a14:useLocalDpi xmlns:a14="http://schemas.microsoft.com/office/drawing/2010/main"/>
              </a:ext>
              <a:ext uri="{96DAC541-7B7A-43D3-8B79-37D633B846F1}">
                <asvg:svgBlip xmlns:asvg="http://schemas.microsoft.com/office/drawing/2016/SVG/main" r:embed="rId8"/>
              </a:ext>
            </a:extLst>
          </a:blip>
          <a:stretch>
            <a:fillRect/>
          </a:stretch>
        </p:blipFill>
        <p:spPr>
          <a:xfrm>
            <a:off x="5554373" y="858537"/>
            <a:ext cx="124135" cy="124133"/>
          </a:xfrm>
          <a:prstGeom prst="rect">
            <a:avLst/>
          </a:prstGeom>
        </p:spPr>
      </p:pic>
      <p:grpSp>
        <p:nvGrpSpPr>
          <p:cNvPr id="35" name="Group 34">
            <a:extLst>
              <a:ext uri="{FF2B5EF4-FFF2-40B4-BE49-F238E27FC236}">
                <a16:creationId xmlns:a16="http://schemas.microsoft.com/office/drawing/2014/main" id="{520D8444-3620-1FE6-F1C0-351FD6D812CB}"/>
              </a:ext>
            </a:extLst>
          </p:cNvPr>
          <p:cNvGrpSpPr>
            <a:grpSpLocks noChangeAspect="1"/>
          </p:cNvGrpSpPr>
          <p:nvPr/>
        </p:nvGrpSpPr>
        <p:grpSpPr>
          <a:xfrm>
            <a:off x="5181186" y="862610"/>
            <a:ext cx="64801" cy="115987"/>
            <a:chOff x="1761709" y="3023427"/>
            <a:chExt cx="584084" cy="1135811"/>
          </a:xfrm>
          <a:solidFill>
            <a:srgbClr val="4D4D4D"/>
          </a:solidFill>
        </p:grpSpPr>
        <p:sp>
          <p:nvSpPr>
            <p:cNvPr id="40" name="Freeform: Shape 39">
              <a:extLst>
                <a:ext uri="{FF2B5EF4-FFF2-40B4-BE49-F238E27FC236}">
                  <a16:creationId xmlns:a16="http://schemas.microsoft.com/office/drawing/2014/main" id="{6904C6C6-9EEF-8BA4-E0E5-B9C2539343CA}"/>
                </a:ext>
              </a:extLst>
            </p:cNvPr>
            <p:cNvSpPr/>
            <p:nvPr/>
          </p:nvSpPr>
          <p:spPr>
            <a:xfrm>
              <a:off x="1973650" y="3023427"/>
              <a:ext cx="211313" cy="211313"/>
            </a:xfrm>
            <a:custGeom>
              <a:avLst/>
              <a:gdLst>
                <a:gd name="connsiteX0" fmla="*/ 211314 w 211313"/>
                <a:gd name="connsiteY0" fmla="*/ 105657 h 211313"/>
                <a:gd name="connsiteX1" fmla="*/ 105657 w 211313"/>
                <a:gd name="connsiteY1" fmla="*/ 211314 h 211313"/>
                <a:gd name="connsiteX2" fmla="*/ 0 w 211313"/>
                <a:gd name="connsiteY2" fmla="*/ 105657 h 211313"/>
                <a:gd name="connsiteX3" fmla="*/ 105657 w 211313"/>
                <a:gd name="connsiteY3" fmla="*/ 0 h 211313"/>
                <a:gd name="connsiteX4" fmla="*/ 211314 w 211313"/>
                <a:gd name="connsiteY4" fmla="*/ 105657 h 2113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1313" h="211313">
                  <a:moveTo>
                    <a:pt x="211314" y="105657"/>
                  </a:moveTo>
                  <a:cubicBezTo>
                    <a:pt x="211314" y="164009"/>
                    <a:pt x="164009" y="211314"/>
                    <a:pt x="105657" y="211314"/>
                  </a:cubicBezTo>
                  <a:cubicBezTo>
                    <a:pt x="47304" y="211314"/>
                    <a:pt x="0" y="164009"/>
                    <a:pt x="0" y="105657"/>
                  </a:cubicBezTo>
                  <a:cubicBezTo>
                    <a:pt x="0" y="47304"/>
                    <a:pt x="47304" y="0"/>
                    <a:pt x="105657" y="0"/>
                  </a:cubicBezTo>
                  <a:cubicBezTo>
                    <a:pt x="164009" y="0"/>
                    <a:pt x="211314" y="47304"/>
                    <a:pt x="211314" y="105657"/>
                  </a:cubicBezTo>
                  <a:close/>
                </a:path>
              </a:pathLst>
            </a:custGeom>
            <a:grpFill/>
            <a:ln w="13196" cap="flat">
              <a:noFill/>
              <a:prstDash val="solid"/>
              <a:miter/>
            </a:ln>
          </p:spPr>
          <p:txBody>
            <a:bodyPr rtlCol="0" anchor="ctr"/>
            <a:lstStyle/>
            <a:p>
              <a:endParaRPr lang="en-GB" sz="1320"/>
            </a:p>
          </p:txBody>
        </p:sp>
        <p:sp>
          <p:nvSpPr>
            <p:cNvPr id="41" name="Freeform: Shape 40">
              <a:extLst>
                <a:ext uri="{FF2B5EF4-FFF2-40B4-BE49-F238E27FC236}">
                  <a16:creationId xmlns:a16="http://schemas.microsoft.com/office/drawing/2014/main" id="{D1771600-822B-88EA-B7E5-D689CAB99EA1}"/>
                </a:ext>
              </a:extLst>
            </p:cNvPr>
            <p:cNvSpPr/>
            <p:nvPr/>
          </p:nvSpPr>
          <p:spPr>
            <a:xfrm>
              <a:off x="1761709" y="3260940"/>
              <a:ext cx="584084" cy="898298"/>
            </a:xfrm>
            <a:custGeom>
              <a:avLst/>
              <a:gdLst>
                <a:gd name="connsiteX0" fmla="*/ 704299 w 740096"/>
                <a:gd name="connsiteY0" fmla="*/ 279991 h 898083"/>
                <a:gd name="connsiteX1" fmla="*/ 568266 w 740096"/>
                <a:gd name="connsiteY1" fmla="*/ 235086 h 898083"/>
                <a:gd name="connsiteX2" fmla="*/ 490344 w 740096"/>
                <a:gd name="connsiteY2" fmla="*/ 55470 h 898083"/>
                <a:gd name="connsiteX3" fmla="*/ 397894 w 740096"/>
                <a:gd name="connsiteY3" fmla="*/ 0 h 898083"/>
                <a:gd name="connsiteX4" fmla="*/ 352990 w 740096"/>
                <a:gd name="connsiteY4" fmla="*/ 10566 h 898083"/>
                <a:gd name="connsiteX5" fmla="*/ 168091 w 740096"/>
                <a:gd name="connsiteY5" fmla="*/ 83205 h 898083"/>
                <a:gd name="connsiteX6" fmla="*/ 139035 w 740096"/>
                <a:gd name="connsiteY6" fmla="*/ 112260 h 898083"/>
                <a:gd name="connsiteX7" fmla="*/ 73000 w 740096"/>
                <a:gd name="connsiteY7" fmla="*/ 270746 h 898083"/>
                <a:gd name="connsiteX8" fmla="*/ 102055 w 740096"/>
                <a:gd name="connsiteY8" fmla="*/ 339423 h 898083"/>
                <a:gd name="connsiteX9" fmla="*/ 121866 w 740096"/>
                <a:gd name="connsiteY9" fmla="*/ 343385 h 898083"/>
                <a:gd name="connsiteX10" fmla="*/ 170732 w 740096"/>
                <a:gd name="connsiteY10" fmla="*/ 310367 h 898083"/>
                <a:gd name="connsiteX11" fmla="*/ 224881 w 740096"/>
                <a:gd name="connsiteY11" fmla="*/ 173013 h 898083"/>
                <a:gd name="connsiteX12" fmla="*/ 280351 w 740096"/>
                <a:gd name="connsiteY12" fmla="*/ 151882 h 898083"/>
                <a:gd name="connsiteX13" fmla="*/ 189222 w 740096"/>
                <a:gd name="connsiteY13" fmla="*/ 596961 h 898083"/>
                <a:gd name="connsiteX14" fmla="*/ 12247 w 740096"/>
                <a:gd name="connsiteY14" fmla="*/ 812237 h 898083"/>
                <a:gd name="connsiteX15" fmla="*/ 18851 w 740096"/>
                <a:gd name="connsiteY15" fmla="*/ 886197 h 898083"/>
                <a:gd name="connsiteX16" fmla="*/ 51868 w 740096"/>
                <a:gd name="connsiteY16" fmla="*/ 898083 h 898083"/>
                <a:gd name="connsiteX17" fmla="*/ 92810 w 740096"/>
                <a:gd name="connsiteY17" fmla="*/ 878272 h 898083"/>
                <a:gd name="connsiteX18" fmla="*/ 277710 w 740096"/>
                <a:gd name="connsiteY18" fmla="*/ 653752 h 898083"/>
                <a:gd name="connsiteX19" fmla="*/ 288275 w 740096"/>
                <a:gd name="connsiteY19" fmla="*/ 631300 h 898083"/>
                <a:gd name="connsiteX20" fmla="*/ 319973 w 740096"/>
                <a:gd name="connsiteY20" fmla="*/ 478097 h 898083"/>
                <a:gd name="connsiteX21" fmla="*/ 462609 w 740096"/>
                <a:gd name="connsiteY21" fmla="*/ 581113 h 898083"/>
                <a:gd name="connsiteX22" fmla="*/ 462609 w 740096"/>
                <a:gd name="connsiteY22" fmla="*/ 845255 h 898083"/>
                <a:gd name="connsiteX23" fmla="*/ 515438 w 740096"/>
                <a:gd name="connsiteY23" fmla="*/ 898083 h 898083"/>
                <a:gd name="connsiteX24" fmla="*/ 568266 w 740096"/>
                <a:gd name="connsiteY24" fmla="*/ 845255 h 898083"/>
                <a:gd name="connsiteX25" fmla="*/ 568266 w 740096"/>
                <a:gd name="connsiteY25" fmla="*/ 554698 h 898083"/>
                <a:gd name="connsiteX26" fmla="*/ 547135 w 740096"/>
                <a:gd name="connsiteY26" fmla="*/ 512436 h 898083"/>
                <a:gd name="connsiteX27" fmla="*/ 419026 w 740096"/>
                <a:gd name="connsiteY27" fmla="*/ 418665 h 898083"/>
                <a:gd name="connsiteX28" fmla="*/ 454685 w 740096"/>
                <a:gd name="connsiteY28" fmla="*/ 240369 h 898083"/>
                <a:gd name="connsiteX29" fmla="*/ 479778 w 740096"/>
                <a:gd name="connsiteY29" fmla="*/ 298481 h 898083"/>
                <a:gd name="connsiteX30" fmla="*/ 511476 w 740096"/>
                <a:gd name="connsiteY30" fmla="*/ 327536 h 898083"/>
                <a:gd name="connsiteX31" fmla="*/ 669961 w 740096"/>
                <a:gd name="connsiteY31" fmla="*/ 380365 h 898083"/>
                <a:gd name="connsiteX32" fmla="*/ 687130 w 740096"/>
                <a:gd name="connsiteY32" fmla="*/ 383006 h 898083"/>
                <a:gd name="connsiteX33" fmla="*/ 737317 w 740096"/>
                <a:gd name="connsiteY33" fmla="*/ 347347 h 898083"/>
                <a:gd name="connsiteX34" fmla="*/ 704299 w 740096"/>
                <a:gd name="connsiteY34" fmla="*/ 279991 h 898083"/>
                <a:gd name="connsiteX0" fmla="*/ 704299 w 740096"/>
                <a:gd name="connsiteY0" fmla="*/ 279991 h 898083"/>
                <a:gd name="connsiteX1" fmla="*/ 568266 w 740096"/>
                <a:gd name="connsiteY1" fmla="*/ 235086 h 898083"/>
                <a:gd name="connsiteX2" fmla="*/ 490344 w 740096"/>
                <a:gd name="connsiteY2" fmla="*/ 55470 h 898083"/>
                <a:gd name="connsiteX3" fmla="*/ 397894 w 740096"/>
                <a:gd name="connsiteY3" fmla="*/ 0 h 898083"/>
                <a:gd name="connsiteX4" fmla="*/ 352990 w 740096"/>
                <a:gd name="connsiteY4" fmla="*/ 10566 h 898083"/>
                <a:gd name="connsiteX5" fmla="*/ 168091 w 740096"/>
                <a:gd name="connsiteY5" fmla="*/ 83205 h 898083"/>
                <a:gd name="connsiteX6" fmla="*/ 139035 w 740096"/>
                <a:gd name="connsiteY6" fmla="*/ 112260 h 898083"/>
                <a:gd name="connsiteX7" fmla="*/ 73000 w 740096"/>
                <a:gd name="connsiteY7" fmla="*/ 270746 h 898083"/>
                <a:gd name="connsiteX8" fmla="*/ 102055 w 740096"/>
                <a:gd name="connsiteY8" fmla="*/ 339423 h 898083"/>
                <a:gd name="connsiteX9" fmla="*/ 121866 w 740096"/>
                <a:gd name="connsiteY9" fmla="*/ 343385 h 898083"/>
                <a:gd name="connsiteX10" fmla="*/ 170732 w 740096"/>
                <a:gd name="connsiteY10" fmla="*/ 310367 h 898083"/>
                <a:gd name="connsiteX11" fmla="*/ 224881 w 740096"/>
                <a:gd name="connsiteY11" fmla="*/ 173013 h 898083"/>
                <a:gd name="connsiteX12" fmla="*/ 280351 w 740096"/>
                <a:gd name="connsiteY12" fmla="*/ 151882 h 898083"/>
                <a:gd name="connsiteX13" fmla="*/ 189222 w 740096"/>
                <a:gd name="connsiteY13" fmla="*/ 596961 h 898083"/>
                <a:gd name="connsiteX14" fmla="*/ 12247 w 740096"/>
                <a:gd name="connsiteY14" fmla="*/ 812237 h 898083"/>
                <a:gd name="connsiteX15" fmla="*/ 18851 w 740096"/>
                <a:gd name="connsiteY15" fmla="*/ 886197 h 898083"/>
                <a:gd name="connsiteX16" fmla="*/ 51868 w 740096"/>
                <a:gd name="connsiteY16" fmla="*/ 898083 h 898083"/>
                <a:gd name="connsiteX17" fmla="*/ 92810 w 740096"/>
                <a:gd name="connsiteY17" fmla="*/ 878272 h 898083"/>
                <a:gd name="connsiteX18" fmla="*/ 277710 w 740096"/>
                <a:gd name="connsiteY18" fmla="*/ 653752 h 898083"/>
                <a:gd name="connsiteX19" fmla="*/ 288275 w 740096"/>
                <a:gd name="connsiteY19" fmla="*/ 631300 h 898083"/>
                <a:gd name="connsiteX20" fmla="*/ 319973 w 740096"/>
                <a:gd name="connsiteY20" fmla="*/ 478097 h 898083"/>
                <a:gd name="connsiteX21" fmla="*/ 462609 w 740096"/>
                <a:gd name="connsiteY21" fmla="*/ 581113 h 898083"/>
                <a:gd name="connsiteX22" fmla="*/ 462609 w 740096"/>
                <a:gd name="connsiteY22" fmla="*/ 845255 h 898083"/>
                <a:gd name="connsiteX23" fmla="*/ 515438 w 740096"/>
                <a:gd name="connsiteY23" fmla="*/ 898083 h 898083"/>
                <a:gd name="connsiteX24" fmla="*/ 568266 w 740096"/>
                <a:gd name="connsiteY24" fmla="*/ 845255 h 898083"/>
                <a:gd name="connsiteX25" fmla="*/ 568266 w 740096"/>
                <a:gd name="connsiteY25" fmla="*/ 554698 h 898083"/>
                <a:gd name="connsiteX26" fmla="*/ 547135 w 740096"/>
                <a:gd name="connsiteY26" fmla="*/ 512436 h 898083"/>
                <a:gd name="connsiteX27" fmla="*/ 419026 w 740096"/>
                <a:gd name="connsiteY27" fmla="*/ 418665 h 898083"/>
                <a:gd name="connsiteX28" fmla="*/ 454685 w 740096"/>
                <a:gd name="connsiteY28" fmla="*/ 240369 h 898083"/>
                <a:gd name="connsiteX29" fmla="*/ 479778 w 740096"/>
                <a:gd name="connsiteY29" fmla="*/ 298481 h 898083"/>
                <a:gd name="connsiteX30" fmla="*/ 511476 w 740096"/>
                <a:gd name="connsiteY30" fmla="*/ 327536 h 898083"/>
                <a:gd name="connsiteX31" fmla="*/ 591380 w 740096"/>
                <a:gd name="connsiteY31" fmla="*/ 416084 h 898083"/>
                <a:gd name="connsiteX32" fmla="*/ 687130 w 740096"/>
                <a:gd name="connsiteY32" fmla="*/ 383006 h 898083"/>
                <a:gd name="connsiteX33" fmla="*/ 737317 w 740096"/>
                <a:gd name="connsiteY33" fmla="*/ 347347 h 898083"/>
                <a:gd name="connsiteX34" fmla="*/ 704299 w 740096"/>
                <a:gd name="connsiteY34" fmla="*/ 279991 h 898083"/>
                <a:gd name="connsiteX0" fmla="*/ 704299 w 740096"/>
                <a:gd name="connsiteY0" fmla="*/ 279991 h 898083"/>
                <a:gd name="connsiteX1" fmla="*/ 568266 w 740096"/>
                <a:gd name="connsiteY1" fmla="*/ 235086 h 898083"/>
                <a:gd name="connsiteX2" fmla="*/ 490344 w 740096"/>
                <a:gd name="connsiteY2" fmla="*/ 55470 h 898083"/>
                <a:gd name="connsiteX3" fmla="*/ 397894 w 740096"/>
                <a:gd name="connsiteY3" fmla="*/ 0 h 898083"/>
                <a:gd name="connsiteX4" fmla="*/ 352990 w 740096"/>
                <a:gd name="connsiteY4" fmla="*/ 10566 h 898083"/>
                <a:gd name="connsiteX5" fmla="*/ 168091 w 740096"/>
                <a:gd name="connsiteY5" fmla="*/ 83205 h 898083"/>
                <a:gd name="connsiteX6" fmla="*/ 139035 w 740096"/>
                <a:gd name="connsiteY6" fmla="*/ 112260 h 898083"/>
                <a:gd name="connsiteX7" fmla="*/ 73000 w 740096"/>
                <a:gd name="connsiteY7" fmla="*/ 270746 h 898083"/>
                <a:gd name="connsiteX8" fmla="*/ 102055 w 740096"/>
                <a:gd name="connsiteY8" fmla="*/ 339423 h 898083"/>
                <a:gd name="connsiteX9" fmla="*/ 121866 w 740096"/>
                <a:gd name="connsiteY9" fmla="*/ 343385 h 898083"/>
                <a:gd name="connsiteX10" fmla="*/ 170732 w 740096"/>
                <a:gd name="connsiteY10" fmla="*/ 310367 h 898083"/>
                <a:gd name="connsiteX11" fmla="*/ 224881 w 740096"/>
                <a:gd name="connsiteY11" fmla="*/ 173013 h 898083"/>
                <a:gd name="connsiteX12" fmla="*/ 280351 w 740096"/>
                <a:gd name="connsiteY12" fmla="*/ 151882 h 898083"/>
                <a:gd name="connsiteX13" fmla="*/ 189222 w 740096"/>
                <a:gd name="connsiteY13" fmla="*/ 596961 h 898083"/>
                <a:gd name="connsiteX14" fmla="*/ 12247 w 740096"/>
                <a:gd name="connsiteY14" fmla="*/ 812237 h 898083"/>
                <a:gd name="connsiteX15" fmla="*/ 18851 w 740096"/>
                <a:gd name="connsiteY15" fmla="*/ 886197 h 898083"/>
                <a:gd name="connsiteX16" fmla="*/ 51868 w 740096"/>
                <a:gd name="connsiteY16" fmla="*/ 898083 h 898083"/>
                <a:gd name="connsiteX17" fmla="*/ 92810 w 740096"/>
                <a:gd name="connsiteY17" fmla="*/ 878272 h 898083"/>
                <a:gd name="connsiteX18" fmla="*/ 277710 w 740096"/>
                <a:gd name="connsiteY18" fmla="*/ 653752 h 898083"/>
                <a:gd name="connsiteX19" fmla="*/ 288275 w 740096"/>
                <a:gd name="connsiteY19" fmla="*/ 631300 h 898083"/>
                <a:gd name="connsiteX20" fmla="*/ 319973 w 740096"/>
                <a:gd name="connsiteY20" fmla="*/ 478097 h 898083"/>
                <a:gd name="connsiteX21" fmla="*/ 462609 w 740096"/>
                <a:gd name="connsiteY21" fmla="*/ 581113 h 898083"/>
                <a:gd name="connsiteX22" fmla="*/ 462609 w 740096"/>
                <a:gd name="connsiteY22" fmla="*/ 845255 h 898083"/>
                <a:gd name="connsiteX23" fmla="*/ 515438 w 740096"/>
                <a:gd name="connsiteY23" fmla="*/ 898083 h 898083"/>
                <a:gd name="connsiteX24" fmla="*/ 568266 w 740096"/>
                <a:gd name="connsiteY24" fmla="*/ 845255 h 898083"/>
                <a:gd name="connsiteX25" fmla="*/ 568266 w 740096"/>
                <a:gd name="connsiteY25" fmla="*/ 554698 h 898083"/>
                <a:gd name="connsiteX26" fmla="*/ 547135 w 740096"/>
                <a:gd name="connsiteY26" fmla="*/ 512436 h 898083"/>
                <a:gd name="connsiteX27" fmla="*/ 419026 w 740096"/>
                <a:gd name="connsiteY27" fmla="*/ 418665 h 898083"/>
                <a:gd name="connsiteX28" fmla="*/ 454685 w 740096"/>
                <a:gd name="connsiteY28" fmla="*/ 240369 h 898083"/>
                <a:gd name="connsiteX29" fmla="*/ 479778 w 740096"/>
                <a:gd name="connsiteY29" fmla="*/ 298481 h 898083"/>
                <a:gd name="connsiteX30" fmla="*/ 511476 w 740096"/>
                <a:gd name="connsiteY30" fmla="*/ 327536 h 898083"/>
                <a:gd name="connsiteX31" fmla="*/ 591380 w 740096"/>
                <a:gd name="connsiteY31" fmla="*/ 416084 h 898083"/>
                <a:gd name="connsiteX32" fmla="*/ 615693 w 740096"/>
                <a:gd name="connsiteY32" fmla="*/ 418724 h 898083"/>
                <a:gd name="connsiteX33" fmla="*/ 737317 w 740096"/>
                <a:gd name="connsiteY33" fmla="*/ 347347 h 898083"/>
                <a:gd name="connsiteX34" fmla="*/ 704299 w 740096"/>
                <a:gd name="connsiteY34" fmla="*/ 279991 h 898083"/>
                <a:gd name="connsiteX0" fmla="*/ 704299 w 710673"/>
                <a:gd name="connsiteY0" fmla="*/ 279991 h 898083"/>
                <a:gd name="connsiteX1" fmla="*/ 568266 w 710673"/>
                <a:gd name="connsiteY1" fmla="*/ 235086 h 898083"/>
                <a:gd name="connsiteX2" fmla="*/ 490344 w 710673"/>
                <a:gd name="connsiteY2" fmla="*/ 55470 h 898083"/>
                <a:gd name="connsiteX3" fmla="*/ 397894 w 710673"/>
                <a:gd name="connsiteY3" fmla="*/ 0 h 898083"/>
                <a:gd name="connsiteX4" fmla="*/ 352990 w 710673"/>
                <a:gd name="connsiteY4" fmla="*/ 10566 h 898083"/>
                <a:gd name="connsiteX5" fmla="*/ 168091 w 710673"/>
                <a:gd name="connsiteY5" fmla="*/ 83205 h 898083"/>
                <a:gd name="connsiteX6" fmla="*/ 139035 w 710673"/>
                <a:gd name="connsiteY6" fmla="*/ 112260 h 898083"/>
                <a:gd name="connsiteX7" fmla="*/ 73000 w 710673"/>
                <a:gd name="connsiteY7" fmla="*/ 270746 h 898083"/>
                <a:gd name="connsiteX8" fmla="*/ 102055 w 710673"/>
                <a:gd name="connsiteY8" fmla="*/ 339423 h 898083"/>
                <a:gd name="connsiteX9" fmla="*/ 121866 w 710673"/>
                <a:gd name="connsiteY9" fmla="*/ 343385 h 898083"/>
                <a:gd name="connsiteX10" fmla="*/ 170732 w 710673"/>
                <a:gd name="connsiteY10" fmla="*/ 310367 h 898083"/>
                <a:gd name="connsiteX11" fmla="*/ 224881 w 710673"/>
                <a:gd name="connsiteY11" fmla="*/ 173013 h 898083"/>
                <a:gd name="connsiteX12" fmla="*/ 280351 w 710673"/>
                <a:gd name="connsiteY12" fmla="*/ 151882 h 898083"/>
                <a:gd name="connsiteX13" fmla="*/ 189222 w 710673"/>
                <a:gd name="connsiteY13" fmla="*/ 596961 h 898083"/>
                <a:gd name="connsiteX14" fmla="*/ 12247 w 710673"/>
                <a:gd name="connsiteY14" fmla="*/ 812237 h 898083"/>
                <a:gd name="connsiteX15" fmla="*/ 18851 w 710673"/>
                <a:gd name="connsiteY15" fmla="*/ 886197 h 898083"/>
                <a:gd name="connsiteX16" fmla="*/ 51868 w 710673"/>
                <a:gd name="connsiteY16" fmla="*/ 898083 h 898083"/>
                <a:gd name="connsiteX17" fmla="*/ 92810 w 710673"/>
                <a:gd name="connsiteY17" fmla="*/ 878272 h 898083"/>
                <a:gd name="connsiteX18" fmla="*/ 277710 w 710673"/>
                <a:gd name="connsiteY18" fmla="*/ 653752 h 898083"/>
                <a:gd name="connsiteX19" fmla="*/ 288275 w 710673"/>
                <a:gd name="connsiteY19" fmla="*/ 631300 h 898083"/>
                <a:gd name="connsiteX20" fmla="*/ 319973 w 710673"/>
                <a:gd name="connsiteY20" fmla="*/ 478097 h 898083"/>
                <a:gd name="connsiteX21" fmla="*/ 462609 w 710673"/>
                <a:gd name="connsiteY21" fmla="*/ 581113 h 898083"/>
                <a:gd name="connsiteX22" fmla="*/ 462609 w 710673"/>
                <a:gd name="connsiteY22" fmla="*/ 845255 h 898083"/>
                <a:gd name="connsiteX23" fmla="*/ 515438 w 710673"/>
                <a:gd name="connsiteY23" fmla="*/ 898083 h 898083"/>
                <a:gd name="connsiteX24" fmla="*/ 568266 w 710673"/>
                <a:gd name="connsiteY24" fmla="*/ 845255 h 898083"/>
                <a:gd name="connsiteX25" fmla="*/ 568266 w 710673"/>
                <a:gd name="connsiteY25" fmla="*/ 554698 h 898083"/>
                <a:gd name="connsiteX26" fmla="*/ 547135 w 710673"/>
                <a:gd name="connsiteY26" fmla="*/ 512436 h 898083"/>
                <a:gd name="connsiteX27" fmla="*/ 419026 w 710673"/>
                <a:gd name="connsiteY27" fmla="*/ 418665 h 898083"/>
                <a:gd name="connsiteX28" fmla="*/ 454685 w 710673"/>
                <a:gd name="connsiteY28" fmla="*/ 240369 h 898083"/>
                <a:gd name="connsiteX29" fmla="*/ 479778 w 710673"/>
                <a:gd name="connsiteY29" fmla="*/ 298481 h 898083"/>
                <a:gd name="connsiteX30" fmla="*/ 511476 w 710673"/>
                <a:gd name="connsiteY30" fmla="*/ 327536 h 898083"/>
                <a:gd name="connsiteX31" fmla="*/ 591380 w 710673"/>
                <a:gd name="connsiteY31" fmla="*/ 416084 h 898083"/>
                <a:gd name="connsiteX32" fmla="*/ 615693 w 710673"/>
                <a:gd name="connsiteY32" fmla="*/ 418724 h 898083"/>
                <a:gd name="connsiteX33" fmla="*/ 651592 w 710673"/>
                <a:gd name="connsiteY33" fmla="*/ 380685 h 898083"/>
                <a:gd name="connsiteX34" fmla="*/ 704299 w 710673"/>
                <a:gd name="connsiteY34" fmla="*/ 279991 h 898083"/>
                <a:gd name="connsiteX0" fmla="*/ 609049 w 653604"/>
                <a:gd name="connsiteY0" fmla="*/ 303803 h 898083"/>
                <a:gd name="connsiteX1" fmla="*/ 568266 w 653604"/>
                <a:gd name="connsiteY1" fmla="*/ 235086 h 898083"/>
                <a:gd name="connsiteX2" fmla="*/ 490344 w 653604"/>
                <a:gd name="connsiteY2" fmla="*/ 55470 h 898083"/>
                <a:gd name="connsiteX3" fmla="*/ 397894 w 653604"/>
                <a:gd name="connsiteY3" fmla="*/ 0 h 898083"/>
                <a:gd name="connsiteX4" fmla="*/ 352990 w 653604"/>
                <a:gd name="connsiteY4" fmla="*/ 10566 h 898083"/>
                <a:gd name="connsiteX5" fmla="*/ 168091 w 653604"/>
                <a:gd name="connsiteY5" fmla="*/ 83205 h 898083"/>
                <a:gd name="connsiteX6" fmla="*/ 139035 w 653604"/>
                <a:gd name="connsiteY6" fmla="*/ 112260 h 898083"/>
                <a:gd name="connsiteX7" fmla="*/ 73000 w 653604"/>
                <a:gd name="connsiteY7" fmla="*/ 270746 h 898083"/>
                <a:gd name="connsiteX8" fmla="*/ 102055 w 653604"/>
                <a:gd name="connsiteY8" fmla="*/ 339423 h 898083"/>
                <a:gd name="connsiteX9" fmla="*/ 121866 w 653604"/>
                <a:gd name="connsiteY9" fmla="*/ 343385 h 898083"/>
                <a:gd name="connsiteX10" fmla="*/ 170732 w 653604"/>
                <a:gd name="connsiteY10" fmla="*/ 310367 h 898083"/>
                <a:gd name="connsiteX11" fmla="*/ 224881 w 653604"/>
                <a:gd name="connsiteY11" fmla="*/ 173013 h 898083"/>
                <a:gd name="connsiteX12" fmla="*/ 280351 w 653604"/>
                <a:gd name="connsiteY12" fmla="*/ 151882 h 898083"/>
                <a:gd name="connsiteX13" fmla="*/ 189222 w 653604"/>
                <a:gd name="connsiteY13" fmla="*/ 596961 h 898083"/>
                <a:gd name="connsiteX14" fmla="*/ 12247 w 653604"/>
                <a:gd name="connsiteY14" fmla="*/ 812237 h 898083"/>
                <a:gd name="connsiteX15" fmla="*/ 18851 w 653604"/>
                <a:gd name="connsiteY15" fmla="*/ 886197 h 898083"/>
                <a:gd name="connsiteX16" fmla="*/ 51868 w 653604"/>
                <a:gd name="connsiteY16" fmla="*/ 898083 h 898083"/>
                <a:gd name="connsiteX17" fmla="*/ 92810 w 653604"/>
                <a:gd name="connsiteY17" fmla="*/ 878272 h 898083"/>
                <a:gd name="connsiteX18" fmla="*/ 277710 w 653604"/>
                <a:gd name="connsiteY18" fmla="*/ 653752 h 898083"/>
                <a:gd name="connsiteX19" fmla="*/ 288275 w 653604"/>
                <a:gd name="connsiteY19" fmla="*/ 631300 h 898083"/>
                <a:gd name="connsiteX20" fmla="*/ 319973 w 653604"/>
                <a:gd name="connsiteY20" fmla="*/ 478097 h 898083"/>
                <a:gd name="connsiteX21" fmla="*/ 462609 w 653604"/>
                <a:gd name="connsiteY21" fmla="*/ 581113 h 898083"/>
                <a:gd name="connsiteX22" fmla="*/ 462609 w 653604"/>
                <a:gd name="connsiteY22" fmla="*/ 845255 h 898083"/>
                <a:gd name="connsiteX23" fmla="*/ 515438 w 653604"/>
                <a:gd name="connsiteY23" fmla="*/ 898083 h 898083"/>
                <a:gd name="connsiteX24" fmla="*/ 568266 w 653604"/>
                <a:gd name="connsiteY24" fmla="*/ 845255 h 898083"/>
                <a:gd name="connsiteX25" fmla="*/ 568266 w 653604"/>
                <a:gd name="connsiteY25" fmla="*/ 554698 h 898083"/>
                <a:gd name="connsiteX26" fmla="*/ 547135 w 653604"/>
                <a:gd name="connsiteY26" fmla="*/ 512436 h 898083"/>
                <a:gd name="connsiteX27" fmla="*/ 419026 w 653604"/>
                <a:gd name="connsiteY27" fmla="*/ 418665 h 898083"/>
                <a:gd name="connsiteX28" fmla="*/ 454685 w 653604"/>
                <a:gd name="connsiteY28" fmla="*/ 240369 h 898083"/>
                <a:gd name="connsiteX29" fmla="*/ 479778 w 653604"/>
                <a:gd name="connsiteY29" fmla="*/ 298481 h 898083"/>
                <a:gd name="connsiteX30" fmla="*/ 511476 w 653604"/>
                <a:gd name="connsiteY30" fmla="*/ 327536 h 898083"/>
                <a:gd name="connsiteX31" fmla="*/ 591380 w 653604"/>
                <a:gd name="connsiteY31" fmla="*/ 416084 h 898083"/>
                <a:gd name="connsiteX32" fmla="*/ 615693 w 653604"/>
                <a:gd name="connsiteY32" fmla="*/ 418724 h 898083"/>
                <a:gd name="connsiteX33" fmla="*/ 651592 w 653604"/>
                <a:gd name="connsiteY33" fmla="*/ 380685 h 898083"/>
                <a:gd name="connsiteX34" fmla="*/ 609049 w 653604"/>
                <a:gd name="connsiteY34" fmla="*/ 303803 h 898083"/>
                <a:gd name="connsiteX0" fmla="*/ 609049 w 653604"/>
                <a:gd name="connsiteY0" fmla="*/ 303803 h 898083"/>
                <a:gd name="connsiteX1" fmla="*/ 568266 w 653604"/>
                <a:gd name="connsiteY1" fmla="*/ 235086 h 898083"/>
                <a:gd name="connsiteX2" fmla="*/ 490344 w 653604"/>
                <a:gd name="connsiteY2" fmla="*/ 55470 h 898083"/>
                <a:gd name="connsiteX3" fmla="*/ 397894 w 653604"/>
                <a:gd name="connsiteY3" fmla="*/ 0 h 898083"/>
                <a:gd name="connsiteX4" fmla="*/ 352990 w 653604"/>
                <a:gd name="connsiteY4" fmla="*/ 10566 h 898083"/>
                <a:gd name="connsiteX5" fmla="*/ 168091 w 653604"/>
                <a:gd name="connsiteY5" fmla="*/ 83205 h 898083"/>
                <a:gd name="connsiteX6" fmla="*/ 139035 w 653604"/>
                <a:gd name="connsiteY6" fmla="*/ 112260 h 898083"/>
                <a:gd name="connsiteX7" fmla="*/ 73000 w 653604"/>
                <a:gd name="connsiteY7" fmla="*/ 270746 h 898083"/>
                <a:gd name="connsiteX8" fmla="*/ 102055 w 653604"/>
                <a:gd name="connsiteY8" fmla="*/ 339423 h 898083"/>
                <a:gd name="connsiteX9" fmla="*/ 121866 w 653604"/>
                <a:gd name="connsiteY9" fmla="*/ 343385 h 898083"/>
                <a:gd name="connsiteX10" fmla="*/ 170732 w 653604"/>
                <a:gd name="connsiteY10" fmla="*/ 310367 h 898083"/>
                <a:gd name="connsiteX11" fmla="*/ 224881 w 653604"/>
                <a:gd name="connsiteY11" fmla="*/ 173013 h 898083"/>
                <a:gd name="connsiteX12" fmla="*/ 280351 w 653604"/>
                <a:gd name="connsiteY12" fmla="*/ 151882 h 898083"/>
                <a:gd name="connsiteX13" fmla="*/ 189222 w 653604"/>
                <a:gd name="connsiteY13" fmla="*/ 596961 h 898083"/>
                <a:gd name="connsiteX14" fmla="*/ 12247 w 653604"/>
                <a:gd name="connsiteY14" fmla="*/ 812237 h 898083"/>
                <a:gd name="connsiteX15" fmla="*/ 18851 w 653604"/>
                <a:gd name="connsiteY15" fmla="*/ 886197 h 898083"/>
                <a:gd name="connsiteX16" fmla="*/ 51868 w 653604"/>
                <a:gd name="connsiteY16" fmla="*/ 898083 h 898083"/>
                <a:gd name="connsiteX17" fmla="*/ 92810 w 653604"/>
                <a:gd name="connsiteY17" fmla="*/ 878272 h 898083"/>
                <a:gd name="connsiteX18" fmla="*/ 277710 w 653604"/>
                <a:gd name="connsiteY18" fmla="*/ 653752 h 898083"/>
                <a:gd name="connsiteX19" fmla="*/ 288275 w 653604"/>
                <a:gd name="connsiteY19" fmla="*/ 631300 h 898083"/>
                <a:gd name="connsiteX20" fmla="*/ 319973 w 653604"/>
                <a:gd name="connsiteY20" fmla="*/ 478097 h 898083"/>
                <a:gd name="connsiteX21" fmla="*/ 462609 w 653604"/>
                <a:gd name="connsiteY21" fmla="*/ 581113 h 898083"/>
                <a:gd name="connsiteX22" fmla="*/ 462609 w 653604"/>
                <a:gd name="connsiteY22" fmla="*/ 845255 h 898083"/>
                <a:gd name="connsiteX23" fmla="*/ 515438 w 653604"/>
                <a:gd name="connsiteY23" fmla="*/ 898083 h 898083"/>
                <a:gd name="connsiteX24" fmla="*/ 568266 w 653604"/>
                <a:gd name="connsiteY24" fmla="*/ 845255 h 898083"/>
                <a:gd name="connsiteX25" fmla="*/ 568266 w 653604"/>
                <a:gd name="connsiteY25" fmla="*/ 554698 h 898083"/>
                <a:gd name="connsiteX26" fmla="*/ 547135 w 653604"/>
                <a:gd name="connsiteY26" fmla="*/ 512436 h 898083"/>
                <a:gd name="connsiteX27" fmla="*/ 419026 w 653604"/>
                <a:gd name="connsiteY27" fmla="*/ 418665 h 898083"/>
                <a:gd name="connsiteX28" fmla="*/ 454685 w 653604"/>
                <a:gd name="connsiteY28" fmla="*/ 240369 h 898083"/>
                <a:gd name="connsiteX29" fmla="*/ 479778 w 653604"/>
                <a:gd name="connsiteY29" fmla="*/ 298481 h 898083"/>
                <a:gd name="connsiteX30" fmla="*/ 511476 w 653604"/>
                <a:gd name="connsiteY30" fmla="*/ 327536 h 898083"/>
                <a:gd name="connsiteX31" fmla="*/ 591380 w 653604"/>
                <a:gd name="connsiteY31" fmla="*/ 416084 h 898083"/>
                <a:gd name="connsiteX32" fmla="*/ 615693 w 653604"/>
                <a:gd name="connsiteY32" fmla="*/ 418724 h 898083"/>
                <a:gd name="connsiteX33" fmla="*/ 651592 w 653604"/>
                <a:gd name="connsiteY33" fmla="*/ 380685 h 898083"/>
                <a:gd name="connsiteX34" fmla="*/ 609049 w 653604"/>
                <a:gd name="connsiteY34" fmla="*/ 303803 h 898083"/>
                <a:gd name="connsiteX0" fmla="*/ 609049 w 653604"/>
                <a:gd name="connsiteY0" fmla="*/ 303803 h 898083"/>
                <a:gd name="connsiteX1" fmla="*/ 568266 w 653604"/>
                <a:gd name="connsiteY1" fmla="*/ 235086 h 898083"/>
                <a:gd name="connsiteX2" fmla="*/ 490344 w 653604"/>
                <a:gd name="connsiteY2" fmla="*/ 55470 h 898083"/>
                <a:gd name="connsiteX3" fmla="*/ 397894 w 653604"/>
                <a:gd name="connsiteY3" fmla="*/ 0 h 898083"/>
                <a:gd name="connsiteX4" fmla="*/ 352990 w 653604"/>
                <a:gd name="connsiteY4" fmla="*/ 10566 h 898083"/>
                <a:gd name="connsiteX5" fmla="*/ 168091 w 653604"/>
                <a:gd name="connsiteY5" fmla="*/ 83205 h 898083"/>
                <a:gd name="connsiteX6" fmla="*/ 139035 w 653604"/>
                <a:gd name="connsiteY6" fmla="*/ 112260 h 898083"/>
                <a:gd name="connsiteX7" fmla="*/ 73000 w 653604"/>
                <a:gd name="connsiteY7" fmla="*/ 270746 h 898083"/>
                <a:gd name="connsiteX8" fmla="*/ 102055 w 653604"/>
                <a:gd name="connsiteY8" fmla="*/ 339423 h 898083"/>
                <a:gd name="connsiteX9" fmla="*/ 121866 w 653604"/>
                <a:gd name="connsiteY9" fmla="*/ 343385 h 898083"/>
                <a:gd name="connsiteX10" fmla="*/ 170732 w 653604"/>
                <a:gd name="connsiteY10" fmla="*/ 310367 h 898083"/>
                <a:gd name="connsiteX11" fmla="*/ 224881 w 653604"/>
                <a:gd name="connsiteY11" fmla="*/ 173013 h 898083"/>
                <a:gd name="connsiteX12" fmla="*/ 280351 w 653604"/>
                <a:gd name="connsiteY12" fmla="*/ 151882 h 898083"/>
                <a:gd name="connsiteX13" fmla="*/ 189222 w 653604"/>
                <a:gd name="connsiteY13" fmla="*/ 596961 h 898083"/>
                <a:gd name="connsiteX14" fmla="*/ 12247 w 653604"/>
                <a:gd name="connsiteY14" fmla="*/ 812237 h 898083"/>
                <a:gd name="connsiteX15" fmla="*/ 18851 w 653604"/>
                <a:gd name="connsiteY15" fmla="*/ 886197 h 898083"/>
                <a:gd name="connsiteX16" fmla="*/ 51868 w 653604"/>
                <a:gd name="connsiteY16" fmla="*/ 898083 h 898083"/>
                <a:gd name="connsiteX17" fmla="*/ 92810 w 653604"/>
                <a:gd name="connsiteY17" fmla="*/ 878272 h 898083"/>
                <a:gd name="connsiteX18" fmla="*/ 277710 w 653604"/>
                <a:gd name="connsiteY18" fmla="*/ 653752 h 898083"/>
                <a:gd name="connsiteX19" fmla="*/ 288275 w 653604"/>
                <a:gd name="connsiteY19" fmla="*/ 631300 h 898083"/>
                <a:gd name="connsiteX20" fmla="*/ 319973 w 653604"/>
                <a:gd name="connsiteY20" fmla="*/ 478097 h 898083"/>
                <a:gd name="connsiteX21" fmla="*/ 462609 w 653604"/>
                <a:gd name="connsiteY21" fmla="*/ 581113 h 898083"/>
                <a:gd name="connsiteX22" fmla="*/ 462609 w 653604"/>
                <a:gd name="connsiteY22" fmla="*/ 845255 h 898083"/>
                <a:gd name="connsiteX23" fmla="*/ 515438 w 653604"/>
                <a:gd name="connsiteY23" fmla="*/ 898083 h 898083"/>
                <a:gd name="connsiteX24" fmla="*/ 568266 w 653604"/>
                <a:gd name="connsiteY24" fmla="*/ 845255 h 898083"/>
                <a:gd name="connsiteX25" fmla="*/ 568266 w 653604"/>
                <a:gd name="connsiteY25" fmla="*/ 554698 h 898083"/>
                <a:gd name="connsiteX26" fmla="*/ 547135 w 653604"/>
                <a:gd name="connsiteY26" fmla="*/ 512436 h 898083"/>
                <a:gd name="connsiteX27" fmla="*/ 419026 w 653604"/>
                <a:gd name="connsiteY27" fmla="*/ 418665 h 898083"/>
                <a:gd name="connsiteX28" fmla="*/ 454685 w 653604"/>
                <a:gd name="connsiteY28" fmla="*/ 240369 h 898083"/>
                <a:gd name="connsiteX29" fmla="*/ 479778 w 653604"/>
                <a:gd name="connsiteY29" fmla="*/ 298481 h 898083"/>
                <a:gd name="connsiteX30" fmla="*/ 537670 w 653604"/>
                <a:gd name="connsiteY30" fmla="*/ 363255 h 898083"/>
                <a:gd name="connsiteX31" fmla="*/ 591380 w 653604"/>
                <a:gd name="connsiteY31" fmla="*/ 416084 h 898083"/>
                <a:gd name="connsiteX32" fmla="*/ 615693 w 653604"/>
                <a:gd name="connsiteY32" fmla="*/ 418724 h 898083"/>
                <a:gd name="connsiteX33" fmla="*/ 651592 w 653604"/>
                <a:gd name="connsiteY33" fmla="*/ 380685 h 898083"/>
                <a:gd name="connsiteX34" fmla="*/ 609049 w 653604"/>
                <a:gd name="connsiteY34" fmla="*/ 303803 h 898083"/>
                <a:gd name="connsiteX0" fmla="*/ 609049 w 653604"/>
                <a:gd name="connsiteY0" fmla="*/ 303803 h 898083"/>
                <a:gd name="connsiteX1" fmla="*/ 561123 w 653604"/>
                <a:gd name="connsiteY1" fmla="*/ 251754 h 898083"/>
                <a:gd name="connsiteX2" fmla="*/ 490344 w 653604"/>
                <a:gd name="connsiteY2" fmla="*/ 55470 h 898083"/>
                <a:gd name="connsiteX3" fmla="*/ 397894 w 653604"/>
                <a:gd name="connsiteY3" fmla="*/ 0 h 898083"/>
                <a:gd name="connsiteX4" fmla="*/ 352990 w 653604"/>
                <a:gd name="connsiteY4" fmla="*/ 10566 h 898083"/>
                <a:gd name="connsiteX5" fmla="*/ 168091 w 653604"/>
                <a:gd name="connsiteY5" fmla="*/ 83205 h 898083"/>
                <a:gd name="connsiteX6" fmla="*/ 139035 w 653604"/>
                <a:gd name="connsiteY6" fmla="*/ 112260 h 898083"/>
                <a:gd name="connsiteX7" fmla="*/ 73000 w 653604"/>
                <a:gd name="connsiteY7" fmla="*/ 270746 h 898083"/>
                <a:gd name="connsiteX8" fmla="*/ 102055 w 653604"/>
                <a:gd name="connsiteY8" fmla="*/ 339423 h 898083"/>
                <a:gd name="connsiteX9" fmla="*/ 121866 w 653604"/>
                <a:gd name="connsiteY9" fmla="*/ 343385 h 898083"/>
                <a:gd name="connsiteX10" fmla="*/ 170732 w 653604"/>
                <a:gd name="connsiteY10" fmla="*/ 310367 h 898083"/>
                <a:gd name="connsiteX11" fmla="*/ 224881 w 653604"/>
                <a:gd name="connsiteY11" fmla="*/ 173013 h 898083"/>
                <a:gd name="connsiteX12" fmla="*/ 280351 w 653604"/>
                <a:gd name="connsiteY12" fmla="*/ 151882 h 898083"/>
                <a:gd name="connsiteX13" fmla="*/ 189222 w 653604"/>
                <a:gd name="connsiteY13" fmla="*/ 596961 h 898083"/>
                <a:gd name="connsiteX14" fmla="*/ 12247 w 653604"/>
                <a:gd name="connsiteY14" fmla="*/ 812237 h 898083"/>
                <a:gd name="connsiteX15" fmla="*/ 18851 w 653604"/>
                <a:gd name="connsiteY15" fmla="*/ 886197 h 898083"/>
                <a:gd name="connsiteX16" fmla="*/ 51868 w 653604"/>
                <a:gd name="connsiteY16" fmla="*/ 898083 h 898083"/>
                <a:gd name="connsiteX17" fmla="*/ 92810 w 653604"/>
                <a:gd name="connsiteY17" fmla="*/ 878272 h 898083"/>
                <a:gd name="connsiteX18" fmla="*/ 277710 w 653604"/>
                <a:gd name="connsiteY18" fmla="*/ 653752 h 898083"/>
                <a:gd name="connsiteX19" fmla="*/ 288275 w 653604"/>
                <a:gd name="connsiteY19" fmla="*/ 631300 h 898083"/>
                <a:gd name="connsiteX20" fmla="*/ 319973 w 653604"/>
                <a:gd name="connsiteY20" fmla="*/ 478097 h 898083"/>
                <a:gd name="connsiteX21" fmla="*/ 462609 w 653604"/>
                <a:gd name="connsiteY21" fmla="*/ 581113 h 898083"/>
                <a:gd name="connsiteX22" fmla="*/ 462609 w 653604"/>
                <a:gd name="connsiteY22" fmla="*/ 845255 h 898083"/>
                <a:gd name="connsiteX23" fmla="*/ 515438 w 653604"/>
                <a:gd name="connsiteY23" fmla="*/ 898083 h 898083"/>
                <a:gd name="connsiteX24" fmla="*/ 568266 w 653604"/>
                <a:gd name="connsiteY24" fmla="*/ 845255 h 898083"/>
                <a:gd name="connsiteX25" fmla="*/ 568266 w 653604"/>
                <a:gd name="connsiteY25" fmla="*/ 554698 h 898083"/>
                <a:gd name="connsiteX26" fmla="*/ 547135 w 653604"/>
                <a:gd name="connsiteY26" fmla="*/ 512436 h 898083"/>
                <a:gd name="connsiteX27" fmla="*/ 419026 w 653604"/>
                <a:gd name="connsiteY27" fmla="*/ 418665 h 898083"/>
                <a:gd name="connsiteX28" fmla="*/ 454685 w 653604"/>
                <a:gd name="connsiteY28" fmla="*/ 240369 h 898083"/>
                <a:gd name="connsiteX29" fmla="*/ 479778 w 653604"/>
                <a:gd name="connsiteY29" fmla="*/ 298481 h 898083"/>
                <a:gd name="connsiteX30" fmla="*/ 537670 w 653604"/>
                <a:gd name="connsiteY30" fmla="*/ 363255 h 898083"/>
                <a:gd name="connsiteX31" fmla="*/ 591380 w 653604"/>
                <a:gd name="connsiteY31" fmla="*/ 416084 h 898083"/>
                <a:gd name="connsiteX32" fmla="*/ 615693 w 653604"/>
                <a:gd name="connsiteY32" fmla="*/ 418724 h 898083"/>
                <a:gd name="connsiteX33" fmla="*/ 651592 w 653604"/>
                <a:gd name="connsiteY33" fmla="*/ 380685 h 898083"/>
                <a:gd name="connsiteX34" fmla="*/ 609049 w 653604"/>
                <a:gd name="connsiteY34" fmla="*/ 303803 h 898083"/>
                <a:gd name="connsiteX0" fmla="*/ 609049 w 653604"/>
                <a:gd name="connsiteY0" fmla="*/ 303803 h 898083"/>
                <a:gd name="connsiteX1" fmla="*/ 561123 w 653604"/>
                <a:gd name="connsiteY1" fmla="*/ 251754 h 898083"/>
                <a:gd name="connsiteX2" fmla="*/ 490344 w 653604"/>
                <a:gd name="connsiteY2" fmla="*/ 55470 h 898083"/>
                <a:gd name="connsiteX3" fmla="*/ 397894 w 653604"/>
                <a:gd name="connsiteY3" fmla="*/ 0 h 898083"/>
                <a:gd name="connsiteX4" fmla="*/ 352990 w 653604"/>
                <a:gd name="connsiteY4" fmla="*/ 10566 h 898083"/>
                <a:gd name="connsiteX5" fmla="*/ 168091 w 653604"/>
                <a:gd name="connsiteY5" fmla="*/ 83205 h 898083"/>
                <a:gd name="connsiteX6" fmla="*/ 139035 w 653604"/>
                <a:gd name="connsiteY6" fmla="*/ 112260 h 898083"/>
                <a:gd name="connsiteX7" fmla="*/ 73000 w 653604"/>
                <a:gd name="connsiteY7" fmla="*/ 270746 h 898083"/>
                <a:gd name="connsiteX8" fmla="*/ 102055 w 653604"/>
                <a:gd name="connsiteY8" fmla="*/ 339423 h 898083"/>
                <a:gd name="connsiteX9" fmla="*/ 121866 w 653604"/>
                <a:gd name="connsiteY9" fmla="*/ 343385 h 898083"/>
                <a:gd name="connsiteX10" fmla="*/ 170732 w 653604"/>
                <a:gd name="connsiteY10" fmla="*/ 310367 h 898083"/>
                <a:gd name="connsiteX11" fmla="*/ 224881 w 653604"/>
                <a:gd name="connsiteY11" fmla="*/ 173013 h 898083"/>
                <a:gd name="connsiteX12" fmla="*/ 280351 w 653604"/>
                <a:gd name="connsiteY12" fmla="*/ 151882 h 898083"/>
                <a:gd name="connsiteX13" fmla="*/ 189222 w 653604"/>
                <a:gd name="connsiteY13" fmla="*/ 596961 h 898083"/>
                <a:gd name="connsiteX14" fmla="*/ 12247 w 653604"/>
                <a:gd name="connsiteY14" fmla="*/ 812237 h 898083"/>
                <a:gd name="connsiteX15" fmla="*/ 18851 w 653604"/>
                <a:gd name="connsiteY15" fmla="*/ 886197 h 898083"/>
                <a:gd name="connsiteX16" fmla="*/ 51868 w 653604"/>
                <a:gd name="connsiteY16" fmla="*/ 898083 h 898083"/>
                <a:gd name="connsiteX17" fmla="*/ 92810 w 653604"/>
                <a:gd name="connsiteY17" fmla="*/ 878272 h 898083"/>
                <a:gd name="connsiteX18" fmla="*/ 277710 w 653604"/>
                <a:gd name="connsiteY18" fmla="*/ 653752 h 898083"/>
                <a:gd name="connsiteX19" fmla="*/ 288275 w 653604"/>
                <a:gd name="connsiteY19" fmla="*/ 631300 h 898083"/>
                <a:gd name="connsiteX20" fmla="*/ 319973 w 653604"/>
                <a:gd name="connsiteY20" fmla="*/ 478097 h 898083"/>
                <a:gd name="connsiteX21" fmla="*/ 410221 w 653604"/>
                <a:gd name="connsiteY21" fmla="*/ 612069 h 898083"/>
                <a:gd name="connsiteX22" fmla="*/ 462609 w 653604"/>
                <a:gd name="connsiteY22" fmla="*/ 845255 h 898083"/>
                <a:gd name="connsiteX23" fmla="*/ 515438 w 653604"/>
                <a:gd name="connsiteY23" fmla="*/ 898083 h 898083"/>
                <a:gd name="connsiteX24" fmla="*/ 568266 w 653604"/>
                <a:gd name="connsiteY24" fmla="*/ 845255 h 898083"/>
                <a:gd name="connsiteX25" fmla="*/ 568266 w 653604"/>
                <a:gd name="connsiteY25" fmla="*/ 554698 h 898083"/>
                <a:gd name="connsiteX26" fmla="*/ 547135 w 653604"/>
                <a:gd name="connsiteY26" fmla="*/ 512436 h 898083"/>
                <a:gd name="connsiteX27" fmla="*/ 419026 w 653604"/>
                <a:gd name="connsiteY27" fmla="*/ 418665 h 898083"/>
                <a:gd name="connsiteX28" fmla="*/ 454685 w 653604"/>
                <a:gd name="connsiteY28" fmla="*/ 240369 h 898083"/>
                <a:gd name="connsiteX29" fmla="*/ 479778 w 653604"/>
                <a:gd name="connsiteY29" fmla="*/ 298481 h 898083"/>
                <a:gd name="connsiteX30" fmla="*/ 537670 w 653604"/>
                <a:gd name="connsiteY30" fmla="*/ 363255 h 898083"/>
                <a:gd name="connsiteX31" fmla="*/ 591380 w 653604"/>
                <a:gd name="connsiteY31" fmla="*/ 416084 h 898083"/>
                <a:gd name="connsiteX32" fmla="*/ 615693 w 653604"/>
                <a:gd name="connsiteY32" fmla="*/ 418724 h 898083"/>
                <a:gd name="connsiteX33" fmla="*/ 651592 w 653604"/>
                <a:gd name="connsiteY33" fmla="*/ 380685 h 898083"/>
                <a:gd name="connsiteX34" fmla="*/ 609049 w 653604"/>
                <a:gd name="connsiteY34" fmla="*/ 303803 h 898083"/>
                <a:gd name="connsiteX0" fmla="*/ 609049 w 653604"/>
                <a:gd name="connsiteY0" fmla="*/ 303803 h 898083"/>
                <a:gd name="connsiteX1" fmla="*/ 561123 w 653604"/>
                <a:gd name="connsiteY1" fmla="*/ 251754 h 898083"/>
                <a:gd name="connsiteX2" fmla="*/ 490344 w 653604"/>
                <a:gd name="connsiteY2" fmla="*/ 55470 h 898083"/>
                <a:gd name="connsiteX3" fmla="*/ 397894 w 653604"/>
                <a:gd name="connsiteY3" fmla="*/ 0 h 898083"/>
                <a:gd name="connsiteX4" fmla="*/ 352990 w 653604"/>
                <a:gd name="connsiteY4" fmla="*/ 10566 h 898083"/>
                <a:gd name="connsiteX5" fmla="*/ 168091 w 653604"/>
                <a:gd name="connsiteY5" fmla="*/ 83205 h 898083"/>
                <a:gd name="connsiteX6" fmla="*/ 139035 w 653604"/>
                <a:gd name="connsiteY6" fmla="*/ 112260 h 898083"/>
                <a:gd name="connsiteX7" fmla="*/ 73000 w 653604"/>
                <a:gd name="connsiteY7" fmla="*/ 270746 h 898083"/>
                <a:gd name="connsiteX8" fmla="*/ 102055 w 653604"/>
                <a:gd name="connsiteY8" fmla="*/ 339423 h 898083"/>
                <a:gd name="connsiteX9" fmla="*/ 121866 w 653604"/>
                <a:gd name="connsiteY9" fmla="*/ 343385 h 898083"/>
                <a:gd name="connsiteX10" fmla="*/ 170732 w 653604"/>
                <a:gd name="connsiteY10" fmla="*/ 310367 h 898083"/>
                <a:gd name="connsiteX11" fmla="*/ 224881 w 653604"/>
                <a:gd name="connsiteY11" fmla="*/ 173013 h 898083"/>
                <a:gd name="connsiteX12" fmla="*/ 280351 w 653604"/>
                <a:gd name="connsiteY12" fmla="*/ 151882 h 898083"/>
                <a:gd name="connsiteX13" fmla="*/ 189222 w 653604"/>
                <a:gd name="connsiteY13" fmla="*/ 596961 h 898083"/>
                <a:gd name="connsiteX14" fmla="*/ 12247 w 653604"/>
                <a:gd name="connsiteY14" fmla="*/ 812237 h 898083"/>
                <a:gd name="connsiteX15" fmla="*/ 18851 w 653604"/>
                <a:gd name="connsiteY15" fmla="*/ 886197 h 898083"/>
                <a:gd name="connsiteX16" fmla="*/ 51868 w 653604"/>
                <a:gd name="connsiteY16" fmla="*/ 898083 h 898083"/>
                <a:gd name="connsiteX17" fmla="*/ 92810 w 653604"/>
                <a:gd name="connsiteY17" fmla="*/ 878272 h 898083"/>
                <a:gd name="connsiteX18" fmla="*/ 277710 w 653604"/>
                <a:gd name="connsiteY18" fmla="*/ 653752 h 898083"/>
                <a:gd name="connsiteX19" fmla="*/ 288275 w 653604"/>
                <a:gd name="connsiteY19" fmla="*/ 631300 h 898083"/>
                <a:gd name="connsiteX20" fmla="*/ 319973 w 653604"/>
                <a:gd name="connsiteY20" fmla="*/ 478097 h 898083"/>
                <a:gd name="connsiteX21" fmla="*/ 410221 w 653604"/>
                <a:gd name="connsiteY21" fmla="*/ 612069 h 898083"/>
                <a:gd name="connsiteX22" fmla="*/ 462609 w 653604"/>
                <a:gd name="connsiteY22" fmla="*/ 845255 h 898083"/>
                <a:gd name="connsiteX23" fmla="*/ 515438 w 653604"/>
                <a:gd name="connsiteY23" fmla="*/ 898083 h 898083"/>
                <a:gd name="connsiteX24" fmla="*/ 568266 w 653604"/>
                <a:gd name="connsiteY24" fmla="*/ 845255 h 898083"/>
                <a:gd name="connsiteX25" fmla="*/ 568266 w 653604"/>
                <a:gd name="connsiteY25" fmla="*/ 554698 h 898083"/>
                <a:gd name="connsiteX26" fmla="*/ 497129 w 653604"/>
                <a:gd name="connsiteY26" fmla="*/ 560061 h 898083"/>
                <a:gd name="connsiteX27" fmla="*/ 419026 w 653604"/>
                <a:gd name="connsiteY27" fmla="*/ 418665 h 898083"/>
                <a:gd name="connsiteX28" fmla="*/ 454685 w 653604"/>
                <a:gd name="connsiteY28" fmla="*/ 240369 h 898083"/>
                <a:gd name="connsiteX29" fmla="*/ 479778 w 653604"/>
                <a:gd name="connsiteY29" fmla="*/ 298481 h 898083"/>
                <a:gd name="connsiteX30" fmla="*/ 537670 w 653604"/>
                <a:gd name="connsiteY30" fmla="*/ 363255 h 898083"/>
                <a:gd name="connsiteX31" fmla="*/ 591380 w 653604"/>
                <a:gd name="connsiteY31" fmla="*/ 416084 h 898083"/>
                <a:gd name="connsiteX32" fmla="*/ 615693 w 653604"/>
                <a:gd name="connsiteY32" fmla="*/ 418724 h 898083"/>
                <a:gd name="connsiteX33" fmla="*/ 651592 w 653604"/>
                <a:gd name="connsiteY33" fmla="*/ 380685 h 898083"/>
                <a:gd name="connsiteX34" fmla="*/ 609049 w 653604"/>
                <a:gd name="connsiteY34" fmla="*/ 303803 h 898083"/>
                <a:gd name="connsiteX0" fmla="*/ 609049 w 653604"/>
                <a:gd name="connsiteY0" fmla="*/ 303803 h 898083"/>
                <a:gd name="connsiteX1" fmla="*/ 561123 w 653604"/>
                <a:gd name="connsiteY1" fmla="*/ 251754 h 898083"/>
                <a:gd name="connsiteX2" fmla="*/ 490344 w 653604"/>
                <a:gd name="connsiteY2" fmla="*/ 55470 h 898083"/>
                <a:gd name="connsiteX3" fmla="*/ 397894 w 653604"/>
                <a:gd name="connsiteY3" fmla="*/ 0 h 898083"/>
                <a:gd name="connsiteX4" fmla="*/ 352990 w 653604"/>
                <a:gd name="connsiteY4" fmla="*/ 10566 h 898083"/>
                <a:gd name="connsiteX5" fmla="*/ 168091 w 653604"/>
                <a:gd name="connsiteY5" fmla="*/ 83205 h 898083"/>
                <a:gd name="connsiteX6" fmla="*/ 139035 w 653604"/>
                <a:gd name="connsiteY6" fmla="*/ 112260 h 898083"/>
                <a:gd name="connsiteX7" fmla="*/ 73000 w 653604"/>
                <a:gd name="connsiteY7" fmla="*/ 270746 h 898083"/>
                <a:gd name="connsiteX8" fmla="*/ 102055 w 653604"/>
                <a:gd name="connsiteY8" fmla="*/ 339423 h 898083"/>
                <a:gd name="connsiteX9" fmla="*/ 121866 w 653604"/>
                <a:gd name="connsiteY9" fmla="*/ 343385 h 898083"/>
                <a:gd name="connsiteX10" fmla="*/ 170732 w 653604"/>
                <a:gd name="connsiteY10" fmla="*/ 310367 h 898083"/>
                <a:gd name="connsiteX11" fmla="*/ 224881 w 653604"/>
                <a:gd name="connsiteY11" fmla="*/ 173013 h 898083"/>
                <a:gd name="connsiteX12" fmla="*/ 280351 w 653604"/>
                <a:gd name="connsiteY12" fmla="*/ 151882 h 898083"/>
                <a:gd name="connsiteX13" fmla="*/ 189222 w 653604"/>
                <a:gd name="connsiteY13" fmla="*/ 596961 h 898083"/>
                <a:gd name="connsiteX14" fmla="*/ 12247 w 653604"/>
                <a:gd name="connsiteY14" fmla="*/ 812237 h 898083"/>
                <a:gd name="connsiteX15" fmla="*/ 18851 w 653604"/>
                <a:gd name="connsiteY15" fmla="*/ 886197 h 898083"/>
                <a:gd name="connsiteX16" fmla="*/ 51868 w 653604"/>
                <a:gd name="connsiteY16" fmla="*/ 898083 h 898083"/>
                <a:gd name="connsiteX17" fmla="*/ 92810 w 653604"/>
                <a:gd name="connsiteY17" fmla="*/ 878272 h 898083"/>
                <a:gd name="connsiteX18" fmla="*/ 277710 w 653604"/>
                <a:gd name="connsiteY18" fmla="*/ 653752 h 898083"/>
                <a:gd name="connsiteX19" fmla="*/ 288275 w 653604"/>
                <a:gd name="connsiteY19" fmla="*/ 631300 h 898083"/>
                <a:gd name="connsiteX20" fmla="*/ 319973 w 653604"/>
                <a:gd name="connsiteY20" fmla="*/ 478097 h 898083"/>
                <a:gd name="connsiteX21" fmla="*/ 410221 w 653604"/>
                <a:gd name="connsiteY21" fmla="*/ 612069 h 898083"/>
                <a:gd name="connsiteX22" fmla="*/ 462609 w 653604"/>
                <a:gd name="connsiteY22" fmla="*/ 845255 h 898083"/>
                <a:gd name="connsiteX23" fmla="*/ 515438 w 653604"/>
                <a:gd name="connsiteY23" fmla="*/ 898083 h 898083"/>
                <a:gd name="connsiteX24" fmla="*/ 568266 w 653604"/>
                <a:gd name="connsiteY24" fmla="*/ 845255 h 898083"/>
                <a:gd name="connsiteX25" fmla="*/ 518260 w 653604"/>
                <a:gd name="connsiteY25" fmla="*/ 626136 h 898083"/>
                <a:gd name="connsiteX26" fmla="*/ 497129 w 653604"/>
                <a:gd name="connsiteY26" fmla="*/ 560061 h 898083"/>
                <a:gd name="connsiteX27" fmla="*/ 419026 w 653604"/>
                <a:gd name="connsiteY27" fmla="*/ 418665 h 898083"/>
                <a:gd name="connsiteX28" fmla="*/ 454685 w 653604"/>
                <a:gd name="connsiteY28" fmla="*/ 240369 h 898083"/>
                <a:gd name="connsiteX29" fmla="*/ 479778 w 653604"/>
                <a:gd name="connsiteY29" fmla="*/ 298481 h 898083"/>
                <a:gd name="connsiteX30" fmla="*/ 537670 w 653604"/>
                <a:gd name="connsiteY30" fmla="*/ 363255 h 898083"/>
                <a:gd name="connsiteX31" fmla="*/ 591380 w 653604"/>
                <a:gd name="connsiteY31" fmla="*/ 416084 h 898083"/>
                <a:gd name="connsiteX32" fmla="*/ 615693 w 653604"/>
                <a:gd name="connsiteY32" fmla="*/ 418724 h 898083"/>
                <a:gd name="connsiteX33" fmla="*/ 651592 w 653604"/>
                <a:gd name="connsiteY33" fmla="*/ 380685 h 898083"/>
                <a:gd name="connsiteX34" fmla="*/ 609049 w 653604"/>
                <a:gd name="connsiteY34" fmla="*/ 303803 h 898083"/>
                <a:gd name="connsiteX0" fmla="*/ 609049 w 653604"/>
                <a:gd name="connsiteY0" fmla="*/ 304318 h 898598"/>
                <a:gd name="connsiteX1" fmla="*/ 561123 w 653604"/>
                <a:gd name="connsiteY1" fmla="*/ 252269 h 898598"/>
                <a:gd name="connsiteX2" fmla="*/ 490344 w 653604"/>
                <a:gd name="connsiteY2" fmla="*/ 55985 h 898598"/>
                <a:gd name="connsiteX3" fmla="*/ 397894 w 653604"/>
                <a:gd name="connsiteY3" fmla="*/ 515 h 898598"/>
                <a:gd name="connsiteX4" fmla="*/ 168091 w 653604"/>
                <a:gd name="connsiteY4" fmla="*/ 83720 h 898598"/>
                <a:gd name="connsiteX5" fmla="*/ 139035 w 653604"/>
                <a:gd name="connsiteY5" fmla="*/ 112775 h 898598"/>
                <a:gd name="connsiteX6" fmla="*/ 73000 w 653604"/>
                <a:gd name="connsiteY6" fmla="*/ 271261 h 898598"/>
                <a:gd name="connsiteX7" fmla="*/ 102055 w 653604"/>
                <a:gd name="connsiteY7" fmla="*/ 339938 h 898598"/>
                <a:gd name="connsiteX8" fmla="*/ 121866 w 653604"/>
                <a:gd name="connsiteY8" fmla="*/ 343900 h 898598"/>
                <a:gd name="connsiteX9" fmla="*/ 170732 w 653604"/>
                <a:gd name="connsiteY9" fmla="*/ 310882 h 898598"/>
                <a:gd name="connsiteX10" fmla="*/ 224881 w 653604"/>
                <a:gd name="connsiteY10" fmla="*/ 173528 h 898598"/>
                <a:gd name="connsiteX11" fmla="*/ 280351 w 653604"/>
                <a:gd name="connsiteY11" fmla="*/ 152397 h 898598"/>
                <a:gd name="connsiteX12" fmla="*/ 189222 w 653604"/>
                <a:gd name="connsiteY12" fmla="*/ 597476 h 898598"/>
                <a:gd name="connsiteX13" fmla="*/ 12247 w 653604"/>
                <a:gd name="connsiteY13" fmla="*/ 812752 h 898598"/>
                <a:gd name="connsiteX14" fmla="*/ 18851 w 653604"/>
                <a:gd name="connsiteY14" fmla="*/ 886712 h 898598"/>
                <a:gd name="connsiteX15" fmla="*/ 51868 w 653604"/>
                <a:gd name="connsiteY15" fmla="*/ 898598 h 898598"/>
                <a:gd name="connsiteX16" fmla="*/ 92810 w 653604"/>
                <a:gd name="connsiteY16" fmla="*/ 878787 h 898598"/>
                <a:gd name="connsiteX17" fmla="*/ 277710 w 653604"/>
                <a:gd name="connsiteY17" fmla="*/ 654267 h 898598"/>
                <a:gd name="connsiteX18" fmla="*/ 288275 w 653604"/>
                <a:gd name="connsiteY18" fmla="*/ 631815 h 898598"/>
                <a:gd name="connsiteX19" fmla="*/ 319973 w 653604"/>
                <a:gd name="connsiteY19" fmla="*/ 478612 h 898598"/>
                <a:gd name="connsiteX20" fmla="*/ 410221 w 653604"/>
                <a:gd name="connsiteY20" fmla="*/ 612584 h 898598"/>
                <a:gd name="connsiteX21" fmla="*/ 462609 w 653604"/>
                <a:gd name="connsiteY21" fmla="*/ 845770 h 898598"/>
                <a:gd name="connsiteX22" fmla="*/ 515438 w 653604"/>
                <a:gd name="connsiteY22" fmla="*/ 898598 h 898598"/>
                <a:gd name="connsiteX23" fmla="*/ 568266 w 653604"/>
                <a:gd name="connsiteY23" fmla="*/ 845770 h 898598"/>
                <a:gd name="connsiteX24" fmla="*/ 518260 w 653604"/>
                <a:gd name="connsiteY24" fmla="*/ 626651 h 898598"/>
                <a:gd name="connsiteX25" fmla="*/ 497129 w 653604"/>
                <a:gd name="connsiteY25" fmla="*/ 560576 h 898598"/>
                <a:gd name="connsiteX26" fmla="*/ 419026 w 653604"/>
                <a:gd name="connsiteY26" fmla="*/ 419180 h 898598"/>
                <a:gd name="connsiteX27" fmla="*/ 454685 w 653604"/>
                <a:gd name="connsiteY27" fmla="*/ 240884 h 898598"/>
                <a:gd name="connsiteX28" fmla="*/ 479778 w 653604"/>
                <a:gd name="connsiteY28" fmla="*/ 298996 h 898598"/>
                <a:gd name="connsiteX29" fmla="*/ 537670 w 653604"/>
                <a:gd name="connsiteY29" fmla="*/ 363770 h 898598"/>
                <a:gd name="connsiteX30" fmla="*/ 591380 w 653604"/>
                <a:gd name="connsiteY30" fmla="*/ 416599 h 898598"/>
                <a:gd name="connsiteX31" fmla="*/ 615693 w 653604"/>
                <a:gd name="connsiteY31" fmla="*/ 419239 h 898598"/>
                <a:gd name="connsiteX32" fmla="*/ 651592 w 653604"/>
                <a:gd name="connsiteY32" fmla="*/ 381200 h 898598"/>
                <a:gd name="connsiteX33" fmla="*/ 609049 w 653604"/>
                <a:gd name="connsiteY33" fmla="*/ 304318 h 898598"/>
                <a:gd name="connsiteX0" fmla="*/ 609049 w 653604"/>
                <a:gd name="connsiteY0" fmla="*/ 299647 h 893927"/>
                <a:gd name="connsiteX1" fmla="*/ 561123 w 653604"/>
                <a:gd name="connsiteY1" fmla="*/ 247598 h 893927"/>
                <a:gd name="connsiteX2" fmla="*/ 490344 w 653604"/>
                <a:gd name="connsiteY2" fmla="*/ 51314 h 893927"/>
                <a:gd name="connsiteX3" fmla="*/ 326457 w 653604"/>
                <a:gd name="connsiteY3" fmla="*/ 606 h 893927"/>
                <a:gd name="connsiteX4" fmla="*/ 168091 w 653604"/>
                <a:gd name="connsiteY4" fmla="*/ 79049 h 893927"/>
                <a:gd name="connsiteX5" fmla="*/ 139035 w 653604"/>
                <a:gd name="connsiteY5" fmla="*/ 108104 h 893927"/>
                <a:gd name="connsiteX6" fmla="*/ 73000 w 653604"/>
                <a:gd name="connsiteY6" fmla="*/ 266590 h 893927"/>
                <a:gd name="connsiteX7" fmla="*/ 102055 w 653604"/>
                <a:gd name="connsiteY7" fmla="*/ 335267 h 893927"/>
                <a:gd name="connsiteX8" fmla="*/ 121866 w 653604"/>
                <a:gd name="connsiteY8" fmla="*/ 339229 h 893927"/>
                <a:gd name="connsiteX9" fmla="*/ 170732 w 653604"/>
                <a:gd name="connsiteY9" fmla="*/ 306211 h 893927"/>
                <a:gd name="connsiteX10" fmla="*/ 224881 w 653604"/>
                <a:gd name="connsiteY10" fmla="*/ 168857 h 893927"/>
                <a:gd name="connsiteX11" fmla="*/ 280351 w 653604"/>
                <a:gd name="connsiteY11" fmla="*/ 147726 h 893927"/>
                <a:gd name="connsiteX12" fmla="*/ 189222 w 653604"/>
                <a:gd name="connsiteY12" fmla="*/ 592805 h 893927"/>
                <a:gd name="connsiteX13" fmla="*/ 12247 w 653604"/>
                <a:gd name="connsiteY13" fmla="*/ 808081 h 893927"/>
                <a:gd name="connsiteX14" fmla="*/ 18851 w 653604"/>
                <a:gd name="connsiteY14" fmla="*/ 882041 h 893927"/>
                <a:gd name="connsiteX15" fmla="*/ 51868 w 653604"/>
                <a:gd name="connsiteY15" fmla="*/ 893927 h 893927"/>
                <a:gd name="connsiteX16" fmla="*/ 92810 w 653604"/>
                <a:gd name="connsiteY16" fmla="*/ 874116 h 893927"/>
                <a:gd name="connsiteX17" fmla="*/ 277710 w 653604"/>
                <a:gd name="connsiteY17" fmla="*/ 649596 h 893927"/>
                <a:gd name="connsiteX18" fmla="*/ 288275 w 653604"/>
                <a:gd name="connsiteY18" fmla="*/ 627144 h 893927"/>
                <a:gd name="connsiteX19" fmla="*/ 319973 w 653604"/>
                <a:gd name="connsiteY19" fmla="*/ 473941 h 893927"/>
                <a:gd name="connsiteX20" fmla="*/ 410221 w 653604"/>
                <a:gd name="connsiteY20" fmla="*/ 607913 h 893927"/>
                <a:gd name="connsiteX21" fmla="*/ 462609 w 653604"/>
                <a:gd name="connsiteY21" fmla="*/ 841099 h 893927"/>
                <a:gd name="connsiteX22" fmla="*/ 515438 w 653604"/>
                <a:gd name="connsiteY22" fmla="*/ 893927 h 893927"/>
                <a:gd name="connsiteX23" fmla="*/ 568266 w 653604"/>
                <a:gd name="connsiteY23" fmla="*/ 841099 h 893927"/>
                <a:gd name="connsiteX24" fmla="*/ 518260 w 653604"/>
                <a:gd name="connsiteY24" fmla="*/ 621980 h 893927"/>
                <a:gd name="connsiteX25" fmla="*/ 497129 w 653604"/>
                <a:gd name="connsiteY25" fmla="*/ 555905 h 893927"/>
                <a:gd name="connsiteX26" fmla="*/ 419026 w 653604"/>
                <a:gd name="connsiteY26" fmla="*/ 414509 h 893927"/>
                <a:gd name="connsiteX27" fmla="*/ 454685 w 653604"/>
                <a:gd name="connsiteY27" fmla="*/ 236213 h 893927"/>
                <a:gd name="connsiteX28" fmla="*/ 479778 w 653604"/>
                <a:gd name="connsiteY28" fmla="*/ 294325 h 893927"/>
                <a:gd name="connsiteX29" fmla="*/ 537670 w 653604"/>
                <a:gd name="connsiteY29" fmla="*/ 359099 h 893927"/>
                <a:gd name="connsiteX30" fmla="*/ 591380 w 653604"/>
                <a:gd name="connsiteY30" fmla="*/ 411928 h 893927"/>
                <a:gd name="connsiteX31" fmla="*/ 615693 w 653604"/>
                <a:gd name="connsiteY31" fmla="*/ 414568 h 893927"/>
                <a:gd name="connsiteX32" fmla="*/ 651592 w 653604"/>
                <a:gd name="connsiteY32" fmla="*/ 376529 h 893927"/>
                <a:gd name="connsiteX33" fmla="*/ 609049 w 653604"/>
                <a:gd name="connsiteY33" fmla="*/ 299647 h 893927"/>
                <a:gd name="connsiteX0" fmla="*/ 609049 w 653604"/>
                <a:gd name="connsiteY0" fmla="*/ 304018 h 898298"/>
                <a:gd name="connsiteX1" fmla="*/ 561123 w 653604"/>
                <a:gd name="connsiteY1" fmla="*/ 251969 h 898298"/>
                <a:gd name="connsiteX2" fmla="*/ 459388 w 653604"/>
                <a:gd name="connsiteY2" fmla="*/ 29491 h 898298"/>
                <a:gd name="connsiteX3" fmla="*/ 326457 w 653604"/>
                <a:gd name="connsiteY3" fmla="*/ 4977 h 898298"/>
                <a:gd name="connsiteX4" fmla="*/ 168091 w 653604"/>
                <a:gd name="connsiteY4" fmla="*/ 83420 h 898298"/>
                <a:gd name="connsiteX5" fmla="*/ 139035 w 653604"/>
                <a:gd name="connsiteY5" fmla="*/ 112475 h 898298"/>
                <a:gd name="connsiteX6" fmla="*/ 73000 w 653604"/>
                <a:gd name="connsiteY6" fmla="*/ 270961 h 898298"/>
                <a:gd name="connsiteX7" fmla="*/ 102055 w 653604"/>
                <a:gd name="connsiteY7" fmla="*/ 339638 h 898298"/>
                <a:gd name="connsiteX8" fmla="*/ 121866 w 653604"/>
                <a:gd name="connsiteY8" fmla="*/ 343600 h 898298"/>
                <a:gd name="connsiteX9" fmla="*/ 170732 w 653604"/>
                <a:gd name="connsiteY9" fmla="*/ 310582 h 898298"/>
                <a:gd name="connsiteX10" fmla="*/ 224881 w 653604"/>
                <a:gd name="connsiteY10" fmla="*/ 173228 h 898298"/>
                <a:gd name="connsiteX11" fmla="*/ 280351 w 653604"/>
                <a:gd name="connsiteY11" fmla="*/ 152097 h 898298"/>
                <a:gd name="connsiteX12" fmla="*/ 189222 w 653604"/>
                <a:gd name="connsiteY12" fmla="*/ 597176 h 898298"/>
                <a:gd name="connsiteX13" fmla="*/ 12247 w 653604"/>
                <a:gd name="connsiteY13" fmla="*/ 812452 h 898298"/>
                <a:gd name="connsiteX14" fmla="*/ 18851 w 653604"/>
                <a:gd name="connsiteY14" fmla="*/ 886412 h 898298"/>
                <a:gd name="connsiteX15" fmla="*/ 51868 w 653604"/>
                <a:gd name="connsiteY15" fmla="*/ 898298 h 898298"/>
                <a:gd name="connsiteX16" fmla="*/ 92810 w 653604"/>
                <a:gd name="connsiteY16" fmla="*/ 878487 h 898298"/>
                <a:gd name="connsiteX17" fmla="*/ 277710 w 653604"/>
                <a:gd name="connsiteY17" fmla="*/ 653967 h 898298"/>
                <a:gd name="connsiteX18" fmla="*/ 288275 w 653604"/>
                <a:gd name="connsiteY18" fmla="*/ 631515 h 898298"/>
                <a:gd name="connsiteX19" fmla="*/ 319973 w 653604"/>
                <a:gd name="connsiteY19" fmla="*/ 478312 h 898298"/>
                <a:gd name="connsiteX20" fmla="*/ 410221 w 653604"/>
                <a:gd name="connsiteY20" fmla="*/ 612284 h 898298"/>
                <a:gd name="connsiteX21" fmla="*/ 462609 w 653604"/>
                <a:gd name="connsiteY21" fmla="*/ 845470 h 898298"/>
                <a:gd name="connsiteX22" fmla="*/ 515438 w 653604"/>
                <a:gd name="connsiteY22" fmla="*/ 898298 h 898298"/>
                <a:gd name="connsiteX23" fmla="*/ 568266 w 653604"/>
                <a:gd name="connsiteY23" fmla="*/ 845470 h 898298"/>
                <a:gd name="connsiteX24" fmla="*/ 518260 w 653604"/>
                <a:gd name="connsiteY24" fmla="*/ 626351 h 898298"/>
                <a:gd name="connsiteX25" fmla="*/ 497129 w 653604"/>
                <a:gd name="connsiteY25" fmla="*/ 560276 h 898298"/>
                <a:gd name="connsiteX26" fmla="*/ 419026 w 653604"/>
                <a:gd name="connsiteY26" fmla="*/ 418880 h 898298"/>
                <a:gd name="connsiteX27" fmla="*/ 454685 w 653604"/>
                <a:gd name="connsiteY27" fmla="*/ 240584 h 898298"/>
                <a:gd name="connsiteX28" fmla="*/ 479778 w 653604"/>
                <a:gd name="connsiteY28" fmla="*/ 298696 h 898298"/>
                <a:gd name="connsiteX29" fmla="*/ 537670 w 653604"/>
                <a:gd name="connsiteY29" fmla="*/ 363470 h 898298"/>
                <a:gd name="connsiteX30" fmla="*/ 591380 w 653604"/>
                <a:gd name="connsiteY30" fmla="*/ 416299 h 898298"/>
                <a:gd name="connsiteX31" fmla="*/ 615693 w 653604"/>
                <a:gd name="connsiteY31" fmla="*/ 418939 h 898298"/>
                <a:gd name="connsiteX32" fmla="*/ 651592 w 653604"/>
                <a:gd name="connsiteY32" fmla="*/ 380900 h 898298"/>
                <a:gd name="connsiteX33" fmla="*/ 609049 w 653604"/>
                <a:gd name="connsiteY33" fmla="*/ 304018 h 898298"/>
                <a:gd name="connsiteX0" fmla="*/ 609049 w 653604"/>
                <a:gd name="connsiteY0" fmla="*/ 304018 h 898298"/>
                <a:gd name="connsiteX1" fmla="*/ 561123 w 653604"/>
                <a:gd name="connsiteY1" fmla="*/ 251969 h 898298"/>
                <a:gd name="connsiteX2" fmla="*/ 459388 w 653604"/>
                <a:gd name="connsiteY2" fmla="*/ 29491 h 898298"/>
                <a:gd name="connsiteX3" fmla="*/ 326457 w 653604"/>
                <a:gd name="connsiteY3" fmla="*/ 4977 h 898298"/>
                <a:gd name="connsiteX4" fmla="*/ 168091 w 653604"/>
                <a:gd name="connsiteY4" fmla="*/ 83420 h 898298"/>
                <a:gd name="connsiteX5" fmla="*/ 139035 w 653604"/>
                <a:gd name="connsiteY5" fmla="*/ 112475 h 898298"/>
                <a:gd name="connsiteX6" fmla="*/ 73000 w 653604"/>
                <a:gd name="connsiteY6" fmla="*/ 270961 h 898298"/>
                <a:gd name="connsiteX7" fmla="*/ 102055 w 653604"/>
                <a:gd name="connsiteY7" fmla="*/ 339638 h 898298"/>
                <a:gd name="connsiteX8" fmla="*/ 121866 w 653604"/>
                <a:gd name="connsiteY8" fmla="*/ 343600 h 898298"/>
                <a:gd name="connsiteX9" fmla="*/ 170732 w 653604"/>
                <a:gd name="connsiteY9" fmla="*/ 310582 h 898298"/>
                <a:gd name="connsiteX10" fmla="*/ 224881 w 653604"/>
                <a:gd name="connsiteY10" fmla="*/ 173228 h 898298"/>
                <a:gd name="connsiteX11" fmla="*/ 280351 w 653604"/>
                <a:gd name="connsiteY11" fmla="*/ 152097 h 898298"/>
                <a:gd name="connsiteX12" fmla="*/ 189222 w 653604"/>
                <a:gd name="connsiteY12" fmla="*/ 597176 h 898298"/>
                <a:gd name="connsiteX13" fmla="*/ 12247 w 653604"/>
                <a:gd name="connsiteY13" fmla="*/ 812452 h 898298"/>
                <a:gd name="connsiteX14" fmla="*/ 18851 w 653604"/>
                <a:gd name="connsiteY14" fmla="*/ 886412 h 898298"/>
                <a:gd name="connsiteX15" fmla="*/ 51868 w 653604"/>
                <a:gd name="connsiteY15" fmla="*/ 898298 h 898298"/>
                <a:gd name="connsiteX16" fmla="*/ 92810 w 653604"/>
                <a:gd name="connsiteY16" fmla="*/ 878487 h 898298"/>
                <a:gd name="connsiteX17" fmla="*/ 277710 w 653604"/>
                <a:gd name="connsiteY17" fmla="*/ 653967 h 898298"/>
                <a:gd name="connsiteX18" fmla="*/ 288275 w 653604"/>
                <a:gd name="connsiteY18" fmla="*/ 631515 h 898298"/>
                <a:gd name="connsiteX19" fmla="*/ 346167 w 653604"/>
                <a:gd name="connsiteY19" fmla="*/ 497362 h 898298"/>
                <a:gd name="connsiteX20" fmla="*/ 410221 w 653604"/>
                <a:gd name="connsiteY20" fmla="*/ 612284 h 898298"/>
                <a:gd name="connsiteX21" fmla="*/ 462609 w 653604"/>
                <a:gd name="connsiteY21" fmla="*/ 845470 h 898298"/>
                <a:gd name="connsiteX22" fmla="*/ 515438 w 653604"/>
                <a:gd name="connsiteY22" fmla="*/ 898298 h 898298"/>
                <a:gd name="connsiteX23" fmla="*/ 568266 w 653604"/>
                <a:gd name="connsiteY23" fmla="*/ 845470 h 898298"/>
                <a:gd name="connsiteX24" fmla="*/ 518260 w 653604"/>
                <a:gd name="connsiteY24" fmla="*/ 626351 h 898298"/>
                <a:gd name="connsiteX25" fmla="*/ 497129 w 653604"/>
                <a:gd name="connsiteY25" fmla="*/ 560276 h 898298"/>
                <a:gd name="connsiteX26" fmla="*/ 419026 w 653604"/>
                <a:gd name="connsiteY26" fmla="*/ 418880 h 898298"/>
                <a:gd name="connsiteX27" fmla="*/ 454685 w 653604"/>
                <a:gd name="connsiteY27" fmla="*/ 240584 h 898298"/>
                <a:gd name="connsiteX28" fmla="*/ 479778 w 653604"/>
                <a:gd name="connsiteY28" fmla="*/ 298696 h 898298"/>
                <a:gd name="connsiteX29" fmla="*/ 537670 w 653604"/>
                <a:gd name="connsiteY29" fmla="*/ 363470 h 898298"/>
                <a:gd name="connsiteX30" fmla="*/ 591380 w 653604"/>
                <a:gd name="connsiteY30" fmla="*/ 416299 h 898298"/>
                <a:gd name="connsiteX31" fmla="*/ 615693 w 653604"/>
                <a:gd name="connsiteY31" fmla="*/ 418939 h 898298"/>
                <a:gd name="connsiteX32" fmla="*/ 651592 w 653604"/>
                <a:gd name="connsiteY32" fmla="*/ 380900 h 898298"/>
                <a:gd name="connsiteX33" fmla="*/ 609049 w 653604"/>
                <a:gd name="connsiteY33" fmla="*/ 304018 h 898298"/>
                <a:gd name="connsiteX0" fmla="*/ 609049 w 653604"/>
                <a:gd name="connsiteY0" fmla="*/ 304018 h 898298"/>
                <a:gd name="connsiteX1" fmla="*/ 561123 w 653604"/>
                <a:gd name="connsiteY1" fmla="*/ 251969 h 898298"/>
                <a:gd name="connsiteX2" fmla="*/ 459388 w 653604"/>
                <a:gd name="connsiteY2" fmla="*/ 29491 h 898298"/>
                <a:gd name="connsiteX3" fmla="*/ 326457 w 653604"/>
                <a:gd name="connsiteY3" fmla="*/ 4977 h 898298"/>
                <a:gd name="connsiteX4" fmla="*/ 168091 w 653604"/>
                <a:gd name="connsiteY4" fmla="*/ 83420 h 898298"/>
                <a:gd name="connsiteX5" fmla="*/ 139035 w 653604"/>
                <a:gd name="connsiteY5" fmla="*/ 112475 h 898298"/>
                <a:gd name="connsiteX6" fmla="*/ 73000 w 653604"/>
                <a:gd name="connsiteY6" fmla="*/ 270961 h 898298"/>
                <a:gd name="connsiteX7" fmla="*/ 102055 w 653604"/>
                <a:gd name="connsiteY7" fmla="*/ 339638 h 898298"/>
                <a:gd name="connsiteX8" fmla="*/ 121866 w 653604"/>
                <a:gd name="connsiteY8" fmla="*/ 343600 h 898298"/>
                <a:gd name="connsiteX9" fmla="*/ 170732 w 653604"/>
                <a:gd name="connsiteY9" fmla="*/ 310582 h 898298"/>
                <a:gd name="connsiteX10" fmla="*/ 224881 w 653604"/>
                <a:gd name="connsiteY10" fmla="*/ 173228 h 898298"/>
                <a:gd name="connsiteX11" fmla="*/ 280351 w 653604"/>
                <a:gd name="connsiteY11" fmla="*/ 152097 h 898298"/>
                <a:gd name="connsiteX12" fmla="*/ 189222 w 653604"/>
                <a:gd name="connsiteY12" fmla="*/ 597176 h 898298"/>
                <a:gd name="connsiteX13" fmla="*/ 12247 w 653604"/>
                <a:gd name="connsiteY13" fmla="*/ 812452 h 898298"/>
                <a:gd name="connsiteX14" fmla="*/ 18851 w 653604"/>
                <a:gd name="connsiteY14" fmla="*/ 886412 h 898298"/>
                <a:gd name="connsiteX15" fmla="*/ 51868 w 653604"/>
                <a:gd name="connsiteY15" fmla="*/ 898298 h 898298"/>
                <a:gd name="connsiteX16" fmla="*/ 92810 w 653604"/>
                <a:gd name="connsiteY16" fmla="*/ 878487 h 898298"/>
                <a:gd name="connsiteX17" fmla="*/ 277710 w 653604"/>
                <a:gd name="connsiteY17" fmla="*/ 653967 h 898298"/>
                <a:gd name="connsiteX18" fmla="*/ 304944 w 653604"/>
                <a:gd name="connsiteY18" fmla="*/ 579127 h 898298"/>
                <a:gd name="connsiteX19" fmla="*/ 346167 w 653604"/>
                <a:gd name="connsiteY19" fmla="*/ 497362 h 898298"/>
                <a:gd name="connsiteX20" fmla="*/ 410221 w 653604"/>
                <a:gd name="connsiteY20" fmla="*/ 612284 h 898298"/>
                <a:gd name="connsiteX21" fmla="*/ 462609 w 653604"/>
                <a:gd name="connsiteY21" fmla="*/ 845470 h 898298"/>
                <a:gd name="connsiteX22" fmla="*/ 515438 w 653604"/>
                <a:gd name="connsiteY22" fmla="*/ 898298 h 898298"/>
                <a:gd name="connsiteX23" fmla="*/ 568266 w 653604"/>
                <a:gd name="connsiteY23" fmla="*/ 845470 h 898298"/>
                <a:gd name="connsiteX24" fmla="*/ 518260 w 653604"/>
                <a:gd name="connsiteY24" fmla="*/ 626351 h 898298"/>
                <a:gd name="connsiteX25" fmla="*/ 497129 w 653604"/>
                <a:gd name="connsiteY25" fmla="*/ 560276 h 898298"/>
                <a:gd name="connsiteX26" fmla="*/ 419026 w 653604"/>
                <a:gd name="connsiteY26" fmla="*/ 418880 h 898298"/>
                <a:gd name="connsiteX27" fmla="*/ 454685 w 653604"/>
                <a:gd name="connsiteY27" fmla="*/ 240584 h 898298"/>
                <a:gd name="connsiteX28" fmla="*/ 479778 w 653604"/>
                <a:gd name="connsiteY28" fmla="*/ 298696 h 898298"/>
                <a:gd name="connsiteX29" fmla="*/ 537670 w 653604"/>
                <a:gd name="connsiteY29" fmla="*/ 363470 h 898298"/>
                <a:gd name="connsiteX30" fmla="*/ 591380 w 653604"/>
                <a:gd name="connsiteY30" fmla="*/ 416299 h 898298"/>
                <a:gd name="connsiteX31" fmla="*/ 615693 w 653604"/>
                <a:gd name="connsiteY31" fmla="*/ 418939 h 898298"/>
                <a:gd name="connsiteX32" fmla="*/ 651592 w 653604"/>
                <a:gd name="connsiteY32" fmla="*/ 380900 h 898298"/>
                <a:gd name="connsiteX33" fmla="*/ 609049 w 653604"/>
                <a:gd name="connsiteY33" fmla="*/ 304018 h 898298"/>
                <a:gd name="connsiteX0" fmla="*/ 609049 w 653604"/>
                <a:gd name="connsiteY0" fmla="*/ 304018 h 898298"/>
                <a:gd name="connsiteX1" fmla="*/ 561123 w 653604"/>
                <a:gd name="connsiteY1" fmla="*/ 251969 h 898298"/>
                <a:gd name="connsiteX2" fmla="*/ 459388 w 653604"/>
                <a:gd name="connsiteY2" fmla="*/ 29491 h 898298"/>
                <a:gd name="connsiteX3" fmla="*/ 326457 w 653604"/>
                <a:gd name="connsiteY3" fmla="*/ 4977 h 898298"/>
                <a:gd name="connsiteX4" fmla="*/ 168091 w 653604"/>
                <a:gd name="connsiteY4" fmla="*/ 83420 h 898298"/>
                <a:gd name="connsiteX5" fmla="*/ 139035 w 653604"/>
                <a:gd name="connsiteY5" fmla="*/ 112475 h 898298"/>
                <a:gd name="connsiteX6" fmla="*/ 73000 w 653604"/>
                <a:gd name="connsiteY6" fmla="*/ 270961 h 898298"/>
                <a:gd name="connsiteX7" fmla="*/ 102055 w 653604"/>
                <a:gd name="connsiteY7" fmla="*/ 339638 h 898298"/>
                <a:gd name="connsiteX8" fmla="*/ 121866 w 653604"/>
                <a:gd name="connsiteY8" fmla="*/ 343600 h 898298"/>
                <a:gd name="connsiteX9" fmla="*/ 170732 w 653604"/>
                <a:gd name="connsiteY9" fmla="*/ 310582 h 898298"/>
                <a:gd name="connsiteX10" fmla="*/ 224881 w 653604"/>
                <a:gd name="connsiteY10" fmla="*/ 173228 h 898298"/>
                <a:gd name="connsiteX11" fmla="*/ 280351 w 653604"/>
                <a:gd name="connsiteY11" fmla="*/ 152097 h 898298"/>
                <a:gd name="connsiteX12" fmla="*/ 189222 w 653604"/>
                <a:gd name="connsiteY12" fmla="*/ 597176 h 898298"/>
                <a:gd name="connsiteX13" fmla="*/ 12247 w 653604"/>
                <a:gd name="connsiteY13" fmla="*/ 812452 h 898298"/>
                <a:gd name="connsiteX14" fmla="*/ 18851 w 653604"/>
                <a:gd name="connsiteY14" fmla="*/ 886412 h 898298"/>
                <a:gd name="connsiteX15" fmla="*/ 51868 w 653604"/>
                <a:gd name="connsiteY15" fmla="*/ 898298 h 898298"/>
                <a:gd name="connsiteX16" fmla="*/ 92810 w 653604"/>
                <a:gd name="connsiteY16" fmla="*/ 878487 h 898298"/>
                <a:gd name="connsiteX17" fmla="*/ 277710 w 653604"/>
                <a:gd name="connsiteY17" fmla="*/ 653967 h 898298"/>
                <a:gd name="connsiteX18" fmla="*/ 346167 w 653604"/>
                <a:gd name="connsiteY18" fmla="*/ 497362 h 898298"/>
                <a:gd name="connsiteX19" fmla="*/ 410221 w 653604"/>
                <a:gd name="connsiteY19" fmla="*/ 612284 h 898298"/>
                <a:gd name="connsiteX20" fmla="*/ 462609 w 653604"/>
                <a:gd name="connsiteY20" fmla="*/ 845470 h 898298"/>
                <a:gd name="connsiteX21" fmla="*/ 515438 w 653604"/>
                <a:gd name="connsiteY21" fmla="*/ 898298 h 898298"/>
                <a:gd name="connsiteX22" fmla="*/ 568266 w 653604"/>
                <a:gd name="connsiteY22" fmla="*/ 845470 h 898298"/>
                <a:gd name="connsiteX23" fmla="*/ 518260 w 653604"/>
                <a:gd name="connsiteY23" fmla="*/ 626351 h 898298"/>
                <a:gd name="connsiteX24" fmla="*/ 497129 w 653604"/>
                <a:gd name="connsiteY24" fmla="*/ 560276 h 898298"/>
                <a:gd name="connsiteX25" fmla="*/ 419026 w 653604"/>
                <a:gd name="connsiteY25" fmla="*/ 418880 h 898298"/>
                <a:gd name="connsiteX26" fmla="*/ 454685 w 653604"/>
                <a:gd name="connsiteY26" fmla="*/ 240584 h 898298"/>
                <a:gd name="connsiteX27" fmla="*/ 479778 w 653604"/>
                <a:gd name="connsiteY27" fmla="*/ 298696 h 898298"/>
                <a:gd name="connsiteX28" fmla="*/ 537670 w 653604"/>
                <a:gd name="connsiteY28" fmla="*/ 363470 h 898298"/>
                <a:gd name="connsiteX29" fmla="*/ 591380 w 653604"/>
                <a:gd name="connsiteY29" fmla="*/ 416299 h 898298"/>
                <a:gd name="connsiteX30" fmla="*/ 615693 w 653604"/>
                <a:gd name="connsiteY30" fmla="*/ 418939 h 898298"/>
                <a:gd name="connsiteX31" fmla="*/ 651592 w 653604"/>
                <a:gd name="connsiteY31" fmla="*/ 380900 h 898298"/>
                <a:gd name="connsiteX32" fmla="*/ 609049 w 653604"/>
                <a:gd name="connsiteY32" fmla="*/ 304018 h 898298"/>
                <a:gd name="connsiteX0" fmla="*/ 609049 w 653604"/>
                <a:gd name="connsiteY0" fmla="*/ 304018 h 898298"/>
                <a:gd name="connsiteX1" fmla="*/ 561123 w 653604"/>
                <a:gd name="connsiteY1" fmla="*/ 251969 h 898298"/>
                <a:gd name="connsiteX2" fmla="*/ 459388 w 653604"/>
                <a:gd name="connsiteY2" fmla="*/ 29491 h 898298"/>
                <a:gd name="connsiteX3" fmla="*/ 326457 w 653604"/>
                <a:gd name="connsiteY3" fmla="*/ 4977 h 898298"/>
                <a:gd name="connsiteX4" fmla="*/ 168091 w 653604"/>
                <a:gd name="connsiteY4" fmla="*/ 83420 h 898298"/>
                <a:gd name="connsiteX5" fmla="*/ 139035 w 653604"/>
                <a:gd name="connsiteY5" fmla="*/ 112475 h 898298"/>
                <a:gd name="connsiteX6" fmla="*/ 73000 w 653604"/>
                <a:gd name="connsiteY6" fmla="*/ 270961 h 898298"/>
                <a:gd name="connsiteX7" fmla="*/ 102055 w 653604"/>
                <a:gd name="connsiteY7" fmla="*/ 339638 h 898298"/>
                <a:gd name="connsiteX8" fmla="*/ 121866 w 653604"/>
                <a:gd name="connsiteY8" fmla="*/ 343600 h 898298"/>
                <a:gd name="connsiteX9" fmla="*/ 170732 w 653604"/>
                <a:gd name="connsiteY9" fmla="*/ 310582 h 898298"/>
                <a:gd name="connsiteX10" fmla="*/ 224881 w 653604"/>
                <a:gd name="connsiteY10" fmla="*/ 173228 h 898298"/>
                <a:gd name="connsiteX11" fmla="*/ 280351 w 653604"/>
                <a:gd name="connsiteY11" fmla="*/ 152097 h 898298"/>
                <a:gd name="connsiteX12" fmla="*/ 239228 w 653604"/>
                <a:gd name="connsiteY12" fmla="*/ 585269 h 898298"/>
                <a:gd name="connsiteX13" fmla="*/ 12247 w 653604"/>
                <a:gd name="connsiteY13" fmla="*/ 812452 h 898298"/>
                <a:gd name="connsiteX14" fmla="*/ 18851 w 653604"/>
                <a:gd name="connsiteY14" fmla="*/ 886412 h 898298"/>
                <a:gd name="connsiteX15" fmla="*/ 51868 w 653604"/>
                <a:gd name="connsiteY15" fmla="*/ 898298 h 898298"/>
                <a:gd name="connsiteX16" fmla="*/ 92810 w 653604"/>
                <a:gd name="connsiteY16" fmla="*/ 878487 h 898298"/>
                <a:gd name="connsiteX17" fmla="*/ 277710 w 653604"/>
                <a:gd name="connsiteY17" fmla="*/ 653967 h 898298"/>
                <a:gd name="connsiteX18" fmla="*/ 346167 w 653604"/>
                <a:gd name="connsiteY18" fmla="*/ 497362 h 898298"/>
                <a:gd name="connsiteX19" fmla="*/ 410221 w 653604"/>
                <a:gd name="connsiteY19" fmla="*/ 612284 h 898298"/>
                <a:gd name="connsiteX20" fmla="*/ 462609 w 653604"/>
                <a:gd name="connsiteY20" fmla="*/ 845470 h 898298"/>
                <a:gd name="connsiteX21" fmla="*/ 515438 w 653604"/>
                <a:gd name="connsiteY21" fmla="*/ 898298 h 898298"/>
                <a:gd name="connsiteX22" fmla="*/ 568266 w 653604"/>
                <a:gd name="connsiteY22" fmla="*/ 845470 h 898298"/>
                <a:gd name="connsiteX23" fmla="*/ 518260 w 653604"/>
                <a:gd name="connsiteY23" fmla="*/ 626351 h 898298"/>
                <a:gd name="connsiteX24" fmla="*/ 497129 w 653604"/>
                <a:gd name="connsiteY24" fmla="*/ 560276 h 898298"/>
                <a:gd name="connsiteX25" fmla="*/ 419026 w 653604"/>
                <a:gd name="connsiteY25" fmla="*/ 418880 h 898298"/>
                <a:gd name="connsiteX26" fmla="*/ 454685 w 653604"/>
                <a:gd name="connsiteY26" fmla="*/ 240584 h 898298"/>
                <a:gd name="connsiteX27" fmla="*/ 479778 w 653604"/>
                <a:gd name="connsiteY27" fmla="*/ 298696 h 898298"/>
                <a:gd name="connsiteX28" fmla="*/ 537670 w 653604"/>
                <a:gd name="connsiteY28" fmla="*/ 363470 h 898298"/>
                <a:gd name="connsiteX29" fmla="*/ 591380 w 653604"/>
                <a:gd name="connsiteY29" fmla="*/ 416299 h 898298"/>
                <a:gd name="connsiteX30" fmla="*/ 615693 w 653604"/>
                <a:gd name="connsiteY30" fmla="*/ 418939 h 898298"/>
                <a:gd name="connsiteX31" fmla="*/ 651592 w 653604"/>
                <a:gd name="connsiteY31" fmla="*/ 380900 h 898298"/>
                <a:gd name="connsiteX32" fmla="*/ 609049 w 653604"/>
                <a:gd name="connsiteY32" fmla="*/ 304018 h 898298"/>
                <a:gd name="connsiteX0" fmla="*/ 609049 w 653604"/>
                <a:gd name="connsiteY0" fmla="*/ 304018 h 898298"/>
                <a:gd name="connsiteX1" fmla="*/ 561123 w 653604"/>
                <a:gd name="connsiteY1" fmla="*/ 251969 h 898298"/>
                <a:gd name="connsiteX2" fmla="*/ 459388 w 653604"/>
                <a:gd name="connsiteY2" fmla="*/ 29491 h 898298"/>
                <a:gd name="connsiteX3" fmla="*/ 326457 w 653604"/>
                <a:gd name="connsiteY3" fmla="*/ 4977 h 898298"/>
                <a:gd name="connsiteX4" fmla="*/ 168091 w 653604"/>
                <a:gd name="connsiteY4" fmla="*/ 83420 h 898298"/>
                <a:gd name="connsiteX5" fmla="*/ 139035 w 653604"/>
                <a:gd name="connsiteY5" fmla="*/ 112475 h 898298"/>
                <a:gd name="connsiteX6" fmla="*/ 73000 w 653604"/>
                <a:gd name="connsiteY6" fmla="*/ 270961 h 898298"/>
                <a:gd name="connsiteX7" fmla="*/ 102055 w 653604"/>
                <a:gd name="connsiteY7" fmla="*/ 339638 h 898298"/>
                <a:gd name="connsiteX8" fmla="*/ 121866 w 653604"/>
                <a:gd name="connsiteY8" fmla="*/ 343600 h 898298"/>
                <a:gd name="connsiteX9" fmla="*/ 170732 w 653604"/>
                <a:gd name="connsiteY9" fmla="*/ 310582 h 898298"/>
                <a:gd name="connsiteX10" fmla="*/ 224881 w 653604"/>
                <a:gd name="connsiteY10" fmla="*/ 173228 h 898298"/>
                <a:gd name="connsiteX11" fmla="*/ 280351 w 653604"/>
                <a:gd name="connsiteY11" fmla="*/ 152097 h 898298"/>
                <a:gd name="connsiteX12" fmla="*/ 239228 w 653604"/>
                <a:gd name="connsiteY12" fmla="*/ 585269 h 898298"/>
                <a:gd name="connsiteX13" fmla="*/ 12247 w 653604"/>
                <a:gd name="connsiteY13" fmla="*/ 812452 h 898298"/>
                <a:gd name="connsiteX14" fmla="*/ 18851 w 653604"/>
                <a:gd name="connsiteY14" fmla="*/ 886412 h 898298"/>
                <a:gd name="connsiteX15" fmla="*/ 51868 w 653604"/>
                <a:gd name="connsiteY15" fmla="*/ 898298 h 898298"/>
                <a:gd name="connsiteX16" fmla="*/ 92810 w 653604"/>
                <a:gd name="connsiteY16" fmla="*/ 878487 h 898298"/>
                <a:gd name="connsiteX17" fmla="*/ 294379 w 653604"/>
                <a:gd name="connsiteY17" fmla="*/ 656348 h 898298"/>
                <a:gd name="connsiteX18" fmla="*/ 346167 w 653604"/>
                <a:gd name="connsiteY18" fmla="*/ 497362 h 898298"/>
                <a:gd name="connsiteX19" fmla="*/ 410221 w 653604"/>
                <a:gd name="connsiteY19" fmla="*/ 612284 h 898298"/>
                <a:gd name="connsiteX20" fmla="*/ 462609 w 653604"/>
                <a:gd name="connsiteY20" fmla="*/ 845470 h 898298"/>
                <a:gd name="connsiteX21" fmla="*/ 515438 w 653604"/>
                <a:gd name="connsiteY21" fmla="*/ 898298 h 898298"/>
                <a:gd name="connsiteX22" fmla="*/ 568266 w 653604"/>
                <a:gd name="connsiteY22" fmla="*/ 845470 h 898298"/>
                <a:gd name="connsiteX23" fmla="*/ 518260 w 653604"/>
                <a:gd name="connsiteY23" fmla="*/ 626351 h 898298"/>
                <a:gd name="connsiteX24" fmla="*/ 497129 w 653604"/>
                <a:gd name="connsiteY24" fmla="*/ 560276 h 898298"/>
                <a:gd name="connsiteX25" fmla="*/ 419026 w 653604"/>
                <a:gd name="connsiteY25" fmla="*/ 418880 h 898298"/>
                <a:gd name="connsiteX26" fmla="*/ 454685 w 653604"/>
                <a:gd name="connsiteY26" fmla="*/ 240584 h 898298"/>
                <a:gd name="connsiteX27" fmla="*/ 479778 w 653604"/>
                <a:gd name="connsiteY27" fmla="*/ 298696 h 898298"/>
                <a:gd name="connsiteX28" fmla="*/ 537670 w 653604"/>
                <a:gd name="connsiteY28" fmla="*/ 363470 h 898298"/>
                <a:gd name="connsiteX29" fmla="*/ 591380 w 653604"/>
                <a:gd name="connsiteY29" fmla="*/ 416299 h 898298"/>
                <a:gd name="connsiteX30" fmla="*/ 615693 w 653604"/>
                <a:gd name="connsiteY30" fmla="*/ 418939 h 898298"/>
                <a:gd name="connsiteX31" fmla="*/ 651592 w 653604"/>
                <a:gd name="connsiteY31" fmla="*/ 380900 h 898298"/>
                <a:gd name="connsiteX32" fmla="*/ 609049 w 653604"/>
                <a:gd name="connsiteY32" fmla="*/ 304018 h 898298"/>
                <a:gd name="connsiteX0" fmla="*/ 609049 w 653604"/>
                <a:gd name="connsiteY0" fmla="*/ 304018 h 898298"/>
                <a:gd name="connsiteX1" fmla="*/ 561123 w 653604"/>
                <a:gd name="connsiteY1" fmla="*/ 251969 h 898298"/>
                <a:gd name="connsiteX2" fmla="*/ 459388 w 653604"/>
                <a:gd name="connsiteY2" fmla="*/ 29491 h 898298"/>
                <a:gd name="connsiteX3" fmla="*/ 326457 w 653604"/>
                <a:gd name="connsiteY3" fmla="*/ 4977 h 898298"/>
                <a:gd name="connsiteX4" fmla="*/ 168091 w 653604"/>
                <a:gd name="connsiteY4" fmla="*/ 83420 h 898298"/>
                <a:gd name="connsiteX5" fmla="*/ 139035 w 653604"/>
                <a:gd name="connsiteY5" fmla="*/ 112475 h 898298"/>
                <a:gd name="connsiteX6" fmla="*/ 73000 w 653604"/>
                <a:gd name="connsiteY6" fmla="*/ 270961 h 898298"/>
                <a:gd name="connsiteX7" fmla="*/ 102055 w 653604"/>
                <a:gd name="connsiteY7" fmla="*/ 339638 h 898298"/>
                <a:gd name="connsiteX8" fmla="*/ 121866 w 653604"/>
                <a:gd name="connsiteY8" fmla="*/ 343600 h 898298"/>
                <a:gd name="connsiteX9" fmla="*/ 170732 w 653604"/>
                <a:gd name="connsiteY9" fmla="*/ 310582 h 898298"/>
                <a:gd name="connsiteX10" fmla="*/ 224881 w 653604"/>
                <a:gd name="connsiteY10" fmla="*/ 173228 h 898298"/>
                <a:gd name="connsiteX11" fmla="*/ 280351 w 653604"/>
                <a:gd name="connsiteY11" fmla="*/ 152097 h 898298"/>
                <a:gd name="connsiteX12" fmla="*/ 239228 w 653604"/>
                <a:gd name="connsiteY12" fmla="*/ 585269 h 898298"/>
                <a:gd name="connsiteX13" fmla="*/ 12247 w 653604"/>
                <a:gd name="connsiteY13" fmla="*/ 812452 h 898298"/>
                <a:gd name="connsiteX14" fmla="*/ 18851 w 653604"/>
                <a:gd name="connsiteY14" fmla="*/ 886412 h 898298"/>
                <a:gd name="connsiteX15" fmla="*/ 51868 w 653604"/>
                <a:gd name="connsiteY15" fmla="*/ 898298 h 898298"/>
                <a:gd name="connsiteX16" fmla="*/ 92810 w 653604"/>
                <a:gd name="connsiteY16" fmla="*/ 878487 h 898298"/>
                <a:gd name="connsiteX17" fmla="*/ 313429 w 653604"/>
                <a:gd name="connsiteY17" fmla="*/ 653967 h 898298"/>
                <a:gd name="connsiteX18" fmla="*/ 346167 w 653604"/>
                <a:gd name="connsiteY18" fmla="*/ 497362 h 898298"/>
                <a:gd name="connsiteX19" fmla="*/ 410221 w 653604"/>
                <a:gd name="connsiteY19" fmla="*/ 612284 h 898298"/>
                <a:gd name="connsiteX20" fmla="*/ 462609 w 653604"/>
                <a:gd name="connsiteY20" fmla="*/ 845470 h 898298"/>
                <a:gd name="connsiteX21" fmla="*/ 515438 w 653604"/>
                <a:gd name="connsiteY21" fmla="*/ 898298 h 898298"/>
                <a:gd name="connsiteX22" fmla="*/ 568266 w 653604"/>
                <a:gd name="connsiteY22" fmla="*/ 845470 h 898298"/>
                <a:gd name="connsiteX23" fmla="*/ 518260 w 653604"/>
                <a:gd name="connsiteY23" fmla="*/ 626351 h 898298"/>
                <a:gd name="connsiteX24" fmla="*/ 497129 w 653604"/>
                <a:gd name="connsiteY24" fmla="*/ 560276 h 898298"/>
                <a:gd name="connsiteX25" fmla="*/ 419026 w 653604"/>
                <a:gd name="connsiteY25" fmla="*/ 418880 h 898298"/>
                <a:gd name="connsiteX26" fmla="*/ 454685 w 653604"/>
                <a:gd name="connsiteY26" fmla="*/ 240584 h 898298"/>
                <a:gd name="connsiteX27" fmla="*/ 479778 w 653604"/>
                <a:gd name="connsiteY27" fmla="*/ 298696 h 898298"/>
                <a:gd name="connsiteX28" fmla="*/ 537670 w 653604"/>
                <a:gd name="connsiteY28" fmla="*/ 363470 h 898298"/>
                <a:gd name="connsiteX29" fmla="*/ 591380 w 653604"/>
                <a:gd name="connsiteY29" fmla="*/ 416299 h 898298"/>
                <a:gd name="connsiteX30" fmla="*/ 615693 w 653604"/>
                <a:gd name="connsiteY30" fmla="*/ 418939 h 898298"/>
                <a:gd name="connsiteX31" fmla="*/ 651592 w 653604"/>
                <a:gd name="connsiteY31" fmla="*/ 380900 h 898298"/>
                <a:gd name="connsiteX32" fmla="*/ 609049 w 653604"/>
                <a:gd name="connsiteY32" fmla="*/ 304018 h 898298"/>
                <a:gd name="connsiteX0" fmla="*/ 609049 w 653604"/>
                <a:gd name="connsiteY0" fmla="*/ 304018 h 901796"/>
                <a:gd name="connsiteX1" fmla="*/ 561123 w 653604"/>
                <a:gd name="connsiteY1" fmla="*/ 251969 h 901796"/>
                <a:gd name="connsiteX2" fmla="*/ 459388 w 653604"/>
                <a:gd name="connsiteY2" fmla="*/ 29491 h 901796"/>
                <a:gd name="connsiteX3" fmla="*/ 326457 w 653604"/>
                <a:gd name="connsiteY3" fmla="*/ 4977 h 901796"/>
                <a:gd name="connsiteX4" fmla="*/ 168091 w 653604"/>
                <a:gd name="connsiteY4" fmla="*/ 83420 h 901796"/>
                <a:gd name="connsiteX5" fmla="*/ 139035 w 653604"/>
                <a:gd name="connsiteY5" fmla="*/ 112475 h 901796"/>
                <a:gd name="connsiteX6" fmla="*/ 73000 w 653604"/>
                <a:gd name="connsiteY6" fmla="*/ 270961 h 901796"/>
                <a:gd name="connsiteX7" fmla="*/ 102055 w 653604"/>
                <a:gd name="connsiteY7" fmla="*/ 339638 h 901796"/>
                <a:gd name="connsiteX8" fmla="*/ 121866 w 653604"/>
                <a:gd name="connsiteY8" fmla="*/ 343600 h 901796"/>
                <a:gd name="connsiteX9" fmla="*/ 170732 w 653604"/>
                <a:gd name="connsiteY9" fmla="*/ 310582 h 901796"/>
                <a:gd name="connsiteX10" fmla="*/ 224881 w 653604"/>
                <a:gd name="connsiteY10" fmla="*/ 173228 h 901796"/>
                <a:gd name="connsiteX11" fmla="*/ 280351 w 653604"/>
                <a:gd name="connsiteY11" fmla="*/ 152097 h 901796"/>
                <a:gd name="connsiteX12" fmla="*/ 239228 w 653604"/>
                <a:gd name="connsiteY12" fmla="*/ 585269 h 901796"/>
                <a:gd name="connsiteX13" fmla="*/ 12247 w 653604"/>
                <a:gd name="connsiteY13" fmla="*/ 812452 h 901796"/>
                <a:gd name="connsiteX14" fmla="*/ 18851 w 653604"/>
                <a:gd name="connsiteY14" fmla="*/ 886412 h 901796"/>
                <a:gd name="connsiteX15" fmla="*/ 51868 w 653604"/>
                <a:gd name="connsiteY15" fmla="*/ 898298 h 901796"/>
                <a:gd name="connsiteX16" fmla="*/ 199966 w 653604"/>
                <a:gd name="connsiteY16" fmla="*/ 826099 h 901796"/>
                <a:gd name="connsiteX17" fmla="*/ 313429 w 653604"/>
                <a:gd name="connsiteY17" fmla="*/ 653967 h 901796"/>
                <a:gd name="connsiteX18" fmla="*/ 346167 w 653604"/>
                <a:gd name="connsiteY18" fmla="*/ 497362 h 901796"/>
                <a:gd name="connsiteX19" fmla="*/ 410221 w 653604"/>
                <a:gd name="connsiteY19" fmla="*/ 612284 h 901796"/>
                <a:gd name="connsiteX20" fmla="*/ 462609 w 653604"/>
                <a:gd name="connsiteY20" fmla="*/ 845470 h 901796"/>
                <a:gd name="connsiteX21" fmla="*/ 515438 w 653604"/>
                <a:gd name="connsiteY21" fmla="*/ 898298 h 901796"/>
                <a:gd name="connsiteX22" fmla="*/ 568266 w 653604"/>
                <a:gd name="connsiteY22" fmla="*/ 845470 h 901796"/>
                <a:gd name="connsiteX23" fmla="*/ 518260 w 653604"/>
                <a:gd name="connsiteY23" fmla="*/ 626351 h 901796"/>
                <a:gd name="connsiteX24" fmla="*/ 497129 w 653604"/>
                <a:gd name="connsiteY24" fmla="*/ 560276 h 901796"/>
                <a:gd name="connsiteX25" fmla="*/ 419026 w 653604"/>
                <a:gd name="connsiteY25" fmla="*/ 418880 h 901796"/>
                <a:gd name="connsiteX26" fmla="*/ 454685 w 653604"/>
                <a:gd name="connsiteY26" fmla="*/ 240584 h 901796"/>
                <a:gd name="connsiteX27" fmla="*/ 479778 w 653604"/>
                <a:gd name="connsiteY27" fmla="*/ 298696 h 901796"/>
                <a:gd name="connsiteX28" fmla="*/ 537670 w 653604"/>
                <a:gd name="connsiteY28" fmla="*/ 363470 h 901796"/>
                <a:gd name="connsiteX29" fmla="*/ 591380 w 653604"/>
                <a:gd name="connsiteY29" fmla="*/ 416299 h 901796"/>
                <a:gd name="connsiteX30" fmla="*/ 615693 w 653604"/>
                <a:gd name="connsiteY30" fmla="*/ 418939 h 901796"/>
                <a:gd name="connsiteX31" fmla="*/ 651592 w 653604"/>
                <a:gd name="connsiteY31" fmla="*/ 380900 h 901796"/>
                <a:gd name="connsiteX32" fmla="*/ 609049 w 653604"/>
                <a:gd name="connsiteY32" fmla="*/ 304018 h 901796"/>
                <a:gd name="connsiteX0" fmla="*/ 609049 w 653604"/>
                <a:gd name="connsiteY0" fmla="*/ 304018 h 898298"/>
                <a:gd name="connsiteX1" fmla="*/ 561123 w 653604"/>
                <a:gd name="connsiteY1" fmla="*/ 251969 h 898298"/>
                <a:gd name="connsiteX2" fmla="*/ 459388 w 653604"/>
                <a:gd name="connsiteY2" fmla="*/ 29491 h 898298"/>
                <a:gd name="connsiteX3" fmla="*/ 326457 w 653604"/>
                <a:gd name="connsiteY3" fmla="*/ 4977 h 898298"/>
                <a:gd name="connsiteX4" fmla="*/ 168091 w 653604"/>
                <a:gd name="connsiteY4" fmla="*/ 83420 h 898298"/>
                <a:gd name="connsiteX5" fmla="*/ 139035 w 653604"/>
                <a:gd name="connsiteY5" fmla="*/ 112475 h 898298"/>
                <a:gd name="connsiteX6" fmla="*/ 73000 w 653604"/>
                <a:gd name="connsiteY6" fmla="*/ 270961 h 898298"/>
                <a:gd name="connsiteX7" fmla="*/ 102055 w 653604"/>
                <a:gd name="connsiteY7" fmla="*/ 339638 h 898298"/>
                <a:gd name="connsiteX8" fmla="*/ 121866 w 653604"/>
                <a:gd name="connsiteY8" fmla="*/ 343600 h 898298"/>
                <a:gd name="connsiteX9" fmla="*/ 170732 w 653604"/>
                <a:gd name="connsiteY9" fmla="*/ 310582 h 898298"/>
                <a:gd name="connsiteX10" fmla="*/ 224881 w 653604"/>
                <a:gd name="connsiteY10" fmla="*/ 173228 h 898298"/>
                <a:gd name="connsiteX11" fmla="*/ 280351 w 653604"/>
                <a:gd name="connsiteY11" fmla="*/ 152097 h 898298"/>
                <a:gd name="connsiteX12" fmla="*/ 239228 w 653604"/>
                <a:gd name="connsiteY12" fmla="*/ 585269 h 898298"/>
                <a:gd name="connsiteX13" fmla="*/ 12247 w 653604"/>
                <a:gd name="connsiteY13" fmla="*/ 812452 h 898298"/>
                <a:gd name="connsiteX14" fmla="*/ 18851 w 653604"/>
                <a:gd name="connsiteY14" fmla="*/ 886412 h 898298"/>
                <a:gd name="connsiteX15" fmla="*/ 132831 w 653604"/>
                <a:gd name="connsiteY15" fmla="*/ 872104 h 898298"/>
                <a:gd name="connsiteX16" fmla="*/ 199966 w 653604"/>
                <a:gd name="connsiteY16" fmla="*/ 826099 h 898298"/>
                <a:gd name="connsiteX17" fmla="*/ 313429 w 653604"/>
                <a:gd name="connsiteY17" fmla="*/ 653967 h 898298"/>
                <a:gd name="connsiteX18" fmla="*/ 346167 w 653604"/>
                <a:gd name="connsiteY18" fmla="*/ 497362 h 898298"/>
                <a:gd name="connsiteX19" fmla="*/ 410221 w 653604"/>
                <a:gd name="connsiteY19" fmla="*/ 612284 h 898298"/>
                <a:gd name="connsiteX20" fmla="*/ 462609 w 653604"/>
                <a:gd name="connsiteY20" fmla="*/ 845470 h 898298"/>
                <a:gd name="connsiteX21" fmla="*/ 515438 w 653604"/>
                <a:gd name="connsiteY21" fmla="*/ 898298 h 898298"/>
                <a:gd name="connsiteX22" fmla="*/ 568266 w 653604"/>
                <a:gd name="connsiteY22" fmla="*/ 845470 h 898298"/>
                <a:gd name="connsiteX23" fmla="*/ 518260 w 653604"/>
                <a:gd name="connsiteY23" fmla="*/ 626351 h 898298"/>
                <a:gd name="connsiteX24" fmla="*/ 497129 w 653604"/>
                <a:gd name="connsiteY24" fmla="*/ 560276 h 898298"/>
                <a:gd name="connsiteX25" fmla="*/ 419026 w 653604"/>
                <a:gd name="connsiteY25" fmla="*/ 418880 h 898298"/>
                <a:gd name="connsiteX26" fmla="*/ 454685 w 653604"/>
                <a:gd name="connsiteY26" fmla="*/ 240584 h 898298"/>
                <a:gd name="connsiteX27" fmla="*/ 479778 w 653604"/>
                <a:gd name="connsiteY27" fmla="*/ 298696 h 898298"/>
                <a:gd name="connsiteX28" fmla="*/ 537670 w 653604"/>
                <a:gd name="connsiteY28" fmla="*/ 363470 h 898298"/>
                <a:gd name="connsiteX29" fmla="*/ 591380 w 653604"/>
                <a:gd name="connsiteY29" fmla="*/ 416299 h 898298"/>
                <a:gd name="connsiteX30" fmla="*/ 615693 w 653604"/>
                <a:gd name="connsiteY30" fmla="*/ 418939 h 898298"/>
                <a:gd name="connsiteX31" fmla="*/ 651592 w 653604"/>
                <a:gd name="connsiteY31" fmla="*/ 380900 h 898298"/>
                <a:gd name="connsiteX32" fmla="*/ 609049 w 653604"/>
                <a:gd name="connsiteY32" fmla="*/ 304018 h 898298"/>
                <a:gd name="connsiteX0" fmla="*/ 600414 w 644969"/>
                <a:gd name="connsiteY0" fmla="*/ 304018 h 898298"/>
                <a:gd name="connsiteX1" fmla="*/ 552488 w 644969"/>
                <a:gd name="connsiteY1" fmla="*/ 251969 h 898298"/>
                <a:gd name="connsiteX2" fmla="*/ 450753 w 644969"/>
                <a:gd name="connsiteY2" fmla="*/ 29491 h 898298"/>
                <a:gd name="connsiteX3" fmla="*/ 317822 w 644969"/>
                <a:gd name="connsiteY3" fmla="*/ 4977 h 898298"/>
                <a:gd name="connsiteX4" fmla="*/ 159456 w 644969"/>
                <a:gd name="connsiteY4" fmla="*/ 83420 h 898298"/>
                <a:gd name="connsiteX5" fmla="*/ 130400 w 644969"/>
                <a:gd name="connsiteY5" fmla="*/ 112475 h 898298"/>
                <a:gd name="connsiteX6" fmla="*/ 64365 w 644969"/>
                <a:gd name="connsiteY6" fmla="*/ 270961 h 898298"/>
                <a:gd name="connsiteX7" fmla="*/ 93420 w 644969"/>
                <a:gd name="connsiteY7" fmla="*/ 339638 h 898298"/>
                <a:gd name="connsiteX8" fmla="*/ 113231 w 644969"/>
                <a:gd name="connsiteY8" fmla="*/ 343600 h 898298"/>
                <a:gd name="connsiteX9" fmla="*/ 162097 w 644969"/>
                <a:gd name="connsiteY9" fmla="*/ 310582 h 898298"/>
                <a:gd name="connsiteX10" fmla="*/ 216246 w 644969"/>
                <a:gd name="connsiteY10" fmla="*/ 173228 h 898298"/>
                <a:gd name="connsiteX11" fmla="*/ 271716 w 644969"/>
                <a:gd name="connsiteY11" fmla="*/ 152097 h 898298"/>
                <a:gd name="connsiteX12" fmla="*/ 230593 w 644969"/>
                <a:gd name="connsiteY12" fmla="*/ 585269 h 898298"/>
                <a:gd name="connsiteX13" fmla="*/ 3612 w 644969"/>
                <a:gd name="connsiteY13" fmla="*/ 812452 h 898298"/>
                <a:gd name="connsiteX14" fmla="*/ 64985 w 644969"/>
                <a:gd name="connsiteY14" fmla="*/ 857837 h 898298"/>
                <a:gd name="connsiteX15" fmla="*/ 124196 w 644969"/>
                <a:gd name="connsiteY15" fmla="*/ 872104 h 898298"/>
                <a:gd name="connsiteX16" fmla="*/ 191331 w 644969"/>
                <a:gd name="connsiteY16" fmla="*/ 826099 h 898298"/>
                <a:gd name="connsiteX17" fmla="*/ 304794 w 644969"/>
                <a:gd name="connsiteY17" fmla="*/ 653967 h 898298"/>
                <a:gd name="connsiteX18" fmla="*/ 337532 w 644969"/>
                <a:gd name="connsiteY18" fmla="*/ 497362 h 898298"/>
                <a:gd name="connsiteX19" fmla="*/ 401586 w 644969"/>
                <a:gd name="connsiteY19" fmla="*/ 612284 h 898298"/>
                <a:gd name="connsiteX20" fmla="*/ 453974 w 644969"/>
                <a:gd name="connsiteY20" fmla="*/ 845470 h 898298"/>
                <a:gd name="connsiteX21" fmla="*/ 506803 w 644969"/>
                <a:gd name="connsiteY21" fmla="*/ 898298 h 898298"/>
                <a:gd name="connsiteX22" fmla="*/ 559631 w 644969"/>
                <a:gd name="connsiteY22" fmla="*/ 845470 h 898298"/>
                <a:gd name="connsiteX23" fmla="*/ 509625 w 644969"/>
                <a:gd name="connsiteY23" fmla="*/ 626351 h 898298"/>
                <a:gd name="connsiteX24" fmla="*/ 488494 w 644969"/>
                <a:gd name="connsiteY24" fmla="*/ 560276 h 898298"/>
                <a:gd name="connsiteX25" fmla="*/ 410391 w 644969"/>
                <a:gd name="connsiteY25" fmla="*/ 418880 h 898298"/>
                <a:gd name="connsiteX26" fmla="*/ 446050 w 644969"/>
                <a:gd name="connsiteY26" fmla="*/ 240584 h 898298"/>
                <a:gd name="connsiteX27" fmla="*/ 471143 w 644969"/>
                <a:gd name="connsiteY27" fmla="*/ 298696 h 898298"/>
                <a:gd name="connsiteX28" fmla="*/ 529035 w 644969"/>
                <a:gd name="connsiteY28" fmla="*/ 363470 h 898298"/>
                <a:gd name="connsiteX29" fmla="*/ 582745 w 644969"/>
                <a:gd name="connsiteY29" fmla="*/ 416299 h 898298"/>
                <a:gd name="connsiteX30" fmla="*/ 607058 w 644969"/>
                <a:gd name="connsiteY30" fmla="*/ 418939 h 898298"/>
                <a:gd name="connsiteX31" fmla="*/ 642957 w 644969"/>
                <a:gd name="connsiteY31" fmla="*/ 380900 h 898298"/>
                <a:gd name="connsiteX32" fmla="*/ 600414 w 644969"/>
                <a:gd name="connsiteY32" fmla="*/ 304018 h 898298"/>
                <a:gd name="connsiteX0" fmla="*/ 598772 w 643327"/>
                <a:gd name="connsiteY0" fmla="*/ 304018 h 898298"/>
                <a:gd name="connsiteX1" fmla="*/ 550846 w 643327"/>
                <a:gd name="connsiteY1" fmla="*/ 251969 h 898298"/>
                <a:gd name="connsiteX2" fmla="*/ 449111 w 643327"/>
                <a:gd name="connsiteY2" fmla="*/ 29491 h 898298"/>
                <a:gd name="connsiteX3" fmla="*/ 316180 w 643327"/>
                <a:gd name="connsiteY3" fmla="*/ 4977 h 898298"/>
                <a:gd name="connsiteX4" fmla="*/ 157814 w 643327"/>
                <a:gd name="connsiteY4" fmla="*/ 83420 h 898298"/>
                <a:gd name="connsiteX5" fmla="*/ 128758 w 643327"/>
                <a:gd name="connsiteY5" fmla="*/ 112475 h 898298"/>
                <a:gd name="connsiteX6" fmla="*/ 62723 w 643327"/>
                <a:gd name="connsiteY6" fmla="*/ 270961 h 898298"/>
                <a:gd name="connsiteX7" fmla="*/ 91778 w 643327"/>
                <a:gd name="connsiteY7" fmla="*/ 339638 h 898298"/>
                <a:gd name="connsiteX8" fmla="*/ 111589 w 643327"/>
                <a:gd name="connsiteY8" fmla="*/ 343600 h 898298"/>
                <a:gd name="connsiteX9" fmla="*/ 160455 w 643327"/>
                <a:gd name="connsiteY9" fmla="*/ 310582 h 898298"/>
                <a:gd name="connsiteX10" fmla="*/ 214604 w 643327"/>
                <a:gd name="connsiteY10" fmla="*/ 173228 h 898298"/>
                <a:gd name="connsiteX11" fmla="*/ 270074 w 643327"/>
                <a:gd name="connsiteY11" fmla="*/ 152097 h 898298"/>
                <a:gd name="connsiteX12" fmla="*/ 228951 w 643327"/>
                <a:gd name="connsiteY12" fmla="*/ 585269 h 898298"/>
                <a:gd name="connsiteX13" fmla="*/ 1970 w 643327"/>
                <a:gd name="connsiteY13" fmla="*/ 812452 h 898298"/>
                <a:gd name="connsiteX14" fmla="*/ 122554 w 643327"/>
                <a:gd name="connsiteY14" fmla="*/ 872104 h 898298"/>
                <a:gd name="connsiteX15" fmla="*/ 189689 w 643327"/>
                <a:gd name="connsiteY15" fmla="*/ 826099 h 898298"/>
                <a:gd name="connsiteX16" fmla="*/ 303152 w 643327"/>
                <a:gd name="connsiteY16" fmla="*/ 653967 h 898298"/>
                <a:gd name="connsiteX17" fmla="*/ 335890 w 643327"/>
                <a:gd name="connsiteY17" fmla="*/ 497362 h 898298"/>
                <a:gd name="connsiteX18" fmla="*/ 399944 w 643327"/>
                <a:gd name="connsiteY18" fmla="*/ 612284 h 898298"/>
                <a:gd name="connsiteX19" fmla="*/ 452332 w 643327"/>
                <a:gd name="connsiteY19" fmla="*/ 845470 h 898298"/>
                <a:gd name="connsiteX20" fmla="*/ 505161 w 643327"/>
                <a:gd name="connsiteY20" fmla="*/ 898298 h 898298"/>
                <a:gd name="connsiteX21" fmla="*/ 557989 w 643327"/>
                <a:gd name="connsiteY21" fmla="*/ 845470 h 898298"/>
                <a:gd name="connsiteX22" fmla="*/ 507983 w 643327"/>
                <a:gd name="connsiteY22" fmla="*/ 626351 h 898298"/>
                <a:gd name="connsiteX23" fmla="*/ 486852 w 643327"/>
                <a:gd name="connsiteY23" fmla="*/ 560276 h 898298"/>
                <a:gd name="connsiteX24" fmla="*/ 408749 w 643327"/>
                <a:gd name="connsiteY24" fmla="*/ 418880 h 898298"/>
                <a:gd name="connsiteX25" fmla="*/ 444408 w 643327"/>
                <a:gd name="connsiteY25" fmla="*/ 240584 h 898298"/>
                <a:gd name="connsiteX26" fmla="*/ 469501 w 643327"/>
                <a:gd name="connsiteY26" fmla="*/ 298696 h 898298"/>
                <a:gd name="connsiteX27" fmla="*/ 527393 w 643327"/>
                <a:gd name="connsiteY27" fmla="*/ 363470 h 898298"/>
                <a:gd name="connsiteX28" fmla="*/ 581103 w 643327"/>
                <a:gd name="connsiteY28" fmla="*/ 416299 h 898298"/>
                <a:gd name="connsiteX29" fmla="*/ 605416 w 643327"/>
                <a:gd name="connsiteY29" fmla="*/ 418939 h 898298"/>
                <a:gd name="connsiteX30" fmla="*/ 641315 w 643327"/>
                <a:gd name="connsiteY30" fmla="*/ 380900 h 898298"/>
                <a:gd name="connsiteX31" fmla="*/ 598772 w 643327"/>
                <a:gd name="connsiteY31" fmla="*/ 304018 h 898298"/>
                <a:gd name="connsiteX0" fmla="*/ 539870 w 584425"/>
                <a:gd name="connsiteY0" fmla="*/ 304018 h 898298"/>
                <a:gd name="connsiteX1" fmla="*/ 491944 w 584425"/>
                <a:gd name="connsiteY1" fmla="*/ 251969 h 898298"/>
                <a:gd name="connsiteX2" fmla="*/ 390209 w 584425"/>
                <a:gd name="connsiteY2" fmla="*/ 29491 h 898298"/>
                <a:gd name="connsiteX3" fmla="*/ 257278 w 584425"/>
                <a:gd name="connsiteY3" fmla="*/ 4977 h 898298"/>
                <a:gd name="connsiteX4" fmla="*/ 98912 w 584425"/>
                <a:gd name="connsiteY4" fmla="*/ 83420 h 898298"/>
                <a:gd name="connsiteX5" fmla="*/ 69856 w 584425"/>
                <a:gd name="connsiteY5" fmla="*/ 112475 h 898298"/>
                <a:gd name="connsiteX6" fmla="*/ 3821 w 584425"/>
                <a:gd name="connsiteY6" fmla="*/ 270961 h 898298"/>
                <a:gd name="connsiteX7" fmla="*/ 32876 w 584425"/>
                <a:gd name="connsiteY7" fmla="*/ 339638 h 898298"/>
                <a:gd name="connsiteX8" fmla="*/ 52687 w 584425"/>
                <a:gd name="connsiteY8" fmla="*/ 343600 h 898298"/>
                <a:gd name="connsiteX9" fmla="*/ 101553 w 584425"/>
                <a:gd name="connsiteY9" fmla="*/ 310582 h 898298"/>
                <a:gd name="connsiteX10" fmla="*/ 155702 w 584425"/>
                <a:gd name="connsiteY10" fmla="*/ 173228 h 898298"/>
                <a:gd name="connsiteX11" fmla="*/ 211172 w 584425"/>
                <a:gd name="connsiteY11" fmla="*/ 152097 h 898298"/>
                <a:gd name="connsiteX12" fmla="*/ 170049 w 584425"/>
                <a:gd name="connsiteY12" fmla="*/ 585269 h 898298"/>
                <a:gd name="connsiteX13" fmla="*/ 24030 w 584425"/>
                <a:gd name="connsiteY13" fmla="*/ 788640 h 898298"/>
                <a:gd name="connsiteX14" fmla="*/ 63652 w 584425"/>
                <a:gd name="connsiteY14" fmla="*/ 872104 h 898298"/>
                <a:gd name="connsiteX15" fmla="*/ 130787 w 584425"/>
                <a:gd name="connsiteY15" fmla="*/ 826099 h 898298"/>
                <a:gd name="connsiteX16" fmla="*/ 244250 w 584425"/>
                <a:gd name="connsiteY16" fmla="*/ 653967 h 898298"/>
                <a:gd name="connsiteX17" fmla="*/ 276988 w 584425"/>
                <a:gd name="connsiteY17" fmla="*/ 497362 h 898298"/>
                <a:gd name="connsiteX18" fmla="*/ 341042 w 584425"/>
                <a:gd name="connsiteY18" fmla="*/ 612284 h 898298"/>
                <a:gd name="connsiteX19" fmla="*/ 393430 w 584425"/>
                <a:gd name="connsiteY19" fmla="*/ 845470 h 898298"/>
                <a:gd name="connsiteX20" fmla="*/ 446259 w 584425"/>
                <a:gd name="connsiteY20" fmla="*/ 898298 h 898298"/>
                <a:gd name="connsiteX21" fmla="*/ 499087 w 584425"/>
                <a:gd name="connsiteY21" fmla="*/ 845470 h 898298"/>
                <a:gd name="connsiteX22" fmla="*/ 449081 w 584425"/>
                <a:gd name="connsiteY22" fmla="*/ 626351 h 898298"/>
                <a:gd name="connsiteX23" fmla="*/ 427950 w 584425"/>
                <a:gd name="connsiteY23" fmla="*/ 560276 h 898298"/>
                <a:gd name="connsiteX24" fmla="*/ 349847 w 584425"/>
                <a:gd name="connsiteY24" fmla="*/ 418880 h 898298"/>
                <a:gd name="connsiteX25" fmla="*/ 385506 w 584425"/>
                <a:gd name="connsiteY25" fmla="*/ 240584 h 898298"/>
                <a:gd name="connsiteX26" fmla="*/ 410599 w 584425"/>
                <a:gd name="connsiteY26" fmla="*/ 298696 h 898298"/>
                <a:gd name="connsiteX27" fmla="*/ 468491 w 584425"/>
                <a:gd name="connsiteY27" fmla="*/ 363470 h 898298"/>
                <a:gd name="connsiteX28" fmla="*/ 522201 w 584425"/>
                <a:gd name="connsiteY28" fmla="*/ 416299 h 898298"/>
                <a:gd name="connsiteX29" fmla="*/ 546514 w 584425"/>
                <a:gd name="connsiteY29" fmla="*/ 418939 h 898298"/>
                <a:gd name="connsiteX30" fmla="*/ 582413 w 584425"/>
                <a:gd name="connsiteY30" fmla="*/ 380900 h 898298"/>
                <a:gd name="connsiteX31" fmla="*/ 539870 w 584425"/>
                <a:gd name="connsiteY31" fmla="*/ 304018 h 898298"/>
                <a:gd name="connsiteX0" fmla="*/ 539870 w 584425"/>
                <a:gd name="connsiteY0" fmla="*/ 304018 h 898298"/>
                <a:gd name="connsiteX1" fmla="*/ 491944 w 584425"/>
                <a:gd name="connsiteY1" fmla="*/ 251969 h 898298"/>
                <a:gd name="connsiteX2" fmla="*/ 390209 w 584425"/>
                <a:gd name="connsiteY2" fmla="*/ 29491 h 898298"/>
                <a:gd name="connsiteX3" fmla="*/ 257278 w 584425"/>
                <a:gd name="connsiteY3" fmla="*/ 4977 h 898298"/>
                <a:gd name="connsiteX4" fmla="*/ 98912 w 584425"/>
                <a:gd name="connsiteY4" fmla="*/ 83420 h 898298"/>
                <a:gd name="connsiteX5" fmla="*/ 69856 w 584425"/>
                <a:gd name="connsiteY5" fmla="*/ 112475 h 898298"/>
                <a:gd name="connsiteX6" fmla="*/ 3821 w 584425"/>
                <a:gd name="connsiteY6" fmla="*/ 270961 h 898298"/>
                <a:gd name="connsiteX7" fmla="*/ 32876 w 584425"/>
                <a:gd name="connsiteY7" fmla="*/ 339638 h 898298"/>
                <a:gd name="connsiteX8" fmla="*/ 52687 w 584425"/>
                <a:gd name="connsiteY8" fmla="*/ 343600 h 898298"/>
                <a:gd name="connsiteX9" fmla="*/ 101553 w 584425"/>
                <a:gd name="connsiteY9" fmla="*/ 310582 h 898298"/>
                <a:gd name="connsiteX10" fmla="*/ 155702 w 584425"/>
                <a:gd name="connsiteY10" fmla="*/ 173228 h 898298"/>
                <a:gd name="connsiteX11" fmla="*/ 211172 w 584425"/>
                <a:gd name="connsiteY11" fmla="*/ 152097 h 898298"/>
                <a:gd name="connsiteX12" fmla="*/ 170049 w 584425"/>
                <a:gd name="connsiteY12" fmla="*/ 585269 h 898298"/>
                <a:gd name="connsiteX13" fmla="*/ 24030 w 584425"/>
                <a:gd name="connsiteY13" fmla="*/ 788640 h 898298"/>
                <a:gd name="connsiteX14" fmla="*/ 63652 w 584425"/>
                <a:gd name="connsiteY14" fmla="*/ 872104 h 898298"/>
                <a:gd name="connsiteX15" fmla="*/ 126025 w 584425"/>
                <a:gd name="connsiteY15" fmla="*/ 838005 h 898298"/>
                <a:gd name="connsiteX16" fmla="*/ 244250 w 584425"/>
                <a:gd name="connsiteY16" fmla="*/ 653967 h 898298"/>
                <a:gd name="connsiteX17" fmla="*/ 276988 w 584425"/>
                <a:gd name="connsiteY17" fmla="*/ 497362 h 898298"/>
                <a:gd name="connsiteX18" fmla="*/ 341042 w 584425"/>
                <a:gd name="connsiteY18" fmla="*/ 612284 h 898298"/>
                <a:gd name="connsiteX19" fmla="*/ 393430 w 584425"/>
                <a:gd name="connsiteY19" fmla="*/ 845470 h 898298"/>
                <a:gd name="connsiteX20" fmla="*/ 446259 w 584425"/>
                <a:gd name="connsiteY20" fmla="*/ 898298 h 898298"/>
                <a:gd name="connsiteX21" fmla="*/ 499087 w 584425"/>
                <a:gd name="connsiteY21" fmla="*/ 845470 h 898298"/>
                <a:gd name="connsiteX22" fmla="*/ 449081 w 584425"/>
                <a:gd name="connsiteY22" fmla="*/ 626351 h 898298"/>
                <a:gd name="connsiteX23" fmla="*/ 427950 w 584425"/>
                <a:gd name="connsiteY23" fmla="*/ 560276 h 898298"/>
                <a:gd name="connsiteX24" fmla="*/ 349847 w 584425"/>
                <a:gd name="connsiteY24" fmla="*/ 418880 h 898298"/>
                <a:gd name="connsiteX25" fmla="*/ 385506 w 584425"/>
                <a:gd name="connsiteY25" fmla="*/ 240584 h 898298"/>
                <a:gd name="connsiteX26" fmla="*/ 410599 w 584425"/>
                <a:gd name="connsiteY26" fmla="*/ 298696 h 898298"/>
                <a:gd name="connsiteX27" fmla="*/ 468491 w 584425"/>
                <a:gd name="connsiteY27" fmla="*/ 363470 h 898298"/>
                <a:gd name="connsiteX28" fmla="*/ 522201 w 584425"/>
                <a:gd name="connsiteY28" fmla="*/ 416299 h 898298"/>
                <a:gd name="connsiteX29" fmla="*/ 546514 w 584425"/>
                <a:gd name="connsiteY29" fmla="*/ 418939 h 898298"/>
                <a:gd name="connsiteX30" fmla="*/ 582413 w 584425"/>
                <a:gd name="connsiteY30" fmla="*/ 380900 h 898298"/>
                <a:gd name="connsiteX31" fmla="*/ 539870 w 584425"/>
                <a:gd name="connsiteY31" fmla="*/ 304018 h 898298"/>
                <a:gd name="connsiteX0" fmla="*/ 539870 w 584425"/>
                <a:gd name="connsiteY0" fmla="*/ 304018 h 898298"/>
                <a:gd name="connsiteX1" fmla="*/ 491944 w 584425"/>
                <a:gd name="connsiteY1" fmla="*/ 251969 h 898298"/>
                <a:gd name="connsiteX2" fmla="*/ 390209 w 584425"/>
                <a:gd name="connsiteY2" fmla="*/ 29491 h 898298"/>
                <a:gd name="connsiteX3" fmla="*/ 257278 w 584425"/>
                <a:gd name="connsiteY3" fmla="*/ 4977 h 898298"/>
                <a:gd name="connsiteX4" fmla="*/ 98912 w 584425"/>
                <a:gd name="connsiteY4" fmla="*/ 83420 h 898298"/>
                <a:gd name="connsiteX5" fmla="*/ 69856 w 584425"/>
                <a:gd name="connsiteY5" fmla="*/ 112475 h 898298"/>
                <a:gd name="connsiteX6" fmla="*/ 3821 w 584425"/>
                <a:gd name="connsiteY6" fmla="*/ 270961 h 898298"/>
                <a:gd name="connsiteX7" fmla="*/ 32876 w 584425"/>
                <a:gd name="connsiteY7" fmla="*/ 339638 h 898298"/>
                <a:gd name="connsiteX8" fmla="*/ 52687 w 584425"/>
                <a:gd name="connsiteY8" fmla="*/ 343600 h 898298"/>
                <a:gd name="connsiteX9" fmla="*/ 101553 w 584425"/>
                <a:gd name="connsiteY9" fmla="*/ 310582 h 898298"/>
                <a:gd name="connsiteX10" fmla="*/ 155702 w 584425"/>
                <a:gd name="connsiteY10" fmla="*/ 173228 h 898298"/>
                <a:gd name="connsiteX11" fmla="*/ 211172 w 584425"/>
                <a:gd name="connsiteY11" fmla="*/ 152097 h 898298"/>
                <a:gd name="connsiteX12" fmla="*/ 170049 w 584425"/>
                <a:gd name="connsiteY12" fmla="*/ 585269 h 898298"/>
                <a:gd name="connsiteX13" fmla="*/ 24030 w 584425"/>
                <a:gd name="connsiteY13" fmla="*/ 788640 h 898298"/>
                <a:gd name="connsiteX14" fmla="*/ 63652 w 584425"/>
                <a:gd name="connsiteY14" fmla="*/ 872104 h 898298"/>
                <a:gd name="connsiteX15" fmla="*/ 126025 w 584425"/>
                <a:gd name="connsiteY15" fmla="*/ 838005 h 898298"/>
                <a:gd name="connsiteX16" fmla="*/ 244250 w 584425"/>
                <a:gd name="connsiteY16" fmla="*/ 653967 h 898298"/>
                <a:gd name="connsiteX17" fmla="*/ 276988 w 584425"/>
                <a:gd name="connsiteY17" fmla="*/ 497362 h 898298"/>
                <a:gd name="connsiteX18" fmla="*/ 341042 w 584425"/>
                <a:gd name="connsiteY18" fmla="*/ 612284 h 898298"/>
                <a:gd name="connsiteX19" fmla="*/ 393430 w 584425"/>
                <a:gd name="connsiteY19" fmla="*/ 845470 h 898298"/>
                <a:gd name="connsiteX20" fmla="*/ 446259 w 584425"/>
                <a:gd name="connsiteY20" fmla="*/ 898298 h 898298"/>
                <a:gd name="connsiteX21" fmla="*/ 499087 w 584425"/>
                <a:gd name="connsiteY21" fmla="*/ 845470 h 898298"/>
                <a:gd name="connsiteX22" fmla="*/ 449081 w 584425"/>
                <a:gd name="connsiteY22" fmla="*/ 626351 h 898298"/>
                <a:gd name="connsiteX23" fmla="*/ 427950 w 584425"/>
                <a:gd name="connsiteY23" fmla="*/ 560276 h 898298"/>
                <a:gd name="connsiteX24" fmla="*/ 371279 w 584425"/>
                <a:gd name="connsiteY24" fmla="*/ 435549 h 898298"/>
                <a:gd name="connsiteX25" fmla="*/ 385506 w 584425"/>
                <a:gd name="connsiteY25" fmla="*/ 240584 h 898298"/>
                <a:gd name="connsiteX26" fmla="*/ 410599 w 584425"/>
                <a:gd name="connsiteY26" fmla="*/ 298696 h 898298"/>
                <a:gd name="connsiteX27" fmla="*/ 468491 w 584425"/>
                <a:gd name="connsiteY27" fmla="*/ 363470 h 898298"/>
                <a:gd name="connsiteX28" fmla="*/ 522201 w 584425"/>
                <a:gd name="connsiteY28" fmla="*/ 416299 h 898298"/>
                <a:gd name="connsiteX29" fmla="*/ 546514 w 584425"/>
                <a:gd name="connsiteY29" fmla="*/ 418939 h 898298"/>
                <a:gd name="connsiteX30" fmla="*/ 582413 w 584425"/>
                <a:gd name="connsiteY30" fmla="*/ 380900 h 898298"/>
                <a:gd name="connsiteX31" fmla="*/ 539870 w 584425"/>
                <a:gd name="connsiteY31" fmla="*/ 304018 h 898298"/>
                <a:gd name="connsiteX0" fmla="*/ 539870 w 584425"/>
                <a:gd name="connsiteY0" fmla="*/ 304018 h 898298"/>
                <a:gd name="connsiteX1" fmla="*/ 491944 w 584425"/>
                <a:gd name="connsiteY1" fmla="*/ 251969 h 898298"/>
                <a:gd name="connsiteX2" fmla="*/ 390209 w 584425"/>
                <a:gd name="connsiteY2" fmla="*/ 29491 h 898298"/>
                <a:gd name="connsiteX3" fmla="*/ 257278 w 584425"/>
                <a:gd name="connsiteY3" fmla="*/ 4977 h 898298"/>
                <a:gd name="connsiteX4" fmla="*/ 98912 w 584425"/>
                <a:gd name="connsiteY4" fmla="*/ 83420 h 898298"/>
                <a:gd name="connsiteX5" fmla="*/ 69856 w 584425"/>
                <a:gd name="connsiteY5" fmla="*/ 112475 h 898298"/>
                <a:gd name="connsiteX6" fmla="*/ 3821 w 584425"/>
                <a:gd name="connsiteY6" fmla="*/ 270961 h 898298"/>
                <a:gd name="connsiteX7" fmla="*/ 32876 w 584425"/>
                <a:gd name="connsiteY7" fmla="*/ 339638 h 898298"/>
                <a:gd name="connsiteX8" fmla="*/ 52687 w 584425"/>
                <a:gd name="connsiteY8" fmla="*/ 343600 h 898298"/>
                <a:gd name="connsiteX9" fmla="*/ 101553 w 584425"/>
                <a:gd name="connsiteY9" fmla="*/ 310582 h 898298"/>
                <a:gd name="connsiteX10" fmla="*/ 155702 w 584425"/>
                <a:gd name="connsiteY10" fmla="*/ 173228 h 898298"/>
                <a:gd name="connsiteX11" fmla="*/ 211172 w 584425"/>
                <a:gd name="connsiteY11" fmla="*/ 152097 h 898298"/>
                <a:gd name="connsiteX12" fmla="*/ 170049 w 584425"/>
                <a:gd name="connsiteY12" fmla="*/ 585269 h 898298"/>
                <a:gd name="connsiteX13" fmla="*/ 24030 w 584425"/>
                <a:gd name="connsiteY13" fmla="*/ 788640 h 898298"/>
                <a:gd name="connsiteX14" fmla="*/ 63652 w 584425"/>
                <a:gd name="connsiteY14" fmla="*/ 872104 h 898298"/>
                <a:gd name="connsiteX15" fmla="*/ 190319 w 584425"/>
                <a:gd name="connsiteY15" fmla="*/ 818955 h 898298"/>
                <a:gd name="connsiteX16" fmla="*/ 244250 w 584425"/>
                <a:gd name="connsiteY16" fmla="*/ 653967 h 898298"/>
                <a:gd name="connsiteX17" fmla="*/ 276988 w 584425"/>
                <a:gd name="connsiteY17" fmla="*/ 497362 h 898298"/>
                <a:gd name="connsiteX18" fmla="*/ 341042 w 584425"/>
                <a:gd name="connsiteY18" fmla="*/ 612284 h 898298"/>
                <a:gd name="connsiteX19" fmla="*/ 393430 w 584425"/>
                <a:gd name="connsiteY19" fmla="*/ 845470 h 898298"/>
                <a:gd name="connsiteX20" fmla="*/ 446259 w 584425"/>
                <a:gd name="connsiteY20" fmla="*/ 898298 h 898298"/>
                <a:gd name="connsiteX21" fmla="*/ 499087 w 584425"/>
                <a:gd name="connsiteY21" fmla="*/ 845470 h 898298"/>
                <a:gd name="connsiteX22" fmla="*/ 449081 w 584425"/>
                <a:gd name="connsiteY22" fmla="*/ 626351 h 898298"/>
                <a:gd name="connsiteX23" fmla="*/ 427950 w 584425"/>
                <a:gd name="connsiteY23" fmla="*/ 560276 h 898298"/>
                <a:gd name="connsiteX24" fmla="*/ 371279 w 584425"/>
                <a:gd name="connsiteY24" fmla="*/ 435549 h 898298"/>
                <a:gd name="connsiteX25" fmla="*/ 385506 w 584425"/>
                <a:gd name="connsiteY25" fmla="*/ 240584 h 898298"/>
                <a:gd name="connsiteX26" fmla="*/ 410599 w 584425"/>
                <a:gd name="connsiteY26" fmla="*/ 298696 h 898298"/>
                <a:gd name="connsiteX27" fmla="*/ 468491 w 584425"/>
                <a:gd name="connsiteY27" fmla="*/ 363470 h 898298"/>
                <a:gd name="connsiteX28" fmla="*/ 522201 w 584425"/>
                <a:gd name="connsiteY28" fmla="*/ 416299 h 898298"/>
                <a:gd name="connsiteX29" fmla="*/ 546514 w 584425"/>
                <a:gd name="connsiteY29" fmla="*/ 418939 h 898298"/>
                <a:gd name="connsiteX30" fmla="*/ 582413 w 584425"/>
                <a:gd name="connsiteY30" fmla="*/ 380900 h 898298"/>
                <a:gd name="connsiteX31" fmla="*/ 539870 w 584425"/>
                <a:gd name="connsiteY31" fmla="*/ 304018 h 898298"/>
                <a:gd name="connsiteX0" fmla="*/ 539870 w 584425"/>
                <a:gd name="connsiteY0" fmla="*/ 304018 h 898298"/>
                <a:gd name="connsiteX1" fmla="*/ 491944 w 584425"/>
                <a:gd name="connsiteY1" fmla="*/ 251969 h 898298"/>
                <a:gd name="connsiteX2" fmla="*/ 390209 w 584425"/>
                <a:gd name="connsiteY2" fmla="*/ 29491 h 898298"/>
                <a:gd name="connsiteX3" fmla="*/ 257278 w 584425"/>
                <a:gd name="connsiteY3" fmla="*/ 4977 h 898298"/>
                <a:gd name="connsiteX4" fmla="*/ 98912 w 584425"/>
                <a:gd name="connsiteY4" fmla="*/ 83420 h 898298"/>
                <a:gd name="connsiteX5" fmla="*/ 69856 w 584425"/>
                <a:gd name="connsiteY5" fmla="*/ 112475 h 898298"/>
                <a:gd name="connsiteX6" fmla="*/ 3821 w 584425"/>
                <a:gd name="connsiteY6" fmla="*/ 270961 h 898298"/>
                <a:gd name="connsiteX7" fmla="*/ 32876 w 584425"/>
                <a:gd name="connsiteY7" fmla="*/ 339638 h 898298"/>
                <a:gd name="connsiteX8" fmla="*/ 52687 w 584425"/>
                <a:gd name="connsiteY8" fmla="*/ 343600 h 898298"/>
                <a:gd name="connsiteX9" fmla="*/ 101553 w 584425"/>
                <a:gd name="connsiteY9" fmla="*/ 310582 h 898298"/>
                <a:gd name="connsiteX10" fmla="*/ 155702 w 584425"/>
                <a:gd name="connsiteY10" fmla="*/ 173228 h 898298"/>
                <a:gd name="connsiteX11" fmla="*/ 211172 w 584425"/>
                <a:gd name="connsiteY11" fmla="*/ 152097 h 898298"/>
                <a:gd name="connsiteX12" fmla="*/ 170049 w 584425"/>
                <a:gd name="connsiteY12" fmla="*/ 585269 h 898298"/>
                <a:gd name="connsiteX13" fmla="*/ 24030 w 584425"/>
                <a:gd name="connsiteY13" fmla="*/ 788640 h 898298"/>
                <a:gd name="connsiteX14" fmla="*/ 127945 w 584425"/>
                <a:gd name="connsiteY14" fmla="*/ 860198 h 898298"/>
                <a:gd name="connsiteX15" fmla="*/ 190319 w 584425"/>
                <a:gd name="connsiteY15" fmla="*/ 818955 h 898298"/>
                <a:gd name="connsiteX16" fmla="*/ 244250 w 584425"/>
                <a:gd name="connsiteY16" fmla="*/ 653967 h 898298"/>
                <a:gd name="connsiteX17" fmla="*/ 276988 w 584425"/>
                <a:gd name="connsiteY17" fmla="*/ 497362 h 898298"/>
                <a:gd name="connsiteX18" fmla="*/ 341042 w 584425"/>
                <a:gd name="connsiteY18" fmla="*/ 612284 h 898298"/>
                <a:gd name="connsiteX19" fmla="*/ 393430 w 584425"/>
                <a:gd name="connsiteY19" fmla="*/ 845470 h 898298"/>
                <a:gd name="connsiteX20" fmla="*/ 446259 w 584425"/>
                <a:gd name="connsiteY20" fmla="*/ 898298 h 898298"/>
                <a:gd name="connsiteX21" fmla="*/ 499087 w 584425"/>
                <a:gd name="connsiteY21" fmla="*/ 845470 h 898298"/>
                <a:gd name="connsiteX22" fmla="*/ 449081 w 584425"/>
                <a:gd name="connsiteY22" fmla="*/ 626351 h 898298"/>
                <a:gd name="connsiteX23" fmla="*/ 427950 w 584425"/>
                <a:gd name="connsiteY23" fmla="*/ 560276 h 898298"/>
                <a:gd name="connsiteX24" fmla="*/ 371279 w 584425"/>
                <a:gd name="connsiteY24" fmla="*/ 435549 h 898298"/>
                <a:gd name="connsiteX25" fmla="*/ 385506 w 584425"/>
                <a:gd name="connsiteY25" fmla="*/ 240584 h 898298"/>
                <a:gd name="connsiteX26" fmla="*/ 410599 w 584425"/>
                <a:gd name="connsiteY26" fmla="*/ 298696 h 898298"/>
                <a:gd name="connsiteX27" fmla="*/ 468491 w 584425"/>
                <a:gd name="connsiteY27" fmla="*/ 363470 h 898298"/>
                <a:gd name="connsiteX28" fmla="*/ 522201 w 584425"/>
                <a:gd name="connsiteY28" fmla="*/ 416299 h 898298"/>
                <a:gd name="connsiteX29" fmla="*/ 546514 w 584425"/>
                <a:gd name="connsiteY29" fmla="*/ 418939 h 898298"/>
                <a:gd name="connsiteX30" fmla="*/ 582413 w 584425"/>
                <a:gd name="connsiteY30" fmla="*/ 380900 h 898298"/>
                <a:gd name="connsiteX31" fmla="*/ 539870 w 584425"/>
                <a:gd name="connsiteY31" fmla="*/ 304018 h 898298"/>
                <a:gd name="connsiteX0" fmla="*/ 539870 w 584425"/>
                <a:gd name="connsiteY0" fmla="*/ 304018 h 898298"/>
                <a:gd name="connsiteX1" fmla="*/ 491944 w 584425"/>
                <a:gd name="connsiteY1" fmla="*/ 251969 h 898298"/>
                <a:gd name="connsiteX2" fmla="*/ 390209 w 584425"/>
                <a:gd name="connsiteY2" fmla="*/ 29491 h 898298"/>
                <a:gd name="connsiteX3" fmla="*/ 257278 w 584425"/>
                <a:gd name="connsiteY3" fmla="*/ 4977 h 898298"/>
                <a:gd name="connsiteX4" fmla="*/ 98912 w 584425"/>
                <a:gd name="connsiteY4" fmla="*/ 83420 h 898298"/>
                <a:gd name="connsiteX5" fmla="*/ 69856 w 584425"/>
                <a:gd name="connsiteY5" fmla="*/ 112475 h 898298"/>
                <a:gd name="connsiteX6" fmla="*/ 3821 w 584425"/>
                <a:gd name="connsiteY6" fmla="*/ 270961 h 898298"/>
                <a:gd name="connsiteX7" fmla="*/ 32876 w 584425"/>
                <a:gd name="connsiteY7" fmla="*/ 339638 h 898298"/>
                <a:gd name="connsiteX8" fmla="*/ 52687 w 584425"/>
                <a:gd name="connsiteY8" fmla="*/ 343600 h 898298"/>
                <a:gd name="connsiteX9" fmla="*/ 101553 w 584425"/>
                <a:gd name="connsiteY9" fmla="*/ 310582 h 898298"/>
                <a:gd name="connsiteX10" fmla="*/ 155702 w 584425"/>
                <a:gd name="connsiteY10" fmla="*/ 173228 h 898298"/>
                <a:gd name="connsiteX11" fmla="*/ 211172 w 584425"/>
                <a:gd name="connsiteY11" fmla="*/ 152097 h 898298"/>
                <a:gd name="connsiteX12" fmla="*/ 170049 w 584425"/>
                <a:gd name="connsiteY12" fmla="*/ 585269 h 898298"/>
                <a:gd name="connsiteX13" fmla="*/ 85943 w 584425"/>
                <a:gd name="connsiteY13" fmla="*/ 771972 h 898298"/>
                <a:gd name="connsiteX14" fmla="*/ 127945 w 584425"/>
                <a:gd name="connsiteY14" fmla="*/ 860198 h 898298"/>
                <a:gd name="connsiteX15" fmla="*/ 190319 w 584425"/>
                <a:gd name="connsiteY15" fmla="*/ 818955 h 898298"/>
                <a:gd name="connsiteX16" fmla="*/ 244250 w 584425"/>
                <a:gd name="connsiteY16" fmla="*/ 653967 h 898298"/>
                <a:gd name="connsiteX17" fmla="*/ 276988 w 584425"/>
                <a:gd name="connsiteY17" fmla="*/ 497362 h 898298"/>
                <a:gd name="connsiteX18" fmla="*/ 341042 w 584425"/>
                <a:gd name="connsiteY18" fmla="*/ 612284 h 898298"/>
                <a:gd name="connsiteX19" fmla="*/ 393430 w 584425"/>
                <a:gd name="connsiteY19" fmla="*/ 845470 h 898298"/>
                <a:gd name="connsiteX20" fmla="*/ 446259 w 584425"/>
                <a:gd name="connsiteY20" fmla="*/ 898298 h 898298"/>
                <a:gd name="connsiteX21" fmla="*/ 499087 w 584425"/>
                <a:gd name="connsiteY21" fmla="*/ 845470 h 898298"/>
                <a:gd name="connsiteX22" fmla="*/ 449081 w 584425"/>
                <a:gd name="connsiteY22" fmla="*/ 626351 h 898298"/>
                <a:gd name="connsiteX23" fmla="*/ 427950 w 584425"/>
                <a:gd name="connsiteY23" fmla="*/ 560276 h 898298"/>
                <a:gd name="connsiteX24" fmla="*/ 371279 w 584425"/>
                <a:gd name="connsiteY24" fmla="*/ 435549 h 898298"/>
                <a:gd name="connsiteX25" fmla="*/ 385506 w 584425"/>
                <a:gd name="connsiteY25" fmla="*/ 240584 h 898298"/>
                <a:gd name="connsiteX26" fmla="*/ 410599 w 584425"/>
                <a:gd name="connsiteY26" fmla="*/ 298696 h 898298"/>
                <a:gd name="connsiteX27" fmla="*/ 468491 w 584425"/>
                <a:gd name="connsiteY27" fmla="*/ 363470 h 898298"/>
                <a:gd name="connsiteX28" fmla="*/ 522201 w 584425"/>
                <a:gd name="connsiteY28" fmla="*/ 416299 h 898298"/>
                <a:gd name="connsiteX29" fmla="*/ 546514 w 584425"/>
                <a:gd name="connsiteY29" fmla="*/ 418939 h 898298"/>
                <a:gd name="connsiteX30" fmla="*/ 582413 w 584425"/>
                <a:gd name="connsiteY30" fmla="*/ 380900 h 898298"/>
                <a:gd name="connsiteX31" fmla="*/ 539870 w 584425"/>
                <a:gd name="connsiteY31" fmla="*/ 304018 h 898298"/>
                <a:gd name="connsiteX0" fmla="*/ 539870 w 584425"/>
                <a:gd name="connsiteY0" fmla="*/ 304018 h 898298"/>
                <a:gd name="connsiteX1" fmla="*/ 491944 w 584425"/>
                <a:gd name="connsiteY1" fmla="*/ 251969 h 898298"/>
                <a:gd name="connsiteX2" fmla="*/ 390209 w 584425"/>
                <a:gd name="connsiteY2" fmla="*/ 29491 h 898298"/>
                <a:gd name="connsiteX3" fmla="*/ 257278 w 584425"/>
                <a:gd name="connsiteY3" fmla="*/ 4977 h 898298"/>
                <a:gd name="connsiteX4" fmla="*/ 98912 w 584425"/>
                <a:gd name="connsiteY4" fmla="*/ 83420 h 898298"/>
                <a:gd name="connsiteX5" fmla="*/ 69856 w 584425"/>
                <a:gd name="connsiteY5" fmla="*/ 112475 h 898298"/>
                <a:gd name="connsiteX6" fmla="*/ 3821 w 584425"/>
                <a:gd name="connsiteY6" fmla="*/ 270961 h 898298"/>
                <a:gd name="connsiteX7" fmla="*/ 32876 w 584425"/>
                <a:gd name="connsiteY7" fmla="*/ 339638 h 898298"/>
                <a:gd name="connsiteX8" fmla="*/ 52687 w 584425"/>
                <a:gd name="connsiteY8" fmla="*/ 343600 h 898298"/>
                <a:gd name="connsiteX9" fmla="*/ 101553 w 584425"/>
                <a:gd name="connsiteY9" fmla="*/ 310582 h 898298"/>
                <a:gd name="connsiteX10" fmla="*/ 155702 w 584425"/>
                <a:gd name="connsiteY10" fmla="*/ 173228 h 898298"/>
                <a:gd name="connsiteX11" fmla="*/ 211172 w 584425"/>
                <a:gd name="connsiteY11" fmla="*/ 152097 h 898298"/>
                <a:gd name="connsiteX12" fmla="*/ 170049 w 584425"/>
                <a:gd name="connsiteY12" fmla="*/ 585269 h 898298"/>
                <a:gd name="connsiteX13" fmla="*/ 85943 w 584425"/>
                <a:gd name="connsiteY13" fmla="*/ 771972 h 898298"/>
                <a:gd name="connsiteX14" fmla="*/ 113657 w 584425"/>
                <a:gd name="connsiteY14" fmla="*/ 853054 h 898298"/>
                <a:gd name="connsiteX15" fmla="*/ 190319 w 584425"/>
                <a:gd name="connsiteY15" fmla="*/ 818955 h 898298"/>
                <a:gd name="connsiteX16" fmla="*/ 244250 w 584425"/>
                <a:gd name="connsiteY16" fmla="*/ 653967 h 898298"/>
                <a:gd name="connsiteX17" fmla="*/ 276988 w 584425"/>
                <a:gd name="connsiteY17" fmla="*/ 497362 h 898298"/>
                <a:gd name="connsiteX18" fmla="*/ 341042 w 584425"/>
                <a:gd name="connsiteY18" fmla="*/ 612284 h 898298"/>
                <a:gd name="connsiteX19" fmla="*/ 393430 w 584425"/>
                <a:gd name="connsiteY19" fmla="*/ 845470 h 898298"/>
                <a:gd name="connsiteX20" fmla="*/ 446259 w 584425"/>
                <a:gd name="connsiteY20" fmla="*/ 898298 h 898298"/>
                <a:gd name="connsiteX21" fmla="*/ 499087 w 584425"/>
                <a:gd name="connsiteY21" fmla="*/ 845470 h 898298"/>
                <a:gd name="connsiteX22" fmla="*/ 449081 w 584425"/>
                <a:gd name="connsiteY22" fmla="*/ 626351 h 898298"/>
                <a:gd name="connsiteX23" fmla="*/ 427950 w 584425"/>
                <a:gd name="connsiteY23" fmla="*/ 560276 h 898298"/>
                <a:gd name="connsiteX24" fmla="*/ 371279 w 584425"/>
                <a:gd name="connsiteY24" fmla="*/ 435549 h 898298"/>
                <a:gd name="connsiteX25" fmla="*/ 385506 w 584425"/>
                <a:gd name="connsiteY25" fmla="*/ 240584 h 898298"/>
                <a:gd name="connsiteX26" fmla="*/ 410599 w 584425"/>
                <a:gd name="connsiteY26" fmla="*/ 298696 h 898298"/>
                <a:gd name="connsiteX27" fmla="*/ 468491 w 584425"/>
                <a:gd name="connsiteY27" fmla="*/ 363470 h 898298"/>
                <a:gd name="connsiteX28" fmla="*/ 522201 w 584425"/>
                <a:gd name="connsiteY28" fmla="*/ 416299 h 898298"/>
                <a:gd name="connsiteX29" fmla="*/ 546514 w 584425"/>
                <a:gd name="connsiteY29" fmla="*/ 418939 h 898298"/>
                <a:gd name="connsiteX30" fmla="*/ 582413 w 584425"/>
                <a:gd name="connsiteY30" fmla="*/ 380900 h 898298"/>
                <a:gd name="connsiteX31" fmla="*/ 539870 w 584425"/>
                <a:gd name="connsiteY31" fmla="*/ 304018 h 898298"/>
                <a:gd name="connsiteX0" fmla="*/ 539870 w 584425"/>
                <a:gd name="connsiteY0" fmla="*/ 304018 h 898298"/>
                <a:gd name="connsiteX1" fmla="*/ 491944 w 584425"/>
                <a:gd name="connsiteY1" fmla="*/ 251969 h 898298"/>
                <a:gd name="connsiteX2" fmla="*/ 390209 w 584425"/>
                <a:gd name="connsiteY2" fmla="*/ 29491 h 898298"/>
                <a:gd name="connsiteX3" fmla="*/ 257278 w 584425"/>
                <a:gd name="connsiteY3" fmla="*/ 4977 h 898298"/>
                <a:gd name="connsiteX4" fmla="*/ 98912 w 584425"/>
                <a:gd name="connsiteY4" fmla="*/ 83420 h 898298"/>
                <a:gd name="connsiteX5" fmla="*/ 69856 w 584425"/>
                <a:gd name="connsiteY5" fmla="*/ 112475 h 898298"/>
                <a:gd name="connsiteX6" fmla="*/ 3821 w 584425"/>
                <a:gd name="connsiteY6" fmla="*/ 270961 h 898298"/>
                <a:gd name="connsiteX7" fmla="*/ 32876 w 584425"/>
                <a:gd name="connsiteY7" fmla="*/ 339638 h 898298"/>
                <a:gd name="connsiteX8" fmla="*/ 52687 w 584425"/>
                <a:gd name="connsiteY8" fmla="*/ 343600 h 898298"/>
                <a:gd name="connsiteX9" fmla="*/ 101553 w 584425"/>
                <a:gd name="connsiteY9" fmla="*/ 310582 h 898298"/>
                <a:gd name="connsiteX10" fmla="*/ 155702 w 584425"/>
                <a:gd name="connsiteY10" fmla="*/ 173228 h 898298"/>
                <a:gd name="connsiteX11" fmla="*/ 211172 w 584425"/>
                <a:gd name="connsiteY11" fmla="*/ 152097 h 898298"/>
                <a:gd name="connsiteX12" fmla="*/ 170049 w 584425"/>
                <a:gd name="connsiteY12" fmla="*/ 585269 h 898298"/>
                <a:gd name="connsiteX13" fmla="*/ 85943 w 584425"/>
                <a:gd name="connsiteY13" fmla="*/ 771972 h 898298"/>
                <a:gd name="connsiteX14" fmla="*/ 113657 w 584425"/>
                <a:gd name="connsiteY14" fmla="*/ 853054 h 898298"/>
                <a:gd name="connsiteX15" fmla="*/ 152816 w 584425"/>
                <a:gd name="connsiteY15" fmla="*/ 846716 h 898298"/>
                <a:gd name="connsiteX16" fmla="*/ 190319 w 584425"/>
                <a:gd name="connsiteY16" fmla="*/ 818955 h 898298"/>
                <a:gd name="connsiteX17" fmla="*/ 244250 w 584425"/>
                <a:gd name="connsiteY17" fmla="*/ 653967 h 898298"/>
                <a:gd name="connsiteX18" fmla="*/ 276988 w 584425"/>
                <a:gd name="connsiteY18" fmla="*/ 497362 h 898298"/>
                <a:gd name="connsiteX19" fmla="*/ 341042 w 584425"/>
                <a:gd name="connsiteY19" fmla="*/ 612284 h 898298"/>
                <a:gd name="connsiteX20" fmla="*/ 393430 w 584425"/>
                <a:gd name="connsiteY20" fmla="*/ 845470 h 898298"/>
                <a:gd name="connsiteX21" fmla="*/ 446259 w 584425"/>
                <a:gd name="connsiteY21" fmla="*/ 898298 h 898298"/>
                <a:gd name="connsiteX22" fmla="*/ 499087 w 584425"/>
                <a:gd name="connsiteY22" fmla="*/ 845470 h 898298"/>
                <a:gd name="connsiteX23" fmla="*/ 449081 w 584425"/>
                <a:gd name="connsiteY23" fmla="*/ 626351 h 898298"/>
                <a:gd name="connsiteX24" fmla="*/ 427950 w 584425"/>
                <a:gd name="connsiteY24" fmla="*/ 560276 h 898298"/>
                <a:gd name="connsiteX25" fmla="*/ 371279 w 584425"/>
                <a:gd name="connsiteY25" fmla="*/ 435549 h 898298"/>
                <a:gd name="connsiteX26" fmla="*/ 385506 w 584425"/>
                <a:gd name="connsiteY26" fmla="*/ 240584 h 898298"/>
                <a:gd name="connsiteX27" fmla="*/ 410599 w 584425"/>
                <a:gd name="connsiteY27" fmla="*/ 298696 h 898298"/>
                <a:gd name="connsiteX28" fmla="*/ 468491 w 584425"/>
                <a:gd name="connsiteY28" fmla="*/ 363470 h 898298"/>
                <a:gd name="connsiteX29" fmla="*/ 522201 w 584425"/>
                <a:gd name="connsiteY29" fmla="*/ 416299 h 898298"/>
                <a:gd name="connsiteX30" fmla="*/ 546514 w 584425"/>
                <a:gd name="connsiteY30" fmla="*/ 418939 h 898298"/>
                <a:gd name="connsiteX31" fmla="*/ 582413 w 584425"/>
                <a:gd name="connsiteY31" fmla="*/ 380900 h 898298"/>
                <a:gd name="connsiteX32" fmla="*/ 539870 w 584425"/>
                <a:gd name="connsiteY32" fmla="*/ 304018 h 898298"/>
                <a:gd name="connsiteX0" fmla="*/ 539870 w 584425"/>
                <a:gd name="connsiteY0" fmla="*/ 304018 h 898298"/>
                <a:gd name="connsiteX1" fmla="*/ 491944 w 584425"/>
                <a:gd name="connsiteY1" fmla="*/ 251969 h 898298"/>
                <a:gd name="connsiteX2" fmla="*/ 390209 w 584425"/>
                <a:gd name="connsiteY2" fmla="*/ 29491 h 898298"/>
                <a:gd name="connsiteX3" fmla="*/ 257278 w 584425"/>
                <a:gd name="connsiteY3" fmla="*/ 4977 h 898298"/>
                <a:gd name="connsiteX4" fmla="*/ 98912 w 584425"/>
                <a:gd name="connsiteY4" fmla="*/ 83420 h 898298"/>
                <a:gd name="connsiteX5" fmla="*/ 69856 w 584425"/>
                <a:gd name="connsiteY5" fmla="*/ 112475 h 898298"/>
                <a:gd name="connsiteX6" fmla="*/ 3821 w 584425"/>
                <a:gd name="connsiteY6" fmla="*/ 270961 h 898298"/>
                <a:gd name="connsiteX7" fmla="*/ 32876 w 584425"/>
                <a:gd name="connsiteY7" fmla="*/ 339638 h 898298"/>
                <a:gd name="connsiteX8" fmla="*/ 52687 w 584425"/>
                <a:gd name="connsiteY8" fmla="*/ 343600 h 898298"/>
                <a:gd name="connsiteX9" fmla="*/ 101553 w 584425"/>
                <a:gd name="connsiteY9" fmla="*/ 310582 h 898298"/>
                <a:gd name="connsiteX10" fmla="*/ 155702 w 584425"/>
                <a:gd name="connsiteY10" fmla="*/ 173228 h 898298"/>
                <a:gd name="connsiteX11" fmla="*/ 211172 w 584425"/>
                <a:gd name="connsiteY11" fmla="*/ 152097 h 898298"/>
                <a:gd name="connsiteX12" fmla="*/ 170049 w 584425"/>
                <a:gd name="connsiteY12" fmla="*/ 585269 h 898298"/>
                <a:gd name="connsiteX13" fmla="*/ 85943 w 584425"/>
                <a:gd name="connsiteY13" fmla="*/ 771972 h 898298"/>
                <a:gd name="connsiteX14" fmla="*/ 113657 w 584425"/>
                <a:gd name="connsiteY14" fmla="*/ 853054 h 898298"/>
                <a:gd name="connsiteX15" fmla="*/ 162341 w 584425"/>
                <a:gd name="connsiteY15" fmla="*/ 853860 h 898298"/>
                <a:gd name="connsiteX16" fmla="*/ 190319 w 584425"/>
                <a:gd name="connsiteY16" fmla="*/ 818955 h 898298"/>
                <a:gd name="connsiteX17" fmla="*/ 244250 w 584425"/>
                <a:gd name="connsiteY17" fmla="*/ 653967 h 898298"/>
                <a:gd name="connsiteX18" fmla="*/ 276988 w 584425"/>
                <a:gd name="connsiteY18" fmla="*/ 497362 h 898298"/>
                <a:gd name="connsiteX19" fmla="*/ 341042 w 584425"/>
                <a:gd name="connsiteY19" fmla="*/ 612284 h 898298"/>
                <a:gd name="connsiteX20" fmla="*/ 393430 w 584425"/>
                <a:gd name="connsiteY20" fmla="*/ 845470 h 898298"/>
                <a:gd name="connsiteX21" fmla="*/ 446259 w 584425"/>
                <a:gd name="connsiteY21" fmla="*/ 898298 h 898298"/>
                <a:gd name="connsiteX22" fmla="*/ 499087 w 584425"/>
                <a:gd name="connsiteY22" fmla="*/ 845470 h 898298"/>
                <a:gd name="connsiteX23" fmla="*/ 449081 w 584425"/>
                <a:gd name="connsiteY23" fmla="*/ 626351 h 898298"/>
                <a:gd name="connsiteX24" fmla="*/ 427950 w 584425"/>
                <a:gd name="connsiteY24" fmla="*/ 560276 h 898298"/>
                <a:gd name="connsiteX25" fmla="*/ 371279 w 584425"/>
                <a:gd name="connsiteY25" fmla="*/ 435549 h 898298"/>
                <a:gd name="connsiteX26" fmla="*/ 385506 w 584425"/>
                <a:gd name="connsiteY26" fmla="*/ 240584 h 898298"/>
                <a:gd name="connsiteX27" fmla="*/ 410599 w 584425"/>
                <a:gd name="connsiteY27" fmla="*/ 298696 h 898298"/>
                <a:gd name="connsiteX28" fmla="*/ 468491 w 584425"/>
                <a:gd name="connsiteY28" fmla="*/ 363470 h 898298"/>
                <a:gd name="connsiteX29" fmla="*/ 522201 w 584425"/>
                <a:gd name="connsiteY29" fmla="*/ 416299 h 898298"/>
                <a:gd name="connsiteX30" fmla="*/ 546514 w 584425"/>
                <a:gd name="connsiteY30" fmla="*/ 418939 h 898298"/>
                <a:gd name="connsiteX31" fmla="*/ 582413 w 584425"/>
                <a:gd name="connsiteY31" fmla="*/ 380900 h 898298"/>
                <a:gd name="connsiteX32" fmla="*/ 539870 w 584425"/>
                <a:gd name="connsiteY32" fmla="*/ 304018 h 898298"/>
                <a:gd name="connsiteX0" fmla="*/ 539870 w 584425"/>
                <a:gd name="connsiteY0" fmla="*/ 304018 h 898298"/>
                <a:gd name="connsiteX1" fmla="*/ 491944 w 584425"/>
                <a:gd name="connsiteY1" fmla="*/ 251969 h 898298"/>
                <a:gd name="connsiteX2" fmla="*/ 390209 w 584425"/>
                <a:gd name="connsiteY2" fmla="*/ 29491 h 898298"/>
                <a:gd name="connsiteX3" fmla="*/ 257278 w 584425"/>
                <a:gd name="connsiteY3" fmla="*/ 4977 h 898298"/>
                <a:gd name="connsiteX4" fmla="*/ 98912 w 584425"/>
                <a:gd name="connsiteY4" fmla="*/ 83420 h 898298"/>
                <a:gd name="connsiteX5" fmla="*/ 69856 w 584425"/>
                <a:gd name="connsiteY5" fmla="*/ 112475 h 898298"/>
                <a:gd name="connsiteX6" fmla="*/ 3821 w 584425"/>
                <a:gd name="connsiteY6" fmla="*/ 270961 h 898298"/>
                <a:gd name="connsiteX7" fmla="*/ 32876 w 584425"/>
                <a:gd name="connsiteY7" fmla="*/ 339638 h 898298"/>
                <a:gd name="connsiteX8" fmla="*/ 52687 w 584425"/>
                <a:gd name="connsiteY8" fmla="*/ 343600 h 898298"/>
                <a:gd name="connsiteX9" fmla="*/ 101553 w 584425"/>
                <a:gd name="connsiteY9" fmla="*/ 310582 h 898298"/>
                <a:gd name="connsiteX10" fmla="*/ 155702 w 584425"/>
                <a:gd name="connsiteY10" fmla="*/ 173228 h 898298"/>
                <a:gd name="connsiteX11" fmla="*/ 211172 w 584425"/>
                <a:gd name="connsiteY11" fmla="*/ 152097 h 898298"/>
                <a:gd name="connsiteX12" fmla="*/ 170049 w 584425"/>
                <a:gd name="connsiteY12" fmla="*/ 585269 h 898298"/>
                <a:gd name="connsiteX13" fmla="*/ 85943 w 584425"/>
                <a:gd name="connsiteY13" fmla="*/ 771972 h 898298"/>
                <a:gd name="connsiteX14" fmla="*/ 113657 w 584425"/>
                <a:gd name="connsiteY14" fmla="*/ 853054 h 898298"/>
                <a:gd name="connsiteX15" fmla="*/ 162341 w 584425"/>
                <a:gd name="connsiteY15" fmla="*/ 853860 h 898298"/>
                <a:gd name="connsiteX16" fmla="*/ 190319 w 584425"/>
                <a:gd name="connsiteY16" fmla="*/ 818955 h 898298"/>
                <a:gd name="connsiteX17" fmla="*/ 246631 w 584425"/>
                <a:gd name="connsiteY17" fmla="*/ 663492 h 898298"/>
                <a:gd name="connsiteX18" fmla="*/ 276988 w 584425"/>
                <a:gd name="connsiteY18" fmla="*/ 497362 h 898298"/>
                <a:gd name="connsiteX19" fmla="*/ 341042 w 584425"/>
                <a:gd name="connsiteY19" fmla="*/ 612284 h 898298"/>
                <a:gd name="connsiteX20" fmla="*/ 393430 w 584425"/>
                <a:gd name="connsiteY20" fmla="*/ 845470 h 898298"/>
                <a:gd name="connsiteX21" fmla="*/ 446259 w 584425"/>
                <a:gd name="connsiteY21" fmla="*/ 898298 h 898298"/>
                <a:gd name="connsiteX22" fmla="*/ 499087 w 584425"/>
                <a:gd name="connsiteY22" fmla="*/ 845470 h 898298"/>
                <a:gd name="connsiteX23" fmla="*/ 449081 w 584425"/>
                <a:gd name="connsiteY23" fmla="*/ 626351 h 898298"/>
                <a:gd name="connsiteX24" fmla="*/ 427950 w 584425"/>
                <a:gd name="connsiteY24" fmla="*/ 560276 h 898298"/>
                <a:gd name="connsiteX25" fmla="*/ 371279 w 584425"/>
                <a:gd name="connsiteY25" fmla="*/ 435549 h 898298"/>
                <a:gd name="connsiteX26" fmla="*/ 385506 w 584425"/>
                <a:gd name="connsiteY26" fmla="*/ 240584 h 898298"/>
                <a:gd name="connsiteX27" fmla="*/ 410599 w 584425"/>
                <a:gd name="connsiteY27" fmla="*/ 298696 h 898298"/>
                <a:gd name="connsiteX28" fmla="*/ 468491 w 584425"/>
                <a:gd name="connsiteY28" fmla="*/ 363470 h 898298"/>
                <a:gd name="connsiteX29" fmla="*/ 522201 w 584425"/>
                <a:gd name="connsiteY29" fmla="*/ 416299 h 898298"/>
                <a:gd name="connsiteX30" fmla="*/ 546514 w 584425"/>
                <a:gd name="connsiteY30" fmla="*/ 418939 h 898298"/>
                <a:gd name="connsiteX31" fmla="*/ 582413 w 584425"/>
                <a:gd name="connsiteY31" fmla="*/ 380900 h 898298"/>
                <a:gd name="connsiteX32" fmla="*/ 539870 w 584425"/>
                <a:gd name="connsiteY32" fmla="*/ 304018 h 898298"/>
                <a:gd name="connsiteX0" fmla="*/ 539870 w 584425"/>
                <a:gd name="connsiteY0" fmla="*/ 304018 h 898298"/>
                <a:gd name="connsiteX1" fmla="*/ 491944 w 584425"/>
                <a:gd name="connsiteY1" fmla="*/ 251969 h 898298"/>
                <a:gd name="connsiteX2" fmla="*/ 390209 w 584425"/>
                <a:gd name="connsiteY2" fmla="*/ 29491 h 898298"/>
                <a:gd name="connsiteX3" fmla="*/ 257278 w 584425"/>
                <a:gd name="connsiteY3" fmla="*/ 4977 h 898298"/>
                <a:gd name="connsiteX4" fmla="*/ 98912 w 584425"/>
                <a:gd name="connsiteY4" fmla="*/ 83420 h 898298"/>
                <a:gd name="connsiteX5" fmla="*/ 69856 w 584425"/>
                <a:gd name="connsiteY5" fmla="*/ 112475 h 898298"/>
                <a:gd name="connsiteX6" fmla="*/ 3821 w 584425"/>
                <a:gd name="connsiteY6" fmla="*/ 270961 h 898298"/>
                <a:gd name="connsiteX7" fmla="*/ 32876 w 584425"/>
                <a:gd name="connsiteY7" fmla="*/ 339638 h 898298"/>
                <a:gd name="connsiteX8" fmla="*/ 52687 w 584425"/>
                <a:gd name="connsiteY8" fmla="*/ 343600 h 898298"/>
                <a:gd name="connsiteX9" fmla="*/ 101553 w 584425"/>
                <a:gd name="connsiteY9" fmla="*/ 310582 h 898298"/>
                <a:gd name="connsiteX10" fmla="*/ 155702 w 584425"/>
                <a:gd name="connsiteY10" fmla="*/ 173228 h 898298"/>
                <a:gd name="connsiteX11" fmla="*/ 211172 w 584425"/>
                <a:gd name="connsiteY11" fmla="*/ 152097 h 898298"/>
                <a:gd name="connsiteX12" fmla="*/ 170049 w 584425"/>
                <a:gd name="connsiteY12" fmla="*/ 585269 h 898298"/>
                <a:gd name="connsiteX13" fmla="*/ 85943 w 584425"/>
                <a:gd name="connsiteY13" fmla="*/ 771972 h 898298"/>
                <a:gd name="connsiteX14" fmla="*/ 113657 w 584425"/>
                <a:gd name="connsiteY14" fmla="*/ 853054 h 898298"/>
                <a:gd name="connsiteX15" fmla="*/ 162341 w 584425"/>
                <a:gd name="connsiteY15" fmla="*/ 853860 h 898298"/>
                <a:gd name="connsiteX16" fmla="*/ 190319 w 584425"/>
                <a:gd name="connsiteY16" fmla="*/ 818955 h 898298"/>
                <a:gd name="connsiteX17" fmla="*/ 246631 w 584425"/>
                <a:gd name="connsiteY17" fmla="*/ 663492 h 898298"/>
                <a:gd name="connsiteX18" fmla="*/ 276988 w 584425"/>
                <a:gd name="connsiteY18" fmla="*/ 497362 h 898298"/>
                <a:gd name="connsiteX19" fmla="*/ 341042 w 584425"/>
                <a:gd name="connsiteY19" fmla="*/ 612284 h 898298"/>
                <a:gd name="connsiteX20" fmla="*/ 393430 w 584425"/>
                <a:gd name="connsiteY20" fmla="*/ 845470 h 898298"/>
                <a:gd name="connsiteX21" fmla="*/ 446259 w 584425"/>
                <a:gd name="connsiteY21" fmla="*/ 898298 h 898298"/>
                <a:gd name="connsiteX22" fmla="*/ 499087 w 584425"/>
                <a:gd name="connsiteY22" fmla="*/ 845470 h 898298"/>
                <a:gd name="connsiteX23" fmla="*/ 449081 w 584425"/>
                <a:gd name="connsiteY23" fmla="*/ 626351 h 898298"/>
                <a:gd name="connsiteX24" fmla="*/ 427950 w 584425"/>
                <a:gd name="connsiteY24" fmla="*/ 560276 h 898298"/>
                <a:gd name="connsiteX25" fmla="*/ 371279 w 584425"/>
                <a:gd name="connsiteY25" fmla="*/ 435549 h 898298"/>
                <a:gd name="connsiteX26" fmla="*/ 385506 w 584425"/>
                <a:gd name="connsiteY26" fmla="*/ 240584 h 898298"/>
                <a:gd name="connsiteX27" fmla="*/ 410599 w 584425"/>
                <a:gd name="connsiteY27" fmla="*/ 298696 h 898298"/>
                <a:gd name="connsiteX28" fmla="*/ 468491 w 584425"/>
                <a:gd name="connsiteY28" fmla="*/ 363470 h 898298"/>
                <a:gd name="connsiteX29" fmla="*/ 522201 w 584425"/>
                <a:gd name="connsiteY29" fmla="*/ 416299 h 898298"/>
                <a:gd name="connsiteX30" fmla="*/ 546514 w 584425"/>
                <a:gd name="connsiteY30" fmla="*/ 418939 h 898298"/>
                <a:gd name="connsiteX31" fmla="*/ 582413 w 584425"/>
                <a:gd name="connsiteY31" fmla="*/ 380900 h 898298"/>
                <a:gd name="connsiteX32" fmla="*/ 539870 w 584425"/>
                <a:gd name="connsiteY32" fmla="*/ 304018 h 898298"/>
                <a:gd name="connsiteX0" fmla="*/ 539870 w 584425"/>
                <a:gd name="connsiteY0" fmla="*/ 304018 h 898298"/>
                <a:gd name="connsiteX1" fmla="*/ 491944 w 584425"/>
                <a:gd name="connsiteY1" fmla="*/ 251969 h 898298"/>
                <a:gd name="connsiteX2" fmla="*/ 390209 w 584425"/>
                <a:gd name="connsiteY2" fmla="*/ 29491 h 898298"/>
                <a:gd name="connsiteX3" fmla="*/ 257278 w 584425"/>
                <a:gd name="connsiteY3" fmla="*/ 4977 h 898298"/>
                <a:gd name="connsiteX4" fmla="*/ 98912 w 584425"/>
                <a:gd name="connsiteY4" fmla="*/ 83420 h 898298"/>
                <a:gd name="connsiteX5" fmla="*/ 69856 w 584425"/>
                <a:gd name="connsiteY5" fmla="*/ 112475 h 898298"/>
                <a:gd name="connsiteX6" fmla="*/ 3821 w 584425"/>
                <a:gd name="connsiteY6" fmla="*/ 270961 h 898298"/>
                <a:gd name="connsiteX7" fmla="*/ 32876 w 584425"/>
                <a:gd name="connsiteY7" fmla="*/ 339638 h 898298"/>
                <a:gd name="connsiteX8" fmla="*/ 52687 w 584425"/>
                <a:gd name="connsiteY8" fmla="*/ 343600 h 898298"/>
                <a:gd name="connsiteX9" fmla="*/ 101553 w 584425"/>
                <a:gd name="connsiteY9" fmla="*/ 310582 h 898298"/>
                <a:gd name="connsiteX10" fmla="*/ 155702 w 584425"/>
                <a:gd name="connsiteY10" fmla="*/ 173228 h 898298"/>
                <a:gd name="connsiteX11" fmla="*/ 211172 w 584425"/>
                <a:gd name="connsiteY11" fmla="*/ 152097 h 898298"/>
                <a:gd name="connsiteX12" fmla="*/ 170049 w 584425"/>
                <a:gd name="connsiteY12" fmla="*/ 585269 h 898298"/>
                <a:gd name="connsiteX13" fmla="*/ 85943 w 584425"/>
                <a:gd name="connsiteY13" fmla="*/ 771972 h 898298"/>
                <a:gd name="connsiteX14" fmla="*/ 113657 w 584425"/>
                <a:gd name="connsiteY14" fmla="*/ 853054 h 898298"/>
                <a:gd name="connsiteX15" fmla="*/ 162341 w 584425"/>
                <a:gd name="connsiteY15" fmla="*/ 853860 h 898298"/>
                <a:gd name="connsiteX16" fmla="*/ 190319 w 584425"/>
                <a:gd name="connsiteY16" fmla="*/ 818955 h 898298"/>
                <a:gd name="connsiteX17" fmla="*/ 246631 w 584425"/>
                <a:gd name="connsiteY17" fmla="*/ 663492 h 898298"/>
                <a:gd name="connsiteX18" fmla="*/ 300800 w 584425"/>
                <a:gd name="connsiteY18" fmla="*/ 518794 h 898298"/>
                <a:gd name="connsiteX19" fmla="*/ 341042 w 584425"/>
                <a:gd name="connsiteY19" fmla="*/ 612284 h 898298"/>
                <a:gd name="connsiteX20" fmla="*/ 393430 w 584425"/>
                <a:gd name="connsiteY20" fmla="*/ 845470 h 898298"/>
                <a:gd name="connsiteX21" fmla="*/ 446259 w 584425"/>
                <a:gd name="connsiteY21" fmla="*/ 898298 h 898298"/>
                <a:gd name="connsiteX22" fmla="*/ 499087 w 584425"/>
                <a:gd name="connsiteY22" fmla="*/ 845470 h 898298"/>
                <a:gd name="connsiteX23" fmla="*/ 449081 w 584425"/>
                <a:gd name="connsiteY23" fmla="*/ 626351 h 898298"/>
                <a:gd name="connsiteX24" fmla="*/ 427950 w 584425"/>
                <a:gd name="connsiteY24" fmla="*/ 560276 h 898298"/>
                <a:gd name="connsiteX25" fmla="*/ 371279 w 584425"/>
                <a:gd name="connsiteY25" fmla="*/ 435549 h 898298"/>
                <a:gd name="connsiteX26" fmla="*/ 385506 w 584425"/>
                <a:gd name="connsiteY26" fmla="*/ 240584 h 898298"/>
                <a:gd name="connsiteX27" fmla="*/ 410599 w 584425"/>
                <a:gd name="connsiteY27" fmla="*/ 298696 h 898298"/>
                <a:gd name="connsiteX28" fmla="*/ 468491 w 584425"/>
                <a:gd name="connsiteY28" fmla="*/ 363470 h 898298"/>
                <a:gd name="connsiteX29" fmla="*/ 522201 w 584425"/>
                <a:gd name="connsiteY29" fmla="*/ 416299 h 898298"/>
                <a:gd name="connsiteX30" fmla="*/ 546514 w 584425"/>
                <a:gd name="connsiteY30" fmla="*/ 418939 h 898298"/>
                <a:gd name="connsiteX31" fmla="*/ 582413 w 584425"/>
                <a:gd name="connsiteY31" fmla="*/ 380900 h 898298"/>
                <a:gd name="connsiteX32" fmla="*/ 539870 w 584425"/>
                <a:gd name="connsiteY32" fmla="*/ 304018 h 898298"/>
                <a:gd name="connsiteX0" fmla="*/ 539870 w 584425"/>
                <a:gd name="connsiteY0" fmla="*/ 304018 h 898298"/>
                <a:gd name="connsiteX1" fmla="*/ 491944 w 584425"/>
                <a:gd name="connsiteY1" fmla="*/ 251969 h 898298"/>
                <a:gd name="connsiteX2" fmla="*/ 390209 w 584425"/>
                <a:gd name="connsiteY2" fmla="*/ 29491 h 898298"/>
                <a:gd name="connsiteX3" fmla="*/ 257278 w 584425"/>
                <a:gd name="connsiteY3" fmla="*/ 4977 h 898298"/>
                <a:gd name="connsiteX4" fmla="*/ 98912 w 584425"/>
                <a:gd name="connsiteY4" fmla="*/ 83420 h 898298"/>
                <a:gd name="connsiteX5" fmla="*/ 69856 w 584425"/>
                <a:gd name="connsiteY5" fmla="*/ 112475 h 898298"/>
                <a:gd name="connsiteX6" fmla="*/ 3821 w 584425"/>
                <a:gd name="connsiteY6" fmla="*/ 270961 h 898298"/>
                <a:gd name="connsiteX7" fmla="*/ 32876 w 584425"/>
                <a:gd name="connsiteY7" fmla="*/ 339638 h 898298"/>
                <a:gd name="connsiteX8" fmla="*/ 52687 w 584425"/>
                <a:gd name="connsiteY8" fmla="*/ 343600 h 898298"/>
                <a:gd name="connsiteX9" fmla="*/ 101553 w 584425"/>
                <a:gd name="connsiteY9" fmla="*/ 310582 h 898298"/>
                <a:gd name="connsiteX10" fmla="*/ 155702 w 584425"/>
                <a:gd name="connsiteY10" fmla="*/ 173228 h 898298"/>
                <a:gd name="connsiteX11" fmla="*/ 211172 w 584425"/>
                <a:gd name="connsiteY11" fmla="*/ 152097 h 898298"/>
                <a:gd name="connsiteX12" fmla="*/ 170049 w 584425"/>
                <a:gd name="connsiteY12" fmla="*/ 585269 h 898298"/>
                <a:gd name="connsiteX13" fmla="*/ 85943 w 584425"/>
                <a:gd name="connsiteY13" fmla="*/ 771972 h 898298"/>
                <a:gd name="connsiteX14" fmla="*/ 113657 w 584425"/>
                <a:gd name="connsiteY14" fmla="*/ 853054 h 898298"/>
                <a:gd name="connsiteX15" fmla="*/ 162341 w 584425"/>
                <a:gd name="connsiteY15" fmla="*/ 853860 h 898298"/>
                <a:gd name="connsiteX16" fmla="*/ 190319 w 584425"/>
                <a:gd name="connsiteY16" fmla="*/ 818955 h 898298"/>
                <a:gd name="connsiteX17" fmla="*/ 246631 w 584425"/>
                <a:gd name="connsiteY17" fmla="*/ 663492 h 898298"/>
                <a:gd name="connsiteX18" fmla="*/ 300800 w 584425"/>
                <a:gd name="connsiteY18" fmla="*/ 518794 h 898298"/>
                <a:gd name="connsiteX19" fmla="*/ 341042 w 584425"/>
                <a:gd name="connsiteY19" fmla="*/ 612284 h 898298"/>
                <a:gd name="connsiteX20" fmla="*/ 393430 w 584425"/>
                <a:gd name="connsiteY20" fmla="*/ 845470 h 898298"/>
                <a:gd name="connsiteX21" fmla="*/ 446259 w 584425"/>
                <a:gd name="connsiteY21" fmla="*/ 898298 h 898298"/>
                <a:gd name="connsiteX22" fmla="*/ 499087 w 584425"/>
                <a:gd name="connsiteY22" fmla="*/ 845470 h 898298"/>
                <a:gd name="connsiteX23" fmla="*/ 449081 w 584425"/>
                <a:gd name="connsiteY23" fmla="*/ 626351 h 898298"/>
                <a:gd name="connsiteX24" fmla="*/ 427950 w 584425"/>
                <a:gd name="connsiteY24" fmla="*/ 560276 h 898298"/>
                <a:gd name="connsiteX25" fmla="*/ 371279 w 584425"/>
                <a:gd name="connsiteY25" fmla="*/ 435549 h 898298"/>
                <a:gd name="connsiteX26" fmla="*/ 385506 w 584425"/>
                <a:gd name="connsiteY26" fmla="*/ 240584 h 898298"/>
                <a:gd name="connsiteX27" fmla="*/ 410599 w 584425"/>
                <a:gd name="connsiteY27" fmla="*/ 298696 h 898298"/>
                <a:gd name="connsiteX28" fmla="*/ 468491 w 584425"/>
                <a:gd name="connsiteY28" fmla="*/ 363470 h 898298"/>
                <a:gd name="connsiteX29" fmla="*/ 522201 w 584425"/>
                <a:gd name="connsiteY29" fmla="*/ 416299 h 898298"/>
                <a:gd name="connsiteX30" fmla="*/ 546514 w 584425"/>
                <a:gd name="connsiteY30" fmla="*/ 418939 h 898298"/>
                <a:gd name="connsiteX31" fmla="*/ 582413 w 584425"/>
                <a:gd name="connsiteY31" fmla="*/ 380900 h 898298"/>
                <a:gd name="connsiteX32" fmla="*/ 539870 w 584425"/>
                <a:gd name="connsiteY32" fmla="*/ 304018 h 898298"/>
                <a:gd name="connsiteX0" fmla="*/ 539870 w 584084"/>
                <a:gd name="connsiteY0" fmla="*/ 304018 h 898298"/>
                <a:gd name="connsiteX1" fmla="*/ 491944 w 584084"/>
                <a:gd name="connsiteY1" fmla="*/ 251969 h 898298"/>
                <a:gd name="connsiteX2" fmla="*/ 390209 w 584084"/>
                <a:gd name="connsiteY2" fmla="*/ 29491 h 898298"/>
                <a:gd name="connsiteX3" fmla="*/ 257278 w 584084"/>
                <a:gd name="connsiteY3" fmla="*/ 4977 h 898298"/>
                <a:gd name="connsiteX4" fmla="*/ 98912 w 584084"/>
                <a:gd name="connsiteY4" fmla="*/ 83420 h 898298"/>
                <a:gd name="connsiteX5" fmla="*/ 69856 w 584084"/>
                <a:gd name="connsiteY5" fmla="*/ 112475 h 898298"/>
                <a:gd name="connsiteX6" fmla="*/ 3821 w 584084"/>
                <a:gd name="connsiteY6" fmla="*/ 270961 h 898298"/>
                <a:gd name="connsiteX7" fmla="*/ 32876 w 584084"/>
                <a:gd name="connsiteY7" fmla="*/ 339638 h 898298"/>
                <a:gd name="connsiteX8" fmla="*/ 52687 w 584084"/>
                <a:gd name="connsiteY8" fmla="*/ 343600 h 898298"/>
                <a:gd name="connsiteX9" fmla="*/ 101553 w 584084"/>
                <a:gd name="connsiteY9" fmla="*/ 310582 h 898298"/>
                <a:gd name="connsiteX10" fmla="*/ 155702 w 584084"/>
                <a:gd name="connsiteY10" fmla="*/ 173228 h 898298"/>
                <a:gd name="connsiteX11" fmla="*/ 211172 w 584084"/>
                <a:gd name="connsiteY11" fmla="*/ 152097 h 898298"/>
                <a:gd name="connsiteX12" fmla="*/ 170049 w 584084"/>
                <a:gd name="connsiteY12" fmla="*/ 585269 h 898298"/>
                <a:gd name="connsiteX13" fmla="*/ 85943 w 584084"/>
                <a:gd name="connsiteY13" fmla="*/ 771972 h 898298"/>
                <a:gd name="connsiteX14" fmla="*/ 113657 w 584084"/>
                <a:gd name="connsiteY14" fmla="*/ 853054 h 898298"/>
                <a:gd name="connsiteX15" fmla="*/ 162341 w 584084"/>
                <a:gd name="connsiteY15" fmla="*/ 853860 h 898298"/>
                <a:gd name="connsiteX16" fmla="*/ 190319 w 584084"/>
                <a:gd name="connsiteY16" fmla="*/ 818955 h 898298"/>
                <a:gd name="connsiteX17" fmla="*/ 246631 w 584084"/>
                <a:gd name="connsiteY17" fmla="*/ 663492 h 898298"/>
                <a:gd name="connsiteX18" fmla="*/ 300800 w 584084"/>
                <a:gd name="connsiteY18" fmla="*/ 518794 h 898298"/>
                <a:gd name="connsiteX19" fmla="*/ 341042 w 584084"/>
                <a:gd name="connsiteY19" fmla="*/ 612284 h 898298"/>
                <a:gd name="connsiteX20" fmla="*/ 393430 w 584084"/>
                <a:gd name="connsiteY20" fmla="*/ 845470 h 898298"/>
                <a:gd name="connsiteX21" fmla="*/ 446259 w 584084"/>
                <a:gd name="connsiteY21" fmla="*/ 898298 h 898298"/>
                <a:gd name="connsiteX22" fmla="*/ 499087 w 584084"/>
                <a:gd name="connsiteY22" fmla="*/ 845470 h 898298"/>
                <a:gd name="connsiteX23" fmla="*/ 449081 w 584084"/>
                <a:gd name="connsiteY23" fmla="*/ 626351 h 898298"/>
                <a:gd name="connsiteX24" fmla="*/ 427950 w 584084"/>
                <a:gd name="connsiteY24" fmla="*/ 560276 h 898298"/>
                <a:gd name="connsiteX25" fmla="*/ 371279 w 584084"/>
                <a:gd name="connsiteY25" fmla="*/ 435549 h 898298"/>
                <a:gd name="connsiteX26" fmla="*/ 385506 w 584084"/>
                <a:gd name="connsiteY26" fmla="*/ 240584 h 898298"/>
                <a:gd name="connsiteX27" fmla="*/ 410599 w 584084"/>
                <a:gd name="connsiteY27" fmla="*/ 298696 h 898298"/>
                <a:gd name="connsiteX28" fmla="*/ 468491 w 584084"/>
                <a:gd name="connsiteY28" fmla="*/ 363470 h 898298"/>
                <a:gd name="connsiteX29" fmla="*/ 522201 w 584084"/>
                <a:gd name="connsiteY29" fmla="*/ 416299 h 898298"/>
                <a:gd name="connsiteX30" fmla="*/ 546514 w 584084"/>
                <a:gd name="connsiteY30" fmla="*/ 418939 h 898298"/>
                <a:gd name="connsiteX31" fmla="*/ 582413 w 584084"/>
                <a:gd name="connsiteY31" fmla="*/ 380900 h 898298"/>
                <a:gd name="connsiteX32" fmla="*/ 539870 w 584084"/>
                <a:gd name="connsiteY32" fmla="*/ 304018 h 8982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584084" h="898298">
                  <a:moveTo>
                    <a:pt x="539870" y="304018"/>
                  </a:moveTo>
                  <a:lnTo>
                    <a:pt x="491944" y="251969"/>
                  </a:lnTo>
                  <a:lnTo>
                    <a:pt x="390209" y="29491"/>
                  </a:lnTo>
                  <a:cubicBezTo>
                    <a:pt x="371719" y="-3527"/>
                    <a:pt x="305828" y="-4011"/>
                    <a:pt x="257278" y="4977"/>
                  </a:cubicBezTo>
                  <a:cubicBezTo>
                    <a:pt x="208729" y="13965"/>
                    <a:pt x="142055" y="64710"/>
                    <a:pt x="98912" y="83420"/>
                  </a:cubicBezTo>
                  <a:cubicBezTo>
                    <a:pt x="85705" y="88703"/>
                    <a:pt x="75139" y="99268"/>
                    <a:pt x="69856" y="112475"/>
                  </a:cubicBezTo>
                  <a:lnTo>
                    <a:pt x="3821" y="270961"/>
                  </a:lnTo>
                  <a:cubicBezTo>
                    <a:pt x="-6745" y="297375"/>
                    <a:pt x="5141" y="329072"/>
                    <a:pt x="32876" y="339638"/>
                  </a:cubicBezTo>
                  <a:cubicBezTo>
                    <a:pt x="39480" y="342279"/>
                    <a:pt x="46083" y="343600"/>
                    <a:pt x="52687" y="343600"/>
                  </a:cubicBezTo>
                  <a:cubicBezTo>
                    <a:pt x="73818" y="343600"/>
                    <a:pt x="93629" y="331713"/>
                    <a:pt x="101553" y="310582"/>
                  </a:cubicBezTo>
                  <a:lnTo>
                    <a:pt x="155702" y="173228"/>
                  </a:lnTo>
                  <a:lnTo>
                    <a:pt x="211172" y="152097"/>
                  </a:lnTo>
                  <a:lnTo>
                    <a:pt x="170049" y="585269"/>
                  </a:lnTo>
                  <a:lnTo>
                    <a:pt x="85943" y="771972"/>
                  </a:lnTo>
                  <a:cubicBezTo>
                    <a:pt x="68210" y="819778"/>
                    <a:pt x="100924" y="839406"/>
                    <a:pt x="113657" y="853054"/>
                  </a:cubicBezTo>
                  <a:cubicBezTo>
                    <a:pt x="126390" y="866702"/>
                    <a:pt x="149564" y="859543"/>
                    <a:pt x="162341" y="853860"/>
                  </a:cubicBezTo>
                  <a:cubicBezTo>
                    <a:pt x="175118" y="848177"/>
                    <a:pt x="175080" y="851080"/>
                    <a:pt x="190319" y="818955"/>
                  </a:cubicBezTo>
                  <a:lnTo>
                    <a:pt x="246631" y="663492"/>
                  </a:lnTo>
                  <a:cubicBezTo>
                    <a:pt x="276951" y="595208"/>
                    <a:pt x="278715" y="525741"/>
                    <a:pt x="300800" y="518794"/>
                  </a:cubicBezTo>
                  <a:lnTo>
                    <a:pt x="341042" y="612284"/>
                  </a:lnTo>
                  <a:lnTo>
                    <a:pt x="393430" y="845470"/>
                  </a:lnTo>
                  <a:cubicBezTo>
                    <a:pt x="393430" y="874525"/>
                    <a:pt x="417203" y="898298"/>
                    <a:pt x="446259" y="898298"/>
                  </a:cubicBezTo>
                  <a:cubicBezTo>
                    <a:pt x="475314" y="898298"/>
                    <a:pt x="499087" y="874525"/>
                    <a:pt x="499087" y="845470"/>
                  </a:cubicBezTo>
                  <a:lnTo>
                    <a:pt x="449081" y="626351"/>
                  </a:lnTo>
                  <a:cubicBezTo>
                    <a:pt x="449081" y="609182"/>
                    <a:pt x="441157" y="569521"/>
                    <a:pt x="427950" y="560276"/>
                  </a:cubicBezTo>
                  <a:lnTo>
                    <a:pt x="371279" y="435549"/>
                  </a:lnTo>
                  <a:lnTo>
                    <a:pt x="385506" y="240584"/>
                  </a:lnTo>
                  <a:lnTo>
                    <a:pt x="410599" y="298696"/>
                  </a:lnTo>
                  <a:cubicBezTo>
                    <a:pt x="417203" y="311903"/>
                    <a:pt x="453963" y="358187"/>
                    <a:pt x="468491" y="363470"/>
                  </a:cubicBezTo>
                  <a:lnTo>
                    <a:pt x="522201" y="416299"/>
                  </a:lnTo>
                  <a:cubicBezTo>
                    <a:pt x="527484" y="417619"/>
                    <a:pt x="539910" y="418939"/>
                    <a:pt x="546514" y="418939"/>
                  </a:cubicBezTo>
                  <a:cubicBezTo>
                    <a:pt x="568966" y="418939"/>
                    <a:pt x="574489" y="402031"/>
                    <a:pt x="582413" y="380900"/>
                  </a:cubicBezTo>
                  <a:cubicBezTo>
                    <a:pt x="591658" y="353165"/>
                    <a:pt x="560462" y="325169"/>
                    <a:pt x="539870" y="304018"/>
                  </a:cubicBezTo>
                  <a:close/>
                </a:path>
              </a:pathLst>
            </a:custGeom>
            <a:grpFill/>
            <a:ln w="13196" cap="flat">
              <a:noFill/>
              <a:prstDash val="solid"/>
              <a:miter/>
            </a:ln>
          </p:spPr>
          <p:txBody>
            <a:bodyPr rtlCol="0" anchor="ctr"/>
            <a:lstStyle/>
            <a:p>
              <a:endParaRPr lang="en-GB" sz="1320"/>
            </a:p>
          </p:txBody>
        </p:sp>
      </p:grpSp>
      <p:sp>
        <p:nvSpPr>
          <p:cNvPr id="36" name="Oval 35">
            <a:extLst>
              <a:ext uri="{FF2B5EF4-FFF2-40B4-BE49-F238E27FC236}">
                <a16:creationId xmlns:a16="http://schemas.microsoft.com/office/drawing/2014/main" id="{DEDE5019-9B6D-F094-1E9C-C3EA5A4616B9}"/>
              </a:ext>
            </a:extLst>
          </p:cNvPr>
          <p:cNvSpPr/>
          <p:nvPr/>
        </p:nvSpPr>
        <p:spPr>
          <a:xfrm>
            <a:off x="4720358" y="835437"/>
            <a:ext cx="170332" cy="170332"/>
          </a:xfrm>
          <a:prstGeom prst="ellipse">
            <a:avLst/>
          </a:prstGeom>
          <a:solidFill>
            <a:srgbClr val="007382"/>
          </a:solidFill>
          <a:ln w="12700">
            <a:solidFill>
              <a:srgbClr val="003F48"/>
            </a:solidFill>
            <a:extLst>
              <a:ext uri="{C807C97D-BFC1-408E-A445-0C87EB9F89A2}">
                <ask:lineSketchStyleProps xmlns:ask="http://schemas.microsoft.com/office/drawing/2018/sketchyshapes" sd="3978248048">
                  <a:custGeom>
                    <a:avLst/>
                    <a:gdLst>
                      <a:gd name="connsiteX0" fmla="*/ 0 w 504000"/>
                      <a:gd name="connsiteY0" fmla="*/ 252000 h 504000"/>
                      <a:gd name="connsiteX1" fmla="*/ 252000 w 504000"/>
                      <a:gd name="connsiteY1" fmla="*/ 0 h 504000"/>
                      <a:gd name="connsiteX2" fmla="*/ 504000 w 504000"/>
                      <a:gd name="connsiteY2" fmla="*/ 252000 h 504000"/>
                      <a:gd name="connsiteX3" fmla="*/ 252000 w 504000"/>
                      <a:gd name="connsiteY3" fmla="*/ 504000 h 504000"/>
                      <a:gd name="connsiteX4" fmla="*/ 0 w 504000"/>
                      <a:gd name="connsiteY4" fmla="*/ 252000 h 504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04000" h="504000" fill="none" extrusionOk="0">
                        <a:moveTo>
                          <a:pt x="0" y="252000"/>
                        </a:moveTo>
                        <a:cubicBezTo>
                          <a:pt x="10215" y="121361"/>
                          <a:pt x="108227" y="-5764"/>
                          <a:pt x="252000" y="0"/>
                        </a:cubicBezTo>
                        <a:cubicBezTo>
                          <a:pt x="365645" y="1603"/>
                          <a:pt x="495676" y="146461"/>
                          <a:pt x="504000" y="252000"/>
                        </a:cubicBezTo>
                        <a:cubicBezTo>
                          <a:pt x="504107" y="359184"/>
                          <a:pt x="374048" y="509862"/>
                          <a:pt x="252000" y="504000"/>
                        </a:cubicBezTo>
                        <a:cubicBezTo>
                          <a:pt x="101159" y="488907"/>
                          <a:pt x="20161" y="379868"/>
                          <a:pt x="0" y="252000"/>
                        </a:cubicBezTo>
                        <a:close/>
                      </a:path>
                      <a:path w="504000" h="504000" stroke="0" extrusionOk="0">
                        <a:moveTo>
                          <a:pt x="0" y="252000"/>
                        </a:moveTo>
                        <a:cubicBezTo>
                          <a:pt x="-2454" y="108298"/>
                          <a:pt x="144402" y="-14082"/>
                          <a:pt x="252000" y="0"/>
                        </a:cubicBezTo>
                        <a:cubicBezTo>
                          <a:pt x="400050" y="18812"/>
                          <a:pt x="477128" y="125353"/>
                          <a:pt x="504000" y="252000"/>
                        </a:cubicBezTo>
                        <a:cubicBezTo>
                          <a:pt x="484323" y="374101"/>
                          <a:pt x="415844" y="494832"/>
                          <a:pt x="252000" y="504000"/>
                        </a:cubicBezTo>
                        <a:cubicBezTo>
                          <a:pt x="93898" y="484274"/>
                          <a:pt x="10706" y="399289"/>
                          <a:pt x="0" y="252000"/>
                        </a:cubicBezTo>
                        <a:close/>
                      </a:path>
                    </a:pathLst>
                  </a:custGeom>
                  <ask:type>
                    <ask:lineSketchNone/>
                  </ask:type>
                </ask:lineSketchStyleProps>
              </a:ext>
            </a:extLst>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70"/>
          </a:p>
        </p:txBody>
      </p:sp>
      <p:pic>
        <p:nvPicPr>
          <p:cNvPr id="37" name="Graphic 36" descr="Thought bubble with solid fill">
            <a:extLst>
              <a:ext uri="{FF2B5EF4-FFF2-40B4-BE49-F238E27FC236}">
                <a16:creationId xmlns:a16="http://schemas.microsoft.com/office/drawing/2014/main" id="{DD76943A-2923-F80D-F80F-3F67886062A7}"/>
              </a:ext>
            </a:extLst>
          </p:cNvPr>
          <p:cNvPicPr>
            <a:picLocks noChangeAspect="1"/>
          </p:cNvPicPr>
          <p:nvPr/>
        </p:nvPicPr>
        <p:blipFill>
          <a:blip r:embed="rId9" cstate="print">
            <a:extLst>
              <a:ext uri="{28A0092B-C50C-407E-A947-70E740481C1C}">
                <a14:useLocalDpi xmlns:a14="http://schemas.microsoft.com/office/drawing/2010/main"/>
              </a:ext>
              <a:ext uri="{96DAC541-7B7A-43D3-8B79-37D633B846F1}">
                <asvg:svgBlip xmlns:asvg="http://schemas.microsoft.com/office/drawing/2016/SVG/main" r:embed="rId10"/>
              </a:ext>
            </a:extLst>
          </a:blip>
          <a:srcRect/>
          <a:stretch/>
        </p:blipFill>
        <p:spPr>
          <a:xfrm>
            <a:off x="4750564" y="862611"/>
            <a:ext cx="115985" cy="115985"/>
          </a:xfrm>
          <a:prstGeom prst="rect">
            <a:avLst/>
          </a:prstGeom>
        </p:spPr>
      </p:pic>
      <p:sp>
        <p:nvSpPr>
          <p:cNvPr id="38" name="Oval 37">
            <a:extLst>
              <a:ext uri="{FF2B5EF4-FFF2-40B4-BE49-F238E27FC236}">
                <a16:creationId xmlns:a16="http://schemas.microsoft.com/office/drawing/2014/main" id="{6496E8B3-841D-BB91-F908-69DF1647E7AC}"/>
              </a:ext>
            </a:extLst>
          </p:cNvPr>
          <p:cNvSpPr/>
          <p:nvPr/>
        </p:nvSpPr>
        <p:spPr>
          <a:xfrm>
            <a:off x="4926880" y="835437"/>
            <a:ext cx="170332" cy="170332"/>
          </a:xfrm>
          <a:prstGeom prst="ellipse">
            <a:avLst/>
          </a:prstGeom>
          <a:solidFill>
            <a:schemeClr val="bg1">
              <a:lumMod val="65000"/>
            </a:schemeClr>
          </a:solidFill>
          <a:ln w="6350">
            <a:solidFill>
              <a:srgbClr val="4D4D4D"/>
            </a:solidFill>
            <a:extLst>
              <a:ext uri="{C807C97D-BFC1-408E-A445-0C87EB9F89A2}">
                <ask:lineSketchStyleProps xmlns:ask="http://schemas.microsoft.com/office/drawing/2018/sketchyshapes" sd="3978248048">
                  <a:custGeom>
                    <a:avLst/>
                    <a:gdLst>
                      <a:gd name="connsiteX0" fmla="*/ 0 w 504000"/>
                      <a:gd name="connsiteY0" fmla="*/ 252000 h 504000"/>
                      <a:gd name="connsiteX1" fmla="*/ 252000 w 504000"/>
                      <a:gd name="connsiteY1" fmla="*/ 0 h 504000"/>
                      <a:gd name="connsiteX2" fmla="*/ 504000 w 504000"/>
                      <a:gd name="connsiteY2" fmla="*/ 252000 h 504000"/>
                      <a:gd name="connsiteX3" fmla="*/ 252000 w 504000"/>
                      <a:gd name="connsiteY3" fmla="*/ 504000 h 504000"/>
                      <a:gd name="connsiteX4" fmla="*/ 0 w 504000"/>
                      <a:gd name="connsiteY4" fmla="*/ 252000 h 504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04000" h="504000" fill="none" extrusionOk="0">
                        <a:moveTo>
                          <a:pt x="0" y="252000"/>
                        </a:moveTo>
                        <a:cubicBezTo>
                          <a:pt x="10215" y="121361"/>
                          <a:pt x="108227" y="-5764"/>
                          <a:pt x="252000" y="0"/>
                        </a:cubicBezTo>
                        <a:cubicBezTo>
                          <a:pt x="365645" y="1603"/>
                          <a:pt x="495676" y="146461"/>
                          <a:pt x="504000" y="252000"/>
                        </a:cubicBezTo>
                        <a:cubicBezTo>
                          <a:pt x="504107" y="359184"/>
                          <a:pt x="374048" y="509862"/>
                          <a:pt x="252000" y="504000"/>
                        </a:cubicBezTo>
                        <a:cubicBezTo>
                          <a:pt x="101159" y="488907"/>
                          <a:pt x="20161" y="379868"/>
                          <a:pt x="0" y="252000"/>
                        </a:cubicBezTo>
                        <a:close/>
                      </a:path>
                      <a:path w="504000" h="504000" stroke="0" extrusionOk="0">
                        <a:moveTo>
                          <a:pt x="0" y="252000"/>
                        </a:moveTo>
                        <a:cubicBezTo>
                          <a:pt x="-2454" y="108298"/>
                          <a:pt x="144402" y="-14082"/>
                          <a:pt x="252000" y="0"/>
                        </a:cubicBezTo>
                        <a:cubicBezTo>
                          <a:pt x="400050" y="18812"/>
                          <a:pt x="477128" y="125353"/>
                          <a:pt x="504000" y="252000"/>
                        </a:cubicBezTo>
                        <a:cubicBezTo>
                          <a:pt x="484323" y="374101"/>
                          <a:pt x="415844" y="494832"/>
                          <a:pt x="252000" y="504000"/>
                        </a:cubicBezTo>
                        <a:cubicBezTo>
                          <a:pt x="93898" y="484274"/>
                          <a:pt x="10706" y="399289"/>
                          <a:pt x="0" y="252000"/>
                        </a:cubicBezTo>
                        <a:close/>
                      </a:path>
                    </a:pathLst>
                  </a:custGeom>
                  <ask:type>
                    <ask:lineSketchNone/>
                  </ask:type>
                </ask:lineSketchStyleProps>
              </a:ext>
            </a:extLst>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508"/>
          </a:p>
        </p:txBody>
      </p:sp>
      <p:pic>
        <p:nvPicPr>
          <p:cNvPr id="39" name="Graphic 38" descr="Baby crawling with solid fill">
            <a:extLst>
              <a:ext uri="{FF2B5EF4-FFF2-40B4-BE49-F238E27FC236}">
                <a16:creationId xmlns:a16="http://schemas.microsoft.com/office/drawing/2014/main" id="{10CA9E10-0C87-DF37-9E32-036BB5A7058B}"/>
              </a:ext>
            </a:extLst>
          </p:cNvPr>
          <p:cNvPicPr>
            <a:picLocks noChangeAspect="1"/>
          </p:cNvPicPr>
          <p:nvPr/>
        </p:nvPicPr>
        <p:blipFill>
          <a:blip r:embed="rId11" cstate="print">
            <a:extLst>
              <a:ext uri="{28A0092B-C50C-407E-A947-70E740481C1C}">
                <a14:useLocalDpi xmlns:a14="http://schemas.microsoft.com/office/drawing/2010/main"/>
              </a:ext>
              <a:ext uri="{96DAC541-7B7A-43D3-8B79-37D633B846F1}">
                <asvg:svgBlip xmlns:asvg="http://schemas.microsoft.com/office/drawing/2016/SVG/main" r:embed="rId12"/>
              </a:ext>
            </a:extLst>
          </a:blip>
          <a:stretch>
            <a:fillRect/>
          </a:stretch>
        </p:blipFill>
        <p:spPr>
          <a:xfrm>
            <a:off x="4950073" y="862611"/>
            <a:ext cx="115985" cy="115985"/>
          </a:xfrm>
          <a:prstGeom prst="rect">
            <a:avLst/>
          </a:prstGeom>
        </p:spPr>
      </p:pic>
      <p:sp>
        <p:nvSpPr>
          <p:cNvPr id="75" name="TextBox 74">
            <a:extLst>
              <a:ext uri="{FF2B5EF4-FFF2-40B4-BE49-F238E27FC236}">
                <a16:creationId xmlns:a16="http://schemas.microsoft.com/office/drawing/2014/main" id="{A7174662-8E09-F807-6205-82A5926CECE3}"/>
              </a:ext>
            </a:extLst>
          </p:cNvPr>
          <p:cNvSpPr txBox="1"/>
          <p:nvPr/>
        </p:nvSpPr>
        <p:spPr>
          <a:xfrm>
            <a:off x="4582067" y="977929"/>
            <a:ext cx="455574" cy="184666"/>
          </a:xfrm>
          <a:prstGeom prst="rect">
            <a:avLst/>
          </a:prstGeom>
          <a:noFill/>
        </p:spPr>
        <p:txBody>
          <a:bodyPr wrap="none" rtlCol="0">
            <a:spAutoFit/>
          </a:bodyPr>
          <a:lstStyle/>
          <a:p>
            <a:r>
              <a:rPr lang="en-GB" sz="600" b="1" dirty="0">
                <a:solidFill>
                  <a:srgbClr val="003F48"/>
                </a:solidFill>
                <a:latin typeface="Avenir LT Pro 65 Medium" panose="020B0603020203020204" pitchFamily="34" charset="0"/>
              </a:rPr>
              <a:t>PROTO</a:t>
            </a:r>
          </a:p>
        </p:txBody>
      </p:sp>
      <p:cxnSp>
        <p:nvCxnSpPr>
          <p:cNvPr id="2" name="Straight Connector 1">
            <a:extLst>
              <a:ext uri="{FF2B5EF4-FFF2-40B4-BE49-F238E27FC236}">
                <a16:creationId xmlns:a16="http://schemas.microsoft.com/office/drawing/2014/main" id="{663E169E-8613-680A-9ADF-E1F86EF54ECC}"/>
              </a:ext>
            </a:extLst>
          </p:cNvPr>
          <p:cNvCxnSpPr>
            <a:cxnSpLocks/>
          </p:cNvCxnSpPr>
          <p:nvPr/>
        </p:nvCxnSpPr>
        <p:spPr>
          <a:xfrm flipH="1">
            <a:off x="475916" y="533604"/>
            <a:ext cx="5456337" cy="0"/>
          </a:xfrm>
          <a:prstGeom prst="line">
            <a:avLst/>
          </a:prstGeom>
          <a:ln>
            <a:solidFill>
              <a:srgbClr val="003F48"/>
            </a:solidFill>
          </a:ln>
        </p:spPr>
        <p:style>
          <a:lnRef idx="1">
            <a:schemeClr val="accent1"/>
          </a:lnRef>
          <a:fillRef idx="0">
            <a:schemeClr val="accent1"/>
          </a:fillRef>
          <a:effectRef idx="0">
            <a:schemeClr val="accent1"/>
          </a:effectRef>
          <a:fontRef idx="minor">
            <a:schemeClr val="tx1"/>
          </a:fontRef>
        </p:style>
      </p:cxnSp>
      <p:sp>
        <p:nvSpPr>
          <p:cNvPr id="6" name="Rectangle 5">
            <a:extLst>
              <a:ext uri="{FF2B5EF4-FFF2-40B4-BE49-F238E27FC236}">
                <a16:creationId xmlns:a16="http://schemas.microsoft.com/office/drawing/2014/main" id="{A1FAAE0D-A09C-9C03-E461-D821C7A80FEA}"/>
              </a:ext>
            </a:extLst>
          </p:cNvPr>
          <p:cNvSpPr/>
          <p:nvPr/>
        </p:nvSpPr>
        <p:spPr>
          <a:xfrm>
            <a:off x="0" y="0"/>
            <a:ext cx="40140" cy="4500000"/>
          </a:xfrm>
          <a:prstGeom prst="rect">
            <a:avLst/>
          </a:prstGeom>
          <a:solidFill>
            <a:srgbClr val="003F4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528"/>
          </a:p>
        </p:txBody>
      </p:sp>
      <p:sp>
        <p:nvSpPr>
          <p:cNvPr id="72" name="TextBox 71">
            <a:extLst>
              <a:ext uri="{FF2B5EF4-FFF2-40B4-BE49-F238E27FC236}">
                <a16:creationId xmlns:a16="http://schemas.microsoft.com/office/drawing/2014/main" id="{CE6D42C6-FCC8-0C9B-2A1A-0524791B8FC8}"/>
              </a:ext>
            </a:extLst>
          </p:cNvPr>
          <p:cNvSpPr txBox="1"/>
          <p:nvPr/>
        </p:nvSpPr>
        <p:spPr>
          <a:xfrm>
            <a:off x="4181056" y="2673802"/>
            <a:ext cx="1751197" cy="1214387"/>
          </a:xfrm>
          <a:prstGeom prst="rect">
            <a:avLst/>
          </a:prstGeom>
          <a:solidFill>
            <a:srgbClr val="003F48">
              <a:alpha val="15000"/>
            </a:srgbClr>
          </a:solidFill>
        </p:spPr>
        <p:txBody>
          <a:bodyPr wrap="square" lIns="36000" tIns="108000" rIns="36000" bIns="45252" anchor="t">
            <a:noAutofit/>
          </a:bodyPr>
          <a:lstStyle>
            <a:defPPr>
              <a:defRPr lang="en-US"/>
            </a:defPPr>
            <a:lvl1pPr marL="92075" indent="-92075">
              <a:lnSpc>
                <a:spcPct val="90000"/>
              </a:lnSpc>
              <a:spcAft>
                <a:spcPts val="300"/>
              </a:spcAft>
              <a:buClr>
                <a:srgbClr val="4D4D4D"/>
              </a:buClr>
              <a:buFont typeface="Wingdings" panose="05000000000000000000" pitchFamily="2" charset="2"/>
              <a:buChar char="§"/>
              <a:defRPr sz="800">
                <a:latin typeface="Avenir Next LT Pro" panose="020B0504020202020204" pitchFamily="34" charset="0"/>
              </a:defRPr>
            </a:lvl1pPr>
          </a:lstStyle>
          <a:p>
            <a:pPr marL="0" indent="0" algn="ctr">
              <a:buNone/>
            </a:pPr>
            <a:r>
              <a:rPr lang="en-GB" sz="800" b="1" dirty="0">
                <a:solidFill>
                  <a:srgbClr val="003F48"/>
                </a:solidFill>
                <a:latin typeface="Avenir LT Pro 65 Medium" panose="020B0603020203020204" pitchFamily="34" charset="0"/>
              </a:rPr>
              <a:t>DATA AND INSIGHT</a:t>
            </a:r>
          </a:p>
          <a:p>
            <a:pPr marL="0" indent="0" algn="ctr">
              <a:buNone/>
            </a:pPr>
            <a:r>
              <a:rPr lang="en-GB" dirty="0">
                <a:latin typeface="Avenir LT Pro 65 Medium" panose="020B0603020203020204" pitchFamily="34" charset="0"/>
              </a:rPr>
              <a:t>Negligible market information</a:t>
            </a:r>
          </a:p>
          <a:p>
            <a:pPr marL="0" indent="0" algn="ctr">
              <a:buNone/>
            </a:pPr>
            <a:r>
              <a:rPr lang="en-GB" dirty="0">
                <a:latin typeface="Avenir LT Pro 65 Medium" panose="020B0603020203020204" pitchFamily="34" charset="0"/>
              </a:rPr>
              <a:t>Experiential knowledge in heads</a:t>
            </a:r>
          </a:p>
          <a:p>
            <a:pPr marL="0" indent="0" algn="ctr">
              <a:buNone/>
            </a:pPr>
            <a:r>
              <a:rPr lang="en-GB" dirty="0">
                <a:latin typeface="Avenir LT Pro 65 Medium" panose="020B0603020203020204" pitchFamily="34" charset="0"/>
              </a:rPr>
              <a:t>Limited customer information</a:t>
            </a:r>
          </a:p>
          <a:p>
            <a:pPr marL="0" indent="0" algn="ctr">
              <a:buNone/>
            </a:pPr>
            <a:r>
              <a:rPr lang="en-GB" dirty="0">
                <a:latin typeface="Avenir LT Pro 65 Medium" panose="020B0603020203020204" pitchFamily="34" charset="0"/>
              </a:rPr>
              <a:t>Measurement of sales, revenues and overall costs is based on the company’s accounts, or tracked using Excel</a:t>
            </a:r>
          </a:p>
        </p:txBody>
      </p:sp>
      <p:sp>
        <p:nvSpPr>
          <p:cNvPr id="73" name="TextBox 72">
            <a:extLst>
              <a:ext uri="{FF2B5EF4-FFF2-40B4-BE49-F238E27FC236}">
                <a16:creationId xmlns:a16="http://schemas.microsoft.com/office/drawing/2014/main" id="{01114F52-4A9B-D287-8169-B12855DAE468}"/>
              </a:ext>
            </a:extLst>
          </p:cNvPr>
          <p:cNvSpPr txBox="1"/>
          <p:nvPr/>
        </p:nvSpPr>
        <p:spPr>
          <a:xfrm>
            <a:off x="475916" y="2673804"/>
            <a:ext cx="1820305" cy="1214387"/>
          </a:xfrm>
          <a:prstGeom prst="rect">
            <a:avLst/>
          </a:prstGeom>
          <a:solidFill>
            <a:srgbClr val="003F48">
              <a:alpha val="15000"/>
            </a:srgbClr>
          </a:solidFill>
        </p:spPr>
        <p:txBody>
          <a:bodyPr wrap="square" lIns="36000" tIns="108000" rIns="36000" bIns="45252" anchor="t">
            <a:noAutofit/>
          </a:bodyPr>
          <a:lstStyle>
            <a:defPPr>
              <a:defRPr lang="en-US"/>
            </a:defPPr>
            <a:lvl1pPr marL="92075" indent="-92075">
              <a:lnSpc>
                <a:spcPct val="90000"/>
              </a:lnSpc>
              <a:spcAft>
                <a:spcPts val="300"/>
              </a:spcAft>
              <a:buFont typeface="Arial" panose="020B0604020202020204" pitchFamily="34" charset="0"/>
              <a:buChar char="•"/>
              <a:defRPr sz="800">
                <a:latin typeface="Avenir Next LT Pro" panose="020B0504020202020204" pitchFamily="34" charset="0"/>
              </a:defRPr>
            </a:lvl1pPr>
          </a:lstStyle>
          <a:p>
            <a:pPr marL="0" indent="0" algn="ctr">
              <a:buClr>
                <a:srgbClr val="4D4D4D"/>
              </a:buClr>
              <a:buNone/>
            </a:pPr>
            <a:r>
              <a:rPr lang="en-GB" b="1" dirty="0">
                <a:solidFill>
                  <a:srgbClr val="003F48"/>
                </a:solidFill>
                <a:latin typeface="Avenir LT Pro 65 Medium" panose="020B0603020203020204" pitchFamily="34" charset="0"/>
              </a:rPr>
              <a:t>PEOPLE</a:t>
            </a:r>
          </a:p>
          <a:p>
            <a:pPr marL="0" indent="0" algn="ctr">
              <a:buNone/>
            </a:pPr>
            <a:r>
              <a:rPr lang="en-GB" dirty="0">
                <a:latin typeface="Avenir LT Pro 65 Medium" panose="020B0603020203020204" pitchFamily="34" charset="0"/>
              </a:rPr>
              <a:t>Passionate team</a:t>
            </a:r>
          </a:p>
          <a:p>
            <a:pPr marL="0" indent="0" algn="ctr">
              <a:buNone/>
            </a:pPr>
            <a:r>
              <a:rPr lang="en-GB" dirty="0">
                <a:latin typeface="Avenir LT Pro 65 Medium" panose="020B0603020203020204" pitchFamily="34" charset="0"/>
              </a:rPr>
              <a:t>Multifunctional generalists</a:t>
            </a:r>
          </a:p>
          <a:p>
            <a:pPr marL="0" indent="0" algn="ctr">
              <a:buNone/>
            </a:pPr>
            <a:r>
              <a:rPr lang="en-GB" dirty="0">
                <a:latin typeface="Avenir LT Pro 65 Medium" panose="020B0603020203020204" pitchFamily="34" charset="0"/>
              </a:rPr>
              <a:t>Ad-hoc training is hands-on and need-to-know</a:t>
            </a:r>
          </a:p>
          <a:p>
            <a:pPr marL="0" indent="0" algn="ctr">
              <a:buNone/>
            </a:pPr>
            <a:r>
              <a:rPr lang="en-GB" dirty="0">
                <a:latin typeface="Avenir LT Pro 65 Medium" panose="020B0603020203020204" pitchFamily="34" charset="0"/>
              </a:rPr>
              <a:t>Too busy to spend time on process</a:t>
            </a:r>
          </a:p>
          <a:p>
            <a:pPr marL="0" indent="0" algn="ctr">
              <a:buNone/>
            </a:pPr>
            <a:r>
              <a:rPr lang="en-GB" dirty="0">
                <a:latin typeface="Avenir LT Pro 65 Medium" panose="020B0603020203020204" pitchFamily="34" charset="0"/>
              </a:rPr>
              <a:t>Minimal understanding of impact of any action on customers</a:t>
            </a:r>
          </a:p>
        </p:txBody>
      </p:sp>
      <p:sp>
        <p:nvSpPr>
          <p:cNvPr id="74" name="TextBox 73">
            <a:extLst>
              <a:ext uri="{FF2B5EF4-FFF2-40B4-BE49-F238E27FC236}">
                <a16:creationId xmlns:a16="http://schemas.microsoft.com/office/drawing/2014/main" id="{F18EFC8B-BB97-0668-377C-697345F67C8F}"/>
              </a:ext>
            </a:extLst>
          </p:cNvPr>
          <p:cNvSpPr txBox="1"/>
          <p:nvPr/>
        </p:nvSpPr>
        <p:spPr>
          <a:xfrm>
            <a:off x="2319687" y="2673802"/>
            <a:ext cx="1820305" cy="1214387"/>
          </a:xfrm>
          <a:prstGeom prst="rect">
            <a:avLst/>
          </a:prstGeom>
          <a:solidFill>
            <a:srgbClr val="003F48">
              <a:alpha val="15000"/>
            </a:srgbClr>
          </a:solidFill>
        </p:spPr>
        <p:txBody>
          <a:bodyPr wrap="square" lIns="36000" tIns="108000" rIns="36000" bIns="45252" anchor="t">
            <a:noAutofit/>
          </a:bodyPr>
          <a:lstStyle>
            <a:defPPr>
              <a:defRPr lang="en-US"/>
            </a:defPPr>
            <a:lvl1pPr marL="92075" indent="-92075">
              <a:lnSpc>
                <a:spcPct val="90000"/>
              </a:lnSpc>
              <a:spcAft>
                <a:spcPts val="300"/>
              </a:spcAft>
              <a:buClr>
                <a:srgbClr val="4D4D4D"/>
              </a:buClr>
              <a:buFont typeface="Wingdings" panose="05000000000000000000" pitchFamily="2" charset="2"/>
              <a:buChar char="§"/>
              <a:defRPr sz="800">
                <a:latin typeface="Avenir Next LT Pro" panose="020B0504020202020204" pitchFamily="34" charset="0"/>
              </a:defRPr>
            </a:lvl1pPr>
          </a:lstStyle>
          <a:p>
            <a:pPr marL="0" indent="0" algn="ctr">
              <a:buNone/>
            </a:pPr>
            <a:r>
              <a:rPr lang="en-GB" sz="800" b="1" dirty="0">
                <a:solidFill>
                  <a:srgbClr val="003F48"/>
                </a:solidFill>
                <a:latin typeface="Avenir LT Pro 65 Medium" panose="020B0603020203020204" pitchFamily="34" charset="0"/>
              </a:rPr>
              <a:t>CRM </a:t>
            </a:r>
          </a:p>
          <a:p>
            <a:pPr marL="0" indent="0" algn="ctr">
              <a:buNone/>
            </a:pPr>
            <a:r>
              <a:rPr lang="en-GB" dirty="0">
                <a:latin typeface="Avenir LT Pro 65 Medium" panose="020B0603020203020204" pitchFamily="34" charset="0"/>
              </a:rPr>
              <a:t>Rudimentary contact details</a:t>
            </a:r>
          </a:p>
          <a:p>
            <a:pPr marL="0" indent="0" algn="ctr">
              <a:buNone/>
            </a:pPr>
            <a:r>
              <a:rPr lang="en-GB" dirty="0">
                <a:latin typeface="Avenir LT Pro 65 Medium" panose="020B0603020203020204" pitchFamily="34" charset="0"/>
              </a:rPr>
              <a:t>Heavy reliance on generic tools like Excel for capturing and storing customer sales data</a:t>
            </a:r>
          </a:p>
        </p:txBody>
      </p:sp>
      <p:sp>
        <p:nvSpPr>
          <p:cNvPr id="23" name="TextBox 22">
            <a:extLst>
              <a:ext uri="{FF2B5EF4-FFF2-40B4-BE49-F238E27FC236}">
                <a16:creationId xmlns:a16="http://schemas.microsoft.com/office/drawing/2014/main" id="{9949EB3F-2507-3B11-BD3D-1775A0733A26}"/>
              </a:ext>
            </a:extLst>
          </p:cNvPr>
          <p:cNvSpPr txBox="1"/>
          <p:nvPr/>
        </p:nvSpPr>
        <p:spPr>
          <a:xfrm>
            <a:off x="4181056" y="1257350"/>
            <a:ext cx="1751197" cy="1214387"/>
          </a:xfrm>
          <a:prstGeom prst="rect">
            <a:avLst/>
          </a:prstGeom>
          <a:solidFill>
            <a:srgbClr val="003F48">
              <a:alpha val="15000"/>
            </a:srgbClr>
          </a:solidFill>
        </p:spPr>
        <p:txBody>
          <a:bodyPr wrap="square" lIns="36000" tIns="108000" rIns="36000" bIns="45252" anchor="t">
            <a:noAutofit/>
          </a:bodyPr>
          <a:lstStyle>
            <a:defPPr>
              <a:defRPr lang="en-US"/>
            </a:defPPr>
            <a:lvl1pPr marL="92075" indent="-92075">
              <a:lnSpc>
                <a:spcPct val="90000"/>
              </a:lnSpc>
              <a:spcAft>
                <a:spcPts val="300"/>
              </a:spcAft>
              <a:buClr>
                <a:srgbClr val="4D4D4D"/>
              </a:buClr>
              <a:buFont typeface="Wingdings" panose="05000000000000000000" pitchFamily="2" charset="2"/>
              <a:buChar char="§"/>
              <a:defRPr sz="800">
                <a:latin typeface="Avenir Next LT Pro" panose="020B0504020202020204" pitchFamily="34" charset="0"/>
              </a:defRPr>
            </a:lvl1pPr>
          </a:lstStyle>
          <a:p>
            <a:pPr marL="0" indent="0" algn="ctr">
              <a:buNone/>
            </a:pPr>
            <a:r>
              <a:rPr lang="en-GB" sz="800" b="1" dirty="0">
                <a:solidFill>
                  <a:srgbClr val="003F48"/>
                </a:solidFill>
                <a:latin typeface="Avenir LT Pro 65 Medium" panose="020B0603020203020204" pitchFamily="34" charset="0"/>
              </a:rPr>
              <a:t>OPERATIONS</a:t>
            </a:r>
          </a:p>
          <a:p>
            <a:pPr marL="0" indent="0" algn="ctr">
              <a:buNone/>
            </a:pPr>
            <a:r>
              <a:rPr lang="en-GB" dirty="0">
                <a:latin typeface="Avenir LT Pro 65 Medium" panose="020B0603020203020204" pitchFamily="34" charset="0"/>
              </a:rPr>
              <a:t>Small scale</a:t>
            </a:r>
          </a:p>
          <a:p>
            <a:pPr marL="0" indent="0" algn="ctr">
              <a:buNone/>
            </a:pPr>
            <a:r>
              <a:rPr lang="en-GB" dirty="0">
                <a:latin typeface="Avenir LT Pro 65 Medium" panose="020B0603020203020204" pitchFamily="34" charset="0"/>
              </a:rPr>
              <a:t>Led by the original creator/founder</a:t>
            </a:r>
          </a:p>
          <a:p>
            <a:pPr marL="0" indent="0" algn="ctr">
              <a:buNone/>
            </a:pPr>
            <a:r>
              <a:rPr lang="en-GB" dirty="0">
                <a:latin typeface="Avenir LT Pro 65 Medium" panose="020B0603020203020204" pitchFamily="34" charset="0"/>
              </a:rPr>
              <a:t>Simple propositions</a:t>
            </a:r>
          </a:p>
          <a:p>
            <a:pPr marL="0" indent="0" algn="ctr">
              <a:buNone/>
            </a:pPr>
            <a:r>
              <a:rPr lang="en-GB" dirty="0">
                <a:latin typeface="Avenir LT Pro 65 Medium" panose="020B0603020203020204" pitchFamily="34" charset="0"/>
              </a:rPr>
              <a:t>Small range of product</a:t>
            </a:r>
          </a:p>
          <a:p>
            <a:pPr marL="0" indent="0" algn="ctr">
              <a:buNone/>
            </a:pPr>
            <a:r>
              <a:rPr lang="en-GB" dirty="0">
                <a:latin typeface="Avenir LT Pro 65 Medium" panose="020B0603020203020204" pitchFamily="34" charset="0"/>
              </a:rPr>
              <a:t>Few, easily managed customers </a:t>
            </a:r>
          </a:p>
          <a:p>
            <a:pPr marL="0" indent="0" algn="ctr">
              <a:buNone/>
            </a:pPr>
            <a:r>
              <a:rPr lang="en-GB" dirty="0">
                <a:latin typeface="Avenir LT Pro 65 Medium" panose="020B0603020203020204" pitchFamily="34" charset="0"/>
              </a:rPr>
              <a:t>Customer governance is intuitive</a:t>
            </a:r>
          </a:p>
        </p:txBody>
      </p:sp>
      <p:sp>
        <p:nvSpPr>
          <p:cNvPr id="24" name="TextBox 23">
            <a:extLst>
              <a:ext uri="{FF2B5EF4-FFF2-40B4-BE49-F238E27FC236}">
                <a16:creationId xmlns:a16="http://schemas.microsoft.com/office/drawing/2014/main" id="{04CD5365-2C90-CC45-2495-5EF1E30F7098}"/>
              </a:ext>
            </a:extLst>
          </p:cNvPr>
          <p:cNvSpPr txBox="1"/>
          <p:nvPr/>
        </p:nvSpPr>
        <p:spPr>
          <a:xfrm>
            <a:off x="475916" y="1257352"/>
            <a:ext cx="1820305" cy="1214387"/>
          </a:xfrm>
          <a:prstGeom prst="rect">
            <a:avLst/>
          </a:prstGeom>
          <a:solidFill>
            <a:srgbClr val="003F48">
              <a:alpha val="15000"/>
            </a:srgbClr>
          </a:solidFill>
        </p:spPr>
        <p:txBody>
          <a:bodyPr wrap="square" lIns="36000" tIns="108000" rIns="36000" bIns="45252" anchor="t">
            <a:noAutofit/>
          </a:bodyPr>
          <a:lstStyle>
            <a:defPPr>
              <a:defRPr lang="en-US"/>
            </a:defPPr>
            <a:lvl1pPr marL="92075" indent="-92075">
              <a:lnSpc>
                <a:spcPct val="90000"/>
              </a:lnSpc>
              <a:spcAft>
                <a:spcPts val="300"/>
              </a:spcAft>
              <a:buFont typeface="Arial" panose="020B0604020202020204" pitchFamily="34" charset="0"/>
              <a:buChar char="•"/>
              <a:defRPr sz="800">
                <a:latin typeface="Avenir Next LT Pro" panose="020B0504020202020204" pitchFamily="34" charset="0"/>
              </a:defRPr>
            </a:lvl1pPr>
          </a:lstStyle>
          <a:p>
            <a:pPr marL="0" indent="0" algn="ctr">
              <a:buClr>
                <a:srgbClr val="4D4D4D"/>
              </a:buClr>
              <a:buNone/>
            </a:pPr>
            <a:r>
              <a:rPr lang="en-GB" b="1" dirty="0">
                <a:solidFill>
                  <a:srgbClr val="003F48"/>
                </a:solidFill>
                <a:latin typeface="Avenir LT Pro 65 Medium" panose="020B0603020203020204" pitchFamily="34" charset="0"/>
              </a:rPr>
              <a:t>SALES</a:t>
            </a:r>
          </a:p>
          <a:p>
            <a:pPr marL="0" indent="0" algn="ctr">
              <a:buClr>
                <a:srgbClr val="4D4D4D"/>
              </a:buClr>
              <a:buNone/>
            </a:pPr>
            <a:r>
              <a:rPr lang="en-GB" dirty="0">
                <a:latin typeface="Avenir LT Pro 65 Medium" panose="020B0603020203020204" pitchFamily="34" charset="0"/>
              </a:rPr>
              <a:t>Pushing product </a:t>
            </a:r>
          </a:p>
          <a:p>
            <a:pPr marL="0" indent="0" algn="ctr">
              <a:buClr>
                <a:srgbClr val="4D4D4D"/>
              </a:buClr>
              <a:buNone/>
            </a:pPr>
            <a:r>
              <a:rPr lang="en-GB" dirty="0">
                <a:latin typeface="Avenir LT Pro 65 Medium" panose="020B0603020203020204" pitchFamily="34" charset="0"/>
              </a:rPr>
              <a:t>Competitor differentiation </a:t>
            </a:r>
          </a:p>
          <a:p>
            <a:pPr marL="0" indent="0" algn="ctr">
              <a:buClr>
                <a:srgbClr val="4D4D4D"/>
              </a:buClr>
              <a:buNone/>
            </a:pPr>
            <a:r>
              <a:rPr lang="en-GB" dirty="0">
                <a:latin typeface="Avenir LT Pro 65 Medium" panose="020B0603020203020204" pitchFamily="34" charset="0"/>
              </a:rPr>
              <a:t>Offers incentivise purchase</a:t>
            </a:r>
          </a:p>
          <a:p>
            <a:pPr marL="0" indent="0" algn="ctr">
              <a:buClr>
                <a:srgbClr val="4D4D4D"/>
              </a:buClr>
              <a:buNone/>
            </a:pPr>
            <a:r>
              <a:rPr lang="en-GB" dirty="0">
                <a:latin typeface="Avenir LT Pro 65 Medium" panose="020B0603020203020204" pitchFamily="34" charset="0"/>
              </a:rPr>
              <a:t>Social media, influencer marketing, simple email  </a:t>
            </a:r>
          </a:p>
          <a:p>
            <a:pPr marL="0" indent="0" algn="ctr">
              <a:buClr>
                <a:srgbClr val="4D4D4D"/>
              </a:buClr>
              <a:buNone/>
            </a:pPr>
            <a:r>
              <a:rPr lang="en-GB" dirty="0">
                <a:latin typeface="Avenir LT Pro 65 Medium" panose="020B0603020203020204" pitchFamily="34" charset="0"/>
              </a:rPr>
              <a:t>Largely unknown audiences</a:t>
            </a:r>
          </a:p>
        </p:txBody>
      </p:sp>
      <p:sp>
        <p:nvSpPr>
          <p:cNvPr id="27" name="TextBox 26">
            <a:extLst>
              <a:ext uri="{FF2B5EF4-FFF2-40B4-BE49-F238E27FC236}">
                <a16:creationId xmlns:a16="http://schemas.microsoft.com/office/drawing/2014/main" id="{26CFC8FD-C6D4-EAA0-6A22-79079B628297}"/>
              </a:ext>
            </a:extLst>
          </p:cNvPr>
          <p:cNvSpPr txBox="1"/>
          <p:nvPr/>
        </p:nvSpPr>
        <p:spPr>
          <a:xfrm>
            <a:off x="2319687" y="1257350"/>
            <a:ext cx="1820305" cy="1214387"/>
          </a:xfrm>
          <a:prstGeom prst="rect">
            <a:avLst/>
          </a:prstGeom>
          <a:solidFill>
            <a:srgbClr val="003F48">
              <a:alpha val="15000"/>
            </a:srgbClr>
          </a:solidFill>
        </p:spPr>
        <p:txBody>
          <a:bodyPr wrap="square" lIns="36000" tIns="108000" rIns="36000" bIns="45252" anchor="t">
            <a:noAutofit/>
          </a:bodyPr>
          <a:lstStyle>
            <a:defPPr>
              <a:defRPr lang="en-US"/>
            </a:defPPr>
            <a:lvl1pPr marL="92075" indent="-92075">
              <a:lnSpc>
                <a:spcPct val="90000"/>
              </a:lnSpc>
              <a:spcAft>
                <a:spcPts val="300"/>
              </a:spcAft>
              <a:buClr>
                <a:srgbClr val="4D4D4D"/>
              </a:buClr>
              <a:buFont typeface="Wingdings" panose="05000000000000000000" pitchFamily="2" charset="2"/>
              <a:buChar char="§"/>
              <a:defRPr sz="800">
                <a:latin typeface="Avenir Next LT Pro" panose="020B0504020202020204" pitchFamily="34" charset="0"/>
              </a:defRPr>
            </a:lvl1pPr>
          </a:lstStyle>
          <a:p>
            <a:pPr marL="0" indent="0" algn="ctr">
              <a:buNone/>
            </a:pPr>
            <a:r>
              <a:rPr lang="en-GB" sz="800" b="1" dirty="0">
                <a:solidFill>
                  <a:srgbClr val="003F48"/>
                </a:solidFill>
                <a:latin typeface="Avenir LT Pro 65 Medium" panose="020B0603020203020204" pitchFamily="34" charset="0"/>
              </a:rPr>
              <a:t>SERVICE </a:t>
            </a:r>
          </a:p>
          <a:p>
            <a:pPr marL="0" indent="0" algn="ctr">
              <a:buNone/>
            </a:pPr>
            <a:r>
              <a:rPr lang="en-GB" dirty="0">
                <a:latin typeface="Avenir LT Pro 65 Medium" panose="020B0603020203020204" pitchFamily="34" charset="0"/>
              </a:rPr>
              <a:t>Purely reactive</a:t>
            </a:r>
          </a:p>
          <a:p>
            <a:pPr marL="0" indent="0" algn="ctr">
              <a:buNone/>
            </a:pPr>
            <a:r>
              <a:rPr lang="en-GB" dirty="0">
                <a:latin typeface="Avenir LT Pro 65 Medium" panose="020B0603020203020204" pitchFamily="34" charset="0"/>
              </a:rPr>
              <a:t>Simple customer issues </a:t>
            </a:r>
          </a:p>
          <a:p>
            <a:pPr marL="0" indent="0" algn="ctr">
              <a:buNone/>
            </a:pPr>
            <a:r>
              <a:rPr lang="en-GB" dirty="0">
                <a:latin typeface="Avenir LT Pro 65 Medium" panose="020B0603020203020204" pitchFamily="34" charset="0"/>
              </a:rPr>
              <a:t>Satisfaction through product/service</a:t>
            </a:r>
          </a:p>
          <a:p>
            <a:pPr marL="0" indent="0" algn="ctr">
              <a:buNone/>
            </a:pPr>
            <a:r>
              <a:rPr lang="en-GB" dirty="0">
                <a:latin typeface="Avenir LT Pro 65 Medium" panose="020B0603020203020204" pitchFamily="34" charset="0"/>
              </a:rPr>
              <a:t>Minimal aftersales needed</a:t>
            </a:r>
          </a:p>
          <a:p>
            <a:pPr marL="0" indent="0" algn="ctr">
              <a:buNone/>
            </a:pPr>
            <a:r>
              <a:rPr lang="en-GB" dirty="0">
                <a:latin typeface="Avenir LT Pro 65 Medium" panose="020B0603020203020204" pitchFamily="34" charset="0"/>
              </a:rPr>
              <a:t>Small team invested in support</a:t>
            </a:r>
          </a:p>
          <a:p>
            <a:pPr marL="0" indent="0" algn="ctr">
              <a:buNone/>
            </a:pPr>
            <a:r>
              <a:rPr lang="en-GB" dirty="0">
                <a:latin typeface="Avenir LT Pro 65 Medium" panose="020B0603020203020204" pitchFamily="34" charset="0"/>
              </a:rPr>
              <a:t>Lacks process/tools to do more</a:t>
            </a:r>
          </a:p>
        </p:txBody>
      </p:sp>
      <p:pic>
        <p:nvPicPr>
          <p:cNvPr id="51" name="Graphic 50" descr="Call center with solid fill">
            <a:extLst>
              <a:ext uri="{FF2B5EF4-FFF2-40B4-BE49-F238E27FC236}">
                <a16:creationId xmlns:a16="http://schemas.microsoft.com/office/drawing/2014/main" id="{F7E7B698-DC38-703F-E581-C1ADC9299EE2}"/>
              </a:ext>
            </a:extLst>
          </p:cNvPr>
          <p:cNvPicPr>
            <a:picLocks noChangeAspect="1"/>
          </p:cNvPicPr>
          <p:nvPr/>
        </p:nvPicPr>
        <p:blipFill>
          <a:blip r:embed="rId13" cstate="print">
            <a:extLst>
              <a:ext uri="{28A0092B-C50C-407E-A947-70E740481C1C}">
                <a14:useLocalDpi xmlns:a14="http://schemas.microsoft.com/office/drawing/2010/main"/>
              </a:ext>
              <a:ext uri="{96DAC541-7B7A-43D3-8B79-37D633B846F1}">
                <asvg:svgBlip xmlns:asvg="http://schemas.microsoft.com/office/drawing/2016/SVG/main" r:embed="rId14"/>
              </a:ext>
            </a:extLst>
          </a:blip>
          <a:stretch>
            <a:fillRect/>
          </a:stretch>
        </p:blipFill>
        <p:spPr>
          <a:xfrm>
            <a:off x="2335930" y="1297710"/>
            <a:ext cx="188813" cy="188813"/>
          </a:xfrm>
          <a:prstGeom prst="rect">
            <a:avLst/>
          </a:prstGeom>
          <a:effectLst>
            <a:glow rad="25400">
              <a:srgbClr val="003F48">
                <a:alpha val="51000"/>
              </a:srgbClr>
            </a:glow>
          </a:effectLst>
        </p:spPr>
      </p:pic>
      <p:pic>
        <p:nvPicPr>
          <p:cNvPr id="52" name="Graphic 51" descr="Connections with solid fill">
            <a:extLst>
              <a:ext uri="{FF2B5EF4-FFF2-40B4-BE49-F238E27FC236}">
                <a16:creationId xmlns:a16="http://schemas.microsoft.com/office/drawing/2014/main" id="{2ADF69F4-3A7D-9B91-A76C-28ACB345896D}"/>
              </a:ext>
            </a:extLst>
          </p:cNvPr>
          <p:cNvPicPr>
            <a:picLocks noChangeAspect="1"/>
          </p:cNvPicPr>
          <p:nvPr/>
        </p:nvPicPr>
        <p:blipFill>
          <a:blip r:embed="rId15" cstate="print">
            <a:extLst>
              <a:ext uri="{28A0092B-C50C-407E-A947-70E740481C1C}">
                <a14:useLocalDpi xmlns:a14="http://schemas.microsoft.com/office/drawing/2010/main"/>
              </a:ext>
              <a:ext uri="{96DAC541-7B7A-43D3-8B79-37D633B846F1}">
                <asvg:svgBlip xmlns:asvg="http://schemas.microsoft.com/office/drawing/2016/SVG/main" r:embed="rId16"/>
              </a:ext>
            </a:extLst>
          </a:blip>
          <a:stretch>
            <a:fillRect/>
          </a:stretch>
        </p:blipFill>
        <p:spPr>
          <a:xfrm>
            <a:off x="2366088" y="2702694"/>
            <a:ext cx="188813" cy="188813"/>
          </a:xfrm>
          <a:prstGeom prst="rect">
            <a:avLst/>
          </a:prstGeom>
          <a:effectLst>
            <a:glow rad="25400">
              <a:srgbClr val="003F48">
                <a:alpha val="51000"/>
              </a:srgbClr>
            </a:glow>
          </a:effectLst>
        </p:spPr>
      </p:pic>
      <p:pic>
        <p:nvPicPr>
          <p:cNvPr id="53" name="Graphic 52" descr="Shopping cart with solid fill">
            <a:extLst>
              <a:ext uri="{FF2B5EF4-FFF2-40B4-BE49-F238E27FC236}">
                <a16:creationId xmlns:a16="http://schemas.microsoft.com/office/drawing/2014/main" id="{E61259C3-9E0C-5BE8-2CF3-539F944FE772}"/>
              </a:ext>
            </a:extLst>
          </p:cNvPr>
          <p:cNvPicPr>
            <a:picLocks noChangeAspect="1"/>
          </p:cNvPicPr>
          <p:nvPr/>
        </p:nvPicPr>
        <p:blipFill>
          <a:blip r:embed="rId17" cstate="print">
            <a:extLst>
              <a:ext uri="{28A0092B-C50C-407E-A947-70E740481C1C}">
                <a14:useLocalDpi xmlns:a14="http://schemas.microsoft.com/office/drawing/2010/main"/>
              </a:ext>
              <a:ext uri="{96DAC541-7B7A-43D3-8B79-37D633B846F1}">
                <asvg:svgBlip xmlns:asvg="http://schemas.microsoft.com/office/drawing/2016/SVG/main" r:embed="rId18"/>
              </a:ext>
            </a:extLst>
          </a:blip>
          <a:stretch>
            <a:fillRect/>
          </a:stretch>
        </p:blipFill>
        <p:spPr>
          <a:xfrm>
            <a:off x="515625" y="1297711"/>
            <a:ext cx="188813" cy="188813"/>
          </a:xfrm>
          <a:prstGeom prst="rect">
            <a:avLst/>
          </a:prstGeom>
          <a:effectLst>
            <a:glow rad="25400">
              <a:srgbClr val="003F48">
                <a:alpha val="51000"/>
              </a:srgbClr>
            </a:glow>
          </a:effectLst>
        </p:spPr>
      </p:pic>
      <p:pic>
        <p:nvPicPr>
          <p:cNvPr id="54" name="Graphic 53" descr="Target Audience with solid fill">
            <a:extLst>
              <a:ext uri="{FF2B5EF4-FFF2-40B4-BE49-F238E27FC236}">
                <a16:creationId xmlns:a16="http://schemas.microsoft.com/office/drawing/2014/main" id="{2DF02BC9-4BCD-6A83-FEAF-B0A89EFEBBFB}"/>
              </a:ext>
            </a:extLst>
          </p:cNvPr>
          <p:cNvPicPr>
            <a:picLocks noChangeAspect="1"/>
          </p:cNvPicPr>
          <p:nvPr/>
        </p:nvPicPr>
        <p:blipFill>
          <a:blip r:embed="rId19" cstate="print">
            <a:extLst>
              <a:ext uri="{28A0092B-C50C-407E-A947-70E740481C1C}">
                <a14:useLocalDpi xmlns:a14="http://schemas.microsoft.com/office/drawing/2010/main"/>
              </a:ext>
              <a:ext uri="{96DAC541-7B7A-43D3-8B79-37D633B846F1}">
                <asvg:svgBlip xmlns:asvg="http://schemas.microsoft.com/office/drawing/2016/SVG/main" r:embed="rId20"/>
              </a:ext>
            </a:extLst>
          </a:blip>
          <a:stretch>
            <a:fillRect/>
          </a:stretch>
        </p:blipFill>
        <p:spPr>
          <a:xfrm>
            <a:off x="4226031" y="2688263"/>
            <a:ext cx="188813" cy="188813"/>
          </a:xfrm>
          <a:prstGeom prst="rect">
            <a:avLst/>
          </a:prstGeom>
          <a:effectLst>
            <a:glow rad="25400">
              <a:srgbClr val="003F48">
                <a:alpha val="51000"/>
              </a:srgbClr>
            </a:glow>
          </a:effectLst>
        </p:spPr>
      </p:pic>
      <p:pic>
        <p:nvPicPr>
          <p:cNvPr id="56" name="Graphic 55" descr="Factory with solid fill">
            <a:extLst>
              <a:ext uri="{FF2B5EF4-FFF2-40B4-BE49-F238E27FC236}">
                <a16:creationId xmlns:a16="http://schemas.microsoft.com/office/drawing/2014/main" id="{0FCC26E3-76D9-8392-C376-AF03C7620E2A}"/>
              </a:ext>
            </a:extLst>
          </p:cNvPr>
          <p:cNvPicPr>
            <a:picLocks noChangeAspect="1"/>
          </p:cNvPicPr>
          <p:nvPr/>
        </p:nvPicPr>
        <p:blipFill>
          <a:blip r:embed="rId21" cstate="print">
            <a:extLst>
              <a:ext uri="{28A0092B-C50C-407E-A947-70E740481C1C}">
                <a14:useLocalDpi xmlns:a14="http://schemas.microsoft.com/office/drawing/2010/main"/>
              </a:ext>
              <a:ext uri="{96DAC541-7B7A-43D3-8B79-37D633B846F1}">
                <asvg:svgBlip xmlns:asvg="http://schemas.microsoft.com/office/drawing/2016/SVG/main" r:embed="rId22"/>
              </a:ext>
            </a:extLst>
          </a:blip>
          <a:stretch>
            <a:fillRect/>
          </a:stretch>
        </p:blipFill>
        <p:spPr>
          <a:xfrm>
            <a:off x="4195345" y="1274041"/>
            <a:ext cx="188813" cy="188813"/>
          </a:xfrm>
          <a:prstGeom prst="rect">
            <a:avLst/>
          </a:prstGeom>
          <a:effectLst>
            <a:glow rad="25400">
              <a:srgbClr val="003F48">
                <a:alpha val="51000"/>
              </a:srgbClr>
            </a:glow>
          </a:effectLst>
        </p:spPr>
      </p:pic>
      <p:pic>
        <p:nvPicPr>
          <p:cNvPr id="57" name="Graphic 56" descr="Users with solid fill">
            <a:extLst>
              <a:ext uri="{FF2B5EF4-FFF2-40B4-BE49-F238E27FC236}">
                <a16:creationId xmlns:a16="http://schemas.microsoft.com/office/drawing/2014/main" id="{D5BDC592-17B4-653E-7C01-1E679C572F10}"/>
              </a:ext>
            </a:extLst>
          </p:cNvPr>
          <p:cNvPicPr>
            <a:picLocks noChangeAspect="1"/>
          </p:cNvPicPr>
          <p:nvPr/>
        </p:nvPicPr>
        <p:blipFill>
          <a:blip r:embed="rId23" cstate="print">
            <a:extLst>
              <a:ext uri="{28A0092B-C50C-407E-A947-70E740481C1C}">
                <a14:useLocalDpi xmlns:a14="http://schemas.microsoft.com/office/drawing/2010/main"/>
              </a:ext>
              <a:ext uri="{96DAC541-7B7A-43D3-8B79-37D633B846F1}">
                <asvg:svgBlip xmlns:asvg="http://schemas.microsoft.com/office/drawing/2016/SVG/main" r:embed="rId24"/>
              </a:ext>
            </a:extLst>
          </a:blip>
          <a:stretch>
            <a:fillRect/>
          </a:stretch>
        </p:blipFill>
        <p:spPr>
          <a:xfrm>
            <a:off x="515625" y="2683287"/>
            <a:ext cx="188813" cy="188813"/>
          </a:xfrm>
          <a:prstGeom prst="rect">
            <a:avLst/>
          </a:prstGeom>
          <a:effectLst>
            <a:glow rad="25400">
              <a:srgbClr val="003F48">
                <a:alpha val="51000"/>
              </a:srgbClr>
            </a:glow>
          </a:effectLst>
        </p:spPr>
      </p:pic>
    </p:spTree>
    <p:extLst>
      <p:ext uri="{BB962C8B-B14F-4D97-AF65-F5344CB8AC3E}">
        <p14:creationId xmlns:p14="http://schemas.microsoft.com/office/powerpoint/2010/main" val="18462361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C8A8FFE5-2E9D-0FC9-E01F-CB92A6BB35A4}"/>
              </a:ext>
            </a:extLst>
          </p:cNvPr>
          <p:cNvSpPr/>
          <p:nvPr/>
        </p:nvSpPr>
        <p:spPr>
          <a:xfrm>
            <a:off x="340030" y="1306657"/>
            <a:ext cx="5620096" cy="2001138"/>
          </a:xfrm>
          <a:prstGeom prst="rect">
            <a:avLst/>
          </a:prstGeom>
        </p:spPr>
        <p:txBody>
          <a:bodyPr wrap="square" lIns="0" numCol="1" spcCol="360000">
            <a:noAutofit/>
          </a:bodyPr>
          <a:lstStyle/>
          <a:p>
            <a:pPr>
              <a:spcAft>
                <a:spcPts val="754"/>
              </a:spcAft>
            </a:pPr>
            <a:r>
              <a:rPr lang="en-GB" sz="900" dirty="0">
                <a:latin typeface="Avenir LT Pro 65 Medium" panose="020B0603020203020204" pitchFamily="34" charset="0"/>
              </a:rPr>
              <a:t>In today's competitive business world, companies are always searching for better ways to improve their profitability. One of the best ways is to get better at building and maintaining relationships with customers. </a:t>
            </a:r>
          </a:p>
          <a:p>
            <a:pPr>
              <a:spcAft>
                <a:spcPts val="754"/>
              </a:spcAft>
            </a:pPr>
            <a:r>
              <a:rPr lang="en-GB" sz="900" dirty="0">
                <a:latin typeface="Avenir LT Pro 65 Medium" panose="020B0603020203020204" pitchFamily="34" charset="0"/>
              </a:rPr>
              <a:t>This book is a high-level guide to managing customers in data-oriented sectors such as Telco, TV and media, Financial services, Retail, and Asset management.</a:t>
            </a:r>
          </a:p>
          <a:p>
            <a:pPr>
              <a:spcAft>
                <a:spcPts val="754"/>
              </a:spcAft>
            </a:pPr>
            <a:r>
              <a:rPr lang="en-GB" sz="900" dirty="0">
                <a:latin typeface="Avenir LT Pro 65 Medium" panose="020B0603020203020204" pitchFamily="34" charset="0"/>
              </a:rPr>
              <a:t>We’ve included the best practices, skills, capabilities, and ways to define and implement customer management used by companies that successfully develop longer-lasting relationships with customer to help their business grow. </a:t>
            </a:r>
          </a:p>
          <a:p>
            <a:pPr>
              <a:spcAft>
                <a:spcPts val="754"/>
              </a:spcAft>
            </a:pPr>
            <a:r>
              <a:rPr lang="en-GB" sz="900" dirty="0">
                <a:latin typeface="Avenir LT Pro 65 Medium" panose="020B0603020203020204" pitchFamily="34" charset="0"/>
              </a:rPr>
              <a:t>The content is aimed at those in charge of all or a part of managing customers such as in sales, marketing, customer services, account management, CRM, retentions, and overall base management. </a:t>
            </a:r>
          </a:p>
          <a:p>
            <a:pPr>
              <a:spcAft>
                <a:spcPts val="754"/>
              </a:spcAft>
            </a:pPr>
            <a:r>
              <a:rPr lang="en-GB" sz="900" dirty="0">
                <a:latin typeface="Avenir LT Pro 65 Medium" panose="020B0603020203020204" pitchFamily="34" charset="0"/>
              </a:rPr>
              <a:t>By no means exhaustive it is intended to outline the basics to help understand the concepts and capabilities that help create and maintain customer relationships, including the principles and tools that enable them.</a:t>
            </a:r>
          </a:p>
        </p:txBody>
      </p:sp>
      <p:sp>
        <p:nvSpPr>
          <p:cNvPr id="6" name="Slide Number Placeholder 5">
            <a:extLst>
              <a:ext uri="{FF2B5EF4-FFF2-40B4-BE49-F238E27FC236}">
                <a16:creationId xmlns:a16="http://schemas.microsoft.com/office/drawing/2014/main" id="{2A7CE6E5-D2F5-3DF9-C928-67D2C6DAFCF1}"/>
              </a:ext>
            </a:extLst>
          </p:cNvPr>
          <p:cNvSpPr txBox="1">
            <a:spLocks/>
          </p:cNvSpPr>
          <p:nvPr/>
        </p:nvSpPr>
        <p:spPr>
          <a:xfrm>
            <a:off x="292863" y="333108"/>
            <a:ext cx="303799" cy="216840"/>
          </a:xfrm>
          <a:prstGeom prst="rect">
            <a:avLst/>
          </a:prstGeom>
        </p:spPr>
        <p:txBody>
          <a:bodyPr vert="horz" lIns="54304" tIns="27153" rIns="54304" bIns="27153" rtlCol="0" anchor="ctr"/>
          <a:lstStyle>
            <a:defPPr>
              <a:defRPr lang="en-US"/>
            </a:defPPr>
            <a:lvl1pPr algn="r">
              <a:defRPr sz="600" b="1">
                <a:latin typeface="Avenir Next LT Pro" panose="020B0504020202020204" pitchFamily="34" charset="0"/>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l"/>
            <a:fld id="{AAF318D0-7A32-4883-B264-F6C453FE3576}" type="slidenum">
              <a:rPr lang="en-GB" sz="754">
                <a:latin typeface="Avenir LT Pro 65 Medium" panose="020B0603020203020204" pitchFamily="34" charset="0"/>
              </a:rPr>
              <a:pPr algn="l"/>
              <a:t>4</a:t>
            </a:fld>
            <a:endParaRPr lang="en-GB" sz="754">
              <a:latin typeface="Avenir LT Pro 65 Medium" panose="020B0603020203020204" pitchFamily="34" charset="0"/>
            </a:endParaRPr>
          </a:p>
        </p:txBody>
      </p:sp>
      <p:sp>
        <p:nvSpPr>
          <p:cNvPr id="7" name="TextBox 6">
            <a:extLst>
              <a:ext uri="{FF2B5EF4-FFF2-40B4-BE49-F238E27FC236}">
                <a16:creationId xmlns:a16="http://schemas.microsoft.com/office/drawing/2014/main" id="{F90A751B-51CA-7C63-2D8C-37EC3FF966FF}"/>
              </a:ext>
            </a:extLst>
          </p:cNvPr>
          <p:cNvSpPr txBox="1"/>
          <p:nvPr/>
        </p:nvSpPr>
        <p:spPr>
          <a:xfrm>
            <a:off x="436511" y="346951"/>
            <a:ext cx="2491778" cy="189154"/>
          </a:xfrm>
          <a:prstGeom prst="rect">
            <a:avLst/>
          </a:prstGeom>
          <a:noFill/>
        </p:spPr>
        <p:txBody>
          <a:bodyPr wrap="square" rtlCol="0" anchor="ctr">
            <a:spAutoFit/>
          </a:bodyPr>
          <a:lstStyle>
            <a:defPPr>
              <a:defRPr lang="en-US"/>
            </a:defPPr>
            <a:lvl1pPr algn="r">
              <a:tabLst>
                <a:tab pos="1058383" algn="l"/>
              </a:tabLst>
              <a:defRPr sz="500">
                <a:latin typeface="Avenir Next LT Pro Light" panose="020B0304020202020204" pitchFamily="34" charset="0"/>
              </a:defRPr>
            </a:lvl1pPr>
          </a:lstStyle>
          <a:p>
            <a:pPr algn="l"/>
            <a:r>
              <a:rPr lang="en-GB" sz="629" dirty="0"/>
              <a:t>Management of Customers Pocketbook</a:t>
            </a:r>
          </a:p>
        </p:txBody>
      </p:sp>
      <p:sp>
        <p:nvSpPr>
          <p:cNvPr id="12" name="Title 1">
            <a:extLst>
              <a:ext uri="{FF2B5EF4-FFF2-40B4-BE49-F238E27FC236}">
                <a16:creationId xmlns:a16="http://schemas.microsoft.com/office/drawing/2014/main" id="{0331B639-165D-9833-0B1F-018684D03BA0}"/>
              </a:ext>
            </a:extLst>
          </p:cNvPr>
          <p:cNvSpPr txBox="1">
            <a:spLocks/>
          </p:cNvSpPr>
          <p:nvPr/>
        </p:nvSpPr>
        <p:spPr>
          <a:xfrm>
            <a:off x="340029" y="779070"/>
            <a:ext cx="3062261" cy="277178"/>
          </a:xfrm>
          <a:prstGeom prst="rect">
            <a:avLst/>
          </a:prstGeom>
          <a:noFill/>
        </p:spPr>
        <p:txBody>
          <a:bodyPr vert="horz" wrap="square" lIns="0" tIns="27153" rIns="54304" bIns="27153" rtlCol="0" anchor="ctr">
            <a:noAutofit/>
          </a:bodyPr>
          <a:lstStyle>
            <a:lvl1pPr defTabSz="914400">
              <a:lnSpc>
                <a:spcPct val="90000"/>
              </a:lnSpc>
              <a:spcBef>
                <a:spcPct val="0"/>
              </a:spcBef>
              <a:buNone/>
              <a:defRPr lang="en-GB" sz="2000" b="1">
                <a:solidFill>
                  <a:schemeClr val="bg1"/>
                </a:solidFill>
                <a:effectLst/>
                <a:latin typeface="Avenir Next LT Pro" panose="020B0504020202020204" pitchFamily="34" charset="0"/>
              </a:defRPr>
            </a:lvl1pPr>
          </a:lstStyle>
          <a:p>
            <a:r>
              <a:rPr lang="en-GB" sz="1188">
                <a:solidFill>
                  <a:srgbClr val="003F48"/>
                </a:solidFill>
                <a:latin typeface="Avenir LT Pro 65 Medium" panose="020B0603020203020204" pitchFamily="34" charset="0"/>
              </a:rPr>
              <a:t>INTRODUCTION</a:t>
            </a:r>
          </a:p>
        </p:txBody>
      </p:sp>
      <p:pic>
        <p:nvPicPr>
          <p:cNvPr id="2" name="Picture 1">
            <a:extLst>
              <a:ext uri="{FF2B5EF4-FFF2-40B4-BE49-F238E27FC236}">
                <a16:creationId xmlns:a16="http://schemas.microsoft.com/office/drawing/2014/main" id="{49657CD2-D548-6B71-080F-B0A7328B19D2}"/>
              </a:ext>
            </a:extLst>
          </p:cNvPr>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a:off x="340029" y="4007759"/>
            <a:ext cx="513264" cy="134110"/>
          </a:xfrm>
          <a:prstGeom prst="rect">
            <a:avLst/>
          </a:prstGeom>
        </p:spPr>
      </p:pic>
      <p:cxnSp>
        <p:nvCxnSpPr>
          <p:cNvPr id="9" name="Straight Connector 8">
            <a:extLst>
              <a:ext uri="{FF2B5EF4-FFF2-40B4-BE49-F238E27FC236}">
                <a16:creationId xmlns:a16="http://schemas.microsoft.com/office/drawing/2014/main" id="{C43961E4-0AF5-4B66-0CE2-4EE81DBE861B}"/>
              </a:ext>
            </a:extLst>
          </p:cNvPr>
          <p:cNvCxnSpPr>
            <a:cxnSpLocks/>
          </p:cNvCxnSpPr>
          <p:nvPr/>
        </p:nvCxnSpPr>
        <p:spPr>
          <a:xfrm flipH="1">
            <a:off x="340030" y="533604"/>
            <a:ext cx="5531381" cy="0"/>
          </a:xfrm>
          <a:prstGeom prst="line">
            <a:avLst/>
          </a:prstGeom>
          <a:ln>
            <a:solidFill>
              <a:srgbClr val="003F48"/>
            </a:solidFill>
          </a:ln>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a16="http://schemas.microsoft.com/office/drawing/2014/main" id="{6D9814C4-B009-1486-D43F-315613457026}"/>
              </a:ext>
            </a:extLst>
          </p:cNvPr>
          <p:cNvSpPr/>
          <p:nvPr/>
        </p:nvSpPr>
        <p:spPr>
          <a:xfrm>
            <a:off x="6295574" y="0"/>
            <a:ext cx="40140" cy="4500000"/>
          </a:xfrm>
          <a:prstGeom prst="rect">
            <a:avLst/>
          </a:prstGeom>
          <a:solidFill>
            <a:srgbClr val="003F4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528"/>
          </a:p>
        </p:txBody>
      </p:sp>
    </p:spTree>
    <p:extLst>
      <p:ext uri="{BB962C8B-B14F-4D97-AF65-F5344CB8AC3E}">
        <p14:creationId xmlns:p14="http://schemas.microsoft.com/office/powerpoint/2010/main" val="80584391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TextBox 41">
            <a:extLst>
              <a:ext uri="{FF2B5EF4-FFF2-40B4-BE49-F238E27FC236}">
                <a16:creationId xmlns:a16="http://schemas.microsoft.com/office/drawing/2014/main" id="{F17E8775-A327-19B1-E28C-10CB869C449C}"/>
              </a:ext>
            </a:extLst>
          </p:cNvPr>
          <p:cNvSpPr txBox="1"/>
          <p:nvPr/>
        </p:nvSpPr>
        <p:spPr>
          <a:xfrm>
            <a:off x="340029" y="1237650"/>
            <a:ext cx="5531381" cy="1072281"/>
          </a:xfrm>
          <a:prstGeom prst="rect">
            <a:avLst/>
          </a:prstGeom>
          <a:noFill/>
        </p:spPr>
        <p:txBody>
          <a:bodyPr wrap="square" lIns="0" rIns="36000" anchor="t">
            <a:spAutoFit/>
          </a:bodyPr>
          <a:lstStyle>
            <a:defPPr>
              <a:defRPr lang="en-US"/>
            </a:defPPr>
            <a:lvl1pPr marL="92075" indent="-92075">
              <a:lnSpc>
                <a:spcPct val="90000"/>
              </a:lnSpc>
              <a:spcAft>
                <a:spcPts val="300"/>
              </a:spcAft>
              <a:buFont typeface="Arial" panose="020B0604020202020204" pitchFamily="34" charset="0"/>
              <a:buChar char="•"/>
              <a:defRPr sz="800">
                <a:latin typeface="Avenir Next LT Pro" panose="020B0504020202020204" pitchFamily="34" charset="0"/>
              </a:defRPr>
            </a:lvl1pPr>
          </a:lstStyle>
          <a:p>
            <a:pPr marL="985838" indent="-985838" defTabSz="358775">
              <a:spcAft>
                <a:spcPts val="900"/>
              </a:spcAft>
              <a:buClr>
                <a:srgbClr val="003F48"/>
              </a:buClr>
              <a:buNone/>
            </a:pPr>
            <a:r>
              <a:rPr lang="en-GB" sz="900" b="1" dirty="0">
                <a:solidFill>
                  <a:srgbClr val="003F48"/>
                </a:solidFill>
                <a:latin typeface="Avenir LT Pro 65 Medium" panose="020B0603020203020204" pitchFamily="34" charset="0"/>
              </a:rPr>
              <a:t>SUMMARY 	</a:t>
            </a:r>
            <a:r>
              <a:rPr lang="en-GB" sz="900" dirty="0">
                <a:latin typeface="Avenir LT Pro 65 Medium" panose="020B0603020203020204" pitchFamily="34" charset="0"/>
              </a:rPr>
              <a:t>Blasting offers at customers</a:t>
            </a:r>
          </a:p>
          <a:p>
            <a:pPr marL="985838" indent="-985838" defTabSz="358775">
              <a:spcAft>
                <a:spcPts val="900"/>
              </a:spcAft>
              <a:buClr>
                <a:srgbClr val="003F48"/>
              </a:buClr>
              <a:buNone/>
            </a:pPr>
            <a:r>
              <a:rPr lang="en-GB" sz="900" b="1" dirty="0">
                <a:solidFill>
                  <a:srgbClr val="003F48"/>
                </a:solidFill>
                <a:latin typeface="Avenir LT Pro 65 Medium" panose="020B0603020203020204" pitchFamily="34" charset="0"/>
              </a:rPr>
              <a:t>OBJECTIVES	</a:t>
            </a:r>
            <a:r>
              <a:rPr lang="en-GB" sz="900" dirty="0">
                <a:latin typeface="Avenir LT Pro 65 Medium" panose="020B0603020203020204" pitchFamily="34" charset="0"/>
              </a:rPr>
              <a:t>Fast growth. KPI are focused on the number of new customers and total sales revenues to drive market share, supported by blasting offers at almost anyone.</a:t>
            </a:r>
          </a:p>
          <a:p>
            <a:pPr marL="985838" indent="-985838" defTabSz="358775">
              <a:spcAft>
                <a:spcPts val="900"/>
              </a:spcAft>
              <a:buClr>
                <a:srgbClr val="003F48"/>
              </a:buClr>
              <a:buNone/>
            </a:pPr>
            <a:r>
              <a:rPr lang="en-GB" sz="900" b="1" dirty="0">
                <a:solidFill>
                  <a:srgbClr val="003F48"/>
                </a:solidFill>
                <a:latin typeface="Avenir LT Pro 65 Medium" panose="020B0603020203020204" pitchFamily="34" charset="0"/>
              </a:rPr>
              <a:t>SUCCESS</a:t>
            </a:r>
            <a:r>
              <a:rPr lang="en-GB" sz="900" dirty="0">
                <a:latin typeface="Avenir LT Pro 65 Medium" panose="020B0603020203020204" pitchFamily="34" charset="0"/>
              </a:rPr>
              <a:t> 	Mostly luck and at the whim of external factors such as product quality, uniqueness, utility, the economy, etc. It’s hard to measure and attribute performance, and difficult to repeat specific successes as there are no structured processes to learn and adapt.</a:t>
            </a:r>
          </a:p>
        </p:txBody>
      </p:sp>
      <p:sp>
        <p:nvSpPr>
          <p:cNvPr id="66" name="Title 1">
            <a:extLst>
              <a:ext uri="{FF2B5EF4-FFF2-40B4-BE49-F238E27FC236}">
                <a16:creationId xmlns:a16="http://schemas.microsoft.com/office/drawing/2014/main" id="{32E0D895-0217-2D9E-3918-C65870258F5A}"/>
              </a:ext>
            </a:extLst>
          </p:cNvPr>
          <p:cNvSpPr txBox="1">
            <a:spLocks/>
          </p:cNvSpPr>
          <p:nvPr/>
        </p:nvSpPr>
        <p:spPr>
          <a:xfrm>
            <a:off x="340029" y="792683"/>
            <a:ext cx="4020200" cy="277178"/>
          </a:xfrm>
          <a:prstGeom prst="rect">
            <a:avLst/>
          </a:prstGeom>
          <a:noFill/>
        </p:spPr>
        <p:txBody>
          <a:bodyPr vert="horz" wrap="square" lIns="0" tIns="27153" rIns="0" bIns="27153" rtlCol="0" anchor="ctr">
            <a:noAutofit/>
          </a:bodyPr>
          <a:lstStyle>
            <a:lvl1pPr defTabSz="914400">
              <a:lnSpc>
                <a:spcPct val="90000"/>
              </a:lnSpc>
              <a:spcBef>
                <a:spcPct val="0"/>
              </a:spcBef>
              <a:buNone/>
              <a:defRPr lang="en-GB" sz="2000" b="1">
                <a:solidFill>
                  <a:schemeClr val="bg1"/>
                </a:solidFill>
                <a:effectLst/>
                <a:latin typeface="Avenir Next LT Pro" panose="020B0504020202020204" pitchFamily="34" charset="0"/>
              </a:defRPr>
            </a:lvl1pPr>
          </a:lstStyle>
          <a:p>
            <a:r>
              <a:rPr lang="en-GB" sz="1188" dirty="0">
                <a:solidFill>
                  <a:srgbClr val="003F48"/>
                </a:solidFill>
                <a:latin typeface="Avenir LT Pro 65 Medium" panose="020B0603020203020204" pitchFamily="34" charset="0"/>
              </a:rPr>
              <a:t>CHARACTERISTICS OF BUSINESSES AT LEVEL 1</a:t>
            </a:r>
          </a:p>
        </p:txBody>
      </p:sp>
      <p:sp>
        <p:nvSpPr>
          <p:cNvPr id="67" name="Slide Number Placeholder 5">
            <a:extLst>
              <a:ext uri="{FF2B5EF4-FFF2-40B4-BE49-F238E27FC236}">
                <a16:creationId xmlns:a16="http://schemas.microsoft.com/office/drawing/2014/main" id="{13D39E08-7765-2158-54DE-B0C9B897A995}"/>
              </a:ext>
            </a:extLst>
          </p:cNvPr>
          <p:cNvSpPr txBox="1">
            <a:spLocks/>
          </p:cNvSpPr>
          <p:nvPr/>
        </p:nvSpPr>
        <p:spPr>
          <a:xfrm>
            <a:off x="292863" y="333108"/>
            <a:ext cx="303799" cy="216840"/>
          </a:xfrm>
          <a:prstGeom prst="rect">
            <a:avLst/>
          </a:prstGeom>
        </p:spPr>
        <p:txBody>
          <a:bodyPr vert="horz" lIns="54304" tIns="27153" rIns="54304" bIns="27153" rtlCol="0" anchor="ctr"/>
          <a:lstStyle>
            <a:defPPr>
              <a:defRPr lang="en-US"/>
            </a:defPPr>
            <a:lvl1pPr algn="r">
              <a:defRPr sz="600" b="1">
                <a:latin typeface="Avenir Next LT Pro" panose="020B0504020202020204" pitchFamily="34" charset="0"/>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l"/>
            <a:fld id="{AAF318D0-7A32-4883-B264-F6C453FE3576}" type="slidenum">
              <a:rPr lang="en-GB" sz="754">
                <a:latin typeface="Avenir LT Pro 65 Medium" panose="020B0603020203020204" pitchFamily="34" charset="0"/>
              </a:rPr>
              <a:pPr algn="l"/>
              <a:t>40</a:t>
            </a:fld>
            <a:endParaRPr lang="en-GB" sz="754">
              <a:latin typeface="Avenir LT Pro 65 Medium" panose="020B0603020203020204" pitchFamily="34" charset="0"/>
            </a:endParaRPr>
          </a:p>
        </p:txBody>
      </p:sp>
      <p:pic>
        <p:nvPicPr>
          <p:cNvPr id="68" name="Picture 67">
            <a:extLst>
              <a:ext uri="{FF2B5EF4-FFF2-40B4-BE49-F238E27FC236}">
                <a16:creationId xmlns:a16="http://schemas.microsoft.com/office/drawing/2014/main" id="{BD6E34C4-AEB8-A386-CBF0-5459FA5948C1}"/>
              </a:ext>
            </a:extLst>
          </p:cNvPr>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a:off x="340029" y="4007759"/>
            <a:ext cx="513264" cy="134110"/>
          </a:xfrm>
          <a:prstGeom prst="rect">
            <a:avLst/>
          </a:prstGeom>
        </p:spPr>
      </p:pic>
      <p:sp>
        <p:nvSpPr>
          <p:cNvPr id="69" name="TextBox 68">
            <a:extLst>
              <a:ext uri="{FF2B5EF4-FFF2-40B4-BE49-F238E27FC236}">
                <a16:creationId xmlns:a16="http://schemas.microsoft.com/office/drawing/2014/main" id="{867DBC49-CB1C-4792-733E-A3FEA24FC701}"/>
              </a:ext>
            </a:extLst>
          </p:cNvPr>
          <p:cNvSpPr txBox="1"/>
          <p:nvPr/>
        </p:nvSpPr>
        <p:spPr>
          <a:xfrm>
            <a:off x="436511" y="346951"/>
            <a:ext cx="2491778" cy="189154"/>
          </a:xfrm>
          <a:prstGeom prst="rect">
            <a:avLst/>
          </a:prstGeom>
          <a:noFill/>
        </p:spPr>
        <p:txBody>
          <a:bodyPr wrap="square" rtlCol="0" anchor="ctr">
            <a:spAutoFit/>
          </a:bodyPr>
          <a:lstStyle>
            <a:defPPr>
              <a:defRPr lang="en-US"/>
            </a:defPPr>
            <a:lvl1pPr algn="r">
              <a:tabLst>
                <a:tab pos="1058383" algn="l"/>
              </a:tabLst>
              <a:defRPr sz="500">
                <a:latin typeface="Avenir Next LT Pro Light" panose="020B0304020202020204" pitchFamily="34" charset="0"/>
              </a:defRPr>
            </a:lvl1pPr>
          </a:lstStyle>
          <a:p>
            <a:pPr algn="l"/>
            <a:r>
              <a:rPr lang="en-GB" sz="629" dirty="0"/>
              <a:t>Management of Customers Pocketbook</a:t>
            </a:r>
          </a:p>
        </p:txBody>
      </p:sp>
      <p:cxnSp>
        <p:nvCxnSpPr>
          <p:cNvPr id="70" name="Straight Connector 69">
            <a:extLst>
              <a:ext uri="{FF2B5EF4-FFF2-40B4-BE49-F238E27FC236}">
                <a16:creationId xmlns:a16="http://schemas.microsoft.com/office/drawing/2014/main" id="{7B277954-E99E-2894-F058-E534976C1337}"/>
              </a:ext>
            </a:extLst>
          </p:cNvPr>
          <p:cNvCxnSpPr>
            <a:cxnSpLocks/>
          </p:cNvCxnSpPr>
          <p:nvPr/>
        </p:nvCxnSpPr>
        <p:spPr>
          <a:xfrm flipH="1">
            <a:off x="340030" y="533604"/>
            <a:ext cx="5531381" cy="0"/>
          </a:xfrm>
          <a:prstGeom prst="line">
            <a:avLst/>
          </a:prstGeom>
          <a:ln>
            <a:solidFill>
              <a:srgbClr val="003F48"/>
            </a:solidFill>
          </a:ln>
        </p:spPr>
        <p:style>
          <a:lnRef idx="1">
            <a:schemeClr val="accent1"/>
          </a:lnRef>
          <a:fillRef idx="0">
            <a:schemeClr val="accent1"/>
          </a:fillRef>
          <a:effectRef idx="0">
            <a:schemeClr val="accent1"/>
          </a:effectRef>
          <a:fontRef idx="minor">
            <a:schemeClr val="tx1"/>
          </a:fontRef>
        </p:style>
      </p:cxnSp>
      <p:sp>
        <p:nvSpPr>
          <p:cNvPr id="71" name="Rectangle 70">
            <a:extLst>
              <a:ext uri="{FF2B5EF4-FFF2-40B4-BE49-F238E27FC236}">
                <a16:creationId xmlns:a16="http://schemas.microsoft.com/office/drawing/2014/main" id="{742E9290-6D1F-29BA-0B64-1DA971533537}"/>
              </a:ext>
            </a:extLst>
          </p:cNvPr>
          <p:cNvSpPr/>
          <p:nvPr/>
        </p:nvSpPr>
        <p:spPr>
          <a:xfrm>
            <a:off x="6295574" y="0"/>
            <a:ext cx="40140" cy="4500000"/>
          </a:xfrm>
          <a:prstGeom prst="rect">
            <a:avLst/>
          </a:prstGeom>
          <a:solidFill>
            <a:srgbClr val="003F4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528"/>
          </a:p>
        </p:txBody>
      </p:sp>
      <p:graphicFrame>
        <p:nvGraphicFramePr>
          <p:cNvPr id="96" name="Table 95">
            <a:extLst>
              <a:ext uri="{FF2B5EF4-FFF2-40B4-BE49-F238E27FC236}">
                <a16:creationId xmlns:a16="http://schemas.microsoft.com/office/drawing/2014/main" id="{FE4AFB65-9AF2-EA3D-8EDB-3FA0A30FBF85}"/>
              </a:ext>
            </a:extLst>
          </p:cNvPr>
          <p:cNvGraphicFramePr>
            <a:graphicFrameLocks noGrp="1"/>
          </p:cNvGraphicFramePr>
          <p:nvPr>
            <p:extLst>
              <p:ext uri="{D42A27DB-BD31-4B8C-83A1-F6EECF244321}">
                <p14:modId xmlns:p14="http://schemas.microsoft.com/office/powerpoint/2010/main" val="2172938263"/>
              </p:ext>
            </p:extLst>
          </p:nvPr>
        </p:nvGraphicFramePr>
        <p:xfrm>
          <a:off x="340029" y="2465300"/>
          <a:ext cx="5531382" cy="1293176"/>
        </p:xfrm>
        <a:graphic>
          <a:graphicData uri="http://schemas.openxmlformats.org/drawingml/2006/table">
            <a:tbl>
              <a:tblPr>
                <a:tableStyleId>{5C22544A-7EE6-4342-B048-85BDC9FD1C3A}</a:tableStyleId>
              </a:tblPr>
              <a:tblGrid>
                <a:gridCol w="1843794">
                  <a:extLst>
                    <a:ext uri="{9D8B030D-6E8A-4147-A177-3AD203B41FA5}">
                      <a16:colId xmlns:a16="http://schemas.microsoft.com/office/drawing/2014/main" val="4154762390"/>
                    </a:ext>
                  </a:extLst>
                </a:gridCol>
                <a:gridCol w="1843794">
                  <a:extLst>
                    <a:ext uri="{9D8B030D-6E8A-4147-A177-3AD203B41FA5}">
                      <a16:colId xmlns:a16="http://schemas.microsoft.com/office/drawing/2014/main" val="283952235"/>
                    </a:ext>
                  </a:extLst>
                </a:gridCol>
                <a:gridCol w="1843794">
                  <a:extLst>
                    <a:ext uri="{9D8B030D-6E8A-4147-A177-3AD203B41FA5}">
                      <a16:colId xmlns:a16="http://schemas.microsoft.com/office/drawing/2014/main" val="3784862251"/>
                    </a:ext>
                  </a:extLst>
                </a:gridCol>
              </a:tblGrid>
              <a:tr h="646588">
                <a:tc>
                  <a:txBody>
                    <a:bodyPr/>
                    <a:lstStyle/>
                    <a:p>
                      <a:pPr marL="0" marR="0" lvl="0" indent="0" algn="ctr" defTabSz="600121" rtl="0" eaLnBrk="1" fontAlgn="auto" latinLnBrk="0" hangingPunct="1">
                        <a:lnSpc>
                          <a:spcPct val="100000"/>
                        </a:lnSpc>
                        <a:spcBef>
                          <a:spcPts val="0"/>
                        </a:spcBef>
                        <a:spcAft>
                          <a:spcPts val="0"/>
                        </a:spcAft>
                        <a:buClrTx/>
                        <a:buSzTx/>
                        <a:buFontTx/>
                        <a:buNone/>
                        <a:tabLst/>
                        <a:defRPr/>
                      </a:pPr>
                      <a:r>
                        <a:rPr lang="en-GB" sz="900" b="0" dirty="0">
                          <a:solidFill>
                            <a:srgbClr val="003F48"/>
                          </a:solidFill>
                          <a:latin typeface="Avenir LT Pro 65 Medium" panose="020B0603020203020204" pitchFamily="34" charset="0"/>
                        </a:rPr>
                        <a:t>LOW</a:t>
                      </a:r>
                      <a:r>
                        <a:rPr lang="en-GB" sz="900" b="1" dirty="0">
                          <a:solidFill>
                            <a:srgbClr val="003F48"/>
                          </a:solidFill>
                          <a:latin typeface="Avenir LT Pro 65 Medium" panose="020B0603020203020204" pitchFamily="34" charset="0"/>
                        </a:rPr>
                        <a:t> SATISFACTION</a:t>
                      </a:r>
                    </a:p>
                    <a:p>
                      <a:pPr marL="0" marR="0" lvl="0" indent="0" algn="ctr" defTabSz="600121" rtl="0" eaLnBrk="1" fontAlgn="auto" latinLnBrk="0" hangingPunct="1">
                        <a:lnSpc>
                          <a:spcPct val="100000"/>
                        </a:lnSpc>
                        <a:spcBef>
                          <a:spcPts val="0"/>
                        </a:spcBef>
                        <a:spcAft>
                          <a:spcPts val="0"/>
                        </a:spcAft>
                        <a:buClrTx/>
                        <a:buSzTx/>
                        <a:buFontTx/>
                        <a:buNone/>
                        <a:tabLst/>
                        <a:defRPr/>
                      </a:pPr>
                      <a:r>
                        <a:rPr lang="en-GB" sz="800" dirty="0">
                          <a:latin typeface="Avenir LT Pro 65 Medium" panose="020B0603020203020204" pitchFamily="34" charset="0"/>
                        </a:rPr>
                        <a:t>Customers not receiving expected level of service.</a:t>
                      </a:r>
                    </a:p>
                  </a:txBody>
                  <a:tcPr marT="108000" marB="108000">
                    <a:lnT w="12700" cap="flat" cmpd="sng" algn="ctr">
                      <a:solidFill>
                        <a:srgbClr val="003F48"/>
                      </a:solidFill>
                      <a:prstDash val="solid"/>
                      <a:round/>
                      <a:headEnd type="none" w="med" len="med"/>
                      <a:tailEnd type="none" w="med" len="med"/>
                    </a:lnT>
                    <a:lnB w="12700" cap="flat" cmpd="sng" algn="ctr">
                      <a:solidFill>
                        <a:srgbClr val="003F48"/>
                      </a:solidFill>
                      <a:prstDash val="solid"/>
                      <a:round/>
                      <a:headEnd type="none" w="med" len="med"/>
                      <a:tailEnd type="none" w="med" len="med"/>
                    </a:lnB>
                    <a:noFill/>
                  </a:tcPr>
                </a:tc>
                <a:tc>
                  <a:txBody>
                    <a:bodyPr/>
                    <a:lstStyle/>
                    <a:p>
                      <a:pPr marL="0" marR="0" lvl="0" indent="0" algn="ctr" defTabSz="600121" rtl="0" eaLnBrk="1" fontAlgn="auto" latinLnBrk="0" hangingPunct="1">
                        <a:lnSpc>
                          <a:spcPct val="100000"/>
                        </a:lnSpc>
                        <a:spcBef>
                          <a:spcPts val="0"/>
                        </a:spcBef>
                        <a:spcAft>
                          <a:spcPts val="0"/>
                        </a:spcAft>
                        <a:buClrTx/>
                        <a:buSzTx/>
                        <a:buFontTx/>
                        <a:buNone/>
                        <a:tabLst/>
                        <a:defRPr/>
                      </a:pPr>
                      <a:r>
                        <a:rPr lang="en-GB" sz="900" b="0" dirty="0">
                          <a:solidFill>
                            <a:srgbClr val="003F48"/>
                          </a:solidFill>
                          <a:latin typeface="Avenir LT Pro 65 Medium" panose="020B0603020203020204" pitchFamily="34" charset="0"/>
                        </a:rPr>
                        <a:t>LOW</a:t>
                      </a:r>
                      <a:r>
                        <a:rPr lang="en-GB" sz="900" b="1" dirty="0">
                          <a:solidFill>
                            <a:srgbClr val="003F48"/>
                          </a:solidFill>
                          <a:latin typeface="Avenir LT Pro 65 Medium" panose="020B0603020203020204" pitchFamily="34" charset="0"/>
                        </a:rPr>
                        <a:t> MORALE</a:t>
                      </a:r>
                    </a:p>
                    <a:p>
                      <a:pPr marL="0" marR="0" lvl="0" indent="0" algn="ctr" defTabSz="600121" rtl="0" eaLnBrk="1" fontAlgn="auto" latinLnBrk="0" hangingPunct="1">
                        <a:lnSpc>
                          <a:spcPct val="100000"/>
                        </a:lnSpc>
                        <a:spcBef>
                          <a:spcPts val="0"/>
                        </a:spcBef>
                        <a:spcAft>
                          <a:spcPts val="0"/>
                        </a:spcAft>
                        <a:buClrTx/>
                        <a:buSzTx/>
                        <a:buFontTx/>
                        <a:buNone/>
                        <a:tabLst/>
                        <a:defRPr/>
                      </a:pPr>
                      <a:r>
                        <a:rPr lang="en-GB" sz="800" dirty="0">
                          <a:latin typeface="Avenir LT Pro 65 Medium" panose="020B0603020203020204" pitchFamily="34" charset="0"/>
                        </a:rPr>
                        <a:t>Employees frustrated and overwhelmed by complaints.</a:t>
                      </a:r>
                    </a:p>
                  </a:txBody>
                  <a:tcPr marT="108000" marB="108000">
                    <a:lnT w="12700" cap="flat" cmpd="sng" algn="ctr">
                      <a:solidFill>
                        <a:srgbClr val="003F48"/>
                      </a:solidFill>
                      <a:prstDash val="solid"/>
                      <a:round/>
                      <a:headEnd type="none" w="med" len="med"/>
                      <a:tailEnd type="none" w="med" len="med"/>
                    </a:lnT>
                    <a:lnB w="12700" cap="flat" cmpd="sng" algn="ctr">
                      <a:solidFill>
                        <a:srgbClr val="003F48"/>
                      </a:solidFill>
                      <a:prstDash val="solid"/>
                      <a:round/>
                      <a:headEnd type="none" w="med" len="med"/>
                      <a:tailEnd type="none" w="med" len="med"/>
                    </a:lnB>
                    <a:noFill/>
                  </a:tcPr>
                </a:tc>
                <a:tc>
                  <a:txBody>
                    <a:bodyPr/>
                    <a:lstStyle/>
                    <a:p>
                      <a:pPr marL="0" marR="0" lvl="0" indent="0" algn="ctr" defTabSz="600121" rtl="0" eaLnBrk="1" fontAlgn="auto" latinLnBrk="0" hangingPunct="1">
                        <a:lnSpc>
                          <a:spcPct val="100000"/>
                        </a:lnSpc>
                        <a:spcBef>
                          <a:spcPts val="0"/>
                        </a:spcBef>
                        <a:spcAft>
                          <a:spcPts val="0"/>
                        </a:spcAft>
                        <a:buClrTx/>
                        <a:buSzTx/>
                        <a:buFontTx/>
                        <a:buNone/>
                        <a:tabLst/>
                        <a:defRPr/>
                      </a:pPr>
                      <a:r>
                        <a:rPr lang="en-GB" sz="900" b="0" dirty="0">
                          <a:solidFill>
                            <a:srgbClr val="003F48"/>
                          </a:solidFill>
                          <a:latin typeface="Avenir LT Pro 65 Medium" panose="020B0603020203020204" pitchFamily="34" charset="0"/>
                        </a:rPr>
                        <a:t>LOW </a:t>
                      </a:r>
                      <a:r>
                        <a:rPr lang="en-GB" sz="900" b="1" dirty="0">
                          <a:solidFill>
                            <a:srgbClr val="003F48"/>
                          </a:solidFill>
                          <a:latin typeface="Avenir LT Pro 65 Medium" panose="020B0603020203020204" pitchFamily="34" charset="0"/>
                        </a:rPr>
                        <a:t>SALES</a:t>
                      </a:r>
                    </a:p>
                    <a:p>
                      <a:pPr marL="0" marR="0" lvl="0" indent="0" algn="ctr" defTabSz="600121" rtl="0" eaLnBrk="1" fontAlgn="auto" latinLnBrk="0" hangingPunct="1">
                        <a:lnSpc>
                          <a:spcPct val="100000"/>
                        </a:lnSpc>
                        <a:spcBef>
                          <a:spcPts val="0"/>
                        </a:spcBef>
                        <a:spcAft>
                          <a:spcPts val="0"/>
                        </a:spcAft>
                        <a:buClrTx/>
                        <a:buSzTx/>
                        <a:buFontTx/>
                        <a:buNone/>
                        <a:tabLst/>
                        <a:defRPr/>
                      </a:pPr>
                      <a:r>
                        <a:rPr lang="en-GB" sz="800" dirty="0">
                          <a:latin typeface="Avenir LT Pro 65 Medium" panose="020B0603020203020204" pitchFamily="34" charset="0"/>
                        </a:rPr>
                        <a:t>Customers don’t return to purchase from the business.</a:t>
                      </a:r>
                    </a:p>
                  </a:txBody>
                  <a:tcPr marT="108000" marB="108000">
                    <a:lnT w="12700" cap="flat" cmpd="sng" algn="ctr">
                      <a:solidFill>
                        <a:srgbClr val="003F48"/>
                      </a:solidFill>
                      <a:prstDash val="solid"/>
                      <a:round/>
                      <a:headEnd type="none" w="med" len="med"/>
                      <a:tailEnd type="none" w="med" len="med"/>
                    </a:lnT>
                    <a:lnB w="12700" cap="flat" cmpd="sng" algn="ctr">
                      <a:solidFill>
                        <a:srgbClr val="003F48"/>
                      </a:solidFill>
                      <a:prstDash val="solid"/>
                      <a:round/>
                      <a:headEnd type="none" w="med" len="med"/>
                      <a:tailEnd type="none" w="med" len="med"/>
                    </a:lnB>
                    <a:noFill/>
                  </a:tcPr>
                </a:tc>
                <a:extLst>
                  <a:ext uri="{0D108BD9-81ED-4DB2-BD59-A6C34878D82A}">
                    <a16:rowId xmlns:a16="http://schemas.microsoft.com/office/drawing/2014/main" val="3296425543"/>
                  </a:ext>
                </a:extLst>
              </a:tr>
              <a:tr h="646588">
                <a:tc>
                  <a:txBody>
                    <a:bodyPr/>
                    <a:lstStyle/>
                    <a:p>
                      <a:pPr marL="0" marR="0" lvl="0" indent="0" algn="ctr" defTabSz="600121" rtl="0" eaLnBrk="1" fontAlgn="auto" latinLnBrk="0" hangingPunct="1">
                        <a:lnSpc>
                          <a:spcPct val="100000"/>
                        </a:lnSpc>
                        <a:spcBef>
                          <a:spcPts val="0"/>
                        </a:spcBef>
                        <a:spcAft>
                          <a:spcPts val="0"/>
                        </a:spcAft>
                        <a:buClrTx/>
                        <a:buSzTx/>
                        <a:buFontTx/>
                        <a:buNone/>
                        <a:tabLst/>
                        <a:defRPr/>
                      </a:pPr>
                      <a:r>
                        <a:rPr lang="en-GB" sz="900" b="0" dirty="0">
                          <a:solidFill>
                            <a:srgbClr val="003F48"/>
                          </a:solidFill>
                          <a:latin typeface="Avenir LT Pro 65 Medium" panose="020B0603020203020204" pitchFamily="34" charset="0"/>
                        </a:rPr>
                        <a:t>HIGH</a:t>
                      </a:r>
                      <a:r>
                        <a:rPr lang="en-GB" sz="900" b="1" dirty="0">
                          <a:solidFill>
                            <a:srgbClr val="003F48"/>
                          </a:solidFill>
                          <a:latin typeface="Avenir LT Pro 65 Medium" panose="020B0603020203020204" pitchFamily="34" charset="0"/>
                        </a:rPr>
                        <a:t> CHURN</a:t>
                      </a:r>
                      <a:endParaRPr lang="en-GB" sz="900" dirty="0">
                        <a:latin typeface="Avenir LT Pro 65 Medium" panose="020B0603020203020204" pitchFamily="34" charset="0"/>
                      </a:endParaRPr>
                    </a:p>
                    <a:p>
                      <a:pPr marL="0" marR="0" lvl="0" indent="0" algn="ctr" defTabSz="600121" rtl="0" eaLnBrk="1" fontAlgn="auto" latinLnBrk="0" hangingPunct="1">
                        <a:lnSpc>
                          <a:spcPct val="100000"/>
                        </a:lnSpc>
                        <a:spcBef>
                          <a:spcPts val="0"/>
                        </a:spcBef>
                        <a:spcAft>
                          <a:spcPts val="0"/>
                        </a:spcAft>
                        <a:buClrTx/>
                        <a:buSzTx/>
                        <a:buFontTx/>
                        <a:buNone/>
                        <a:tabLst/>
                        <a:defRPr/>
                      </a:pPr>
                      <a:r>
                        <a:rPr lang="en-GB" sz="800" dirty="0">
                          <a:latin typeface="Avenir LT Pro 65 Medium" panose="020B0603020203020204" pitchFamily="34" charset="0"/>
                        </a:rPr>
                        <a:t>Customers dissatisfied with product or service and seek alternatives. </a:t>
                      </a:r>
                    </a:p>
                  </a:txBody>
                  <a:tcPr marT="108000" marB="108000">
                    <a:lnT w="12700" cap="flat" cmpd="sng" algn="ctr">
                      <a:solidFill>
                        <a:srgbClr val="003F48"/>
                      </a:solidFill>
                      <a:prstDash val="solid"/>
                      <a:round/>
                      <a:headEnd type="none" w="med" len="med"/>
                      <a:tailEnd type="none" w="med" len="med"/>
                    </a:lnT>
                    <a:lnB w="12700" cap="flat" cmpd="sng" algn="ctr">
                      <a:solidFill>
                        <a:srgbClr val="003F48"/>
                      </a:solidFill>
                      <a:prstDash val="solid"/>
                      <a:round/>
                      <a:headEnd type="none" w="med" len="med"/>
                      <a:tailEnd type="none" w="med" len="med"/>
                    </a:lnB>
                    <a:noFill/>
                  </a:tcPr>
                </a:tc>
                <a:tc>
                  <a:txBody>
                    <a:bodyPr/>
                    <a:lstStyle/>
                    <a:p>
                      <a:pPr marL="0" marR="0" lvl="0" indent="0" algn="ctr" defTabSz="600121" rtl="0" eaLnBrk="1" fontAlgn="auto" latinLnBrk="0" hangingPunct="1">
                        <a:lnSpc>
                          <a:spcPct val="100000"/>
                        </a:lnSpc>
                        <a:spcBef>
                          <a:spcPts val="0"/>
                        </a:spcBef>
                        <a:spcAft>
                          <a:spcPts val="0"/>
                        </a:spcAft>
                        <a:buClrTx/>
                        <a:buSzTx/>
                        <a:buFontTx/>
                        <a:buNone/>
                        <a:tabLst/>
                        <a:defRPr/>
                      </a:pPr>
                      <a:r>
                        <a:rPr lang="en-GB" sz="900" b="0" dirty="0">
                          <a:solidFill>
                            <a:srgbClr val="003F48"/>
                          </a:solidFill>
                          <a:latin typeface="Avenir LT Pro 65 Medium" panose="020B0603020203020204" pitchFamily="34" charset="0"/>
                        </a:rPr>
                        <a:t>POOR </a:t>
                      </a:r>
                      <a:r>
                        <a:rPr lang="en-GB" sz="900" b="1" dirty="0">
                          <a:solidFill>
                            <a:srgbClr val="003F48"/>
                          </a:solidFill>
                          <a:latin typeface="Avenir LT Pro 65 Medium" panose="020B0603020203020204" pitchFamily="34" charset="0"/>
                        </a:rPr>
                        <a:t>REPUTATION</a:t>
                      </a:r>
                      <a:r>
                        <a:rPr lang="en-GB" sz="900" dirty="0">
                          <a:solidFill>
                            <a:schemeClr val="tx1">
                              <a:lumMod val="65000"/>
                              <a:lumOff val="35000"/>
                            </a:schemeClr>
                          </a:solidFill>
                          <a:latin typeface="Avenir LT Pro 65 Medium" panose="020B0603020203020204" pitchFamily="34" charset="0"/>
                        </a:rPr>
                        <a:t>	</a:t>
                      </a:r>
                    </a:p>
                    <a:p>
                      <a:pPr marL="0" marR="0" lvl="0" indent="0" algn="ctr" defTabSz="600121" rtl="0" eaLnBrk="1" fontAlgn="auto" latinLnBrk="0" hangingPunct="1">
                        <a:lnSpc>
                          <a:spcPct val="100000"/>
                        </a:lnSpc>
                        <a:spcBef>
                          <a:spcPts val="0"/>
                        </a:spcBef>
                        <a:spcAft>
                          <a:spcPts val="0"/>
                        </a:spcAft>
                        <a:buClrTx/>
                        <a:buSzTx/>
                        <a:buFontTx/>
                        <a:buNone/>
                        <a:tabLst/>
                        <a:defRPr/>
                      </a:pPr>
                      <a:r>
                        <a:rPr lang="en-GB" sz="800" dirty="0">
                          <a:solidFill>
                            <a:schemeClr val="tx1"/>
                          </a:solidFill>
                          <a:latin typeface="Avenir LT Pro 65 Medium" panose="020B0603020203020204" pitchFamily="34" charset="0"/>
                        </a:rPr>
                        <a:t>Customers share negative experiences with others.</a:t>
                      </a:r>
                    </a:p>
                  </a:txBody>
                  <a:tcPr marT="108000" marB="108000">
                    <a:lnT w="12700" cap="flat" cmpd="sng" algn="ctr">
                      <a:solidFill>
                        <a:srgbClr val="003F48"/>
                      </a:solidFill>
                      <a:prstDash val="solid"/>
                      <a:round/>
                      <a:headEnd type="none" w="med" len="med"/>
                      <a:tailEnd type="none" w="med" len="med"/>
                    </a:lnT>
                    <a:lnB w="12700" cap="flat" cmpd="sng" algn="ctr">
                      <a:solidFill>
                        <a:srgbClr val="003F48"/>
                      </a:solidFill>
                      <a:prstDash val="solid"/>
                      <a:round/>
                      <a:headEnd type="none" w="med" len="med"/>
                      <a:tailEnd type="none" w="med" len="med"/>
                    </a:lnB>
                    <a:noFill/>
                  </a:tcPr>
                </a:tc>
                <a:tc>
                  <a:txBody>
                    <a:bodyPr/>
                    <a:lstStyle/>
                    <a:p>
                      <a:pPr marL="0" marR="0" lvl="0" indent="0" algn="ctr" defTabSz="600121" rtl="0" eaLnBrk="1" fontAlgn="auto" latinLnBrk="0" hangingPunct="1">
                        <a:lnSpc>
                          <a:spcPct val="100000"/>
                        </a:lnSpc>
                        <a:spcBef>
                          <a:spcPts val="0"/>
                        </a:spcBef>
                        <a:spcAft>
                          <a:spcPts val="0"/>
                        </a:spcAft>
                        <a:buClrTx/>
                        <a:buSzTx/>
                        <a:buFontTx/>
                        <a:buNone/>
                        <a:tabLst/>
                        <a:defRPr/>
                      </a:pPr>
                      <a:r>
                        <a:rPr lang="en-GB" sz="900" b="0" dirty="0">
                          <a:solidFill>
                            <a:srgbClr val="003F48"/>
                          </a:solidFill>
                          <a:latin typeface="Avenir LT Pro 65 Medium" panose="020B0603020203020204" pitchFamily="34" charset="0"/>
                        </a:rPr>
                        <a:t>HIGH </a:t>
                      </a:r>
                      <a:r>
                        <a:rPr lang="en-GB" sz="900" b="1" dirty="0">
                          <a:solidFill>
                            <a:srgbClr val="003F48"/>
                          </a:solidFill>
                          <a:latin typeface="Avenir LT Pro 65 Medium" panose="020B0603020203020204" pitchFamily="34" charset="0"/>
                        </a:rPr>
                        <a:t>COSTS</a:t>
                      </a:r>
                    </a:p>
                    <a:p>
                      <a:pPr marL="0" marR="0" lvl="0" indent="0" algn="ctr" defTabSz="600121" rtl="0" eaLnBrk="1" fontAlgn="auto" latinLnBrk="0" hangingPunct="1">
                        <a:lnSpc>
                          <a:spcPct val="100000"/>
                        </a:lnSpc>
                        <a:spcBef>
                          <a:spcPts val="0"/>
                        </a:spcBef>
                        <a:spcAft>
                          <a:spcPts val="0"/>
                        </a:spcAft>
                        <a:buClrTx/>
                        <a:buSzTx/>
                        <a:buFontTx/>
                        <a:buNone/>
                        <a:tabLst/>
                        <a:defRPr/>
                      </a:pPr>
                      <a:r>
                        <a:rPr lang="en-GB" sz="800" dirty="0">
                          <a:latin typeface="Avenir LT Pro 65 Medium" panose="020B0603020203020204" pitchFamily="34" charset="0"/>
                        </a:rPr>
                        <a:t>Business spends more on support and resolving issues.</a:t>
                      </a:r>
                    </a:p>
                  </a:txBody>
                  <a:tcPr marT="108000" marB="108000">
                    <a:lnT w="12700" cap="flat" cmpd="sng" algn="ctr">
                      <a:solidFill>
                        <a:srgbClr val="003F48"/>
                      </a:solidFill>
                      <a:prstDash val="solid"/>
                      <a:round/>
                      <a:headEnd type="none" w="med" len="med"/>
                      <a:tailEnd type="none" w="med" len="med"/>
                    </a:lnT>
                    <a:lnB w="12700" cap="flat" cmpd="sng" algn="ctr">
                      <a:solidFill>
                        <a:srgbClr val="003F48"/>
                      </a:solidFill>
                      <a:prstDash val="solid"/>
                      <a:round/>
                      <a:headEnd type="none" w="med" len="med"/>
                      <a:tailEnd type="none" w="med" len="med"/>
                    </a:lnB>
                    <a:noFill/>
                  </a:tcPr>
                </a:tc>
                <a:extLst>
                  <a:ext uri="{0D108BD9-81ED-4DB2-BD59-A6C34878D82A}">
                    <a16:rowId xmlns:a16="http://schemas.microsoft.com/office/drawing/2014/main" val="3614738653"/>
                  </a:ext>
                </a:extLst>
              </a:tr>
            </a:tbl>
          </a:graphicData>
        </a:graphic>
      </p:graphicFrame>
    </p:spTree>
    <p:extLst>
      <p:ext uri="{BB962C8B-B14F-4D97-AF65-F5344CB8AC3E}">
        <p14:creationId xmlns:p14="http://schemas.microsoft.com/office/powerpoint/2010/main" val="407366807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C240B775-AD14-2A12-641C-726293E9F95E}"/>
              </a:ext>
            </a:extLst>
          </p:cNvPr>
          <p:cNvSpPr txBox="1"/>
          <p:nvPr/>
        </p:nvSpPr>
        <p:spPr>
          <a:xfrm>
            <a:off x="3323670" y="348980"/>
            <a:ext cx="2491778" cy="189154"/>
          </a:xfrm>
          <a:prstGeom prst="rect">
            <a:avLst/>
          </a:prstGeom>
          <a:noFill/>
        </p:spPr>
        <p:txBody>
          <a:bodyPr wrap="square" rtlCol="0" anchor="ctr">
            <a:spAutoFit/>
          </a:bodyPr>
          <a:lstStyle/>
          <a:p>
            <a:pPr algn="r">
              <a:tabLst>
                <a:tab pos="1330387" algn="l"/>
              </a:tabLst>
            </a:pPr>
            <a:r>
              <a:rPr lang="en-GB" sz="629" dirty="0">
                <a:latin typeface="Avenir Next LT Pro Light" panose="020B0304020202020204" pitchFamily="34" charset="0"/>
              </a:rPr>
              <a:t>Management of Customers Pocketbook</a:t>
            </a:r>
          </a:p>
        </p:txBody>
      </p:sp>
      <p:sp>
        <p:nvSpPr>
          <p:cNvPr id="9" name="Slide Number Placeholder 5">
            <a:extLst>
              <a:ext uri="{FF2B5EF4-FFF2-40B4-BE49-F238E27FC236}">
                <a16:creationId xmlns:a16="http://schemas.microsoft.com/office/drawing/2014/main" id="{8CE3BA27-4A0B-FD71-1844-002ACBD2F410}"/>
              </a:ext>
            </a:extLst>
          </p:cNvPr>
          <p:cNvSpPr txBox="1">
            <a:spLocks/>
          </p:cNvSpPr>
          <p:nvPr/>
        </p:nvSpPr>
        <p:spPr>
          <a:xfrm>
            <a:off x="5678078" y="335137"/>
            <a:ext cx="303799" cy="216840"/>
          </a:xfrm>
          <a:prstGeom prst="rect">
            <a:avLst/>
          </a:prstGeom>
        </p:spPr>
        <p:txBody>
          <a:bodyPr vert="horz" lIns="54304" tIns="27153" rIns="54304" bIns="27153" rtlCol="0" anchor="ctr"/>
          <a:lstStyle>
            <a:defPPr>
              <a:defRPr lang="en-US"/>
            </a:defPPr>
            <a:lvl1pPr marL="0" algn="r" defTabSz="457200" rtl="0" eaLnBrk="1" latinLnBrk="0" hangingPunct="1">
              <a:defRPr sz="450" kern="1200">
                <a:solidFill>
                  <a:schemeClr val="bg1">
                    <a:lumMod val="85000"/>
                  </a:schemeClr>
                </a:solidFill>
                <a:latin typeface="Avenir Next LT Pro Light" panose="020B0304020202020204" pitchFamily="34" charset="0"/>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AAF318D0-7A32-4883-B264-F6C453FE3576}" type="slidenum">
              <a:rPr lang="en-GB" sz="754" b="1">
                <a:solidFill>
                  <a:schemeClr val="tx1"/>
                </a:solidFill>
                <a:latin typeface="Avenir LT Pro 65 Medium" panose="020B0603020203020204" pitchFamily="34" charset="0"/>
              </a:rPr>
              <a:pPr/>
              <a:t>41</a:t>
            </a:fld>
            <a:endParaRPr lang="en-GB" sz="754" b="1">
              <a:solidFill>
                <a:schemeClr val="tx1"/>
              </a:solidFill>
              <a:latin typeface="Avenir LT Pro 65 Medium" panose="020B0603020203020204" pitchFamily="34" charset="0"/>
            </a:endParaRPr>
          </a:p>
        </p:txBody>
      </p:sp>
      <p:pic>
        <p:nvPicPr>
          <p:cNvPr id="10" name="Picture 9">
            <a:extLst>
              <a:ext uri="{FF2B5EF4-FFF2-40B4-BE49-F238E27FC236}">
                <a16:creationId xmlns:a16="http://schemas.microsoft.com/office/drawing/2014/main" id="{1C2F9397-3001-18B9-D587-3C3A0CC30CBA}"/>
              </a:ext>
            </a:extLst>
          </p:cNvPr>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a:off x="5421446" y="4002749"/>
            <a:ext cx="513264" cy="134110"/>
          </a:xfrm>
          <a:prstGeom prst="rect">
            <a:avLst/>
          </a:prstGeom>
        </p:spPr>
      </p:pic>
      <p:sp>
        <p:nvSpPr>
          <p:cNvPr id="28" name="Oval 27">
            <a:extLst>
              <a:ext uri="{FF2B5EF4-FFF2-40B4-BE49-F238E27FC236}">
                <a16:creationId xmlns:a16="http://schemas.microsoft.com/office/drawing/2014/main" id="{DAF6C626-C93B-A22E-F2B9-5BA2F12BAEB7}"/>
              </a:ext>
            </a:extLst>
          </p:cNvPr>
          <p:cNvSpPr/>
          <p:nvPr/>
        </p:nvSpPr>
        <p:spPr>
          <a:xfrm rot="11134682">
            <a:off x="5133079" y="835437"/>
            <a:ext cx="170332" cy="170332"/>
          </a:xfrm>
          <a:prstGeom prst="ellipse">
            <a:avLst/>
          </a:prstGeom>
          <a:solidFill>
            <a:schemeClr val="bg1">
              <a:lumMod val="65000"/>
            </a:schemeClr>
          </a:solidFill>
          <a:ln w="6350">
            <a:solidFill>
              <a:srgbClr val="4D4D4D"/>
            </a:solidFill>
            <a:extLst>
              <a:ext uri="{C807C97D-BFC1-408E-A445-0C87EB9F89A2}">
                <ask:lineSketchStyleProps xmlns:ask="http://schemas.microsoft.com/office/drawing/2018/sketchyshapes" sd="3978248048">
                  <a:custGeom>
                    <a:avLst/>
                    <a:gdLst>
                      <a:gd name="connsiteX0" fmla="*/ 0 w 504000"/>
                      <a:gd name="connsiteY0" fmla="*/ 252000 h 504000"/>
                      <a:gd name="connsiteX1" fmla="*/ 252000 w 504000"/>
                      <a:gd name="connsiteY1" fmla="*/ 0 h 504000"/>
                      <a:gd name="connsiteX2" fmla="*/ 504000 w 504000"/>
                      <a:gd name="connsiteY2" fmla="*/ 252000 h 504000"/>
                      <a:gd name="connsiteX3" fmla="*/ 252000 w 504000"/>
                      <a:gd name="connsiteY3" fmla="*/ 504000 h 504000"/>
                      <a:gd name="connsiteX4" fmla="*/ 0 w 504000"/>
                      <a:gd name="connsiteY4" fmla="*/ 252000 h 504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04000" h="504000" fill="none" extrusionOk="0">
                        <a:moveTo>
                          <a:pt x="0" y="252000"/>
                        </a:moveTo>
                        <a:cubicBezTo>
                          <a:pt x="10215" y="121361"/>
                          <a:pt x="108227" y="-5764"/>
                          <a:pt x="252000" y="0"/>
                        </a:cubicBezTo>
                        <a:cubicBezTo>
                          <a:pt x="365645" y="1603"/>
                          <a:pt x="495676" y="146461"/>
                          <a:pt x="504000" y="252000"/>
                        </a:cubicBezTo>
                        <a:cubicBezTo>
                          <a:pt x="504107" y="359184"/>
                          <a:pt x="374048" y="509862"/>
                          <a:pt x="252000" y="504000"/>
                        </a:cubicBezTo>
                        <a:cubicBezTo>
                          <a:pt x="101159" y="488907"/>
                          <a:pt x="20161" y="379868"/>
                          <a:pt x="0" y="252000"/>
                        </a:cubicBezTo>
                        <a:close/>
                      </a:path>
                      <a:path w="504000" h="504000" stroke="0" extrusionOk="0">
                        <a:moveTo>
                          <a:pt x="0" y="252000"/>
                        </a:moveTo>
                        <a:cubicBezTo>
                          <a:pt x="-2454" y="108298"/>
                          <a:pt x="144402" y="-14082"/>
                          <a:pt x="252000" y="0"/>
                        </a:cubicBezTo>
                        <a:cubicBezTo>
                          <a:pt x="400050" y="18812"/>
                          <a:pt x="477128" y="125353"/>
                          <a:pt x="504000" y="252000"/>
                        </a:cubicBezTo>
                        <a:cubicBezTo>
                          <a:pt x="484323" y="374101"/>
                          <a:pt x="415844" y="494832"/>
                          <a:pt x="252000" y="504000"/>
                        </a:cubicBezTo>
                        <a:cubicBezTo>
                          <a:pt x="93898" y="484274"/>
                          <a:pt x="10706" y="399289"/>
                          <a:pt x="0" y="252000"/>
                        </a:cubicBezTo>
                        <a:close/>
                      </a:path>
                    </a:pathLst>
                  </a:custGeom>
                  <ask:type>
                    <ask:lineSketchNone/>
                  </ask:type>
                </ask:lineSketchStyleProps>
              </a:ext>
            </a:extLst>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508"/>
          </a:p>
        </p:txBody>
      </p:sp>
      <p:sp>
        <p:nvSpPr>
          <p:cNvPr id="29" name="Oval 28">
            <a:extLst>
              <a:ext uri="{FF2B5EF4-FFF2-40B4-BE49-F238E27FC236}">
                <a16:creationId xmlns:a16="http://schemas.microsoft.com/office/drawing/2014/main" id="{1E8014AC-EAAA-9B96-4366-28149F3D319B}"/>
              </a:ext>
            </a:extLst>
          </p:cNvPr>
          <p:cNvSpPr/>
          <p:nvPr/>
        </p:nvSpPr>
        <p:spPr>
          <a:xfrm>
            <a:off x="5334582" y="835437"/>
            <a:ext cx="170332" cy="170332"/>
          </a:xfrm>
          <a:prstGeom prst="ellipse">
            <a:avLst/>
          </a:prstGeom>
          <a:solidFill>
            <a:schemeClr val="bg1">
              <a:lumMod val="65000"/>
            </a:schemeClr>
          </a:solidFill>
          <a:ln w="6350">
            <a:solidFill>
              <a:srgbClr val="4D4D4D"/>
            </a:solidFill>
            <a:extLst>
              <a:ext uri="{C807C97D-BFC1-408E-A445-0C87EB9F89A2}">
                <ask:lineSketchStyleProps xmlns:ask="http://schemas.microsoft.com/office/drawing/2018/sketchyshapes" sd="3978248048">
                  <a:custGeom>
                    <a:avLst/>
                    <a:gdLst>
                      <a:gd name="connsiteX0" fmla="*/ 0 w 504000"/>
                      <a:gd name="connsiteY0" fmla="*/ 252000 h 504000"/>
                      <a:gd name="connsiteX1" fmla="*/ 252000 w 504000"/>
                      <a:gd name="connsiteY1" fmla="*/ 0 h 504000"/>
                      <a:gd name="connsiteX2" fmla="*/ 504000 w 504000"/>
                      <a:gd name="connsiteY2" fmla="*/ 252000 h 504000"/>
                      <a:gd name="connsiteX3" fmla="*/ 252000 w 504000"/>
                      <a:gd name="connsiteY3" fmla="*/ 504000 h 504000"/>
                      <a:gd name="connsiteX4" fmla="*/ 0 w 504000"/>
                      <a:gd name="connsiteY4" fmla="*/ 252000 h 504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04000" h="504000" fill="none" extrusionOk="0">
                        <a:moveTo>
                          <a:pt x="0" y="252000"/>
                        </a:moveTo>
                        <a:cubicBezTo>
                          <a:pt x="10215" y="121361"/>
                          <a:pt x="108227" y="-5764"/>
                          <a:pt x="252000" y="0"/>
                        </a:cubicBezTo>
                        <a:cubicBezTo>
                          <a:pt x="365645" y="1603"/>
                          <a:pt x="495676" y="146461"/>
                          <a:pt x="504000" y="252000"/>
                        </a:cubicBezTo>
                        <a:cubicBezTo>
                          <a:pt x="504107" y="359184"/>
                          <a:pt x="374048" y="509862"/>
                          <a:pt x="252000" y="504000"/>
                        </a:cubicBezTo>
                        <a:cubicBezTo>
                          <a:pt x="101159" y="488907"/>
                          <a:pt x="20161" y="379868"/>
                          <a:pt x="0" y="252000"/>
                        </a:cubicBezTo>
                        <a:close/>
                      </a:path>
                      <a:path w="504000" h="504000" stroke="0" extrusionOk="0">
                        <a:moveTo>
                          <a:pt x="0" y="252000"/>
                        </a:moveTo>
                        <a:cubicBezTo>
                          <a:pt x="-2454" y="108298"/>
                          <a:pt x="144402" y="-14082"/>
                          <a:pt x="252000" y="0"/>
                        </a:cubicBezTo>
                        <a:cubicBezTo>
                          <a:pt x="400050" y="18812"/>
                          <a:pt x="477128" y="125353"/>
                          <a:pt x="504000" y="252000"/>
                        </a:cubicBezTo>
                        <a:cubicBezTo>
                          <a:pt x="484323" y="374101"/>
                          <a:pt x="415844" y="494832"/>
                          <a:pt x="252000" y="504000"/>
                        </a:cubicBezTo>
                        <a:cubicBezTo>
                          <a:pt x="93898" y="484274"/>
                          <a:pt x="10706" y="399289"/>
                          <a:pt x="0" y="252000"/>
                        </a:cubicBezTo>
                        <a:close/>
                      </a:path>
                    </a:pathLst>
                  </a:custGeom>
                  <ask:type>
                    <ask:lineSketchNone/>
                  </ask:type>
                </ask:lineSketchStyleProps>
              </a:ext>
            </a:extLst>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508"/>
          </a:p>
        </p:txBody>
      </p:sp>
      <p:sp>
        <p:nvSpPr>
          <p:cNvPr id="30" name="Oval 29">
            <a:extLst>
              <a:ext uri="{FF2B5EF4-FFF2-40B4-BE49-F238E27FC236}">
                <a16:creationId xmlns:a16="http://schemas.microsoft.com/office/drawing/2014/main" id="{61DDF8B7-C537-F76E-2E44-34328ACB1361}"/>
              </a:ext>
            </a:extLst>
          </p:cNvPr>
          <p:cNvSpPr/>
          <p:nvPr/>
        </p:nvSpPr>
        <p:spPr>
          <a:xfrm rot="18691099">
            <a:off x="5540715" y="835437"/>
            <a:ext cx="170332" cy="170332"/>
          </a:xfrm>
          <a:prstGeom prst="ellipse">
            <a:avLst/>
          </a:prstGeom>
          <a:solidFill>
            <a:schemeClr val="bg1">
              <a:lumMod val="65000"/>
            </a:schemeClr>
          </a:solidFill>
          <a:ln w="6350">
            <a:solidFill>
              <a:srgbClr val="4D4D4D"/>
            </a:solidFill>
            <a:extLst>
              <a:ext uri="{C807C97D-BFC1-408E-A445-0C87EB9F89A2}">
                <ask:lineSketchStyleProps xmlns:ask="http://schemas.microsoft.com/office/drawing/2018/sketchyshapes" sd="3978248048">
                  <a:custGeom>
                    <a:avLst/>
                    <a:gdLst>
                      <a:gd name="connsiteX0" fmla="*/ 0 w 504000"/>
                      <a:gd name="connsiteY0" fmla="*/ 252000 h 504000"/>
                      <a:gd name="connsiteX1" fmla="*/ 252000 w 504000"/>
                      <a:gd name="connsiteY1" fmla="*/ 0 h 504000"/>
                      <a:gd name="connsiteX2" fmla="*/ 504000 w 504000"/>
                      <a:gd name="connsiteY2" fmla="*/ 252000 h 504000"/>
                      <a:gd name="connsiteX3" fmla="*/ 252000 w 504000"/>
                      <a:gd name="connsiteY3" fmla="*/ 504000 h 504000"/>
                      <a:gd name="connsiteX4" fmla="*/ 0 w 504000"/>
                      <a:gd name="connsiteY4" fmla="*/ 252000 h 504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04000" h="504000" fill="none" extrusionOk="0">
                        <a:moveTo>
                          <a:pt x="0" y="252000"/>
                        </a:moveTo>
                        <a:cubicBezTo>
                          <a:pt x="10215" y="121361"/>
                          <a:pt x="108227" y="-5764"/>
                          <a:pt x="252000" y="0"/>
                        </a:cubicBezTo>
                        <a:cubicBezTo>
                          <a:pt x="365645" y="1603"/>
                          <a:pt x="495676" y="146461"/>
                          <a:pt x="504000" y="252000"/>
                        </a:cubicBezTo>
                        <a:cubicBezTo>
                          <a:pt x="504107" y="359184"/>
                          <a:pt x="374048" y="509862"/>
                          <a:pt x="252000" y="504000"/>
                        </a:cubicBezTo>
                        <a:cubicBezTo>
                          <a:pt x="101159" y="488907"/>
                          <a:pt x="20161" y="379868"/>
                          <a:pt x="0" y="252000"/>
                        </a:cubicBezTo>
                        <a:close/>
                      </a:path>
                      <a:path w="504000" h="504000" stroke="0" extrusionOk="0">
                        <a:moveTo>
                          <a:pt x="0" y="252000"/>
                        </a:moveTo>
                        <a:cubicBezTo>
                          <a:pt x="-2454" y="108298"/>
                          <a:pt x="144402" y="-14082"/>
                          <a:pt x="252000" y="0"/>
                        </a:cubicBezTo>
                        <a:cubicBezTo>
                          <a:pt x="400050" y="18812"/>
                          <a:pt x="477128" y="125353"/>
                          <a:pt x="504000" y="252000"/>
                        </a:cubicBezTo>
                        <a:cubicBezTo>
                          <a:pt x="484323" y="374101"/>
                          <a:pt x="415844" y="494832"/>
                          <a:pt x="252000" y="504000"/>
                        </a:cubicBezTo>
                        <a:cubicBezTo>
                          <a:pt x="93898" y="484274"/>
                          <a:pt x="10706" y="399289"/>
                          <a:pt x="0" y="252000"/>
                        </a:cubicBezTo>
                        <a:close/>
                      </a:path>
                    </a:pathLst>
                  </a:custGeom>
                  <ask:type>
                    <ask:lineSketchNone/>
                  </ask:type>
                </ask:lineSketchStyleProps>
              </a:ext>
            </a:extLst>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508"/>
          </a:p>
        </p:txBody>
      </p:sp>
      <p:sp>
        <p:nvSpPr>
          <p:cNvPr id="31" name="Oval 30">
            <a:extLst>
              <a:ext uri="{FF2B5EF4-FFF2-40B4-BE49-F238E27FC236}">
                <a16:creationId xmlns:a16="http://schemas.microsoft.com/office/drawing/2014/main" id="{7329FC7D-26F8-EC04-D2F3-3BD8795C5239}"/>
              </a:ext>
            </a:extLst>
          </p:cNvPr>
          <p:cNvSpPr/>
          <p:nvPr/>
        </p:nvSpPr>
        <p:spPr>
          <a:xfrm>
            <a:off x="5746420" y="835437"/>
            <a:ext cx="170332" cy="170332"/>
          </a:xfrm>
          <a:prstGeom prst="ellipse">
            <a:avLst/>
          </a:prstGeom>
          <a:solidFill>
            <a:schemeClr val="bg1">
              <a:lumMod val="65000"/>
            </a:schemeClr>
          </a:solidFill>
          <a:ln w="6350">
            <a:solidFill>
              <a:srgbClr val="4D4D4D"/>
            </a:solidFill>
            <a:extLst>
              <a:ext uri="{C807C97D-BFC1-408E-A445-0C87EB9F89A2}">
                <ask:lineSketchStyleProps xmlns:ask="http://schemas.microsoft.com/office/drawing/2018/sketchyshapes" sd="3978248048">
                  <a:custGeom>
                    <a:avLst/>
                    <a:gdLst>
                      <a:gd name="connsiteX0" fmla="*/ 0 w 504000"/>
                      <a:gd name="connsiteY0" fmla="*/ 252000 h 504000"/>
                      <a:gd name="connsiteX1" fmla="*/ 252000 w 504000"/>
                      <a:gd name="connsiteY1" fmla="*/ 0 h 504000"/>
                      <a:gd name="connsiteX2" fmla="*/ 504000 w 504000"/>
                      <a:gd name="connsiteY2" fmla="*/ 252000 h 504000"/>
                      <a:gd name="connsiteX3" fmla="*/ 252000 w 504000"/>
                      <a:gd name="connsiteY3" fmla="*/ 504000 h 504000"/>
                      <a:gd name="connsiteX4" fmla="*/ 0 w 504000"/>
                      <a:gd name="connsiteY4" fmla="*/ 252000 h 504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04000" h="504000" fill="none" extrusionOk="0">
                        <a:moveTo>
                          <a:pt x="0" y="252000"/>
                        </a:moveTo>
                        <a:cubicBezTo>
                          <a:pt x="10215" y="121361"/>
                          <a:pt x="108227" y="-5764"/>
                          <a:pt x="252000" y="0"/>
                        </a:cubicBezTo>
                        <a:cubicBezTo>
                          <a:pt x="365645" y="1603"/>
                          <a:pt x="495676" y="146461"/>
                          <a:pt x="504000" y="252000"/>
                        </a:cubicBezTo>
                        <a:cubicBezTo>
                          <a:pt x="504107" y="359184"/>
                          <a:pt x="374048" y="509862"/>
                          <a:pt x="252000" y="504000"/>
                        </a:cubicBezTo>
                        <a:cubicBezTo>
                          <a:pt x="101159" y="488907"/>
                          <a:pt x="20161" y="379868"/>
                          <a:pt x="0" y="252000"/>
                        </a:cubicBezTo>
                        <a:close/>
                      </a:path>
                      <a:path w="504000" h="504000" stroke="0" extrusionOk="0">
                        <a:moveTo>
                          <a:pt x="0" y="252000"/>
                        </a:moveTo>
                        <a:cubicBezTo>
                          <a:pt x="-2454" y="108298"/>
                          <a:pt x="144402" y="-14082"/>
                          <a:pt x="252000" y="0"/>
                        </a:cubicBezTo>
                        <a:cubicBezTo>
                          <a:pt x="400050" y="18812"/>
                          <a:pt x="477128" y="125353"/>
                          <a:pt x="504000" y="252000"/>
                        </a:cubicBezTo>
                        <a:cubicBezTo>
                          <a:pt x="484323" y="374101"/>
                          <a:pt x="415844" y="494832"/>
                          <a:pt x="252000" y="504000"/>
                        </a:cubicBezTo>
                        <a:cubicBezTo>
                          <a:pt x="93898" y="484274"/>
                          <a:pt x="10706" y="399289"/>
                          <a:pt x="0" y="252000"/>
                        </a:cubicBezTo>
                        <a:close/>
                      </a:path>
                    </a:pathLst>
                  </a:custGeom>
                  <ask:type>
                    <ask:lineSketchNone/>
                  </ask:type>
                </ask:lineSketchStyleProps>
              </a:ext>
            </a:extLst>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508"/>
          </a:p>
        </p:txBody>
      </p:sp>
      <p:pic>
        <p:nvPicPr>
          <p:cNvPr id="32" name="Graphic 31" descr="Rocket with solid fill">
            <a:extLst>
              <a:ext uri="{FF2B5EF4-FFF2-40B4-BE49-F238E27FC236}">
                <a16:creationId xmlns:a16="http://schemas.microsoft.com/office/drawing/2014/main" id="{771E5BFF-EACA-507B-6FCC-E3657E996EA2}"/>
              </a:ext>
            </a:extLst>
          </p:cNvPr>
          <p:cNvPicPr>
            <a:picLocks noChangeAspect="1"/>
          </p:cNvPicPr>
          <p:nvPr/>
        </p:nvPicPr>
        <p:blipFill>
          <a:blip r:embed="rId3" cstate="print">
            <a:extLst>
              <a:ext uri="{28A0092B-C50C-407E-A947-70E740481C1C}">
                <a14:useLocalDpi xmlns:a14="http://schemas.microsoft.com/office/drawing/2010/main"/>
              </a:ext>
              <a:ext uri="{96DAC541-7B7A-43D3-8B79-37D633B846F1}">
                <asvg:svgBlip xmlns:asvg="http://schemas.microsoft.com/office/drawing/2016/SVG/main" r:embed="rId4"/>
              </a:ext>
            </a:extLst>
          </a:blip>
          <a:stretch>
            <a:fillRect/>
          </a:stretch>
        </p:blipFill>
        <p:spPr>
          <a:xfrm>
            <a:off x="5759050" y="855911"/>
            <a:ext cx="129385" cy="129385"/>
          </a:xfrm>
          <a:prstGeom prst="rect">
            <a:avLst/>
          </a:prstGeom>
        </p:spPr>
      </p:pic>
      <p:pic>
        <p:nvPicPr>
          <p:cNvPr id="33" name="Graphic 32" descr="Walk with solid fill">
            <a:extLst>
              <a:ext uri="{FF2B5EF4-FFF2-40B4-BE49-F238E27FC236}">
                <a16:creationId xmlns:a16="http://schemas.microsoft.com/office/drawing/2014/main" id="{D4CC3CA2-9EAC-6AA9-696E-0DF79D395753}"/>
              </a:ext>
            </a:extLst>
          </p:cNvPr>
          <p:cNvPicPr>
            <a:picLocks noChangeAspect="1"/>
          </p:cNvPicPr>
          <p:nvPr/>
        </p:nvPicPr>
        <p:blipFill>
          <a:blip r:embed="rId5" cstate="print">
            <a:extLst>
              <a:ext uri="{28A0092B-C50C-407E-A947-70E740481C1C}">
                <a14:useLocalDpi xmlns:a14="http://schemas.microsoft.com/office/drawing/2010/main"/>
              </a:ext>
              <a:ext uri="{96DAC541-7B7A-43D3-8B79-37D633B846F1}">
                <asvg:svgBlip xmlns:asvg="http://schemas.microsoft.com/office/drawing/2016/SVG/main" r:embed="rId6"/>
              </a:ext>
            </a:extLst>
          </a:blip>
          <a:stretch>
            <a:fillRect/>
          </a:stretch>
        </p:blipFill>
        <p:spPr>
          <a:xfrm>
            <a:off x="5352901" y="858537"/>
            <a:ext cx="124135" cy="124133"/>
          </a:xfrm>
          <a:prstGeom prst="rect">
            <a:avLst/>
          </a:prstGeom>
        </p:spPr>
      </p:pic>
      <p:pic>
        <p:nvPicPr>
          <p:cNvPr id="34" name="Graphic 33" descr="Run with solid fill">
            <a:extLst>
              <a:ext uri="{FF2B5EF4-FFF2-40B4-BE49-F238E27FC236}">
                <a16:creationId xmlns:a16="http://schemas.microsoft.com/office/drawing/2014/main" id="{3D007D3B-3CB8-B756-4E83-A8439E1D1807}"/>
              </a:ext>
            </a:extLst>
          </p:cNvPr>
          <p:cNvPicPr>
            <a:picLocks noChangeAspect="1"/>
          </p:cNvPicPr>
          <p:nvPr/>
        </p:nvPicPr>
        <p:blipFill>
          <a:blip r:embed="rId7" cstate="print">
            <a:extLst>
              <a:ext uri="{28A0092B-C50C-407E-A947-70E740481C1C}">
                <a14:useLocalDpi xmlns:a14="http://schemas.microsoft.com/office/drawing/2010/main"/>
              </a:ext>
              <a:ext uri="{96DAC541-7B7A-43D3-8B79-37D633B846F1}">
                <asvg:svgBlip xmlns:asvg="http://schemas.microsoft.com/office/drawing/2016/SVG/main" r:embed="rId8"/>
              </a:ext>
            </a:extLst>
          </a:blip>
          <a:stretch>
            <a:fillRect/>
          </a:stretch>
        </p:blipFill>
        <p:spPr>
          <a:xfrm>
            <a:off x="5554373" y="858537"/>
            <a:ext cx="124135" cy="124133"/>
          </a:xfrm>
          <a:prstGeom prst="rect">
            <a:avLst/>
          </a:prstGeom>
        </p:spPr>
      </p:pic>
      <p:grpSp>
        <p:nvGrpSpPr>
          <p:cNvPr id="35" name="Group 34">
            <a:extLst>
              <a:ext uri="{FF2B5EF4-FFF2-40B4-BE49-F238E27FC236}">
                <a16:creationId xmlns:a16="http://schemas.microsoft.com/office/drawing/2014/main" id="{520D8444-3620-1FE6-F1C0-351FD6D812CB}"/>
              </a:ext>
            </a:extLst>
          </p:cNvPr>
          <p:cNvGrpSpPr>
            <a:grpSpLocks noChangeAspect="1"/>
          </p:cNvGrpSpPr>
          <p:nvPr/>
        </p:nvGrpSpPr>
        <p:grpSpPr>
          <a:xfrm>
            <a:off x="5181186" y="862610"/>
            <a:ext cx="64801" cy="115987"/>
            <a:chOff x="1761709" y="3023427"/>
            <a:chExt cx="584084" cy="1135811"/>
          </a:xfrm>
          <a:solidFill>
            <a:srgbClr val="4D4D4D"/>
          </a:solidFill>
        </p:grpSpPr>
        <p:sp>
          <p:nvSpPr>
            <p:cNvPr id="40" name="Freeform: Shape 39">
              <a:extLst>
                <a:ext uri="{FF2B5EF4-FFF2-40B4-BE49-F238E27FC236}">
                  <a16:creationId xmlns:a16="http://schemas.microsoft.com/office/drawing/2014/main" id="{6904C6C6-9EEF-8BA4-E0E5-B9C2539343CA}"/>
                </a:ext>
              </a:extLst>
            </p:cNvPr>
            <p:cNvSpPr/>
            <p:nvPr/>
          </p:nvSpPr>
          <p:spPr>
            <a:xfrm>
              <a:off x="1973650" y="3023427"/>
              <a:ext cx="211313" cy="211313"/>
            </a:xfrm>
            <a:custGeom>
              <a:avLst/>
              <a:gdLst>
                <a:gd name="connsiteX0" fmla="*/ 211314 w 211313"/>
                <a:gd name="connsiteY0" fmla="*/ 105657 h 211313"/>
                <a:gd name="connsiteX1" fmla="*/ 105657 w 211313"/>
                <a:gd name="connsiteY1" fmla="*/ 211314 h 211313"/>
                <a:gd name="connsiteX2" fmla="*/ 0 w 211313"/>
                <a:gd name="connsiteY2" fmla="*/ 105657 h 211313"/>
                <a:gd name="connsiteX3" fmla="*/ 105657 w 211313"/>
                <a:gd name="connsiteY3" fmla="*/ 0 h 211313"/>
                <a:gd name="connsiteX4" fmla="*/ 211314 w 211313"/>
                <a:gd name="connsiteY4" fmla="*/ 105657 h 2113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1313" h="211313">
                  <a:moveTo>
                    <a:pt x="211314" y="105657"/>
                  </a:moveTo>
                  <a:cubicBezTo>
                    <a:pt x="211314" y="164009"/>
                    <a:pt x="164009" y="211314"/>
                    <a:pt x="105657" y="211314"/>
                  </a:cubicBezTo>
                  <a:cubicBezTo>
                    <a:pt x="47304" y="211314"/>
                    <a:pt x="0" y="164009"/>
                    <a:pt x="0" y="105657"/>
                  </a:cubicBezTo>
                  <a:cubicBezTo>
                    <a:pt x="0" y="47304"/>
                    <a:pt x="47304" y="0"/>
                    <a:pt x="105657" y="0"/>
                  </a:cubicBezTo>
                  <a:cubicBezTo>
                    <a:pt x="164009" y="0"/>
                    <a:pt x="211314" y="47304"/>
                    <a:pt x="211314" y="105657"/>
                  </a:cubicBezTo>
                  <a:close/>
                </a:path>
              </a:pathLst>
            </a:custGeom>
            <a:grpFill/>
            <a:ln w="13196" cap="flat">
              <a:noFill/>
              <a:prstDash val="solid"/>
              <a:miter/>
            </a:ln>
          </p:spPr>
          <p:txBody>
            <a:bodyPr rtlCol="0" anchor="ctr"/>
            <a:lstStyle/>
            <a:p>
              <a:endParaRPr lang="en-GB" sz="1320"/>
            </a:p>
          </p:txBody>
        </p:sp>
        <p:sp>
          <p:nvSpPr>
            <p:cNvPr id="41" name="Freeform: Shape 40">
              <a:extLst>
                <a:ext uri="{FF2B5EF4-FFF2-40B4-BE49-F238E27FC236}">
                  <a16:creationId xmlns:a16="http://schemas.microsoft.com/office/drawing/2014/main" id="{D1771600-822B-88EA-B7E5-D689CAB99EA1}"/>
                </a:ext>
              </a:extLst>
            </p:cNvPr>
            <p:cNvSpPr/>
            <p:nvPr/>
          </p:nvSpPr>
          <p:spPr>
            <a:xfrm>
              <a:off x="1761709" y="3260940"/>
              <a:ext cx="584084" cy="898298"/>
            </a:xfrm>
            <a:custGeom>
              <a:avLst/>
              <a:gdLst>
                <a:gd name="connsiteX0" fmla="*/ 704299 w 740096"/>
                <a:gd name="connsiteY0" fmla="*/ 279991 h 898083"/>
                <a:gd name="connsiteX1" fmla="*/ 568266 w 740096"/>
                <a:gd name="connsiteY1" fmla="*/ 235086 h 898083"/>
                <a:gd name="connsiteX2" fmla="*/ 490344 w 740096"/>
                <a:gd name="connsiteY2" fmla="*/ 55470 h 898083"/>
                <a:gd name="connsiteX3" fmla="*/ 397894 w 740096"/>
                <a:gd name="connsiteY3" fmla="*/ 0 h 898083"/>
                <a:gd name="connsiteX4" fmla="*/ 352990 w 740096"/>
                <a:gd name="connsiteY4" fmla="*/ 10566 h 898083"/>
                <a:gd name="connsiteX5" fmla="*/ 168091 w 740096"/>
                <a:gd name="connsiteY5" fmla="*/ 83205 h 898083"/>
                <a:gd name="connsiteX6" fmla="*/ 139035 w 740096"/>
                <a:gd name="connsiteY6" fmla="*/ 112260 h 898083"/>
                <a:gd name="connsiteX7" fmla="*/ 73000 w 740096"/>
                <a:gd name="connsiteY7" fmla="*/ 270746 h 898083"/>
                <a:gd name="connsiteX8" fmla="*/ 102055 w 740096"/>
                <a:gd name="connsiteY8" fmla="*/ 339423 h 898083"/>
                <a:gd name="connsiteX9" fmla="*/ 121866 w 740096"/>
                <a:gd name="connsiteY9" fmla="*/ 343385 h 898083"/>
                <a:gd name="connsiteX10" fmla="*/ 170732 w 740096"/>
                <a:gd name="connsiteY10" fmla="*/ 310367 h 898083"/>
                <a:gd name="connsiteX11" fmla="*/ 224881 w 740096"/>
                <a:gd name="connsiteY11" fmla="*/ 173013 h 898083"/>
                <a:gd name="connsiteX12" fmla="*/ 280351 w 740096"/>
                <a:gd name="connsiteY12" fmla="*/ 151882 h 898083"/>
                <a:gd name="connsiteX13" fmla="*/ 189222 w 740096"/>
                <a:gd name="connsiteY13" fmla="*/ 596961 h 898083"/>
                <a:gd name="connsiteX14" fmla="*/ 12247 w 740096"/>
                <a:gd name="connsiteY14" fmla="*/ 812237 h 898083"/>
                <a:gd name="connsiteX15" fmla="*/ 18851 w 740096"/>
                <a:gd name="connsiteY15" fmla="*/ 886197 h 898083"/>
                <a:gd name="connsiteX16" fmla="*/ 51868 w 740096"/>
                <a:gd name="connsiteY16" fmla="*/ 898083 h 898083"/>
                <a:gd name="connsiteX17" fmla="*/ 92810 w 740096"/>
                <a:gd name="connsiteY17" fmla="*/ 878272 h 898083"/>
                <a:gd name="connsiteX18" fmla="*/ 277710 w 740096"/>
                <a:gd name="connsiteY18" fmla="*/ 653752 h 898083"/>
                <a:gd name="connsiteX19" fmla="*/ 288275 w 740096"/>
                <a:gd name="connsiteY19" fmla="*/ 631300 h 898083"/>
                <a:gd name="connsiteX20" fmla="*/ 319973 w 740096"/>
                <a:gd name="connsiteY20" fmla="*/ 478097 h 898083"/>
                <a:gd name="connsiteX21" fmla="*/ 462609 w 740096"/>
                <a:gd name="connsiteY21" fmla="*/ 581113 h 898083"/>
                <a:gd name="connsiteX22" fmla="*/ 462609 w 740096"/>
                <a:gd name="connsiteY22" fmla="*/ 845255 h 898083"/>
                <a:gd name="connsiteX23" fmla="*/ 515438 w 740096"/>
                <a:gd name="connsiteY23" fmla="*/ 898083 h 898083"/>
                <a:gd name="connsiteX24" fmla="*/ 568266 w 740096"/>
                <a:gd name="connsiteY24" fmla="*/ 845255 h 898083"/>
                <a:gd name="connsiteX25" fmla="*/ 568266 w 740096"/>
                <a:gd name="connsiteY25" fmla="*/ 554698 h 898083"/>
                <a:gd name="connsiteX26" fmla="*/ 547135 w 740096"/>
                <a:gd name="connsiteY26" fmla="*/ 512436 h 898083"/>
                <a:gd name="connsiteX27" fmla="*/ 419026 w 740096"/>
                <a:gd name="connsiteY27" fmla="*/ 418665 h 898083"/>
                <a:gd name="connsiteX28" fmla="*/ 454685 w 740096"/>
                <a:gd name="connsiteY28" fmla="*/ 240369 h 898083"/>
                <a:gd name="connsiteX29" fmla="*/ 479778 w 740096"/>
                <a:gd name="connsiteY29" fmla="*/ 298481 h 898083"/>
                <a:gd name="connsiteX30" fmla="*/ 511476 w 740096"/>
                <a:gd name="connsiteY30" fmla="*/ 327536 h 898083"/>
                <a:gd name="connsiteX31" fmla="*/ 669961 w 740096"/>
                <a:gd name="connsiteY31" fmla="*/ 380365 h 898083"/>
                <a:gd name="connsiteX32" fmla="*/ 687130 w 740096"/>
                <a:gd name="connsiteY32" fmla="*/ 383006 h 898083"/>
                <a:gd name="connsiteX33" fmla="*/ 737317 w 740096"/>
                <a:gd name="connsiteY33" fmla="*/ 347347 h 898083"/>
                <a:gd name="connsiteX34" fmla="*/ 704299 w 740096"/>
                <a:gd name="connsiteY34" fmla="*/ 279991 h 898083"/>
                <a:gd name="connsiteX0" fmla="*/ 704299 w 740096"/>
                <a:gd name="connsiteY0" fmla="*/ 279991 h 898083"/>
                <a:gd name="connsiteX1" fmla="*/ 568266 w 740096"/>
                <a:gd name="connsiteY1" fmla="*/ 235086 h 898083"/>
                <a:gd name="connsiteX2" fmla="*/ 490344 w 740096"/>
                <a:gd name="connsiteY2" fmla="*/ 55470 h 898083"/>
                <a:gd name="connsiteX3" fmla="*/ 397894 w 740096"/>
                <a:gd name="connsiteY3" fmla="*/ 0 h 898083"/>
                <a:gd name="connsiteX4" fmla="*/ 352990 w 740096"/>
                <a:gd name="connsiteY4" fmla="*/ 10566 h 898083"/>
                <a:gd name="connsiteX5" fmla="*/ 168091 w 740096"/>
                <a:gd name="connsiteY5" fmla="*/ 83205 h 898083"/>
                <a:gd name="connsiteX6" fmla="*/ 139035 w 740096"/>
                <a:gd name="connsiteY6" fmla="*/ 112260 h 898083"/>
                <a:gd name="connsiteX7" fmla="*/ 73000 w 740096"/>
                <a:gd name="connsiteY7" fmla="*/ 270746 h 898083"/>
                <a:gd name="connsiteX8" fmla="*/ 102055 w 740096"/>
                <a:gd name="connsiteY8" fmla="*/ 339423 h 898083"/>
                <a:gd name="connsiteX9" fmla="*/ 121866 w 740096"/>
                <a:gd name="connsiteY9" fmla="*/ 343385 h 898083"/>
                <a:gd name="connsiteX10" fmla="*/ 170732 w 740096"/>
                <a:gd name="connsiteY10" fmla="*/ 310367 h 898083"/>
                <a:gd name="connsiteX11" fmla="*/ 224881 w 740096"/>
                <a:gd name="connsiteY11" fmla="*/ 173013 h 898083"/>
                <a:gd name="connsiteX12" fmla="*/ 280351 w 740096"/>
                <a:gd name="connsiteY12" fmla="*/ 151882 h 898083"/>
                <a:gd name="connsiteX13" fmla="*/ 189222 w 740096"/>
                <a:gd name="connsiteY13" fmla="*/ 596961 h 898083"/>
                <a:gd name="connsiteX14" fmla="*/ 12247 w 740096"/>
                <a:gd name="connsiteY14" fmla="*/ 812237 h 898083"/>
                <a:gd name="connsiteX15" fmla="*/ 18851 w 740096"/>
                <a:gd name="connsiteY15" fmla="*/ 886197 h 898083"/>
                <a:gd name="connsiteX16" fmla="*/ 51868 w 740096"/>
                <a:gd name="connsiteY16" fmla="*/ 898083 h 898083"/>
                <a:gd name="connsiteX17" fmla="*/ 92810 w 740096"/>
                <a:gd name="connsiteY17" fmla="*/ 878272 h 898083"/>
                <a:gd name="connsiteX18" fmla="*/ 277710 w 740096"/>
                <a:gd name="connsiteY18" fmla="*/ 653752 h 898083"/>
                <a:gd name="connsiteX19" fmla="*/ 288275 w 740096"/>
                <a:gd name="connsiteY19" fmla="*/ 631300 h 898083"/>
                <a:gd name="connsiteX20" fmla="*/ 319973 w 740096"/>
                <a:gd name="connsiteY20" fmla="*/ 478097 h 898083"/>
                <a:gd name="connsiteX21" fmla="*/ 462609 w 740096"/>
                <a:gd name="connsiteY21" fmla="*/ 581113 h 898083"/>
                <a:gd name="connsiteX22" fmla="*/ 462609 w 740096"/>
                <a:gd name="connsiteY22" fmla="*/ 845255 h 898083"/>
                <a:gd name="connsiteX23" fmla="*/ 515438 w 740096"/>
                <a:gd name="connsiteY23" fmla="*/ 898083 h 898083"/>
                <a:gd name="connsiteX24" fmla="*/ 568266 w 740096"/>
                <a:gd name="connsiteY24" fmla="*/ 845255 h 898083"/>
                <a:gd name="connsiteX25" fmla="*/ 568266 w 740096"/>
                <a:gd name="connsiteY25" fmla="*/ 554698 h 898083"/>
                <a:gd name="connsiteX26" fmla="*/ 547135 w 740096"/>
                <a:gd name="connsiteY26" fmla="*/ 512436 h 898083"/>
                <a:gd name="connsiteX27" fmla="*/ 419026 w 740096"/>
                <a:gd name="connsiteY27" fmla="*/ 418665 h 898083"/>
                <a:gd name="connsiteX28" fmla="*/ 454685 w 740096"/>
                <a:gd name="connsiteY28" fmla="*/ 240369 h 898083"/>
                <a:gd name="connsiteX29" fmla="*/ 479778 w 740096"/>
                <a:gd name="connsiteY29" fmla="*/ 298481 h 898083"/>
                <a:gd name="connsiteX30" fmla="*/ 511476 w 740096"/>
                <a:gd name="connsiteY30" fmla="*/ 327536 h 898083"/>
                <a:gd name="connsiteX31" fmla="*/ 591380 w 740096"/>
                <a:gd name="connsiteY31" fmla="*/ 416084 h 898083"/>
                <a:gd name="connsiteX32" fmla="*/ 687130 w 740096"/>
                <a:gd name="connsiteY32" fmla="*/ 383006 h 898083"/>
                <a:gd name="connsiteX33" fmla="*/ 737317 w 740096"/>
                <a:gd name="connsiteY33" fmla="*/ 347347 h 898083"/>
                <a:gd name="connsiteX34" fmla="*/ 704299 w 740096"/>
                <a:gd name="connsiteY34" fmla="*/ 279991 h 898083"/>
                <a:gd name="connsiteX0" fmla="*/ 704299 w 740096"/>
                <a:gd name="connsiteY0" fmla="*/ 279991 h 898083"/>
                <a:gd name="connsiteX1" fmla="*/ 568266 w 740096"/>
                <a:gd name="connsiteY1" fmla="*/ 235086 h 898083"/>
                <a:gd name="connsiteX2" fmla="*/ 490344 w 740096"/>
                <a:gd name="connsiteY2" fmla="*/ 55470 h 898083"/>
                <a:gd name="connsiteX3" fmla="*/ 397894 w 740096"/>
                <a:gd name="connsiteY3" fmla="*/ 0 h 898083"/>
                <a:gd name="connsiteX4" fmla="*/ 352990 w 740096"/>
                <a:gd name="connsiteY4" fmla="*/ 10566 h 898083"/>
                <a:gd name="connsiteX5" fmla="*/ 168091 w 740096"/>
                <a:gd name="connsiteY5" fmla="*/ 83205 h 898083"/>
                <a:gd name="connsiteX6" fmla="*/ 139035 w 740096"/>
                <a:gd name="connsiteY6" fmla="*/ 112260 h 898083"/>
                <a:gd name="connsiteX7" fmla="*/ 73000 w 740096"/>
                <a:gd name="connsiteY7" fmla="*/ 270746 h 898083"/>
                <a:gd name="connsiteX8" fmla="*/ 102055 w 740096"/>
                <a:gd name="connsiteY8" fmla="*/ 339423 h 898083"/>
                <a:gd name="connsiteX9" fmla="*/ 121866 w 740096"/>
                <a:gd name="connsiteY9" fmla="*/ 343385 h 898083"/>
                <a:gd name="connsiteX10" fmla="*/ 170732 w 740096"/>
                <a:gd name="connsiteY10" fmla="*/ 310367 h 898083"/>
                <a:gd name="connsiteX11" fmla="*/ 224881 w 740096"/>
                <a:gd name="connsiteY11" fmla="*/ 173013 h 898083"/>
                <a:gd name="connsiteX12" fmla="*/ 280351 w 740096"/>
                <a:gd name="connsiteY12" fmla="*/ 151882 h 898083"/>
                <a:gd name="connsiteX13" fmla="*/ 189222 w 740096"/>
                <a:gd name="connsiteY13" fmla="*/ 596961 h 898083"/>
                <a:gd name="connsiteX14" fmla="*/ 12247 w 740096"/>
                <a:gd name="connsiteY14" fmla="*/ 812237 h 898083"/>
                <a:gd name="connsiteX15" fmla="*/ 18851 w 740096"/>
                <a:gd name="connsiteY15" fmla="*/ 886197 h 898083"/>
                <a:gd name="connsiteX16" fmla="*/ 51868 w 740096"/>
                <a:gd name="connsiteY16" fmla="*/ 898083 h 898083"/>
                <a:gd name="connsiteX17" fmla="*/ 92810 w 740096"/>
                <a:gd name="connsiteY17" fmla="*/ 878272 h 898083"/>
                <a:gd name="connsiteX18" fmla="*/ 277710 w 740096"/>
                <a:gd name="connsiteY18" fmla="*/ 653752 h 898083"/>
                <a:gd name="connsiteX19" fmla="*/ 288275 w 740096"/>
                <a:gd name="connsiteY19" fmla="*/ 631300 h 898083"/>
                <a:gd name="connsiteX20" fmla="*/ 319973 w 740096"/>
                <a:gd name="connsiteY20" fmla="*/ 478097 h 898083"/>
                <a:gd name="connsiteX21" fmla="*/ 462609 w 740096"/>
                <a:gd name="connsiteY21" fmla="*/ 581113 h 898083"/>
                <a:gd name="connsiteX22" fmla="*/ 462609 w 740096"/>
                <a:gd name="connsiteY22" fmla="*/ 845255 h 898083"/>
                <a:gd name="connsiteX23" fmla="*/ 515438 w 740096"/>
                <a:gd name="connsiteY23" fmla="*/ 898083 h 898083"/>
                <a:gd name="connsiteX24" fmla="*/ 568266 w 740096"/>
                <a:gd name="connsiteY24" fmla="*/ 845255 h 898083"/>
                <a:gd name="connsiteX25" fmla="*/ 568266 w 740096"/>
                <a:gd name="connsiteY25" fmla="*/ 554698 h 898083"/>
                <a:gd name="connsiteX26" fmla="*/ 547135 w 740096"/>
                <a:gd name="connsiteY26" fmla="*/ 512436 h 898083"/>
                <a:gd name="connsiteX27" fmla="*/ 419026 w 740096"/>
                <a:gd name="connsiteY27" fmla="*/ 418665 h 898083"/>
                <a:gd name="connsiteX28" fmla="*/ 454685 w 740096"/>
                <a:gd name="connsiteY28" fmla="*/ 240369 h 898083"/>
                <a:gd name="connsiteX29" fmla="*/ 479778 w 740096"/>
                <a:gd name="connsiteY29" fmla="*/ 298481 h 898083"/>
                <a:gd name="connsiteX30" fmla="*/ 511476 w 740096"/>
                <a:gd name="connsiteY30" fmla="*/ 327536 h 898083"/>
                <a:gd name="connsiteX31" fmla="*/ 591380 w 740096"/>
                <a:gd name="connsiteY31" fmla="*/ 416084 h 898083"/>
                <a:gd name="connsiteX32" fmla="*/ 615693 w 740096"/>
                <a:gd name="connsiteY32" fmla="*/ 418724 h 898083"/>
                <a:gd name="connsiteX33" fmla="*/ 737317 w 740096"/>
                <a:gd name="connsiteY33" fmla="*/ 347347 h 898083"/>
                <a:gd name="connsiteX34" fmla="*/ 704299 w 740096"/>
                <a:gd name="connsiteY34" fmla="*/ 279991 h 898083"/>
                <a:gd name="connsiteX0" fmla="*/ 704299 w 710673"/>
                <a:gd name="connsiteY0" fmla="*/ 279991 h 898083"/>
                <a:gd name="connsiteX1" fmla="*/ 568266 w 710673"/>
                <a:gd name="connsiteY1" fmla="*/ 235086 h 898083"/>
                <a:gd name="connsiteX2" fmla="*/ 490344 w 710673"/>
                <a:gd name="connsiteY2" fmla="*/ 55470 h 898083"/>
                <a:gd name="connsiteX3" fmla="*/ 397894 w 710673"/>
                <a:gd name="connsiteY3" fmla="*/ 0 h 898083"/>
                <a:gd name="connsiteX4" fmla="*/ 352990 w 710673"/>
                <a:gd name="connsiteY4" fmla="*/ 10566 h 898083"/>
                <a:gd name="connsiteX5" fmla="*/ 168091 w 710673"/>
                <a:gd name="connsiteY5" fmla="*/ 83205 h 898083"/>
                <a:gd name="connsiteX6" fmla="*/ 139035 w 710673"/>
                <a:gd name="connsiteY6" fmla="*/ 112260 h 898083"/>
                <a:gd name="connsiteX7" fmla="*/ 73000 w 710673"/>
                <a:gd name="connsiteY7" fmla="*/ 270746 h 898083"/>
                <a:gd name="connsiteX8" fmla="*/ 102055 w 710673"/>
                <a:gd name="connsiteY8" fmla="*/ 339423 h 898083"/>
                <a:gd name="connsiteX9" fmla="*/ 121866 w 710673"/>
                <a:gd name="connsiteY9" fmla="*/ 343385 h 898083"/>
                <a:gd name="connsiteX10" fmla="*/ 170732 w 710673"/>
                <a:gd name="connsiteY10" fmla="*/ 310367 h 898083"/>
                <a:gd name="connsiteX11" fmla="*/ 224881 w 710673"/>
                <a:gd name="connsiteY11" fmla="*/ 173013 h 898083"/>
                <a:gd name="connsiteX12" fmla="*/ 280351 w 710673"/>
                <a:gd name="connsiteY12" fmla="*/ 151882 h 898083"/>
                <a:gd name="connsiteX13" fmla="*/ 189222 w 710673"/>
                <a:gd name="connsiteY13" fmla="*/ 596961 h 898083"/>
                <a:gd name="connsiteX14" fmla="*/ 12247 w 710673"/>
                <a:gd name="connsiteY14" fmla="*/ 812237 h 898083"/>
                <a:gd name="connsiteX15" fmla="*/ 18851 w 710673"/>
                <a:gd name="connsiteY15" fmla="*/ 886197 h 898083"/>
                <a:gd name="connsiteX16" fmla="*/ 51868 w 710673"/>
                <a:gd name="connsiteY16" fmla="*/ 898083 h 898083"/>
                <a:gd name="connsiteX17" fmla="*/ 92810 w 710673"/>
                <a:gd name="connsiteY17" fmla="*/ 878272 h 898083"/>
                <a:gd name="connsiteX18" fmla="*/ 277710 w 710673"/>
                <a:gd name="connsiteY18" fmla="*/ 653752 h 898083"/>
                <a:gd name="connsiteX19" fmla="*/ 288275 w 710673"/>
                <a:gd name="connsiteY19" fmla="*/ 631300 h 898083"/>
                <a:gd name="connsiteX20" fmla="*/ 319973 w 710673"/>
                <a:gd name="connsiteY20" fmla="*/ 478097 h 898083"/>
                <a:gd name="connsiteX21" fmla="*/ 462609 w 710673"/>
                <a:gd name="connsiteY21" fmla="*/ 581113 h 898083"/>
                <a:gd name="connsiteX22" fmla="*/ 462609 w 710673"/>
                <a:gd name="connsiteY22" fmla="*/ 845255 h 898083"/>
                <a:gd name="connsiteX23" fmla="*/ 515438 w 710673"/>
                <a:gd name="connsiteY23" fmla="*/ 898083 h 898083"/>
                <a:gd name="connsiteX24" fmla="*/ 568266 w 710673"/>
                <a:gd name="connsiteY24" fmla="*/ 845255 h 898083"/>
                <a:gd name="connsiteX25" fmla="*/ 568266 w 710673"/>
                <a:gd name="connsiteY25" fmla="*/ 554698 h 898083"/>
                <a:gd name="connsiteX26" fmla="*/ 547135 w 710673"/>
                <a:gd name="connsiteY26" fmla="*/ 512436 h 898083"/>
                <a:gd name="connsiteX27" fmla="*/ 419026 w 710673"/>
                <a:gd name="connsiteY27" fmla="*/ 418665 h 898083"/>
                <a:gd name="connsiteX28" fmla="*/ 454685 w 710673"/>
                <a:gd name="connsiteY28" fmla="*/ 240369 h 898083"/>
                <a:gd name="connsiteX29" fmla="*/ 479778 w 710673"/>
                <a:gd name="connsiteY29" fmla="*/ 298481 h 898083"/>
                <a:gd name="connsiteX30" fmla="*/ 511476 w 710673"/>
                <a:gd name="connsiteY30" fmla="*/ 327536 h 898083"/>
                <a:gd name="connsiteX31" fmla="*/ 591380 w 710673"/>
                <a:gd name="connsiteY31" fmla="*/ 416084 h 898083"/>
                <a:gd name="connsiteX32" fmla="*/ 615693 w 710673"/>
                <a:gd name="connsiteY32" fmla="*/ 418724 h 898083"/>
                <a:gd name="connsiteX33" fmla="*/ 651592 w 710673"/>
                <a:gd name="connsiteY33" fmla="*/ 380685 h 898083"/>
                <a:gd name="connsiteX34" fmla="*/ 704299 w 710673"/>
                <a:gd name="connsiteY34" fmla="*/ 279991 h 898083"/>
                <a:gd name="connsiteX0" fmla="*/ 609049 w 653604"/>
                <a:gd name="connsiteY0" fmla="*/ 303803 h 898083"/>
                <a:gd name="connsiteX1" fmla="*/ 568266 w 653604"/>
                <a:gd name="connsiteY1" fmla="*/ 235086 h 898083"/>
                <a:gd name="connsiteX2" fmla="*/ 490344 w 653604"/>
                <a:gd name="connsiteY2" fmla="*/ 55470 h 898083"/>
                <a:gd name="connsiteX3" fmla="*/ 397894 w 653604"/>
                <a:gd name="connsiteY3" fmla="*/ 0 h 898083"/>
                <a:gd name="connsiteX4" fmla="*/ 352990 w 653604"/>
                <a:gd name="connsiteY4" fmla="*/ 10566 h 898083"/>
                <a:gd name="connsiteX5" fmla="*/ 168091 w 653604"/>
                <a:gd name="connsiteY5" fmla="*/ 83205 h 898083"/>
                <a:gd name="connsiteX6" fmla="*/ 139035 w 653604"/>
                <a:gd name="connsiteY6" fmla="*/ 112260 h 898083"/>
                <a:gd name="connsiteX7" fmla="*/ 73000 w 653604"/>
                <a:gd name="connsiteY7" fmla="*/ 270746 h 898083"/>
                <a:gd name="connsiteX8" fmla="*/ 102055 w 653604"/>
                <a:gd name="connsiteY8" fmla="*/ 339423 h 898083"/>
                <a:gd name="connsiteX9" fmla="*/ 121866 w 653604"/>
                <a:gd name="connsiteY9" fmla="*/ 343385 h 898083"/>
                <a:gd name="connsiteX10" fmla="*/ 170732 w 653604"/>
                <a:gd name="connsiteY10" fmla="*/ 310367 h 898083"/>
                <a:gd name="connsiteX11" fmla="*/ 224881 w 653604"/>
                <a:gd name="connsiteY11" fmla="*/ 173013 h 898083"/>
                <a:gd name="connsiteX12" fmla="*/ 280351 w 653604"/>
                <a:gd name="connsiteY12" fmla="*/ 151882 h 898083"/>
                <a:gd name="connsiteX13" fmla="*/ 189222 w 653604"/>
                <a:gd name="connsiteY13" fmla="*/ 596961 h 898083"/>
                <a:gd name="connsiteX14" fmla="*/ 12247 w 653604"/>
                <a:gd name="connsiteY14" fmla="*/ 812237 h 898083"/>
                <a:gd name="connsiteX15" fmla="*/ 18851 w 653604"/>
                <a:gd name="connsiteY15" fmla="*/ 886197 h 898083"/>
                <a:gd name="connsiteX16" fmla="*/ 51868 w 653604"/>
                <a:gd name="connsiteY16" fmla="*/ 898083 h 898083"/>
                <a:gd name="connsiteX17" fmla="*/ 92810 w 653604"/>
                <a:gd name="connsiteY17" fmla="*/ 878272 h 898083"/>
                <a:gd name="connsiteX18" fmla="*/ 277710 w 653604"/>
                <a:gd name="connsiteY18" fmla="*/ 653752 h 898083"/>
                <a:gd name="connsiteX19" fmla="*/ 288275 w 653604"/>
                <a:gd name="connsiteY19" fmla="*/ 631300 h 898083"/>
                <a:gd name="connsiteX20" fmla="*/ 319973 w 653604"/>
                <a:gd name="connsiteY20" fmla="*/ 478097 h 898083"/>
                <a:gd name="connsiteX21" fmla="*/ 462609 w 653604"/>
                <a:gd name="connsiteY21" fmla="*/ 581113 h 898083"/>
                <a:gd name="connsiteX22" fmla="*/ 462609 w 653604"/>
                <a:gd name="connsiteY22" fmla="*/ 845255 h 898083"/>
                <a:gd name="connsiteX23" fmla="*/ 515438 w 653604"/>
                <a:gd name="connsiteY23" fmla="*/ 898083 h 898083"/>
                <a:gd name="connsiteX24" fmla="*/ 568266 w 653604"/>
                <a:gd name="connsiteY24" fmla="*/ 845255 h 898083"/>
                <a:gd name="connsiteX25" fmla="*/ 568266 w 653604"/>
                <a:gd name="connsiteY25" fmla="*/ 554698 h 898083"/>
                <a:gd name="connsiteX26" fmla="*/ 547135 w 653604"/>
                <a:gd name="connsiteY26" fmla="*/ 512436 h 898083"/>
                <a:gd name="connsiteX27" fmla="*/ 419026 w 653604"/>
                <a:gd name="connsiteY27" fmla="*/ 418665 h 898083"/>
                <a:gd name="connsiteX28" fmla="*/ 454685 w 653604"/>
                <a:gd name="connsiteY28" fmla="*/ 240369 h 898083"/>
                <a:gd name="connsiteX29" fmla="*/ 479778 w 653604"/>
                <a:gd name="connsiteY29" fmla="*/ 298481 h 898083"/>
                <a:gd name="connsiteX30" fmla="*/ 511476 w 653604"/>
                <a:gd name="connsiteY30" fmla="*/ 327536 h 898083"/>
                <a:gd name="connsiteX31" fmla="*/ 591380 w 653604"/>
                <a:gd name="connsiteY31" fmla="*/ 416084 h 898083"/>
                <a:gd name="connsiteX32" fmla="*/ 615693 w 653604"/>
                <a:gd name="connsiteY32" fmla="*/ 418724 h 898083"/>
                <a:gd name="connsiteX33" fmla="*/ 651592 w 653604"/>
                <a:gd name="connsiteY33" fmla="*/ 380685 h 898083"/>
                <a:gd name="connsiteX34" fmla="*/ 609049 w 653604"/>
                <a:gd name="connsiteY34" fmla="*/ 303803 h 898083"/>
                <a:gd name="connsiteX0" fmla="*/ 609049 w 653604"/>
                <a:gd name="connsiteY0" fmla="*/ 303803 h 898083"/>
                <a:gd name="connsiteX1" fmla="*/ 568266 w 653604"/>
                <a:gd name="connsiteY1" fmla="*/ 235086 h 898083"/>
                <a:gd name="connsiteX2" fmla="*/ 490344 w 653604"/>
                <a:gd name="connsiteY2" fmla="*/ 55470 h 898083"/>
                <a:gd name="connsiteX3" fmla="*/ 397894 w 653604"/>
                <a:gd name="connsiteY3" fmla="*/ 0 h 898083"/>
                <a:gd name="connsiteX4" fmla="*/ 352990 w 653604"/>
                <a:gd name="connsiteY4" fmla="*/ 10566 h 898083"/>
                <a:gd name="connsiteX5" fmla="*/ 168091 w 653604"/>
                <a:gd name="connsiteY5" fmla="*/ 83205 h 898083"/>
                <a:gd name="connsiteX6" fmla="*/ 139035 w 653604"/>
                <a:gd name="connsiteY6" fmla="*/ 112260 h 898083"/>
                <a:gd name="connsiteX7" fmla="*/ 73000 w 653604"/>
                <a:gd name="connsiteY7" fmla="*/ 270746 h 898083"/>
                <a:gd name="connsiteX8" fmla="*/ 102055 w 653604"/>
                <a:gd name="connsiteY8" fmla="*/ 339423 h 898083"/>
                <a:gd name="connsiteX9" fmla="*/ 121866 w 653604"/>
                <a:gd name="connsiteY9" fmla="*/ 343385 h 898083"/>
                <a:gd name="connsiteX10" fmla="*/ 170732 w 653604"/>
                <a:gd name="connsiteY10" fmla="*/ 310367 h 898083"/>
                <a:gd name="connsiteX11" fmla="*/ 224881 w 653604"/>
                <a:gd name="connsiteY11" fmla="*/ 173013 h 898083"/>
                <a:gd name="connsiteX12" fmla="*/ 280351 w 653604"/>
                <a:gd name="connsiteY12" fmla="*/ 151882 h 898083"/>
                <a:gd name="connsiteX13" fmla="*/ 189222 w 653604"/>
                <a:gd name="connsiteY13" fmla="*/ 596961 h 898083"/>
                <a:gd name="connsiteX14" fmla="*/ 12247 w 653604"/>
                <a:gd name="connsiteY14" fmla="*/ 812237 h 898083"/>
                <a:gd name="connsiteX15" fmla="*/ 18851 w 653604"/>
                <a:gd name="connsiteY15" fmla="*/ 886197 h 898083"/>
                <a:gd name="connsiteX16" fmla="*/ 51868 w 653604"/>
                <a:gd name="connsiteY16" fmla="*/ 898083 h 898083"/>
                <a:gd name="connsiteX17" fmla="*/ 92810 w 653604"/>
                <a:gd name="connsiteY17" fmla="*/ 878272 h 898083"/>
                <a:gd name="connsiteX18" fmla="*/ 277710 w 653604"/>
                <a:gd name="connsiteY18" fmla="*/ 653752 h 898083"/>
                <a:gd name="connsiteX19" fmla="*/ 288275 w 653604"/>
                <a:gd name="connsiteY19" fmla="*/ 631300 h 898083"/>
                <a:gd name="connsiteX20" fmla="*/ 319973 w 653604"/>
                <a:gd name="connsiteY20" fmla="*/ 478097 h 898083"/>
                <a:gd name="connsiteX21" fmla="*/ 462609 w 653604"/>
                <a:gd name="connsiteY21" fmla="*/ 581113 h 898083"/>
                <a:gd name="connsiteX22" fmla="*/ 462609 w 653604"/>
                <a:gd name="connsiteY22" fmla="*/ 845255 h 898083"/>
                <a:gd name="connsiteX23" fmla="*/ 515438 w 653604"/>
                <a:gd name="connsiteY23" fmla="*/ 898083 h 898083"/>
                <a:gd name="connsiteX24" fmla="*/ 568266 w 653604"/>
                <a:gd name="connsiteY24" fmla="*/ 845255 h 898083"/>
                <a:gd name="connsiteX25" fmla="*/ 568266 w 653604"/>
                <a:gd name="connsiteY25" fmla="*/ 554698 h 898083"/>
                <a:gd name="connsiteX26" fmla="*/ 547135 w 653604"/>
                <a:gd name="connsiteY26" fmla="*/ 512436 h 898083"/>
                <a:gd name="connsiteX27" fmla="*/ 419026 w 653604"/>
                <a:gd name="connsiteY27" fmla="*/ 418665 h 898083"/>
                <a:gd name="connsiteX28" fmla="*/ 454685 w 653604"/>
                <a:gd name="connsiteY28" fmla="*/ 240369 h 898083"/>
                <a:gd name="connsiteX29" fmla="*/ 479778 w 653604"/>
                <a:gd name="connsiteY29" fmla="*/ 298481 h 898083"/>
                <a:gd name="connsiteX30" fmla="*/ 511476 w 653604"/>
                <a:gd name="connsiteY30" fmla="*/ 327536 h 898083"/>
                <a:gd name="connsiteX31" fmla="*/ 591380 w 653604"/>
                <a:gd name="connsiteY31" fmla="*/ 416084 h 898083"/>
                <a:gd name="connsiteX32" fmla="*/ 615693 w 653604"/>
                <a:gd name="connsiteY32" fmla="*/ 418724 h 898083"/>
                <a:gd name="connsiteX33" fmla="*/ 651592 w 653604"/>
                <a:gd name="connsiteY33" fmla="*/ 380685 h 898083"/>
                <a:gd name="connsiteX34" fmla="*/ 609049 w 653604"/>
                <a:gd name="connsiteY34" fmla="*/ 303803 h 898083"/>
                <a:gd name="connsiteX0" fmla="*/ 609049 w 653604"/>
                <a:gd name="connsiteY0" fmla="*/ 303803 h 898083"/>
                <a:gd name="connsiteX1" fmla="*/ 568266 w 653604"/>
                <a:gd name="connsiteY1" fmla="*/ 235086 h 898083"/>
                <a:gd name="connsiteX2" fmla="*/ 490344 w 653604"/>
                <a:gd name="connsiteY2" fmla="*/ 55470 h 898083"/>
                <a:gd name="connsiteX3" fmla="*/ 397894 w 653604"/>
                <a:gd name="connsiteY3" fmla="*/ 0 h 898083"/>
                <a:gd name="connsiteX4" fmla="*/ 352990 w 653604"/>
                <a:gd name="connsiteY4" fmla="*/ 10566 h 898083"/>
                <a:gd name="connsiteX5" fmla="*/ 168091 w 653604"/>
                <a:gd name="connsiteY5" fmla="*/ 83205 h 898083"/>
                <a:gd name="connsiteX6" fmla="*/ 139035 w 653604"/>
                <a:gd name="connsiteY6" fmla="*/ 112260 h 898083"/>
                <a:gd name="connsiteX7" fmla="*/ 73000 w 653604"/>
                <a:gd name="connsiteY7" fmla="*/ 270746 h 898083"/>
                <a:gd name="connsiteX8" fmla="*/ 102055 w 653604"/>
                <a:gd name="connsiteY8" fmla="*/ 339423 h 898083"/>
                <a:gd name="connsiteX9" fmla="*/ 121866 w 653604"/>
                <a:gd name="connsiteY9" fmla="*/ 343385 h 898083"/>
                <a:gd name="connsiteX10" fmla="*/ 170732 w 653604"/>
                <a:gd name="connsiteY10" fmla="*/ 310367 h 898083"/>
                <a:gd name="connsiteX11" fmla="*/ 224881 w 653604"/>
                <a:gd name="connsiteY11" fmla="*/ 173013 h 898083"/>
                <a:gd name="connsiteX12" fmla="*/ 280351 w 653604"/>
                <a:gd name="connsiteY12" fmla="*/ 151882 h 898083"/>
                <a:gd name="connsiteX13" fmla="*/ 189222 w 653604"/>
                <a:gd name="connsiteY13" fmla="*/ 596961 h 898083"/>
                <a:gd name="connsiteX14" fmla="*/ 12247 w 653604"/>
                <a:gd name="connsiteY14" fmla="*/ 812237 h 898083"/>
                <a:gd name="connsiteX15" fmla="*/ 18851 w 653604"/>
                <a:gd name="connsiteY15" fmla="*/ 886197 h 898083"/>
                <a:gd name="connsiteX16" fmla="*/ 51868 w 653604"/>
                <a:gd name="connsiteY16" fmla="*/ 898083 h 898083"/>
                <a:gd name="connsiteX17" fmla="*/ 92810 w 653604"/>
                <a:gd name="connsiteY17" fmla="*/ 878272 h 898083"/>
                <a:gd name="connsiteX18" fmla="*/ 277710 w 653604"/>
                <a:gd name="connsiteY18" fmla="*/ 653752 h 898083"/>
                <a:gd name="connsiteX19" fmla="*/ 288275 w 653604"/>
                <a:gd name="connsiteY19" fmla="*/ 631300 h 898083"/>
                <a:gd name="connsiteX20" fmla="*/ 319973 w 653604"/>
                <a:gd name="connsiteY20" fmla="*/ 478097 h 898083"/>
                <a:gd name="connsiteX21" fmla="*/ 462609 w 653604"/>
                <a:gd name="connsiteY21" fmla="*/ 581113 h 898083"/>
                <a:gd name="connsiteX22" fmla="*/ 462609 w 653604"/>
                <a:gd name="connsiteY22" fmla="*/ 845255 h 898083"/>
                <a:gd name="connsiteX23" fmla="*/ 515438 w 653604"/>
                <a:gd name="connsiteY23" fmla="*/ 898083 h 898083"/>
                <a:gd name="connsiteX24" fmla="*/ 568266 w 653604"/>
                <a:gd name="connsiteY24" fmla="*/ 845255 h 898083"/>
                <a:gd name="connsiteX25" fmla="*/ 568266 w 653604"/>
                <a:gd name="connsiteY25" fmla="*/ 554698 h 898083"/>
                <a:gd name="connsiteX26" fmla="*/ 547135 w 653604"/>
                <a:gd name="connsiteY26" fmla="*/ 512436 h 898083"/>
                <a:gd name="connsiteX27" fmla="*/ 419026 w 653604"/>
                <a:gd name="connsiteY27" fmla="*/ 418665 h 898083"/>
                <a:gd name="connsiteX28" fmla="*/ 454685 w 653604"/>
                <a:gd name="connsiteY28" fmla="*/ 240369 h 898083"/>
                <a:gd name="connsiteX29" fmla="*/ 479778 w 653604"/>
                <a:gd name="connsiteY29" fmla="*/ 298481 h 898083"/>
                <a:gd name="connsiteX30" fmla="*/ 537670 w 653604"/>
                <a:gd name="connsiteY30" fmla="*/ 363255 h 898083"/>
                <a:gd name="connsiteX31" fmla="*/ 591380 w 653604"/>
                <a:gd name="connsiteY31" fmla="*/ 416084 h 898083"/>
                <a:gd name="connsiteX32" fmla="*/ 615693 w 653604"/>
                <a:gd name="connsiteY32" fmla="*/ 418724 h 898083"/>
                <a:gd name="connsiteX33" fmla="*/ 651592 w 653604"/>
                <a:gd name="connsiteY33" fmla="*/ 380685 h 898083"/>
                <a:gd name="connsiteX34" fmla="*/ 609049 w 653604"/>
                <a:gd name="connsiteY34" fmla="*/ 303803 h 898083"/>
                <a:gd name="connsiteX0" fmla="*/ 609049 w 653604"/>
                <a:gd name="connsiteY0" fmla="*/ 303803 h 898083"/>
                <a:gd name="connsiteX1" fmla="*/ 561123 w 653604"/>
                <a:gd name="connsiteY1" fmla="*/ 251754 h 898083"/>
                <a:gd name="connsiteX2" fmla="*/ 490344 w 653604"/>
                <a:gd name="connsiteY2" fmla="*/ 55470 h 898083"/>
                <a:gd name="connsiteX3" fmla="*/ 397894 w 653604"/>
                <a:gd name="connsiteY3" fmla="*/ 0 h 898083"/>
                <a:gd name="connsiteX4" fmla="*/ 352990 w 653604"/>
                <a:gd name="connsiteY4" fmla="*/ 10566 h 898083"/>
                <a:gd name="connsiteX5" fmla="*/ 168091 w 653604"/>
                <a:gd name="connsiteY5" fmla="*/ 83205 h 898083"/>
                <a:gd name="connsiteX6" fmla="*/ 139035 w 653604"/>
                <a:gd name="connsiteY6" fmla="*/ 112260 h 898083"/>
                <a:gd name="connsiteX7" fmla="*/ 73000 w 653604"/>
                <a:gd name="connsiteY7" fmla="*/ 270746 h 898083"/>
                <a:gd name="connsiteX8" fmla="*/ 102055 w 653604"/>
                <a:gd name="connsiteY8" fmla="*/ 339423 h 898083"/>
                <a:gd name="connsiteX9" fmla="*/ 121866 w 653604"/>
                <a:gd name="connsiteY9" fmla="*/ 343385 h 898083"/>
                <a:gd name="connsiteX10" fmla="*/ 170732 w 653604"/>
                <a:gd name="connsiteY10" fmla="*/ 310367 h 898083"/>
                <a:gd name="connsiteX11" fmla="*/ 224881 w 653604"/>
                <a:gd name="connsiteY11" fmla="*/ 173013 h 898083"/>
                <a:gd name="connsiteX12" fmla="*/ 280351 w 653604"/>
                <a:gd name="connsiteY12" fmla="*/ 151882 h 898083"/>
                <a:gd name="connsiteX13" fmla="*/ 189222 w 653604"/>
                <a:gd name="connsiteY13" fmla="*/ 596961 h 898083"/>
                <a:gd name="connsiteX14" fmla="*/ 12247 w 653604"/>
                <a:gd name="connsiteY14" fmla="*/ 812237 h 898083"/>
                <a:gd name="connsiteX15" fmla="*/ 18851 w 653604"/>
                <a:gd name="connsiteY15" fmla="*/ 886197 h 898083"/>
                <a:gd name="connsiteX16" fmla="*/ 51868 w 653604"/>
                <a:gd name="connsiteY16" fmla="*/ 898083 h 898083"/>
                <a:gd name="connsiteX17" fmla="*/ 92810 w 653604"/>
                <a:gd name="connsiteY17" fmla="*/ 878272 h 898083"/>
                <a:gd name="connsiteX18" fmla="*/ 277710 w 653604"/>
                <a:gd name="connsiteY18" fmla="*/ 653752 h 898083"/>
                <a:gd name="connsiteX19" fmla="*/ 288275 w 653604"/>
                <a:gd name="connsiteY19" fmla="*/ 631300 h 898083"/>
                <a:gd name="connsiteX20" fmla="*/ 319973 w 653604"/>
                <a:gd name="connsiteY20" fmla="*/ 478097 h 898083"/>
                <a:gd name="connsiteX21" fmla="*/ 462609 w 653604"/>
                <a:gd name="connsiteY21" fmla="*/ 581113 h 898083"/>
                <a:gd name="connsiteX22" fmla="*/ 462609 w 653604"/>
                <a:gd name="connsiteY22" fmla="*/ 845255 h 898083"/>
                <a:gd name="connsiteX23" fmla="*/ 515438 w 653604"/>
                <a:gd name="connsiteY23" fmla="*/ 898083 h 898083"/>
                <a:gd name="connsiteX24" fmla="*/ 568266 w 653604"/>
                <a:gd name="connsiteY24" fmla="*/ 845255 h 898083"/>
                <a:gd name="connsiteX25" fmla="*/ 568266 w 653604"/>
                <a:gd name="connsiteY25" fmla="*/ 554698 h 898083"/>
                <a:gd name="connsiteX26" fmla="*/ 547135 w 653604"/>
                <a:gd name="connsiteY26" fmla="*/ 512436 h 898083"/>
                <a:gd name="connsiteX27" fmla="*/ 419026 w 653604"/>
                <a:gd name="connsiteY27" fmla="*/ 418665 h 898083"/>
                <a:gd name="connsiteX28" fmla="*/ 454685 w 653604"/>
                <a:gd name="connsiteY28" fmla="*/ 240369 h 898083"/>
                <a:gd name="connsiteX29" fmla="*/ 479778 w 653604"/>
                <a:gd name="connsiteY29" fmla="*/ 298481 h 898083"/>
                <a:gd name="connsiteX30" fmla="*/ 537670 w 653604"/>
                <a:gd name="connsiteY30" fmla="*/ 363255 h 898083"/>
                <a:gd name="connsiteX31" fmla="*/ 591380 w 653604"/>
                <a:gd name="connsiteY31" fmla="*/ 416084 h 898083"/>
                <a:gd name="connsiteX32" fmla="*/ 615693 w 653604"/>
                <a:gd name="connsiteY32" fmla="*/ 418724 h 898083"/>
                <a:gd name="connsiteX33" fmla="*/ 651592 w 653604"/>
                <a:gd name="connsiteY33" fmla="*/ 380685 h 898083"/>
                <a:gd name="connsiteX34" fmla="*/ 609049 w 653604"/>
                <a:gd name="connsiteY34" fmla="*/ 303803 h 898083"/>
                <a:gd name="connsiteX0" fmla="*/ 609049 w 653604"/>
                <a:gd name="connsiteY0" fmla="*/ 303803 h 898083"/>
                <a:gd name="connsiteX1" fmla="*/ 561123 w 653604"/>
                <a:gd name="connsiteY1" fmla="*/ 251754 h 898083"/>
                <a:gd name="connsiteX2" fmla="*/ 490344 w 653604"/>
                <a:gd name="connsiteY2" fmla="*/ 55470 h 898083"/>
                <a:gd name="connsiteX3" fmla="*/ 397894 w 653604"/>
                <a:gd name="connsiteY3" fmla="*/ 0 h 898083"/>
                <a:gd name="connsiteX4" fmla="*/ 352990 w 653604"/>
                <a:gd name="connsiteY4" fmla="*/ 10566 h 898083"/>
                <a:gd name="connsiteX5" fmla="*/ 168091 w 653604"/>
                <a:gd name="connsiteY5" fmla="*/ 83205 h 898083"/>
                <a:gd name="connsiteX6" fmla="*/ 139035 w 653604"/>
                <a:gd name="connsiteY6" fmla="*/ 112260 h 898083"/>
                <a:gd name="connsiteX7" fmla="*/ 73000 w 653604"/>
                <a:gd name="connsiteY7" fmla="*/ 270746 h 898083"/>
                <a:gd name="connsiteX8" fmla="*/ 102055 w 653604"/>
                <a:gd name="connsiteY8" fmla="*/ 339423 h 898083"/>
                <a:gd name="connsiteX9" fmla="*/ 121866 w 653604"/>
                <a:gd name="connsiteY9" fmla="*/ 343385 h 898083"/>
                <a:gd name="connsiteX10" fmla="*/ 170732 w 653604"/>
                <a:gd name="connsiteY10" fmla="*/ 310367 h 898083"/>
                <a:gd name="connsiteX11" fmla="*/ 224881 w 653604"/>
                <a:gd name="connsiteY11" fmla="*/ 173013 h 898083"/>
                <a:gd name="connsiteX12" fmla="*/ 280351 w 653604"/>
                <a:gd name="connsiteY12" fmla="*/ 151882 h 898083"/>
                <a:gd name="connsiteX13" fmla="*/ 189222 w 653604"/>
                <a:gd name="connsiteY13" fmla="*/ 596961 h 898083"/>
                <a:gd name="connsiteX14" fmla="*/ 12247 w 653604"/>
                <a:gd name="connsiteY14" fmla="*/ 812237 h 898083"/>
                <a:gd name="connsiteX15" fmla="*/ 18851 w 653604"/>
                <a:gd name="connsiteY15" fmla="*/ 886197 h 898083"/>
                <a:gd name="connsiteX16" fmla="*/ 51868 w 653604"/>
                <a:gd name="connsiteY16" fmla="*/ 898083 h 898083"/>
                <a:gd name="connsiteX17" fmla="*/ 92810 w 653604"/>
                <a:gd name="connsiteY17" fmla="*/ 878272 h 898083"/>
                <a:gd name="connsiteX18" fmla="*/ 277710 w 653604"/>
                <a:gd name="connsiteY18" fmla="*/ 653752 h 898083"/>
                <a:gd name="connsiteX19" fmla="*/ 288275 w 653604"/>
                <a:gd name="connsiteY19" fmla="*/ 631300 h 898083"/>
                <a:gd name="connsiteX20" fmla="*/ 319973 w 653604"/>
                <a:gd name="connsiteY20" fmla="*/ 478097 h 898083"/>
                <a:gd name="connsiteX21" fmla="*/ 410221 w 653604"/>
                <a:gd name="connsiteY21" fmla="*/ 612069 h 898083"/>
                <a:gd name="connsiteX22" fmla="*/ 462609 w 653604"/>
                <a:gd name="connsiteY22" fmla="*/ 845255 h 898083"/>
                <a:gd name="connsiteX23" fmla="*/ 515438 w 653604"/>
                <a:gd name="connsiteY23" fmla="*/ 898083 h 898083"/>
                <a:gd name="connsiteX24" fmla="*/ 568266 w 653604"/>
                <a:gd name="connsiteY24" fmla="*/ 845255 h 898083"/>
                <a:gd name="connsiteX25" fmla="*/ 568266 w 653604"/>
                <a:gd name="connsiteY25" fmla="*/ 554698 h 898083"/>
                <a:gd name="connsiteX26" fmla="*/ 547135 w 653604"/>
                <a:gd name="connsiteY26" fmla="*/ 512436 h 898083"/>
                <a:gd name="connsiteX27" fmla="*/ 419026 w 653604"/>
                <a:gd name="connsiteY27" fmla="*/ 418665 h 898083"/>
                <a:gd name="connsiteX28" fmla="*/ 454685 w 653604"/>
                <a:gd name="connsiteY28" fmla="*/ 240369 h 898083"/>
                <a:gd name="connsiteX29" fmla="*/ 479778 w 653604"/>
                <a:gd name="connsiteY29" fmla="*/ 298481 h 898083"/>
                <a:gd name="connsiteX30" fmla="*/ 537670 w 653604"/>
                <a:gd name="connsiteY30" fmla="*/ 363255 h 898083"/>
                <a:gd name="connsiteX31" fmla="*/ 591380 w 653604"/>
                <a:gd name="connsiteY31" fmla="*/ 416084 h 898083"/>
                <a:gd name="connsiteX32" fmla="*/ 615693 w 653604"/>
                <a:gd name="connsiteY32" fmla="*/ 418724 h 898083"/>
                <a:gd name="connsiteX33" fmla="*/ 651592 w 653604"/>
                <a:gd name="connsiteY33" fmla="*/ 380685 h 898083"/>
                <a:gd name="connsiteX34" fmla="*/ 609049 w 653604"/>
                <a:gd name="connsiteY34" fmla="*/ 303803 h 898083"/>
                <a:gd name="connsiteX0" fmla="*/ 609049 w 653604"/>
                <a:gd name="connsiteY0" fmla="*/ 303803 h 898083"/>
                <a:gd name="connsiteX1" fmla="*/ 561123 w 653604"/>
                <a:gd name="connsiteY1" fmla="*/ 251754 h 898083"/>
                <a:gd name="connsiteX2" fmla="*/ 490344 w 653604"/>
                <a:gd name="connsiteY2" fmla="*/ 55470 h 898083"/>
                <a:gd name="connsiteX3" fmla="*/ 397894 w 653604"/>
                <a:gd name="connsiteY3" fmla="*/ 0 h 898083"/>
                <a:gd name="connsiteX4" fmla="*/ 352990 w 653604"/>
                <a:gd name="connsiteY4" fmla="*/ 10566 h 898083"/>
                <a:gd name="connsiteX5" fmla="*/ 168091 w 653604"/>
                <a:gd name="connsiteY5" fmla="*/ 83205 h 898083"/>
                <a:gd name="connsiteX6" fmla="*/ 139035 w 653604"/>
                <a:gd name="connsiteY6" fmla="*/ 112260 h 898083"/>
                <a:gd name="connsiteX7" fmla="*/ 73000 w 653604"/>
                <a:gd name="connsiteY7" fmla="*/ 270746 h 898083"/>
                <a:gd name="connsiteX8" fmla="*/ 102055 w 653604"/>
                <a:gd name="connsiteY8" fmla="*/ 339423 h 898083"/>
                <a:gd name="connsiteX9" fmla="*/ 121866 w 653604"/>
                <a:gd name="connsiteY9" fmla="*/ 343385 h 898083"/>
                <a:gd name="connsiteX10" fmla="*/ 170732 w 653604"/>
                <a:gd name="connsiteY10" fmla="*/ 310367 h 898083"/>
                <a:gd name="connsiteX11" fmla="*/ 224881 w 653604"/>
                <a:gd name="connsiteY11" fmla="*/ 173013 h 898083"/>
                <a:gd name="connsiteX12" fmla="*/ 280351 w 653604"/>
                <a:gd name="connsiteY12" fmla="*/ 151882 h 898083"/>
                <a:gd name="connsiteX13" fmla="*/ 189222 w 653604"/>
                <a:gd name="connsiteY13" fmla="*/ 596961 h 898083"/>
                <a:gd name="connsiteX14" fmla="*/ 12247 w 653604"/>
                <a:gd name="connsiteY14" fmla="*/ 812237 h 898083"/>
                <a:gd name="connsiteX15" fmla="*/ 18851 w 653604"/>
                <a:gd name="connsiteY15" fmla="*/ 886197 h 898083"/>
                <a:gd name="connsiteX16" fmla="*/ 51868 w 653604"/>
                <a:gd name="connsiteY16" fmla="*/ 898083 h 898083"/>
                <a:gd name="connsiteX17" fmla="*/ 92810 w 653604"/>
                <a:gd name="connsiteY17" fmla="*/ 878272 h 898083"/>
                <a:gd name="connsiteX18" fmla="*/ 277710 w 653604"/>
                <a:gd name="connsiteY18" fmla="*/ 653752 h 898083"/>
                <a:gd name="connsiteX19" fmla="*/ 288275 w 653604"/>
                <a:gd name="connsiteY19" fmla="*/ 631300 h 898083"/>
                <a:gd name="connsiteX20" fmla="*/ 319973 w 653604"/>
                <a:gd name="connsiteY20" fmla="*/ 478097 h 898083"/>
                <a:gd name="connsiteX21" fmla="*/ 410221 w 653604"/>
                <a:gd name="connsiteY21" fmla="*/ 612069 h 898083"/>
                <a:gd name="connsiteX22" fmla="*/ 462609 w 653604"/>
                <a:gd name="connsiteY22" fmla="*/ 845255 h 898083"/>
                <a:gd name="connsiteX23" fmla="*/ 515438 w 653604"/>
                <a:gd name="connsiteY23" fmla="*/ 898083 h 898083"/>
                <a:gd name="connsiteX24" fmla="*/ 568266 w 653604"/>
                <a:gd name="connsiteY24" fmla="*/ 845255 h 898083"/>
                <a:gd name="connsiteX25" fmla="*/ 568266 w 653604"/>
                <a:gd name="connsiteY25" fmla="*/ 554698 h 898083"/>
                <a:gd name="connsiteX26" fmla="*/ 497129 w 653604"/>
                <a:gd name="connsiteY26" fmla="*/ 560061 h 898083"/>
                <a:gd name="connsiteX27" fmla="*/ 419026 w 653604"/>
                <a:gd name="connsiteY27" fmla="*/ 418665 h 898083"/>
                <a:gd name="connsiteX28" fmla="*/ 454685 w 653604"/>
                <a:gd name="connsiteY28" fmla="*/ 240369 h 898083"/>
                <a:gd name="connsiteX29" fmla="*/ 479778 w 653604"/>
                <a:gd name="connsiteY29" fmla="*/ 298481 h 898083"/>
                <a:gd name="connsiteX30" fmla="*/ 537670 w 653604"/>
                <a:gd name="connsiteY30" fmla="*/ 363255 h 898083"/>
                <a:gd name="connsiteX31" fmla="*/ 591380 w 653604"/>
                <a:gd name="connsiteY31" fmla="*/ 416084 h 898083"/>
                <a:gd name="connsiteX32" fmla="*/ 615693 w 653604"/>
                <a:gd name="connsiteY32" fmla="*/ 418724 h 898083"/>
                <a:gd name="connsiteX33" fmla="*/ 651592 w 653604"/>
                <a:gd name="connsiteY33" fmla="*/ 380685 h 898083"/>
                <a:gd name="connsiteX34" fmla="*/ 609049 w 653604"/>
                <a:gd name="connsiteY34" fmla="*/ 303803 h 898083"/>
                <a:gd name="connsiteX0" fmla="*/ 609049 w 653604"/>
                <a:gd name="connsiteY0" fmla="*/ 303803 h 898083"/>
                <a:gd name="connsiteX1" fmla="*/ 561123 w 653604"/>
                <a:gd name="connsiteY1" fmla="*/ 251754 h 898083"/>
                <a:gd name="connsiteX2" fmla="*/ 490344 w 653604"/>
                <a:gd name="connsiteY2" fmla="*/ 55470 h 898083"/>
                <a:gd name="connsiteX3" fmla="*/ 397894 w 653604"/>
                <a:gd name="connsiteY3" fmla="*/ 0 h 898083"/>
                <a:gd name="connsiteX4" fmla="*/ 352990 w 653604"/>
                <a:gd name="connsiteY4" fmla="*/ 10566 h 898083"/>
                <a:gd name="connsiteX5" fmla="*/ 168091 w 653604"/>
                <a:gd name="connsiteY5" fmla="*/ 83205 h 898083"/>
                <a:gd name="connsiteX6" fmla="*/ 139035 w 653604"/>
                <a:gd name="connsiteY6" fmla="*/ 112260 h 898083"/>
                <a:gd name="connsiteX7" fmla="*/ 73000 w 653604"/>
                <a:gd name="connsiteY7" fmla="*/ 270746 h 898083"/>
                <a:gd name="connsiteX8" fmla="*/ 102055 w 653604"/>
                <a:gd name="connsiteY8" fmla="*/ 339423 h 898083"/>
                <a:gd name="connsiteX9" fmla="*/ 121866 w 653604"/>
                <a:gd name="connsiteY9" fmla="*/ 343385 h 898083"/>
                <a:gd name="connsiteX10" fmla="*/ 170732 w 653604"/>
                <a:gd name="connsiteY10" fmla="*/ 310367 h 898083"/>
                <a:gd name="connsiteX11" fmla="*/ 224881 w 653604"/>
                <a:gd name="connsiteY11" fmla="*/ 173013 h 898083"/>
                <a:gd name="connsiteX12" fmla="*/ 280351 w 653604"/>
                <a:gd name="connsiteY12" fmla="*/ 151882 h 898083"/>
                <a:gd name="connsiteX13" fmla="*/ 189222 w 653604"/>
                <a:gd name="connsiteY13" fmla="*/ 596961 h 898083"/>
                <a:gd name="connsiteX14" fmla="*/ 12247 w 653604"/>
                <a:gd name="connsiteY14" fmla="*/ 812237 h 898083"/>
                <a:gd name="connsiteX15" fmla="*/ 18851 w 653604"/>
                <a:gd name="connsiteY15" fmla="*/ 886197 h 898083"/>
                <a:gd name="connsiteX16" fmla="*/ 51868 w 653604"/>
                <a:gd name="connsiteY16" fmla="*/ 898083 h 898083"/>
                <a:gd name="connsiteX17" fmla="*/ 92810 w 653604"/>
                <a:gd name="connsiteY17" fmla="*/ 878272 h 898083"/>
                <a:gd name="connsiteX18" fmla="*/ 277710 w 653604"/>
                <a:gd name="connsiteY18" fmla="*/ 653752 h 898083"/>
                <a:gd name="connsiteX19" fmla="*/ 288275 w 653604"/>
                <a:gd name="connsiteY19" fmla="*/ 631300 h 898083"/>
                <a:gd name="connsiteX20" fmla="*/ 319973 w 653604"/>
                <a:gd name="connsiteY20" fmla="*/ 478097 h 898083"/>
                <a:gd name="connsiteX21" fmla="*/ 410221 w 653604"/>
                <a:gd name="connsiteY21" fmla="*/ 612069 h 898083"/>
                <a:gd name="connsiteX22" fmla="*/ 462609 w 653604"/>
                <a:gd name="connsiteY22" fmla="*/ 845255 h 898083"/>
                <a:gd name="connsiteX23" fmla="*/ 515438 w 653604"/>
                <a:gd name="connsiteY23" fmla="*/ 898083 h 898083"/>
                <a:gd name="connsiteX24" fmla="*/ 568266 w 653604"/>
                <a:gd name="connsiteY24" fmla="*/ 845255 h 898083"/>
                <a:gd name="connsiteX25" fmla="*/ 518260 w 653604"/>
                <a:gd name="connsiteY25" fmla="*/ 626136 h 898083"/>
                <a:gd name="connsiteX26" fmla="*/ 497129 w 653604"/>
                <a:gd name="connsiteY26" fmla="*/ 560061 h 898083"/>
                <a:gd name="connsiteX27" fmla="*/ 419026 w 653604"/>
                <a:gd name="connsiteY27" fmla="*/ 418665 h 898083"/>
                <a:gd name="connsiteX28" fmla="*/ 454685 w 653604"/>
                <a:gd name="connsiteY28" fmla="*/ 240369 h 898083"/>
                <a:gd name="connsiteX29" fmla="*/ 479778 w 653604"/>
                <a:gd name="connsiteY29" fmla="*/ 298481 h 898083"/>
                <a:gd name="connsiteX30" fmla="*/ 537670 w 653604"/>
                <a:gd name="connsiteY30" fmla="*/ 363255 h 898083"/>
                <a:gd name="connsiteX31" fmla="*/ 591380 w 653604"/>
                <a:gd name="connsiteY31" fmla="*/ 416084 h 898083"/>
                <a:gd name="connsiteX32" fmla="*/ 615693 w 653604"/>
                <a:gd name="connsiteY32" fmla="*/ 418724 h 898083"/>
                <a:gd name="connsiteX33" fmla="*/ 651592 w 653604"/>
                <a:gd name="connsiteY33" fmla="*/ 380685 h 898083"/>
                <a:gd name="connsiteX34" fmla="*/ 609049 w 653604"/>
                <a:gd name="connsiteY34" fmla="*/ 303803 h 898083"/>
                <a:gd name="connsiteX0" fmla="*/ 609049 w 653604"/>
                <a:gd name="connsiteY0" fmla="*/ 304318 h 898598"/>
                <a:gd name="connsiteX1" fmla="*/ 561123 w 653604"/>
                <a:gd name="connsiteY1" fmla="*/ 252269 h 898598"/>
                <a:gd name="connsiteX2" fmla="*/ 490344 w 653604"/>
                <a:gd name="connsiteY2" fmla="*/ 55985 h 898598"/>
                <a:gd name="connsiteX3" fmla="*/ 397894 w 653604"/>
                <a:gd name="connsiteY3" fmla="*/ 515 h 898598"/>
                <a:gd name="connsiteX4" fmla="*/ 168091 w 653604"/>
                <a:gd name="connsiteY4" fmla="*/ 83720 h 898598"/>
                <a:gd name="connsiteX5" fmla="*/ 139035 w 653604"/>
                <a:gd name="connsiteY5" fmla="*/ 112775 h 898598"/>
                <a:gd name="connsiteX6" fmla="*/ 73000 w 653604"/>
                <a:gd name="connsiteY6" fmla="*/ 271261 h 898598"/>
                <a:gd name="connsiteX7" fmla="*/ 102055 w 653604"/>
                <a:gd name="connsiteY7" fmla="*/ 339938 h 898598"/>
                <a:gd name="connsiteX8" fmla="*/ 121866 w 653604"/>
                <a:gd name="connsiteY8" fmla="*/ 343900 h 898598"/>
                <a:gd name="connsiteX9" fmla="*/ 170732 w 653604"/>
                <a:gd name="connsiteY9" fmla="*/ 310882 h 898598"/>
                <a:gd name="connsiteX10" fmla="*/ 224881 w 653604"/>
                <a:gd name="connsiteY10" fmla="*/ 173528 h 898598"/>
                <a:gd name="connsiteX11" fmla="*/ 280351 w 653604"/>
                <a:gd name="connsiteY11" fmla="*/ 152397 h 898598"/>
                <a:gd name="connsiteX12" fmla="*/ 189222 w 653604"/>
                <a:gd name="connsiteY12" fmla="*/ 597476 h 898598"/>
                <a:gd name="connsiteX13" fmla="*/ 12247 w 653604"/>
                <a:gd name="connsiteY13" fmla="*/ 812752 h 898598"/>
                <a:gd name="connsiteX14" fmla="*/ 18851 w 653604"/>
                <a:gd name="connsiteY14" fmla="*/ 886712 h 898598"/>
                <a:gd name="connsiteX15" fmla="*/ 51868 w 653604"/>
                <a:gd name="connsiteY15" fmla="*/ 898598 h 898598"/>
                <a:gd name="connsiteX16" fmla="*/ 92810 w 653604"/>
                <a:gd name="connsiteY16" fmla="*/ 878787 h 898598"/>
                <a:gd name="connsiteX17" fmla="*/ 277710 w 653604"/>
                <a:gd name="connsiteY17" fmla="*/ 654267 h 898598"/>
                <a:gd name="connsiteX18" fmla="*/ 288275 w 653604"/>
                <a:gd name="connsiteY18" fmla="*/ 631815 h 898598"/>
                <a:gd name="connsiteX19" fmla="*/ 319973 w 653604"/>
                <a:gd name="connsiteY19" fmla="*/ 478612 h 898598"/>
                <a:gd name="connsiteX20" fmla="*/ 410221 w 653604"/>
                <a:gd name="connsiteY20" fmla="*/ 612584 h 898598"/>
                <a:gd name="connsiteX21" fmla="*/ 462609 w 653604"/>
                <a:gd name="connsiteY21" fmla="*/ 845770 h 898598"/>
                <a:gd name="connsiteX22" fmla="*/ 515438 w 653604"/>
                <a:gd name="connsiteY22" fmla="*/ 898598 h 898598"/>
                <a:gd name="connsiteX23" fmla="*/ 568266 w 653604"/>
                <a:gd name="connsiteY23" fmla="*/ 845770 h 898598"/>
                <a:gd name="connsiteX24" fmla="*/ 518260 w 653604"/>
                <a:gd name="connsiteY24" fmla="*/ 626651 h 898598"/>
                <a:gd name="connsiteX25" fmla="*/ 497129 w 653604"/>
                <a:gd name="connsiteY25" fmla="*/ 560576 h 898598"/>
                <a:gd name="connsiteX26" fmla="*/ 419026 w 653604"/>
                <a:gd name="connsiteY26" fmla="*/ 419180 h 898598"/>
                <a:gd name="connsiteX27" fmla="*/ 454685 w 653604"/>
                <a:gd name="connsiteY27" fmla="*/ 240884 h 898598"/>
                <a:gd name="connsiteX28" fmla="*/ 479778 w 653604"/>
                <a:gd name="connsiteY28" fmla="*/ 298996 h 898598"/>
                <a:gd name="connsiteX29" fmla="*/ 537670 w 653604"/>
                <a:gd name="connsiteY29" fmla="*/ 363770 h 898598"/>
                <a:gd name="connsiteX30" fmla="*/ 591380 w 653604"/>
                <a:gd name="connsiteY30" fmla="*/ 416599 h 898598"/>
                <a:gd name="connsiteX31" fmla="*/ 615693 w 653604"/>
                <a:gd name="connsiteY31" fmla="*/ 419239 h 898598"/>
                <a:gd name="connsiteX32" fmla="*/ 651592 w 653604"/>
                <a:gd name="connsiteY32" fmla="*/ 381200 h 898598"/>
                <a:gd name="connsiteX33" fmla="*/ 609049 w 653604"/>
                <a:gd name="connsiteY33" fmla="*/ 304318 h 898598"/>
                <a:gd name="connsiteX0" fmla="*/ 609049 w 653604"/>
                <a:gd name="connsiteY0" fmla="*/ 299647 h 893927"/>
                <a:gd name="connsiteX1" fmla="*/ 561123 w 653604"/>
                <a:gd name="connsiteY1" fmla="*/ 247598 h 893927"/>
                <a:gd name="connsiteX2" fmla="*/ 490344 w 653604"/>
                <a:gd name="connsiteY2" fmla="*/ 51314 h 893927"/>
                <a:gd name="connsiteX3" fmla="*/ 326457 w 653604"/>
                <a:gd name="connsiteY3" fmla="*/ 606 h 893927"/>
                <a:gd name="connsiteX4" fmla="*/ 168091 w 653604"/>
                <a:gd name="connsiteY4" fmla="*/ 79049 h 893927"/>
                <a:gd name="connsiteX5" fmla="*/ 139035 w 653604"/>
                <a:gd name="connsiteY5" fmla="*/ 108104 h 893927"/>
                <a:gd name="connsiteX6" fmla="*/ 73000 w 653604"/>
                <a:gd name="connsiteY6" fmla="*/ 266590 h 893927"/>
                <a:gd name="connsiteX7" fmla="*/ 102055 w 653604"/>
                <a:gd name="connsiteY7" fmla="*/ 335267 h 893927"/>
                <a:gd name="connsiteX8" fmla="*/ 121866 w 653604"/>
                <a:gd name="connsiteY8" fmla="*/ 339229 h 893927"/>
                <a:gd name="connsiteX9" fmla="*/ 170732 w 653604"/>
                <a:gd name="connsiteY9" fmla="*/ 306211 h 893927"/>
                <a:gd name="connsiteX10" fmla="*/ 224881 w 653604"/>
                <a:gd name="connsiteY10" fmla="*/ 168857 h 893927"/>
                <a:gd name="connsiteX11" fmla="*/ 280351 w 653604"/>
                <a:gd name="connsiteY11" fmla="*/ 147726 h 893927"/>
                <a:gd name="connsiteX12" fmla="*/ 189222 w 653604"/>
                <a:gd name="connsiteY12" fmla="*/ 592805 h 893927"/>
                <a:gd name="connsiteX13" fmla="*/ 12247 w 653604"/>
                <a:gd name="connsiteY13" fmla="*/ 808081 h 893927"/>
                <a:gd name="connsiteX14" fmla="*/ 18851 w 653604"/>
                <a:gd name="connsiteY14" fmla="*/ 882041 h 893927"/>
                <a:gd name="connsiteX15" fmla="*/ 51868 w 653604"/>
                <a:gd name="connsiteY15" fmla="*/ 893927 h 893927"/>
                <a:gd name="connsiteX16" fmla="*/ 92810 w 653604"/>
                <a:gd name="connsiteY16" fmla="*/ 874116 h 893927"/>
                <a:gd name="connsiteX17" fmla="*/ 277710 w 653604"/>
                <a:gd name="connsiteY17" fmla="*/ 649596 h 893927"/>
                <a:gd name="connsiteX18" fmla="*/ 288275 w 653604"/>
                <a:gd name="connsiteY18" fmla="*/ 627144 h 893927"/>
                <a:gd name="connsiteX19" fmla="*/ 319973 w 653604"/>
                <a:gd name="connsiteY19" fmla="*/ 473941 h 893927"/>
                <a:gd name="connsiteX20" fmla="*/ 410221 w 653604"/>
                <a:gd name="connsiteY20" fmla="*/ 607913 h 893927"/>
                <a:gd name="connsiteX21" fmla="*/ 462609 w 653604"/>
                <a:gd name="connsiteY21" fmla="*/ 841099 h 893927"/>
                <a:gd name="connsiteX22" fmla="*/ 515438 w 653604"/>
                <a:gd name="connsiteY22" fmla="*/ 893927 h 893927"/>
                <a:gd name="connsiteX23" fmla="*/ 568266 w 653604"/>
                <a:gd name="connsiteY23" fmla="*/ 841099 h 893927"/>
                <a:gd name="connsiteX24" fmla="*/ 518260 w 653604"/>
                <a:gd name="connsiteY24" fmla="*/ 621980 h 893927"/>
                <a:gd name="connsiteX25" fmla="*/ 497129 w 653604"/>
                <a:gd name="connsiteY25" fmla="*/ 555905 h 893927"/>
                <a:gd name="connsiteX26" fmla="*/ 419026 w 653604"/>
                <a:gd name="connsiteY26" fmla="*/ 414509 h 893927"/>
                <a:gd name="connsiteX27" fmla="*/ 454685 w 653604"/>
                <a:gd name="connsiteY27" fmla="*/ 236213 h 893927"/>
                <a:gd name="connsiteX28" fmla="*/ 479778 w 653604"/>
                <a:gd name="connsiteY28" fmla="*/ 294325 h 893927"/>
                <a:gd name="connsiteX29" fmla="*/ 537670 w 653604"/>
                <a:gd name="connsiteY29" fmla="*/ 359099 h 893927"/>
                <a:gd name="connsiteX30" fmla="*/ 591380 w 653604"/>
                <a:gd name="connsiteY30" fmla="*/ 411928 h 893927"/>
                <a:gd name="connsiteX31" fmla="*/ 615693 w 653604"/>
                <a:gd name="connsiteY31" fmla="*/ 414568 h 893927"/>
                <a:gd name="connsiteX32" fmla="*/ 651592 w 653604"/>
                <a:gd name="connsiteY32" fmla="*/ 376529 h 893927"/>
                <a:gd name="connsiteX33" fmla="*/ 609049 w 653604"/>
                <a:gd name="connsiteY33" fmla="*/ 299647 h 893927"/>
                <a:gd name="connsiteX0" fmla="*/ 609049 w 653604"/>
                <a:gd name="connsiteY0" fmla="*/ 304018 h 898298"/>
                <a:gd name="connsiteX1" fmla="*/ 561123 w 653604"/>
                <a:gd name="connsiteY1" fmla="*/ 251969 h 898298"/>
                <a:gd name="connsiteX2" fmla="*/ 459388 w 653604"/>
                <a:gd name="connsiteY2" fmla="*/ 29491 h 898298"/>
                <a:gd name="connsiteX3" fmla="*/ 326457 w 653604"/>
                <a:gd name="connsiteY3" fmla="*/ 4977 h 898298"/>
                <a:gd name="connsiteX4" fmla="*/ 168091 w 653604"/>
                <a:gd name="connsiteY4" fmla="*/ 83420 h 898298"/>
                <a:gd name="connsiteX5" fmla="*/ 139035 w 653604"/>
                <a:gd name="connsiteY5" fmla="*/ 112475 h 898298"/>
                <a:gd name="connsiteX6" fmla="*/ 73000 w 653604"/>
                <a:gd name="connsiteY6" fmla="*/ 270961 h 898298"/>
                <a:gd name="connsiteX7" fmla="*/ 102055 w 653604"/>
                <a:gd name="connsiteY7" fmla="*/ 339638 h 898298"/>
                <a:gd name="connsiteX8" fmla="*/ 121866 w 653604"/>
                <a:gd name="connsiteY8" fmla="*/ 343600 h 898298"/>
                <a:gd name="connsiteX9" fmla="*/ 170732 w 653604"/>
                <a:gd name="connsiteY9" fmla="*/ 310582 h 898298"/>
                <a:gd name="connsiteX10" fmla="*/ 224881 w 653604"/>
                <a:gd name="connsiteY10" fmla="*/ 173228 h 898298"/>
                <a:gd name="connsiteX11" fmla="*/ 280351 w 653604"/>
                <a:gd name="connsiteY11" fmla="*/ 152097 h 898298"/>
                <a:gd name="connsiteX12" fmla="*/ 189222 w 653604"/>
                <a:gd name="connsiteY12" fmla="*/ 597176 h 898298"/>
                <a:gd name="connsiteX13" fmla="*/ 12247 w 653604"/>
                <a:gd name="connsiteY13" fmla="*/ 812452 h 898298"/>
                <a:gd name="connsiteX14" fmla="*/ 18851 w 653604"/>
                <a:gd name="connsiteY14" fmla="*/ 886412 h 898298"/>
                <a:gd name="connsiteX15" fmla="*/ 51868 w 653604"/>
                <a:gd name="connsiteY15" fmla="*/ 898298 h 898298"/>
                <a:gd name="connsiteX16" fmla="*/ 92810 w 653604"/>
                <a:gd name="connsiteY16" fmla="*/ 878487 h 898298"/>
                <a:gd name="connsiteX17" fmla="*/ 277710 w 653604"/>
                <a:gd name="connsiteY17" fmla="*/ 653967 h 898298"/>
                <a:gd name="connsiteX18" fmla="*/ 288275 w 653604"/>
                <a:gd name="connsiteY18" fmla="*/ 631515 h 898298"/>
                <a:gd name="connsiteX19" fmla="*/ 319973 w 653604"/>
                <a:gd name="connsiteY19" fmla="*/ 478312 h 898298"/>
                <a:gd name="connsiteX20" fmla="*/ 410221 w 653604"/>
                <a:gd name="connsiteY20" fmla="*/ 612284 h 898298"/>
                <a:gd name="connsiteX21" fmla="*/ 462609 w 653604"/>
                <a:gd name="connsiteY21" fmla="*/ 845470 h 898298"/>
                <a:gd name="connsiteX22" fmla="*/ 515438 w 653604"/>
                <a:gd name="connsiteY22" fmla="*/ 898298 h 898298"/>
                <a:gd name="connsiteX23" fmla="*/ 568266 w 653604"/>
                <a:gd name="connsiteY23" fmla="*/ 845470 h 898298"/>
                <a:gd name="connsiteX24" fmla="*/ 518260 w 653604"/>
                <a:gd name="connsiteY24" fmla="*/ 626351 h 898298"/>
                <a:gd name="connsiteX25" fmla="*/ 497129 w 653604"/>
                <a:gd name="connsiteY25" fmla="*/ 560276 h 898298"/>
                <a:gd name="connsiteX26" fmla="*/ 419026 w 653604"/>
                <a:gd name="connsiteY26" fmla="*/ 418880 h 898298"/>
                <a:gd name="connsiteX27" fmla="*/ 454685 w 653604"/>
                <a:gd name="connsiteY27" fmla="*/ 240584 h 898298"/>
                <a:gd name="connsiteX28" fmla="*/ 479778 w 653604"/>
                <a:gd name="connsiteY28" fmla="*/ 298696 h 898298"/>
                <a:gd name="connsiteX29" fmla="*/ 537670 w 653604"/>
                <a:gd name="connsiteY29" fmla="*/ 363470 h 898298"/>
                <a:gd name="connsiteX30" fmla="*/ 591380 w 653604"/>
                <a:gd name="connsiteY30" fmla="*/ 416299 h 898298"/>
                <a:gd name="connsiteX31" fmla="*/ 615693 w 653604"/>
                <a:gd name="connsiteY31" fmla="*/ 418939 h 898298"/>
                <a:gd name="connsiteX32" fmla="*/ 651592 w 653604"/>
                <a:gd name="connsiteY32" fmla="*/ 380900 h 898298"/>
                <a:gd name="connsiteX33" fmla="*/ 609049 w 653604"/>
                <a:gd name="connsiteY33" fmla="*/ 304018 h 898298"/>
                <a:gd name="connsiteX0" fmla="*/ 609049 w 653604"/>
                <a:gd name="connsiteY0" fmla="*/ 304018 h 898298"/>
                <a:gd name="connsiteX1" fmla="*/ 561123 w 653604"/>
                <a:gd name="connsiteY1" fmla="*/ 251969 h 898298"/>
                <a:gd name="connsiteX2" fmla="*/ 459388 w 653604"/>
                <a:gd name="connsiteY2" fmla="*/ 29491 h 898298"/>
                <a:gd name="connsiteX3" fmla="*/ 326457 w 653604"/>
                <a:gd name="connsiteY3" fmla="*/ 4977 h 898298"/>
                <a:gd name="connsiteX4" fmla="*/ 168091 w 653604"/>
                <a:gd name="connsiteY4" fmla="*/ 83420 h 898298"/>
                <a:gd name="connsiteX5" fmla="*/ 139035 w 653604"/>
                <a:gd name="connsiteY5" fmla="*/ 112475 h 898298"/>
                <a:gd name="connsiteX6" fmla="*/ 73000 w 653604"/>
                <a:gd name="connsiteY6" fmla="*/ 270961 h 898298"/>
                <a:gd name="connsiteX7" fmla="*/ 102055 w 653604"/>
                <a:gd name="connsiteY7" fmla="*/ 339638 h 898298"/>
                <a:gd name="connsiteX8" fmla="*/ 121866 w 653604"/>
                <a:gd name="connsiteY8" fmla="*/ 343600 h 898298"/>
                <a:gd name="connsiteX9" fmla="*/ 170732 w 653604"/>
                <a:gd name="connsiteY9" fmla="*/ 310582 h 898298"/>
                <a:gd name="connsiteX10" fmla="*/ 224881 w 653604"/>
                <a:gd name="connsiteY10" fmla="*/ 173228 h 898298"/>
                <a:gd name="connsiteX11" fmla="*/ 280351 w 653604"/>
                <a:gd name="connsiteY11" fmla="*/ 152097 h 898298"/>
                <a:gd name="connsiteX12" fmla="*/ 189222 w 653604"/>
                <a:gd name="connsiteY12" fmla="*/ 597176 h 898298"/>
                <a:gd name="connsiteX13" fmla="*/ 12247 w 653604"/>
                <a:gd name="connsiteY13" fmla="*/ 812452 h 898298"/>
                <a:gd name="connsiteX14" fmla="*/ 18851 w 653604"/>
                <a:gd name="connsiteY14" fmla="*/ 886412 h 898298"/>
                <a:gd name="connsiteX15" fmla="*/ 51868 w 653604"/>
                <a:gd name="connsiteY15" fmla="*/ 898298 h 898298"/>
                <a:gd name="connsiteX16" fmla="*/ 92810 w 653604"/>
                <a:gd name="connsiteY16" fmla="*/ 878487 h 898298"/>
                <a:gd name="connsiteX17" fmla="*/ 277710 w 653604"/>
                <a:gd name="connsiteY17" fmla="*/ 653967 h 898298"/>
                <a:gd name="connsiteX18" fmla="*/ 288275 w 653604"/>
                <a:gd name="connsiteY18" fmla="*/ 631515 h 898298"/>
                <a:gd name="connsiteX19" fmla="*/ 346167 w 653604"/>
                <a:gd name="connsiteY19" fmla="*/ 497362 h 898298"/>
                <a:gd name="connsiteX20" fmla="*/ 410221 w 653604"/>
                <a:gd name="connsiteY20" fmla="*/ 612284 h 898298"/>
                <a:gd name="connsiteX21" fmla="*/ 462609 w 653604"/>
                <a:gd name="connsiteY21" fmla="*/ 845470 h 898298"/>
                <a:gd name="connsiteX22" fmla="*/ 515438 w 653604"/>
                <a:gd name="connsiteY22" fmla="*/ 898298 h 898298"/>
                <a:gd name="connsiteX23" fmla="*/ 568266 w 653604"/>
                <a:gd name="connsiteY23" fmla="*/ 845470 h 898298"/>
                <a:gd name="connsiteX24" fmla="*/ 518260 w 653604"/>
                <a:gd name="connsiteY24" fmla="*/ 626351 h 898298"/>
                <a:gd name="connsiteX25" fmla="*/ 497129 w 653604"/>
                <a:gd name="connsiteY25" fmla="*/ 560276 h 898298"/>
                <a:gd name="connsiteX26" fmla="*/ 419026 w 653604"/>
                <a:gd name="connsiteY26" fmla="*/ 418880 h 898298"/>
                <a:gd name="connsiteX27" fmla="*/ 454685 w 653604"/>
                <a:gd name="connsiteY27" fmla="*/ 240584 h 898298"/>
                <a:gd name="connsiteX28" fmla="*/ 479778 w 653604"/>
                <a:gd name="connsiteY28" fmla="*/ 298696 h 898298"/>
                <a:gd name="connsiteX29" fmla="*/ 537670 w 653604"/>
                <a:gd name="connsiteY29" fmla="*/ 363470 h 898298"/>
                <a:gd name="connsiteX30" fmla="*/ 591380 w 653604"/>
                <a:gd name="connsiteY30" fmla="*/ 416299 h 898298"/>
                <a:gd name="connsiteX31" fmla="*/ 615693 w 653604"/>
                <a:gd name="connsiteY31" fmla="*/ 418939 h 898298"/>
                <a:gd name="connsiteX32" fmla="*/ 651592 w 653604"/>
                <a:gd name="connsiteY32" fmla="*/ 380900 h 898298"/>
                <a:gd name="connsiteX33" fmla="*/ 609049 w 653604"/>
                <a:gd name="connsiteY33" fmla="*/ 304018 h 898298"/>
                <a:gd name="connsiteX0" fmla="*/ 609049 w 653604"/>
                <a:gd name="connsiteY0" fmla="*/ 304018 h 898298"/>
                <a:gd name="connsiteX1" fmla="*/ 561123 w 653604"/>
                <a:gd name="connsiteY1" fmla="*/ 251969 h 898298"/>
                <a:gd name="connsiteX2" fmla="*/ 459388 w 653604"/>
                <a:gd name="connsiteY2" fmla="*/ 29491 h 898298"/>
                <a:gd name="connsiteX3" fmla="*/ 326457 w 653604"/>
                <a:gd name="connsiteY3" fmla="*/ 4977 h 898298"/>
                <a:gd name="connsiteX4" fmla="*/ 168091 w 653604"/>
                <a:gd name="connsiteY4" fmla="*/ 83420 h 898298"/>
                <a:gd name="connsiteX5" fmla="*/ 139035 w 653604"/>
                <a:gd name="connsiteY5" fmla="*/ 112475 h 898298"/>
                <a:gd name="connsiteX6" fmla="*/ 73000 w 653604"/>
                <a:gd name="connsiteY6" fmla="*/ 270961 h 898298"/>
                <a:gd name="connsiteX7" fmla="*/ 102055 w 653604"/>
                <a:gd name="connsiteY7" fmla="*/ 339638 h 898298"/>
                <a:gd name="connsiteX8" fmla="*/ 121866 w 653604"/>
                <a:gd name="connsiteY8" fmla="*/ 343600 h 898298"/>
                <a:gd name="connsiteX9" fmla="*/ 170732 w 653604"/>
                <a:gd name="connsiteY9" fmla="*/ 310582 h 898298"/>
                <a:gd name="connsiteX10" fmla="*/ 224881 w 653604"/>
                <a:gd name="connsiteY10" fmla="*/ 173228 h 898298"/>
                <a:gd name="connsiteX11" fmla="*/ 280351 w 653604"/>
                <a:gd name="connsiteY11" fmla="*/ 152097 h 898298"/>
                <a:gd name="connsiteX12" fmla="*/ 189222 w 653604"/>
                <a:gd name="connsiteY12" fmla="*/ 597176 h 898298"/>
                <a:gd name="connsiteX13" fmla="*/ 12247 w 653604"/>
                <a:gd name="connsiteY13" fmla="*/ 812452 h 898298"/>
                <a:gd name="connsiteX14" fmla="*/ 18851 w 653604"/>
                <a:gd name="connsiteY14" fmla="*/ 886412 h 898298"/>
                <a:gd name="connsiteX15" fmla="*/ 51868 w 653604"/>
                <a:gd name="connsiteY15" fmla="*/ 898298 h 898298"/>
                <a:gd name="connsiteX16" fmla="*/ 92810 w 653604"/>
                <a:gd name="connsiteY16" fmla="*/ 878487 h 898298"/>
                <a:gd name="connsiteX17" fmla="*/ 277710 w 653604"/>
                <a:gd name="connsiteY17" fmla="*/ 653967 h 898298"/>
                <a:gd name="connsiteX18" fmla="*/ 304944 w 653604"/>
                <a:gd name="connsiteY18" fmla="*/ 579127 h 898298"/>
                <a:gd name="connsiteX19" fmla="*/ 346167 w 653604"/>
                <a:gd name="connsiteY19" fmla="*/ 497362 h 898298"/>
                <a:gd name="connsiteX20" fmla="*/ 410221 w 653604"/>
                <a:gd name="connsiteY20" fmla="*/ 612284 h 898298"/>
                <a:gd name="connsiteX21" fmla="*/ 462609 w 653604"/>
                <a:gd name="connsiteY21" fmla="*/ 845470 h 898298"/>
                <a:gd name="connsiteX22" fmla="*/ 515438 w 653604"/>
                <a:gd name="connsiteY22" fmla="*/ 898298 h 898298"/>
                <a:gd name="connsiteX23" fmla="*/ 568266 w 653604"/>
                <a:gd name="connsiteY23" fmla="*/ 845470 h 898298"/>
                <a:gd name="connsiteX24" fmla="*/ 518260 w 653604"/>
                <a:gd name="connsiteY24" fmla="*/ 626351 h 898298"/>
                <a:gd name="connsiteX25" fmla="*/ 497129 w 653604"/>
                <a:gd name="connsiteY25" fmla="*/ 560276 h 898298"/>
                <a:gd name="connsiteX26" fmla="*/ 419026 w 653604"/>
                <a:gd name="connsiteY26" fmla="*/ 418880 h 898298"/>
                <a:gd name="connsiteX27" fmla="*/ 454685 w 653604"/>
                <a:gd name="connsiteY27" fmla="*/ 240584 h 898298"/>
                <a:gd name="connsiteX28" fmla="*/ 479778 w 653604"/>
                <a:gd name="connsiteY28" fmla="*/ 298696 h 898298"/>
                <a:gd name="connsiteX29" fmla="*/ 537670 w 653604"/>
                <a:gd name="connsiteY29" fmla="*/ 363470 h 898298"/>
                <a:gd name="connsiteX30" fmla="*/ 591380 w 653604"/>
                <a:gd name="connsiteY30" fmla="*/ 416299 h 898298"/>
                <a:gd name="connsiteX31" fmla="*/ 615693 w 653604"/>
                <a:gd name="connsiteY31" fmla="*/ 418939 h 898298"/>
                <a:gd name="connsiteX32" fmla="*/ 651592 w 653604"/>
                <a:gd name="connsiteY32" fmla="*/ 380900 h 898298"/>
                <a:gd name="connsiteX33" fmla="*/ 609049 w 653604"/>
                <a:gd name="connsiteY33" fmla="*/ 304018 h 898298"/>
                <a:gd name="connsiteX0" fmla="*/ 609049 w 653604"/>
                <a:gd name="connsiteY0" fmla="*/ 304018 h 898298"/>
                <a:gd name="connsiteX1" fmla="*/ 561123 w 653604"/>
                <a:gd name="connsiteY1" fmla="*/ 251969 h 898298"/>
                <a:gd name="connsiteX2" fmla="*/ 459388 w 653604"/>
                <a:gd name="connsiteY2" fmla="*/ 29491 h 898298"/>
                <a:gd name="connsiteX3" fmla="*/ 326457 w 653604"/>
                <a:gd name="connsiteY3" fmla="*/ 4977 h 898298"/>
                <a:gd name="connsiteX4" fmla="*/ 168091 w 653604"/>
                <a:gd name="connsiteY4" fmla="*/ 83420 h 898298"/>
                <a:gd name="connsiteX5" fmla="*/ 139035 w 653604"/>
                <a:gd name="connsiteY5" fmla="*/ 112475 h 898298"/>
                <a:gd name="connsiteX6" fmla="*/ 73000 w 653604"/>
                <a:gd name="connsiteY6" fmla="*/ 270961 h 898298"/>
                <a:gd name="connsiteX7" fmla="*/ 102055 w 653604"/>
                <a:gd name="connsiteY7" fmla="*/ 339638 h 898298"/>
                <a:gd name="connsiteX8" fmla="*/ 121866 w 653604"/>
                <a:gd name="connsiteY8" fmla="*/ 343600 h 898298"/>
                <a:gd name="connsiteX9" fmla="*/ 170732 w 653604"/>
                <a:gd name="connsiteY9" fmla="*/ 310582 h 898298"/>
                <a:gd name="connsiteX10" fmla="*/ 224881 w 653604"/>
                <a:gd name="connsiteY10" fmla="*/ 173228 h 898298"/>
                <a:gd name="connsiteX11" fmla="*/ 280351 w 653604"/>
                <a:gd name="connsiteY11" fmla="*/ 152097 h 898298"/>
                <a:gd name="connsiteX12" fmla="*/ 189222 w 653604"/>
                <a:gd name="connsiteY12" fmla="*/ 597176 h 898298"/>
                <a:gd name="connsiteX13" fmla="*/ 12247 w 653604"/>
                <a:gd name="connsiteY13" fmla="*/ 812452 h 898298"/>
                <a:gd name="connsiteX14" fmla="*/ 18851 w 653604"/>
                <a:gd name="connsiteY14" fmla="*/ 886412 h 898298"/>
                <a:gd name="connsiteX15" fmla="*/ 51868 w 653604"/>
                <a:gd name="connsiteY15" fmla="*/ 898298 h 898298"/>
                <a:gd name="connsiteX16" fmla="*/ 92810 w 653604"/>
                <a:gd name="connsiteY16" fmla="*/ 878487 h 898298"/>
                <a:gd name="connsiteX17" fmla="*/ 277710 w 653604"/>
                <a:gd name="connsiteY17" fmla="*/ 653967 h 898298"/>
                <a:gd name="connsiteX18" fmla="*/ 346167 w 653604"/>
                <a:gd name="connsiteY18" fmla="*/ 497362 h 898298"/>
                <a:gd name="connsiteX19" fmla="*/ 410221 w 653604"/>
                <a:gd name="connsiteY19" fmla="*/ 612284 h 898298"/>
                <a:gd name="connsiteX20" fmla="*/ 462609 w 653604"/>
                <a:gd name="connsiteY20" fmla="*/ 845470 h 898298"/>
                <a:gd name="connsiteX21" fmla="*/ 515438 w 653604"/>
                <a:gd name="connsiteY21" fmla="*/ 898298 h 898298"/>
                <a:gd name="connsiteX22" fmla="*/ 568266 w 653604"/>
                <a:gd name="connsiteY22" fmla="*/ 845470 h 898298"/>
                <a:gd name="connsiteX23" fmla="*/ 518260 w 653604"/>
                <a:gd name="connsiteY23" fmla="*/ 626351 h 898298"/>
                <a:gd name="connsiteX24" fmla="*/ 497129 w 653604"/>
                <a:gd name="connsiteY24" fmla="*/ 560276 h 898298"/>
                <a:gd name="connsiteX25" fmla="*/ 419026 w 653604"/>
                <a:gd name="connsiteY25" fmla="*/ 418880 h 898298"/>
                <a:gd name="connsiteX26" fmla="*/ 454685 w 653604"/>
                <a:gd name="connsiteY26" fmla="*/ 240584 h 898298"/>
                <a:gd name="connsiteX27" fmla="*/ 479778 w 653604"/>
                <a:gd name="connsiteY27" fmla="*/ 298696 h 898298"/>
                <a:gd name="connsiteX28" fmla="*/ 537670 w 653604"/>
                <a:gd name="connsiteY28" fmla="*/ 363470 h 898298"/>
                <a:gd name="connsiteX29" fmla="*/ 591380 w 653604"/>
                <a:gd name="connsiteY29" fmla="*/ 416299 h 898298"/>
                <a:gd name="connsiteX30" fmla="*/ 615693 w 653604"/>
                <a:gd name="connsiteY30" fmla="*/ 418939 h 898298"/>
                <a:gd name="connsiteX31" fmla="*/ 651592 w 653604"/>
                <a:gd name="connsiteY31" fmla="*/ 380900 h 898298"/>
                <a:gd name="connsiteX32" fmla="*/ 609049 w 653604"/>
                <a:gd name="connsiteY32" fmla="*/ 304018 h 898298"/>
                <a:gd name="connsiteX0" fmla="*/ 609049 w 653604"/>
                <a:gd name="connsiteY0" fmla="*/ 304018 h 898298"/>
                <a:gd name="connsiteX1" fmla="*/ 561123 w 653604"/>
                <a:gd name="connsiteY1" fmla="*/ 251969 h 898298"/>
                <a:gd name="connsiteX2" fmla="*/ 459388 w 653604"/>
                <a:gd name="connsiteY2" fmla="*/ 29491 h 898298"/>
                <a:gd name="connsiteX3" fmla="*/ 326457 w 653604"/>
                <a:gd name="connsiteY3" fmla="*/ 4977 h 898298"/>
                <a:gd name="connsiteX4" fmla="*/ 168091 w 653604"/>
                <a:gd name="connsiteY4" fmla="*/ 83420 h 898298"/>
                <a:gd name="connsiteX5" fmla="*/ 139035 w 653604"/>
                <a:gd name="connsiteY5" fmla="*/ 112475 h 898298"/>
                <a:gd name="connsiteX6" fmla="*/ 73000 w 653604"/>
                <a:gd name="connsiteY6" fmla="*/ 270961 h 898298"/>
                <a:gd name="connsiteX7" fmla="*/ 102055 w 653604"/>
                <a:gd name="connsiteY7" fmla="*/ 339638 h 898298"/>
                <a:gd name="connsiteX8" fmla="*/ 121866 w 653604"/>
                <a:gd name="connsiteY8" fmla="*/ 343600 h 898298"/>
                <a:gd name="connsiteX9" fmla="*/ 170732 w 653604"/>
                <a:gd name="connsiteY9" fmla="*/ 310582 h 898298"/>
                <a:gd name="connsiteX10" fmla="*/ 224881 w 653604"/>
                <a:gd name="connsiteY10" fmla="*/ 173228 h 898298"/>
                <a:gd name="connsiteX11" fmla="*/ 280351 w 653604"/>
                <a:gd name="connsiteY11" fmla="*/ 152097 h 898298"/>
                <a:gd name="connsiteX12" fmla="*/ 239228 w 653604"/>
                <a:gd name="connsiteY12" fmla="*/ 585269 h 898298"/>
                <a:gd name="connsiteX13" fmla="*/ 12247 w 653604"/>
                <a:gd name="connsiteY13" fmla="*/ 812452 h 898298"/>
                <a:gd name="connsiteX14" fmla="*/ 18851 w 653604"/>
                <a:gd name="connsiteY14" fmla="*/ 886412 h 898298"/>
                <a:gd name="connsiteX15" fmla="*/ 51868 w 653604"/>
                <a:gd name="connsiteY15" fmla="*/ 898298 h 898298"/>
                <a:gd name="connsiteX16" fmla="*/ 92810 w 653604"/>
                <a:gd name="connsiteY16" fmla="*/ 878487 h 898298"/>
                <a:gd name="connsiteX17" fmla="*/ 277710 w 653604"/>
                <a:gd name="connsiteY17" fmla="*/ 653967 h 898298"/>
                <a:gd name="connsiteX18" fmla="*/ 346167 w 653604"/>
                <a:gd name="connsiteY18" fmla="*/ 497362 h 898298"/>
                <a:gd name="connsiteX19" fmla="*/ 410221 w 653604"/>
                <a:gd name="connsiteY19" fmla="*/ 612284 h 898298"/>
                <a:gd name="connsiteX20" fmla="*/ 462609 w 653604"/>
                <a:gd name="connsiteY20" fmla="*/ 845470 h 898298"/>
                <a:gd name="connsiteX21" fmla="*/ 515438 w 653604"/>
                <a:gd name="connsiteY21" fmla="*/ 898298 h 898298"/>
                <a:gd name="connsiteX22" fmla="*/ 568266 w 653604"/>
                <a:gd name="connsiteY22" fmla="*/ 845470 h 898298"/>
                <a:gd name="connsiteX23" fmla="*/ 518260 w 653604"/>
                <a:gd name="connsiteY23" fmla="*/ 626351 h 898298"/>
                <a:gd name="connsiteX24" fmla="*/ 497129 w 653604"/>
                <a:gd name="connsiteY24" fmla="*/ 560276 h 898298"/>
                <a:gd name="connsiteX25" fmla="*/ 419026 w 653604"/>
                <a:gd name="connsiteY25" fmla="*/ 418880 h 898298"/>
                <a:gd name="connsiteX26" fmla="*/ 454685 w 653604"/>
                <a:gd name="connsiteY26" fmla="*/ 240584 h 898298"/>
                <a:gd name="connsiteX27" fmla="*/ 479778 w 653604"/>
                <a:gd name="connsiteY27" fmla="*/ 298696 h 898298"/>
                <a:gd name="connsiteX28" fmla="*/ 537670 w 653604"/>
                <a:gd name="connsiteY28" fmla="*/ 363470 h 898298"/>
                <a:gd name="connsiteX29" fmla="*/ 591380 w 653604"/>
                <a:gd name="connsiteY29" fmla="*/ 416299 h 898298"/>
                <a:gd name="connsiteX30" fmla="*/ 615693 w 653604"/>
                <a:gd name="connsiteY30" fmla="*/ 418939 h 898298"/>
                <a:gd name="connsiteX31" fmla="*/ 651592 w 653604"/>
                <a:gd name="connsiteY31" fmla="*/ 380900 h 898298"/>
                <a:gd name="connsiteX32" fmla="*/ 609049 w 653604"/>
                <a:gd name="connsiteY32" fmla="*/ 304018 h 898298"/>
                <a:gd name="connsiteX0" fmla="*/ 609049 w 653604"/>
                <a:gd name="connsiteY0" fmla="*/ 304018 h 898298"/>
                <a:gd name="connsiteX1" fmla="*/ 561123 w 653604"/>
                <a:gd name="connsiteY1" fmla="*/ 251969 h 898298"/>
                <a:gd name="connsiteX2" fmla="*/ 459388 w 653604"/>
                <a:gd name="connsiteY2" fmla="*/ 29491 h 898298"/>
                <a:gd name="connsiteX3" fmla="*/ 326457 w 653604"/>
                <a:gd name="connsiteY3" fmla="*/ 4977 h 898298"/>
                <a:gd name="connsiteX4" fmla="*/ 168091 w 653604"/>
                <a:gd name="connsiteY4" fmla="*/ 83420 h 898298"/>
                <a:gd name="connsiteX5" fmla="*/ 139035 w 653604"/>
                <a:gd name="connsiteY5" fmla="*/ 112475 h 898298"/>
                <a:gd name="connsiteX6" fmla="*/ 73000 w 653604"/>
                <a:gd name="connsiteY6" fmla="*/ 270961 h 898298"/>
                <a:gd name="connsiteX7" fmla="*/ 102055 w 653604"/>
                <a:gd name="connsiteY7" fmla="*/ 339638 h 898298"/>
                <a:gd name="connsiteX8" fmla="*/ 121866 w 653604"/>
                <a:gd name="connsiteY8" fmla="*/ 343600 h 898298"/>
                <a:gd name="connsiteX9" fmla="*/ 170732 w 653604"/>
                <a:gd name="connsiteY9" fmla="*/ 310582 h 898298"/>
                <a:gd name="connsiteX10" fmla="*/ 224881 w 653604"/>
                <a:gd name="connsiteY10" fmla="*/ 173228 h 898298"/>
                <a:gd name="connsiteX11" fmla="*/ 280351 w 653604"/>
                <a:gd name="connsiteY11" fmla="*/ 152097 h 898298"/>
                <a:gd name="connsiteX12" fmla="*/ 239228 w 653604"/>
                <a:gd name="connsiteY12" fmla="*/ 585269 h 898298"/>
                <a:gd name="connsiteX13" fmla="*/ 12247 w 653604"/>
                <a:gd name="connsiteY13" fmla="*/ 812452 h 898298"/>
                <a:gd name="connsiteX14" fmla="*/ 18851 w 653604"/>
                <a:gd name="connsiteY14" fmla="*/ 886412 h 898298"/>
                <a:gd name="connsiteX15" fmla="*/ 51868 w 653604"/>
                <a:gd name="connsiteY15" fmla="*/ 898298 h 898298"/>
                <a:gd name="connsiteX16" fmla="*/ 92810 w 653604"/>
                <a:gd name="connsiteY16" fmla="*/ 878487 h 898298"/>
                <a:gd name="connsiteX17" fmla="*/ 294379 w 653604"/>
                <a:gd name="connsiteY17" fmla="*/ 656348 h 898298"/>
                <a:gd name="connsiteX18" fmla="*/ 346167 w 653604"/>
                <a:gd name="connsiteY18" fmla="*/ 497362 h 898298"/>
                <a:gd name="connsiteX19" fmla="*/ 410221 w 653604"/>
                <a:gd name="connsiteY19" fmla="*/ 612284 h 898298"/>
                <a:gd name="connsiteX20" fmla="*/ 462609 w 653604"/>
                <a:gd name="connsiteY20" fmla="*/ 845470 h 898298"/>
                <a:gd name="connsiteX21" fmla="*/ 515438 w 653604"/>
                <a:gd name="connsiteY21" fmla="*/ 898298 h 898298"/>
                <a:gd name="connsiteX22" fmla="*/ 568266 w 653604"/>
                <a:gd name="connsiteY22" fmla="*/ 845470 h 898298"/>
                <a:gd name="connsiteX23" fmla="*/ 518260 w 653604"/>
                <a:gd name="connsiteY23" fmla="*/ 626351 h 898298"/>
                <a:gd name="connsiteX24" fmla="*/ 497129 w 653604"/>
                <a:gd name="connsiteY24" fmla="*/ 560276 h 898298"/>
                <a:gd name="connsiteX25" fmla="*/ 419026 w 653604"/>
                <a:gd name="connsiteY25" fmla="*/ 418880 h 898298"/>
                <a:gd name="connsiteX26" fmla="*/ 454685 w 653604"/>
                <a:gd name="connsiteY26" fmla="*/ 240584 h 898298"/>
                <a:gd name="connsiteX27" fmla="*/ 479778 w 653604"/>
                <a:gd name="connsiteY27" fmla="*/ 298696 h 898298"/>
                <a:gd name="connsiteX28" fmla="*/ 537670 w 653604"/>
                <a:gd name="connsiteY28" fmla="*/ 363470 h 898298"/>
                <a:gd name="connsiteX29" fmla="*/ 591380 w 653604"/>
                <a:gd name="connsiteY29" fmla="*/ 416299 h 898298"/>
                <a:gd name="connsiteX30" fmla="*/ 615693 w 653604"/>
                <a:gd name="connsiteY30" fmla="*/ 418939 h 898298"/>
                <a:gd name="connsiteX31" fmla="*/ 651592 w 653604"/>
                <a:gd name="connsiteY31" fmla="*/ 380900 h 898298"/>
                <a:gd name="connsiteX32" fmla="*/ 609049 w 653604"/>
                <a:gd name="connsiteY32" fmla="*/ 304018 h 898298"/>
                <a:gd name="connsiteX0" fmla="*/ 609049 w 653604"/>
                <a:gd name="connsiteY0" fmla="*/ 304018 h 898298"/>
                <a:gd name="connsiteX1" fmla="*/ 561123 w 653604"/>
                <a:gd name="connsiteY1" fmla="*/ 251969 h 898298"/>
                <a:gd name="connsiteX2" fmla="*/ 459388 w 653604"/>
                <a:gd name="connsiteY2" fmla="*/ 29491 h 898298"/>
                <a:gd name="connsiteX3" fmla="*/ 326457 w 653604"/>
                <a:gd name="connsiteY3" fmla="*/ 4977 h 898298"/>
                <a:gd name="connsiteX4" fmla="*/ 168091 w 653604"/>
                <a:gd name="connsiteY4" fmla="*/ 83420 h 898298"/>
                <a:gd name="connsiteX5" fmla="*/ 139035 w 653604"/>
                <a:gd name="connsiteY5" fmla="*/ 112475 h 898298"/>
                <a:gd name="connsiteX6" fmla="*/ 73000 w 653604"/>
                <a:gd name="connsiteY6" fmla="*/ 270961 h 898298"/>
                <a:gd name="connsiteX7" fmla="*/ 102055 w 653604"/>
                <a:gd name="connsiteY7" fmla="*/ 339638 h 898298"/>
                <a:gd name="connsiteX8" fmla="*/ 121866 w 653604"/>
                <a:gd name="connsiteY8" fmla="*/ 343600 h 898298"/>
                <a:gd name="connsiteX9" fmla="*/ 170732 w 653604"/>
                <a:gd name="connsiteY9" fmla="*/ 310582 h 898298"/>
                <a:gd name="connsiteX10" fmla="*/ 224881 w 653604"/>
                <a:gd name="connsiteY10" fmla="*/ 173228 h 898298"/>
                <a:gd name="connsiteX11" fmla="*/ 280351 w 653604"/>
                <a:gd name="connsiteY11" fmla="*/ 152097 h 898298"/>
                <a:gd name="connsiteX12" fmla="*/ 239228 w 653604"/>
                <a:gd name="connsiteY12" fmla="*/ 585269 h 898298"/>
                <a:gd name="connsiteX13" fmla="*/ 12247 w 653604"/>
                <a:gd name="connsiteY13" fmla="*/ 812452 h 898298"/>
                <a:gd name="connsiteX14" fmla="*/ 18851 w 653604"/>
                <a:gd name="connsiteY14" fmla="*/ 886412 h 898298"/>
                <a:gd name="connsiteX15" fmla="*/ 51868 w 653604"/>
                <a:gd name="connsiteY15" fmla="*/ 898298 h 898298"/>
                <a:gd name="connsiteX16" fmla="*/ 92810 w 653604"/>
                <a:gd name="connsiteY16" fmla="*/ 878487 h 898298"/>
                <a:gd name="connsiteX17" fmla="*/ 313429 w 653604"/>
                <a:gd name="connsiteY17" fmla="*/ 653967 h 898298"/>
                <a:gd name="connsiteX18" fmla="*/ 346167 w 653604"/>
                <a:gd name="connsiteY18" fmla="*/ 497362 h 898298"/>
                <a:gd name="connsiteX19" fmla="*/ 410221 w 653604"/>
                <a:gd name="connsiteY19" fmla="*/ 612284 h 898298"/>
                <a:gd name="connsiteX20" fmla="*/ 462609 w 653604"/>
                <a:gd name="connsiteY20" fmla="*/ 845470 h 898298"/>
                <a:gd name="connsiteX21" fmla="*/ 515438 w 653604"/>
                <a:gd name="connsiteY21" fmla="*/ 898298 h 898298"/>
                <a:gd name="connsiteX22" fmla="*/ 568266 w 653604"/>
                <a:gd name="connsiteY22" fmla="*/ 845470 h 898298"/>
                <a:gd name="connsiteX23" fmla="*/ 518260 w 653604"/>
                <a:gd name="connsiteY23" fmla="*/ 626351 h 898298"/>
                <a:gd name="connsiteX24" fmla="*/ 497129 w 653604"/>
                <a:gd name="connsiteY24" fmla="*/ 560276 h 898298"/>
                <a:gd name="connsiteX25" fmla="*/ 419026 w 653604"/>
                <a:gd name="connsiteY25" fmla="*/ 418880 h 898298"/>
                <a:gd name="connsiteX26" fmla="*/ 454685 w 653604"/>
                <a:gd name="connsiteY26" fmla="*/ 240584 h 898298"/>
                <a:gd name="connsiteX27" fmla="*/ 479778 w 653604"/>
                <a:gd name="connsiteY27" fmla="*/ 298696 h 898298"/>
                <a:gd name="connsiteX28" fmla="*/ 537670 w 653604"/>
                <a:gd name="connsiteY28" fmla="*/ 363470 h 898298"/>
                <a:gd name="connsiteX29" fmla="*/ 591380 w 653604"/>
                <a:gd name="connsiteY29" fmla="*/ 416299 h 898298"/>
                <a:gd name="connsiteX30" fmla="*/ 615693 w 653604"/>
                <a:gd name="connsiteY30" fmla="*/ 418939 h 898298"/>
                <a:gd name="connsiteX31" fmla="*/ 651592 w 653604"/>
                <a:gd name="connsiteY31" fmla="*/ 380900 h 898298"/>
                <a:gd name="connsiteX32" fmla="*/ 609049 w 653604"/>
                <a:gd name="connsiteY32" fmla="*/ 304018 h 898298"/>
                <a:gd name="connsiteX0" fmla="*/ 609049 w 653604"/>
                <a:gd name="connsiteY0" fmla="*/ 304018 h 901796"/>
                <a:gd name="connsiteX1" fmla="*/ 561123 w 653604"/>
                <a:gd name="connsiteY1" fmla="*/ 251969 h 901796"/>
                <a:gd name="connsiteX2" fmla="*/ 459388 w 653604"/>
                <a:gd name="connsiteY2" fmla="*/ 29491 h 901796"/>
                <a:gd name="connsiteX3" fmla="*/ 326457 w 653604"/>
                <a:gd name="connsiteY3" fmla="*/ 4977 h 901796"/>
                <a:gd name="connsiteX4" fmla="*/ 168091 w 653604"/>
                <a:gd name="connsiteY4" fmla="*/ 83420 h 901796"/>
                <a:gd name="connsiteX5" fmla="*/ 139035 w 653604"/>
                <a:gd name="connsiteY5" fmla="*/ 112475 h 901796"/>
                <a:gd name="connsiteX6" fmla="*/ 73000 w 653604"/>
                <a:gd name="connsiteY6" fmla="*/ 270961 h 901796"/>
                <a:gd name="connsiteX7" fmla="*/ 102055 w 653604"/>
                <a:gd name="connsiteY7" fmla="*/ 339638 h 901796"/>
                <a:gd name="connsiteX8" fmla="*/ 121866 w 653604"/>
                <a:gd name="connsiteY8" fmla="*/ 343600 h 901796"/>
                <a:gd name="connsiteX9" fmla="*/ 170732 w 653604"/>
                <a:gd name="connsiteY9" fmla="*/ 310582 h 901796"/>
                <a:gd name="connsiteX10" fmla="*/ 224881 w 653604"/>
                <a:gd name="connsiteY10" fmla="*/ 173228 h 901796"/>
                <a:gd name="connsiteX11" fmla="*/ 280351 w 653604"/>
                <a:gd name="connsiteY11" fmla="*/ 152097 h 901796"/>
                <a:gd name="connsiteX12" fmla="*/ 239228 w 653604"/>
                <a:gd name="connsiteY12" fmla="*/ 585269 h 901796"/>
                <a:gd name="connsiteX13" fmla="*/ 12247 w 653604"/>
                <a:gd name="connsiteY13" fmla="*/ 812452 h 901796"/>
                <a:gd name="connsiteX14" fmla="*/ 18851 w 653604"/>
                <a:gd name="connsiteY14" fmla="*/ 886412 h 901796"/>
                <a:gd name="connsiteX15" fmla="*/ 51868 w 653604"/>
                <a:gd name="connsiteY15" fmla="*/ 898298 h 901796"/>
                <a:gd name="connsiteX16" fmla="*/ 199966 w 653604"/>
                <a:gd name="connsiteY16" fmla="*/ 826099 h 901796"/>
                <a:gd name="connsiteX17" fmla="*/ 313429 w 653604"/>
                <a:gd name="connsiteY17" fmla="*/ 653967 h 901796"/>
                <a:gd name="connsiteX18" fmla="*/ 346167 w 653604"/>
                <a:gd name="connsiteY18" fmla="*/ 497362 h 901796"/>
                <a:gd name="connsiteX19" fmla="*/ 410221 w 653604"/>
                <a:gd name="connsiteY19" fmla="*/ 612284 h 901796"/>
                <a:gd name="connsiteX20" fmla="*/ 462609 w 653604"/>
                <a:gd name="connsiteY20" fmla="*/ 845470 h 901796"/>
                <a:gd name="connsiteX21" fmla="*/ 515438 w 653604"/>
                <a:gd name="connsiteY21" fmla="*/ 898298 h 901796"/>
                <a:gd name="connsiteX22" fmla="*/ 568266 w 653604"/>
                <a:gd name="connsiteY22" fmla="*/ 845470 h 901796"/>
                <a:gd name="connsiteX23" fmla="*/ 518260 w 653604"/>
                <a:gd name="connsiteY23" fmla="*/ 626351 h 901796"/>
                <a:gd name="connsiteX24" fmla="*/ 497129 w 653604"/>
                <a:gd name="connsiteY24" fmla="*/ 560276 h 901796"/>
                <a:gd name="connsiteX25" fmla="*/ 419026 w 653604"/>
                <a:gd name="connsiteY25" fmla="*/ 418880 h 901796"/>
                <a:gd name="connsiteX26" fmla="*/ 454685 w 653604"/>
                <a:gd name="connsiteY26" fmla="*/ 240584 h 901796"/>
                <a:gd name="connsiteX27" fmla="*/ 479778 w 653604"/>
                <a:gd name="connsiteY27" fmla="*/ 298696 h 901796"/>
                <a:gd name="connsiteX28" fmla="*/ 537670 w 653604"/>
                <a:gd name="connsiteY28" fmla="*/ 363470 h 901796"/>
                <a:gd name="connsiteX29" fmla="*/ 591380 w 653604"/>
                <a:gd name="connsiteY29" fmla="*/ 416299 h 901796"/>
                <a:gd name="connsiteX30" fmla="*/ 615693 w 653604"/>
                <a:gd name="connsiteY30" fmla="*/ 418939 h 901796"/>
                <a:gd name="connsiteX31" fmla="*/ 651592 w 653604"/>
                <a:gd name="connsiteY31" fmla="*/ 380900 h 901796"/>
                <a:gd name="connsiteX32" fmla="*/ 609049 w 653604"/>
                <a:gd name="connsiteY32" fmla="*/ 304018 h 901796"/>
                <a:gd name="connsiteX0" fmla="*/ 609049 w 653604"/>
                <a:gd name="connsiteY0" fmla="*/ 304018 h 898298"/>
                <a:gd name="connsiteX1" fmla="*/ 561123 w 653604"/>
                <a:gd name="connsiteY1" fmla="*/ 251969 h 898298"/>
                <a:gd name="connsiteX2" fmla="*/ 459388 w 653604"/>
                <a:gd name="connsiteY2" fmla="*/ 29491 h 898298"/>
                <a:gd name="connsiteX3" fmla="*/ 326457 w 653604"/>
                <a:gd name="connsiteY3" fmla="*/ 4977 h 898298"/>
                <a:gd name="connsiteX4" fmla="*/ 168091 w 653604"/>
                <a:gd name="connsiteY4" fmla="*/ 83420 h 898298"/>
                <a:gd name="connsiteX5" fmla="*/ 139035 w 653604"/>
                <a:gd name="connsiteY5" fmla="*/ 112475 h 898298"/>
                <a:gd name="connsiteX6" fmla="*/ 73000 w 653604"/>
                <a:gd name="connsiteY6" fmla="*/ 270961 h 898298"/>
                <a:gd name="connsiteX7" fmla="*/ 102055 w 653604"/>
                <a:gd name="connsiteY7" fmla="*/ 339638 h 898298"/>
                <a:gd name="connsiteX8" fmla="*/ 121866 w 653604"/>
                <a:gd name="connsiteY8" fmla="*/ 343600 h 898298"/>
                <a:gd name="connsiteX9" fmla="*/ 170732 w 653604"/>
                <a:gd name="connsiteY9" fmla="*/ 310582 h 898298"/>
                <a:gd name="connsiteX10" fmla="*/ 224881 w 653604"/>
                <a:gd name="connsiteY10" fmla="*/ 173228 h 898298"/>
                <a:gd name="connsiteX11" fmla="*/ 280351 w 653604"/>
                <a:gd name="connsiteY11" fmla="*/ 152097 h 898298"/>
                <a:gd name="connsiteX12" fmla="*/ 239228 w 653604"/>
                <a:gd name="connsiteY12" fmla="*/ 585269 h 898298"/>
                <a:gd name="connsiteX13" fmla="*/ 12247 w 653604"/>
                <a:gd name="connsiteY13" fmla="*/ 812452 h 898298"/>
                <a:gd name="connsiteX14" fmla="*/ 18851 w 653604"/>
                <a:gd name="connsiteY14" fmla="*/ 886412 h 898298"/>
                <a:gd name="connsiteX15" fmla="*/ 132831 w 653604"/>
                <a:gd name="connsiteY15" fmla="*/ 872104 h 898298"/>
                <a:gd name="connsiteX16" fmla="*/ 199966 w 653604"/>
                <a:gd name="connsiteY16" fmla="*/ 826099 h 898298"/>
                <a:gd name="connsiteX17" fmla="*/ 313429 w 653604"/>
                <a:gd name="connsiteY17" fmla="*/ 653967 h 898298"/>
                <a:gd name="connsiteX18" fmla="*/ 346167 w 653604"/>
                <a:gd name="connsiteY18" fmla="*/ 497362 h 898298"/>
                <a:gd name="connsiteX19" fmla="*/ 410221 w 653604"/>
                <a:gd name="connsiteY19" fmla="*/ 612284 h 898298"/>
                <a:gd name="connsiteX20" fmla="*/ 462609 w 653604"/>
                <a:gd name="connsiteY20" fmla="*/ 845470 h 898298"/>
                <a:gd name="connsiteX21" fmla="*/ 515438 w 653604"/>
                <a:gd name="connsiteY21" fmla="*/ 898298 h 898298"/>
                <a:gd name="connsiteX22" fmla="*/ 568266 w 653604"/>
                <a:gd name="connsiteY22" fmla="*/ 845470 h 898298"/>
                <a:gd name="connsiteX23" fmla="*/ 518260 w 653604"/>
                <a:gd name="connsiteY23" fmla="*/ 626351 h 898298"/>
                <a:gd name="connsiteX24" fmla="*/ 497129 w 653604"/>
                <a:gd name="connsiteY24" fmla="*/ 560276 h 898298"/>
                <a:gd name="connsiteX25" fmla="*/ 419026 w 653604"/>
                <a:gd name="connsiteY25" fmla="*/ 418880 h 898298"/>
                <a:gd name="connsiteX26" fmla="*/ 454685 w 653604"/>
                <a:gd name="connsiteY26" fmla="*/ 240584 h 898298"/>
                <a:gd name="connsiteX27" fmla="*/ 479778 w 653604"/>
                <a:gd name="connsiteY27" fmla="*/ 298696 h 898298"/>
                <a:gd name="connsiteX28" fmla="*/ 537670 w 653604"/>
                <a:gd name="connsiteY28" fmla="*/ 363470 h 898298"/>
                <a:gd name="connsiteX29" fmla="*/ 591380 w 653604"/>
                <a:gd name="connsiteY29" fmla="*/ 416299 h 898298"/>
                <a:gd name="connsiteX30" fmla="*/ 615693 w 653604"/>
                <a:gd name="connsiteY30" fmla="*/ 418939 h 898298"/>
                <a:gd name="connsiteX31" fmla="*/ 651592 w 653604"/>
                <a:gd name="connsiteY31" fmla="*/ 380900 h 898298"/>
                <a:gd name="connsiteX32" fmla="*/ 609049 w 653604"/>
                <a:gd name="connsiteY32" fmla="*/ 304018 h 898298"/>
                <a:gd name="connsiteX0" fmla="*/ 600414 w 644969"/>
                <a:gd name="connsiteY0" fmla="*/ 304018 h 898298"/>
                <a:gd name="connsiteX1" fmla="*/ 552488 w 644969"/>
                <a:gd name="connsiteY1" fmla="*/ 251969 h 898298"/>
                <a:gd name="connsiteX2" fmla="*/ 450753 w 644969"/>
                <a:gd name="connsiteY2" fmla="*/ 29491 h 898298"/>
                <a:gd name="connsiteX3" fmla="*/ 317822 w 644969"/>
                <a:gd name="connsiteY3" fmla="*/ 4977 h 898298"/>
                <a:gd name="connsiteX4" fmla="*/ 159456 w 644969"/>
                <a:gd name="connsiteY4" fmla="*/ 83420 h 898298"/>
                <a:gd name="connsiteX5" fmla="*/ 130400 w 644969"/>
                <a:gd name="connsiteY5" fmla="*/ 112475 h 898298"/>
                <a:gd name="connsiteX6" fmla="*/ 64365 w 644969"/>
                <a:gd name="connsiteY6" fmla="*/ 270961 h 898298"/>
                <a:gd name="connsiteX7" fmla="*/ 93420 w 644969"/>
                <a:gd name="connsiteY7" fmla="*/ 339638 h 898298"/>
                <a:gd name="connsiteX8" fmla="*/ 113231 w 644969"/>
                <a:gd name="connsiteY8" fmla="*/ 343600 h 898298"/>
                <a:gd name="connsiteX9" fmla="*/ 162097 w 644969"/>
                <a:gd name="connsiteY9" fmla="*/ 310582 h 898298"/>
                <a:gd name="connsiteX10" fmla="*/ 216246 w 644969"/>
                <a:gd name="connsiteY10" fmla="*/ 173228 h 898298"/>
                <a:gd name="connsiteX11" fmla="*/ 271716 w 644969"/>
                <a:gd name="connsiteY11" fmla="*/ 152097 h 898298"/>
                <a:gd name="connsiteX12" fmla="*/ 230593 w 644969"/>
                <a:gd name="connsiteY12" fmla="*/ 585269 h 898298"/>
                <a:gd name="connsiteX13" fmla="*/ 3612 w 644969"/>
                <a:gd name="connsiteY13" fmla="*/ 812452 h 898298"/>
                <a:gd name="connsiteX14" fmla="*/ 64985 w 644969"/>
                <a:gd name="connsiteY14" fmla="*/ 857837 h 898298"/>
                <a:gd name="connsiteX15" fmla="*/ 124196 w 644969"/>
                <a:gd name="connsiteY15" fmla="*/ 872104 h 898298"/>
                <a:gd name="connsiteX16" fmla="*/ 191331 w 644969"/>
                <a:gd name="connsiteY16" fmla="*/ 826099 h 898298"/>
                <a:gd name="connsiteX17" fmla="*/ 304794 w 644969"/>
                <a:gd name="connsiteY17" fmla="*/ 653967 h 898298"/>
                <a:gd name="connsiteX18" fmla="*/ 337532 w 644969"/>
                <a:gd name="connsiteY18" fmla="*/ 497362 h 898298"/>
                <a:gd name="connsiteX19" fmla="*/ 401586 w 644969"/>
                <a:gd name="connsiteY19" fmla="*/ 612284 h 898298"/>
                <a:gd name="connsiteX20" fmla="*/ 453974 w 644969"/>
                <a:gd name="connsiteY20" fmla="*/ 845470 h 898298"/>
                <a:gd name="connsiteX21" fmla="*/ 506803 w 644969"/>
                <a:gd name="connsiteY21" fmla="*/ 898298 h 898298"/>
                <a:gd name="connsiteX22" fmla="*/ 559631 w 644969"/>
                <a:gd name="connsiteY22" fmla="*/ 845470 h 898298"/>
                <a:gd name="connsiteX23" fmla="*/ 509625 w 644969"/>
                <a:gd name="connsiteY23" fmla="*/ 626351 h 898298"/>
                <a:gd name="connsiteX24" fmla="*/ 488494 w 644969"/>
                <a:gd name="connsiteY24" fmla="*/ 560276 h 898298"/>
                <a:gd name="connsiteX25" fmla="*/ 410391 w 644969"/>
                <a:gd name="connsiteY25" fmla="*/ 418880 h 898298"/>
                <a:gd name="connsiteX26" fmla="*/ 446050 w 644969"/>
                <a:gd name="connsiteY26" fmla="*/ 240584 h 898298"/>
                <a:gd name="connsiteX27" fmla="*/ 471143 w 644969"/>
                <a:gd name="connsiteY27" fmla="*/ 298696 h 898298"/>
                <a:gd name="connsiteX28" fmla="*/ 529035 w 644969"/>
                <a:gd name="connsiteY28" fmla="*/ 363470 h 898298"/>
                <a:gd name="connsiteX29" fmla="*/ 582745 w 644969"/>
                <a:gd name="connsiteY29" fmla="*/ 416299 h 898298"/>
                <a:gd name="connsiteX30" fmla="*/ 607058 w 644969"/>
                <a:gd name="connsiteY30" fmla="*/ 418939 h 898298"/>
                <a:gd name="connsiteX31" fmla="*/ 642957 w 644969"/>
                <a:gd name="connsiteY31" fmla="*/ 380900 h 898298"/>
                <a:gd name="connsiteX32" fmla="*/ 600414 w 644969"/>
                <a:gd name="connsiteY32" fmla="*/ 304018 h 898298"/>
                <a:gd name="connsiteX0" fmla="*/ 598772 w 643327"/>
                <a:gd name="connsiteY0" fmla="*/ 304018 h 898298"/>
                <a:gd name="connsiteX1" fmla="*/ 550846 w 643327"/>
                <a:gd name="connsiteY1" fmla="*/ 251969 h 898298"/>
                <a:gd name="connsiteX2" fmla="*/ 449111 w 643327"/>
                <a:gd name="connsiteY2" fmla="*/ 29491 h 898298"/>
                <a:gd name="connsiteX3" fmla="*/ 316180 w 643327"/>
                <a:gd name="connsiteY3" fmla="*/ 4977 h 898298"/>
                <a:gd name="connsiteX4" fmla="*/ 157814 w 643327"/>
                <a:gd name="connsiteY4" fmla="*/ 83420 h 898298"/>
                <a:gd name="connsiteX5" fmla="*/ 128758 w 643327"/>
                <a:gd name="connsiteY5" fmla="*/ 112475 h 898298"/>
                <a:gd name="connsiteX6" fmla="*/ 62723 w 643327"/>
                <a:gd name="connsiteY6" fmla="*/ 270961 h 898298"/>
                <a:gd name="connsiteX7" fmla="*/ 91778 w 643327"/>
                <a:gd name="connsiteY7" fmla="*/ 339638 h 898298"/>
                <a:gd name="connsiteX8" fmla="*/ 111589 w 643327"/>
                <a:gd name="connsiteY8" fmla="*/ 343600 h 898298"/>
                <a:gd name="connsiteX9" fmla="*/ 160455 w 643327"/>
                <a:gd name="connsiteY9" fmla="*/ 310582 h 898298"/>
                <a:gd name="connsiteX10" fmla="*/ 214604 w 643327"/>
                <a:gd name="connsiteY10" fmla="*/ 173228 h 898298"/>
                <a:gd name="connsiteX11" fmla="*/ 270074 w 643327"/>
                <a:gd name="connsiteY11" fmla="*/ 152097 h 898298"/>
                <a:gd name="connsiteX12" fmla="*/ 228951 w 643327"/>
                <a:gd name="connsiteY12" fmla="*/ 585269 h 898298"/>
                <a:gd name="connsiteX13" fmla="*/ 1970 w 643327"/>
                <a:gd name="connsiteY13" fmla="*/ 812452 h 898298"/>
                <a:gd name="connsiteX14" fmla="*/ 122554 w 643327"/>
                <a:gd name="connsiteY14" fmla="*/ 872104 h 898298"/>
                <a:gd name="connsiteX15" fmla="*/ 189689 w 643327"/>
                <a:gd name="connsiteY15" fmla="*/ 826099 h 898298"/>
                <a:gd name="connsiteX16" fmla="*/ 303152 w 643327"/>
                <a:gd name="connsiteY16" fmla="*/ 653967 h 898298"/>
                <a:gd name="connsiteX17" fmla="*/ 335890 w 643327"/>
                <a:gd name="connsiteY17" fmla="*/ 497362 h 898298"/>
                <a:gd name="connsiteX18" fmla="*/ 399944 w 643327"/>
                <a:gd name="connsiteY18" fmla="*/ 612284 h 898298"/>
                <a:gd name="connsiteX19" fmla="*/ 452332 w 643327"/>
                <a:gd name="connsiteY19" fmla="*/ 845470 h 898298"/>
                <a:gd name="connsiteX20" fmla="*/ 505161 w 643327"/>
                <a:gd name="connsiteY20" fmla="*/ 898298 h 898298"/>
                <a:gd name="connsiteX21" fmla="*/ 557989 w 643327"/>
                <a:gd name="connsiteY21" fmla="*/ 845470 h 898298"/>
                <a:gd name="connsiteX22" fmla="*/ 507983 w 643327"/>
                <a:gd name="connsiteY22" fmla="*/ 626351 h 898298"/>
                <a:gd name="connsiteX23" fmla="*/ 486852 w 643327"/>
                <a:gd name="connsiteY23" fmla="*/ 560276 h 898298"/>
                <a:gd name="connsiteX24" fmla="*/ 408749 w 643327"/>
                <a:gd name="connsiteY24" fmla="*/ 418880 h 898298"/>
                <a:gd name="connsiteX25" fmla="*/ 444408 w 643327"/>
                <a:gd name="connsiteY25" fmla="*/ 240584 h 898298"/>
                <a:gd name="connsiteX26" fmla="*/ 469501 w 643327"/>
                <a:gd name="connsiteY26" fmla="*/ 298696 h 898298"/>
                <a:gd name="connsiteX27" fmla="*/ 527393 w 643327"/>
                <a:gd name="connsiteY27" fmla="*/ 363470 h 898298"/>
                <a:gd name="connsiteX28" fmla="*/ 581103 w 643327"/>
                <a:gd name="connsiteY28" fmla="*/ 416299 h 898298"/>
                <a:gd name="connsiteX29" fmla="*/ 605416 w 643327"/>
                <a:gd name="connsiteY29" fmla="*/ 418939 h 898298"/>
                <a:gd name="connsiteX30" fmla="*/ 641315 w 643327"/>
                <a:gd name="connsiteY30" fmla="*/ 380900 h 898298"/>
                <a:gd name="connsiteX31" fmla="*/ 598772 w 643327"/>
                <a:gd name="connsiteY31" fmla="*/ 304018 h 898298"/>
                <a:gd name="connsiteX0" fmla="*/ 539870 w 584425"/>
                <a:gd name="connsiteY0" fmla="*/ 304018 h 898298"/>
                <a:gd name="connsiteX1" fmla="*/ 491944 w 584425"/>
                <a:gd name="connsiteY1" fmla="*/ 251969 h 898298"/>
                <a:gd name="connsiteX2" fmla="*/ 390209 w 584425"/>
                <a:gd name="connsiteY2" fmla="*/ 29491 h 898298"/>
                <a:gd name="connsiteX3" fmla="*/ 257278 w 584425"/>
                <a:gd name="connsiteY3" fmla="*/ 4977 h 898298"/>
                <a:gd name="connsiteX4" fmla="*/ 98912 w 584425"/>
                <a:gd name="connsiteY4" fmla="*/ 83420 h 898298"/>
                <a:gd name="connsiteX5" fmla="*/ 69856 w 584425"/>
                <a:gd name="connsiteY5" fmla="*/ 112475 h 898298"/>
                <a:gd name="connsiteX6" fmla="*/ 3821 w 584425"/>
                <a:gd name="connsiteY6" fmla="*/ 270961 h 898298"/>
                <a:gd name="connsiteX7" fmla="*/ 32876 w 584425"/>
                <a:gd name="connsiteY7" fmla="*/ 339638 h 898298"/>
                <a:gd name="connsiteX8" fmla="*/ 52687 w 584425"/>
                <a:gd name="connsiteY8" fmla="*/ 343600 h 898298"/>
                <a:gd name="connsiteX9" fmla="*/ 101553 w 584425"/>
                <a:gd name="connsiteY9" fmla="*/ 310582 h 898298"/>
                <a:gd name="connsiteX10" fmla="*/ 155702 w 584425"/>
                <a:gd name="connsiteY10" fmla="*/ 173228 h 898298"/>
                <a:gd name="connsiteX11" fmla="*/ 211172 w 584425"/>
                <a:gd name="connsiteY11" fmla="*/ 152097 h 898298"/>
                <a:gd name="connsiteX12" fmla="*/ 170049 w 584425"/>
                <a:gd name="connsiteY12" fmla="*/ 585269 h 898298"/>
                <a:gd name="connsiteX13" fmla="*/ 24030 w 584425"/>
                <a:gd name="connsiteY13" fmla="*/ 788640 h 898298"/>
                <a:gd name="connsiteX14" fmla="*/ 63652 w 584425"/>
                <a:gd name="connsiteY14" fmla="*/ 872104 h 898298"/>
                <a:gd name="connsiteX15" fmla="*/ 130787 w 584425"/>
                <a:gd name="connsiteY15" fmla="*/ 826099 h 898298"/>
                <a:gd name="connsiteX16" fmla="*/ 244250 w 584425"/>
                <a:gd name="connsiteY16" fmla="*/ 653967 h 898298"/>
                <a:gd name="connsiteX17" fmla="*/ 276988 w 584425"/>
                <a:gd name="connsiteY17" fmla="*/ 497362 h 898298"/>
                <a:gd name="connsiteX18" fmla="*/ 341042 w 584425"/>
                <a:gd name="connsiteY18" fmla="*/ 612284 h 898298"/>
                <a:gd name="connsiteX19" fmla="*/ 393430 w 584425"/>
                <a:gd name="connsiteY19" fmla="*/ 845470 h 898298"/>
                <a:gd name="connsiteX20" fmla="*/ 446259 w 584425"/>
                <a:gd name="connsiteY20" fmla="*/ 898298 h 898298"/>
                <a:gd name="connsiteX21" fmla="*/ 499087 w 584425"/>
                <a:gd name="connsiteY21" fmla="*/ 845470 h 898298"/>
                <a:gd name="connsiteX22" fmla="*/ 449081 w 584425"/>
                <a:gd name="connsiteY22" fmla="*/ 626351 h 898298"/>
                <a:gd name="connsiteX23" fmla="*/ 427950 w 584425"/>
                <a:gd name="connsiteY23" fmla="*/ 560276 h 898298"/>
                <a:gd name="connsiteX24" fmla="*/ 349847 w 584425"/>
                <a:gd name="connsiteY24" fmla="*/ 418880 h 898298"/>
                <a:gd name="connsiteX25" fmla="*/ 385506 w 584425"/>
                <a:gd name="connsiteY25" fmla="*/ 240584 h 898298"/>
                <a:gd name="connsiteX26" fmla="*/ 410599 w 584425"/>
                <a:gd name="connsiteY26" fmla="*/ 298696 h 898298"/>
                <a:gd name="connsiteX27" fmla="*/ 468491 w 584425"/>
                <a:gd name="connsiteY27" fmla="*/ 363470 h 898298"/>
                <a:gd name="connsiteX28" fmla="*/ 522201 w 584425"/>
                <a:gd name="connsiteY28" fmla="*/ 416299 h 898298"/>
                <a:gd name="connsiteX29" fmla="*/ 546514 w 584425"/>
                <a:gd name="connsiteY29" fmla="*/ 418939 h 898298"/>
                <a:gd name="connsiteX30" fmla="*/ 582413 w 584425"/>
                <a:gd name="connsiteY30" fmla="*/ 380900 h 898298"/>
                <a:gd name="connsiteX31" fmla="*/ 539870 w 584425"/>
                <a:gd name="connsiteY31" fmla="*/ 304018 h 898298"/>
                <a:gd name="connsiteX0" fmla="*/ 539870 w 584425"/>
                <a:gd name="connsiteY0" fmla="*/ 304018 h 898298"/>
                <a:gd name="connsiteX1" fmla="*/ 491944 w 584425"/>
                <a:gd name="connsiteY1" fmla="*/ 251969 h 898298"/>
                <a:gd name="connsiteX2" fmla="*/ 390209 w 584425"/>
                <a:gd name="connsiteY2" fmla="*/ 29491 h 898298"/>
                <a:gd name="connsiteX3" fmla="*/ 257278 w 584425"/>
                <a:gd name="connsiteY3" fmla="*/ 4977 h 898298"/>
                <a:gd name="connsiteX4" fmla="*/ 98912 w 584425"/>
                <a:gd name="connsiteY4" fmla="*/ 83420 h 898298"/>
                <a:gd name="connsiteX5" fmla="*/ 69856 w 584425"/>
                <a:gd name="connsiteY5" fmla="*/ 112475 h 898298"/>
                <a:gd name="connsiteX6" fmla="*/ 3821 w 584425"/>
                <a:gd name="connsiteY6" fmla="*/ 270961 h 898298"/>
                <a:gd name="connsiteX7" fmla="*/ 32876 w 584425"/>
                <a:gd name="connsiteY7" fmla="*/ 339638 h 898298"/>
                <a:gd name="connsiteX8" fmla="*/ 52687 w 584425"/>
                <a:gd name="connsiteY8" fmla="*/ 343600 h 898298"/>
                <a:gd name="connsiteX9" fmla="*/ 101553 w 584425"/>
                <a:gd name="connsiteY9" fmla="*/ 310582 h 898298"/>
                <a:gd name="connsiteX10" fmla="*/ 155702 w 584425"/>
                <a:gd name="connsiteY10" fmla="*/ 173228 h 898298"/>
                <a:gd name="connsiteX11" fmla="*/ 211172 w 584425"/>
                <a:gd name="connsiteY11" fmla="*/ 152097 h 898298"/>
                <a:gd name="connsiteX12" fmla="*/ 170049 w 584425"/>
                <a:gd name="connsiteY12" fmla="*/ 585269 h 898298"/>
                <a:gd name="connsiteX13" fmla="*/ 24030 w 584425"/>
                <a:gd name="connsiteY13" fmla="*/ 788640 h 898298"/>
                <a:gd name="connsiteX14" fmla="*/ 63652 w 584425"/>
                <a:gd name="connsiteY14" fmla="*/ 872104 h 898298"/>
                <a:gd name="connsiteX15" fmla="*/ 126025 w 584425"/>
                <a:gd name="connsiteY15" fmla="*/ 838005 h 898298"/>
                <a:gd name="connsiteX16" fmla="*/ 244250 w 584425"/>
                <a:gd name="connsiteY16" fmla="*/ 653967 h 898298"/>
                <a:gd name="connsiteX17" fmla="*/ 276988 w 584425"/>
                <a:gd name="connsiteY17" fmla="*/ 497362 h 898298"/>
                <a:gd name="connsiteX18" fmla="*/ 341042 w 584425"/>
                <a:gd name="connsiteY18" fmla="*/ 612284 h 898298"/>
                <a:gd name="connsiteX19" fmla="*/ 393430 w 584425"/>
                <a:gd name="connsiteY19" fmla="*/ 845470 h 898298"/>
                <a:gd name="connsiteX20" fmla="*/ 446259 w 584425"/>
                <a:gd name="connsiteY20" fmla="*/ 898298 h 898298"/>
                <a:gd name="connsiteX21" fmla="*/ 499087 w 584425"/>
                <a:gd name="connsiteY21" fmla="*/ 845470 h 898298"/>
                <a:gd name="connsiteX22" fmla="*/ 449081 w 584425"/>
                <a:gd name="connsiteY22" fmla="*/ 626351 h 898298"/>
                <a:gd name="connsiteX23" fmla="*/ 427950 w 584425"/>
                <a:gd name="connsiteY23" fmla="*/ 560276 h 898298"/>
                <a:gd name="connsiteX24" fmla="*/ 349847 w 584425"/>
                <a:gd name="connsiteY24" fmla="*/ 418880 h 898298"/>
                <a:gd name="connsiteX25" fmla="*/ 385506 w 584425"/>
                <a:gd name="connsiteY25" fmla="*/ 240584 h 898298"/>
                <a:gd name="connsiteX26" fmla="*/ 410599 w 584425"/>
                <a:gd name="connsiteY26" fmla="*/ 298696 h 898298"/>
                <a:gd name="connsiteX27" fmla="*/ 468491 w 584425"/>
                <a:gd name="connsiteY27" fmla="*/ 363470 h 898298"/>
                <a:gd name="connsiteX28" fmla="*/ 522201 w 584425"/>
                <a:gd name="connsiteY28" fmla="*/ 416299 h 898298"/>
                <a:gd name="connsiteX29" fmla="*/ 546514 w 584425"/>
                <a:gd name="connsiteY29" fmla="*/ 418939 h 898298"/>
                <a:gd name="connsiteX30" fmla="*/ 582413 w 584425"/>
                <a:gd name="connsiteY30" fmla="*/ 380900 h 898298"/>
                <a:gd name="connsiteX31" fmla="*/ 539870 w 584425"/>
                <a:gd name="connsiteY31" fmla="*/ 304018 h 898298"/>
                <a:gd name="connsiteX0" fmla="*/ 539870 w 584425"/>
                <a:gd name="connsiteY0" fmla="*/ 304018 h 898298"/>
                <a:gd name="connsiteX1" fmla="*/ 491944 w 584425"/>
                <a:gd name="connsiteY1" fmla="*/ 251969 h 898298"/>
                <a:gd name="connsiteX2" fmla="*/ 390209 w 584425"/>
                <a:gd name="connsiteY2" fmla="*/ 29491 h 898298"/>
                <a:gd name="connsiteX3" fmla="*/ 257278 w 584425"/>
                <a:gd name="connsiteY3" fmla="*/ 4977 h 898298"/>
                <a:gd name="connsiteX4" fmla="*/ 98912 w 584425"/>
                <a:gd name="connsiteY4" fmla="*/ 83420 h 898298"/>
                <a:gd name="connsiteX5" fmla="*/ 69856 w 584425"/>
                <a:gd name="connsiteY5" fmla="*/ 112475 h 898298"/>
                <a:gd name="connsiteX6" fmla="*/ 3821 w 584425"/>
                <a:gd name="connsiteY6" fmla="*/ 270961 h 898298"/>
                <a:gd name="connsiteX7" fmla="*/ 32876 w 584425"/>
                <a:gd name="connsiteY7" fmla="*/ 339638 h 898298"/>
                <a:gd name="connsiteX8" fmla="*/ 52687 w 584425"/>
                <a:gd name="connsiteY8" fmla="*/ 343600 h 898298"/>
                <a:gd name="connsiteX9" fmla="*/ 101553 w 584425"/>
                <a:gd name="connsiteY9" fmla="*/ 310582 h 898298"/>
                <a:gd name="connsiteX10" fmla="*/ 155702 w 584425"/>
                <a:gd name="connsiteY10" fmla="*/ 173228 h 898298"/>
                <a:gd name="connsiteX11" fmla="*/ 211172 w 584425"/>
                <a:gd name="connsiteY11" fmla="*/ 152097 h 898298"/>
                <a:gd name="connsiteX12" fmla="*/ 170049 w 584425"/>
                <a:gd name="connsiteY12" fmla="*/ 585269 h 898298"/>
                <a:gd name="connsiteX13" fmla="*/ 24030 w 584425"/>
                <a:gd name="connsiteY13" fmla="*/ 788640 h 898298"/>
                <a:gd name="connsiteX14" fmla="*/ 63652 w 584425"/>
                <a:gd name="connsiteY14" fmla="*/ 872104 h 898298"/>
                <a:gd name="connsiteX15" fmla="*/ 126025 w 584425"/>
                <a:gd name="connsiteY15" fmla="*/ 838005 h 898298"/>
                <a:gd name="connsiteX16" fmla="*/ 244250 w 584425"/>
                <a:gd name="connsiteY16" fmla="*/ 653967 h 898298"/>
                <a:gd name="connsiteX17" fmla="*/ 276988 w 584425"/>
                <a:gd name="connsiteY17" fmla="*/ 497362 h 898298"/>
                <a:gd name="connsiteX18" fmla="*/ 341042 w 584425"/>
                <a:gd name="connsiteY18" fmla="*/ 612284 h 898298"/>
                <a:gd name="connsiteX19" fmla="*/ 393430 w 584425"/>
                <a:gd name="connsiteY19" fmla="*/ 845470 h 898298"/>
                <a:gd name="connsiteX20" fmla="*/ 446259 w 584425"/>
                <a:gd name="connsiteY20" fmla="*/ 898298 h 898298"/>
                <a:gd name="connsiteX21" fmla="*/ 499087 w 584425"/>
                <a:gd name="connsiteY21" fmla="*/ 845470 h 898298"/>
                <a:gd name="connsiteX22" fmla="*/ 449081 w 584425"/>
                <a:gd name="connsiteY22" fmla="*/ 626351 h 898298"/>
                <a:gd name="connsiteX23" fmla="*/ 427950 w 584425"/>
                <a:gd name="connsiteY23" fmla="*/ 560276 h 898298"/>
                <a:gd name="connsiteX24" fmla="*/ 371279 w 584425"/>
                <a:gd name="connsiteY24" fmla="*/ 435549 h 898298"/>
                <a:gd name="connsiteX25" fmla="*/ 385506 w 584425"/>
                <a:gd name="connsiteY25" fmla="*/ 240584 h 898298"/>
                <a:gd name="connsiteX26" fmla="*/ 410599 w 584425"/>
                <a:gd name="connsiteY26" fmla="*/ 298696 h 898298"/>
                <a:gd name="connsiteX27" fmla="*/ 468491 w 584425"/>
                <a:gd name="connsiteY27" fmla="*/ 363470 h 898298"/>
                <a:gd name="connsiteX28" fmla="*/ 522201 w 584425"/>
                <a:gd name="connsiteY28" fmla="*/ 416299 h 898298"/>
                <a:gd name="connsiteX29" fmla="*/ 546514 w 584425"/>
                <a:gd name="connsiteY29" fmla="*/ 418939 h 898298"/>
                <a:gd name="connsiteX30" fmla="*/ 582413 w 584425"/>
                <a:gd name="connsiteY30" fmla="*/ 380900 h 898298"/>
                <a:gd name="connsiteX31" fmla="*/ 539870 w 584425"/>
                <a:gd name="connsiteY31" fmla="*/ 304018 h 898298"/>
                <a:gd name="connsiteX0" fmla="*/ 539870 w 584425"/>
                <a:gd name="connsiteY0" fmla="*/ 304018 h 898298"/>
                <a:gd name="connsiteX1" fmla="*/ 491944 w 584425"/>
                <a:gd name="connsiteY1" fmla="*/ 251969 h 898298"/>
                <a:gd name="connsiteX2" fmla="*/ 390209 w 584425"/>
                <a:gd name="connsiteY2" fmla="*/ 29491 h 898298"/>
                <a:gd name="connsiteX3" fmla="*/ 257278 w 584425"/>
                <a:gd name="connsiteY3" fmla="*/ 4977 h 898298"/>
                <a:gd name="connsiteX4" fmla="*/ 98912 w 584425"/>
                <a:gd name="connsiteY4" fmla="*/ 83420 h 898298"/>
                <a:gd name="connsiteX5" fmla="*/ 69856 w 584425"/>
                <a:gd name="connsiteY5" fmla="*/ 112475 h 898298"/>
                <a:gd name="connsiteX6" fmla="*/ 3821 w 584425"/>
                <a:gd name="connsiteY6" fmla="*/ 270961 h 898298"/>
                <a:gd name="connsiteX7" fmla="*/ 32876 w 584425"/>
                <a:gd name="connsiteY7" fmla="*/ 339638 h 898298"/>
                <a:gd name="connsiteX8" fmla="*/ 52687 w 584425"/>
                <a:gd name="connsiteY8" fmla="*/ 343600 h 898298"/>
                <a:gd name="connsiteX9" fmla="*/ 101553 w 584425"/>
                <a:gd name="connsiteY9" fmla="*/ 310582 h 898298"/>
                <a:gd name="connsiteX10" fmla="*/ 155702 w 584425"/>
                <a:gd name="connsiteY10" fmla="*/ 173228 h 898298"/>
                <a:gd name="connsiteX11" fmla="*/ 211172 w 584425"/>
                <a:gd name="connsiteY11" fmla="*/ 152097 h 898298"/>
                <a:gd name="connsiteX12" fmla="*/ 170049 w 584425"/>
                <a:gd name="connsiteY12" fmla="*/ 585269 h 898298"/>
                <a:gd name="connsiteX13" fmla="*/ 24030 w 584425"/>
                <a:gd name="connsiteY13" fmla="*/ 788640 h 898298"/>
                <a:gd name="connsiteX14" fmla="*/ 63652 w 584425"/>
                <a:gd name="connsiteY14" fmla="*/ 872104 h 898298"/>
                <a:gd name="connsiteX15" fmla="*/ 190319 w 584425"/>
                <a:gd name="connsiteY15" fmla="*/ 818955 h 898298"/>
                <a:gd name="connsiteX16" fmla="*/ 244250 w 584425"/>
                <a:gd name="connsiteY16" fmla="*/ 653967 h 898298"/>
                <a:gd name="connsiteX17" fmla="*/ 276988 w 584425"/>
                <a:gd name="connsiteY17" fmla="*/ 497362 h 898298"/>
                <a:gd name="connsiteX18" fmla="*/ 341042 w 584425"/>
                <a:gd name="connsiteY18" fmla="*/ 612284 h 898298"/>
                <a:gd name="connsiteX19" fmla="*/ 393430 w 584425"/>
                <a:gd name="connsiteY19" fmla="*/ 845470 h 898298"/>
                <a:gd name="connsiteX20" fmla="*/ 446259 w 584425"/>
                <a:gd name="connsiteY20" fmla="*/ 898298 h 898298"/>
                <a:gd name="connsiteX21" fmla="*/ 499087 w 584425"/>
                <a:gd name="connsiteY21" fmla="*/ 845470 h 898298"/>
                <a:gd name="connsiteX22" fmla="*/ 449081 w 584425"/>
                <a:gd name="connsiteY22" fmla="*/ 626351 h 898298"/>
                <a:gd name="connsiteX23" fmla="*/ 427950 w 584425"/>
                <a:gd name="connsiteY23" fmla="*/ 560276 h 898298"/>
                <a:gd name="connsiteX24" fmla="*/ 371279 w 584425"/>
                <a:gd name="connsiteY24" fmla="*/ 435549 h 898298"/>
                <a:gd name="connsiteX25" fmla="*/ 385506 w 584425"/>
                <a:gd name="connsiteY25" fmla="*/ 240584 h 898298"/>
                <a:gd name="connsiteX26" fmla="*/ 410599 w 584425"/>
                <a:gd name="connsiteY26" fmla="*/ 298696 h 898298"/>
                <a:gd name="connsiteX27" fmla="*/ 468491 w 584425"/>
                <a:gd name="connsiteY27" fmla="*/ 363470 h 898298"/>
                <a:gd name="connsiteX28" fmla="*/ 522201 w 584425"/>
                <a:gd name="connsiteY28" fmla="*/ 416299 h 898298"/>
                <a:gd name="connsiteX29" fmla="*/ 546514 w 584425"/>
                <a:gd name="connsiteY29" fmla="*/ 418939 h 898298"/>
                <a:gd name="connsiteX30" fmla="*/ 582413 w 584425"/>
                <a:gd name="connsiteY30" fmla="*/ 380900 h 898298"/>
                <a:gd name="connsiteX31" fmla="*/ 539870 w 584425"/>
                <a:gd name="connsiteY31" fmla="*/ 304018 h 898298"/>
                <a:gd name="connsiteX0" fmla="*/ 539870 w 584425"/>
                <a:gd name="connsiteY0" fmla="*/ 304018 h 898298"/>
                <a:gd name="connsiteX1" fmla="*/ 491944 w 584425"/>
                <a:gd name="connsiteY1" fmla="*/ 251969 h 898298"/>
                <a:gd name="connsiteX2" fmla="*/ 390209 w 584425"/>
                <a:gd name="connsiteY2" fmla="*/ 29491 h 898298"/>
                <a:gd name="connsiteX3" fmla="*/ 257278 w 584425"/>
                <a:gd name="connsiteY3" fmla="*/ 4977 h 898298"/>
                <a:gd name="connsiteX4" fmla="*/ 98912 w 584425"/>
                <a:gd name="connsiteY4" fmla="*/ 83420 h 898298"/>
                <a:gd name="connsiteX5" fmla="*/ 69856 w 584425"/>
                <a:gd name="connsiteY5" fmla="*/ 112475 h 898298"/>
                <a:gd name="connsiteX6" fmla="*/ 3821 w 584425"/>
                <a:gd name="connsiteY6" fmla="*/ 270961 h 898298"/>
                <a:gd name="connsiteX7" fmla="*/ 32876 w 584425"/>
                <a:gd name="connsiteY7" fmla="*/ 339638 h 898298"/>
                <a:gd name="connsiteX8" fmla="*/ 52687 w 584425"/>
                <a:gd name="connsiteY8" fmla="*/ 343600 h 898298"/>
                <a:gd name="connsiteX9" fmla="*/ 101553 w 584425"/>
                <a:gd name="connsiteY9" fmla="*/ 310582 h 898298"/>
                <a:gd name="connsiteX10" fmla="*/ 155702 w 584425"/>
                <a:gd name="connsiteY10" fmla="*/ 173228 h 898298"/>
                <a:gd name="connsiteX11" fmla="*/ 211172 w 584425"/>
                <a:gd name="connsiteY11" fmla="*/ 152097 h 898298"/>
                <a:gd name="connsiteX12" fmla="*/ 170049 w 584425"/>
                <a:gd name="connsiteY12" fmla="*/ 585269 h 898298"/>
                <a:gd name="connsiteX13" fmla="*/ 24030 w 584425"/>
                <a:gd name="connsiteY13" fmla="*/ 788640 h 898298"/>
                <a:gd name="connsiteX14" fmla="*/ 127945 w 584425"/>
                <a:gd name="connsiteY14" fmla="*/ 860198 h 898298"/>
                <a:gd name="connsiteX15" fmla="*/ 190319 w 584425"/>
                <a:gd name="connsiteY15" fmla="*/ 818955 h 898298"/>
                <a:gd name="connsiteX16" fmla="*/ 244250 w 584425"/>
                <a:gd name="connsiteY16" fmla="*/ 653967 h 898298"/>
                <a:gd name="connsiteX17" fmla="*/ 276988 w 584425"/>
                <a:gd name="connsiteY17" fmla="*/ 497362 h 898298"/>
                <a:gd name="connsiteX18" fmla="*/ 341042 w 584425"/>
                <a:gd name="connsiteY18" fmla="*/ 612284 h 898298"/>
                <a:gd name="connsiteX19" fmla="*/ 393430 w 584425"/>
                <a:gd name="connsiteY19" fmla="*/ 845470 h 898298"/>
                <a:gd name="connsiteX20" fmla="*/ 446259 w 584425"/>
                <a:gd name="connsiteY20" fmla="*/ 898298 h 898298"/>
                <a:gd name="connsiteX21" fmla="*/ 499087 w 584425"/>
                <a:gd name="connsiteY21" fmla="*/ 845470 h 898298"/>
                <a:gd name="connsiteX22" fmla="*/ 449081 w 584425"/>
                <a:gd name="connsiteY22" fmla="*/ 626351 h 898298"/>
                <a:gd name="connsiteX23" fmla="*/ 427950 w 584425"/>
                <a:gd name="connsiteY23" fmla="*/ 560276 h 898298"/>
                <a:gd name="connsiteX24" fmla="*/ 371279 w 584425"/>
                <a:gd name="connsiteY24" fmla="*/ 435549 h 898298"/>
                <a:gd name="connsiteX25" fmla="*/ 385506 w 584425"/>
                <a:gd name="connsiteY25" fmla="*/ 240584 h 898298"/>
                <a:gd name="connsiteX26" fmla="*/ 410599 w 584425"/>
                <a:gd name="connsiteY26" fmla="*/ 298696 h 898298"/>
                <a:gd name="connsiteX27" fmla="*/ 468491 w 584425"/>
                <a:gd name="connsiteY27" fmla="*/ 363470 h 898298"/>
                <a:gd name="connsiteX28" fmla="*/ 522201 w 584425"/>
                <a:gd name="connsiteY28" fmla="*/ 416299 h 898298"/>
                <a:gd name="connsiteX29" fmla="*/ 546514 w 584425"/>
                <a:gd name="connsiteY29" fmla="*/ 418939 h 898298"/>
                <a:gd name="connsiteX30" fmla="*/ 582413 w 584425"/>
                <a:gd name="connsiteY30" fmla="*/ 380900 h 898298"/>
                <a:gd name="connsiteX31" fmla="*/ 539870 w 584425"/>
                <a:gd name="connsiteY31" fmla="*/ 304018 h 898298"/>
                <a:gd name="connsiteX0" fmla="*/ 539870 w 584425"/>
                <a:gd name="connsiteY0" fmla="*/ 304018 h 898298"/>
                <a:gd name="connsiteX1" fmla="*/ 491944 w 584425"/>
                <a:gd name="connsiteY1" fmla="*/ 251969 h 898298"/>
                <a:gd name="connsiteX2" fmla="*/ 390209 w 584425"/>
                <a:gd name="connsiteY2" fmla="*/ 29491 h 898298"/>
                <a:gd name="connsiteX3" fmla="*/ 257278 w 584425"/>
                <a:gd name="connsiteY3" fmla="*/ 4977 h 898298"/>
                <a:gd name="connsiteX4" fmla="*/ 98912 w 584425"/>
                <a:gd name="connsiteY4" fmla="*/ 83420 h 898298"/>
                <a:gd name="connsiteX5" fmla="*/ 69856 w 584425"/>
                <a:gd name="connsiteY5" fmla="*/ 112475 h 898298"/>
                <a:gd name="connsiteX6" fmla="*/ 3821 w 584425"/>
                <a:gd name="connsiteY6" fmla="*/ 270961 h 898298"/>
                <a:gd name="connsiteX7" fmla="*/ 32876 w 584425"/>
                <a:gd name="connsiteY7" fmla="*/ 339638 h 898298"/>
                <a:gd name="connsiteX8" fmla="*/ 52687 w 584425"/>
                <a:gd name="connsiteY8" fmla="*/ 343600 h 898298"/>
                <a:gd name="connsiteX9" fmla="*/ 101553 w 584425"/>
                <a:gd name="connsiteY9" fmla="*/ 310582 h 898298"/>
                <a:gd name="connsiteX10" fmla="*/ 155702 w 584425"/>
                <a:gd name="connsiteY10" fmla="*/ 173228 h 898298"/>
                <a:gd name="connsiteX11" fmla="*/ 211172 w 584425"/>
                <a:gd name="connsiteY11" fmla="*/ 152097 h 898298"/>
                <a:gd name="connsiteX12" fmla="*/ 170049 w 584425"/>
                <a:gd name="connsiteY12" fmla="*/ 585269 h 898298"/>
                <a:gd name="connsiteX13" fmla="*/ 85943 w 584425"/>
                <a:gd name="connsiteY13" fmla="*/ 771972 h 898298"/>
                <a:gd name="connsiteX14" fmla="*/ 127945 w 584425"/>
                <a:gd name="connsiteY14" fmla="*/ 860198 h 898298"/>
                <a:gd name="connsiteX15" fmla="*/ 190319 w 584425"/>
                <a:gd name="connsiteY15" fmla="*/ 818955 h 898298"/>
                <a:gd name="connsiteX16" fmla="*/ 244250 w 584425"/>
                <a:gd name="connsiteY16" fmla="*/ 653967 h 898298"/>
                <a:gd name="connsiteX17" fmla="*/ 276988 w 584425"/>
                <a:gd name="connsiteY17" fmla="*/ 497362 h 898298"/>
                <a:gd name="connsiteX18" fmla="*/ 341042 w 584425"/>
                <a:gd name="connsiteY18" fmla="*/ 612284 h 898298"/>
                <a:gd name="connsiteX19" fmla="*/ 393430 w 584425"/>
                <a:gd name="connsiteY19" fmla="*/ 845470 h 898298"/>
                <a:gd name="connsiteX20" fmla="*/ 446259 w 584425"/>
                <a:gd name="connsiteY20" fmla="*/ 898298 h 898298"/>
                <a:gd name="connsiteX21" fmla="*/ 499087 w 584425"/>
                <a:gd name="connsiteY21" fmla="*/ 845470 h 898298"/>
                <a:gd name="connsiteX22" fmla="*/ 449081 w 584425"/>
                <a:gd name="connsiteY22" fmla="*/ 626351 h 898298"/>
                <a:gd name="connsiteX23" fmla="*/ 427950 w 584425"/>
                <a:gd name="connsiteY23" fmla="*/ 560276 h 898298"/>
                <a:gd name="connsiteX24" fmla="*/ 371279 w 584425"/>
                <a:gd name="connsiteY24" fmla="*/ 435549 h 898298"/>
                <a:gd name="connsiteX25" fmla="*/ 385506 w 584425"/>
                <a:gd name="connsiteY25" fmla="*/ 240584 h 898298"/>
                <a:gd name="connsiteX26" fmla="*/ 410599 w 584425"/>
                <a:gd name="connsiteY26" fmla="*/ 298696 h 898298"/>
                <a:gd name="connsiteX27" fmla="*/ 468491 w 584425"/>
                <a:gd name="connsiteY27" fmla="*/ 363470 h 898298"/>
                <a:gd name="connsiteX28" fmla="*/ 522201 w 584425"/>
                <a:gd name="connsiteY28" fmla="*/ 416299 h 898298"/>
                <a:gd name="connsiteX29" fmla="*/ 546514 w 584425"/>
                <a:gd name="connsiteY29" fmla="*/ 418939 h 898298"/>
                <a:gd name="connsiteX30" fmla="*/ 582413 w 584425"/>
                <a:gd name="connsiteY30" fmla="*/ 380900 h 898298"/>
                <a:gd name="connsiteX31" fmla="*/ 539870 w 584425"/>
                <a:gd name="connsiteY31" fmla="*/ 304018 h 898298"/>
                <a:gd name="connsiteX0" fmla="*/ 539870 w 584425"/>
                <a:gd name="connsiteY0" fmla="*/ 304018 h 898298"/>
                <a:gd name="connsiteX1" fmla="*/ 491944 w 584425"/>
                <a:gd name="connsiteY1" fmla="*/ 251969 h 898298"/>
                <a:gd name="connsiteX2" fmla="*/ 390209 w 584425"/>
                <a:gd name="connsiteY2" fmla="*/ 29491 h 898298"/>
                <a:gd name="connsiteX3" fmla="*/ 257278 w 584425"/>
                <a:gd name="connsiteY3" fmla="*/ 4977 h 898298"/>
                <a:gd name="connsiteX4" fmla="*/ 98912 w 584425"/>
                <a:gd name="connsiteY4" fmla="*/ 83420 h 898298"/>
                <a:gd name="connsiteX5" fmla="*/ 69856 w 584425"/>
                <a:gd name="connsiteY5" fmla="*/ 112475 h 898298"/>
                <a:gd name="connsiteX6" fmla="*/ 3821 w 584425"/>
                <a:gd name="connsiteY6" fmla="*/ 270961 h 898298"/>
                <a:gd name="connsiteX7" fmla="*/ 32876 w 584425"/>
                <a:gd name="connsiteY7" fmla="*/ 339638 h 898298"/>
                <a:gd name="connsiteX8" fmla="*/ 52687 w 584425"/>
                <a:gd name="connsiteY8" fmla="*/ 343600 h 898298"/>
                <a:gd name="connsiteX9" fmla="*/ 101553 w 584425"/>
                <a:gd name="connsiteY9" fmla="*/ 310582 h 898298"/>
                <a:gd name="connsiteX10" fmla="*/ 155702 w 584425"/>
                <a:gd name="connsiteY10" fmla="*/ 173228 h 898298"/>
                <a:gd name="connsiteX11" fmla="*/ 211172 w 584425"/>
                <a:gd name="connsiteY11" fmla="*/ 152097 h 898298"/>
                <a:gd name="connsiteX12" fmla="*/ 170049 w 584425"/>
                <a:gd name="connsiteY12" fmla="*/ 585269 h 898298"/>
                <a:gd name="connsiteX13" fmla="*/ 85943 w 584425"/>
                <a:gd name="connsiteY13" fmla="*/ 771972 h 898298"/>
                <a:gd name="connsiteX14" fmla="*/ 113657 w 584425"/>
                <a:gd name="connsiteY14" fmla="*/ 853054 h 898298"/>
                <a:gd name="connsiteX15" fmla="*/ 190319 w 584425"/>
                <a:gd name="connsiteY15" fmla="*/ 818955 h 898298"/>
                <a:gd name="connsiteX16" fmla="*/ 244250 w 584425"/>
                <a:gd name="connsiteY16" fmla="*/ 653967 h 898298"/>
                <a:gd name="connsiteX17" fmla="*/ 276988 w 584425"/>
                <a:gd name="connsiteY17" fmla="*/ 497362 h 898298"/>
                <a:gd name="connsiteX18" fmla="*/ 341042 w 584425"/>
                <a:gd name="connsiteY18" fmla="*/ 612284 h 898298"/>
                <a:gd name="connsiteX19" fmla="*/ 393430 w 584425"/>
                <a:gd name="connsiteY19" fmla="*/ 845470 h 898298"/>
                <a:gd name="connsiteX20" fmla="*/ 446259 w 584425"/>
                <a:gd name="connsiteY20" fmla="*/ 898298 h 898298"/>
                <a:gd name="connsiteX21" fmla="*/ 499087 w 584425"/>
                <a:gd name="connsiteY21" fmla="*/ 845470 h 898298"/>
                <a:gd name="connsiteX22" fmla="*/ 449081 w 584425"/>
                <a:gd name="connsiteY22" fmla="*/ 626351 h 898298"/>
                <a:gd name="connsiteX23" fmla="*/ 427950 w 584425"/>
                <a:gd name="connsiteY23" fmla="*/ 560276 h 898298"/>
                <a:gd name="connsiteX24" fmla="*/ 371279 w 584425"/>
                <a:gd name="connsiteY24" fmla="*/ 435549 h 898298"/>
                <a:gd name="connsiteX25" fmla="*/ 385506 w 584425"/>
                <a:gd name="connsiteY25" fmla="*/ 240584 h 898298"/>
                <a:gd name="connsiteX26" fmla="*/ 410599 w 584425"/>
                <a:gd name="connsiteY26" fmla="*/ 298696 h 898298"/>
                <a:gd name="connsiteX27" fmla="*/ 468491 w 584425"/>
                <a:gd name="connsiteY27" fmla="*/ 363470 h 898298"/>
                <a:gd name="connsiteX28" fmla="*/ 522201 w 584425"/>
                <a:gd name="connsiteY28" fmla="*/ 416299 h 898298"/>
                <a:gd name="connsiteX29" fmla="*/ 546514 w 584425"/>
                <a:gd name="connsiteY29" fmla="*/ 418939 h 898298"/>
                <a:gd name="connsiteX30" fmla="*/ 582413 w 584425"/>
                <a:gd name="connsiteY30" fmla="*/ 380900 h 898298"/>
                <a:gd name="connsiteX31" fmla="*/ 539870 w 584425"/>
                <a:gd name="connsiteY31" fmla="*/ 304018 h 898298"/>
                <a:gd name="connsiteX0" fmla="*/ 539870 w 584425"/>
                <a:gd name="connsiteY0" fmla="*/ 304018 h 898298"/>
                <a:gd name="connsiteX1" fmla="*/ 491944 w 584425"/>
                <a:gd name="connsiteY1" fmla="*/ 251969 h 898298"/>
                <a:gd name="connsiteX2" fmla="*/ 390209 w 584425"/>
                <a:gd name="connsiteY2" fmla="*/ 29491 h 898298"/>
                <a:gd name="connsiteX3" fmla="*/ 257278 w 584425"/>
                <a:gd name="connsiteY3" fmla="*/ 4977 h 898298"/>
                <a:gd name="connsiteX4" fmla="*/ 98912 w 584425"/>
                <a:gd name="connsiteY4" fmla="*/ 83420 h 898298"/>
                <a:gd name="connsiteX5" fmla="*/ 69856 w 584425"/>
                <a:gd name="connsiteY5" fmla="*/ 112475 h 898298"/>
                <a:gd name="connsiteX6" fmla="*/ 3821 w 584425"/>
                <a:gd name="connsiteY6" fmla="*/ 270961 h 898298"/>
                <a:gd name="connsiteX7" fmla="*/ 32876 w 584425"/>
                <a:gd name="connsiteY7" fmla="*/ 339638 h 898298"/>
                <a:gd name="connsiteX8" fmla="*/ 52687 w 584425"/>
                <a:gd name="connsiteY8" fmla="*/ 343600 h 898298"/>
                <a:gd name="connsiteX9" fmla="*/ 101553 w 584425"/>
                <a:gd name="connsiteY9" fmla="*/ 310582 h 898298"/>
                <a:gd name="connsiteX10" fmla="*/ 155702 w 584425"/>
                <a:gd name="connsiteY10" fmla="*/ 173228 h 898298"/>
                <a:gd name="connsiteX11" fmla="*/ 211172 w 584425"/>
                <a:gd name="connsiteY11" fmla="*/ 152097 h 898298"/>
                <a:gd name="connsiteX12" fmla="*/ 170049 w 584425"/>
                <a:gd name="connsiteY12" fmla="*/ 585269 h 898298"/>
                <a:gd name="connsiteX13" fmla="*/ 85943 w 584425"/>
                <a:gd name="connsiteY13" fmla="*/ 771972 h 898298"/>
                <a:gd name="connsiteX14" fmla="*/ 113657 w 584425"/>
                <a:gd name="connsiteY14" fmla="*/ 853054 h 898298"/>
                <a:gd name="connsiteX15" fmla="*/ 152816 w 584425"/>
                <a:gd name="connsiteY15" fmla="*/ 846716 h 898298"/>
                <a:gd name="connsiteX16" fmla="*/ 190319 w 584425"/>
                <a:gd name="connsiteY16" fmla="*/ 818955 h 898298"/>
                <a:gd name="connsiteX17" fmla="*/ 244250 w 584425"/>
                <a:gd name="connsiteY17" fmla="*/ 653967 h 898298"/>
                <a:gd name="connsiteX18" fmla="*/ 276988 w 584425"/>
                <a:gd name="connsiteY18" fmla="*/ 497362 h 898298"/>
                <a:gd name="connsiteX19" fmla="*/ 341042 w 584425"/>
                <a:gd name="connsiteY19" fmla="*/ 612284 h 898298"/>
                <a:gd name="connsiteX20" fmla="*/ 393430 w 584425"/>
                <a:gd name="connsiteY20" fmla="*/ 845470 h 898298"/>
                <a:gd name="connsiteX21" fmla="*/ 446259 w 584425"/>
                <a:gd name="connsiteY21" fmla="*/ 898298 h 898298"/>
                <a:gd name="connsiteX22" fmla="*/ 499087 w 584425"/>
                <a:gd name="connsiteY22" fmla="*/ 845470 h 898298"/>
                <a:gd name="connsiteX23" fmla="*/ 449081 w 584425"/>
                <a:gd name="connsiteY23" fmla="*/ 626351 h 898298"/>
                <a:gd name="connsiteX24" fmla="*/ 427950 w 584425"/>
                <a:gd name="connsiteY24" fmla="*/ 560276 h 898298"/>
                <a:gd name="connsiteX25" fmla="*/ 371279 w 584425"/>
                <a:gd name="connsiteY25" fmla="*/ 435549 h 898298"/>
                <a:gd name="connsiteX26" fmla="*/ 385506 w 584425"/>
                <a:gd name="connsiteY26" fmla="*/ 240584 h 898298"/>
                <a:gd name="connsiteX27" fmla="*/ 410599 w 584425"/>
                <a:gd name="connsiteY27" fmla="*/ 298696 h 898298"/>
                <a:gd name="connsiteX28" fmla="*/ 468491 w 584425"/>
                <a:gd name="connsiteY28" fmla="*/ 363470 h 898298"/>
                <a:gd name="connsiteX29" fmla="*/ 522201 w 584425"/>
                <a:gd name="connsiteY29" fmla="*/ 416299 h 898298"/>
                <a:gd name="connsiteX30" fmla="*/ 546514 w 584425"/>
                <a:gd name="connsiteY30" fmla="*/ 418939 h 898298"/>
                <a:gd name="connsiteX31" fmla="*/ 582413 w 584425"/>
                <a:gd name="connsiteY31" fmla="*/ 380900 h 898298"/>
                <a:gd name="connsiteX32" fmla="*/ 539870 w 584425"/>
                <a:gd name="connsiteY32" fmla="*/ 304018 h 898298"/>
                <a:gd name="connsiteX0" fmla="*/ 539870 w 584425"/>
                <a:gd name="connsiteY0" fmla="*/ 304018 h 898298"/>
                <a:gd name="connsiteX1" fmla="*/ 491944 w 584425"/>
                <a:gd name="connsiteY1" fmla="*/ 251969 h 898298"/>
                <a:gd name="connsiteX2" fmla="*/ 390209 w 584425"/>
                <a:gd name="connsiteY2" fmla="*/ 29491 h 898298"/>
                <a:gd name="connsiteX3" fmla="*/ 257278 w 584425"/>
                <a:gd name="connsiteY3" fmla="*/ 4977 h 898298"/>
                <a:gd name="connsiteX4" fmla="*/ 98912 w 584425"/>
                <a:gd name="connsiteY4" fmla="*/ 83420 h 898298"/>
                <a:gd name="connsiteX5" fmla="*/ 69856 w 584425"/>
                <a:gd name="connsiteY5" fmla="*/ 112475 h 898298"/>
                <a:gd name="connsiteX6" fmla="*/ 3821 w 584425"/>
                <a:gd name="connsiteY6" fmla="*/ 270961 h 898298"/>
                <a:gd name="connsiteX7" fmla="*/ 32876 w 584425"/>
                <a:gd name="connsiteY7" fmla="*/ 339638 h 898298"/>
                <a:gd name="connsiteX8" fmla="*/ 52687 w 584425"/>
                <a:gd name="connsiteY8" fmla="*/ 343600 h 898298"/>
                <a:gd name="connsiteX9" fmla="*/ 101553 w 584425"/>
                <a:gd name="connsiteY9" fmla="*/ 310582 h 898298"/>
                <a:gd name="connsiteX10" fmla="*/ 155702 w 584425"/>
                <a:gd name="connsiteY10" fmla="*/ 173228 h 898298"/>
                <a:gd name="connsiteX11" fmla="*/ 211172 w 584425"/>
                <a:gd name="connsiteY11" fmla="*/ 152097 h 898298"/>
                <a:gd name="connsiteX12" fmla="*/ 170049 w 584425"/>
                <a:gd name="connsiteY12" fmla="*/ 585269 h 898298"/>
                <a:gd name="connsiteX13" fmla="*/ 85943 w 584425"/>
                <a:gd name="connsiteY13" fmla="*/ 771972 h 898298"/>
                <a:gd name="connsiteX14" fmla="*/ 113657 w 584425"/>
                <a:gd name="connsiteY14" fmla="*/ 853054 h 898298"/>
                <a:gd name="connsiteX15" fmla="*/ 162341 w 584425"/>
                <a:gd name="connsiteY15" fmla="*/ 853860 h 898298"/>
                <a:gd name="connsiteX16" fmla="*/ 190319 w 584425"/>
                <a:gd name="connsiteY16" fmla="*/ 818955 h 898298"/>
                <a:gd name="connsiteX17" fmla="*/ 244250 w 584425"/>
                <a:gd name="connsiteY17" fmla="*/ 653967 h 898298"/>
                <a:gd name="connsiteX18" fmla="*/ 276988 w 584425"/>
                <a:gd name="connsiteY18" fmla="*/ 497362 h 898298"/>
                <a:gd name="connsiteX19" fmla="*/ 341042 w 584425"/>
                <a:gd name="connsiteY19" fmla="*/ 612284 h 898298"/>
                <a:gd name="connsiteX20" fmla="*/ 393430 w 584425"/>
                <a:gd name="connsiteY20" fmla="*/ 845470 h 898298"/>
                <a:gd name="connsiteX21" fmla="*/ 446259 w 584425"/>
                <a:gd name="connsiteY21" fmla="*/ 898298 h 898298"/>
                <a:gd name="connsiteX22" fmla="*/ 499087 w 584425"/>
                <a:gd name="connsiteY22" fmla="*/ 845470 h 898298"/>
                <a:gd name="connsiteX23" fmla="*/ 449081 w 584425"/>
                <a:gd name="connsiteY23" fmla="*/ 626351 h 898298"/>
                <a:gd name="connsiteX24" fmla="*/ 427950 w 584425"/>
                <a:gd name="connsiteY24" fmla="*/ 560276 h 898298"/>
                <a:gd name="connsiteX25" fmla="*/ 371279 w 584425"/>
                <a:gd name="connsiteY25" fmla="*/ 435549 h 898298"/>
                <a:gd name="connsiteX26" fmla="*/ 385506 w 584425"/>
                <a:gd name="connsiteY26" fmla="*/ 240584 h 898298"/>
                <a:gd name="connsiteX27" fmla="*/ 410599 w 584425"/>
                <a:gd name="connsiteY27" fmla="*/ 298696 h 898298"/>
                <a:gd name="connsiteX28" fmla="*/ 468491 w 584425"/>
                <a:gd name="connsiteY28" fmla="*/ 363470 h 898298"/>
                <a:gd name="connsiteX29" fmla="*/ 522201 w 584425"/>
                <a:gd name="connsiteY29" fmla="*/ 416299 h 898298"/>
                <a:gd name="connsiteX30" fmla="*/ 546514 w 584425"/>
                <a:gd name="connsiteY30" fmla="*/ 418939 h 898298"/>
                <a:gd name="connsiteX31" fmla="*/ 582413 w 584425"/>
                <a:gd name="connsiteY31" fmla="*/ 380900 h 898298"/>
                <a:gd name="connsiteX32" fmla="*/ 539870 w 584425"/>
                <a:gd name="connsiteY32" fmla="*/ 304018 h 898298"/>
                <a:gd name="connsiteX0" fmla="*/ 539870 w 584425"/>
                <a:gd name="connsiteY0" fmla="*/ 304018 h 898298"/>
                <a:gd name="connsiteX1" fmla="*/ 491944 w 584425"/>
                <a:gd name="connsiteY1" fmla="*/ 251969 h 898298"/>
                <a:gd name="connsiteX2" fmla="*/ 390209 w 584425"/>
                <a:gd name="connsiteY2" fmla="*/ 29491 h 898298"/>
                <a:gd name="connsiteX3" fmla="*/ 257278 w 584425"/>
                <a:gd name="connsiteY3" fmla="*/ 4977 h 898298"/>
                <a:gd name="connsiteX4" fmla="*/ 98912 w 584425"/>
                <a:gd name="connsiteY4" fmla="*/ 83420 h 898298"/>
                <a:gd name="connsiteX5" fmla="*/ 69856 w 584425"/>
                <a:gd name="connsiteY5" fmla="*/ 112475 h 898298"/>
                <a:gd name="connsiteX6" fmla="*/ 3821 w 584425"/>
                <a:gd name="connsiteY6" fmla="*/ 270961 h 898298"/>
                <a:gd name="connsiteX7" fmla="*/ 32876 w 584425"/>
                <a:gd name="connsiteY7" fmla="*/ 339638 h 898298"/>
                <a:gd name="connsiteX8" fmla="*/ 52687 w 584425"/>
                <a:gd name="connsiteY8" fmla="*/ 343600 h 898298"/>
                <a:gd name="connsiteX9" fmla="*/ 101553 w 584425"/>
                <a:gd name="connsiteY9" fmla="*/ 310582 h 898298"/>
                <a:gd name="connsiteX10" fmla="*/ 155702 w 584425"/>
                <a:gd name="connsiteY10" fmla="*/ 173228 h 898298"/>
                <a:gd name="connsiteX11" fmla="*/ 211172 w 584425"/>
                <a:gd name="connsiteY11" fmla="*/ 152097 h 898298"/>
                <a:gd name="connsiteX12" fmla="*/ 170049 w 584425"/>
                <a:gd name="connsiteY12" fmla="*/ 585269 h 898298"/>
                <a:gd name="connsiteX13" fmla="*/ 85943 w 584425"/>
                <a:gd name="connsiteY13" fmla="*/ 771972 h 898298"/>
                <a:gd name="connsiteX14" fmla="*/ 113657 w 584425"/>
                <a:gd name="connsiteY14" fmla="*/ 853054 h 898298"/>
                <a:gd name="connsiteX15" fmla="*/ 162341 w 584425"/>
                <a:gd name="connsiteY15" fmla="*/ 853860 h 898298"/>
                <a:gd name="connsiteX16" fmla="*/ 190319 w 584425"/>
                <a:gd name="connsiteY16" fmla="*/ 818955 h 898298"/>
                <a:gd name="connsiteX17" fmla="*/ 246631 w 584425"/>
                <a:gd name="connsiteY17" fmla="*/ 663492 h 898298"/>
                <a:gd name="connsiteX18" fmla="*/ 276988 w 584425"/>
                <a:gd name="connsiteY18" fmla="*/ 497362 h 898298"/>
                <a:gd name="connsiteX19" fmla="*/ 341042 w 584425"/>
                <a:gd name="connsiteY19" fmla="*/ 612284 h 898298"/>
                <a:gd name="connsiteX20" fmla="*/ 393430 w 584425"/>
                <a:gd name="connsiteY20" fmla="*/ 845470 h 898298"/>
                <a:gd name="connsiteX21" fmla="*/ 446259 w 584425"/>
                <a:gd name="connsiteY21" fmla="*/ 898298 h 898298"/>
                <a:gd name="connsiteX22" fmla="*/ 499087 w 584425"/>
                <a:gd name="connsiteY22" fmla="*/ 845470 h 898298"/>
                <a:gd name="connsiteX23" fmla="*/ 449081 w 584425"/>
                <a:gd name="connsiteY23" fmla="*/ 626351 h 898298"/>
                <a:gd name="connsiteX24" fmla="*/ 427950 w 584425"/>
                <a:gd name="connsiteY24" fmla="*/ 560276 h 898298"/>
                <a:gd name="connsiteX25" fmla="*/ 371279 w 584425"/>
                <a:gd name="connsiteY25" fmla="*/ 435549 h 898298"/>
                <a:gd name="connsiteX26" fmla="*/ 385506 w 584425"/>
                <a:gd name="connsiteY26" fmla="*/ 240584 h 898298"/>
                <a:gd name="connsiteX27" fmla="*/ 410599 w 584425"/>
                <a:gd name="connsiteY27" fmla="*/ 298696 h 898298"/>
                <a:gd name="connsiteX28" fmla="*/ 468491 w 584425"/>
                <a:gd name="connsiteY28" fmla="*/ 363470 h 898298"/>
                <a:gd name="connsiteX29" fmla="*/ 522201 w 584425"/>
                <a:gd name="connsiteY29" fmla="*/ 416299 h 898298"/>
                <a:gd name="connsiteX30" fmla="*/ 546514 w 584425"/>
                <a:gd name="connsiteY30" fmla="*/ 418939 h 898298"/>
                <a:gd name="connsiteX31" fmla="*/ 582413 w 584425"/>
                <a:gd name="connsiteY31" fmla="*/ 380900 h 898298"/>
                <a:gd name="connsiteX32" fmla="*/ 539870 w 584425"/>
                <a:gd name="connsiteY32" fmla="*/ 304018 h 898298"/>
                <a:gd name="connsiteX0" fmla="*/ 539870 w 584425"/>
                <a:gd name="connsiteY0" fmla="*/ 304018 h 898298"/>
                <a:gd name="connsiteX1" fmla="*/ 491944 w 584425"/>
                <a:gd name="connsiteY1" fmla="*/ 251969 h 898298"/>
                <a:gd name="connsiteX2" fmla="*/ 390209 w 584425"/>
                <a:gd name="connsiteY2" fmla="*/ 29491 h 898298"/>
                <a:gd name="connsiteX3" fmla="*/ 257278 w 584425"/>
                <a:gd name="connsiteY3" fmla="*/ 4977 h 898298"/>
                <a:gd name="connsiteX4" fmla="*/ 98912 w 584425"/>
                <a:gd name="connsiteY4" fmla="*/ 83420 h 898298"/>
                <a:gd name="connsiteX5" fmla="*/ 69856 w 584425"/>
                <a:gd name="connsiteY5" fmla="*/ 112475 h 898298"/>
                <a:gd name="connsiteX6" fmla="*/ 3821 w 584425"/>
                <a:gd name="connsiteY6" fmla="*/ 270961 h 898298"/>
                <a:gd name="connsiteX7" fmla="*/ 32876 w 584425"/>
                <a:gd name="connsiteY7" fmla="*/ 339638 h 898298"/>
                <a:gd name="connsiteX8" fmla="*/ 52687 w 584425"/>
                <a:gd name="connsiteY8" fmla="*/ 343600 h 898298"/>
                <a:gd name="connsiteX9" fmla="*/ 101553 w 584425"/>
                <a:gd name="connsiteY9" fmla="*/ 310582 h 898298"/>
                <a:gd name="connsiteX10" fmla="*/ 155702 w 584425"/>
                <a:gd name="connsiteY10" fmla="*/ 173228 h 898298"/>
                <a:gd name="connsiteX11" fmla="*/ 211172 w 584425"/>
                <a:gd name="connsiteY11" fmla="*/ 152097 h 898298"/>
                <a:gd name="connsiteX12" fmla="*/ 170049 w 584425"/>
                <a:gd name="connsiteY12" fmla="*/ 585269 h 898298"/>
                <a:gd name="connsiteX13" fmla="*/ 85943 w 584425"/>
                <a:gd name="connsiteY13" fmla="*/ 771972 h 898298"/>
                <a:gd name="connsiteX14" fmla="*/ 113657 w 584425"/>
                <a:gd name="connsiteY14" fmla="*/ 853054 h 898298"/>
                <a:gd name="connsiteX15" fmla="*/ 162341 w 584425"/>
                <a:gd name="connsiteY15" fmla="*/ 853860 h 898298"/>
                <a:gd name="connsiteX16" fmla="*/ 190319 w 584425"/>
                <a:gd name="connsiteY16" fmla="*/ 818955 h 898298"/>
                <a:gd name="connsiteX17" fmla="*/ 246631 w 584425"/>
                <a:gd name="connsiteY17" fmla="*/ 663492 h 898298"/>
                <a:gd name="connsiteX18" fmla="*/ 276988 w 584425"/>
                <a:gd name="connsiteY18" fmla="*/ 497362 h 898298"/>
                <a:gd name="connsiteX19" fmla="*/ 341042 w 584425"/>
                <a:gd name="connsiteY19" fmla="*/ 612284 h 898298"/>
                <a:gd name="connsiteX20" fmla="*/ 393430 w 584425"/>
                <a:gd name="connsiteY20" fmla="*/ 845470 h 898298"/>
                <a:gd name="connsiteX21" fmla="*/ 446259 w 584425"/>
                <a:gd name="connsiteY21" fmla="*/ 898298 h 898298"/>
                <a:gd name="connsiteX22" fmla="*/ 499087 w 584425"/>
                <a:gd name="connsiteY22" fmla="*/ 845470 h 898298"/>
                <a:gd name="connsiteX23" fmla="*/ 449081 w 584425"/>
                <a:gd name="connsiteY23" fmla="*/ 626351 h 898298"/>
                <a:gd name="connsiteX24" fmla="*/ 427950 w 584425"/>
                <a:gd name="connsiteY24" fmla="*/ 560276 h 898298"/>
                <a:gd name="connsiteX25" fmla="*/ 371279 w 584425"/>
                <a:gd name="connsiteY25" fmla="*/ 435549 h 898298"/>
                <a:gd name="connsiteX26" fmla="*/ 385506 w 584425"/>
                <a:gd name="connsiteY26" fmla="*/ 240584 h 898298"/>
                <a:gd name="connsiteX27" fmla="*/ 410599 w 584425"/>
                <a:gd name="connsiteY27" fmla="*/ 298696 h 898298"/>
                <a:gd name="connsiteX28" fmla="*/ 468491 w 584425"/>
                <a:gd name="connsiteY28" fmla="*/ 363470 h 898298"/>
                <a:gd name="connsiteX29" fmla="*/ 522201 w 584425"/>
                <a:gd name="connsiteY29" fmla="*/ 416299 h 898298"/>
                <a:gd name="connsiteX30" fmla="*/ 546514 w 584425"/>
                <a:gd name="connsiteY30" fmla="*/ 418939 h 898298"/>
                <a:gd name="connsiteX31" fmla="*/ 582413 w 584425"/>
                <a:gd name="connsiteY31" fmla="*/ 380900 h 898298"/>
                <a:gd name="connsiteX32" fmla="*/ 539870 w 584425"/>
                <a:gd name="connsiteY32" fmla="*/ 304018 h 898298"/>
                <a:gd name="connsiteX0" fmla="*/ 539870 w 584425"/>
                <a:gd name="connsiteY0" fmla="*/ 304018 h 898298"/>
                <a:gd name="connsiteX1" fmla="*/ 491944 w 584425"/>
                <a:gd name="connsiteY1" fmla="*/ 251969 h 898298"/>
                <a:gd name="connsiteX2" fmla="*/ 390209 w 584425"/>
                <a:gd name="connsiteY2" fmla="*/ 29491 h 898298"/>
                <a:gd name="connsiteX3" fmla="*/ 257278 w 584425"/>
                <a:gd name="connsiteY3" fmla="*/ 4977 h 898298"/>
                <a:gd name="connsiteX4" fmla="*/ 98912 w 584425"/>
                <a:gd name="connsiteY4" fmla="*/ 83420 h 898298"/>
                <a:gd name="connsiteX5" fmla="*/ 69856 w 584425"/>
                <a:gd name="connsiteY5" fmla="*/ 112475 h 898298"/>
                <a:gd name="connsiteX6" fmla="*/ 3821 w 584425"/>
                <a:gd name="connsiteY6" fmla="*/ 270961 h 898298"/>
                <a:gd name="connsiteX7" fmla="*/ 32876 w 584425"/>
                <a:gd name="connsiteY7" fmla="*/ 339638 h 898298"/>
                <a:gd name="connsiteX8" fmla="*/ 52687 w 584425"/>
                <a:gd name="connsiteY8" fmla="*/ 343600 h 898298"/>
                <a:gd name="connsiteX9" fmla="*/ 101553 w 584425"/>
                <a:gd name="connsiteY9" fmla="*/ 310582 h 898298"/>
                <a:gd name="connsiteX10" fmla="*/ 155702 w 584425"/>
                <a:gd name="connsiteY10" fmla="*/ 173228 h 898298"/>
                <a:gd name="connsiteX11" fmla="*/ 211172 w 584425"/>
                <a:gd name="connsiteY11" fmla="*/ 152097 h 898298"/>
                <a:gd name="connsiteX12" fmla="*/ 170049 w 584425"/>
                <a:gd name="connsiteY12" fmla="*/ 585269 h 898298"/>
                <a:gd name="connsiteX13" fmla="*/ 85943 w 584425"/>
                <a:gd name="connsiteY13" fmla="*/ 771972 h 898298"/>
                <a:gd name="connsiteX14" fmla="*/ 113657 w 584425"/>
                <a:gd name="connsiteY14" fmla="*/ 853054 h 898298"/>
                <a:gd name="connsiteX15" fmla="*/ 162341 w 584425"/>
                <a:gd name="connsiteY15" fmla="*/ 853860 h 898298"/>
                <a:gd name="connsiteX16" fmla="*/ 190319 w 584425"/>
                <a:gd name="connsiteY16" fmla="*/ 818955 h 898298"/>
                <a:gd name="connsiteX17" fmla="*/ 246631 w 584425"/>
                <a:gd name="connsiteY17" fmla="*/ 663492 h 898298"/>
                <a:gd name="connsiteX18" fmla="*/ 300800 w 584425"/>
                <a:gd name="connsiteY18" fmla="*/ 518794 h 898298"/>
                <a:gd name="connsiteX19" fmla="*/ 341042 w 584425"/>
                <a:gd name="connsiteY19" fmla="*/ 612284 h 898298"/>
                <a:gd name="connsiteX20" fmla="*/ 393430 w 584425"/>
                <a:gd name="connsiteY20" fmla="*/ 845470 h 898298"/>
                <a:gd name="connsiteX21" fmla="*/ 446259 w 584425"/>
                <a:gd name="connsiteY21" fmla="*/ 898298 h 898298"/>
                <a:gd name="connsiteX22" fmla="*/ 499087 w 584425"/>
                <a:gd name="connsiteY22" fmla="*/ 845470 h 898298"/>
                <a:gd name="connsiteX23" fmla="*/ 449081 w 584425"/>
                <a:gd name="connsiteY23" fmla="*/ 626351 h 898298"/>
                <a:gd name="connsiteX24" fmla="*/ 427950 w 584425"/>
                <a:gd name="connsiteY24" fmla="*/ 560276 h 898298"/>
                <a:gd name="connsiteX25" fmla="*/ 371279 w 584425"/>
                <a:gd name="connsiteY25" fmla="*/ 435549 h 898298"/>
                <a:gd name="connsiteX26" fmla="*/ 385506 w 584425"/>
                <a:gd name="connsiteY26" fmla="*/ 240584 h 898298"/>
                <a:gd name="connsiteX27" fmla="*/ 410599 w 584425"/>
                <a:gd name="connsiteY27" fmla="*/ 298696 h 898298"/>
                <a:gd name="connsiteX28" fmla="*/ 468491 w 584425"/>
                <a:gd name="connsiteY28" fmla="*/ 363470 h 898298"/>
                <a:gd name="connsiteX29" fmla="*/ 522201 w 584425"/>
                <a:gd name="connsiteY29" fmla="*/ 416299 h 898298"/>
                <a:gd name="connsiteX30" fmla="*/ 546514 w 584425"/>
                <a:gd name="connsiteY30" fmla="*/ 418939 h 898298"/>
                <a:gd name="connsiteX31" fmla="*/ 582413 w 584425"/>
                <a:gd name="connsiteY31" fmla="*/ 380900 h 898298"/>
                <a:gd name="connsiteX32" fmla="*/ 539870 w 584425"/>
                <a:gd name="connsiteY32" fmla="*/ 304018 h 898298"/>
                <a:gd name="connsiteX0" fmla="*/ 539870 w 584425"/>
                <a:gd name="connsiteY0" fmla="*/ 304018 h 898298"/>
                <a:gd name="connsiteX1" fmla="*/ 491944 w 584425"/>
                <a:gd name="connsiteY1" fmla="*/ 251969 h 898298"/>
                <a:gd name="connsiteX2" fmla="*/ 390209 w 584425"/>
                <a:gd name="connsiteY2" fmla="*/ 29491 h 898298"/>
                <a:gd name="connsiteX3" fmla="*/ 257278 w 584425"/>
                <a:gd name="connsiteY3" fmla="*/ 4977 h 898298"/>
                <a:gd name="connsiteX4" fmla="*/ 98912 w 584425"/>
                <a:gd name="connsiteY4" fmla="*/ 83420 h 898298"/>
                <a:gd name="connsiteX5" fmla="*/ 69856 w 584425"/>
                <a:gd name="connsiteY5" fmla="*/ 112475 h 898298"/>
                <a:gd name="connsiteX6" fmla="*/ 3821 w 584425"/>
                <a:gd name="connsiteY6" fmla="*/ 270961 h 898298"/>
                <a:gd name="connsiteX7" fmla="*/ 32876 w 584425"/>
                <a:gd name="connsiteY7" fmla="*/ 339638 h 898298"/>
                <a:gd name="connsiteX8" fmla="*/ 52687 w 584425"/>
                <a:gd name="connsiteY8" fmla="*/ 343600 h 898298"/>
                <a:gd name="connsiteX9" fmla="*/ 101553 w 584425"/>
                <a:gd name="connsiteY9" fmla="*/ 310582 h 898298"/>
                <a:gd name="connsiteX10" fmla="*/ 155702 w 584425"/>
                <a:gd name="connsiteY10" fmla="*/ 173228 h 898298"/>
                <a:gd name="connsiteX11" fmla="*/ 211172 w 584425"/>
                <a:gd name="connsiteY11" fmla="*/ 152097 h 898298"/>
                <a:gd name="connsiteX12" fmla="*/ 170049 w 584425"/>
                <a:gd name="connsiteY12" fmla="*/ 585269 h 898298"/>
                <a:gd name="connsiteX13" fmla="*/ 85943 w 584425"/>
                <a:gd name="connsiteY13" fmla="*/ 771972 h 898298"/>
                <a:gd name="connsiteX14" fmla="*/ 113657 w 584425"/>
                <a:gd name="connsiteY14" fmla="*/ 853054 h 898298"/>
                <a:gd name="connsiteX15" fmla="*/ 162341 w 584425"/>
                <a:gd name="connsiteY15" fmla="*/ 853860 h 898298"/>
                <a:gd name="connsiteX16" fmla="*/ 190319 w 584425"/>
                <a:gd name="connsiteY16" fmla="*/ 818955 h 898298"/>
                <a:gd name="connsiteX17" fmla="*/ 246631 w 584425"/>
                <a:gd name="connsiteY17" fmla="*/ 663492 h 898298"/>
                <a:gd name="connsiteX18" fmla="*/ 300800 w 584425"/>
                <a:gd name="connsiteY18" fmla="*/ 518794 h 898298"/>
                <a:gd name="connsiteX19" fmla="*/ 341042 w 584425"/>
                <a:gd name="connsiteY19" fmla="*/ 612284 h 898298"/>
                <a:gd name="connsiteX20" fmla="*/ 393430 w 584425"/>
                <a:gd name="connsiteY20" fmla="*/ 845470 h 898298"/>
                <a:gd name="connsiteX21" fmla="*/ 446259 w 584425"/>
                <a:gd name="connsiteY21" fmla="*/ 898298 h 898298"/>
                <a:gd name="connsiteX22" fmla="*/ 499087 w 584425"/>
                <a:gd name="connsiteY22" fmla="*/ 845470 h 898298"/>
                <a:gd name="connsiteX23" fmla="*/ 449081 w 584425"/>
                <a:gd name="connsiteY23" fmla="*/ 626351 h 898298"/>
                <a:gd name="connsiteX24" fmla="*/ 427950 w 584425"/>
                <a:gd name="connsiteY24" fmla="*/ 560276 h 898298"/>
                <a:gd name="connsiteX25" fmla="*/ 371279 w 584425"/>
                <a:gd name="connsiteY25" fmla="*/ 435549 h 898298"/>
                <a:gd name="connsiteX26" fmla="*/ 385506 w 584425"/>
                <a:gd name="connsiteY26" fmla="*/ 240584 h 898298"/>
                <a:gd name="connsiteX27" fmla="*/ 410599 w 584425"/>
                <a:gd name="connsiteY27" fmla="*/ 298696 h 898298"/>
                <a:gd name="connsiteX28" fmla="*/ 468491 w 584425"/>
                <a:gd name="connsiteY28" fmla="*/ 363470 h 898298"/>
                <a:gd name="connsiteX29" fmla="*/ 522201 w 584425"/>
                <a:gd name="connsiteY29" fmla="*/ 416299 h 898298"/>
                <a:gd name="connsiteX30" fmla="*/ 546514 w 584425"/>
                <a:gd name="connsiteY30" fmla="*/ 418939 h 898298"/>
                <a:gd name="connsiteX31" fmla="*/ 582413 w 584425"/>
                <a:gd name="connsiteY31" fmla="*/ 380900 h 898298"/>
                <a:gd name="connsiteX32" fmla="*/ 539870 w 584425"/>
                <a:gd name="connsiteY32" fmla="*/ 304018 h 898298"/>
                <a:gd name="connsiteX0" fmla="*/ 539870 w 584084"/>
                <a:gd name="connsiteY0" fmla="*/ 304018 h 898298"/>
                <a:gd name="connsiteX1" fmla="*/ 491944 w 584084"/>
                <a:gd name="connsiteY1" fmla="*/ 251969 h 898298"/>
                <a:gd name="connsiteX2" fmla="*/ 390209 w 584084"/>
                <a:gd name="connsiteY2" fmla="*/ 29491 h 898298"/>
                <a:gd name="connsiteX3" fmla="*/ 257278 w 584084"/>
                <a:gd name="connsiteY3" fmla="*/ 4977 h 898298"/>
                <a:gd name="connsiteX4" fmla="*/ 98912 w 584084"/>
                <a:gd name="connsiteY4" fmla="*/ 83420 h 898298"/>
                <a:gd name="connsiteX5" fmla="*/ 69856 w 584084"/>
                <a:gd name="connsiteY5" fmla="*/ 112475 h 898298"/>
                <a:gd name="connsiteX6" fmla="*/ 3821 w 584084"/>
                <a:gd name="connsiteY6" fmla="*/ 270961 h 898298"/>
                <a:gd name="connsiteX7" fmla="*/ 32876 w 584084"/>
                <a:gd name="connsiteY7" fmla="*/ 339638 h 898298"/>
                <a:gd name="connsiteX8" fmla="*/ 52687 w 584084"/>
                <a:gd name="connsiteY8" fmla="*/ 343600 h 898298"/>
                <a:gd name="connsiteX9" fmla="*/ 101553 w 584084"/>
                <a:gd name="connsiteY9" fmla="*/ 310582 h 898298"/>
                <a:gd name="connsiteX10" fmla="*/ 155702 w 584084"/>
                <a:gd name="connsiteY10" fmla="*/ 173228 h 898298"/>
                <a:gd name="connsiteX11" fmla="*/ 211172 w 584084"/>
                <a:gd name="connsiteY11" fmla="*/ 152097 h 898298"/>
                <a:gd name="connsiteX12" fmla="*/ 170049 w 584084"/>
                <a:gd name="connsiteY12" fmla="*/ 585269 h 898298"/>
                <a:gd name="connsiteX13" fmla="*/ 85943 w 584084"/>
                <a:gd name="connsiteY13" fmla="*/ 771972 h 898298"/>
                <a:gd name="connsiteX14" fmla="*/ 113657 w 584084"/>
                <a:gd name="connsiteY14" fmla="*/ 853054 h 898298"/>
                <a:gd name="connsiteX15" fmla="*/ 162341 w 584084"/>
                <a:gd name="connsiteY15" fmla="*/ 853860 h 898298"/>
                <a:gd name="connsiteX16" fmla="*/ 190319 w 584084"/>
                <a:gd name="connsiteY16" fmla="*/ 818955 h 898298"/>
                <a:gd name="connsiteX17" fmla="*/ 246631 w 584084"/>
                <a:gd name="connsiteY17" fmla="*/ 663492 h 898298"/>
                <a:gd name="connsiteX18" fmla="*/ 300800 w 584084"/>
                <a:gd name="connsiteY18" fmla="*/ 518794 h 898298"/>
                <a:gd name="connsiteX19" fmla="*/ 341042 w 584084"/>
                <a:gd name="connsiteY19" fmla="*/ 612284 h 898298"/>
                <a:gd name="connsiteX20" fmla="*/ 393430 w 584084"/>
                <a:gd name="connsiteY20" fmla="*/ 845470 h 898298"/>
                <a:gd name="connsiteX21" fmla="*/ 446259 w 584084"/>
                <a:gd name="connsiteY21" fmla="*/ 898298 h 898298"/>
                <a:gd name="connsiteX22" fmla="*/ 499087 w 584084"/>
                <a:gd name="connsiteY22" fmla="*/ 845470 h 898298"/>
                <a:gd name="connsiteX23" fmla="*/ 449081 w 584084"/>
                <a:gd name="connsiteY23" fmla="*/ 626351 h 898298"/>
                <a:gd name="connsiteX24" fmla="*/ 427950 w 584084"/>
                <a:gd name="connsiteY24" fmla="*/ 560276 h 898298"/>
                <a:gd name="connsiteX25" fmla="*/ 371279 w 584084"/>
                <a:gd name="connsiteY25" fmla="*/ 435549 h 898298"/>
                <a:gd name="connsiteX26" fmla="*/ 385506 w 584084"/>
                <a:gd name="connsiteY26" fmla="*/ 240584 h 898298"/>
                <a:gd name="connsiteX27" fmla="*/ 410599 w 584084"/>
                <a:gd name="connsiteY27" fmla="*/ 298696 h 898298"/>
                <a:gd name="connsiteX28" fmla="*/ 468491 w 584084"/>
                <a:gd name="connsiteY28" fmla="*/ 363470 h 898298"/>
                <a:gd name="connsiteX29" fmla="*/ 522201 w 584084"/>
                <a:gd name="connsiteY29" fmla="*/ 416299 h 898298"/>
                <a:gd name="connsiteX30" fmla="*/ 546514 w 584084"/>
                <a:gd name="connsiteY30" fmla="*/ 418939 h 898298"/>
                <a:gd name="connsiteX31" fmla="*/ 582413 w 584084"/>
                <a:gd name="connsiteY31" fmla="*/ 380900 h 898298"/>
                <a:gd name="connsiteX32" fmla="*/ 539870 w 584084"/>
                <a:gd name="connsiteY32" fmla="*/ 304018 h 8982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584084" h="898298">
                  <a:moveTo>
                    <a:pt x="539870" y="304018"/>
                  </a:moveTo>
                  <a:lnTo>
                    <a:pt x="491944" y="251969"/>
                  </a:lnTo>
                  <a:lnTo>
                    <a:pt x="390209" y="29491"/>
                  </a:lnTo>
                  <a:cubicBezTo>
                    <a:pt x="371719" y="-3527"/>
                    <a:pt x="305828" y="-4011"/>
                    <a:pt x="257278" y="4977"/>
                  </a:cubicBezTo>
                  <a:cubicBezTo>
                    <a:pt x="208729" y="13965"/>
                    <a:pt x="142055" y="64710"/>
                    <a:pt x="98912" y="83420"/>
                  </a:cubicBezTo>
                  <a:cubicBezTo>
                    <a:pt x="85705" y="88703"/>
                    <a:pt x="75139" y="99268"/>
                    <a:pt x="69856" y="112475"/>
                  </a:cubicBezTo>
                  <a:lnTo>
                    <a:pt x="3821" y="270961"/>
                  </a:lnTo>
                  <a:cubicBezTo>
                    <a:pt x="-6745" y="297375"/>
                    <a:pt x="5141" y="329072"/>
                    <a:pt x="32876" y="339638"/>
                  </a:cubicBezTo>
                  <a:cubicBezTo>
                    <a:pt x="39480" y="342279"/>
                    <a:pt x="46083" y="343600"/>
                    <a:pt x="52687" y="343600"/>
                  </a:cubicBezTo>
                  <a:cubicBezTo>
                    <a:pt x="73818" y="343600"/>
                    <a:pt x="93629" y="331713"/>
                    <a:pt x="101553" y="310582"/>
                  </a:cubicBezTo>
                  <a:lnTo>
                    <a:pt x="155702" y="173228"/>
                  </a:lnTo>
                  <a:lnTo>
                    <a:pt x="211172" y="152097"/>
                  </a:lnTo>
                  <a:lnTo>
                    <a:pt x="170049" y="585269"/>
                  </a:lnTo>
                  <a:lnTo>
                    <a:pt x="85943" y="771972"/>
                  </a:lnTo>
                  <a:cubicBezTo>
                    <a:pt x="68210" y="819778"/>
                    <a:pt x="100924" y="839406"/>
                    <a:pt x="113657" y="853054"/>
                  </a:cubicBezTo>
                  <a:cubicBezTo>
                    <a:pt x="126390" y="866702"/>
                    <a:pt x="149564" y="859543"/>
                    <a:pt x="162341" y="853860"/>
                  </a:cubicBezTo>
                  <a:cubicBezTo>
                    <a:pt x="175118" y="848177"/>
                    <a:pt x="175080" y="851080"/>
                    <a:pt x="190319" y="818955"/>
                  </a:cubicBezTo>
                  <a:lnTo>
                    <a:pt x="246631" y="663492"/>
                  </a:lnTo>
                  <a:cubicBezTo>
                    <a:pt x="276951" y="595208"/>
                    <a:pt x="278715" y="525741"/>
                    <a:pt x="300800" y="518794"/>
                  </a:cubicBezTo>
                  <a:lnTo>
                    <a:pt x="341042" y="612284"/>
                  </a:lnTo>
                  <a:lnTo>
                    <a:pt x="393430" y="845470"/>
                  </a:lnTo>
                  <a:cubicBezTo>
                    <a:pt x="393430" y="874525"/>
                    <a:pt x="417203" y="898298"/>
                    <a:pt x="446259" y="898298"/>
                  </a:cubicBezTo>
                  <a:cubicBezTo>
                    <a:pt x="475314" y="898298"/>
                    <a:pt x="499087" y="874525"/>
                    <a:pt x="499087" y="845470"/>
                  </a:cubicBezTo>
                  <a:lnTo>
                    <a:pt x="449081" y="626351"/>
                  </a:lnTo>
                  <a:cubicBezTo>
                    <a:pt x="449081" y="609182"/>
                    <a:pt x="441157" y="569521"/>
                    <a:pt x="427950" y="560276"/>
                  </a:cubicBezTo>
                  <a:lnTo>
                    <a:pt x="371279" y="435549"/>
                  </a:lnTo>
                  <a:lnTo>
                    <a:pt x="385506" y="240584"/>
                  </a:lnTo>
                  <a:lnTo>
                    <a:pt x="410599" y="298696"/>
                  </a:lnTo>
                  <a:cubicBezTo>
                    <a:pt x="417203" y="311903"/>
                    <a:pt x="453963" y="358187"/>
                    <a:pt x="468491" y="363470"/>
                  </a:cubicBezTo>
                  <a:lnTo>
                    <a:pt x="522201" y="416299"/>
                  </a:lnTo>
                  <a:cubicBezTo>
                    <a:pt x="527484" y="417619"/>
                    <a:pt x="539910" y="418939"/>
                    <a:pt x="546514" y="418939"/>
                  </a:cubicBezTo>
                  <a:cubicBezTo>
                    <a:pt x="568966" y="418939"/>
                    <a:pt x="574489" y="402031"/>
                    <a:pt x="582413" y="380900"/>
                  </a:cubicBezTo>
                  <a:cubicBezTo>
                    <a:pt x="591658" y="353165"/>
                    <a:pt x="560462" y="325169"/>
                    <a:pt x="539870" y="304018"/>
                  </a:cubicBezTo>
                  <a:close/>
                </a:path>
              </a:pathLst>
            </a:custGeom>
            <a:grpFill/>
            <a:ln w="13196" cap="flat">
              <a:noFill/>
              <a:prstDash val="solid"/>
              <a:miter/>
            </a:ln>
          </p:spPr>
          <p:txBody>
            <a:bodyPr rtlCol="0" anchor="ctr"/>
            <a:lstStyle/>
            <a:p>
              <a:endParaRPr lang="en-GB" sz="1320"/>
            </a:p>
          </p:txBody>
        </p:sp>
      </p:grpSp>
      <p:sp>
        <p:nvSpPr>
          <p:cNvPr id="36" name="Oval 35">
            <a:extLst>
              <a:ext uri="{FF2B5EF4-FFF2-40B4-BE49-F238E27FC236}">
                <a16:creationId xmlns:a16="http://schemas.microsoft.com/office/drawing/2014/main" id="{DEDE5019-9B6D-F094-1E9C-C3EA5A4616B9}"/>
              </a:ext>
            </a:extLst>
          </p:cNvPr>
          <p:cNvSpPr/>
          <p:nvPr/>
        </p:nvSpPr>
        <p:spPr>
          <a:xfrm>
            <a:off x="4720358" y="835437"/>
            <a:ext cx="170332" cy="170332"/>
          </a:xfrm>
          <a:prstGeom prst="ellipse">
            <a:avLst/>
          </a:prstGeom>
          <a:solidFill>
            <a:schemeClr val="bg1">
              <a:lumMod val="65000"/>
            </a:schemeClr>
          </a:solidFill>
          <a:ln w="6350">
            <a:solidFill>
              <a:srgbClr val="4D4D4D"/>
            </a:solidFill>
            <a:extLst>
              <a:ext uri="{C807C97D-BFC1-408E-A445-0C87EB9F89A2}">
                <ask:lineSketchStyleProps xmlns:ask="http://schemas.microsoft.com/office/drawing/2018/sketchyshapes" sd="3978248048">
                  <a:custGeom>
                    <a:avLst/>
                    <a:gdLst>
                      <a:gd name="connsiteX0" fmla="*/ 0 w 504000"/>
                      <a:gd name="connsiteY0" fmla="*/ 252000 h 504000"/>
                      <a:gd name="connsiteX1" fmla="*/ 252000 w 504000"/>
                      <a:gd name="connsiteY1" fmla="*/ 0 h 504000"/>
                      <a:gd name="connsiteX2" fmla="*/ 504000 w 504000"/>
                      <a:gd name="connsiteY2" fmla="*/ 252000 h 504000"/>
                      <a:gd name="connsiteX3" fmla="*/ 252000 w 504000"/>
                      <a:gd name="connsiteY3" fmla="*/ 504000 h 504000"/>
                      <a:gd name="connsiteX4" fmla="*/ 0 w 504000"/>
                      <a:gd name="connsiteY4" fmla="*/ 252000 h 504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04000" h="504000" fill="none" extrusionOk="0">
                        <a:moveTo>
                          <a:pt x="0" y="252000"/>
                        </a:moveTo>
                        <a:cubicBezTo>
                          <a:pt x="10215" y="121361"/>
                          <a:pt x="108227" y="-5764"/>
                          <a:pt x="252000" y="0"/>
                        </a:cubicBezTo>
                        <a:cubicBezTo>
                          <a:pt x="365645" y="1603"/>
                          <a:pt x="495676" y="146461"/>
                          <a:pt x="504000" y="252000"/>
                        </a:cubicBezTo>
                        <a:cubicBezTo>
                          <a:pt x="504107" y="359184"/>
                          <a:pt x="374048" y="509862"/>
                          <a:pt x="252000" y="504000"/>
                        </a:cubicBezTo>
                        <a:cubicBezTo>
                          <a:pt x="101159" y="488907"/>
                          <a:pt x="20161" y="379868"/>
                          <a:pt x="0" y="252000"/>
                        </a:cubicBezTo>
                        <a:close/>
                      </a:path>
                      <a:path w="504000" h="504000" stroke="0" extrusionOk="0">
                        <a:moveTo>
                          <a:pt x="0" y="252000"/>
                        </a:moveTo>
                        <a:cubicBezTo>
                          <a:pt x="-2454" y="108298"/>
                          <a:pt x="144402" y="-14082"/>
                          <a:pt x="252000" y="0"/>
                        </a:cubicBezTo>
                        <a:cubicBezTo>
                          <a:pt x="400050" y="18812"/>
                          <a:pt x="477128" y="125353"/>
                          <a:pt x="504000" y="252000"/>
                        </a:cubicBezTo>
                        <a:cubicBezTo>
                          <a:pt x="484323" y="374101"/>
                          <a:pt x="415844" y="494832"/>
                          <a:pt x="252000" y="504000"/>
                        </a:cubicBezTo>
                        <a:cubicBezTo>
                          <a:pt x="93898" y="484274"/>
                          <a:pt x="10706" y="399289"/>
                          <a:pt x="0" y="252000"/>
                        </a:cubicBezTo>
                        <a:close/>
                      </a:path>
                    </a:pathLst>
                  </a:custGeom>
                  <ask:type>
                    <ask:lineSketchNone/>
                  </ask:type>
                </ask:lineSketchStyleProps>
              </a:ext>
            </a:extLst>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508"/>
          </a:p>
        </p:txBody>
      </p:sp>
      <p:pic>
        <p:nvPicPr>
          <p:cNvPr id="37" name="Graphic 36" descr="Thought bubble with solid fill">
            <a:extLst>
              <a:ext uri="{FF2B5EF4-FFF2-40B4-BE49-F238E27FC236}">
                <a16:creationId xmlns:a16="http://schemas.microsoft.com/office/drawing/2014/main" id="{DD76943A-2923-F80D-F80F-3F67886062A7}"/>
              </a:ext>
            </a:extLst>
          </p:cNvPr>
          <p:cNvPicPr>
            <a:picLocks noChangeAspect="1"/>
          </p:cNvPicPr>
          <p:nvPr/>
        </p:nvPicPr>
        <p:blipFill>
          <a:blip r:embed="rId9" cstate="print">
            <a:extLst>
              <a:ext uri="{28A0092B-C50C-407E-A947-70E740481C1C}">
                <a14:useLocalDpi xmlns:a14="http://schemas.microsoft.com/office/drawing/2010/main"/>
              </a:ext>
              <a:ext uri="{96DAC541-7B7A-43D3-8B79-37D633B846F1}">
                <asvg:svgBlip xmlns:asvg="http://schemas.microsoft.com/office/drawing/2016/SVG/main" r:embed="rId10"/>
              </a:ext>
            </a:extLst>
          </a:blip>
          <a:srcRect/>
          <a:stretch/>
        </p:blipFill>
        <p:spPr>
          <a:xfrm>
            <a:off x="4750564" y="862611"/>
            <a:ext cx="115985" cy="115985"/>
          </a:xfrm>
          <a:prstGeom prst="rect">
            <a:avLst/>
          </a:prstGeom>
        </p:spPr>
      </p:pic>
      <p:sp>
        <p:nvSpPr>
          <p:cNvPr id="38" name="Oval 37">
            <a:extLst>
              <a:ext uri="{FF2B5EF4-FFF2-40B4-BE49-F238E27FC236}">
                <a16:creationId xmlns:a16="http://schemas.microsoft.com/office/drawing/2014/main" id="{6496E8B3-841D-BB91-F908-69DF1647E7AC}"/>
              </a:ext>
            </a:extLst>
          </p:cNvPr>
          <p:cNvSpPr/>
          <p:nvPr/>
        </p:nvSpPr>
        <p:spPr>
          <a:xfrm>
            <a:off x="4926880" y="835437"/>
            <a:ext cx="170332" cy="170332"/>
          </a:xfrm>
          <a:prstGeom prst="ellipse">
            <a:avLst/>
          </a:prstGeom>
          <a:solidFill>
            <a:srgbClr val="007382"/>
          </a:solidFill>
          <a:ln w="12700">
            <a:solidFill>
              <a:srgbClr val="003F48"/>
            </a:solidFill>
            <a:extLst>
              <a:ext uri="{C807C97D-BFC1-408E-A445-0C87EB9F89A2}">
                <ask:lineSketchStyleProps xmlns:ask="http://schemas.microsoft.com/office/drawing/2018/sketchyshapes" sd="3978248048">
                  <a:custGeom>
                    <a:avLst/>
                    <a:gdLst>
                      <a:gd name="connsiteX0" fmla="*/ 0 w 504000"/>
                      <a:gd name="connsiteY0" fmla="*/ 252000 h 504000"/>
                      <a:gd name="connsiteX1" fmla="*/ 252000 w 504000"/>
                      <a:gd name="connsiteY1" fmla="*/ 0 h 504000"/>
                      <a:gd name="connsiteX2" fmla="*/ 504000 w 504000"/>
                      <a:gd name="connsiteY2" fmla="*/ 252000 h 504000"/>
                      <a:gd name="connsiteX3" fmla="*/ 252000 w 504000"/>
                      <a:gd name="connsiteY3" fmla="*/ 504000 h 504000"/>
                      <a:gd name="connsiteX4" fmla="*/ 0 w 504000"/>
                      <a:gd name="connsiteY4" fmla="*/ 252000 h 504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04000" h="504000" fill="none" extrusionOk="0">
                        <a:moveTo>
                          <a:pt x="0" y="252000"/>
                        </a:moveTo>
                        <a:cubicBezTo>
                          <a:pt x="10215" y="121361"/>
                          <a:pt x="108227" y="-5764"/>
                          <a:pt x="252000" y="0"/>
                        </a:cubicBezTo>
                        <a:cubicBezTo>
                          <a:pt x="365645" y="1603"/>
                          <a:pt x="495676" y="146461"/>
                          <a:pt x="504000" y="252000"/>
                        </a:cubicBezTo>
                        <a:cubicBezTo>
                          <a:pt x="504107" y="359184"/>
                          <a:pt x="374048" y="509862"/>
                          <a:pt x="252000" y="504000"/>
                        </a:cubicBezTo>
                        <a:cubicBezTo>
                          <a:pt x="101159" y="488907"/>
                          <a:pt x="20161" y="379868"/>
                          <a:pt x="0" y="252000"/>
                        </a:cubicBezTo>
                        <a:close/>
                      </a:path>
                      <a:path w="504000" h="504000" stroke="0" extrusionOk="0">
                        <a:moveTo>
                          <a:pt x="0" y="252000"/>
                        </a:moveTo>
                        <a:cubicBezTo>
                          <a:pt x="-2454" y="108298"/>
                          <a:pt x="144402" y="-14082"/>
                          <a:pt x="252000" y="0"/>
                        </a:cubicBezTo>
                        <a:cubicBezTo>
                          <a:pt x="400050" y="18812"/>
                          <a:pt x="477128" y="125353"/>
                          <a:pt x="504000" y="252000"/>
                        </a:cubicBezTo>
                        <a:cubicBezTo>
                          <a:pt x="484323" y="374101"/>
                          <a:pt x="415844" y="494832"/>
                          <a:pt x="252000" y="504000"/>
                        </a:cubicBezTo>
                        <a:cubicBezTo>
                          <a:pt x="93898" y="484274"/>
                          <a:pt x="10706" y="399289"/>
                          <a:pt x="0" y="252000"/>
                        </a:cubicBezTo>
                        <a:close/>
                      </a:path>
                    </a:pathLst>
                  </a:custGeom>
                  <ask:type>
                    <ask:lineSketchNone/>
                  </ask:type>
                </ask:lineSketchStyleProps>
              </a:ext>
            </a:extLst>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70"/>
          </a:p>
        </p:txBody>
      </p:sp>
      <p:pic>
        <p:nvPicPr>
          <p:cNvPr id="39" name="Graphic 38" descr="Baby crawling with solid fill">
            <a:extLst>
              <a:ext uri="{FF2B5EF4-FFF2-40B4-BE49-F238E27FC236}">
                <a16:creationId xmlns:a16="http://schemas.microsoft.com/office/drawing/2014/main" id="{10CA9E10-0C87-DF37-9E32-036BB5A7058B}"/>
              </a:ext>
            </a:extLst>
          </p:cNvPr>
          <p:cNvPicPr>
            <a:picLocks noChangeAspect="1"/>
          </p:cNvPicPr>
          <p:nvPr/>
        </p:nvPicPr>
        <p:blipFill>
          <a:blip r:embed="rId11" cstate="print">
            <a:extLst>
              <a:ext uri="{28A0092B-C50C-407E-A947-70E740481C1C}">
                <a14:useLocalDpi xmlns:a14="http://schemas.microsoft.com/office/drawing/2010/main"/>
              </a:ext>
              <a:ext uri="{96DAC541-7B7A-43D3-8B79-37D633B846F1}">
                <asvg:svgBlip xmlns:asvg="http://schemas.microsoft.com/office/drawing/2016/SVG/main" r:embed="rId12"/>
              </a:ext>
            </a:extLst>
          </a:blip>
          <a:stretch>
            <a:fillRect/>
          </a:stretch>
        </p:blipFill>
        <p:spPr>
          <a:xfrm>
            <a:off x="4950073" y="862611"/>
            <a:ext cx="115985" cy="115985"/>
          </a:xfrm>
          <a:prstGeom prst="rect">
            <a:avLst/>
          </a:prstGeom>
        </p:spPr>
      </p:pic>
      <p:sp>
        <p:nvSpPr>
          <p:cNvPr id="75" name="TextBox 74">
            <a:extLst>
              <a:ext uri="{FF2B5EF4-FFF2-40B4-BE49-F238E27FC236}">
                <a16:creationId xmlns:a16="http://schemas.microsoft.com/office/drawing/2014/main" id="{A7174662-8E09-F807-6205-82A5926CECE3}"/>
              </a:ext>
            </a:extLst>
          </p:cNvPr>
          <p:cNvSpPr txBox="1"/>
          <p:nvPr/>
        </p:nvSpPr>
        <p:spPr>
          <a:xfrm>
            <a:off x="4784524" y="977929"/>
            <a:ext cx="463588" cy="184666"/>
          </a:xfrm>
          <a:prstGeom prst="rect">
            <a:avLst/>
          </a:prstGeom>
          <a:noFill/>
        </p:spPr>
        <p:txBody>
          <a:bodyPr wrap="none" rtlCol="0">
            <a:spAutoFit/>
          </a:bodyPr>
          <a:lstStyle/>
          <a:p>
            <a:r>
              <a:rPr lang="en-GB" sz="600" b="1" dirty="0">
                <a:solidFill>
                  <a:srgbClr val="003F48"/>
                </a:solidFill>
                <a:latin typeface="Avenir LT Pro 65 Medium" panose="020B0603020203020204" pitchFamily="34" charset="0"/>
              </a:rPr>
              <a:t>CRAWL</a:t>
            </a:r>
          </a:p>
        </p:txBody>
      </p:sp>
      <p:cxnSp>
        <p:nvCxnSpPr>
          <p:cNvPr id="2" name="Straight Connector 1">
            <a:extLst>
              <a:ext uri="{FF2B5EF4-FFF2-40B4-BE49-F238E27FC236}">
                <a16:creationId xmlns:a16="http://schemas.microsoft.com/office/drawing/2014/main" id="{663E169E-8613-680A-9ADF-E1F86EF54ECC}"/>
              </a:ext>
            </a:extLst>
          </p:cNvPr>
          <p:cNvCxnSpPr>
            <a:cxnSpLocks/>
          </p:cNvCxnSpPr>
          <p:nvPr/>
        </p:nvCxnSpPr>
        <p:spPr>
          <a:xfrm flipH="1">
            <a:off x="475916" y="533604"/>
            <a:ext cx="5456337" cy="0"/>
          </a:xfrm>
          <a:prstGeom prst="line">
            <a:avLst/>
          </a:prstGeom>
          <a:ln>
            <a:solidFill>
              <a:srgbClr val="003F48"/>
            </a:solidFill>
          </a:ln>
        </p:spPr>
        <p:style>
          <a:lnRef idx="1">
            <a:schemeClr val="accent1"/>
          </a:lnRef>
          <a:fillRef idx="0">
            <a:schemeClr val="accent1"/>
          </a:fillRef>
          <a:effectRef idx="0">
            <a:schemeClr val="accent1"/>
          </a:effectRef>
          <a:fontRef idx="minor">
            <a:schemeClr val="tx1"/>
          </a:fontRef>
        </p:style>
      </p:cxnSp>
      <p:sp>
        <p:nvSpPr>
          <p:cNvPr id="6" name="Rectangle 5">
            <a:extLst>
              <a:ext uri="{FF2B5EF4-FFF2-40B4-BE49-F238E27FC236}">
                <a16:creationId xmlns:a16="http://schemas.microsoft.com/office/drawing/2014/main" id="{A1FAAE0D-A09C-9C03-E461-D821C7A80FEA}"/>
              </a:ext>
            </a:extLst>
          </p:cNvPr>
          <p:cNvSpPr/>
          <p:nvPr/>
        </p:nvSpPr>
        <p:spPr>
          <a:xfrm>
            <a:off x="0" y="0"/>
            <a:ext cx="40140" cy="4500000"/>
          </a:xfrm>
          <a:prstGeom prst="rect">
            <a:avLst/>
          </a:prstGeom>
          <a:solidFill>
            <a:srgbClr val="003F4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528"/>
          </a:p>
        </p:txBody>
      </p:sp>
      <p:sp>
        <p:nvSpPr>
          <p:cNvPr id="72" name="TextBox 71">
            <a:extLst>
              <a:ext uri="{FF2B5EF4-FFF2-40B4-BE49-F238E27FC236}">
                <a16:creationId xmlns:a16="http://schemas.microsoft.com/office/drawing/2014/main" id="{CE6D42C6-FCC8-0C9B-2A1A-0524791B8FC8}"/>
              </a:ext>
            </a:extLst>
          </p:cNvPr>
          <p:cNvSpPr txBox="1"/>
          <p:nvPr/>
        </p:nvSpPr>
        <p:spPr>
          <a:xfrm>
            <a:off x="4181056" y="2673802"/>
            <a:ext cx="1751197" cy="1214387"/>
          </a:xfrm>
          <a:prstGeom prst="rect">
            <a:avLst/>
          </a:prstGeom>
          <a:solidFill>
            <a:srgbClr val="003F48">
              <a:alpha val="15000"/>
            </a:srgbClr>
          </a:solidFill>
        </p:spPr>
        <p:txBody>
          <a:bodyPr wrap="square" lIns="36000" tIns="108000" rIns="36000" bIns="45252" anchor="t">
            <a:noAutofit/>
          </a:bodyPr>
          <a:lstStyle>
            <a:defPPr>
              <a:defRPr lang="en-US"/>
            </a:defPPr>
            <a:lvl1pPr marL="92075" indent="-92075">
              <a:lnSpc>
                <a:spcPct val="90000"/>
              </a:lnSpc>
              <a:spcAft>
                <a:spcPts val="300"/>
              </a:spcAft>
              <a:buClr>
                <a:srgbClr val="4D4D4D"/>
              </a:buClr>
              <a:buFont typeface="Wingdings" panose="05000000000000000000" pitchFamily="2" charset="2"/>
              <a:buChar char="§"/>
              <a:defRPr sz="800">
                <a:latin typeface="Avenir Next LT Pro" panose="020B0504020202020204" pitchFamily="34" charset="0"/>
              </a:defRPr>
            </a:lvl1pPr>
          </a:lstStyle>
          <a:p>
            <a:pPr marL="0" indent="0" algn="ctr">
              <a:buNone/>
            </a:pPr>
            <a:r>
              <a:rPr lang="en-GB" sz="800" b="1" dirty="0">
                <a:solidFill>
                  <a:srgbClr val="003F48"/>
                </a:solidFill>
                <a:latin typeface="Avenir LT Pro 65 Medium" panose="020B0603020203020204" pitchFamily="34" charset="0"/>
              </a:rPr>
              <a:t>DATA AND INSIGHT</a:t>
            </a:r>
          </a:p>
          <a:p>
            <a:pPr marL="0" indent="0" algn="ctr">
              <a:buNone/>
            </a:pPr>
            <a:r>
              <a:rPr lang="en-GB" dirty="0">
                <a:latin typeface="Avenir LT Pro 65 Medium" panose="020B0603020203020204" pitchFamily="34" charset="0"/>
              </a:rPr>
              <a:t>No hard data or insight on market or customers, or their needs</a:t>
            </a:r>
          </a:p>
          <a:p>
            <a:pPr marL="0" indent="0" algn="ctr">
              <a:buNone/>
            </a:pPr>
            <a:r>
              <a:rPr lang="en-GB" dirty="0">
                <a:latin typeface="Avenir LT Pro 65 Medium" panose="020B0603020203020204" pitchFamily="34" charset="0"/>
              </a:rPr>
              <a:t>Information limited to transactions </a:t>
            </a:r>
          </a:p>
          <a:p>
            <a:pPr marL="0" indent="0" algn="ctr">
              <a:buNone/>
            </a:pPr>
            <a:r>
              <a:rPr lang="en-GB" dirty="0">
                <a:latin typeface="Avenir LT Pro 65 Medium" panose="020B0603020203020204" pitchFamily="34" charset="0"/>
              </a:rPr>
              <a:t>Ad-hoc research, no enriched data</a:t>
            </a:r>
          </a:p>
          <a:p>
            <a:pPr marL="0" indent="0" algn="ctr">
              <a:buNone/>
            </a:pPr>
            <a:r>
              <a:rPr lang="en-GB" dirty="0">
                <a:latin typeface="Avenir LT Pro 65 Medium" panose="020B0603020203020204" pitchFamily="34" charset="0"/>
              </a:rPr>
              <a:t>Basic reporting, limited to sales and revenue, mostly through Excel</a:t>
            </a:r>
          </a:p>
        </p:txBody>
      </p:sp>
      <p:sp>
        <p:nvSpPr>
          <p:cNvPr id="73" name="TextBox 72">
            <a:extLst>
              <a:ext uri="{FF2B5EF4-FFF2-40B4-BE49-F238E27FC236}">
                <a16:creationId xmlns:a16="http://schemas.microsoft.com/office/drawing/2014/main" id="{01114F52-4A9B-D287-8169-B12855DAE468}"/>
              </a:ext>
            </a:extLst>
          </p:cNvPr>
          <p:cNvSpPr txBox="1"/>
          <p:nvPr/>
        </p:nvSpPr>
        <p:spPr>
          <a:xfrm>
            <a:off x="475916" y="2673804"/>
            <a:ext cx="1820305" cy="1214387"/>
          </a:xfrm>
          <a:prstGeom prst="rect">
            <a:avLst/>
          </a:prstGeom>
          <a:solidFill>
            <a:srgbClr val="003F48">
              <a:alpha val="15000"/>
            </a:srgbClr>
          </a:solidFill>
        </p:spPr>
        <p:txBody>
          <a:bodyPr wrap="square" lIns="36000" tIns="108000" rIns="36000" bIns="45252" anchor="t">
            <a:noAutofit/>
          </a:bodyPr>
          <a:lstStyle>
            <a:defPPr>
              <a:defRPr lang="en-US"/>
            </a:defPPr>
            <a:lvl1pPr marL="92075" indent="-92075">
              <a:lnSpc>
                <a:spcPct val="90000"/>
              </a:lnSpc>
              <a:spcAft>
                <a:spcPts val="300"/>
              </a:spcAft>
              <a:buFont typeface="Arial" panose="020B0604020202020204" pitchFamily="34" charset="0"/>
              <a:buChar char="•"/>
              <a:defRPr sz="800">
                <a:latin typeface="Avenir Next LT Pro" panose="020B0504020202020204" pitchFamily="34" charset="0"/>
              </a:defRPr>
            </a:lvl1pPr>
          </a:lstStyle>
          <a:p>
            <a:pPr marL="0" indent="0" algn="ctr">
              <a:buClr>
                <a:srgbClr val="4D4D4D"/>
              </a:buClr>
              <a:buNone/>
            </a:pPr>
            <a:r>
              <a:rPr lang="en-GB" b="1" dirty="0">
                <a:solidFill>
                  <a:srgbClr val="003F48"/>
                </a:solidFill>
                <a:latin typeface="Avenir LT Pro 65 Medium" panose="020B0603020203020204" pitchFamily="34" charset="0"/>
              </a:rPr>
              <a:t>PEOPLE</a:t>
            </a:r>
          </a:p>
          <a:p>
            <a:pPr marL="0" indent="0" algn="ctr">
              <a:buNone/>
            </a:pPr>
            <a:r>
              <a:rPr lang="en-GB" dirty="0">
                <a:latin typeface="Avenir LT Pro 65 Medium" panose="020B0603020203020204" pitchFamily="34" charset="0"/>
              </a:rPr>
              <a:t>Generalists adapting to specialisms</a:t>
            </a:r>
          </a:p>
          <a:p>
            <a:pPr marL="0" indent="0" algn="ctr">
              <a:buNone/>
            </a:pPr>
            <a:r>
              <a:rPr lang="en-GB" dirty="0">
                <a:latin typeface="Avenir LT Pro 65 Medium" panose="020B0603020203020204" pitchFamily="34" charset="0"/>
              </a:rPr>
              <a:t>Independent functions</a:t>
            </a:r>
          </a:p>
          <a:p>
            <a:pPr marL="0" indent="0" algn="ctr">
              <a:buNone/>
            </a:pPr>
            <a:r>
              <a:rPr lang="en-GB" dirty="0">
                <a:latin typeface="Avenir LT Pro 65 Medium" panose="020B0603020203020204" pitchFamily="34" charset="0"/>
              </a:rPr>
              <a:t>Collaborating</a:t>
            </a:r>
          </a:p>
          <a:p>
            <a:pPr marL="0" indent="0" algn="ctr">
              <a:buNone/>
            </a:pPr>
            <a:r>
              <a:rPr lang="en-GB" dirty="0">
                <a:latin typeface="Avenir LT Pro 65 Medium" panose="020B0603020203020204" pitchFamily="34" charset="0"/>
              </a:rPr>
              <a:t>Ad-hoc hands-on training</a:t>
            </a:r>
          </a:p>
          <a:p>
            <a:pPr marL="0" indent="0" algn="ctr">
              <a:buNone/>
            </a:pPr>
            <a:r>
              <a:rPr lang="en-GB" dirty="0">
                <a:latin typeface="Avenir LT Pro 65 Medium" panose="020B0603020203020204" pitchFamily="34" charset="0"/>
              </a:rPr>
              <a:t>Minimal understanding of customers</a:t>
            </a:r>
          </a:p>
          <a:p>
            <a:pPr marL="0" indent="0" algn="ctr">
              <a:buNone/>
            </a:pPr>
            <a:r>
              <a:rPr lang="en-GB" dirty="0">
                <a:latin typeface="Avenir LT Pro 65 Medium" panose="020B0603020203020204" pitchFamily="34" charset="0"/>
              </a:rPr>
              <a:t>General frustration with capabilities</a:t>
            </a:r>
          </a:p>
        </p:txBody>
      </p:sp>
      <p:sp>
        <p:nvSpPr>
          <p:cNvPr id="74" name="TextBox 73">
            <a:extLst>
              <a:ext uri="{FF2B5EF4-FFF2-40B4-BE49-F238E27FC236}">
                <a16:creationId xmlns:a16="http://schemas.microsoft.com/office/drawing/2014/main" id="{F18EFC8B-BB97-0668-377C-697345F67C8F}"/>
              </a:ext>
            </a:extLst>
          </p:cNvPr>
          <p:cNvSpPr txBox="1"/>
          <p:nvPr/>
        </p:nvSpPr>
        <p:spPr>
          <a:xfrm>
            <a:off x="2319687" y="2673802"/>
            <a:ext cx="1820305" cy="1214387"/>
          </a:xfrm>
          <a:prstGeom prst="rect">
            <a:avLst/>
          </a:prstGeom>
          <a:solidFill>
            <a:srgbClr val="003F48">
              <a:alpha val="15000"/>
            </a:srgbClr>
          </a:solidFill>
        </p:spPr>
        <p:txBody>
          <a:bodyPr wrap="square" lIns="36000" tIns="108000" rIns="36000" bIns="45252" anchor="t">
            <a:noAutofit/>
          </a:bodyPr>
          <a:lstStyle>
            <a:defPPr>
              <a:defRPr lang="en-US"/>
            </a:defPPr>
            <a:lvl1pPr marL="92075" indent="-92075">
              <a:lnSpc>
                <a:spcPct val="90000"/>
              </a:lnSpc>
              <a:spcAft>
                <a:spcPts val="300"/>
              </a:spcAft>
              <a:buClr>
                <a:srgbClr val="4D4D4D"/>
              </a:buClr>
              <a:buFont typeface="Wingdings" panose="05000000000000000000" pitchFamily="2" charset="2"/>
              <a:buChar char="§"/>
              <a:defRPr sz="800">
                <a:latin typeface="Avenir Next LT Pro" panose="020B0504020202020204" pitchFamily="34" charset="0"/>
              </a:defRPr>
            </a:lvl1pPr>
          </a:lstStyle>
          <a:p>
            <a:pPr marL="0" indent="0" algn="ctr">
              <a:buNone/>
            </a:pPr>
            <a:r>
              <a:rPr lang="en-GB" sz="800" b="1" dirty="0">
                <a:solidFill>
                  <a:srgbClr val="003F48"/>
                </a:solidFill>
                <a:latin typeface="Avenir LT Pro 65 Medium" panose="020B0603020203020204" pitchFamily="34" charset="0"/>
              </a:rPr>
              <a:t>CRM </a:t>
            </a:r>
          </a:p>
          <a:p>
            <a:pPr marL="0" indent="0" algn="ctr">
              <a:buNone/>
            </a:pPr>
            <a:r>
              <a:rPr lang="en-GB" dirty="0">
                <a:latin typeface="Avenir LT Pro 65 Medium" panose="020B0603020203020204" pitchFamily="34" charset="0"/>
              </a:rPr>
              <a:t>Rudimentary systems to store data and track customer interactions</a:t>
            </a:r>
          </a:p>
          <a:p>
            <a:pPr marL="0" indent="0" algn="ctr">
              <a:buNone/>
            </a:pPr>
            <a:r>
              <a:rPr lang="en-GB" dirty="0">
                <a:latin typeface="Avenir LT Pro 65 Medium" panose="020B0603020203020204" pitchFamily="34" charset="0"/>
              </a:rPr>
              <a:t>Largely unused due to veracity or accessibility of the information</a:t>
            </a:r>
          </a:p>
          <a:p>
            <a:pPr marL="0" indent="0" algn="ctr">
              <a:buNone/>
            </a:pPr>
            <a:r>
              <a:rPr lang="en-GB" dirty="0">
                <a:latin typeface="Avenir LT Pro 65 Medium" panose="020B0603020203020204" pitchFamily="34" charset="0"/>
              </a:rPr>
              <a:t>Heavy reliance on generic tools like Excel for capturing data </a:t>
            </a:r>
          </a:p>
        </p:txBody>
      </p:sp>
      <p:sp>
        <p:nvSpPr>
          <p:cNvPr id="23" name="TextBox 22">
            <a:extLst>
              <a:ext uri="{FF2B5EF4-FFF2-40B4-BE49-F238E27FC236}">
                <a16:creationId xmlns:a16="http://schemas.microsoft.com/office/drawing/2014/main" id="{9949EB3F-2507-3B11-BD3D-1775A0733A26}"/>
              </a:ext>
            </a:extLst>
          </p:cNvPr>
          <p:cNvSpPr txBox="1"/>
          <p:nvPr/>
        </p:nvSpPr>
        <p:spPr>
          <a:xfrm>
            <a:off x="4181056" y="1257350"/>
            <a:ext cx="1751197" cy="1214387"/>
          </a:xfrm>
          <a:prstGeom prst="rect">
            <a:avLst/>
          </a:prstGeom>
          <a:solidFill>
            <a:srgbClr val="003F48">
              <a:alpha val="15000"/>
            </a:srgbClr>
          </a:solidFill>
        </p:spPr>
        <p:txBody>
          <a:bodyPr wrap="square" lIns="36000" tIns="108000" rIns="36000" bIns="45252" anchor="t">
            <a:noAutofit/>
          </a:bodyPr>
          <a:lstStyle>
            <a:defPPr>
              <a:defRPr lang="en-US"/>
            </a:defPPr>
            <a:lvl1pPr marL="92075" indent="-92075">
              <a:lnSpc>
                <a:spcPct val="90000"/>
              </a:lnSpc>
              <a:spcAft>
                <a:spcPts val="300"/>
              </a:spcAft>
              <a:buClr>
                <a:srgbClr val="4D4D4D"/>
              </a:buClr>
              <a:buFont typeface="Wingdings" panose="05000000000000000000" pitchFamily="2" charset="2"/>
              <a:buChar char="§"/>
              <a:defRPr sz="800">
                <a:latin typeface="Avenir Next LT Pro" panose="020B0504020202020204" pitchFamily="34" charset="0"/>
              </a:defRPr>
            </a:lvl1pPr>
          </a:lstStyle>
          <a:p>
            <a:pPr marL="0" indent="0" algn="ctr">
              <a:buNone/>
            </a:pPr>
            <a:r>
              <a:rPr lang="en-GB" sz="800" b="1" dirty="0">
                <a:solidFill>
                  <a:srgbClr val="003F48"/>
                </a:solidFill>
                <a:latin typeface="Avenir LT Pro 65 Medium" panose="020B0603020203020204" pitchFamily="34" charset="0"/>
              </a:rPr>
              <a:t>OPERATIONS</a:t>
            </a:r>
          </a:p>
          <a:p>
            <a:pPr marL="0" indent="0" algn="ctr">
              <a:buNone/>
            </a:pPr>
            <a:r>
              <a:rPr lang="en-GB" dirty="0">
                <a:latin typeface="Avenir LT Pro 65 Medium" panose="020B0603020203020204" pitchFamily="34" charset="0"/>
              </a:rPr>
              <a:t>Products and services work OK</a:t>
            </a:r>
          </a:p>
          <a:p>
            <a:pPr marL="0" indent="0" algn="ctr">
              <a:buNone/>
            </a:pPr>
            <a:r>
              <a:rPr lang="en-GB" dirty="0">
                <a:latin typeface="Avenir LT Pro 65 Medium" panose="020B0603020203020204" pitchFamily="34" charset="0"/>
              </a:rPr>
              <a:t>Sometimes development is over-budget and late </a:t>
            </a:r>
          </a:p>
          <a:p>
            <a:pPr marL="0" indent="0" algn="ctr">
              <a:buNone/>
            </a:pPr>
            <a:r>
              <a:rPr lang="en-GB" dirty="0">
                <a:latin typeface="Avenir LT Pro 65 Medium" panose="020B0603020203020204" pitchFamily="34" charset="0"/>
              </a:rPr>
              <a:t>Just starting a data-driven journey</a:t>
            </a:r>
          </a:p>
          <a:p>
            <a:pPr marL="0" indent="0" algn="ctr">
              <a:buNone/>
            </a:pPr>
            <a:r>
              <a:rPr lang="en-GB" dirty="0">
                <a:latin typeface="Avenir LT Pro 65 Medium" panose="020B0603020203020204" pitchFamily="34" charset="0"/>
              </a:rPr>
              <a:t>Poorly equipped for customer need</a:t>
            </a:r>
          </a:p>
          <a:p>
            <a:pPr marL="0" indent="0" algn="ctr">
              <a:buNone/>
            </a:pPr>
            <a:r>
              <a:rPr lang="en-GB" dirty="0">
                <a:latin typeface="Avenir LT Pro 65 Medium" panose="020B0603020203020204" pitchFamily="34" charset="0"/>
              </a:rPr>
              <a:t>No customer governance</a:t>
            </a:r>
          </a:p>
        </p:txBody>
      </p:sp>
      <p:sp>
        <p:nvSpPr>
          <p:cNvPr id="24" name="TextBox 23">
            <a:extLst>
              <a:ext uri="{FF2B5EF4-FFF2-40B4-BE49-F238E27FC236}">
                <a16:creationId xmlns:a16="http://schemas.microsoft.com/office/drawing/2014/main" id="{04CD5365-2C90-CC45-2495-5EF1E30F7098}"/>
              </a:ext>
            </a:extLst>
          </p:cNvPr>
          <p:cNvSpPr txBox="1"/>
          <p:nvPr/>
        </p:nvSpPr>
        <p:spPr>
          <a:xfrm>
            <a:off x="475916" y="1257352"/>
            <a:ext cx="1820305" cy="1214387"/>
          </a:xfrm>
          <a:prstGeom prst="rect">
            <a:avLst/>
          </a:prstGeom>
          <a:solidFill>
            <a:srgbClr val="003F48">
              <a:alpha val="15000"/>
            </a:srgbClr>
          </a:solidFill>
        </p:spPr>
        <p:txBody>
          <a:bodyPr wrap="square" lIns="36000" tIns="108000" rIns="36000" bIns="45252" anchor="t">
            <a:noAutofit/>
          </a:bodyPr>
          <a:lstStyle>
            <a:defPPr>
              <a:defRPr lang="en-US"/>
            </a:defPPr>
            <a:lvl1pPr marL="92075" indent="-92075">
              <a:lnSpc>
                <a:spcPct val="90000"/>
              </a:lnSpc>
              <a:spcAft>
                <a:spcPts val="300"/>
              </a:spcAft>
              <a:buFont typeface="Arial" panose="020B0604020202020204" pitchFamily="34" charset="0"/>
              <a:buChar char="•"/>
              <a:defRPr sz="800">
                <a:latin typeface="Avenir Next LT Pro" panose="020B0504020202020204" pitchFamily="34" charset="0"/>
              </a:defRPr>
            </a:lvl1pPr>
          </a:lstStyle>
          <a:p>
            <a:pPr marL="0" indent="0" algn="ctr">
              <a:buClr>
                <a:srgbClr val="4D4D4D"/>
              </a:buClr>
              <a:buNone/>
            </a:pPr>
            <a:r>
              <a:rPr lang="en-GB" b="1" dirty="0">
                <a:solidFill>
                  <a:srgbClr val="003F48"/>
                </a:solidFill>
                <a:latin typeface="Avenir LT Pro 65 Medium" panose="020B0603020203020204" pitchFamily="34" charset="0"/>
              </a:rPr>
              <a:t>SALES</a:t>
            </a:r>
          </a:p>
          <a:p>
            <a:pPr marL="0" indent="0" algn="ctr">
              <a:buClr>
                <a:srgbClr val="4D4D4D"/>
              </a:buClr>
              <a:buNone/>
            </a:pPr>
            <a:r>
              <a:rPr lang="en-GB" dirty="0">
                <a:latin typeface="Avenir LT Pro 65 Medium" panose="020B0603020203020204" pitchFamily="34" charset="0"/>
              </a:rPr>
              <a:t>Product-push</a:t>
            </a:r>
          </a:p>
          <a:p>
            <a:pPr marL="0" indent="0" algn="ctr">
              <a:buClr>
                <a:srgbClr val="4D4D4D"/>
              </a:buClr>
              <a:buNone/>
            </a:pPr>
            <a:r>
              <a:rPr lang="en-GB" dirty="0">
                <a:latin typeface="Avenir LT Pro 65 Medium" panose="020B0603020203020204" pitchFamily="34" charset="0"/>
              </a:rPr>
              <a:t>Driven by latest demands </a:t>
            </a:r>
          </a:p>
          <a:p>
            <a:pPr marL="0" indent="0" algn="ctr">
              <a:buClr>
                <a:srgbClr val="4D4D4D"/>
              </a:buClr>
              <a:buNone/>
            </a:pPr>
            <a:r>
              <a:rPr lang="en-GB" dirty="0">
                <a:latin typeface="Avenir LT Pro 65 Medium" panose="020B0603020203020204" pitchFamily="34" charset="0"/>
              </a:rPr>
              <a:t>Financial incentives to purchase</a:t>
            </a:r>
          </a:p>
          <a:p>
            <a:pPr marL="0" indent="0" algn="ctr">
              <a:buClr>
                <a:srgbClr val="4D4D4D"/>
              </a:buClr>
              <a:buNone/>
            </a:pPr>
            <a:r>
              <a:rPr lang="en-GB" dirty="0">
                <a:latin typeface="Avenir LT Pro 65 Medium" panose="020B0603020203020204" pitchFamily="34" charset="0"/>
              </a:rPr>
              <a:t>Basic blast email, ad-hoc phone outreach, and social media tools</a:t>
            </a:r>
          </a:p>
          <a:p>
            <a:pPr marL="0" indent="0" algn="ctr">
              <a:buClr>
                <a:srgbClr val="4D4D4D"/>
              </a:buClr>
              <a:buNone/>
            </a:pPr>
            <a:r>
              <a:rPr lang="en-GB" dirty="0">
                <a:latin typeface="Avenir LT Pro 65 Medium" panose="020B0603020203020204" pitchFamily="34" charset="0"/>
              </a:rPr>
              <a:t>Largely unknown audiences</a:t>
            </a:r>
          </a:p>
        </p:txBody>
      </p:sp>
      <p:sp>
        <p:nvSpPr>
          <p:cNvPr id="27" name="TextBox 26">
            <a:extLst>
              <a:ext uri="{FF2B5EF4-FFF2-40B4-BE49-F238E27FC236}">
                <a16:creationId xmlns:a16="http://schemas.microsoft.com/office/drawing/2014/main" id="{26CFC8FD-C6D4-EAA0-6A22-79079B628297}"/>
              </a:ext>
            </a:extLst>
          </p:cNvPr>
          <p:cNvSpPr txBox="1"/>
          <p:nvPr/>
        </p:nvSpPr>
        <p:spPr>
          <a:xfrm>
            <a:off x="2319687" y="1257350"/>
            <a:ext cx="1820305" cy="1214387"/>
          </a:xfrm>
          <a:prstGeom prst="rect">
            <a:avLst/>
          </a:prstGeom>
          <a:solidFill>
            <a:srgbClr val="003F48">
              <a:alpha val="15000"/>
            </a:srgbClr>
          </a:solidFill>
        </p:spPr>
        <p:txBody>
          <a:bodyPr wrap="square" lIns="36000" tIns="108000" rIns="36000" bIns="45252" anchor="t">
            <a:noAutofit/>
          </a:bodyPr>
          <a:lstStyle>
            <a:defPPr>
              <a:defRPr lang="en-US"/>
            </a:defPPr>
            <a:lvl1pPr marL="92075" indent="-92075">
              <a:lnSpc>
                <a:spcPct val="90000"/>
              </a:lnSpc>
              <a:spcAft>
                <a:spcPts val="300"/>
              </a:spcAft>
              <a:buClr>
                <a:srgbClr val="4D4D4D"/>
              </a:buClr>
              <a:buFont typeface="Wingdings" panose="05000000000000000000" pitchFamily="2" charset="2"/>
              <a:buChar char="§"/>
              <a:defRPr sz="800">
                <a:latin typeface="Avenir Next LT Pro" panose="020B0504020202020204" pitchFamily="34" charset="0"/>
              </a:defRPr>
            </a:lvl1pPr>
          </a:lstStyle>
          <a:p>
            <a:pPr marL="0" indent="0" algn="ctr">
              <a:buNone/>
            </a:pPr>
            <a:r>
              <a:rPr lang="en-GB" sz="800" b="1" dirty="0">
                <a:solidFill>
                  <a:srgbClr val="003F48"/>
                </a:solidFill>
                <a:latin typeface="Avenir LT Pro 65 Medium" panose="020B0603020203020204" pitchFamily="34" charset="0"/>
              </a:rPr>
              <a:t>SERVICE </a:t>
            </a:r>
          </a:p>
          <a:p>
            <a:pPr marL="0" indent="0" algn="ctr">
              <a:buNone/>
            </a:pPr>
            <a:r>
              <a:rPr lang="en-GB" dirty="0">
                <a:latin typeface="Avenir LT Pro 65 Medium" panose="020B0603020203020204" pitchFamily="34" charset="0"/>
              </a:rPr>
              <a:t>Highly reactive</a:t>
            </a:r>
          </a:p>
          <a:p>
            <a:pPr marL="0" indent="0" algn="ctr">
              <a:buNone/>
            </a:pPr>
            <a:r>
              <a:rPr lang="en-GB" dirty="0">
                <a:latin typeface="Avenir LT Pro 65 Medium" panose="020B0603020203020204" pitchFamily="34" charset="0"/>
              </a:rPr>
              <a:t>Support inconsistently applied</a:t>
            </a:r>
          </a:p>
          <a:p>
            <a:pPr marL="0" indent="0" algn="ctr">
              <a:buNone/>
            </a:pPr>
            <a:r>
              <a:rPr lang="en-GB" dirty="0">
                <a:latin typeface="Avenir LT Pro 65 Medium" panose="020B0603020203020204" pitchFamily="34" charset="0"/>
              </a:rPr>
              <a:t>Lucky presence of business heroes elevates customer experience despite the systems</a:t>
            </a:r>
          </a:p>
        </p:txBody>
      </p:sp>
      <p:pic>
        <p:nvPicPr>
          <p:cNvPr id="51" name="Graphic 50" descr="Call center with solid fill">
            <a:extLst>
              <a:ext uri="{FF2B5EF4-FFF2-40B4-BE49-F238E27FC236}">
                <a16:creationId xmlns:a16="http://schemas.microsoft.com/office/drawing/2014/main" id="{F7E7B698-DC38-703F-E581-C1ADC9299EE2}"/>
              </a:ext>
            </a:extLst>
          </p:cNvPr>
          <p:cNvPicPr>
            <a:picLocks noChangeAspect="1"/>
          </p:cNvPicPr>
          <p:nvPr/>
        </p:nvPicPr>
        <p:blipFill>
          <a:blip r:embed="rId13" cstate="print">
            <a:extLst>
              <a:ext uri="{28A0092B-C50C-407E-A947-70E740481C1C}">
                <a14:useLocalDpi xmlns:a14="http://schemas.microsoft.com/office/drawing/2010/main"/>
              </a:ext>
              <a:ext uri="{96DAC541-7B7A-43D3-8B79-37D633B846F1}">
                <asvg:svgBlip xmlns:asvg="http://schemas.microsoft.com/office/drawing/2016/SVG/main" r:embed="rId14"/>
              </a:ext>
            </a:extLst>
          </a:blip>
          <a:stretch>
            <a:fillRect/>
          </a:stretch>
        </p:blipFill>
        <p:spPr>
          <a:xfrm>
            <a:off x="2335930" y="1297710"/>
            <a:ext cx="188813" cy="188813"/>
          </a:xfrm>
          <a:prstGeom prst="rect">
            <a:avLst/>
          </a:prstGeom>
          <a:effectLst>
            <a:glow rad="25400">
              <a:srgbClr val="003F48">
                <a:alpha val="51000"/>
              </a:srgbClr>
            </a:glow>
          </a:effectLst>
        </p:spPr>
      </p:pic>
      <p:pic>
        <p:nvPicPr>
          <p:cNvPr id="52" name="Graphic 51" descr="Connections with solid fill">
            <a:extLst>
              <a:ext uri="{FF2B5EF4-FFF2-40B4-BE49-F238E27FC236}">
                <a16:creationId xmlns:a16="http://schemas.microsoft.com/office/drawing/2014/main" id="{2ADF69F4-3A7D-9B91-A76C-28ACB345896D}"/>
              </a:ext>
            </a:extLst>
          </p:cNvPr>
          <p:cNvPicPr>
            <a:picLocks noChangeAspect="1"/>
          </p:cNvPicPr>
          <p:nvPr/>
        </p:nvPicPr>
        <p:blipFill>
          <a:blip r:embed="rId15" cstate="print">
            <a:extLst>
              <a:ext uri="{28A0092B-C50C-407E-A947-70E740481C1C}">
                <a14:useLocalDpi xmlns:a14="http://schemas.microsoft.com/office/drawing/2010/main"/>
              </a:ext>
              <a:ext uri="{96DAC541-7B7A-43D3-8B79-37D633B846F1}">
                <asvg:svgBlip xmlns:asvg="http://schemas.microsoft.com/office/drawing/2016/SVG/main" r:embed="rId16"/>
              </a:ext>
            </a:extLst>
          </a:blip>
          <a:stretch>
            <a:fillRect/>
          </a:stretch>
        </p:blipFill>
        <p:spPr>
          <a:xfrm>
            <a:off x="2366088" y="2702694"/>
            <a:ext cx="188813" cy="188813"/>
          </a:xfrm>
          <a:prstGeom prst="rect">
            <a:avLst/>
          </a:prstGeom>
          <a:effectLst>
            <a:glow rad="25400">
              <a:srgbClr val="003F48">
                <a:alpha val="51000"/>
              </a:srgbClr>
            </a:glow>
          </a:effectLst>
        </p:spPr>
      </p:pic>
      <p:pic>
        <p:nvPicPr>
          <p:cNvPr id="53" name="Graphic 52" descr="Shopping cart with solid fill">
            <a:extLst>
              <a:ext uri="{FF2B5EF4-FFF2-40B4-BE49-F238E27FC236}">
                <a16:creationId xmlns:a16="http://schemas.microsoft.com/office/drawing/2014/main" id="{E61259C3-9E0C-5BE8-2CF3-539F944FE772}"/>
              </a:ext>
            </a:extLst>
          </p:cNvPr>
          <p:cNvPicPr>
            <a:picLocks noChangeAspect="1"/>
          </p:cNvPicPr>
          <p:nvPr/>
        </p:nvPicPr>
        <p:blipFill>
          <a:blip r:embed="rId17" cstate="print">
            <a:extLst>
              <a:ext uri="{28A0092B-C50C-407E-A947-70E740481C1C}">
                <a14:useLocalDpi xmlns:a14="http://schemas.microsoft.com/office/drawing/2010/main"/>
              </a:ext>
              <a:ext uri="{96DAC541-7B7A-43D3-8B79-37D633B846F1}">
                <asvg:svgBlip xmlns:asvg="http://schemas.microsoft.com/office/drawing/2016/SVG/main" r:embed="rId18"/>
              </a:ext>
            </a:extLst>
          </a:blip>
          <a:stretch>
            <a:fillRect/>
          </a:stretch>
        </p:blipFill>
        <p:spPr>
          <a:xfrm>
            <a:off x="515625" y="1297711"/>
            <a:ext cx="188813" cy="188813"/>
          </a:xfrm>
          <a:prstGeom prst="rect">
            <a:avLst/>
          </a:prstGeom>
          <a:effectLst>
            <a:glow rad="25400">
              <a:srgbClr val="003F48">
                <a:alpha val="51000"/>
              </a:srgbClr>
            </a:glow>
          </a:effectLst>
        </p:spPr>
      </p:pic>
      <p:pic>
        <p:nvPicPr>
          <p:cNvPr id="54" name="Graphic 53" descr="Target Audience with solid fill">
            <a:extLst>
              <a:ext uri="{FF2B5EF4-FFF2-40B4-BE49-F238E27FC236}">
                <a16:creationId xmlns:a16="http://schemas.microsoft.com/office/drawing/2014/main" id="{2DF02BC9-4BCD-6A83-FEAF-B0A89EFEBBFB}"/>
              </a:ext>
            </a:extLst>
          </p:cNvPr>
          <p:cNvPicPr>
            <a:picLocks noChangeAspect="1"/>
          </p:cNvPicPr>
          <p:nvPr/>
        </p:nvPicPr>
        <p:blipFill>
          <a:blip r:embed="rId19" cstate="print">
            <a:extLst>
              <a:ext uri="{28A0092B-C50C-407E-A947-70E740481C1C}">
                <a14:useLocalDpi xmlns:a14="http://schemas.microsoft.com/office/drawing/2010/main"/>
              </a:ext>
              <a:ext uri="{96DAC541-7B7A-43D3-8B79-37D633B846F1}">
                <asvg:svgBlip xmlns:asvg="http://schemas.microsoft.com/office/drawing/2016/SVG/main" r:embed="rId20"/>
              </a:ext>
            </a:extLst>
          </a:blip>
          <a:stretch>
            <a:fillRect/>
          </a:stretch>
        </p:blipFill>
        <p:spPr>
          <a:xfrm>
            <a:off x="4226031" y="2688263"/>
            <a:ext cx="188813" cy="188813"/>
          </a:xfrm>
          <a:prstGeom prst="rect">
            <a:avLst/>
          </a:prstGeom>
          <a:effectLst>
            <a:glow rad="25400">
              <a:srgbClr val="003F48">
                <a:alpha val="51000"/>
              </a:srgbClr>
            </a:glow>
          </a:effectLst>
        </p:spPr>
      </p:pic>
      <p:pic>
        <p:nvPicPr>
          <p:cNvPr id="56" name="Graphic 55" descr="Factory with solid fill">
            <a:extLst>
              <a:ext uri="{FF2B5EF4-FFF2-40B4-BE49-F238E27FC236}">
                <a16:creationId xmlns:a16="http://schemas.microsoft.com/office/drawing/2014/main" id="{0FCC26E3-76D9-8392-C376-AF03C7620E2A}"/>
              </a:ext>
            </a:extLst>
          </p:cNvPr>
          <p:cNvPicPr>
            <a:picLocks noChangeAspect="1"/>
          </p:cNvPicPr>
          <p:nvPr/>
        </p:nvPicPr>
        <p:blipFill>
          <a:blip r:embed="rId21" cstate="print">
            <a:extLst>
              <a:ext uri="{28A0092B-C50C-407E-A947-70E740481C1C}">
                <a14:useLocalDpi xmlns:a14="http://schemas.microsoft.com/office/drawing/2010/main"/>
              </a:ext>
              <a:ext uri="{96DAC541-7B7A-43D3-8B79-37D633B846F1}">
                <asvg:svgBlip xmlns:asvg="http://schemas.microsoft.com/office/drawing/2016/SVG/main" r:embed="rId22"/>
              </a:ext>
            </a:extLst>
          </a:blip>
          <a:stretch>
            <a:fillRect/>
          </a:stretch>
        </p:blipFill>
        <p:spPr>
          <a:xfrm>
            <a:off x="4195345" y="1274041"/>
            <a:ext cx="188813" cy="188813"/>
          </a:xfrm>
          <a:prstGeom prst="rect">
            <a:avLst/>
          </a:prstGeom>
          <a:effectLst>
            <a:glow rad="25400">
              <a:srgbClr val="003F48">
                <a:alpha val="51000"/>
              </a:srgbClr>
            </a:glow>
          </a:effectLst>
        </p:spPr>
      </p:pic>
      <p:pic>
        <p:nvPicPr>
          <p:cNvPr id="57" name="Graphic 56" descr="Users with solid fill">
            <a:extLst>
              <a:ext uri="{FF2B5EF4-FFF2-40B4-BE49-F238E27FC236}">
                <a16:creationId xmlns:a16="http://schemas.microsoft.com/office/drawing/2014/main" id="{D5BDC592-17B4-653E-7C01-1E679C572F10}"/>
              </a:ext>
            </a:extLst>
          </p:cNvPr>
          <p:cNvPicPr>
            <a:picLocks noChangeAspect="1"/>
          </p:cNvPicPr>
          <p:nvPr/>
        </p:nvPicPr>
        <p:blipFill>
          <a:blip r:embed="rId23" cstate="print">
            <a:extLst>
              <a:ext uri="{28A0092B-C50C-407E-A947-70E740481C1C}">
                <a14:useLocalDpi xmlns:a14="http://schemas.microsoft.com/office/drawing/2010/main"/>
              </a:ext>
              <a:ext uri="{96DAC541-7B7A-43D3-8B79-37D633B846F1}">
                <asvg:svgBlip xmlns:asvg="http://schemas.microsoft.com/office/drawing/2016/SVG/main" r:embed="rId24"/>
              </a:ext>
            </a:extLst>
          </a:blip>
          <a:stretch>
            <a:fillRect/>
          </a:stretch>
        </p:blipFill>
        <p:spPr>
          <a:xfrm>
            <a:off x="515625" y="2683287"/>
            <a:ext cx="188813" cy="188813"/>
          </a:xfrm>
          <a:prstGeom prst="rect">
            <a:avLst/>
          </a:prstGeom>
          <a:effectLst>
            <a:glow rad="25400">
              <a:srgbClr val="003F48">
                <a:alpha val="51000"/>
              </a:srgbClr>
            </a:glow>
          </a:effectLst>
        </p:spPr>
      </p:pic>
    </p:spTree>
    <p:extLst>
      <p:ext uri="{BB962C8B-B14F-4D97-AF65-F5344CB8AC3E}">
        <p14:creationId xmlns:p14="http://schemas.microsoft.com/office/powerpoint/2010/main" val="244890248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TextBox 41">
            <a:extLst>
              <a:ext uri="{FF2B5EF4-FFF2-40B4-BE49-F238E27FC236}">
                <a16:creationId xmlns:a16="http://schemas.microsoft.com/office/drawing/2014/main" id="{F17E8775-A327-19B1-E28C-10CB869C449C}"/>
              </a:ext>
            </a:extLst>
          </p:cNvPr>
          <p:cNvSpPr txBox="1"/>
          <p:nvPr/>
        </p:nvSpPr>
        <p:spPr>
          <a:xfrm>
            <a:off x="340029" y="1237650"/>
            <a:ext cx="5531381" cy="1072281"/>
          </a:xfrm>
          <a:prstGeom prst="rect">
            <a:avLst/>
          </a:prstGeom>
          <a:noFill/>
        </p:spPr>
        <p:txBody>
          <a:bodyPr wrap="square" lIns="0" rIns="36000" anchor="t">
            <a:spAutoFit/>
          </a:bodyPr>
          <a:lstStyle>
            <a:defPPr>
              <a:defRPr lang="en-US"/>
            </a:defPPr>
            <a:lvl1pPr marL="92075" indent="-92075">
              <a:lnSpc>
                <a:spcPct val="90000"/>
              </a:lnSpc>
              <a:spcAft>
                <a:spcPts val="300"/>
              </a:spcAft>
              <a:buFont typeface="Arial" panose="020B0604020202020204" pitchFamily="34" charset="0"/>
              <a:buChar char="•"/>
              <a:defRPr sz="800">
                <a:latin typeface="Avenir Next LT Pro" panose="020B0504020202020204" pitchFamily="34" charset="0"/>
              </a:defRPr>
            </a:lvl1pPr>
          </a:lstStyle>
          <a:p>
            <a:pPr marL="985838" indent="-985838" defTabSz="358775">
              <a:spcAft>
                <a:spcPts val="900"/>
              </a:spcAft>
              <a:buClr>
                <a:srgbClr val="003F48"/>
              </a:buClr>
              <a:buNone/>
            </a:pPr>
            <a:r>
              <a:rPr lang="en-GB" sz="900" b="1" dirty="0">
                <a:solidFill>
                  <a:srgbClr val="003F48"/>
                </a:solidFill>
                <a:latin typeface="Avenir LT Pro 65 Medium" panose="020B0603020203020204" pitchFamily="34" charset="0"/>
              </a:rPr>
              <a:t>SUMMARY 	</a:t>
            </a:r>
            <a:r>
              <a:rPr lang="en-GB" sz="900" dirty="0">
                <a:latin typeface="Avenir LT Pro 65 Medium" panose="020B0603020203020204" pitchFamily="34" charset="0"/>
              </a:rPr>
              <a:t>Growing and protecting high spending customers</a:t>
            </a:r>
          </a:p>
          <a:p>
            <a:pPr marL="985838" indent="-985838" defTabSz="358775">
              <a:spcAft>
                <a:spcPts val="900"/>
              </a:spcAft>
              <a:buClr>
                <a:srgbClr val="003F48"/>
              </a:buClr>
              <a:buNone/>
            </a:pPr>
            <a:r>
              <a:rPr lang="en-GB" sz="900" b="1" dirty="0">
                <a:solidFill>
                  <a:srgbClr val="003F48"/>
                </a:solidFill>
                <a:latin typeface="Avenir LT Pro 65 Medium" panose="020B0603020203020204" pitchFamily="34" charset="0"/>
              </a:rPr>
              <a:t>OBJECTIVES	</a:t>
            </a:r>
            <a:r>
              <a:rPr lang="en-GB" sz="900" dirty="0">
                <a:latin typeface="Avenir LT Pro 65 Medium" panose="020B0603020203020204" pitchFamily="34" charset="0"/>
              </a:rPr>
              <a:t>Focus on the customers that spend the most so, KPI are set to target the value of sales, value of revenue retained and the cost of doing business.</a:t>
            </a:r>
          </a:p>
          <a:p>
            <a:pPr marL="985838" indent="-985838" defTabSz="358775">
              <a:spcAft>
                <a:spcPts val="900"/>
              </a:spcAft>
              <a:buClr>
                <a:srgbClr val="003F48"/>
              </a:buClr>
              <a:buNone/>
            </a:pPr>
            <a:r>
              <a:rPr lang="en-GB" sz="900" b="1" dirty="0">
                <a:solidFill>
                  <a:srgbClr val="003F48"/>
                </a:solidFill>
                <a:latin typeface="Avenir LT Pro 65 Medium" panose="020B0603020203020204" pitchFamily="34" charset="0"/>
              </a:rPr>
              <a:t>SUCCESS</a:t>
            </a:r>
            <a:r>
              <a:rPr lang="en-GB" sz="900" dirty="0">
                <a:latin typeface="Avenir LT Pro 65 Medium" panose="020B0603020203020204" pitchFamily="34" charset="0"/>
              </a:rPr>
              <a:t> 	Good from repeating the same activities, but it’s starting to reduce as customers become used to the same propositions and offers. The business is learning from observation, but not from empirical analysis.</a:t>
            </a:r>
          </a:p>
        </p:txBody>
      </p:sp>
      <p:sp>
        <p:nvSpPr>
          <p:cNvPr id="66" name="Title 1">
            <a:extLst>
              <a:ext uri="{FF2B5EF4-FFF2-40B4-BE49-F238E27FC236}">
                <a16:creationId xmlns:a16="http://schemas.microsoft.com/office/drawing/2014/main" id="{32E0D895-0217-2D9E-3918-C65870258F5A}"/>
              </a:ext>
            </a:extLst>
          </p:cNvPr>
          <p:cNvSpPr txBox="1">
            <a:spLocks/>
          </p:cNvSpPr>
          <p:nvPr/>
        </p:nvSpPr>
        <p:spPr>
          <a:xfrm>
            <a:off x="340029" y="792683"/>
            <a:ext cx="4020200" cy="277178"/>
          </a:xfrm>
          <a:prstGeom prst="rect">
            <a:avLst/>
          </a:prstGeom>
          <a:noFill/>
        </p:spPr>
        <p:txBody>
          <a:bodyPr vert="horz" wrap="square" lIns="0" tIns="27153" rIns="0" bIns="27153" rtlCol="0" anchor="ctr">
            <a:noAutofit/>
          </a:bodyPr>
          <a:lstStyle>
            <a:lvl1pPr defTabSz="914400">
              <a:lnSpc>
                <a:spcPct val="90000"/>
              </a:lnSpc>
              <a:spcBef>
                <a:spcPct val="0"/>
              </a:spcBef>
              <a:buNone/>
              <a:defRPr lang="en-GB" sz="2000" b="1">
                <a:solidFill>
                  <a:schemeClr val="bg1"/>
                </a:solidFill>
                <a:effectLst/>
                <a:latin typeface="Avenir Next LT Pro" panose="020B0504020202020204" pitchFamily="34" charset="0"/>
              </a:defRPr>
            </a:lvl1pPr>
          </a:lstStyle>
          <a:p>
            <a:r>
              <a:rPr lang="en-GB" sz="1188" dirty="0">
                <a:solidFill>
                  <a:srgbClr val="003F48"/>
                </a:solidFill>
                <a:latin typeface="Avenir LT Pro 65 Medium" panose="020B0603020203020204" pitchFamily="34" charset="0"/>
              </a:rPr>
              <a:t>CHARACTERISTICS OF BUSINESSES AT LEVEL 2</a:t>
            </a:r>
          </a:p>
        </p:txBody>
      </p:sp>
      <p:sp>
        <p:nvSpPr>
          <p:cNvPr id="67" name="Slide Number Placeholder 5">
            <a:extLst>
              <a:ext uri="{FF2B5EF4-FFF2-40B4-BE49-F238E27FC236}">
                <a16:creationId xmlns:a16="http://schemas.microsoft.com/office/drawing/2014/main" id="{13D39E08-7765-2158-54DE-B0C9B897A995}"/>
              </a:ext>
            </a:extLst>
          </p:cNvPr>
          <p:cNvSpPr txBox="1">
            <a:spLocks/>
          </p:cNvSpPr>
          <p:nvPr/>
        </p:nvSpPr>
        <p:spPr>
          <a:xfrm>
            <a:off x="292863" y="333108"/>
            <a:ext cx="303799" cy="216840"/>
          </a:xfrm>
          <a:prstGeom prst="rect">
            <a:avLst/>
          </a:prstGeom>
        </p:spPr>
        <p:txBody>
          <a:bodyPr vert="horz" lIns="54304" tIns="27153" rIns="54304" bIns="27153" rtlCol="0" anchor="ctr"/>
          <a:lstStyle>
            <a:defPPr>
              <a:defRPr lang="en-US"/>
            </a:defPPr>
            <a:lvl1pPr algn="r">
              <a:defRPr sz="600" b="1">
                <a:latin typeface="Avenir Next LT Pro" panose="020B0504020202020204" pitchFamily="34" charset="0"/>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l"/>
            <a:fld id="{AAF318D0-7A32-4883-B264-F6C453FE3576}" type="slidenum">
              <a:rPr lang="en-GB" sz="754">
                <a:latin typeface="Avenir LT Pro 65 Medium" panose="020B0603020203020204" pitchFamily="34" charset="0"/>
              </a:rPr>
              <a:pPr algn="l"/>
              <a:t>42</a:t>
            </a:fld>
            <a:endParaRPr lang="en-GB" sz="754">
              <a:latin typeface="Avenir LT Pro 65 Medium" panose="020B0603020203020204" pitchFamily="34" charset="0"/>
            </a:endParaRPr>
          </a:p>
        </p:txBody>
      </p:sp>
      <p:pic>
        <p:nvPicPr>
          <p:cNvPr id="68" name="Picture 67">
            <a:extLst>
              <a:ext uri="{FF2B5EF4-FFF2-40B4-BE49-F238E27FC236}">
                <a16:creationId xmlns:a16="http://schemas.microsoft.com/office/drawing/2014/main" id="{BD6E34C4-AEB8-A386-CBF0-5459FA5948C1}"/>
              </a:ext>
            </a:extLst>
          </p:cNvPr>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a:off x="340029" y="4007759"/>
            <a:ext cx="513264" cy="134110"/>
          </a:xfrm>
          <a:prstGeom prst="rect">
            <a:avLst/>
          </a:prstGeom>
        </p:spPr>
      </p:pic>
      <p:sp>
        <p:nvSpPr>
          <p:cNvPr id="69" name="TextBox 68">
            <a:extLst>
              <a:ext uri="{FF2B5EF4-FFF2-40B4-BE49-F238E27FC236}">
                <a16:creationId xmlns:a16="http://schemas.microsoft.com/office/drawing/2014/main" id="{867DBC49-CB1C-4792-733E-A3FEA24FC701}"/>
              </a:ext>
            </a:extLst>
          </p:cNvPr>
          <p:cNvSpPr txBox="1"/>
          <p:nvPr/>
        </p:nvSpPr>
        <p:spPr>
          <a:xfrm>
            <a:off x="436511" y="346951"/>
            <a:ext cx="2491778" cy="189154"/>
          </a:xfrm>
          <a:prstGeom prst="rect">
            <a:avLst/>
          </a:prstGeom>
          <a:noFill/>
        </p:spPr>
        <p:txBody>
          <a:bodyPr wrap="square" rtlCol="0" anchor="ctr">
            <a:spAutoFit/>
          </a:bodyPr>
          <a:lstStyle>
            <a:defPPr>
              <a:defRPr lang="en-US"/>
            </a:defPPr>
            <a:lvl1pPr algn="r">
              <a:tabLst>
                <a:tab pos="1058383" algn="l"/>
              </a:tabLst>
              <a:defRPr sz="500">
                <a:latin typeface="Avenir Next LT Pro Light" panose="020B0304020202020204" pitchFamily="34" charset="0"/>
              </a:defRPr>
            </a:lvl1pPr>
          </a:lstStyle>
          <a:p>
            <a:pPr algn="l"/>
            <a:r>
              <a:rPr lang="en-GB" sz="629" dirty="0"/>
              <a:t>Management of Customers Pocketbook</a:t>
            </a:r>
          </a:p>
        </p:txBody>
      </p:sp>
      <p:cxnSp>
        <p:nvCxnSpPr>
          <p:cNvPr id="70" name="Straight Connector 69">
            <a:extLst>
              <a:ext uri="{FF2B5EF4-FFF2-40B4-BE49-F238E27FC236}">
                <a16:creationId xmlns:a16="http://schemas.microsoft.com/office/drawing/2014/main" id="{7B277954-E99E-2894-F058-E534976C1337}"/>
              </a:ext>
            </a:extLst>
          </p:cNvPr>
          <p:cNvCxnSpPr>
            <a:cxnSpLocks/>
          </p:cNvCxnSpPr>
          <p:nvPr/>
        </p:nvCxnSpPr>
        <p:spPr>
          <a:xfrm flipH="1">
            <a:off x="340030" y="533604"/>
            <a:ext cx="5531381" cy="0"/>
          </a:xfrm>
          <a:prstGeom prst="line">
            <a:avLst/>
          </a:prstGeom>
          <a:ln>
            <a:solidFill>
              <a:srgbClr val="003F48"/>
            </a:solidFill>
          </a:ln>
        </p:spPr>
        <p:style>
          <a:lnRef idx="1">
            <a:schemeClr val="accent1"/>
          </a:lnRef>
          <a:fillRef idx="0">
            <a:schemeClr val="accent1"/>
          </a:fillRef>
          <a:effectRef idx="0">
            <a:schemeClr val="accent1"/>
          </a:effectRef>
          <a:fontRef idx="minor">
            <a:schemeClr val="tx1"/>
          </a:fontRef>
        </p:style>
      </p:cxnSp>
      <p:sp>
        <p:nvSpPr>
          <p:cNvPr id="71" name="Rectangle 70">
            <a:extLst>
              <a:ext uri="{FF2B5EF4-FFF2-40B4-BE49-F238E27FC236}">
                <a16:creationId xmlns:a16="http://schemas.microsoft.com/office/drawing/2014/main" id="{742E9290-6D1F-29BA-0B64-1DA971533537}"/>
              </a:ext>
            </a:extLst>
          </p:cNvPr>
          <p:cNvSpPr/>
          <p:nvPr/>
        </p:nvSpPr>
        <p:spPr>
          <a:xfrm>
            <a:off x="6295574" y="0"/>
            <a:ext cx="40140" cy="4500000"/>
          </a:xfrm>
          <a:prstGeom prst="rect">
            <a:avLst/>
          </a:prstGeom>
          <a:solidFill>
            <a:srgbClr val="003F4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528"/>
          </a:p>
        </p:txBody>
      </p:sp>
      <p:graphicFrame>
        <p:nvGraphicFramePr>
          <p:cNvPr id="96" name="Table 95">
            <a:extLst>
              <a:ext uri="{FF2B5EF4-FFF2-40B4-BE49-F238E27FC236}">
                <a16:creationId xmlns:a16="http://schemas.microsoft.com/office/drawing/2014/main" id="{FE4AFB65-9AF2-EA3D-8EDB-3FA0A30FBF85}"/>
              </a:ext>
            </a:extLst>
          </p:cNvPr>
          <p:cNvGraphicFramePr>
            <a:graphicFrameLocks noGrp="1"/>
          </p:cNvGraphicFramePr>
          <p:nvPr>
            <p:extLst>
              <p:ext uri="{D42A27DB-BD31-4B8C-83A1-F6EECF244321}">
                <p14:modId xmlns:p14="http://schemas.microsoft.com/office/powerpoint/2010/main" val="3507935729"/>
              </p:ext>
            </p:extLst>
          </p:nvPr>
        </p:nvGraphicFramePr>
        <p:xfrm>
          <a:off x="340029" y="2465300"/>
          <a:ext cx="5531382" cy="1293176"/>
        </p:xfrm>
        <a:graphic>
          <a:graphicData uri="http://schemas.openxmlformats.org/drawingml/2006/table">
            <a:tbl>
              <a:tblPr>
                <a:tableStyleId>{5C22544A-7EE6-4342-B048-85BDC9FD1C3A}</a:tableStyleId>
              </a:tblPr>
              <a:tblGrid>
                <a:gridCol w="1843794">
                  <a:extLst>
                    <a:ext uri="{9D8B030D-6E8A-4147-A177-3AD203B41FA5}">
                      <a16:colId xmlns:a16="http://schemas.microsoft.com/office/drawing/2014/main" val="4154762390"/>
                    </a:ext>
                  </a:extLst>
                </a:gridCol>
                <a:gridCol w="1843794">
                  <a:extLst>
                    <a:ext uri="{9D8B030D-6E8A-4147-A177-3AD203B41FA5}">
                      <a16:colId xmlns:a16="http://schemas.microsoft.com/office/drawing/2014/main" val="283952235"/>
                    </a:ext>
                  </a:extLst>
                </a:gridCol>
                <a:gridCol w="1843794">
                  <a:extLst>
                    <a:ext uri="{9D8B030D-6E8A-4147-A177-3AD203B41FA5}">
                      <a16:colId xmlns:a16="http://schemas.microsoft.com/office/drawing/2014/main" val="3784862251"/>
                    </a:ext>
                  </a:extLst>
                </a:gridCol>
              </a:tblGrid>
              <a:tr h="646588">
                <a:tc>
                  <a:txBody>
                    <a:bodyPr/>
                    <a:lstStyle/>
                    <a:p>
                      <a:pPr marL="0" marR="0" lvl="0" indent="0" algn="ctr" defTabSz="600121" rtl="0" eaLnBrk="1" fontAlgn="auto" latinLnBrk="0" hangingPunct="1">
                        <a:lnSpc>
                          <a:spcPct val="100000"/>
                        </a:lnSpc>
                        <a:spcBef>
                          <a:spcPts val="0"/>
                        </a:spcBef>
                        <a:spcAft>
                          <a:spcPts val="0"/>
                        </a:spcAft>
                        <a:buClrTx/>
                        <a:buSzTx/>
                        <a:buFontTx/>
                        <a:buNone/>
                        <a:tabLst/>
                        <a:defRPr/>
                      </a:pPr>
                      <a:r>
                        <a:rPr lang="en-GB" sz="900" b="0" dirty="0">
                          <a:solidFill>
                            <a:srgbClr val="003F48"/>
                          </a:solidFill>
                          <a:latin typeface="Avenir LT Pro 65 Medium" panose="020B0603020203020204" pitchFamily="34" charset="0"/>
                        </a:rPr>
                        <a:t>RISING</a:t>
                      </a:r>
                      <a:r>
                        <a:rPr lang="en-GB" sz="900" b="1" dirty="0">
                          <a:solidFill>
                            <a:srgbClr val="003F48"/>
                          </a:solidFill>
                          <a:latin typeface="Avenir LT Pro 65 Medium" panose="020B0603020203020204" pitchFamily="34" charset="0"/>
                        </a:rPr>
                        <a:t> SATISFACTION</a:t>
                      </a:r>
                    </a:p>
                    <a:p>
                      <a:pPr marL="0" marR="0" lvl="0" indent="0" algn="ctr" defTabSz="600121" rtl="0" eaLnBrk="1" fontAlgn="auto" latinLnBrk="0" hangingPunct="1">
                        <a:lnSpc>
                          <a:spcPct val="100000"/>
                        </a:lnSpc>
                        <a:spcBef>
                          <a:spcPts val="0"/>
                        </a:spcBef>
                        <a:spcAft>
                          <a:spcPts val="0"/>
                        </a:spcAft>
                        <a:buClrTx/>
                        <a:buSzTx/>
                        <a:buFontTx/>
                        <a:buNone/>
                        <a:tabLst/>
                        <a:defRPr/>
                      </a:pPr>
                      <a:r>
                        <a:rPr lang="en-GB" sz="800" dirty="0">
                          <a:latin typeface="Avenir LT Pro 65 Medium" panose="020B0603020203020204" pitchFamily="34" charset="0"/>
                        </a:rPr>
                        <a:t>Feedback starting to improve experience and satisfaction.</a:t>
                      </a:r>
                    </a:p>
                  </a:txBody>
                  <a:tcPr marT="108000" marB="108000">
                    <a:lnT w="12700" cap="flat" cmpd="sng" algn="ctr">
                      <a:solidFill>
                        <a:srgbClr val="003F48"/>
                      </a:solidFill>
                      <a:prstDash val="solid"/>
                      <a:round/>
                      <a:headEnd type="none" w="med" len="med"/>
                      <a:tailEnd type="none" w="med" len="med"/>
                    </a:lnT>
                    <a:lnB w="12700" cap="flat" cmpd="sng" algn="ctr">
                      <a:solidFill>
                        <a:srgbClr val="003F48"/>
                      </a:solidFill>
                      <a:prstDash val="solid"/>
                      <a:round/>
                      <a:headEnd type="none" w="med" len="med"/>
                      <a:tailEnd type="none" w="med" len="med"/>
                    </a:lnB>
                    <a:noFill/>
                  </a:tcPr>
                </a:tc>
                <a:tc>
                  <a:txBody>
                    <a:bodyPr/>
                    <a:lstStyle/>
                    <a:p>
                      <a:pPr marL="0" marR="0" lvl="0" indent="0" algn="ctr" defTabSz="600121" rtl="0" eaLnBrk="1" fontAlgn="auto" latinLnBrk="0" hangingPunct="1">
                        <a:lnSpc>
                          <a:spcPct val="100000"/>
                        </a:lnSpc>
                        <a:spcBef>
                          <a:spcPts val="0"/>
                        </a:spcBef>
                        <a:spcAft>
                          <a:spcPts val="0"/>
                        </a:spcAft>
                        <a:buClrTx/>
                        <a:buSzTx/>
                        <a:buFontTx/>
                        <a:buNone/>
                        <a:tabLst/>
                        <a:defRPr/>
                      </a:pPr>
                      <a:r>
                        <a:rPr lang="en-GB" sz="900" b="0" dirty="0">
                          <a:solidFill>
                            <a:srgbClr val="003F48"/>
                          </a:solidFill>
                          <a:latin typeface="Avenir LT Pro 65 Medium" panose="020B0603020203020204" pitchFamily="34" charset="0"/>
                        </a:rPr>
                        <a:t>RISING</a:t>
                      </a:r>
                      <a:r>
                        <a:rPr lang="en-GB" sz="900" b="1" dirty="0">
                          <a:solidFill>
                            <a:srgbClr val="003F48"/>
                          </a:solidFill>
                          <a:latin typeface="Avenir LT Pro 65 Medium" panose="020B0603020203020204" pitchFamily="34" charset="0"/>
                        </a:rPr>
                        <a:t> MORALE</a:t>
                      </a:r>
                    </a:p>
                    <a:p>
                      <a:pPr marL="0" marR="0" lvl="0" indent="0" algn="ctr" defTabSz="600121" rtl="0" eaLnBrk="1" fontAlgn="auto" latinLnBrk="0" hangingPunct="1">
                        <a:lnSpc>
                          <a:spcPct val="100000"/>
                        </a:lnSpc>
                        <a:spcBef>
                          <a:spcPts val="0"/>
                        </a:spcBef>
                        <a:spcAft>
                          <a:spcPts val="0"/>
                        </a:spcAft>
                        <a:buClrTx/>
                        <a:buSzTx/>
                        <a:buFontTx/>
                        <a:buNone/>
                        <a:tabLst/>
                        <a:defRPr/>
                      </a:pPr>
                      <a:r>
                        <a:rPr lang="en-GB" sz="800" dirty="0">
                          <a:latin typeface="Avenir LT Pro 65 Medium" panose="020B0603020203020204" pitchFamily="34" charset="0"/>
                        </a:rPr>
                        <a:t>Employees partially empowered to resolve &amp; improve experiences.</a:t>
                      </a:r>
                    </a:p>
                  </a:txBody>
                  <a:tcPr marT="108000" marB="108000">
                    <a:lnT w="12700" cap="flat" cmpd="sng" algn="ctr">
                      <a:solidFill>
                        <a:srgbClr val="003F48"/>
                      </a:solidFill>
                      <a:prstDash val="solid"/>
                      <a:round/>
                      <a:headEnd type="none" w="med" len="med"/>
                      <a:tailEnd type="none" w="med" len="med"/>
                    </a:lnT>
                    <a:lnB w="12700" cap="flat" cmpd="sng" algn="ctr">
                      <a:solidFill>
                        <a:srgbClr val="003F48"/>
                      </a:solidFill>
                      <a:prstDash val="solid"/>
                      <a:round/>
                      <a:headEnd type="none" w="med" len="med"/>
                      <a:tailEnd type="none" w="med" len="med"/>
                    </a:lnB>
                    <a:noFill/>
                  </a:tcPr>
                </a:tc>
                <a:tc>
                  <a:txBody>
                    <a:bodyPr/>
                    <a:lstStyle/>
                    <a:p>
                      <a:pPr marL="0" marR="0" lvl="0" indent="0" algn="ctr" defTabSz="600121" rtl="0" eaLnBrk="1" fontAlgn="auto" latinLnBrk="0" hangingPunct="1">
                        <a:lnSpc>
                          <a:spcPct val="100000"/>
                        </a:lnSpc>
                        <a:spcBef>
                          <a:spcPts val="0"/>
                        </a:spcBef>
                        <a:spcAft>
                          <a:spcPts val="0"/>
                        </a:spcAft>
                        <a:buClrTx/>
                        <a:buSzTx/>
                        <a:buFontTx/>
                        <a:buNone/>
                        <a:tabLst/>
                        <a:defRPr/>
                      </a:pPr>
                      <a:r>
                        <a:rPr lang="en-GB" sz="900" b="0" dirty="0">
                          <a:solidFill>
                            <a:srgbClr val="003F48"/>
                          </a:solidFill>
                          <a:latin typeface="Avenir LT Pro 65 Medium" panose="020B0603020203020204" pitchFamily="34" charset="0"/>
                        </a:rPr>
                        <a:t>RISING </a:t>
                      </a:r>
                      <a:r>
                        <a:rPr lang="en-GB" sz="900" b="1" dirty="0">
                          <a:solidFill>
                            <a:srgbClr val="003F48"/>
                          </a:solidFill>
                          <a:latin typeface="Avenir LT Pro 65 Medium" panose="020B0603020203020204" pitchFamily="34" charset="0"/>
                        </a:rPr>
                        <a:t>SALES</a:t>
                      </a:r>
                    </a:p>
                    <a:p>
                      <a:pPr marL="0" marR="0" lvl="0" indent="0" algn="ctr" defTabSz="600121" rtl="0" eaLnBrk="1" fontAlgn="auto" latinLnBrk="0" hangingPunct="1">
                        <a:lnSpc>
                          <a:spcPct val="100000"/>
                        </a:lnSpc>
                        <a:spcBef>
                          <a:spcPts val="0"/>
                        </a:spcBef>
                        <a:spcAft>
                          <a:spcPts val="0"/>
                        </a:spcAft>
                        <a:buClrTx/>
                        <a:buSzTx/>
                        <a:buFontTx/>
                        <a:buNone/>
                        <a:tabLst/>
                        <a:defRPr/>
                      </a:pPr>
                      <a:r>
                        <a:rPr lang="en-GB" sz="800" dirty="0">
                          <a:latin typeface="Avenir LT Pro 65 Medium" panose="020B0603020203020204" pitchFamily="34" charset="0"/>
                        </a:rPr>
                        <a:t>Customers more satisfied and likely to repeat purchase.</a:t>
                      </a:r>
                    </a:p>
                  </a:txBody>
                  <a:tcPr marT="108000" marB="108000">
                    <a:lnT w="12700" cap="flat" cmpd="sng" algn="ctr">
                      <a:solidFill>
                        <a:srgbClr val="003F48"/>
                      </a:solidFill>
                      <a:prstDash val="solid"/>
                      <a:round/>
                      <a:headEnd type="none" w="med" len="med"/>
                      <a:tailEnd type="none" w="med" len="med"/>
                    </a:lnT>
                    <a:lnB w="12700" cap="flat" cmpd="sng" algn="ctr">
                      <a:solidFill>
                        <a:srgbClr val="003F48"/>
                      </a:solidFill>
                      <a:prstDash val="solid"/>
                      <a:round/>
                      <a:headEnd type="none" w="med" len="med"/>
                      <a:tailEnd type="none" w="med" len="med"/>
                    </a:lnB>
                    <a:noFill/>
                  </a:tcPr>
                </a:tc>
                <a:extLst>
                  <a:ext uri="{0D108BD9-81ED-4DB2-BD59-A6C34878D82A}">
                    <a16:rowId xmlns:a16="http://schemas.microsoft.com/office/drawing/2014/main" val="3296425543"/>
                  </a:ext>
                </a:extLst>
              </a:tr>
              <a:tr h="646588">
                <a:tc>
                  <a:txBody>
                    <a:bodyPr/>
                    <a:lstStyle/>
                    <a:p>
                      <a:pPr marL="0" marR="0" lvl="0" indent="0" algn="ctr" defTabSz="600121" rtl="0" eaLnBrk="1" fontAlgn="auto" latinLnBrk="0" hangingPunct="1">
                        <a:lnSpc>
                          <a:spcPct val="100000"/>
                        </a:lnSpc>
                        <a:spcBef>
                          <a:spcPts val="0"/>
                        </a:spcBef>
                        <a:spcAft>
                          <a:spcPts val="0"/>
                        </a:spcAft>
                        <a:buClrTx/>
                        <a:buSzTx/>
                        <a:buFontTx/>
                        <a:buNone/>
                        <a:tabLst/>
                        <a:defRPr/>
                      </a:pPr>
                      <a:r>
                        <a:rPr lang="en-GB" sz="900" b="0" dirty="0">
                          <a:solidFill>
                            <a:srgbClr val="003F48"/>
                          </a:solidFill>
                          <a:latin typeface="Avenir LT Pro 65 Medium" panose="020B0603020203020204" pitchFamily="34" charset="0"/>
                        </a:rPr>
                        <a:t>REDUCING</a:t>
                      </a:r>
                      <a:r>
                        <a:rPr lang="en-GB" sz="900" b="1" dirty="0">
                          <a:solidFill>
                            <a:srgbClr val="003F48"/>
                          </a:solidFill>
                          <a:latin typeface="Avenir LT Pro 65 Medium" panose="020B0603020203020204" pitchFamily="34" charset="0"/>
                        </a:rPr>
                        <a:t> CHURN</a:t>
                      </a:r>
                      <a:endParaRPr lang="en-GB" sz="900" dirty="0">
                        <a:latin typeface="Avenir LT Pro 65 Medium" panose="020B0603020203020204" pitchFamily="34" charset="0"/>
                      </a:endParaRPr>
                    </a:p>
                    <a:p>
                      <a:pPr marL="0" marR="0" lvl="0" indent="0" algn="ctr" defTabSz="600121" rtl="0" eaLnBrk="1" fontAlgn="auto" latinLnBrk="0" hangingPunct="1">
                        <a:lnSpc>
                          <a:spcPct val="100000"/>
                        </a:lnSpc>
                        <a:spcBef>
                          <a:spcPts val="0"/>
                        </a:spcBef>
                        <a:spcAft>
                          <a:spcPts val="0"/>
                        </a:spcAft>
                        <a:buClrTx/>
                        <a:buSzTx/>
                        <a:buFontTx/>
                        <a:buNone/>
                        <a:tabLst/>
                        <a:defRPr/>
                      </a:pPr>
                      <a:r>
                        <a:rPr lang="en-GB" sz="800" dirty="0">
                          <a:latin typeface="Avenir LT Pro 65 Medium" panose="020B0603020203020204" pitchFamily="34" charset="0"/>
                        </a:rPr>
                        <a:t>Customer concerns being addressed and reducing churn.</a:t>
                      </a:r>
                    </a:p>
                  </a:txBody>
                  <a:tcPr marT="108000" marB="108000">
                    <a:lnT w="12700" cap="flat" cmpd="sng" algn="ctr">
                      <a:solidFill>
                        <a:srgbClr val="003F48"/>
                      </a:solidFill>
                      <a:prstDash val="solid"/>
                      <a:round/>
                      <a:headEnd type="none" w="med" len="med"/>
                      <a:tailEnd type="none" w="med" len="med"/>
                    </a:lnT>
                    <a:lnB w="12700" cap="flat" cmpd="sng" algn="ctr">
                      <a:solidFill>
                        <a:srgbClr val="003F48"/>
                      </a:solidFill>
                      <a:prstDash val="solid"/>
                      <a:round/>
                      <a:headEnd type="none" w="med" len="med"/>
                      <a:tailEnd type="none" w="med" len="med"/>
                    </a:lnB>
                    <a:noFill/>
                  </a:tcPr>
                </a:tc>
                <a:tc>
                  <a:txBody>
                    <a:bodyPr/>
                    <a:lstStyle/>
                    <a:p>
                      <a:pPr marL="0" marR="0" lvl="0" indent="0" algn="ctr" defTabSz="600121" rtl="0" eaLnBrk="1" fontAlgn="auto" latinLnBrk="0" hangingPunct="1">
                        <a:lnSpc>
                          <a:spcPct val="100000"/>
                        </a:lnSpc>
                        <a:spcBef>
                          <a:spcPts val="0"/>
                        </a:spcBef>
                        <a:spcAft>
                          <a:spcPts val="0"/>
                        </a:spcAft>
                        <a:buClrTx/>
                        <a:buSzTx/>
                        <a:buFontTx/>
                        <a:buNone/>
                        <a:tabLst/>
                        <a:defRPr/>
                      </a:pPr>
                      <a:r>
                        <a:rPr lang="en-GB" sz="900" b="0" dirty="0">
                          <a:solidFill>
                            <a:srgbClr val="003F48"/>
                          </a:solidFill>
                          <a:latin typeface="Avenir LT Pro 65 Medium" panose="020B0603020203020204" pitchFamily="34" charset="0"/>
                        </a:rPr>
                        <a:t>RISING </a:t>
                      </a:r>
                      <a:r>
                        <a:rPr lang="en-GB" sz="900" b="1" dirty="0">
                          <a:solidFill>
                            <a:srgbClr val="003F48"/>
                          </a:solidFill>
                          <a:latin typeface="Avenir LT Pro 65 Medium" panose="020B0603020203020204" pitchFamily="34" charset="0"/>
                        </a:rPr>
                        <a:t>REPUTATION</a:t>
                      </a:r>
                      <a:r>
                        <a:rPr lang="en-GB" sz="900" dirty="0">
                          <a:solidFill>
                            <a:schemeClr val="tx1">
                              <a:lumMod val="65000"/>
                              <a:lumOff val="35000"/>
                            </a:schemeClr>
                          </a:solidFill>
                          <a:latin typeface="Avenir LT Pro 65 Medium" panose="020B0603020203020204" pitchFamily="34" charset="0"/>
                        </a:rPr>
                        <a:t>	</a:t>
                      </a:r>
                    </a:p>
                    <a:p>
                      <a:pPr marL="0" marR="0" lvl="0" indent="0" algn="ctr" defTabSz="600121" rtl="0" eaLnBrk="1" fontAlgn="auto" latinLnBrk="0" hangingPunct="1">
                        <a:lnSpc>
                          <a:spcPct val="100000"/>
                        </a:lnSpc>
                        <a:spcBef>
                          <a:spcPts val="0"/>
                        </a:spcBef>
                        <a:spcAft>
                          <a:spcPts val="0"/>
                        </a:spcAft>
                        <a:buClrTx/>
                        <a:buSzTx/>
                        <a:buFontTx/>
                        <a:buNone/>
                        <a:tabLst/>
                        <a:defRPr/>
                      </a:pPr>
                      <a:r>
                        <a:rPr lang="en-GB" sz="800" dirty="0">
                          <a:solidFill>
                            <a:schemeClr val="tx1"/>
                          </a:solidFill>
                          <a:latin typeface="Avenir LT Pro 65 Medium" panose="020B0603020203020204" pitchFamily="34" charset="0"/>
                        </a:rPr>
                        <a:t>Resolving issues results in less negative experiences shared.</a:t>
                      </a:r>
                    </a:p>
                  </a:txBody>
                  <a:tcPr marT="108000" marB="108000">
                    <a:lnT w="12700" cap="flat" cmpd="sng" algn="ctr">
                      <a:solidFill>
                        <a:srgbClr val="003F48"/>
                      </a:solidFill>
                      <a:prstDash val="solid"/>
                      <a:round/>
                      <a:headEnd type="none" w="med" len="med"/>
                      <a:tailEnd type="none" w="med" len="med"/>
                    </a:lnT>
                    <a:lnB w="12700" cap="flat" cmpd="sng" algn="ctr">
                      <a:solidFill>
                        <a:srgbClr val="003F48"/>
                      </a:solidFill>
                      <a:prstDash val="solid"/>
                      <a:round/>
                      <a:headEnd type="none" w="med" len="med"/>
                      <a:tailEnd type="none" w="med" len="med"/>
                    </a:lnB>
                    <a:noFill/>
                  </a:tcPr>
                </a:tc>
                <a:tc>
                  <a:txBody>
                    <a:bodyPr/>
                    <a:lstStyle/>
                    <a:p>
                      <a:pPr marL="0" marR="0" lvl="0" indent="0" algn="ctr" defTabSz="600121" rtl="0" eaLnBrk="1" fontAlgn="auto" latinLnBrk="0" hangingPunct="1">
                        <a:lnSpc>
                          <a:spcPct val="100000"/>
                        </a:lnSpc>
                        <a:spcBef>
                          <a:spcPts val="0"/>
                        </a:spcBef>
                        <a:spcAft>
                          <a:spcPts val="0"/>
                        </a:spcAft>
                        <a:buClrTx/>
                        <a:buSzTx/>
                        <a:buFontTx/>
                        <a:buNone/>
                        <a:tabLst/>
                        <a:defRPr/>
                      </a:pPr>
                      <a:r>
                        <a:rPr lang="en-GB" sz="900" b="0" dirty="0">
                          <a:solidFill>
                            <a:srgbClr val="003F48"/>
                          </a:solidFill>
                          <a:latin typeface="Avenir LT Pro 65 Medium" panose="020B0603020203020204" pitchFamily="34" charset="0"/>
                        </a:rPr>
                        <a:t>REDUCING </a:t>
                      </a:r>
                      <a:r>
                        <a:rPr lang="en-GB" sz="900" b="1" dirty="0">
                          <a:solidFill>
                            <a:srgbClr val="003F48"/>
                          </a:solidFill>
                          <a:latin typeface="Avenir LT Pro 65 Medium" panose="020B0603020203020204" pitchFamily="34" charset="0"/>
                        </a:rPr>
                        <a:t>COSTS</a:t>
                      </a:r>
                    </a:p>
                    <a:p>
                      <a:pPr marL="0" marR="0" lvl="0" indent="0" algn="ctr" defTabSz="600121" rtl="0" eaLnBrk="1" fontAlgn="auto" latinLnBrk="0" hangingPunct="1">
                        <a:lnSpc>
                          <a:spcPct val="100000"/>
                        </a:lnSpc>
                        <a:spcBef>
                          <a:spcPts val="0"/>
                        </a:spcBef>
                        <a:spcAft>
                          <a:spcPts val="0"/>
                        </a:spcAft>
                        <a:buClrTx/>
                        <a:buSzTx/>
                        <a:buFontTx/>
                        <a:buNone/>
                        <a:tabLst/>
                        <a:defRPr/>
                      </a:pPr>
                      <a:r>
                        <a:rPr lang="en-GB" sz="800" dirty="0">
                          <a:latin typeface="Avenir LT Pro 65 Medium" panose="020B0603020203020204" pitchFamily="34" charset="0"/>
                        </a:rPr>
                        <a:t>Resolving issues is more systematic and cost efficient.</a:t>
                      </a:r>
                    </a:p>
                  </a:txBody>
                  <a:tcPr marT="108000" marB="108000">
                    <a:lnT w="12700" cap="flat" cmpd="sng" algn="ctr">
                      <a:solidFill>
                        <a:srgbClr val="003F48"/>
                      </a:solidFill>
                      <a:prstDash val="solid"/>
                      <a:round/>
                      <a:headEnd type="none" w="med" len="med"/>
                      <a:tailEnd type="none" w="med" len="med"/>
                    </a:lnT>
                    <a:lnB w="12700" cap="flat" cmpd="sng" algn="ctr">
                      <a:solidFill>
                        <a:srgbClr val="003F48"/>
                      </a:solidFill>
                      <a:prstDash val="solid"/>
                      <a:round/>
                      <a:headEnd type="none" w="med" len="med"/>
                      <a:tailEnd type="none" w="med" len="med"/>
                    </a:lnB>
                    <a:noFill/>
                  </a:tcPr>
                </a:tc>
                <a:extLst>
                  <a:ext uri="{0D108BD9-81ED-4DB2-BD59-A6C34878D82A}">
                    <a16:rowId xmlns:a16="http://schemas.microsoft.com/office/drawing/2014/main" val="3614738653"/>
                  </a:ext>
                </a:extLst>
              </a:tr>
            </a:tbl>
          </a:graphicData>
        </a:graphic>
      </p:graphicFrame>
    </p:spTree>
    <p:extLst>
      <p:ext uri="{BB962C8B-B14F-4D97-AF65-F5344CB8AC3E}">
        <p14:creationId xmlns:p14="http://schemas.microsoft.com/office/powerpoint/2010/main" val="396845978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C240B775-AD14-2A12-641C-726293E9F95E}"/>
              </a:ext>
            </a:extLst>
          </p:cNvPr>
          <p:cNvSpPr txBox="1"/>
          <p:nvPr/>
        </p:nvSpPr>
        <p:spPr>
          <a:xfrm>
            <a:off x="3323670" y="348980"/>
            <a:ext cx="2491778" cy="189154"/>
          </a:xfrm>
          <a:prstGeom prst="rect">
            <a:avLst/>
          </a:prstGeom>
          <a:noFill/>
        </p:spPr>
        <p:txBody>
          <a:bodyPr wrap="square" rtlCol="0" anchor="ctr">
            <a:spAutoFit/>
          </a:bodyPr>
          <a:lstStyle/>
          <a:p>
            <a:pPr algn="r">
              <a:tabLst>
                <a:tab pos="1330387" algn="l"/>
              </a:tabLst>
            </a:pPr>
            <a:r>
              <a:rPr lang="en-GB" sz="629" dirty="0">
                <a:latin typeface="Avenir Next LT Pro Light" panose="020B0304020202020204" pitchFamily="34" charset="0"/>
              </a:rPr>
              <a:t>Management of Customers Pocketbook</a:t>
            </a:r>
          </a:p>
        </p:txBody>
      </p:sp>
      <p:sp>
        <p:nvSpPr>
          <p:cNvPr id="9" name="Slide Number Placeholder 5">
            <a:extLst>
              <a:ext uri="{FF2B5EF4-FFF2-40B4-BE49-F238E27FC236}">
                <a16:creationId xmlns:a16="http://schemas.microsoft.com/office/drawing/2014/main" id="{8CE3BA27-4A0B-FD71-1844-002ACBD2F410}"/>
              </a:ext>
            </a:extLst>
          </p:cNvPr>
          <p:cNvSpPr txBox="1">
            <a:spLocks/>
          </p:cNvSpPr>
          <p:nvPr/>
        </p:nvSpPr>
        <p:spPr>
          <a:xfrm>
            <a:off x="5678078" y="335137"/>
            <a:ext cx="303799" cy="216840"/>
          </a:xfrm>
          <a:prstGeom prst="rect">
            <a:avLst/>
          </a:prstGeom>
        </p:spPr>
        <p:txBody>
          <a:bodyPr vert="horz" lIns="54304" tIns="27153" rIns="54304" bIns="27153" rtlCol="0" anchor="ctr"/>
          <a:lstStyle>
            <a:defPPr>
              <a:defRPr lang="en-US"/>
            </a:defPPr>
            <a:lvl1pPr marL="0" algn="r" defTabSz="457200" rtl="0" eaLnBrk="1" latinLnBrk="0" hangingPunct="1">
              <a:defRPr sz="450" kern="1200">
                <a:solidFill>
                  <a:schemeClr val="bg1">
                    <a:lumMod val="85000"/>
                  </a:schemeClr>
                </a:solidFill>
                <a:latin typeface="Avenir Next LT Pro Light" panose="020B0304020202020204" pitchFamily="34" charset="0"/>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AAF318D0-7A32-4883-B264-F6C453FE3576}" type="slidenum">
              <a:rPr lang="en-GB" sz="754" b="1">
                <a:solidFill>
                  <a:schemeClr val="tx1"/>
                </a:solidFill>
                <a:latin typeface="Avenir LT Pro 65 Medium" panose="020B0603020203020204" pitchFamily="34" charset="0"/>
              </a:rPr>
              <a:pPr/>
              <a:t>43</a:t>
            </a:fld>
            <a:endParaRPr lang="en-GB" sz="754" b="1">
              <a:solidFill>
                <a:schemeClr val="tx1"/>
              </a:solidFill>
              <a:latin typeface="Avenir LT Pro 65 Medium" panose="020B0603020203020204" pitchFamily="34" charset="0"/>
            </a:endParaRPr>
          </a:p>
        </p:txBody>
      </p:sp>
      <p:pic>
        <p:nvPicPr>
          <p:cNvPr id="10" name="Picture 9">
            <a:extLst>
              <a:ext uri="{FF2B5EF4-FFF2-40B4-BE49-F238E27FC236}">
                <a16:creationId xmlns:a16="http://schemas.microsoft.com/office/drawing/2014/main" id="{1C2F9397-3001-18B9-D587-3C3A0CC30CBA}"/>
              </a:ext>
            </a:extLst>
          </p:cNvPr>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a:off x="5421446" y="4002749"/>
            <a:ext cx="513264" cy="134110"/>
          </a:xfrm>
          <a:prstGeom prst="rect">
            <a:avLst/>
          </a:prstGeom>
        </p:spPr>
      </p:pic>
      <p:sp>
        <p:nvSpPr>
          <p:cNvPr id="28" name="Oval 27">
            <a:extLst>
              <a:ext uri="{FF2B5EF4-FFF2-40B4-BE49-F238E27FC236}">
                <a16:creationId xmlns:a16="http://schemas.microsoft.com/office/drawing/2014/main" id="{DAF6C626-C93B-A22E-F2B9-5BA2F12BAEB7}"/>
              </a:ext>
            </a:extLst>
          </p:cNvPr>
          <p:cNvSpPr/>
          <p:nvPr/>
        </p:nvSpPr>
        <p:spPr>
          <a:xfrm rot="11134682">
            <a:off x="5133079" y="835437"/>
            <a:ext cx="170332" cy="170332"/>
          </a:xfrm>
          <a:prstGeom prst="ellipse">
            <a:avLst/>
          </a:prstGeom>
          <a:solidFill>
            <a:srgbClr val="007382"/>
          </a:solidFill>
          <a:ln w="12700">
            <a:solidFill>
              <a:srgbClr val="003F48"/>
            </a:solidFill>
            <a:extLst>
              <a:ext uri="{C807C97D-BFC1-408E-A445-0C87EB9F89A2}">
                <ask:lineSketchStyleProps xmlns:ask="http://schemas.microsoft.com/office/drawing/2018/sketchyshapes" sd="3978248048">
                  <a:custGeom>
                    <a:avLst/>
                    <a:gdLst>
                      <a:gd name="connsiteX0" fmla="*/ 0 w 504000"/>
                      <a:gd name="connsiteY0" fmla="*/ 252000 h 504000"/>
                      <a:gd name="connsiteX1" fmla="*/ 252000 w 504000"/>
                      <a:gd name="connsiteY1" fmla="*/ 0 h 504000"/>
                      <a:gd name="connsiteX2" fmla="*/ 504000 w 504000"/>
                      <a:gd name="connsiteY2" fmla="*/ 252000 h 504000"/>
                      <a:gd name="connsiteX3" fmla="*/ 252000 w 504000"/>
                      <a:gd name="connsiteY3" fmla="*/ 504000 h 504000"/>
                      <a:gd name="connsiteX4" fmla="*/ 0 w 504000"/>
                      <a:gd name="connsiteY4" fmla="*/ 252000 h 504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04000" h="504000" fill="none" extrusionOk="0">
                        <a:moveTo>
                          <a:pt x="0" y="252000"/>
                        </a:moveTo>
                        <a:cubicBezTo>
                          <a:pt x="10215" y="121361"/>
                          <a:pt x="108227" y="-5764"/>
                          <a:pt x="252000" y="0"/>
                        </a:cubicBezTo>
                        <a:cubicBezTo>
                          <a:pt x="365645" y="1603"/>
                          <a:pt x="495676" y="146461"/>
                          <a:pt x="504000" y="252000"/>
                        </a:cubicBezTo>
                        <a:cubicBezTo>
                          <a:pt x="504107" y="359184"/>
                          <a:pt x="374048" y="509862"/>
                          <a:pt x="252000" y="504000"/>
                        </a:cubicBezTo>
                        <a:cubicBezTo>
                          <a:pt x="101159" y="488907"/>
                          <a:pt x="20161" y="379868"/>
                          <a:pt x="0" y="252000"/>
                        </a:cubicBezTo>
                        <a:close/>
                      </a:path>
                      <a:path w="504000" h="504000" stroke="0" extrusionOk="0">
                        <a:moveTo>
                          <a:pt x="0" y="252000"/>
                        </a:moveTo>
                        <a:cubicBezTo>
                          <a:pt x="-2454" y="108298"/>
                          <a:pt x="144402" y="-14082"/>
                          <a:pt x="252000" y="0"/>
                        </a:cubicBezTo>
                        <a:cubicBezTo>
                          <a:pt x="400050" y="18812"/>
                          <a:pt x="477128" y="125353"/>
                          <a:pt x="504000" y="252000"/>
                        </a:cubicBezTo>
                        <a:cubicBezTo>
                          <a:pt x="484323" y="374101"/>
                          <a:pt x="415844" y="494832"/>
                          <a:pt x="252000" y="504000"/>
                        </a:cubicBezTo>
                        <a:cubicBezTo>
                          <a:pt x="93898" y="484274"/>
                          <a:pt x="10706" y="399289"/>
                          <a:pt x="0" y="252000"/>
                        </a:cubicBezTo>
                        <a:close/>
                      </a:path>
                    </a:pathLst>
                  </a:custGeom>
                  <ask:type>
                    <ask:lineSketchNone/>
                  </ask:type>
                </ask:lineSketchStyleProps>
              </a:ext>
            </a:extLst>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70"/>
          </a:p>
        </p:txBody>
      </p:sp>
      <p:sp>
        <p:nvSpPr>
          <p:cNvPr id="29" name="Oval 28">
            <a:extLst>
              <a:ext uri="{FF2B5EF4-FFF2-40B4-BE49-F238E27FC236}">
                <a16:creationId xmlns:a16="http://schemas.microsoft.com/office/drawing/2014/main" id="{1E8014AC-EAAA-9B96-4366-28149F3D319B}"/>
              </a:ext>
            </a:extLst>
          </p:cNvPr>
          <p:cNvSpPr/>
          <p:nvPr/>
        </p:nvSpPr>
        <p:spPr>
          <a:xfrm>
            <a:off x="5334582" y="835437"/>
            <a:ext cx="170332" cy="170332"/>
          </a:xfrm>
          <a:prstGeom prst="ellipse">
            <a:avLst/>
          </a:prstGeom>
          <a:solidFill>
            <a:schemeClr val="bg1">
              <a:lumMod val="65000"/>
            </a:schemeClr>
          </a:solidFill>
          <a:ln w="6350">
            <a:solidFill>
              <a:srgbClr val="4D4D4D"/>
            </a:solidFill>
            <a:extLst>
              <a:ext uri="{C807C97D-BFC1-408E-A445-0C87EB9F89A2}">
                <ask:lineSketchStyleProps xmlns:ask="http://schemas.microsoft.com/office/drawing/2018/sketchyshapes" sd="3978248048">
                  <a:custGeom>
                    <a:avLst/>
                    <a:gdLst>
                      <a:gd name="connsiteX0" fmla="*/ 0 w 504000"/>
                      <a:gd name="connsiteY0" fmla="*/ 252000 h 504000"/>
                      <a:gd name="connsiteX1" fmla="*/ 252000 w 504000"/>
                      <a:gd name="connsiteY1" fmla="*/ 0 h 504000"/>
                      <a:gd name="connsiteX2" fmla="*/ 504000 w 504000"/>
                      <a:gd name="connsiteY2" fmla="*/ 252000 h 504000"/>
                      <a:gd name="connsiteX3" fmla="*/ 252000 w 504000"/>
                      <a:gd name="connsiteY3" fmla="*/ 504000 h 504000"/>
                      <a:gd name="connsiteX4" fmla="*/ 0 w 504000"/>
                      <a:gd name="connsiteY4" fmla="*/ 252000 h 504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04000" h="504000" fill="none" extrusionOk="0">
                        <a:moveTo>
                          <a:pt x="0" y="252000"/>
                        </a:moveTo>
                        <a:cubicBezTo>
                          <a:pt x="10215" y="121361"/>
                          <a:pt x="108227" y="-5764"/>
                          <a:pt x="252000" y="0"/>
                        </a:cubicBezTo>
                        <a:cubicBezTo>
                          <a:pt x="365645" y="1603"/>
                          <a:pt x="495676" y="146461"/>
                          <a:pt x="504000" y="252000"/>
                        </a:cubicBezTo>
                        <a:cubicBezTo>
                          <a:pt x="504107" y="359184"/>
                          <a:pt x="374048" y="509862"/>
                          <a:pt x="252000" y="504000"/>
                        </a:cubicBezTo>
                        <a:cubicBezTo>
                          <a:pt x="101159" y="488907"/>
                          <a:pt x="20161" y="379868"/>
                          <a:pt x="0" y="252000"/>
                        </a:cubicBezTo>
                        <a:close/>
                      </a:path>
                      <a:path w="504000" h="504000" stroke="0" extrusionOk="0">
                        <a:moveTo>
                          <a:pt x="0" y="252000"/>
                        </a:moveTo>
                        <a:cubicBezTo>
                          <a:pt x="-2454" y="108298"/>
                          <a:pt x="144402" y="-14082"/>
                          <a:pt x="252000" y="0"/>
                        </a:cubicBezTo>
                        <a:cubicBezTo>
                          <a:pt x="400050" y="18812"/>
                          <a:pt x="477128" y="125353"/>
                          <a:pt x="504000" y="252000"/>
                        </a:cubicBezTo>
                        <a:cubicBezTo>
                          <a:pt x="484323" y="374101"/>
                          <a:pt x="415844" y="494832"/>
                          <a:pt x="252000" y="504000"/>
                        </a:cubicBezTo>
                        <a:cubicBezTo>
                          <a:pt x="93898" y="484274"/>
                          <a:pt x="10706" y="399289"/>
                          <a:pt x="0" y="252000"/>
                        </a:cubicBezTo>
                        <a:close/>
                      </a:path>
                    </a:pathLst>
                  </a:custGeom>
                  <ask:type>
                    <ask:lineSketchNone/>
                  </ask:type>
                </ask:lineSketchStyleProps>
              </a:ext>
            </a:extLst>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508"/>
          </a:p>
        </p:txBody>
      </p:sp>
      <p:sp>
        <p:nvSpPr>
          <p:cNvPr id="30" name="Oval 29">
            <a:extLst>
              <a:ext uri="{FF2B5EF4-FFF2-40B4-BE49-F238E27FC236}">
                <a16:creationId xmlns:a16="http://schemas.microsoft.com/office/drawing/2014/main" id="{61DDF8B7-C537-F76E-2E44-34328ACB1361}"/>
              </a:ext>
            </a:extLst>
          </p:cNvPr>
          <p:cNvSpPr/>
          <p:nvPr/>
        </p:nvSpPr>
        <p:spPr>
          <a:xfrm rot="18691099">
            <a:off x="5540715" y="835437"/>
            <a:ext cx="170332" cy="170332"/>
          </a:xfrm>
          <a:prstGeom prst="ellipse">
            <a:avLst/>
          </a:prstGeom>
          <a:solidFill>
            <a:schemeClr val="bg1">
              <a:lumMod val="65000"/>
            </a:schemeClr>
          </a:solidFill>
          <a:ln w="6350">
            <a:solidFill>
              <a:srgbClr val="4D4D4D"/>
            </a:solidFill>
            <a:extLst>
              <a:ext uri="{C807C97D-BFC1-408E-A445-0C87EB9F89A2}">
                <ask:lineSketchStyleProps xmlns:ask="http://schemas.microsoft.com/office/drawing/2018/sketchyshapes" sd="3978248048">
                  <a:custGeom>
                    <a:avLst/>
                    <a:gdLst>
                      <a:gd name="connsiteX0" fmla="*/ 0 w 504000"/>
                      <a:gd name="connsiteY0" fmla="*/ 252000 h 504000"/>
                      <a:gd name="connsiteX1" fmla="*/ 252000 w 504000"/>
                      <a:gd name="connsiteY1" fmla="*/ 0 h 504000"/>
                      <a:gd name="connsiteX2" fmla="*/ 504000 w 504000"/>
                      <a:gd name="connsiteY2" fmla="*/ 252000 h 504000"/>
                      <a:gd name="connsiteX3" fmla="*/ 252000 w 504000"/>
                      <a:gd name="connsiteY3" fmla="*/ 504000 h 504000"/>
                      <a:gd name="connsiteX4" fmla="*/ 0 w 504000"/>
                      <a:gd name="connsiteY4" fmla="*/ 252000 h 504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04000" h="504000" fill="none" extrusionOk="0">
                        <a:moveTo>
                          <a:pt x="0" y="252000"/>
                        </a:moveTo>
                        <a:cubicBezTo>
                          <a:pt x="10215" y="121361"/>
                          <a:pt x="108227" y="-5764"/>
                          <a:pt x="252000" y="0"/>
                        </a:cubicBezTo>
                        <a:cubicBezTo>
                          <a:pt x="365645" y="1603"/>
                          <a:pt x="495676" y="146461"/>
                          <a:pt x="504000" y="252000"/>
                        </a:cubicBezTo>
                        <a:cubicBezTo>
                          <a:pt x="504107" y="359184"/>
                          <a:pt x="374048" y="509862"/>
                          <a:pt x="252000" y="504000"/>
                        </a:cubicBezTo>
                        <a:cubicBezTo>
                          <a:pt x="101159" y="488907"/>
                          <a:pt x="20161" y="379868"/>
                          <a:pt x="0" y="252000"/>
                        </a:cubicBezTo>
                        <a:close/>
                      </a:path>
                      <a:path w="504000" h="504000" stroke="0" extrusionOk="0">
                        <a:moveTo>
                          <a:pt x="0" y="252000"/>
                        </a:moveTo>
                        <a:cubicBezTo>
                          <a:pt x="-2454" y="108298"/>
                          <a:pt x="144402" y="-14082"/>
                          <a:pt x="252000" y="0"/>
                        </a:cubicBezTo>
                        <a:cubicBezTo>
                          <a:pt x="400050" y="18812"/>
                          <a:pt x="477128" y="125353"/>
                          <a:pt x="504000" y="252000"/>
                        </a:cubicBezTo>
                        <a:cubicBezTo>
                          <a:pt x="484323" y="374101"/>
                          <a:pt x="415844" y="494832"/>
                          <a:pt x="252000" y="504000"/>
                        </a:cubicBezTo>
                        <a:cubicBezTo>
                          <a:pt x="93898" y="484274"/>
                          <a:pt x="10706" y="399289"/>
                          <a:pt x="0" y="252000"/>
                        </a:cubicBezTo>
                        <a:close/>
                      </a:path>
                    </a:pathLst>
                  </a:custGeom>
                  <ask:type>
                    <ask:lineSketchNone/>
                  </ask:type>
                </ask:lineSketchStyleProps>
              </a:ext>
            </a:extLst>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508"/>
          </a:p>
        </p:txBody>
      </p:sp>
      <p:sp>
        <p:nvSpPr>
          <p:cNvPr id="31" name="Oval 30">
            <a:extLst>
              <a:ext uri="{FF2B5EF4-FFF2-40B4-BE49-F238E27FC236}">
                <a16:creationId xmlns:a16="http://schemas.microsoft.com/office/drawing/2014/main" id="{7329FC7D-26F8-EC04-D2F3-3BD8795C5239}"/>
              </a:ext>
            </a:extLst>
          </p:cNvPr>
          <p:cNvSpPr/>
          <p:nvPr/>
        </p:nvSpPr>
        <p:spPr>
          <a:xfrm>
            <a:off x="5746420" y="835437"/>
            <a:ext cx="170332" cy="170332"/>
          </a:xfrm>
          <a:prstGeom prst="ellipse">
            <a:avLst/>
          </a:prstGeom>
          <a:solidFill>
            <a:schemeClr val="bg1">
              <a:lumMod val="65000"/>
            </a:schemeClr>
          </a:solidFill>
          <a:ln w="6350">
            <a:solidFill>
              <a:srgbClr val="4D4D4D"/>
            </a:solidFill>
            <a:extLst>
              <a:ext uri="{C807C97D-BFC1-408E-A445-0C87EB9F89A2}">
                <ask:lineSketchStyleProps xmlns:ask="http://schemas.microsoft.com/office/drawing/2018/sketchyshapes" sd="3978248048">
                  <a:custGeom>
                    <a:avLst/>
                    <a:gdLst>
                      <a:gd name="connsiteX0" fmla="*/ 0 w 504000"/>
                      <a:gd name="connsiteY0" fmla="*/ 252000 h 504000"/>
                      <a:gd name="connsiteX1" fmla="*/ 252000 w 504000"/>
                      <a:gd name="connsiteY1" fmla="*/ 0 h 504000"/>
                      <a:gd name="connsiteX2" fmla="*/ 504000 w 504000"/>
                      <a:gd name="connsiteY2" fmla="*/ 252000 h 504000"/>
                      <a:gd name="connsiteX3" fmla="*/ 252000 w 504000"/>
                      <a:gd name="connsiteY3" fmla="*/ 504000 h 504000"/>
                      <a:gd name="connsiteX4" fmla="*/ 0 w 504000"/>
                      <a:gd name="connsiteY4" fmla="*/ 252000 h 504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04000" h="504000" fill="none" extrusionOk="0">
                        <a:moveTo>
                          <a:pt x="0" y="252000"/>
                        </a:moveTo>
                        <a:cubicBezTo>
                          <a:pt x="10215" y="121361"/>
                          <a:pt x="108227" y="-5764"/>
                          <a:pt x="252000" y="0"/>
                        </a:cubicBezTo>
                        <a:cubicBezTo>
                          <a:pt x="365645" y="1603"/>
                          <a:pt x="495676" y="146461"/>
                          <a:pt x="504000" y="252000"/>
                        </a:cubicBezTo>
                        <a:cubicBezTo>
                          <a:pt x="504107" y="359184"/>
                          <a:pt x="374048" y="509862"/>
                          <a:pt x="252000" y="504000"/>
                        </a:cubicBezTo>
                        <a:cubicBezTo>
                          <a:pt x="101159" y="488907"/>
                          <a:pt x="20161" y="379868"/>
                          <a:pt x="0" y="252000"/>
                        </a:cubicBezTo>
                        <a:close/>
                      </a:path>
                      <a:path w="504000" h="504000" stroke="0" extrusionOk="0">
                        <a:moveTo>
                          <a:pt x="0" y="252000"/>
                        </a:moveTo>
                        <a:cubicBezTo>
                          <a:pt x="-2454" y="108298"/>
                          <a:pt x="144402" y="-14082"/>
                          <a:pt x="252000" y="0"/>
                        </a:cubicBezTo>
                        <a:cubicBezTo>
                          <a:pt x="400050" y="18812"/>
                          <a:pt x="477128" y="125353"/>
                          <a:pt x="504000" y="252000"/>
                        </a:cubicBezTo>
                        <a:cubicBezTo>
                          <a:pt x="484323" y="374101"/>
                          <a:pt x="415844" y="494832"/>
                          <a:pt x="252000" y="504000"/>
                        </a:cubicBezTo>
                        <a:cubicBezTo>
                          <a:pt x="93898" y="484274"/>
                          <a:pt x="10706" y="399289"/>
                          <a:pt x="0" y="252000"/>
                        </a:cubicBezTo>
                        <a:close/>
                      </a:path>
                    </a:pathLst>
                  </a:custGeom>
                  <ask:type>
                    <ask:lineSketchNone/>
                  </ask:type>
                </ask:lineSketchStyleProps>
              </a:ext>
            </a:extLst>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508"/>
          </a:p>
        </p:txBody>
      </p:sp>
      <p:pic>
        <p:nvPicPr>
          <p:cNvPr id="32" name="Graphic 31" descr="Rocket with solid fill">
            <a:extLst>
              <a:ext uri="{FF2B5EF4-FFF2-40B4-BE49-F238E27FC236}">
                <a16:creationId xmlns:a16="http://schemas.microsoft.com/office/drawing/2014/main" id="{771E5BFF-EACA-507B-6FCC-E3657E996EA2}"/>
              </a:ext>
            </a:extLst>
          </p:cNvPr>
          <p:cNvPicPr>
            <a:picLocks noChangeAspect="1"/>
          </p:cNvPicPr>
          <p:nvPr/>
        </p:nvPicPr>
        <p:blipFill>
          <a:blip r:embed="rId3" cstate="print">
            <a:extLst>
              <a:ext uri="{28A0092B-C50C-407E-A947-70E740481C1C}">
                <a14:useLocalDpi xmlns:a14="http://schemas.microsoft.com/office/drawing/2010/main"/>
              </a:ext>
              <a:ext uri="{96DAC541-7B7A-43D3-8B79-37D633B846F1}">
                <asvg:svgBlip xmlns:asvg="http://schemas.microsoft.com/office/drawing/2016/SVG/main" r:embed="rId4"/>
              </a:ext>
            </a:extLst>
          </a:blip>
          <a:stretch>
            <a:fillRect/>
          </a:stretch>
        </p:blipFill>
        <p:spPr>
          <a:xfrm>
            <a:off x="5759050" y="855911"/>
            <a:ext cx="129385" cy="129385"/>
          </a:xfrm>
          <a:prstGeom prst="rect">
            <a:avLst/>
          </a:prstGeom>
        </p:spPr>
      </p:pic>
      <p:pic>
        <p:nvPicPr>
          <p:cNvPr id="33" name="Graphic 32" descr="Walk with solid fill">
            <a:extLst>
              <a:ext uri="{FF2B5EF4-FFF2-40B4-BE49-F238E27FC236}">
                <a16:creationId xmlns:a16="http://schemas.microsoft.com/office/drawing/2014/main" id="{D4CC3CA2-9EAC-6AA9-696E-0DF79D395753}"/>
              </a:ext>
            </a:extLst>
          </p:cNvPr>
          <p:cNvPicPr>
            <a:picLocks noChangeAspect="1"/>
          </p:cNvPicPr>
          <p:nvPr/>
        </p:nvPicPr>
        <p:blipFill>
          <a:blip r:embed="rId5" cstate="print">
            <a:extLst>
              <a:ext uri="{28A0092B-C50C-407E-A947-70E740481C1C}">
                <a14:useLocalDpi xmlns:a14="http://schemas.microsoft.com/office/drawing/2010/main"/>
              </a:ext>
              <a:ext uri="{96DAC541-7B7A-43D3-8B79-37D633B846F1}">
                <asvg:svgBlip xmlns:asvg="http://schemas.microsoft.com/office/drawing/2016/SVG/main" r:embed="rId6"/>
              </a:ext>
            </a:extLst>
          </a:blip>
          <a:stretch>
            <a:fillRect/>
          </a:stretch>
        </p:blipFill>
        <p:spPr>
          <a:xfrm>
            <a:off x="5352901" y="858537"/>
            <a:ext cx="124135" cy="124133"/>
          </a:xfrm>
          <a:prstGeom prst="rect">
            <a:avLst/>
          </a:prstGeom>
        </p:spPr>
      </p:pic>
      <p:pic>
        <p:nvPicPr>
          <p:cNvPr id="34" name="Graphic 33" descr="Run with solid fill">
            <a:extLst>
              <a:ext uri="{FF2B5EF4-FFF2-40B4-BE49-F238E27FC236}">
                <a16:creationId xmlns:a16="http://schemas.microsoft.com/office/drawing/2014/main" id="{3D007D3B-3CB8-B756-4E83-A8439E1D1807}"/>
              </a:ext>
            </a:extLst>
          </p:cNvPr>
          <p:cNvPicPr>
            <a:picLocks noChangeAspect="1"/>
          </p:cNvPicPr>
          <p:nvPr/>
        </p:nvPicPr>
        <p:blipFill>
          <a:blip r:embed="rId7" cstate="print">
            <a:extLst>
              <a:ext uri="{28A0092B-C50C-407E-A947-70E740481C1C}">
                <a14:useLocalDpi xmlns:a14="http://schemas.microsoft.com/office/drawing/2010/main"/>
              </a:ext>
              <a:ext uri="{96DAC541-7B7A-43D3-8B79-37D633B846F1}">
                <asvg:svgBlip xmlns:asvg="http://schemas.microsoft.com/office/drawing/2016/SVG/main" r:embed="rId8"/>
              </a:ext>
            </a:extLst>
          </a:blip>
          <a:stretch>
            <a:fillRect/>
          </a:stretch>
        </p:blipFill>
        <p:spPr>
          <a:xfrm>
            <a:off x="5554373" y="858537"/>
            <a:ext cx="124135" cy="124133"/>
          </a:xfrm>
          <a:prstGeom prst="rect">
            <a:avLst/>
          </a:prstGeom>
        </p:spPr>
      </p:pic>
      <p:grpSp>
        <p:nvGrpSpPr>
          <p:cNvPr id="35" name="Group 34">
            <a:extLst>
              <a:ext uri="{FF2B5EF4-FFF2-40B4-BE49-F238E27FC236}">
                <a16:creationId xmlns:a16="http://schemas.microsoft.com/office/drawing/2014/main" id="{520D8444-3620-1FE6-F1C0-351FD6D812CB}"/>
              </a:ext>
            </a:extLst>
          </p:cNvPr>
          <p:cNvGrpSpPr>
            <a:grpSpLocks noChangeAspect="1"/>
          </p:cNvGrpSpPr>
          <p:nvPr/>
        </p:nvGrpSpPr>
        <p:grpSpPr>
          <a:xfrm>
            <a:off x="5181186" y="862610"/>
            <a:ext cx="64801" cy="115987"/>
            <a:chOff x="1761709" y="3023427"/>
            <a:chExt cx="584084" cy="1135811"/>
          </a:xfrm>
          <a:solidFill>
            <a:srgbClr val="4D4D4D"/>
          </a:solidFill>
        </p:grpSpPr>
        <p:sp>
          <p:nvSpPr>
            <p:cNvPr id="40" name="Freeform: Shape 39">
              <a:extLst>
                <a:ext uri="{FF2B5EF4-FFF2-40B4-BE49-F238E27FC236}">
                  <a16:creationId xmlns:a16="http://schemas.microsoft.com/office/drawing/2014/main" id="{6904C6C6-9EEF-8BA4-E0E5-B9C2539343CA}"/>
                </a:ext>
              </a:extLst>
            </p:cNvPr>
            <p:cNvSpPr/>
            <p:nvPr/>
          </p:nvSpPr>
          <p:spPr>
            <a:xfrm>
              <a:off x="1973650" y="3023427"/>
              <a:ext cx="211313" cy="211313"/>
            </a:xfrm>
            <a:custGeom>
              <a:avLst/>
              <a:gdLst>
                <a:gd name="connsiteX0" fmla="*/ 211314 w 211313"/>
                <a:gd name="connsiteY0" fmla="*/ 105657 h 211313"/>
                <a:gd name="connsiteX1" fmla="*/ 105657 w 211313"/>
                <a:gd name="connsiteY1" fmla="*/ 211314 h 211313"/>
                <a:gd name="connsiteX2" fmla="*/ 0 w 211313"/>
                <a:gd name="connsiteY2" fmla="*/ 105657 h 211313"/>
                <a:gd name="connsiteX3" fmla="*/ 105657 w 211313"/>
                <a:gd name="connsiteY3" fmla="*/ 0 h 211313"/>
                <a:gd name="connsiteX4" fmla="*/ 211314 w 211313"/>
                <a:gd name="connsiteY4" fmla="*/ 105657 h 2113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1313" h="211313">
                  <a:moveTo>
                    <a:pt x="211314" y="105657"/>
                  </a:moveTo>
                  <a:cubicBezTo>
                    <a:pt x="211314" y="164009"/>
                    <a:pt x="164009" y="211314"/>
                    <a:pt x="105657" y="211314"/>
                  </a:cubicBezTo>
                  <a:cubicBezTo>
                    <a:pt x="47304" y="211314"/>
                    <a:pt x="0" y="164009"/>
                    <a:pt x="0" y="105657"/>
                  </a:cubicBezTo>
                  <a:cubicBezTo>
                    <a:pt x="0" y="47304"/>
                    <a:pt x="47304" y="0"/>
                    <a:pt x="105657" y="0"/>
                  </a:cubicBezTo>
                  <a:cubicBezTo>
                    <a:pt x="164009" y="0"/>
                    <a:pt x="211314" y="47304"/>
                    <a:pt x="211314" y="105657"/>
                  </a:cubicBezTo>
                  <a:close/>
                </a:path>
              </a:pathLst>
            </a:custGeom>
            <a:solidFill>
              <a:srgbClr val="04202C"/>
            </a:solidFill>
            <a:ln w="1191" cap="flat">
              <a:noFill/>
              <a:prstDash val="solid"/>
              <a:miter/>
            </a:ln>
          </p:spPr>
          <p:txBody>
            <a:bodyPr rtlCol="0" anchor="ctr"/>
            <a:lstStyle/>
            <a:p>
              <a:endParaRPr lang="en-GB" sz="1320"/>
            </a:p>
          </p:txBody>
        </p:sp>
        <p:sp>
          <p:nvSpPr>
            <p:cNvPr id="41" name="Freeform: Shape 40">
              <a:extLst>
                <a:ext uri="{FF2B5EF4-FFF2-40B4-BE49-F238E27FC236}">
                  <a16:creationId xmlns:a16="http://schemas.microsoft.com/office/drawing/2014/main" id="{D1771600-822B-88EA-B7E5-D689CAB99EA1}"/>
                </a:ext>
              </a:extLst>
            </p:cNvPr>
            <p:cNvSpPr/>
            <p:nvPr/>
          </p:nvSpPr>
          <p:spPr>
            <a:xfrm>
              <a:off x="1761709" y="3260940"/>
              <a:ext cx="584084" cy="898298"/>
            </a:xfrm>
            <a:custGeom>
              <a:avLst/>
              <a:gdLst>
                <a:gd name="connsiteX0" fmla="*/ 704299 w 740096"/>
                <a:gd name="connsiteY0" fmla="*/ 279991 h 898083"/>
                <a:gd name="connsiteX1" fmla="*/ 568266 w 740096"/>
                <a:gd name="connsiteY1" fmla="*/ 235086 h 898083"/>
                <a:gd name="connsiteX2" fmla="*/ 490344 w 740096"/>
                <a:gd name="connsiteY2" fmla="*/ 55470 h 898083"/>
                <a:gd name="connsiteX3" fmla="*/ 397894 w 740096"/>
                <a:gd name="connsiteY3" fmla="*/ 0 h 898083"/>
                <a:gd name="connsiteX4" fmla="*/ 352990 w 740096"/>
                <a:gd name="connsiteY4" fmla="*/ 10566 h 898083"/>
                <a:gd name="connsiteX5" fmla="*/ 168091 w 740096"/>
                <a:gd name="connsiteY5" fmla="*/ 83205 h 898083"/>
                <a:gd name="connsiteX6" fmla="*/ 139035 w 740096"/>
                <a:gd name="connsiteY6" fmla="*/ 112260 h 898083"/>
                <a:gd name="connsiteX7" fmla="*/ 73000 w 740096"/>
                <a:gd name="connsiteY7" fmla="*/ 270746 h 898083"/>
                <a:gd name="connsiteX8" fmla="*/ 102055 w 740096"/>
                <a:gd name="connsiteY8" fmla="*/ 339423 h 898083"/>
                <a:gd name="connsiteX9" fmla="*/ 121866 w 740096"/>
                <a:gd name="connsiteY9" fmla="*/ 343385 h 898083"/>
                <a:gd name="connsiteX10" fmla="*/ 170732 w 740096"/>
                <a:gd name="connsiteY10" fmla="*/ 310367 h 898083"/>
                <a:gd name="connsiteX11" fmla="*/ 224881 w 740096"/>
                <a:gd name="connsiteY11" fmla="*/ 173013 h 898083"/>
                <a:gd name="connsiteX12" fmla="*/ 280351 w 740096"/>
                <a:gd name="connsiteY12" fmla="*/ 151882 h 898083"/>
                <a:gd name="connsiteX13" fmla="*/ 189222 w 740096"/>
                <a:gd name="connsiteY13" fmla="*/ 596961 h 898083"/>
                <a:gd name="connsiteX14" fmla="*/ 12247 w 740096"/>
                <a:gd name="connsiteY14" fmla="*/ 812237 h 898083"/>
                <a:gd name="connsiteX15" fmla="*/ 18851 w 740096"/>
                <a:gd name="connsiteY15" fmla="*/ 886197 h 898083"/>
                <a:gd name="connsiteX16" fmla="*/ 51868 w 740096"/>
                <a:gd name="connsiteY16" fmla="*/ 898083 h 898083"/>
                <a:gd name="connsiteX17" fmla="*/ 92810 w 740096"/>
                <a:gd name="connsiteY17" fmla="*/ 878272 h 898083"/>
                <a:gd name="connsiteX18" fmla="*/ 277710 w 740096"/>
                <a:gd name="connsiteY18" fmla="*/ 653752 h 898083"/>
                <a:gd name="connsiteX19" fmla="*/ 288275 w 740096"/>
                <a:gd name="connsiteY19" fmla="*/ 631300 h 898083"/>
                <a:gd name="connsiteX20" fmla="*/ 319973 w 740096"/>
                <a:gd name="connsiteY20" fmla="*/ 478097 h 898083"/>
                <a:gd name="connsiteX21" fmla="*/ 462609 w 740096"/>
                <a:gd name="connsiteY21" fmla="*/ 581113 h 898083"/>
                <a:gd name="connsiteX22" fmla="*/ 462609 w 740096"/>
                <a:gd name="connsiteY22" fmla="*/ 845255 h 898083"/>
                <a:gd name="connsiteX23" fmla="*/ 515438 w 740096"/>
                <a:gd name="connsiteY23" fmla="*/ 898083 h 898083"/>
                <a:gd name="connsiteX24" fmla="*/ 568266 w 740096"/>
                <a:gd name="connsiteY24" fmla="*/ 845255 h 898083"/>
                <a:gd name="connsiteX25" fmla="*/ 568266 w 740096"/>
                <a:gd name="connsiteY25" fmla="*/ 554698 h 898083"/>
                <a:gd name="connsiteX26" fmla="*/ 547135 w 740096"/>
                <a:gd name="connsiteY26" fmla="*/ 512436 h 898083"/>
                <a:gd name="connsiteX27" fmla="*/ 419026 w 740096"/>
                <a:gd name="connsiteY27" fmla="*/ 418665 h 898083"/>
                <a:gd name="connsiteX28" fmla="*/ 454685 w 740096"/>
                <a:gd name="connsiteY28" fmla="*/ 240369 h 898083"/>
                <a:gd name="connsiteX29" fmla="*/ 479778 w 740096"/>
                <a:gd name="connsiteY29" fmla="*/ 298481 h 898083"/>
                <a:gd name="connsiteX30" fmla="*/ 511476 w 740096"/>
                <a:gd name="connsiteY30" fmla="*/ 327536 h 898083"/>
                <a:gd name="connsiteX31" fmla="*/ 669961 w 740096"/>
                <a:gd name="connsiteY31" fmla="*/ 380365 h 898083"/>
                <a:gd name="connsiteX32" fmla="*/ 687130 w 740096"/>
                <a:gd name="connsiteY32" fmla="*/ 383006 h 898083"/>
                <a:gd name="connsiteX33" fmla="*/ 737317 w 740096"/>
                <a:gd name="connsiteY33" fmla="*/ 347347 h 898083"/>
                <a:gd name="connsiteX34" fmla="*/ 704299 w 740096"/>
                <a:gd name="connsiteY34" fmla="*/ 279991 h 898083"/>
                <a:gd name="connsiteX0" fmla="*/ 704299 w 740096"/>
                <a:gd name="connsiteY0" fmla="*/ 279991 h 898083"/>
                <a:gd name="connsiteX1" fmla="*/ 568266 w 740096"/>
                <a:gd name="connsiteY1" fmla="*/ 235086 h 898083"/>
                <a:gd name="connsiteX2" fmla="*/ 490344 w 740096"/>
                <a:gd name="connsiteY2" fmla="*/ 55470 h 898083"/>
                <a:gd name="connsiteX3" fmla="*/ 397894 w 740096"/>
                <a:gd name="connsiteY3" fmla="*/ 0 h 898083"/>
                <a:gd name="connsiteX4" fmla="*/ 352990 w 740096"/>
                <a:gd name="connsiteY4" fmla="*/ 10566 h 898083"/>
                <a:gd name="connsiteX5" fmla="*/ 168091 w 740096"/>
                <a:gd name="connsiteY5" fmla="*/ 83205 h 898083"/>
                <a:gd name="connsiteX6" fmla="*/ 139035 w 740096"/>
                <a:gd name="connsiteY6" fmla="*/ 112260 h 898083"/>
                <a:gd name="connsiteX7" fmla="*/ 73000 w 740096"/>
                <a:gd name="connsiteY7" fmla="*/ 270746 h 898083"/>
                <a:gd name="connsiteX8" fmla="*/ 102055 w 740096"/>
                <a:gd name="connsiteY8" fmla="*/ 339423 h 898083"/>
                <a:gd name="connsiteX9" fmla="*/ 121866 w 740096"/>
                <a:gd name="connsiteY9" fmla="*/ 343385 h 898083"/>
                <a:gd name="connsiteX10" fmla="*/ 170732 w 740096"/>
                <a:gd name="connsiteY10" fmla="*/ 310367 h 898083"/>
                <a:gd name="connsiteX11" fmla="*/ 224881 w 740096"/>
                <a:gd name="connsiteY11" fmla="*/ 173013 h 898083"/>
                <a:gd name="connsiteX12" fmla="*/ 280351 w 740096"/>
                <a:gd name="connsiteY12" fmla="*/ 151882 h 898083"/>
                <a:gd name="connsiteX13" fmla="*/ 189222 w 740096"/>
                <a:gd name="connsiteY13" fmla="*/ 596961 h 898083"/>
                <a:gd name="connsiteX14" fmla="*/ 12247 w 740096"/>
                <a:gd name="connsiteY14" fmla="*/ 812237 h 898083"/>
                <a:gd name="connsiteX15" fmla="*/ 18851 w 740096"/>
                <a:gd name="connsiteY15" fmla="*/ 886197 h 898083"/>
                <a:gd name="connsiteX16" fmla="*/ 51868 w 740096"/>
                <a:gd name="connsiteY16" fmla="*/ 898083 h 898083"/>
                <a:gd name="connsiteX17" fmla="*/ 92810 w 740096"/>
                <a:gd name="connsiteY17" fmla="*/ 878272 h 898083"/>
                <a:gd name="connsiteX18" fmla="*/ 277710 w 740096"/>
                <a:gd name="connsiteY18" fmla="*/ 653752 h 898083"/>
                <a:gd name="connsiteX19" fmla="*/ 288275 w 740096"/>
                <a:gd name="connsiteY19" fmla="*/ 631300 h 898083"/>
                <a:gd name="connsiteX20" fmla="*/ 319973 w 740096"/>
                <a:gd name="connsiteY20" fmla="*/ 478097 h 898083"/>
                <a:gd name="connsiteX21" fmla="*/ 462609 w 740096"/>
                <a:gd name="connsiteY21" fmla="*/ 581113 h 898083"/>
                <a:gd name="connsiteX22" fmla="*/ 462609 w 740096"/>
                <a:gd name="connsiteY22" fmla="*/ 845255 h 898083"/>
                <a:gd name="connsiteX23" fmla="*/ 515438 w 740096"/>
                <a:gd name="connsiteY23" fmla="*/ 898083 h 898083"/>
                <a:gd name="connsiteX24" fmla="*/ 568266 w 740096"/>
                <a:gd name="connsiteY24" fmla="*/ 845255 h 898083"/>
                <a:gd name="connsiteX25" fmla="*/ 568266 w 740096"/>
                <a:gd name="connsiteY25" fmla="*/ 554698 h 898083"/>
                <a:gd name="connsiteX26" fmla="*/ 547135 w 740096"/>
                <a:gd name="connsiteY26" fmla="*/ 512436 h 898083"/>
                <a:gd name="connsiteX27" fmla="*/ 419026 w 740096"/>
                <a:gd name="connsiteY27" fmla="*/ 418665 h 898083"/>
                <a:gd name="connsiteX28" fmla="*/ 454685 w 740096"/>
                <a:gd name="connsiteY28" fmla="*/ 240369 h 898083"/>
                <a:gd name="connsiteX29" fmla="*/ 479778 w 740096"/>
                <a:gd name="connsiteY29" fmla="*/ 298481 h 898083"/>
                <a:gd name="connsiteX30" fmla="*/ 511476 w 740096"/>
                <a:gd name="connsiteY30" fmla="*/ 327536 h 898083"/>
                <a:gd name="connsiteX31" fmla="*/ 591380 w 740096"/>
                <a:gd name="connsiteY31" fmla="*/ 416084 h 898083"/>
                <a:gd name="connsiteX32" fmla="*/ 687130 w 740096"/>
                <a:gd name="connsiteY32" fmla="*/ 383006 h 898083"/>
                <a:gd name="connsiteX33" fmla="*/ 737317 w 740096"/>
                <a:gd name="connsiteY33" fmla="*/ 347347 h 898083"/>
                <a:gd name="connsiteX34" fmla="*/ 704299 w 740096"/>
                <a:gd name="connsiteY34" fmla="*/ 279991 h 898083"/>
                <a:gd name="connsiteX0" fmla="*/ 704299 w 740096"/>
                <a:gd name="connsiteY0" fmla="*/ 279991 h 898083"/>
                <a:gd name="connsiteX1" fmla="*/ 568266 w 740096"/>
                <a:gd name="connsiteY1" fmla="*/ 235086 h 898083"/>
                <a:gd name="connsiteX2" fmla="*/ 490344 w 740096"/>
                <a:gd name="connsiteY2" fmla="*/ 55470 h 898083"/>
                <a:gd name="connsiteX3" fmla="*/ 397894 w 740096"/>
                <a:gd name="connsiteY3" fmla="*/ 0 h 898083"/>
                <a:gd name="connsiteX4" fmla="*/ 352990 w 740096"/>
                <a:gd name="connsiteY4" fmla="*/ 10566 h 898083"/>
                <a:gd name="connsiteX5" fmla="*/ 168091 w 740096"/>
                <a:gd name="connsiteY5" fmla="*/ 83205 h 898083"/>
                <a:gd name="connsiteX6" fmla="*/ 139035 w 740096"/>
                <a:gd name="connsiteY6" fmla="*/ 112260 h 898083"/>
                <a:gd name="connsiteX7" fmla="*/ 73000 w 740096"/>
                <a:gd name="connsiteY7" fmla="*/ 270746 h 898083"/>
                <a:gd name="connsiteX8" fmla="*/ 102055 w 740096"/>
                <a:gd name="connsiteY8" fmla="*/ 339423 h 898083"/>
                <a:gd name="connsiteX9" fmla="*/ 121866 w 740096"/>
                <a:gd name="connsiteY9" fmla="*/ 343385 h 898083"/>
                <a:gd name="connsiteX10" fmla="*/ 170732 w 740096"/>
                <a:gd name="connsiteY10" fmla="*/ 310367 h 898083"/>
                <a:gd name="connsiteX11" fmla="*/ 224881 w 740096"/>
                <a:gd name="connsiteY11" fmla="*/ 173013 h 898083"/>
                <a:gd name="connsiteX12" fmla="*/ 280351 w 740096"/>
                <a:gd name="connsiteY12" fmla="*/ 151882 h 898083"/>
                <a:gd name="connsiteX13" fmla="*/ 189222 w 740096"/>
                <a:gd name="connsiteY13" fmla="*/ 596961 h 898083"/>
                <a:gd name="connsiteX14" fmla="*/ 12247 w 740096"/>
                <a:gd name="connsiteY14" fmla="*/ 812237 h 898083"/>
                <a:gd name="connsiteX15" fmla="*/ 18851 w 740096"/>
                <a:gd name="connsiteY15" fmla="*/ 886197 h 898083"/>
                <a:gd name="connsiteX16" fmla="*/ 51868 w 740096"/>
                <a:gd name="connsiteY16" fmla="*/ 898083 h 898083"/>
                <a:gd name="connsiteX17" fmla="*/ 92810 w 740096"/>
                <a:gd name="connsiteY17" fmla="*/ 878272 h 898083"/>
                <a:gd name="connsiteX18" fmla="*/ 277710 w 740096"/>
                <a:gd name="connsiteY18" fmla="*/ 653752 h 898083"/>
                <a:gd name="connsiteX19" fmla="*/ 288275 w 740096"/>
                <a:gd name="connsiteY19" fmla="*/ 631300 h 898083"/>
                <a:gd name="connsiteX20" fmla="*/ 319973 w 740096"/>
                <a:gd name="connsiteY20" fmla="*/ 478097 h 898083"/>
                <a:gd name="connsiteX21" fmla="*/ 462609 w 740096"/>
                <a:gd name="connsiteY21" fmla="*/ 581113 h 898083"/>
                <a:gd name="connsiteX22" fmla="*/ 462609 w 740096"/>
                <a:gd name="connsiteY22" fmla="*/ 845255 h 898083"/>
                <a:gd name="connsiteX23" fmla="*/ 515438 w 740096"/>
                <a:gd name="connsiteY23" fmla="*/ 898083 h 898083"/>
                <a:gd name="connsiteX24" fmla="*/ 568266 w 740096"/>
                <a:gd name="connsiteY24" fmla="*/ 845255 h 898083"/>
                <a:gd name="connsiteX25" fmla="*/ 568266 w 740096"/>
                <a:gd name="connsiteY25" fmla="*/ 554698 h 898083"/>
                <a:gd name="connsiteX26" fmla="*/ 547135 w 740096"/>
                <a:gd name="connsiteY26" fmla="*/ 512436 h 898083"/>
                <a:gd name="connsiteX27" fmla="*/ 419026 w 740096"/>
                <a:gd name="connsiteY27" fmla="*/ 418665 h 898083"/>
                <a:gd name="connsiteX28" fmla="*/ 454685 w 740096"/>
                <a:gd name="connsiteY28" fmla="*/ 240369 h 898083"/>
                <a:gd name="connsiteX29" fmla="*/ 479778 w 740096"/>
                <a:gd name="connsiteY29" fmla="*/ 298481 h 898083"/>
                <a:gd name="connsiteX30" fmla="*/ 511476 w 740096"/>
                <a:gd name="connsiteY30" fmla="*/ 327536 h 898083"/>
                <a:gd name="connsiteX31" fmla="*/ 591380 w 740096"/>
                <a:gd name="connsiteY31" fmla="*/ 416084 h 898083"/>
                <a:gd name="connsiteX32" fmla="*/ 615693 w 740096"/>
                <a:gd name="connsiteY32" fmla="*/ 418724 h 898083"/>
                <a:gd name="connsiteX33" fmla="*/ 737317 w 740096"/>
                <a:gd name="connsiteY33" fmla="*/ 347347 h 898083"/>
                <a:gd name="connsiteX34" fmla="*/ 704299 w 740096"/>
                <a:gd name="connsiteY34" fmla="*/ 279991 h 898083"/>
                <a:gd name="connsiteX0" fmla="*/ 704299 w 710673"/>
                <a:gd name="connsiteY0" fmla="*/ 279991 h 898083"/>
                <a:gd name="connsiteX1" fmla="*/ 568266 w 710673"/>
                <a:gd name="connsiteY1" fmla="*/ 235086 h 898083"/>
                <a:gd name="connsiteX2" fmla="*/ 490344 w 710673"/>
                <a:gd name="connsiteY2" fmla="*/ 55470 h 898083"/>
                <a:gd name="connsiteX3" fmla="*/ 397894 w 710673"/>
                <a:gd name="connsiteY3" fmla="*/ 0 h 898083"/>
                <a:gd name="connsiteX4" fmla="*/ 352990 w 710673"/>
                <a:gd name="connsiteY4" fmla="*/ 10566 h 898083"/>
                <a:gd name="connsiteX5" fmla="*/ 168091 w 710673"/>
                <a:gd name="connsiteY5" fmla="*/ 83205 h 898083"/>
                <a:gd name="connsiteX6" fmla="*/ 139035 w 710673"/>
                <a:gd name="connsiteY6" fmla="*/ 112260 h 898083"/>
                <a:gd name="connsiteX7" fmla="*/ 73000 w 710673"/>
                <a:gd name="connsiteY7" fmla="*/ 270746 h 898083"/>
                <a:gd name="connsiteX8" fmla="*/ 102055 w 710673"/>
                <a:gd name="connsiteY8" fmla="*/ 339423 h 898083"/>
                <a:gd name="connsiteX9" fmla="*/ 121866 w 710673"/>
                <a:gd name="connsiteY9" fmla="*/ 343385 h 898083"/>
                <a:gd name="connsiteX10" fmla="*/ 170732 w 710673"/>
                <a:gd name="connsiteY10" fmla="*/ 310367 h 898083"/>
                <a:gd name="connsiteX11" fmla="*/ 224881 w 710673"/>
                <a:gd name="connsiteY11" fmla="*/ 173013 h 898083"/>
                <a:gd name="connsiteX12" fmla="*/ 280351 w 710673"/>
                <a:gd name="connsiteY12" fmla="*/ 151882 h 898083"/>
                <a:gd name="connsiteX13" fmla="*/ 189222 w 710673"/>
                <a:gd name="connsiteY13" fmla="*/ 596961 h 898083"/>
                <a:gd name="connsiteX14" fmla="*/ 12247 w 710673"/>
                <a:gd name="connsiteY14" fmla="*/ 812237 h 898083"/>
                <a:gd name="connsiteX15" fmla="*/ 18851 w 710673"/>
                <a:gd name="connsiteY15" fmla="*/ 886197 h 898083"/>
                <a:gd name="connsiteX16" fmla="*/ 51868 w 710673"/>
                <a:gd name="connsiteY16" fmla="*/ 898083 h 898083"/>
                <a:gd name="connsiteX17" fmla="*/ 92810 w 710673"/>
                <a:gd name="connsiteY17" fmla="*/ 878272 h 898083"/>
                <a:gd name="connsiteX18" fmla="*/ 277710 w 710673"/>
                <a:gd name="connsiteY18" fmla="*/ 653752 h 898083"/>
                <a:gd name="connsiteX19" fmla="*/ 288275 w 710673"/>
                <a:gd name="connsiteY19" fmla="*/ 631300 h 898083"/>
                <a:gd name="connsiteX20" fmla="*/ 319973 w 710673"/>
                <a:gd name="connsiteY20" fmla="*/ 478097 h 898083"/>
                <a:gd name="connsiteX21" fmla="*/ 462609 w 710673"/>
                <a:gd name="connsiteY21" fmla="*/ 581113 h 898083"/>
                <a:gd name="connsiteX22" fmla="*/ 462609 w 710673"/>
                <a:gd name="connsiteY22" fmla="*/ 845255 h 898083"/>
                <a:gd name="connsiteX23" fmla="*/ 515438 w 710673"/>
                <a:gd name="connsiteY23" fmla="*/ 898083 h 898083"/>
                <a:gd name="connsiteX24" fmla="*/ 568266 w 710673"/>
                <a:gd name="connsiteY24" fmla="*/ 845255 h 898083"/>
                <a:gd name="connsiteX25" fmla="*/ 568266 w 710673"/>
                <a:gd name="connsiteY25" fmla="*/ 554698 h 898083"/>
                <a:gd name="connsiteX26" fmla="*/ 547135 w 710673"/>
                <a:gd name="connsiteY26" fmla="*/ 512436 h 898083"/>
                <a:gd name="connsiteX27" fmla="*/ 419026 w 710673"/>
                <a:gd name="connsiteY27" fmla="*/ 418665 h 898083"/>
                <a:gd name="connsiteX28" fmla="*/ 454685 w 710673"/>
                <a:gd name="connsiteY28" fmla="*/ 240369 h 898083"/>
                <a:gd name="connsiteX29" fmla="*/ 479778 w 710673"/>
                <a:gd name="connsiteY29" fmla="*/ 298481 h 898083"/>
                <a:gd name="connsiteX30" fmla="*/ 511476 w 710673"/>
                <a:gd name="connsiteY30" fmla="*/ 327536 h 898083"/>
                <a:gd name="connsiteX31" fmla="*/ 591380 w 710673"/>
                <a:gd name="connsiteY31" fmla="*/ 416084 h 898083"/>
                <a:gd name="connsiteX32" fmla="*/ 615693 w 710673"/>
                <a:gd name="connsiteY32" fmla="*/ 418724 h 898083"/>
                <a:gd name="connsiteX33" fmla="*/ 651592 w 710673"/>
                <a:gd name="connsiteY33" fmla="*/ 380685 h 898083"/>
                <a:gd name="connsiteX34" fmla="*/ 704299 w 710673"/>
                <a:gd name="connsiteY34" fmla="*/ 279991 h 898083"/>
                <a:gd name="connsiteX0" fmla="*/ 609049 w 653604"/>
                <a:gd name="connsiteY0" fmla="*/ 303803 h 898083"/>
                <a:gd name="connsiteX1" fmla="*/ 568266 w 653604"/>
                <a:gd name="connsiteY1" fmla="*/ 235086 h 898083"/>
                <a:gd name="connsiteX2" fmla="*/ 490344 w 653604"/>
                <a:gd name="connsiteY2" fmla="*/ 55470 h 898083"/>
                <a:gd name="connsiteX3" fmla="*/ 397894 w 653604"/>
                <a:gd name="connsiteY3" fmla="*/ 0 h 898083"/>
                <a:gd name="connsiteX4" fmla="*/ 352990 w 653604"/>
                <a:gd name="connsiteY4" fmla="*/ 10566 h 898083"/>
                <a:gd name="connsiteX5" fmla="*/ 168091 w 653604"/>
                <a:gd name="connsiteY5" fmla="*/ 83205 h 898083"/>
                <a:gd name="connsiteX6" fmla="*/ 139035 w 653604"/>
                <a:gd name="connsiteY6" fmla="*/ 112260 h 898083"/>
                <a:gd name="connsiteX7" fmla="*/ 73000 w 653604"/>
                <a:gd name="connsiteY7" fmla="*/ 270746 h 898083"/>
                <a:gd name="connsiteX8" fmla="*/ 102055 w 653604"/>
                <a:gd name="connsiteY8" fmla="*/ 339423 h 898083"/>
                <a:gd name="connsiteX9" fmla="*/ 121866 w 653604"/>
                <a:gd name="connsiteY9" fmla="*/ 343385 h 898083"/>
                <a:gd name="connsiteX10" fmla="*/ 170732 w 653604"/>
                <a:gd name="connsiteY10" fmla="*/ 310367 h 898083"/>
                <a:gd name="connsiteX11" fmla="*/ 224881 w 653604"/>
                <a:gd name="connsiteY11" fmla="*/ 173013 h 898083"/>
                <a:gd name="connsiteX12" fmla="*/ 280351 w 653604"/>
                <a:gd name="connsiteY12" fmla="*/ 151882 h 898083"/>
                <a:gd name="connsiteX13" fmla="*/ 189222 w 653604"/>
                <a:gd name="connsiteY13" fmla="*/ 596961 h 898083"/>
                <a:gd name="connsiteX14" fmla="*/ 12247 w 653604"/>
                <a:gd name="connsiteY14" fmla="*/ 812237 h 898083"/>
                <a:gd name="connsiteX15" fmla="*/ 18851 w 653604"/>
                <a:gd name="connsiteY15" fmla="*/ 886197 h 898083"/>
                <a:gd name="connsiteX16" fmla="*/ 51868 w 653604"/>
                <a:gd name="connsiteY16" fmla="*/ 898083 h 898083"/>
                <a:gd name="connsiteX17" fmla="*/ 92810 w 653604"/>
                <a:gd name="connsiteY17" fmla="*/ 878272 h 898083"/>
                <a:gd name="connsiteX18" fmla="*/ 277710 w 653604"/>
                <a:gd name="connsiteY18" fmla="*/ 653752 h 898083"/>
                <a:gd name="connsiteX19" fmla="*/ 288275 w 653604"/>
                <a:gd name="connsiteY19" fmla="*/ 631300 h 898083"/>
                <a:gd name="connsiteX20" fmla="*/ 319973 w 653604"/>
                <a:gd name="connsiteY20" fmla="*/ 478097 h 898083"/>
                <a:gd name="connsiteX21" fmla="*/ 462609 w 653604"/>
                <a:gd name="connsiteY21" fmla="*/ 581113 h 898083"/>
                <a:gd name="connsiteX22" fmla="*/ 462609 w 653604"/>
                <a:gd name="connsiteY22" fmla="*/ 845255 h 898083"/>
                <a:gd name="connsiteX23" fmla="*/ 515438 w 653604"/>
                <a:gd name="connsiteY23" fmla="*/ 898083 h 898083"/>
                <a:gd name="connsiteX24" fmla="*/ 568266 w 653604"/>
                <a:gd name="connsiteY24" fmla="*/ 845255 h 898083"/>
                <a:gd name="connsiteX25" fmla="*/ 568266 w 653604"/>
                <a:gd name="connsiteY25" fmla="*/ 554698 h 898083"/>
                <a:gd name="connsiteX26" fmla="*/ 547135 w 653604"/>
                <a:gd name="connsiteY26" fmla="*/ 512436 h 898083"/>
                <a:gd name="connsiteX27" fmla="*/ 419026 w 653604"/>
                <a:gd name="connsiteY27" fmla="*/ 418665 h 898083"/>
                <a:gd name="connsiteX28" fmla="*/ 454685 w 653604"/>
                <a:gd name="connsiteY28" fmla="*/ 240369 h 898083"/>
                <a:gd name="connsiteX29" fmla="*/ 479778 w 653604"/>
                <a:gd name="connsiteY29" fmla="*/ 298481 h 898083"/>
                <a:gd name="connsiteX30" fmla="*/ 511476 w 653604"/>
                <a:gd name="connsiteY30" fmla="*/ 327536 h 898083"/>
                <a:gd name="connsiteX31" fmla="*/ 591380 w 653604"/>
                <a:gd name="connsiteY31" fmla="*/ 416084 h 898083"/>
                <a:gd name="connsiteX32" fmla="*/ 615693 w 653604"/>
                <a:gd name="connsiteY32" fmla="*/ 418724 h 898083"/>
                <a:gd name="connsiteX33" fmla="*/ 651592 w 653604"/>
                <a:gd name="connsiteY33" fmla="*/ 380685 h 898083"/>
                <a:gd name="connsiteX34" fmla="*/ 609049 w 653604"/>
                <a:gd name="connsiteY34" fmla="*/ 303803 h 898083"/>
                <a:gd name="connsiteX0" fmla="*/ 609049 w 653604"/>
                <a:gd name="connsiteY0" fmla="*/ 303803 h 898083"/>
                <a:gd name="connsiteX1" fmla="*/ 568266 w 653604"/>
                <a:gd name="connsiteY1" fmla="*/ 235086 h 898083"/>
                <a:gd name="connsiteX2" fmla="*/ 490344 w 653604"/>
                <a:gd name="connsiteY2" fmla="*/ 55470 h 898083"/>
                <a:gd name="connsiteX3" fmla="*/ 397894 w 653604"/>
                <a:gd name="connsiteY3" fmla="*/ 0 h 898083"/>
                <a:gd name="connsiteX4" fmla="*/ 352990 w 653604"/>
                <a:gd name="connsiteY4" fmla="*/ 10566 h 898083"/>
                <a:gd name="connsiteX5" fmla="*/ 168091 w 653604"/>
                <a:gd name="connsiteY5" fmla="*/ 83205 h 898083"/>
                <a:gd name="connsiteX6" fmla="*/ 139035 w 653604"/>
                <a:gd name="connsiteY6" fmla="*/ 112260 h 898083"/>
                <a:gd name="connsiteX7" fmla="*/ 73000 w 653604"/>
                <a:gd name="connsiteY7" fmla="*/ 270746 h 898083"/>
                <a:gd name="connsiteX8" fmla="*/ 102055 w 653604"/>
                <a:gd name="connsiteY8" fmla="*/ 339423 h 898083"/>
                <a:gd name="connsiteX9" fmla="*/ 121866 w 653604"/>
                <a:gd name="connsiteY9" fmla="*/ 343385 h 898083"/>
                <a:gd name="connsiteX10" fmla="*/ 170732 w 653604"/>
                <a:gd name="connsiteY10" fmla="*/ 310367 h 898083"/>
                <a:gd name="connsiteX11" fmla="*/ 224881 w 653604"/>
                <a:gd name="connsiteY11" fmla="*/ 173013 h 898083"/>
                <a:gd name="connsiteX12" fmla="*/ 280351 w 653604"/>
                <a:gd name="connsiteY12" fmla="*/ 151882 h 898083"/>
                <a:gd name="connsiteX13" fmla="*/ 189222 w 653604"/>
                <a:gd name="connsiteY13" fmla="*/ 596961 h 898083"/>
                <a:gd name="connsiteX14" fmla="*/ 12247 w 653604"/>
                <a:gd name="connsiteY14" fmla="*/ 812237 h 898083"/>
                <a:gd name="connsiteX15" fmla="*/ 18851 w 653604"/>
                <a:gd name="connsiteY15" fmla="*/ 886197 h 898083"/>
                <a:gd name="connsiteX16" fmla="*/ 51868 w 653604"/>
                <a:gd name="connsiteY16" fmla="*/ 898083 h 898083"/>
                <a:gd name="connsiteX17" fmla="*/ 92810 w 653604"/>
                <a:gd name="connsiteY17" fmla="*/ 878272 h 898083"/>
                <a:gd name="connsiteX18" fmla="*/ 277710 w 653604"/>
                <a:gd name="connsiteY18" fmla="*/ 653752 h 898083"/>
                <a:gd name="connsiteX19" fmla="*/ 288275 w 653604"/>
                <a:gd name="connsiteY19" fmla="*/ 631300 h 898083"/>
                <a:gd name="connsiteX20" fmla="*/ 319973 w 653604"/>
                <a:gd name="connsiteY20" fmla="*/ 478097 h 898083"/>
                <a:gd name="connsiteX21" fmla="*/ 462609 w 653604"/>
                <a:gd name="connsiteY21" fmla="*/ 581113 h 898083"/>
                <a:gd name="connsiteX22" fmla="*/ 462609 w 653604"/>
                <a:gd name="connsiteY22" fmla="*/ 845255 h 898083"/>
                <a:gd name="connsiteX23" fmla="*/ 515438 w 653604"/>
                <a:gd name="connsiteY23" fmla="*/ 898083 h 898083"/>
                <a:gd name="connsiteX24" fmla="*/ 568266 w 653604"/>
                <a:gd name="connsiteY24" fmla="*/ 845255 h 898083"/>
                <a:gd name="connsiteX25" fmla="*/ 568266 w 653604"/>
                <a:gd name="connsiteY25" fmla="*/ 554698 h 898083"/>
                <a:gd name="connsiteX26" fmla="*/ 547135 w 653604"/>
                <a:gd name="connsiteY26" fmla="*/ 512436 h 898083"/>
                <a:gd name="connsiteX27" fmla="*/ 419026 w 653604"/>
                <a:gd name="connsiteY27" fmla="*/ 418665 h 898083"/>
                <a:gd name="connsiteX28" fmla="*/ 454685 w 653604"/>
                <a:gd name="connsiteY28" fmla="*/ 240369 h 898083"/>
                <a:gd name="connsiteX29" fmla="*/ 479778 w 653604"/>
                <a:gd name="connsiteY29" fmla="*/ 298481 h 898083"/>
                <a:gd name="connsiteX30" fmla="*/ 511476 w 653604"/>
                <a:gd name="connsiteY30" fmla="*/ 327536 h 898083"/>
                <a:gd name="connsiteX31" fmla="*/ 591380 w 653604"/>
                <a:gd name="connsiteY31" fmla="*/ 416084 h 898083"/>
                <a:gd name="connsiteX32" fmla="*/ 615693 w 653604"/>
                <a:gd name="connsiteY32" fmla="*/ 418724 h 898083"/>
                <a:gd name="connsiteX33" fmla="*/ 651592 w 653604"/>
                <a:gd name="connsiteY33" fmla="*/ 380685 h 898083"/>
                <a:gd name="connsiteX34" fmla="*/ 609049 w 653604"/>
                <a:gd name="connsiteY34" fmla="*/ 303803 h 898083"/>
                <a:gd name="connsiteX0" fmla="*/ 609049 w 653604"/>
                <a:gd name="connsiteY0" fmla="*/ 303803 h 898083"/>
                <a:gd name="connsiteX1" fmla="*/ 568266 w 653604"/>
                <a:gd name="connsiteY1" fmla="*/ 235086 h 898083"/>
                <a:gd name="connsiteX2" fmla="*/ 490344 w 653604"/>
                <a:gd name="connsiteY2" fmla="*/ 55470 h 898083"/>
                <a:gd name="connsiteX3" fmla="*/ 397894 w 653604"/>
                <a:gd name="connsiteY3" fmla="*/ 0 h 898083"/>
                <a:gd name="connsiteX4" fmla="*/ 352990 w 653604"/>
                <a:gd name="connsiteY4" fmla="*/ 10566 h 898083"/>
                <a:gd name="connsiteX5" fmla="*/ 168091 w 653604"/>
                <a:gd name="connsiteY5" fmla="*/ 83205 h 898083"/>
                <a:gd name="connsiteX6" fmla="*/ 139035 w 653604"/>
                <a:gd name="connsiteY6" fmla="*/ 112260 h 898083"/>
                <a:gd name="connsiteX7" fmla="*/ 73000 w 653604"/>
                <a:gd name="connsiteY7" fmla="*/ 270746 h 898083"/>
                <a:gd name="connsiteX8" fmla="*/ 102055 w 653604"/>
                <a:gd name="connsiteY8" fmla="*/ 339423 h 898083"/>
                <a:gd name="connsiteX9" fmla="*/ 121866 w 653604"/>
                <a:gd name="connsiteY9" fmla="*/ 343385 h 898083"/>
                <a:gd name="connsiteX10" fmla="*/ 170732 w 653604"/>
                <a:gd name="connsiteY10" fmla="*/ 310367 h 898083"/>
                <a:gd name="connsiteX11" fmla="*/ 224881 w 653604"/>
                <a:gd name="connsiteY11" fmla="*/ 173013 h 898083"/>
                <a:gd name="connsiteX12" fmla="*/ 280351 w 653604"/>
                <a:gd name="connsiteY12" fmla="*/ 151882 h 898083"/>
                <a:gd name="connsiteX13" fmla="*/ 189222 w 653604"/>
                <a:gd name="connsiteY13" fmla="*/ 596961 h 898083"/>
                <a:gd name="connsiteX14" fmla="*/ 12247 w 653604"/>
                <a:gd name="connsiteY14" fmla="*/ 812237 h 898083"/>
                <a:gd name="connsiteX15" fmla="*/ 18851 w 653604"/>
                <a:gd name="connsiteY15" fmla="*/ 886197 h 898083"/>
                <a:gd name="connsiteX16" fmla="*/ 51868 w 653604"/>
                <a:gd name="connsiteY16" fmla="*/ 898083 h 898083"/>
                <a:gd name="connsiteX17" fmla="*/ 92810 w 653604"/>
                <a:gd name="connsiteY17" fmla="*/ 878272 h 898083"/>
                <a:gd name="connsiteX18" fmla="*/ 277710 w 653604"/>
                <a:gd name="connsiteY18" fmla="*/ 653752 h 898083"/>
                <a:gd name="connsiteX19" fmla="*/ 288275 w 653604"/>
                <a:gd name="connsiteY19" fmla="*/ 631300 h 898083"/>
                <a:gd name="connsiteX20" fmla="*/ 319973 w 653604"/>
                <a:gd name="connsiteY20" fmla="*/ 478097 h 898083"/>
                <a:gd name="connsiteX21" fmla="*/ 462609 w 653604"/>
                <a:gd name="connsiteY21" fmla="*/ 581113 h 898083"/>
                <a:gd name="connsiteX22" fmla="*/ 462609 w 653604"/>
                <a:gd name="connsiteY22" fmla="*/ 845255 h 898083"/>
                <a:gd name="connsiteX23" fmla="*/ 515438 w 653604"/>
                <a:gd name="connsiteY23" fmla="*/ 898083 h 898083"/>
                <a:gd name="connsiteX24" fmla="*/ 568266 w 653604"/>
                <a:gd name="connsiteY24" fmla="*/ 845255 h 898083"/>
                <a:gd name="connsiteX25" fmla="*/ 568266 w 653604"/>
                <a:gd name="connsiteY25" fmla="*/ 554698 h 898083"/>
                <a:gd name="connsiteX26" fmla="*/ 547135 w 653604"/>
                <a:gd name="connsiteY26" fmla="*/ 512436 h 898083"/>
                <a:gd name="connsiteX27" fmla="*/ 419026 w 653604"/>
                <a:gd name="connsiteY27" fmla="*/ 418665 h 898083"/>
                <a:gd name="connsiteX28" fmla="*/ 454685 w 653604"/>
                <a:gd name="connsiteY28" fmla="*/ 240369 h 898083"/>
                <a:gd name="connsiteX29" fmla="*/ 479778 w 653604"/>
                <a:gd name="connsiteY29" fmla="*/ 298481 h 898083"/>
                <a:gd name="connsiteX30" fmla="*/ 537670 w 653604"/>
                <a:gd name="connsiteY30" fmla="*/ 363255 h 898083"/>
                <a:gd name="connsiteX31" fmla="*/ 591380 w 653604"/>
                <a:gd name="connsiteY31" fmla="*/ 416084 h 898083"/>
                <a:gd name="connsiteX32" fmla="*/ 615693 w 653604"/>
                <a:gd name="connsiteY32" fmla="*/ 418724 h 898083"/>
                <a:gd name="connsiteX33" fmla="*/ 651592 w 653604"/>
                <a:gd name="connsiteY33" fmla="*/ 380685 h 898083"/>
                <a:gd name="connsiteX34" fmla="*/ 609049 w 653604"/>
                <a:gd name="connsiteY34" fmla="*/ 303803 h 898083"/>
                <a:gd name="connsiteX0" fmla="*/ 609049 w 653604"/>
                <a:gd name="connsiteY0" fmla="*/ 303803 h 898083"/>
                <a:gd name="connsiteX1" fmla="*/ 561123 w 653604"/>
                <a:gd name="connsiteY1" fmla="*/ 251754 h 898083"/>
                <a:gd name="connsiteX2" fmla="*/ 490344 w 653604"/>
                <a:gd name="connsiteY2" fmla="*/ 55470 h 898083"/>
                <a:gd name="connsiteX3" fmla="*/ 397894 w 653604"/>
                <a:gd name="connsiteY3" fmla="*/ 0 h 898083"/>
                <a:gd name="connsiteX4" fmla="*/ 352990 w 653604"/>
                <a:gd name="connsiteY4" fmla="*/ 10566 h 898083"/>
                <a:gd name="connsiteX5" fmla="*/ 168091 w 653604"/>
                <a:gd name="connsiteY5" fmla="*/ 83205 h 898083"/>
                <a:gd name="connsiteX6" fmla="*/ 139035 w 653604"/>
                <a:gd name="connsiteY6" fmla="*/ 112260 h 898083"/>
                <a:gd name="connsiteX7" fmla="*/ 73000 w 653604"/>
                <a:gd name="connsiteY7" fmla="*/ 270746 h 898083"/>
                <a:gd name="connsiteX8" fmla="*/ 102055 w 653604"/>
                <a:gd name="connsiteY8" fmla="*/ 339423 h 898083"/>
                <a:gd name="connsiteX9" fmla="*/ 121866 w 653604"/>
                <a:gd name="connsiteY9" fmla="*/ 343385 h 898083"/>
                <a:gd name="connsiteX10" fmla="*/ 170732 w 653604"/>
                <a:gd name="connsiteY10" fmla="*/ 310367 h 898083"/>
                <a:gd name="connsiteX11" fmla="*/ 224881 w 653604"/>
                <a:gd name="connsiteY11" fmla="*/ 173013 h 898083"/>
                <a:gd name="connsiteX12" fmla="*/ 280351 w 653604"/>
                <a:gd name="connsiteY12" fmla="*/ 151882 h 898083"/>
                <a:gd name="connsiteX13" fmla="*/ 189222 w 653604"/>
                <a:gd name="connsiteY13" fmla="*/ 596961 h 898083"/>
                <a:gd name="connsiteX14" fmla="*/ 12247 w 653604"/>
                <a:gd name="connsiteY14" fmla="*/ 812237 h 898083"/>
                <a:gd name="connsiteX15" fmla="*/ 18851 w 653604"/>
                <a:gd name="connsiteY15" fmla="*/ 886197 h 898083"/>
                <a:gd name="connsiteX16" fmla="*/ 51868 w 653604"/>
                <a:gd name="connsiteY16" fmla="*/ 898083 h 898083"/>
                <a:gd name="connsiteX17" fmla="*/ 92810 w 653604"/>
                <a:gd name="connsiteY17" fmla="*/ 878272 h 898083"/>
                <a:gd name="connsiteX18" fmla="*/ 277710 w 653604"/>
                <a:gd name="connsiteY18" fmla="*/ 653752 h 898083"/>
                <a:gd name="connsiteX19" fmla="*/ 288275 w 653604"/>
                <a:gd name="connsiteY19" fmla="*/ 631300 h 898083"/>
                <a:gd name="connsiteX20" fmla="*/ 319973 w 653604"/>
                <a:gd name="connsiteY20" fmla="*/ 478097 h 898083"/>
                <a:gd name="connsiteX21" fmla="*/ 462609 w 653604"/>
                <a:gd name="connsiteY21" fmla="*/ 581113 h 898083"/>
                <a:gd name="connsiteX22" fmla="*/ 462609 w 653604"/>
                <a:gd name="connsiteY22" fmla="*/ 845255 h 898083"/>
                <a:gd name="connsiteX23" fmla="*/ 515438 w 653604"/>
                <a:gd name="connsiteY23" fmla="*/ 898083 h 898083"/>
                <a:gd name="connsiteX24" fmla="*/ 568266 w 653604"/>
                <a:gd name="connsiteY24" fmla="*/ 845255 h 898083"/>
                <a:gd name="connsiteX25" fmla="*/ 568266 w 653604"/>
                <a:gd name="connsiteY25" fmla="*/ 554698 h 898083"/>
                <a:gd name="connsiteX26" fmla="*/ 547135 w 653604"/>
                <a:gd name="connsiteY26" fmla="*/ 512436 h 898083"/>
                <a:gd name="connsiteX27" fmla="*/ 419026 w 653604"/>
                <a:gd name="connsiteY27" fmla="*/ 418665 h 898083"/>
                <a:gd name="connsiteX28" fmla="*/ 454685 w 653604"/>
                <a:gd name="connsiteY28" fmla="*/ 240369 h 898083"/>
                <a:gd name="connsiteX29" fmla="*/ 479778 w 653604"/>
                <a:gd name="connsiteY29" fmla="*/ 298481 h 898083"/>
                <a:gd name="connsiteX30" fmla="*/ 537670 w 653604"/>
                <a:gd name="connsiteY30" fmla="*/ 363255 h 898083"/>
                <a:gd name="connsiteX31" fmla="*/ 591380 w 653604"/>
                <a:gd name="connsiteY31" fmla="*/ 416084 h 898083"/>
                <a:gd name="connsiteX32" fmla="*/ 615693 w 653604"/>
                <a:gd name="connsiteY32" fmla="*/ 418724 h 898083"/>
                <a:gd name="connsiteX33" fmla="*/ 651592 w 653604"/>
                <a:gd name="connsiteY33" fmla="*/ 380685 h 898083"/>
                <a:gd name="connsiteX34" fmla="*/ 609049 w 653604"/>
                <a:gd name="connsiteY34" fmla="*/ 303803 h 898083"/>
                <a:gd name="connsiteX0" fmla="*/ 609049 w 653604"/>
                <a:gd name="connsiteY0" fmla="*/ 303803 h 898083"/>
                <a:gd name="connsiteX1" fmla="*/ 561123 w 653604"/>
                <a:gd name="connsiteY1" fmla="*/ 251754 h 898083"/>
                <a:gd name="connsiteX2" fmla="*/ 490344 w 653604"/>
                <a:gd name="connsiteY2" fmla="*/ 55470 h 898083"/>
                <a:gd name="connsiteX3" fmla="*/ 397894 w 653604"/>
                <a:gd name="connsiteY3" fmla="*/ 0 h 898083"/>
                <a:gd name="connsiteX4" fmla="*/ 352990 w 653604"/>
                <a:gd name="connsiteY4" fmla="*/ 10566 h 898083"/>
                <a:gd name="connsiteX5" fmla="*/ 168091 w 653604"/>
                <a:gd name="connsiteY5" fmla="*/ 83205 h 898083"/>
                <a:gd name="connsiteX6" fmla="*/ 139035 w 653604"/>
                <a:gd name="connsiteY6" fmla="*/ 112260 h 898083"/>
                <a:gd name="connsiteX7" fmla="*/ 73000 w 653604"/>
                <a:gd name="connsiteY7" fmla="*/ 270746 h 898083"/>
                <a:gd name="connsiteX8" fmla="*/ 102055 w 653604"/>
                <a:gd name="connsiteY8" fmla="*/ 339423 h 898083"/>
                <a:gd name="connsiteX9" fmla="*/ 121866 w 653604"/>
                <a:gd name="connsiteY9" fmla="*/ 343385 h 898083"/>
                <a:gd name="connsiteX10" fmla="*/ 170732 w 653604"/>
                <a:gd name="connsiteY10" fmla="*/ 310367 h 898083"/>
                <a:gd name="connsiteX11" fmla="*/ 224881 w 653604"/>
                <a:gd name="connsiteY11" fmla="*/ 173013 h 898083"/>
                <a:gd name="connsiteX12" fmla="*/ 280351 w 653604"/>
                <a:gd name="connsiteY12" fmla="*/ 151882 h 898083"/>
                <a:gd name="connsiteX13" fmla="*/ 189222 w 653604"/>
                <a:gd name="connsiteY13" fmla="*/ 596961 h 898083"/>
                <a:gd name="connsiteX14" fmla="*/ 12247 w 653604"/>
                <a:gd name="connsiteY14" fmla="*/ 812237 h 898083"/>
                <a:gd name="connsiteX15" fmla="*/ 18851 w 653604"/>
                <a:gd name="connsiteY15" fmla="*/ 886197 h 898083"/>
                <a:gd name="connsiteX16" fmla="*/ 51868 w 653604"/>
                <a:gd name="connsiteY16" fmla="*/ 898083 h 898083"/>
                <a:gd name="connsiteX17" fmla="*/ 92810 w 653604"/>
                <a:gd name="connsiteY17" fmla="*/ 878272 h 898083"/>
                <a:gd name="connsiteX18" fmla="*/ 277710 w 653604"/>
                <a:gd name="connsiteY18" fmla="*/ 653752 h 898083"/>
                <a:gd name="connsiteX19" fmla="*/ 288275 w 653604"/>
                <a:gd name="connsiteY19" fmla="*/ 631300 h 898083"/>
                <a:gd name="connsiteX20" fmla="*/ 319973 w 653604"/>
                <a:gd name="connsiteY20" fmla="*/ 478097 h 898083"/>
                <a:gd name="connsiteX21" fmla="*/ 410221 w 653604"/>
                <a:gd name="connsiteY21" fmla="*/ 612069 h 898083"/>
                <a:gd name="connsiteX22" fmla="*/ 462609 w 653604"/>
                <a:gd name="connsiteY22" fmla="*/ 845255 h 898083"/>
                <a:gd name="connsiteX23" fmla="*/ 515438 w 653604"/>
                <a:gd name="connsiteY23" fmla="*/ 898083 h 898083"/>
                <a:gd name="connsiteX24" fmla="*/ 568266 w 653604"/>
                <a:gd name="connsiteY24" fmla="*/ 845255 h 898083"/>
                <a:gd name="connsiteX25" fmla="*/ 568266 w 653604"/>
                <a:gd name="connsiteY25" fmla="*/ 554698 h 898083"/>
                <a:gd name="connsiteX26" fmla="*/ 547135 w 653604"/>
                <a:gd name="connsiteY26" fmla="*/ 512436 h 898083"/>
                <a:gd name="connsiteX27" fmla="*/ 419026 w 653604"/>
                <a:gd name="connsiteY27" fmla="*/ 418665 h 898083"/>
                <a:gd name="connsiteX28" fmla="*/ 454685 w 653604"/>
                <a:gd name="connsiteY28" fmla="*/ 240369 h 898083"/>
                <a:gd name="connsiteX29" fmla="*/ 479778 w 653604"/>
                <a:gd name="connsiteY29" fmla="*/ 298481 h 898083"/>
                <a:gd name="connsiteX30" fmla="*/ 537670 w 653604"/>
                <a:gd name="connsiteY30" fmla="*/ 363255 h 898083"/>
                <a:gd name="connsiteX31" fmla="*/ 591380 w 653604"/>
                <a:gd name="connsiteY31" fmla="*/ 416084 h 898083"/>
                <a:gd name="connsiteX32" fmla="*/ 615693 w 653604"/>
                <a:gd name="connsiteY32" fmla="*/ 418724 h 898083"/>
                <a:gd name="connsiteX33" fmla="*/ 651592 w 653604"/>
                <a:gd name="connsiteY33" fmla="*/ 380685 h 898083"/>
                <a:gd name="connsiteX34" fmla="*/ 609049 w 653604"/>
                <a:gd name="connsiteY34" fmla="*/ 303803 h 898083"/>
                <a:gd name="connsiteX0" fmla="*/ 609049 w 653604"/>
                <a:gd name="connsiteY0" fmla="*/ 303803 h 898083"/>
                <a:gd name="connsiteX1" fmla="*/ 561123 w 653604"/>
                <a:gd name="connsiteY1" fmla="*/ 251754 h 898083"/>
                <a:gd name="connsiteX2" fmla="*/ 490344 w 653604"/>
                <a:gd name="connsiteY2" fmla="*/ 55470 h 898083"/>
                <a:gd name="connsiteX3" fmla="*/ 397894 w 653604"/>
                <a:gd name="connsiteY3" fmla="*/ 0 h 898083"/>
                <a:gd name="connsiteX4" fmla="*/ 352990 w 653604"/>
                <a:gd name="connsiteY4" fmla="*/ 10566 h 898083"/>
                <a:gd name="connsiteX5" fmla="*/ 168091 w 653604"/>
                <a:gd name="connsiteY5" fmla="*/ 83205 h 898083"/>
                <a:gd name="connsiteX6" fmla="*/ 139035 w 653604"/>
                <a:gd name="connsiteY6" fmla="*/ 112260 h 898083"/>
                <a:gd name="connsiteX7" fmla="*/ 73000 w 653604"/>
                <a:gd name="connsiteY7" fmla="*/ 270746 h 898083"/>
                <a:gd name="connsiteX8" fmla="*/ 102055 w 653604"/>
                <a:gd name="connsiteY8" fmla="*/ 339423 h 898083"/>
                <a:gd name="connsiteX9" fmla="*/ 121866 w 653604"/>
                <a:gd name="connsiteY9" fmla="*/ 343385 h 898083"/>
                <a:gd name="connsiteX10" fmla="*/ 170732 w 653604"/>
                <a:gd name="connsiteY10" fmla="*/ 310367 h 898083"/>
                <a:gd name="connsiteX11" fmla="*/ 224881 w 653604"/>
                <a:gd name="connsiteY11" fmla="*/ 173013 h 898083"/>
                <a:gd name="connsiteX12" fmla="*/ 280351 w 653604"/>
                <a:gd name="connsiteY12" fmla="*/ 151882 h 898083"/>
                <a:gd name="connsiteX13" fmla="*/ 189222 w 653604"/>
                <a:gd name="connsiteY13" fmla="*/ 596961 h 898083"/>
                <a:gd name="connsiteX14" fmla="*/ 12247 w 653604"/>
                <a:gd name="connsiteY14" fmla="*/ 812237 h 898083"/>
                <a:gd name="connsiteX15" fmla="*/ 18851 w 653604"/>
                <a:gd name="connsiteY15" fmla="*/ 886197 h 898083"/>
                <a:gd name="connsiteX16" fmla="*/ 51868 w 653604"/>
                <a:gd name="connsiteY16" fmla="*/ 898083 h 898083"/>
                <a:gd name="connsiteX17" fmla="*/ 92810 w 653604"/>
                <a:gd name="connsiteY17" fmla="*/ 878272 h 898083"/>
                <a:gd name="connsiteX18" fmla="*/ 277710 w 653604"/>
                <a:gd name="connsiteY18" fmla="*/ 653752 h 898083"/>
                <a:gd name="connsiteX19" fmla="*/ 288275 w 653604"/>
                <a:gd name="connsiteY19" fmla="*/ 631300 h 898083"/>
                <a:gd name="connsiteX20" fmla="*/ 319973 w 653604"/>
                <a:gd name="connsiteY20" fmla="*/ 478097 h 898083"/>
                <a:gd name="connsiteX21" fmla="*/ 410221 w 653604"/>
                <a:gd name="connsiteY21" fmla="*/ 612069 h 898083"/>
                <a:gd name="connsiteX22" fmla="*/ 462609 w 653604"/>
                <a:gd name="connsiteY22" fmla="*/ 845255 h 898083"/>
                <a:gd name="connsiteX23" fmla="*/ 515438 w 653604"/>
                <a:gd name="connsiteY23" fmla="*/ 898083 h 898083"/>
                <a:gd name="connsiteX24" fmla="*/ 568266 w 653604"/>
                <a:gd name="connsiteY24" fmla="*/ 845255 h 898083"/>
                <a:gd name="connsiteX25" fmla="*/ 568266 w 653604"/>
                <a:gd name="connsiteY25" fmla="*/ 554698 h 898083"/>
                <a:gd name="connsiteX26" fmla="*/ 497129 w 653604"/>
                <a:gd name="connsiteY26" fmla="*/ 560061 h 898083"/>
                <a:gd name="connsiteX27" fmla="*/ 419026 w 653604"/>
                <a:gd name="connsiteY27" fmla="*/ 418665 h 898083"/>
                <a:gd name="connsiteX28" fmla="*/ 454685 w 653604"/>
                <a:gd name="connsiteY28" fmla="*/ 240369 h 898083"/>
                <a:gd name="connsiteX29" fmla="*/ 479778 w 653604"/>
                <a:gd name="connsiteY29" fmla="*/ 298481 h 898083"/>
                <a:gd name="connsiteX30" fmla="*/ 537670 w 653604"/>
                <a:gd name="connsiteY30" fmla="*/ 363255 h 898083"/>
                <a:gd name="connsiteX31" fmla="*/ 591380 w 653604"/>
                <a:gd name="connsiteY31" fmla="*/ 416084 h 898083"/>
                <a:gd name="connsiteX32" fmla="*/ 615693 w 653604"/>
                <a:gd name="connsiteY32" fmla="*/ 418724 h 898083"/>
                <a:gd name="connsiteX33" fmla="*/ 651592 w 653604"/>
                <a:gd name="connsiteY33" fmla="*/ 380685 h 898083"/>
                <a:gd name="connsiteX34" fmla="*/ 609049 w 653604"/>
                <a:gd name="connsiteY34" fmla="*/ 303803 h 898083"/>
                <a:gd name="connsiteX0" fmla="*/ 609049 w 653604"/>
                <a:gd name="connsiteY0" fmla="*/ 303803 h 898083"/>
                <a:gd name="connsiteX1" fmla="*/ 561123 w 653604"/>
                <a:gd name="connsiteY1" fmla="*/ 251754 h 898083"/>
                <a:gd name="connsiteX2" fmla="*/ 490344 w 653604"/>
                <a:gd name="connsiteY2" fmla="*/ 55470 h 898083"/>
                <a:gd name="connsiteX3" fmla="*/ 397894 w 653604"/>
                <a:gd name="connsiteY3" fmla="*/ 0 h 898083"/>
                <a:gd name="connsiteX4" fmla="*/ 352990 w 653604"/>
                <a:gd name="connsiteY4" fmla="*/ 10566 h 898083"/>
                <a:gd name="connsiteX5" fmla="*/ 168091 w 653604"/>
                <a:gd name="connsiteY5" fmla="*/ 83205 h 898083"/>
                <a:gd name="connsiteX6" fmla="*/ 139035 w 653604"/>
                <a:gd name="connsiteY6" fmla="*/ 112260 h 898083"/>
                <a:gd name="connsiteX7" fmla="*/ 73000 w 653604"/>
                <a:gd name="connsiteY7" fmla="*/ 270746 h 898083"/>
                <a:gd name="connsiteX8" fmla="*/ 102055 w 653604"/>
                <a:gd name="connsiteY8" fmla="*/ 339423 h 898083"/>
                <a:gd name="connsiteX9" fmla="*/ 121866 w 653604"/>
                <a:gd name="connsiteY9" fmla="*/ 343385 h 898083"/>
                <a:gd name="connsiteX10" fmla="*/ 170732 w 653604"/>
                <a:gd name="connsiteY10" fmla="*/ 310367 h 898083"/>
                <a:gd name="connsiteX11" fmla="*/ 224881 w 653604"/>
                <a:gd name="connsiteY11" fmla="*/ 173013 h 898083"/>
                <a:gd name="connsiteX12" fmla="*/ 280351 w 653604"/>
                <a:gd name="connsiteY12" fmla="*/ 151882 h 898083"/>
                <a:gd name="connsiteX13" fmla="*/ 189222 w 653604"/>
                <a:gd name="connsiteY13" fmla="*/ 596961 h 898083"/>
                <a:gd name="connsiteX14" fmla="*/ 12247 w 653604"/>
                <a:gd name="connsiteY14" fmla="*/ 812237 h 898083"/>
                <a:gd name="connsiteX15" fmla="*/ 18851 w 653604"/>
                <a:gd name="connsiteY15" fmla="*/ 886197 h 898083"/>
                <a:gd name="connsiteX16" fmla="*/ 51868 w 653604"/>
                <a:gd name="connsiteY16" fmla="*/ 898083 h 898083"/>
                <a:gd name="connsiteX17" fmla="*/ 92810 w 653604"/>
                <a:gd name="connsiteY17" fmla="*/ 878272 h 898083"/>
                <a:gd name="connsiteX18" fmla="*/ 277710 w 653604"/>
                <a:gd name="connsiteY18" fmla="*/ 653752 h 898083"/>
                <a:gd name="connsiteX19" fmla="*/ 288275 w 653604"/>
                <a:gd name="connsiteY19" fmla="*/ 631300 h 898083"/>
                <a:gd name="connsiteX20" fmla="*/ 319973 w 653604"/>
                <a:gd name="connsiteY20" fmla="*/ 478097 h 898083"/>
                <a:gd name="connsiteX21" fmla="*/ 410221 w 653604"/>
                <a:gd name="connsiteY21" fmla="*/ 612069 h 898083"/>
                <a:gd name="connsiteX22" fmla="*/ 462609 w 653604"/>
                <a:gd name="connsiteY22" fmla="*/ 845255 h 898083"/>
                <a:gd name="connsiteX23" fmla="*/ 515438 w 653604"/>
                <a:gd name="connsiteY23" fmla="*/ 898083 h 898083"/>
                <a:gd name="connsiteX24" fmla="*/ 568266 w 653604"/>
                <a:gd name="connsiteY24" fmla="*/ 845255 h 898083"/>
                <a:gd name="connsiteX25" fmla="*/ 518260 w 653604"/>
                <a:gd name="connsiteY25" fmla="*/ 626136 h 898083"/>
                <a:gd name="connsiteX26" fmla="*/ 497129 w 653604"/>
                <a:gd name="connsiteY26" fmla="*/ 560061 h 898083"/>
                <a:gd name="connsiteX27" fmla="*/ 419026 w 653604"/>
                <a:gd name="connsiteY27" fmla="*/ 418665 h 898083"/>
                <a:gd name="connsiteX28" fmla="*/ 454685 w 653604"/>
                <a:gd name="connsiteY28" fmla="*/ 240369 h 898083"/>
                <a:gd name="connsiteX29" fmla="*/ 479778 w 653604"/>
                <a:gd name="connsiteY29" fmla="*/ 298481 h 898083"/>
                <a:gd name="connsiteX30" fmla="*/ 537670 w 653604"/>
                <a:gd name="connsiteY30" fmla="*/ 363255 h 898083"/>
                <a:gd name="connsiteX31" fmla="*/ 591380 w 653604"/>
                <a:gd name="connsiteY31" fmla="*/ 416084 h 898083"/>
                <a:gd name="connsiteX32" fmla="*/ 615693 w 653604"/>
                <a:gd name="connsiteY32" fmla="*/ 418724 h 898083"/>
                <a:gd name="connsiteX33" fmla="*/ 651592 w 653604"/>
                <a:gd name="connsiteY33" fmla="*/ 380685 h 898083"/>
                <a:gd name="connsiteX34" fmla="*/ 609049 w 653604"/>
                <a:gd name="connsiteY34" fmla="*/ 303803 h 898083"/>
                <a:gd name="connsiteX0" fmla="*/ 609049 w 653604"/>
                <a:gd name="connsiteY0" fmla="*/ 304318 h 898598"/>
                <a:gd name="connsiteX1" fmla="*/ 561123 w 653604"/>
                <a:gd name="connsiteY1" fmla="*/ 252269 h 898598"/>
                <a:gd name="connsiteX2" fmla="*/ 490344 w 653604"/>
                <a:gd name="connsiteY2" fmla="*/ 55985 h 898598"/>
                <a:gd name="connsiteX3" fmla="*/ 397894 w 653604"/>
                <a:gd name="connsiteY3" fmla="*/ 515 h 898598"/>
                <a:gd name="connsiteX4" fmla="*/ 168091 w 653604"/>
                <a:gd name="connsiteY4" fmla="*/ 83720 h 898598"/>
                <a:gd name="connsiteX5" fmla="*/ 139035 w 653604"/>
                <a:gd name="connsiteY5" fmla="*/ 112775 h 898598"/>
                <a:gd name="connsiteX6" fmla="*/ 73000 w 653604"/>
                <a:gd name="connsiteY6" fmla="*/ 271261 h 898598"/>
                <a:gd name="connsiteX7" fmla="*/ 102055 w 653604"/>
                <a:gd name="connsiteY7" fmla="*/ 339938 h 898598"/>
                <a:gd name="connsiteX8" fmla="*/ 121866 w 653604"/>
                <a:gd name="connsiteY8" fmla="*/ 343900 h 898598"/>
                <a:gd name="connsiteX9" fmla="*/ 170732 w 653604"/>
                <a:gd name="connsiteY9" fmla="*/ 310882 h 898598"/>
                <a:gd name="connsiteX10" fmla="*/ 224881 w 653604"/>
                <a:gd name="connsiteY10" fmla="*/ 173528 h 898598"/>
                <a:gd name="connsiteX11" fmla="*/ 280351 w 653604"/>
                <a:gd name="connsiteY11" fmla="*/ 152397 h 898598"/>
                <a:gd name="connsiteX12" fmla="*/ 189222 w 653604"/>
                <a:gd name="connsiteY12" fmla="*/ 597476 h 898598"/>
                <a:gd name="connsiteX13" fmla="*/ 12247 w 653604"/>
                <a:gd name="connsiteY13" fmla="*/ 812752 h 898598"/>
                <a:gd name="connsiteX14" fmla="*/ 18851 w 653604"/>
                <a:gd name="connsiteY14" fmla="*/ 886712 h 898598"/>
                <a:gd name="connsiteX15" fmla="*/ 51868 w 653604"/>
                <a:gd name="connsiteY15" fmla="*/ 898598 h 898598"/>
                <a:gd name="connsiteX16" fmla="*/ 92810 w 653604"/>
                <a:gd name="connsiteY16" fmla="*/ 878787 h 898598"/>
                <a:gd name="connsiteX17" fmla="*/ 277710 w 653604"/>
                <a:gd name="connsiteY17" fmla="*/ 654267 h 898598"/>
                <a:gd name="connsiteX18" fmla="*/ 288275 w 653604"/>
                <a:gd name="connsiteY18" fmla="*/ 631815 h 898598"/>
                <a:gd name="connsiteX19" fmla="*/ 319973 w 653604"/>
                <a:gd name="connsiteY19" fmla="*/ 478612 h 898598"/>
                <a:gd name="connsiteX20" fmla="*/ 410221 w 653604"/>
                <a:gd name="connsiteY20" fmla="*/ 612584 h 898598"/>
                <a:gd name="connsiteX21" fmla="*/ 462609 w 653604"/>
                <a:gd name="connsiteY21" fmla="*/ 845770 h 898598"/>
                <a:gd name="connsiteX22" fmla="*/ 515438 w 653604"/>
                <a:gd name="connsiteY22" fmla="*/ 898598 h 898598"/>
                <a:gd name="connsiteX23" fmla="*/ 568266 w 653604"/>
                <a:gd name="connsiteY23" fmla="*/ 845770 h 898598"/>
                <a:gd name="connsiteX24" fmla="*/ 518260 w 653604"/>
                <a:gd name="connsiteY24" fmla="*/ 626651 h 898598"/>
                <a:gd name="connsiteX25" fmla="*/ 497129 w 653604"/>
                <a:gd name="connsiteY25" fmla="*/ 560576 h 898598"/>
                <a:gd name="connsiteX26" fmla="*/ 419026 w 653604"/>
                <a:gd name="connsiteY26" fmla="*/ 419180 h 898598"/>
                <a:gd name="connsiteX27" fmla="*/ 454685 w 653604"/>
                <a:gd name="connsiteY27" fmla="*/ 240884 h 898598"/>
                <a:gd name="connsiteX28" fmla="*/ 479778 w 653604"/>
                <a:gd name="connsiteY28" fmla="*/ 298996 h 898598"/>
                <a:gd name="connsiteX29" fmla="*/ 537670 w 653604"/>
                <a:gd name="connsiteY29" fmla="*/ 363770 h 898598"/>
                <a:gd name="connsiteX30" fmla="*/ 591380 w 653604"/>
                <a:gd name="connsiteY30" fmla="*/ 416599 h 898598"/>
                <a:gd name="connsiteX31" fmla="*/ 615693 w 653604"/>
                <a:gd name="connsiteY31" fmla="*/ 419239 h 898598"/>
                <a:gd name="connsiteX32" fmla="*/ 651592 w 653604"/>
                <a:gd name="connsiteY32" fmla="*/ 381200 h 898598"/>
                <a:gd name="connsiteX33" fmla="*/ 609049 w 653604"/>
                <a:gd name="connsiteY33" fmla="*/ 304318 h 898598"/>
                <a:gd name="connsiteX0" fmla="*/ 609049 w 653604"/>
                <a:gd name="connsiteY0" fmla="*/ 299647 h 893927"/>
                <a:gd name="connsiteX1" fmla="*/ 561123 w 653604"/>
                <a:gd name="connsiteY1" fmla="*/ 247598 h 893927"/>
                <a:gd name="connsiteX2" fmla="*/ 490344 w 653604"/>
                <a:gd name="connsiteY2" fmla="*/ 51314 h 893927"/>
                <a:gd name="connsiteX3" fmla="*/ 326457 w 653604"/>
                <a:gd name="connsiteY3" fmla="*/ 606 h 893927"/>
                <a:gd name="connsiteX4" fmla="*/ 168091 w 653604"/>
                <a:gd name="connsiteY4" fmla="*/ 79049 h 893927"/>
                <a:gd name="connsiteX5" fmla="*/ 139035 w 653604"/>
                <a:gd name="connsiteY5" fmla="*/ 108104 h 893927"/>
                <a:gd name="connsiteX6" fmla="*/ 73000 w 653604"/>
                <a:gd name="connsiteY6" fmla="*/ 266590 h 893927"/>
                <a:gd name="connsiteX7" fmla="*/ 102055 w 653604"/>
                <a:gd name="connsiteY7" fmla="*/ 335267 h 893927"/>
                <a:gd name="connsiteX8" fmla="*/ 121866 w 653604"/>
                <a:gd name="connsiteY8" fmla="*/ 339229 h 893927"/>
                <a:gd name="connsiteX9" fmla="*/ 170732 w 653604"/>
                <a:gd name="connsiteY9" fmla="*/ 306211 h 893927"/>
                <a:gd name="connsiteX10" fmla="*/ 224881 w 653604"/>
                <a:gd name="connsiteY10" fmla="*/ 168857 h 893927"/>
                <a:gd name="connsiteX11" fmla="*/ 280351 w 653604"/>
                <a:gd name="connsiteY11" fmla="*/ 147726 h 893927"/>
                <a:gd name="connsiteX12" fmla="*/ 189222 w 653604"/>
                <a:gd name="connsiteY12" fmla="*/ 592805 h 893927"/>
                <a:gd name="connsiteX13" fmla="*/ 12247 w 653604"/>
                <a:gd name="connsiteY13" fmla="*/ 808081 h 893927"/>
                <a:gd name="connsiteX14" fmla="*/ 18851 w 653604"/>
                <a:gd name="connsiteY14" fmla="*/ 882041 h 893927"/>
                <a:gd name="connsiteX15" fmla="*/ 51868 w 653604"/>
                <a:gd name="connsiteY15" fmla="*/ 893927 h 893927"/>
                <a:gd name="connsiteX16" fmla="*/ 92810 w 653604"/>
                <a:gd name="connsiteY16" fmla="*/ 874116 h 893927"/>
                <a:gd name="connsiteX17" fmla="*/ 277710 w 653604"/>
                <a:gd name="connsiteY17" fmla="*/ 649596 h 893927"/>
                <a:gd name="connsiteX18" fmla="*/ 288275 w 653604"/>
                <a:gd name="connsiteY18" fmla="*/ 627144 h 893927"/>
                <a:gd name="connsiteX19" fmla="*/ 319973 w 653604"/>
                <a:gd name="connsiteY19" fmla="*/ 473941 h 893927"/>
                <a:gd name="connsiteX20" fmla="*/ 410221 w 653604"/>
                <a:gd name="connsiteY20" fmla="*/ 607913 h 893927"/>
                <a:gd name="connsiteX21" fmla="*/ 462609 w 653604"/>
                <a:gd name="connsiteY21" fmla="*/ 841099 h 893927"/>
                <a:gd name="connsiteX22" fmla="*/ 515438 w 653604"/>
                <a:gd name="connsiteY22" fmla="*/ 893927 h 893927"/>
                <a:gd name="connsiteX23" fmla="*/ 568266 w 653604"/>
                <a:gd name="connsiteY23" fmla="*/ 841099 h 893927"/>
                <a:gd name="connsiteX24" fmla="*/ 518260 w 653604"/>
                <a:gd name="connsiteY24" fmla="*/ 621980 h 893927"/>
                <a:gd name="connsiteX25" fmla="*/ 497129 w 653604"/>
                <a:gd name="connsiteY25" fmla="*/ 555905 h 893927"/>
                <a:gd name="connsiteX26" fmla="*/ 419026 w 653604"/>
                <a:gd name="connsiteY26" fmla="*/ 414509 h 893927"/>
                <a:gd name="connsiteX27" fmla="*/ 454685 w 653604"/>
                <a:gd name="connsiteY27" fmla="*/ 236213 h 893927"/>
                <a:gd name="connsiteX28" fmla="*/ 479778 w 653604"/>
                <a:gd name="connsiteY28" fmla="*/ 294325 h 893927"/>
                <a:gd name="connsiteX29" fmla="*/ 537670 w 653604"/>
                <a:gd name="connsiteY29" fmla="*/ 359099 h 893927"/>
                <a:gd name="connsiteX30" fmla="*/ 591380 w 653604"/>
                <a:gd name="connsiteY30" fmla="*/ 411928 h 893927"/>
                <a:gd name="connsiteX31" fmla="*/ 615693 w 653604"/>
                <a:gd name="connsiteY31" fmla="*/ 414568 h 893927"/>
                <a:gd name="connsiteX32" fmla="*/ 651592 w 653604"/>
                <a:gd name="connsiteY32" fmla="*/ 376529 h 893927"/>
                <a:gd name="connsiteX33" fmla="*/ 609049 w 653604"/>
                <a:gd name="connsiteY33" fmla="*/ 299647 h 893927"/>
                <a:gd name="connsiteX0" fmla="*/ 609049 w 653604"/>
                <a:gd name="connsiteY0" fmla="*/ 304018 h 898298"/>
                <a:gd name="connsiteX1" fmla="*/ 561123 w 653604"/>
                <a:gd name="connsiteY1" fmla="*/ 251969 h 898298"/>
                <a:gd name="connsiteX2" fmla="*/ 459388 w 653604"/>
                <a:gd name="connsiteY2" fmla="*/ 29491 h 898298"/>
                <a:gd name="connsiteX3" fmla="*/ 326457 w 653604"/>
                <a:gd name="connsiteY3" fmla="*/ 4977 h 898298"/>
                <a:gd name="connsiteX4" fmla="*/ 168091 w 653604"/>
                <a:gd name="connsiteY4" fmla="*/ 83420 h 898298"/>
                <a:gd name="connsiteX5" fmla="*/ 139035 w 653604"/>
                <a:gd name="connsiteY5" fmla="*/ 112475 h 898298"/>
                <a:gd name="connsiteX6" fmla="*/ 73000 w 653604"/>
                <a:gd name="connsiteY6" fmla="*/ 270961 h 898298"/>
                <a:gd name="connsiteX7" fmla="*/ 102055 w 653604"/>
                <a:gd name="connsiteY7" fmla="*/ 339638 h 898298"/>
                <a:gd name="connsiteX8" fmla="*/ 121866 w 653604"/>
                <a:gd name="connsiteY8" fmla="*/ 343600 h 898298"/>
                <a:gd name="connsiteX9" fmla="*/ 170732 w 653604"/>
                <a:gd name="connsiteY9" fmla="*/ 310582 h 898298"/>
                <a:gd name="connsiteX10" fmla="*/ 224881 w 653604"/>
                <a:gd name="connsiteY10" fmla="*/ 173228 h 898298"/>
                <a:gd name="connsiteX11" fmla="*/ 280351 w 653604"/>
                <a:gd name="connsiteY11" fmla="*/ 152097 h 898298"/>
                <a:gd name="connsiteX12" fmla="*/ 189222 w 653604"/>
                <a:gd name="connsiteY12" fmla="*/ 597176 h 898298"/>
                <a:gd name="connsiteX13" fmla="*/ 12247 w 653604"/>
                <a:gd name="connsiteY13" fmla="*/ 812452 h 898298"/>
                <a:gd name="connsiteX14" fmla="*/ 18851 w 653604"/>
                <a:gd name="connsiteY14" fmla="*/ 886412 h 898298"/>
                <a:gd name="connsiteX15" fmla="*/ 51868 w 653604"/>
                <a:gd name="connsiteY15" fmla="*/ 898298 h 898298"/>
                <a:gd name="connsiteX16" fmla="*/ 92810 w 653604"/>
                <a:gd name="connsiteY16" fmla="*/ 878487 h 898298"/>
                <a:gd name="connsiteX17" fmla="*/ 277710 w 653604"/>
                <a:gd name="connsiteY17" fmla="*/ 653967 h 898298"/>
                <a:gd name="connsiteX18" fmla="*/ 288275 w 653604"/>
                <a:gd name="connsiteY18" fmla="*/ 631515 h 898298"/>
                <a:gd name="connsiteX19" fmla="*/ 319973 w 653604"/>
                <a:gd name="connsiteY19" fmla="*/ 478312 h 898298"/>
                <a:gd name="connsiteX20" fmla="*/ 410221 w 653604"/>
                <a:gd name="connsiteY20" fmla="*/ 612284 h 898298"/>
                <a:gd name="connsiteX21" fmla="*/ 462609 w 653604"/>
                <a:gd name="connsiteY21" fmla="*/ 845470 h 898298"/>
                <a:gd name="connsiteX22" fmla="*/ 515438 w 653604"/>
                <a:gd name="connsiteY22" fmla="*/ 898298 h 898298"/>
                <a:gd name="connsiteX23" fmla="*/ 568266 w 653604"/>
                <a:gd name="connsiteY23" fmla="*/ 845470 h 898298"/>
                <a:gd name="connsiteX24" fmla="*/ 518260 w 653604"/>
                <a:gd name="connsiteY24" fmla="*/ 626351 h 898298"/>
                <a:gd name="connsiteX25" fmla="*/ 497129 w 653604"/>
                <a:gd name="connsiteY25" fmla="*/ 560276 h 898298"/>
                <a:gd name="connsiteX26" fmla="*/ 419026 w 653604"/>
                <a:gd name="connsiteY26" fmla="*/ 418880 h 898298"/>
                <a:gd name="connsiteX27" fmla="*/ 454685 w 653604"/>
                <a:gd name="connsiteY27" fmla="*/ 240584 h 898298"/>
                <a:gd name="connsiteX28" fmla="*/ 479778 w 653604"/>
                <a:gd name="connsiteY28" fmla="*/ 298696 h 898298"/>
                <a:gd name="connsiteX29" fmla="*/ 537670 w 653604"/>
                <a:gd name="connsiteY29" fmla="*/ 363470 h 898298"/>
                <a:gd name="connsiteX30" fmla="*/ 591380 w 653604"/>
                <a:gd name="connsiteY30" fmla="*/ 416299 h 898298"/>
                <a:gd name="connsiteX31" fmla="*/ 615693 w 653604"/>
                <a:gd name="connsiteY31" fmla="*/ 418939 h 898298"/>
                <a:gd name="connsiteX32" fmla="*/ 651592 w 653604"/>
                <a:gd name="connsiteY32" fmla="*/ 380900 h 898298"/>
                <a:gd name="connsiteX33" fmla="*/ 609049 w 653604"/>
                <a:gd name="connsiteY33" fmla="*/ 304018 h 898298"/>
                <a:gd name="connsiteX0" fmla="*/ 609049 w 653604"/>
                <a:gd name="connsiteY0" fmla="*/ 304018 h 898298"/>
                <a:gd name="connsiteX1" fmla="*/ 561123 w 653604"/>
                <a:gd name="connsiteY1" fmla="*/ 251969 h 898298"/>
                <a:gd name="connsiteX2" fmla="*/ 459388 w 653604"/>
                <a:gd name="connsiteY2" fmla="*/ 29491 h 898298"/>
                <a:gd name="connsiteX3" fmla="*/ 326457 w 653604"/>
                <a:gd name="connsiteY3" fmla="*/ 4977 h 898298"/>
                <a:gd name="connsiteX4" fmla="*/ 168091 w 653604"/>
                <a:gd name="connsiteY4" fmla="*/ 83420 h 898298"/>
                <a:gd name="connsiteX5" fmla="*/ 139035 w 653604"/>
                <a:gd name="connsiteY5" fmla="*/ 112475 h 898298"/>
                <a:gd name="connsiteX6" fmla="*/ 73000 w 653604"/>
                <a:gd name="connsiteY6" fmla="*/ 270961 h 898298"/>
                <a:gd name="connsiteX7" fmla="*/ 102055 w 653604"/>
                <a:gd name="connsiteY7" fmla="*/ 339638 h 898298"/>
                <a:gd name="connsiteX8" fmla="*/ 121866 w 653604"/>
                <a:gd name="connsiteY8" fmla="*/ 343600 h 898298"/>
                <a:gd name="connsiteX9" fmla="*/ 170732 w 653604"/>
                <a:gd name="connsiteY9" fmla="*/ 310582 h 898298"/>
                <a:gd name="connsiteX10" fmla="*/ 224881 w 653604"/>
                <a:gd name="connsiteY10" fmla="*/ 173228 h 898298"/>
                <a:gd name="connsiteX11" fmla="*/ 280351 w 653604"/>
                <a:gd name="connsiteY11" fmla="*/ 152097 h 898298"/>
                <a:gd name="connsiteX12" fmla="*/ 189222 w 653604"/>
                <a:gd name="connsiteY12" fmla="*/ 597176 h 898298"/>
                <a:gd name="connsiteX13" fmla="*/ 12247 w 653604"/>
                <a:gd name="connsiteY13" fmla="*/ 812452 h 898298"/>
                <a:gd name="connsiteX14" fmla="*/ 18851 w 653604"/>
                <a:gd name="connsiteY14" fmla="*/ 886412 h 898298"/>
                <a:gd name="connsiteX15" fmla="*/ 51868 w 653604"/>
                <a:gd name="connsiteY15" fmla="*/ 898298 h 898298"/>
                <a:gd name="connsiteX16" fmla="*/ 92810 w 653604"/>
                <a:gd name="connsiteY16" fmla="*/ 878487 h 898298"/>
                <a:gd name="connsiteX17" fmla="*/ 277710 w 653604"/>
                <a:gd name="connsiteY17" fmla="*/ 653967 h 898298"/>
                <a:gd name="connsiteX18" fmla="*/ 288275 w 653604"/>
                <a:gd name="connsiteY18" fmla="*/ 631515 h 898298"/>
                <a:gd name="connsiteX19" fmla="*/ 346167 w 653604"/>
                <a:gd name="connsiteY19" fmla="*/ 497362 h 898298"/>
                <a:gd name="connsiteX20" fmla="*/ 410221 w 653604"/>
                <a:gd name="connsiteY20" fmla="*/ 612284 h 898298"/>
                <a:gd name="connsiteX21" fmla="*/ 462609 w 653604"/>
                <a:gd name="connsiteY21" fmla="*/ 845470 h 898298"/>
                <a:gd name="connsiteX22" fmla="*/ 515438 w 653604"/>
                <a:gd name="connsiteY22" fmla="*/ 898298 h 898298"/>
                <a:gd name="connsiteX23" fmla="*/ 568266 w 653604"/>
                <a:gd name="connsiteY23" fmla="*/ 845470 h 898298"/>
                <a:gd name="connsiteX24" fmla="*/ 518260 w 653604"/>
                <a:gd name="connsiteY24" fmla="*/ 626351 h 898298"/>
                <a:gd name="connsiteX25" fmla="*/ 497129 w 653604"/>
                <a:gd name="connsiteY25" fmla="*/ 560276 h 898298"/>
                <a:gd name="connsiteX26" fmla="*/ 419026 w 653604"/>
                <a:gd name="connsiteY26" fmla="*/ 418880 h 898298"/>
                <a:gd name="connsiteX27" fmla="*/ 454685 w 653604"/>
                <a:gd name="connsiteY27" fmla="*/ 240584 h 898298"/>
                <a:gd name="connsiteX28" fmla="*/ 479778 w 653604"/>
                <a:gd name="connsiteY28" fmla="*/ 298696 h 898298"/>
                <a:gd name="connsiteX29" fmla="*/ 537670 w 653604"/>
                <a:gd name="connsiteY29" fmla="*/ 363470 h 898298"/>
                <a:gd name="connsiteX30" fmla="*/ 591380 w 653604"/>
                <a:gd name="connsiteY30" fmla="*/ 416299 h 898298"/>
                <a:gd name="connsiteX31" fmla="*/ 615693 w 653604"/>
                <a:gd name="connsiteY31" fmla="*/ 418939 h 898298"/>
                <a:gd name="connsiteX32" fmla="*/ 651592 w 653604"/>
                <a:gd name="connsiteY32" fmla="*/ 380900 h 898298"/>
                <a:gd name="connsiteX33" fmla="*/ 609049 w 653604"/>
                <a:gd name="connsiteY33" fmla="*/ 304018 h 898298"/>
                <a:gd name="connsiteX0" fmla="*/ 609049 w 653604"/>
                <a:gd name="connsiteY0" fmla="*/ 304018 h 898298"/>
                <a:gd name="connsiteX1" fmla="*/ 561123 w 653604"/>
                <a:gd name="connsiteY1" fmla="*/ 251969 h 898298"/>
                <a:gd name="connsiteX2" fmla="*/ 459388 w 653604"/>
                <a:gd name="connsiteY2" fmla="*/ 29491 h 898298"/>
                <a:gd name="connsiteX3" fmla="*/ 326457 w 653604"/>
                <a:gd name="connsiteY3" fmla="*/ 4977 h 898298"/>
                <a:gd name="connsiteX4" fmla="*/ 168091 w 653604"/>
                <a:gd name="connsiteY4" fmla="*/ 83420 h 898298"/>
                <a:gd name="connsiteX5" fmla="*/ 139035 w 653604"/>
                <a:gd name="connsiteY5" fmla="*/ 112475 h 898298"/>
                <a:gd name="connsiteX6" fmla="*/ 73000 w 653604"/>
                <a:gd name="connsiteY6" fmla="*/ 270961 h 898298"/>
                <a:gd name="connsiteX7" fmla="*/ 102055 w 653604"/>
                <a:gd name="connsiteY7" fmla="*/ 339638 h 898298"/>
                <a:gd name="connsiteX8" fmla="*/ 121866 w 653604"/>
                <a:gd name="connsiteY8" fmla="*/ 343600 h 898298"/>
                <a:gd name="connsiteX9" fmla="*/ 170732 w 653604"/>
                <a:gd name="connsiteY9" fmla="*/ 310582 h 898298"/>
                <a:gd name="connsiteX10" fmla="*/ 224881 w 653604"/>
                <a:gd name="connsiteY10" fmla="*/ 173228 h 898298"/>
                <a:gd name="connsiteX11" fmla="*/ 280351 w 653604"/>
                <a:gd name="connsiteY11" fmla="*/ 152097 h 898298"/>
                <a:gd name="connsiteX12" fmla="*/ 189222 w 653604"/>
                <a:gd name="connsiteY12" fmla="*/ 597176 h 898298"/>
                <a:gd name="connsiteX13" fmla="*/ 12247 w 653604"/>
                <a:gd name="connsiteY13" fmla="*/ 812452 h 898298"/>
                <a:gd name="connsiteX14" fmla="*/ 18851 w 653604"/>
                <a:gd name="connsiteY14" fmla="*/ 886412 h 898298"/>
                <a:gd name="connsiteX15" fmla="*/ 51868 w 653604"/>
                <a:gd name="connsiteY15" fmla="*/ 898298 h 898298"/>
                <a:gd name="connsiteX16" fmla="*/ 92810 w 653604"/>
                <a:gd name="connsiteY16" fmla="*/ 878487 h 898298"/>
                <a:gd name="connsiteX17" fmla="*/ 277710 w 653604"/>
                <a:gd name="connsiteY17" fmla="*/ 653967 h 898298"/>
                <a:gd name="connsiteX18" fmla="*/ 304944 w 653604"/>
                <a:gd name="connsiteY18" fmla="*/ 579127 h 898298"/>
                <a:gd name="connsiteX19" fmla="*/ 346167 w 653604"/>
                <a:gd name="connsiteY19" fmla="*/ 497362 h 898298"/>
                <a:gd name="connsiteX20" fmla="*/ 410221 w 653604"/>
                <a:gd name="connsiteY20" fmla="*/ 612284 h 898298"/>
                <a:gd name="connsiteX21" fmla="*/ 462609 w 653604"/>
                <a:gd name="connsiteY21" fmla="*/ 845470 h 898298"/>
                <a:gd name="connsiteX22" fmla="*/ 515438 w 653604"/>
                <a:gd name="connsiteY22" fmla="*/ 898298 h 898298"/>
                <a:gd name="connsiteX23" fmla="*/ 568266 w 653604"/>
                <a:gd name="connsiteY23" fmla="*/ 845470 h 898298"/>
                <a:gd name="connsiteX24" fmla="*/ 518260 w 653604"/>
                <a:gd name="connsiteY24" fmla="*/ 626351 h 898298"/>
                <a:gd name="connsiteX25" fmla="*/ 497129 w 653604"/>
                <a:gd name="connsiteY25" fmla="*/ 560276 h 898298"/>
                <a:gd name="connsiteX26" fmla="*/ 419026 w 653604"/>
                <a:gd name="connsiteY26" fmla="*/ 418880 h 898298"/>
                <a:gd name="connsiteX27" fmla="*/ 454685 w 653604"/>
                <a:gd name="connsiteY27" fmla="*/ 240584 h 898298"/>
                <a:gd name="connsiteX28" fmla="*/ 479778 w 653604"/>
                <a:gd name="connsiteY28" fmla="*/ 298696 h 898298"/>
                <a:gd name="connsiteX29" fmla="*/ 537670 w 653604"/>
                <a:gd name="connsiteY29" fmla="*/ 363470 h 898298"/>
                <a:gd name="connsiteX30" fmla="*/ 591380 w 653604"/>
                <a:gd name="connsiteY30" fmla="*/ 416299 h 898298"/>
                <a:gd name="connsiteX31" fmla="*/ 615693 w 653604"/>
                <a:gd name="connsiteY31" fmla="*/ 418939 h 898298"/>
                <a:gd name="connsiteX32" fmla="*/ 651592 w 653604"/>
                <a:gd name="connsiteY32" fmla="*/ 380900 h 898298"/>
                <a:gd name="connsiteX33" fmla="*/ 609049 w 653604"/>
                <a:gd name="connsiteY33" fmla="*/ 304018 h 898298"/>
                <a:gd name="connsiteX0" fmla="*/ 609049 w 653604"/>
                <a:gd name="connsiteY0" fmla="*/ 304018 h 898298"/>
                <a:gd name="connsiteX1" fmla="*/ 561123 w 653604"/>
                <a:gd name="connsiteY1" fmla="*/ 251969 h 898298"/>
                <a:gd name="connsiteX2" fmla="*/ 459388 w 653604"/>
                <a:gd name="connsiteY2" fmla="*/ 29491 h 898298"/>
                <a:gd name="connsiteX3" fmla="*/ 326457 w 653604"/>
                <a:gd name="connsiteY3" fmla="*/ 4977 h 898298"/>
                <a:gd name="connsiteX4" fmla="*/ 168091 w 653604"/>
                <a:gd name="connsiteY4" fmla="*/ 83420 h 898298"/>
                <a:gd name="connsiteX5" fmla="*/ 139035 w 653604"/>
                <a:gd name="connsiteY5" fmla="*/ 112475 h 898298"/>
                <a:gd name="connsiteX6" fmla="*/ 73000 w 653604"/>
                <a:gd name="connsiteY6" fmla="*/ 270961 h 898298"/>
                <a:gd name="connsiteX7" fmla="*/ 102055 w 653604"/>
                <a:gd name="connsiteY7" fmla="*/ 339638 h 898298"/>
                <a:gd name="connsiteX8" fmla="*/ 121866 w 653604"/>
                <a:gd name="connsiteY8" fmla="*/ 343600 h 898298"/>
                <a:gd name="connsiteX9" fmla="*/ 170732 w 653604"/>
                <a:gd name="connsiteY9" fmla="*/ 310582 h 898298"/>
                <a:gd name="connsiteX10" fmla="*/ 224881 w 653604"/>
                <a:gd name="connsiteY10" fmla="*/ 173228 h 898298"/>
                <a:gd name="connsiteX11" fmla="*/ 280351 w 653604"/>
                <a:gd name="connsiteY11" fmla="*/ 152097 h 898298"/>
                <a:gd name="connsiteX12" fmla="*/ 189222 w 653604"/>
                <a:gd name="connsiteY12" fmla="*/ 597176 h 898298"/>
                <a:gd name="connsiteX13" fmla="*/ 12247 w 653604"/>
                <a:gd name="connsiteY13" fmla="*/ 812452 h 898298"/>
                <a:gd name="connsiteX14" fmla="*/ 18851 w 653604"/>
                <a:gd name="connsiteY14" fmla="*/ 886412 h 898298"/>
                <a:gd name="connsiteX15" fmla="*/ 51868 w 653604"/>
                <a:gd name="connsiteY15" fmla="*/ 898298 h 898298"/>
                <a:gd name="connsiteX16" fmla="*/ 92810 w 653604"/>
                <a:gd name="connsiteY16" fmla="*/ 878487 h 898298"/>
                <a:gd name="connsiteX17" fmla="*/ 277710 w 653604"/>
                <a:gd name="connsiteY17" fmla="*/ 653967 h 898298"/>
                <a:gd name="connsiteX18" fmla="*/ 346167 w 653604"/>
                <a:gd name="connsiteY18" fmla="*/ 497362 h 898298"/>
                <a:gd name="connsiteX19" fmla="*/ 410221 w 653604"/>
                <a:gd name="connsiteY19" fmla="*/ 612284 h 898298"/>
                <a:gd name="connsiteX20" fmla="*/ 462609 w 653604"/>
                <a:gd name="connsiteY20" fmla="*/ 845470 h 898298"/>
                <a:gd name="connsiteX21" fmla="*/ 515438 w 653604"/>
                <a:gd name="connsiteY21" fmla="*/ 898298 h 898298"/>
                <a:gd name="connsiteX22" fmla="*/ 568266 w 653604"/>
                <a:gd name="connsiteY22" fmla="*/ 845470 h 898298"/>
                <a:gd name="connsiteX23" fmla="*/ 518260 w 653604"/>
                <a:gd name="connsiteY23" fmla="*/ 626351 h 898298"/>
                <a:gd name="connsiteX24" fmla="*/ 497129 w 653604"/>
                <a:gd name="connsiteY24" fmla="*/ 560276 h 898298"/>
                <a:gd name="connsiteX25" fmla="*/ 419026 w 653604"/>
                <a:gd name="connsiteY25" fmla="*/ 418880 h 898298"/>
                <a:gd name="connsiteX26" fmla="*/ 454685 w 653604"/>
                <a:gd name="connsiteY26" fmla="*/ 240584 h 898298"/>
                <a:gd name="connsiteX27" fmla="*/ 479778 w 653604"/>
                <a:gd name="connsiteY27" fmla="*/ 298696 h 898298"/>
                <a:gd name="connsiteX28" fmla="*/ 537670 w 653604"/>
                <a:gd name="connsiteY28" fmla="*/ 363470 h 898298"/>
                <a:gd name="connsiteX29" fmla="*/ 591380 w 653604"/>
                <a:gd name="connsiteY29" fmla="*/ 416299 h 898298"/>
                <a:gd name="connsiteX30" fmla="*/ 615693 w 653604"/>
                <a:gd name="connsiteY30" fmla="*/ 418939 h 898298"/>
                <a:gd name="connsiteX31" fmla="*/ 651592 w 653604"/>
                <a:gd name="connsiteY31" fmla="*/ 380900 h 898298"/>
                <a:gd name="connsiteX32" fmla="*/ 609049 w 653604"/>
                <a:gd name="connsiteY32" fmla="*/ 304018 h 898298"/>
                <a:gd name="connsiteX0" fmla="*/ 609049 w 653604"/>
                <a:gd name="connsiteY0" fmla="*/ 304018 h 898298"/>
                <a:gd name="connsiteX1" fmla="*/ 561123 w 653604"/>
                <a:gd name="connsiteY1" fmla="*/ 251969 h 898298"/>
                <a:gd name="connsiteX2" fmla="*/ 459388 w 653604"/>
                <a:gd name="connsiteY2" fmla="*/ 29491 h 898298"/>
                <a:gd name="connsiteX3" fmla="*/ 326457 w 653604"/>
                <a:gd name="connsiteY3" fmla="*/ 4977 h 898298"/>
                <a:gd name="connsiteX4" fmla="*/ 168091 w 653604"/>
                <a:gd name="connsiteY4" fmla="*/ 83420 h 898298"/>
                <a:gd name="connsiteX5" fmla="*/ 139035 w 653604"/>
                <a:gd name="connsiteY5" fmla="*/ 112475 h 898298"/>
                <a:gd name="connsiteX6" fmla="*/ 73000 w 653604"/>
                <a:gd name="connsiteY6" fmla="*/ 270961 h 898298"/>
                <a:gd name="connsiteX7" fmla="*/ 102055 w 653604"/>
                <a:gd name="connsiteY7" fmla="*/ 339638 h 898298"/>
                <a:gd name="connsiteX8" fmla="*/ 121866 w 653604"/>
                <a:gd name="connsiteY8" fmla="*/ 343600 h 898298"/>
                <a:gd name="connsiteX9" fmla="*/ 170732 w 653604"/>
                <a:gd name="connsiteY9" fmla="*/ 310582 h 898298"/>
                <a:gd name="connsiteX10" fmla="*/ 224881 w 653604"/>
                <a:gd name="connsiteY10" fmla="*/ 173228 h 898298"/>
                <a:gd name="connsiteX11" fmla="*/ 280351 w 653604"/>
                <a:gd name="connsiteY11" fmla="*/ 152097 h 898298"/>
                <a:gd name="connsiteX12" fmla="*/ 239228 w 653604"/>
                <a:gd name="connsiteY12" fmla="*/ 585269 h 898298"/>
                <a:gd name="connsiteX13" fmla="*/ 12247 w 653604"/>
                <a:gd name="connsiteY13" fmla="*/ 812452 h 898298"/>
                <a:gd name="connsiteX14" fmla="*/ 18851 w 653604"/>
                <a:gd name="connsiteY14" fmla="*/ 886412 h 898298"/>
                <a:gd name="connsiteX15" fmla="*/ 51868 w 653604"/>
                <a:gd name="connsiteY15" fmla="*/ 898298 h 898298"/>
                <a:gd name="connsiteX16" fmla="*/ 92810 w 653604"/>
                <a:gd name="connsiteY16" fmla="*/ 878487 h 898298"/>
                <a:gd name="connsiteX17" fmla="*/ 277710 w 653604"/>
                <a:gd name="connsiteY17" fmla="*/ 653967 h 898298"/>
                <a:gd name="connsiteX18" fmla="*/ 346167 w 653604"/>
                <a:gd name="connsiteY18" fmla="*/ 497362 h 898298"/>
                <a:gd name="connsiteX19" fmla="*/ 410221 w 653604"/>
                <a:gd name="connsiteY19" fmla="*/ 612284 h 898298"/>
                <a:gd name="connsiteX20" fmla="*/ 462609 w 653604"/>
                <a:gd name="connsiteY20" fmla="*/ 845470 h 898298"/>
                <a:gd name="connsiteX21" fmla="*/ 515438 w 653604"/>
                <a:gd name="connsiteY21" fmla="*/ 898298 h 898298"/>
                <a:gd name="connsiteX22" fmla="*/ 568266 w 653604"/>
                <a:gd name="connsiteY22" fmla="*/ 845470 h 898298"/>
                <a:gd name="connsiteX23" fmla="*/ 518260 w 653604"/>
                <a:gd name="connsiteY23" fmla="*/ 626351 h 898298"/>
                <a:gd name="connsiteX24" fmla="*/ 497129 w 653604"/>
                <a:gd name="connsiteY24" fmla="*/ 560276 h 898298"/>
                <a:gd name="connsiteX25" fmla="*/ 419026 w 653604"/>
                <a:gd name="connsiteY25" fmla="*/ 418880 h 898298"/>
                <a:gd name="connsiteX26" fmla="*/ 454685 w 653604"/>
                <a:gd name="connsiteY26" fmla="*/ 240584 h 898298"/>
                <a:gd name="connsiteX27" fmla="*/ 479778 w 653604"/>
                <a:gd name="connsiteY27" fmla="*/ 298696 h 898298"/>
                <a:gd name="connsiteX28" fmla="*/ 537670 w 653604"/>
                <a:gd name="connsiteY28" fmla="*/ 363470 h 898298"/>
                <a:gd name="connsiteX29" fmla="*/ 591380 w 653604"/>
                <a:gd name="connsiteY29" fmla="*/ 416299 h 898298"/>
                <a:gd name="connsiteX30" fmla="*/ 615693 w 653604"/>
                <a:gd name="connsiteY30" fmla="*/ 418939 h 898298"/>
                <a:gd name="connsiteX31" fmla="*/ 651592 w 653604"/>
                <a:gd name="connsiteY31" fmla="*/ 380900 h 898298"/>
                <a:gd name="connsiteX32" fmla="*/ 609049 w 653604"/>
                <a:gd name="connsiteY32" fmla="*/ 304018 h 898298"/>
                <a:gd name="connsiteX0" fmla="*/ 609049 w 653604"/>
                <a:gd name="connsiteY0" fmla="*/ 304018 h 898298"/>
                <a:gd name="connsiteX1" fmla="*/ 561123 w 653604"/>
                <a:gd name="connsiteY1" fmla="*/ 251969 h 898298"/>
                <a:gd name="connsiteX2" fmla="*/ 459388 w 653604"/>
                <a:gd name="connsiteY2" fmla="*/ 29491 h 898298"/>
                <a:gd name="connsiteX3" fmla="*/ 326457 w 653604"/>
                <a:gd name="connsiteY3" fmla="*/ 4977 h 898298"/>
                <a:gd name="connsiteX4" fmla="*/ 168091 w 653604"/>
                <a:gd name="connsiteY4" fmla="*/ 83420 h 898298"/>
                <a:gd name="connsiteX5" fmla="*/ 139035 w 653604"/>
                <a:gd name="connsiteY5" fmla="*/ 112475 h 898298"/>
                <a:gd name="connsiteX6" fmla="*/ 73000 w 653604"/>
                <a:gd name="connsiteY6" fmla="*/ 270961 h 898298"/>
                <a:gd name="connsiteX7" fmla="*/ 102055 w 653604"/>
                <a:gd name="connsiteY7" fmla="*/ 339638 h 898298"/>
                <a:gd name="connsiteX8" fmla="*/ 121866 w 653604"/>
                <a:gd name="connsiteY8" fmla="*/ 343600 h 898298"/>
                <a:gd name="connsiteX9" fmla="*/ 170732 w 653604"/>
                <a:gd name="connsiteY9" fmla="*/ 310582 h 898298"/>
                <a:gd name="connsiteX10" fmla="*/ 224881 w 653604"/>
                <a:gd name="connsiteY10" fmla="*/ 173228 h 898298"/>
                <a:gd name="connsiteX11" fmla="*/ 280351 w 653604"/>
                <a:gd name="connsiteY11" fmla="*/ 152097 h 898298"/>
                <a:gd name="connsiteX12" fmla="*/ 239228 w 653604"/>
                <a:gd name="connsiteY12" fmla="*/ 585269 h 898298"/>
                <a:gd name="connsiteX13" fmla="*/ 12247 w 653604"/>
                <a:gd name="connsiteY13" fmla="*/ 812452 h 898298"/>
                <a:gd name="connsiteX14" fmla="*/ 18851 w 653604"/>
                <a:gd name="connsiteY14" fmla="*/ 886412 h 898298"/>
                <a:gd name="connsiteX15" fmla="*/ 51868 w 653604"/>
                <a:gd name="connsiteY15" fmla="*/ 898298 h 898298"/>
                <a:gd name="connsiteX16" fmla="*/ 92810 w 653604"/>
                <a:gd name="connsiteY16" fmla="*/ 878487 h 898298"/>
                <a:gd name="connsiteX17" fmla="*/ 294379 w 653604"/>
                <a:gd name="connsiteY17" fmla="*/ 656348 h 898298"/>
                <a:gd name="connsiteX18" fmla="*/ 346167 w 653604"/>
                <a:gd name="connsiteY18" fmla="*/ 497362 h 898298"/>
                <a:gd name="connsiteX19" fmla="*/ 410221 w 653604"/>
                <a:gd name="connsiteY19" fmla="*/ 612284 h 898298"/>
                <a:gd name="connsiteX20" fmla="*/ 462609 w 653604"/>
                <a:gd name="connsiteY20" fmla="*/ 845470 h 898298"/>
                <a:gd name="connsiteX21" fmla="*/ 515438 w 653604"/>
                <a:gd name="connsiteY21" fmla="*/ 898298 h 898298"/>
                <a:gd name="connsiteX22" fmla="*/ 568266 w 653604"/>
                <a:gd name="connsiteY22" fmla="*/ 845470 h 898298"/>
                <a:gd name="connsiteX23" fmla="*/ 518260 w 653604"/>
                <a:gd name="connsiteY23" fmla="*/ 626351 h 898298"/>
                <a:gd name="connsiteX24" fmla="*/ 497129 w 653604"/>
                <a:gd name="connsiteY24" fmla="*/ 560276 h 898298"/>
                <a:gd name="connsiteX25" fmla="*/ 419026 w 653604"/>
                <a:gd name="connsiteY25" fmla="*/ 418880 h 898298"/>
                <a:gd name="connsiteX26" fmla="*/ 454685 w 653604"/>
                <a:gd name="connsiteY26" fmla="*/ 240584 h 898298"/>
                <a:gd name="connsiteX27" fmla="*/ 479778 w 653604"/>
                <a:gd name="connsiteY27" fmla="*/ 298696 h 898298"/>
                <a:gd name="connsiteX28" fmla="*/ 537670 w 653604"/>
                <a:gd name="connsiteY28" fmla="*/ 363470 h 898298"/>
                <a:gd name="connsiteX29" fmla="*/ 591380 w 653604"/>
                <a:gd name="connsiteY29" fmla="*/ 416299 h 898298"/>
                <a:gd name="connsiteX30" fmla="*/ 615693 w 653604"/>
                <a:gd name="connsiteY30" fmla="*/ 418939 h 898298"/>
                <a:gd name="connsiteX31" fmla="*/ 651592 w 653604"/>
                <a:gd name="connsiteY31" fmla="*/ 380900 h 898298"/>
                <a:gd name="connsiteX32" fmla="*/ 609049 w 653604"/>
                <a:gd name="connsiteY32" fmla="*/ 304018 h 898298"/>
                <a:gd name="connsiteX0" fmla="*/ 609049 w 653604"/>
                <a:gd name="connsiteY0" fmla="*/ 304018 h 898298"/>
                <a:gd name="connsiteX1" fmla="*/ 561123 w 653604"/>
                <a:gd name="connsiteY1" fmla="*/ 251969 h 898298"/>
                <a:gd name="connsiteX2" fmla="*/ 459388 w 653604"/>
                <a:gd name="connsiteY2" fmla="*/ 29491 h 898298"/>
                <a:gd name="connsiteX3" fmla="*/ 326457 w 653604"/>
                <a:gd name="connsiteY3" fmla="*/ 4977 h 898298"/>
                <a:gd name="connsiteX4" fmla="*/ 168091 w 653604"/>
                <a:gd name="connsiteY4" fmla="*/ 83420 h 898298"/>
                <a:gd name="connsiteX5" fmla="*/ 139035 w 653604"/>
                <a:gd name="connsiteY5" fmla="*/ 112475 h 898298"/>
                <a:gd name="connsiteX6" fmla="*/ 73000 w 653604"/>
                <a:gd name="connsiteY6" fmla="*/ 270961 h 898298"/>
                <a:gd name="connsiteX7" fmla="*/ 102055 w 653604"/>
                <a:gd name="connsiteY7" fmla="*/ 339638 h 898298"/>
                <a:gd name="connsiteX8" fmla="*/ 121866 w 653604"/>
                <a:gd name="connsiteY8" fmla="*/ 343600 h 898298"/>
                <a:gd name="connsiteX9" fmla="*/ 170732 w 653604"/>
                <a:gd name="connsiteY9" fmla="*/ 310582 h 898298"/>
                <a:gd name="connsiteX10" fmla="*/ 224881 w 653604"/>
                <a:gd name="connsiteY10" fmla="*/ 173228 h 898298"/>
                <a:gd name="connsiteX11" fmla="*/ 280351 w 653604"/>
                <a:gd name="connsiteY11" fmla="*/ 152097 h 898298"/>
                <a:gd name="connsiteX12" fmla="*/ 239228 w 653604"/>
                <a:gd name="connsiteY12" fmla="*/ 585269 h 898298"/>
                <a:gd name="connsiteX13" fmla="*/ 12247 w 653604"/>
                <a:gd name="connsiteY13" fmla="*/ 812452 h 898298"/>
                <a:gd name="connsiteX14" fmla="*/ 18851 w 653604"/>
                <a:gd name="connsiteY14" fmla="*/ 886412 h 898298"/>
                <a:gd name="connsiteX15" fmla="*/ 51868 w 653604"/>
                <a:gd name="connsiteY15" fmla="*/ 898298 h 898298"/>
                <a:gd name="connsiteX16" fmla="*/ 92810 w 653604"/>
                <a:gd name="connsiteY16" fmla="*/ 878487 h 898298"/>
                <a:gd name="connsiteX17" fmla="*/ 313429 w 653604"/>
                <a:gd name="connsiteY17" fmla="*/ 653967 h 898298"/>
                <a:gd name="connsiteX18" fmla="*/ 346167 w 653604"/>
                <a:gd name="connsiteY18" fmla="*/ 497362 h 898298"/>
                <a:gd name="connsiteX19" fmla="*/ 410221 w 653604"/>
                <a:gd name="connsiteY19" fmla="*/ 612284 h 898298"/>
                <a:gd name="connsiteX20" fmla="*/ 462609 w 653604"/>
                <a:gd name="connsiteY20" fmla="*/ 845470 h 898298"/>
                <a:gd name="connsiteX21" fmla="*/ 515438 w 653604"/>
                <a:gd name="connsiteY21" fmla="*/ 898298 h 898298"/>
                <a:gd name="connsiteX22" fmla="*/ 568266 w 653604"/>
                <a:gd name="connsiteY22" fmla="*/ 845470 h 898298"/>
                <a:gd name="connsiteX23" fmla="*/ 518260 w 653604"/>
                <a:gd name="connsiteY23" fmla="*/ 626351 h 898298"/>
                <a:gd name="connsiteX24" fmla="*/ 497129 w 653604"/>
                <a:gd name="connsiteY24" fmla="*/ 560276 h 898298"/>
                <a:gd name="connsiteX25" fmla="*/ 419026 w 653604"/>
                <a:gd name="connsiteY25" fmla="*/ 418880 h 898298"/>
                <a:gd name="connsiteX26" fmla="*/ 454685 w 653604"/>
                <a:gd name="connsiteY26" fmla="*/ 240584 h 898298"/>
                <a:gd name="connsiteX27" fmla="*/ 479778 w 653604"/>
                <a:gd name="connsiteY27" fmla="*/ 298696 h 898298"/>
                <a:gd name="connsiteX28" fmla="*/ 537670 w 653604"/>
                <a:gd name="connsiteY28" fmla="*/ 363470 h 898298"/>
                <a:gd name="connsiteX29" fmla="*/ 591380 w 653604"/>
                <a:gd name="connsiteY29" fmla="*/ 416299 h 898298"/>
                <a:gd name="connsiteX30" fmla="*/ 615693 w 653604"/>
                <a:gd name="connsiteY30" fmla="*/ 418939 h 898298"/>
                <a:gd name="connsiteX31" fmla="*/ 651592 w 653604"/>
                <a:gd name="connsiteY31" fmla="*/ 380900 h 898298"/>
                <a:gd name="connsiteX32" fmla="*/ 609049 w 653604"/>
                <a:gd name="connsiteY32" fmla="*/ 304018 h 898298"/>
                <a:gd name="connsiteX0" fmla="*/ 609049 w 653604"/>
                <a:gd name="connsiteY0" fmla="*/ 304018 h 901796"/>
                <a:gd name="connsiteX1" fmla="*/ 561123 w 653604"/>
                <a:gd name="connsiteY1" fmla="*/ 251969 h 901796"/>
                <a:gd name="connsiteX2" fmla="*/ 459388 w 653604"/>
                <a:gd name="connsiteY2" fmla="*/ 29491 h 901796"/>
                <a:gd name="connsiteX3" fmla="*/ 326457 w 653604"/>
                <a:gd name="connsiteY3" fmla="*/ 4977 h 901796"/>
                <a:gd name="connsiteX4" fmla="*/ 168091 w 653604"/>
                <a:gd name="connsiteY4" fmla="*/ 83420 h 901796"/>
                <a:gd name="connsiteX5" fmla="*/ 139035 w 653604"/>
                <a:gd name="connsiteY5" fmla="*/ 112475 h 901796"/>
                <a:gd name="connsiteX6" fmla="*/ 73000 w 653604"/>
                <a:gd name="connsiteY6" fmla="*/ 270961 h 901796"/>
                <a:gd name="connsiteX7" fmla="*/ 102055 w 653604"/>
                <a:gd name="connsiteY7" fmla="*/ 339638 h 901796"/>
                <a:gd name="connsiteX8" fmla="*/ 121866 w 653604"/>
                <a:gd name="connsiteY8" fmla="*/ 343600 h 901796"/>
                <a:gd name="connsiteX9" fmla="*/ 170732 w 653604"/>
                <a:gd name="connsiteY9" fmla="*/ 310582 h 901796"/>
                <a:gd name="connsiteX10" fmla="*/ 224881 w 653604"/>
                <a:gd name="connsiteY10" fmla="*/ 173228 h 901796"/>
                <a:gd name="connsiteX11" fmla="*/ 280351 w 653604"/>
                <a:gd name="connsiteY11" fmla="*/ 152097 h 901796"/>
                <a:gd name="connsiteX12" fmla="*/ 239228 w 653604"/>
                <a:gd name="connsiteY12" fmla="*/ 585269 h 901796"/>
                <a:gd name="connsiteX13" fmla="*/ 12247 w 653604"/>
                <a:gd name="connsiteY13" fmla="*/ 812452 h 901796"/>
                <a:gd name="connsiteX14" fmla="*/ 18851 w 653604"/>
                <a:gd name="connsiteY14" fmla="*/ 886412 h 901796"/>
                <a:gd name="connsiteX15" fmla="*/ 51868 w 653604"/>
                <a:gd name="connsiteY15" fmla="*/ 898298 h 901796"/>
                <a:gd name="connsiteX16" fmla="*/ 199966 w 653604"/>
                <a:gd name="connsiteY16" fmla="*/ 826099 h 901796"/>
                <a:gd name="connsiteX17" fmla="*/ 313429 w 653604"/>
                <a:gd name="connsiteY17" fmla="*/ 653967 h 901796"/>
                <a:gd name="connsiteX18" fmla="*/ 346167 w 653604"/>
                <a:gd name="connsiteY18" fmla="*/ 497362 h 901796"/>
                <a:gd name="connsiteX19" fmla="*/ 410221 w 653604"/>
                <a:gd name="connsiteY19" fmla="*/ 612284 h 901796"/>
                <a:gd name="connsiteX20" fmla="*/ 462609 w 653604"/>
                <a:gd name="connsiteY20" fmla="*/ 845470 h 901796"/>
                <a:gd name="connsiteX21" fmla="*/ 515438 w 653604"/>
                <a:gd name="connsiteY21" fmla="*/ 898298 h 901796"/>
                <a:gd name="connsiteX22" fmla="*/ 568266 w 653604"/>
                <a:gd name="connsiteY22" fmla="*/ 845470 h 901796"/>
                <a:gd name="connsiteX23" fmla="*/ 518260 w 653604"/>
                <a:gd name="connsiteY23" fmla="*/ 626351 h 901796"/>
                <a:gd name="connsiteX24" fmla="*/ 497129 w 653604"/>
                <a:gd name="connsiteY24" fmla="*/ 560276 h 901796"/>
                <a:gd name="connsiteX25" fmla="*/ 419026 w 653604"/>
                <a:gd name="connsiteY25" fmla="*/ 418880 h 901796"/>
                <a:gd name="connsiteX26" fmla="*/ 454685 w 653604"/>
                <a:gd name="connsiteY26" fmla="*/ 240584 h 901796"/>
                <a:gd name="connsiteX27" fmla="*/ 479778 w 653604"/>
                <a:gd name="connsiteY27" fmla="*/ 298696 h 901796"/>
                <a:gd name="connsiteX28" fmla="*/ 537670 w 653604"/>
                <a:gd name="connsiteY28" fmla="*/ 363470 h 901796"/>
                <a:gd name="connsiteX29" fmla="*/ 591380 w 653604"/>
                <a:gd name="connsiteY29" fmla="*/ 416299 h 901796"/>
                <a:gd name="connsiteX30" fmla="*/ 615693 w 653604"/>
                <a:gd name="connsiteY30" fmla="*/ 418939 h 901796"/>
                <a:gd name="connsiteX31" fmla="*/ 651592 w 653604"/>
                <a:gd name="connsiteY31" fmla="*/ 380900 h 901796"/>
                <a:gd name="connsiteX32" fmla="*/ 609049 w 653604"/>
                <a:gd name="connsiteY32" fmla="*/ 304018 h 901796"/>
                <a:gd name="connsiteX0" fmla="*/ 609049 w 653604"/>
                <a:gd name="connsiteY0" fmla="*/ 304018 h 898298"/>
                <a:gd name="connsiteX1" fmla="*/ 561123 w 653604"/>
                <a:gd name="connsiteY1" fmla="*/ 251969 h 898298"/>
                <a:gd name="connsiteX2" fmla="*/ 459388 w 653604"/>
                <a:gd name="connsiteY2" fmla="*/ 29491 h 898298"/>
                <a:gd name="connsiteX3" fmla="*/ 326457 w 653604"/>
                <a:gd name="connsiteY3" fmla="*/ 4977 h 898298"/>
                <a:gd name="connsiteX4" fmla="*/ 168091 w 653604"/>
                <a:gd name="connsiteY4" fmla="*/ 83420 h 898298"/>
                <a:gd name="connsiteX5" fmla="*/ 139035 w 653604"/>
                <a:gd name="connsiteY5" fmla="*/ 112475 h 898298"/>
                <a:gd name="connsiteX6" fmla="*/ 73000 w 653604"/>
                <a:gd name="connsiteY6" fmla="*/ 270961 h 898298"/>
                <a:gd name="connsiteX7" fmla="*/ 102055 w 653604"/>
                <a:gd name="connsiteY7" fmla="*/ 339638 h 898298"/>
                <a:gd name="connsiteX8" fmla="*/ 121866 w 653604"/>
                <a:gd name="connsiteY8" fmla="*/ 343600 h 898298"/>
                <a:gd name="connsiteX9" fmla="*/ 170732 w 653604"/>
                <a:gd name="connsiteY9" fmla="*/ 310582 h 898298"/>
                <a:gd name="connsiteX10" fmla="*/ 224881 w 653604"/>
                <a:gd name="connsiteY10" fmla="*/ 173228 h 898298"/>
                <a:gd name="connsiteX11" fmla="*/ 280351 w 653604"/>
                <a:gd name="connsiteY11" fmla="*/ 152097 h 898298"/>
                <a:gd name="connsiteX12" fmla="*/ 239228 w 653604"/>
                <a:gd name="connsiteY12" fmla="*/ 585269 h 898298"/>
                <a:gd name="connsiteX13" fmla="*/ 12247 w 653604"/>
                <a:gd name="connsiteY13" fmla="*/ 812452 h 898298"/>
                <a:gd name="connsiteX14" fmla="*/ 18851 w 653604"/>
                <a:gd name="connsiteY14" fmla="*/ 886412 h 898298"/>
                <a:gd name="connsiteX15" fmla="*/ 132831 w 653604"/>
                <a:gd name="connsiteY15" fmla="*/ 872104 h 898298"/>
                <a:gd name="connsiteX16" fmla="*/ 199966 w 653604"/>
                <a:gd name="connsiteY16" fmla="*/ 826099 h 898298"/>
                <a:gd name="connsiteX17" fmla="*/ 313429 w 653604"/>
                <a:gd name="connsiteY17" fmla="*/ 653967 h 898298"/>
                <a:gd name="connsiteX18" fmla="*/ 346167 w 653604"/>
                <a:gd name="connsiteY18" fmla="*/ 497362 h 898298"/>
                <a:gd name="connsiteX19" fmla="*/ 410221 w 653604"/>
                <a:gd name="connsiteY19" fmla="*/ 612284 h 898298"/>
                <a:gd name="connsiteX20" fmla="*/ 462609 w 653604"/>
                <a:gd name="connsiteY20" fmla="*/ 845470 h 898298"/>
                <a:gd name="connsiteX21" fmla="*/ 515438 w 653604"/>
                <a:gd name="connsiteY21" fmla="*/ 898298 h 898298"/>
                <a:gd name="connsiteX22" fmla="*/ 568266 w 653604"/>
                <a:gd name="connsiteY22" fmla="*/ 845470 h 898298"/>
                <a:gd name="connsiteX23" fmla="*/ 518260 w 653604"/>
                <a:gd name="connsiteY23" fmla="*/ 626351 h 898298"/>
                <a:gd name="connsiteX24" fmla="*/ 497129 w 653604"/>
                <a:gd name="connsiteY24" fmla="*/ 560276 h 898298"/>
                <a:gd name="connsiteX25" fmla="*/ 419026 w 653604"/>
                <a:gd name="connsiteY25" fmla="*/ 418880 h 898298"/>
                <a:gd name="connsiteX26" fmla="*/ 454685 w 653604"/>
                <a:gd name="connsiteY26" fmla="*/ 240584 h 898298"/>
                <a:gd name="connsiteX27" fmla="*/ 479778 w 653604"/>
                <a:gd name="connsiteY27" fmla="*/ 298696 h 898298"/>
                <a:gd name="connsiteX28" fmla="*/ 537670 w 653604"/>
                <a:gd name="connsiteY28" fmla="*/ 363470 h 898298"/>
                <a:gd name="connsiteX29" fmla="*/ 591380 w 653604"/>
                <a:gd name="connsiteY29" fmla="*/ 416299 h 898298"/>
                <a:gd name="connsiteX30" fmla="*/ 615693 w 653604"/>
                <a:gd name="connsiteY30" fmla="*/ 418939 h 898298"/>
                <a:gd name="connsiteX31" fmla="*/ 651592 w 653604"/>
                <a:gd name="connsiteY31" fmla="*/ 380900 h 898298"/>
                <a:gd name="connsiteX32" fmla="*/ 609049 w 653604"/>
                <a:gd name="connsiteY32" fmla="*/ 304018 h 898298"/>
                <a:gd name="connsiteX0" fmla="*/ 600414 w 644969"/>
                <a:gd name="connsiteY0" fmla="*/ 304018 h 898298"/>
                <a:gd name="connsiteX1" fmla="*/ 552488 w 644969"/>
                <a:gd name="connsiteY1" fmla="*/ 251969 h 898298"/>
                <a:gd name="connsiteX2" fmla="*/ 450753 w 644969"/>
                <a:gd name="connsiteY2" fmla="*/ 29491 h 898298"/>
                <a:gd name="connsiteX3" fmla="*/ 317822 w 644969"/>
                <a:gd name="connsiteY3" fmla="*/ 4977 h 898298"/>
                <a:gd name="connsiteX4" fmla="*/ 159456 w 644969"/>
                <a:gd name="connsiteY4" fmla="*/ 83420 h 898298"/>
                <a:gd name="connsiteX5" fmla="*/ 130400 w 644969"/>
                <a:gd name="connsiteY5" fmla="*/ 112475 h 898298"/>
                <a:gd name="connsiteX6" fmla="*/ 64365 w 644969"/>
                <a:gd name="connsiteY6" fmla="*/ 270961 h 898298"/>
                <a:gd name="connsiteX7" fmla="*/ 93420 w 644969"/>
                <a:gd name="connsiteY7" fmla="*/ 339638 h 898298"/>
                <a:gd name="connsiteX8" fmla="*/ 113231 w 644969"/>
                <a:gd name="connsiteY8" fmla="*/ 343600 h 898298"/>
                <a:gd name="connsiteX9" fmla="*/ 162097 w 644969"/>
                <a:gd name="connsiteY9" fmla="*/ 310582 h 898298"/>
                <a:gd name="connsiteX10" fmla="*/ 216246 w 644969"/>
                <a:gd name="connsiteY10" fmla="*/ 173228 h 898298"/>
                <a:gd name="connsiteX11" fmla="*/ 271716 w 644969"/>
                <a:gd name="connsiteY11" fmla="*/ 152097 h 898298"/>
                <a:gd name="connsiteX12" fmla="*/ 230593 w 644969"/>
                <a:gd name="connsiteY12" fmla="*/ 585269 h 898298"/>
                <a:gd name="connsiteX13" fmla="*/ 3612 w 644969"/>
                <a:gd name="connsiteY13" fmla="*/ 812452 h 898298"/>
                <a:gd name="connsiteX14" fmla="*/ 64985 w 644969"/>
                <a:gd name="connsiteY14" fmla="*/ 857837 h 898298"/>
                <a:gd name="connsiteX15" fmla="*/ 124196 w 644969"/>
                <a:gd name="connsiteY15" fmla="*/ 872104 h 898298"/>
                <a:gd name="connsiteX16" fmla="*/ 191331 w 644969"/>
                <a:gd name="connsiteY16" fmla="*/ 826099 h 898298"/>
                <a:gd name="connsiteX17" fmla="*/ 304794 w 644969"/>
                <a:gd name="connsiteY17" fmla="*/ 653967 h 898298"/>
                <a:gd name="connsiteX18" fmla="*/ 337532 w 644969"/>
                <a:gd name="connsiteY18" fmla="*/ 497362 h 898298"/>
                <a:gd name="connsiteX19" fmla="*/ 401586 w 644969"/>
                <a:gd name="connsiteY19" fmla="*/ 612284 h 898298"/>
                <a:gd name="connsiteX20" fmla="*/ 453974 w 644969"/>
                <a:gd name="connsiteY20" fmla="*/ 845470 h 898298"/>
                <a:gd name="connsiteX21" fmla="*/ 506803 w 644969"/>
                <a:gd name="connsiteY21" fmla="*/ 898298 h 898298"/>
                <a:gd name="connsiteX22" fmla="*/ 559631 w 644969"/>
                <a:gd name="connsiteY22" fmla="*/ 845470 h 898298"/>
                <a:gd name="connsiteX23" fmla="*/ 509625 w 644969"/>
                <a:gd name="connsiteY23" fmla="*/ 626351 h 898298"/>
                <a:gd name="connsiteX24" fmla="*/ 488494 w 644969"/>
                <a:gd name="connsiteY24" fmla="*/ 560276 h 898298"/>
                <a:gd name="connsiteX25" fmla="*/ 410391 w 644969"/>
                <a:gd name="connsiteY25" fmla="*/ 418880 h 898298"/>
                <a:gd name="connsiteX26" fmla="*/ 446050 w 644969"/>
                <a:gd name="connsiteY26" fmla="*/ 240584 h 898298"/>
                <a:gd name="connsiteX27" fmla="*/ 471143 w 644969"/>
                <a:gd name="connsiteY27" fmla="*/ 298696 h 898298"/>
                <a:gd name="connsiteX28" fmla="*/ 529035 w 644969"/>
                <a:gd name="connsiteY28" fmla="*/ 363470 h 898298"/>
                <a:gd name="connsiteX29" fmla="*/ 582745 w 644969"/>
                <a:gd name="connsiteY29" fmla="*/ 416299 h 898298"/>
                <a:gd name="connsiteX30" fmla="*/ 607058 w 644969"/>
                <a:gd name="connsiteY30" fmla="*/ 418939 h 898298"/>
                <a:gd name="connsiteX31" fmla="*/ 642957 w 644969"/>
                <a:gd name="connsiteY31" fmla="*/ 380900 h 898298"/>
                <a:gd name="connsiteX32" fmla="*/ 600414 w 644969"/>
                <a:gd name="connsiteY32" fmla="*/ 304018 h 898298"/>
                <a:gd name="connsiteX0" fmla="*/ 598772 w 643327"/>
                <a:gd name="connsiteY0" fmla="*/ 304018 h 898298"/>
                <a:gd name="connsiteX1" fmla="*/ 550846 w 643327"/>
                <a:gd name="connsiteY1" fmla="*/ 251969 h 898298"/>
                <a:gd name="connsiteX2" fmla="*/ 449111 w 643327"/>
                <a:gd name="connsiteY2" fmla="*/ 29491 h 898298"/>
                <a:gd name="connsiteX3" fmla="*/ 316180 w 643327"/>
                <a:gd name="connsiteY3" fmla="*/ 4977 h 898298"/>
                <a:gd name="connsiteX4" fmla="*/ 157814 w 643327"/>
                <a:gd name="connsiteY4" fmla="*/ 83420 h 898298"/>
                <a:gd name="connsiteX5" fmla="*/ 128758 w 643327"/>
                <a:gd name="connsiteY5" fmla="*/ 112475 h 898298"/>
                <a:gd name="connsiteX6" fmla="*/ 62723 w 643327"/>
                <a:gd name="connsiteY6" fmla="*/ 270961 h 898298"/>
                <a:gd name="connsiteX7" fmla="*/ 91778 w 643327"/>
                <a:gd name="connsiteY7" fmla="*/ 339638 h 898298"/>
                <a:gd name="connsiteX8" fmla="*/ 111589 w 643327"/>
                <a:gd name="connsiteY8" fmla="*/ 343600 h 898298"/>
                <a:gd name="connsiteX9" fmla="*/ 160455 w 643327"/>
                <a:gd name="connsiteY9" fmla="*/ 310582 h 898298"/>
                <a:gd name="connsiteX10" fmla="*/ 214604 w 643327"/>
                <a:gd name="connsiteY10" fmla="*/ 173228 h 898298"/>
                <a:gd name="connsiteX11" fmla="*/ 270074 w 643327"/>
                <a:gd name="connsiteY11" fmla="*/ 152097 h 898298"/>
                <a:gd name="connsiteX12" fmla="*/ 228951 w 643327"/>
                <a:gd name="connsiteY12" fmla="*/ 585269 h 898298"/>
                <a:gd name="connsiteX13" fmla="*/ 1970 w 643327"/>
                <a:gd name="connsiteY13" fmla="*/ 812452 h 898298"/>
                <a:gd name="connsiteX14" fmla="*/ 122554 w 643327"/>
                <a:gd name="connsiteY14" fmla="*/ 872104 h 898298"/>
                <a:gd name="connsiteX15" fmla="*/ 189689 w 643327"/>
                <a:gd name="connsiteY15" fmla="*/ 826099 h 898298"/>
                <a:gd name="connsiteX16" fmla="*/ 303152 w 643327"/>
                <a:gd name="connsiteY16" fmla="*/ 653967 h 898298"/>
                <a:gd name="connsiteX17" fmla="*/ 335890 w 643327"/>
                <a:gd name="connsiteY17" fmla="*/ 497362 h 898298"/>
                <a:gd name="connsiteX18" fmla="*/ 399944 w 643327"/>
                <a:gd name="connsiteY18" fmla="*/ 612284 h 898298"/>
                <a:gd name="connsiteX19" fmla="*/ 452332 w 643327"/>
                <a:gd name="connsiteY19" fmla="*/ 845470 h 898298"/>
                <a:gd name="connsiteX20" fmla="*/ 505161 w 643327"/>
                <a:gd name="connsiteY20" fmla="*/ 898298 h 898298"/>
                <a:gd name="connsiteX21" fmla="*/ 557989 w 643327"/>
                <a:gd name="connsiteY21" fmla="*/ 845470 h 898298"/>
                <a:gd name="connsiteX22" fmla="*/ 507983 w 643327"/>
                <a:gd name="connsiteY22" fmla="*/ 626351 h 898298"/>
                <a:gd name="connsiteX23" fmla="*/ 486852 w 643327"/>
                <a:gd name="connsiteY23" fmla="*/ 560276 h 898298"/>
                <a:gd name="connsiteX24" fmla="*/ 408749 w 643327"/>
                <a:gd name="connsiteY24" fmla="*/ 418880 h 898298"/>
                <a:gd name="connsiteX25" fmla="*/ 444408 w 643327"/>
                <a:gd name="connsiteY25" fmla="*/ 240584 h 898298"/>
                <a:gd name="connsiteX26" fmla="*/ 469501 w 643327"/>
                <a:gd name="connsiteY26" fmla="*/ 298696 h 898298"/>
                <a:gd name="connsiteX27" fmla="*/ 527393 w 643327"/>
                <a:gd name="connsiteY27" fmla="*/ 363470 h 898298"/>
                <a:gd name="connsiteX28" fmla="*/ 581103 w 643327"/>
                <a:gd name="connsiteY28" fmla="*/ 416299 h 898298"/>
                <a:gd name="connsiteX29" fmla="*/ 605416 w 643327"/>
                <a:gd name="connsiteY29" fmla="*/ 418939 h 898298"/>
                <a:gd name="connsiteX30" fmla="*/ 641315 w 643327"/>
                <a:gd name="connsiteY30" fmla="*/ 380900 h 898298"/>
                <a:gd name="connsiteX31" fmla="*/ 598772 w 643327"/>
                <a:gd name="connsiteY31" fmla="*/ 304018 h 898298"/>
                <a:gd name="connsiteX0" fmla="*/ 539870 w 584425"/>
                <a:gd name="connsiteY0" fmla="*/ 304018 h 898298"/>
                <a:gd name="connsiteX1" fmla="*/ 491944 w 584425"/>
                <a:gd name="connsiteY1" fmla="*/ 251969 h 898298"/>
                <a:gd name="connsiteX2" fmla="*/ 390209 w 584425"/>
                <a:gd name="connsiteY2" fmla="*/ 29491 h 898298"/>
                <a:gd name="connsiteX3" fmla="*/ 257278 w 584425"/>
                <a:gd name="connsiteY3" fmla="*/ 4977 h 898298"/>
                <a:gd name="connsiteX4" fmla="*/ 98912 w 584425"/>
                <a:gd name="connsiteY4" fmla="*/ 83420 h 898298"/>
                <a:gd name="connsiteX5" fmla="*/ 69856 w 584425"/>
                <a:gd name="connsiteY5" fmla="*/ 112475 h 898298"/>
                <a:gd name="connsiteX6" fmla="*/ 3821 w 584425"/>
                <a:gd name="connsiteY6" fmla="*/ 270961 h 898298"/>
                <a:gd name="connsiteX7" fmla="*/ 32876 w 584425"/>
                <a:gd name="connsiteY7" fmla="*/ 339638 h 898298"/>
                <a:gd name="connsiteX8" fmla="*/ 52687 w 584425"/>
                <a:gd name="connsiteY8" fmla="*/ 343600 h 898298"/>
                <a:gd name="connsiteX9" fmla="*/ 101553 w 584425"/>
                <a:gd name="connsiteY9" fmla="*/ 310582 h 898298"/>
                <a:gd name="connsiteX10" fmla="*/ 155702 w 584425"/>
                <a:gd name="connsiteY10" fmla="*/ 173228 h 898298"/>
                <a:gd name="connsiteX11" fmla="*/ 211172 w 584425"/>
                <a:gd name="connsiteY11" fmla="*/ 152097 h 898298"/>
                <a:gd name="connsiteX12" fmla="*/ 170049 w 584425"/>
                <a:gd name="connsiteY12" fmla="*/ 585269 h 898298"/>
                <a:gd name="connsiteX13" fmla="*/ 24030 w 584425"/>
                <a:gd name="connsiteY13" fmla="*/ 788640 h 898298"/>
                <a:gd name="connsiteX14" fmla="*/ 63652 w 584425"/>
                <a:gd name="connsiteY14" fmla="*/ 872104 h 898298"/>
                <a:gd name="connsiteX15" fmla="*/ 130787 w 584425"/>
                <a:gd name="connsiteY15" fmla="*/ 826099 h 898298"/>
                <a:gd name="connsiteX16" fmla="*/ 244250 w 584425"/>
                <a:gd name="connsiteY16" fmla="*/ 653967 h 898298"/>
                <a:gd name="connsiteX17" fmla="*/ 276988 w 584425"/>
                <a:gd name="connsiteY17" fmla="*/ 497362 h 898298"/>
                <a:gd name="connsiteX18" fmla="*/ 341042 w 584425"/>
                <a:gd name="connsiteY18" fmla="*/ 612284 h 898298"/>
                <a:gd name="connsiteX19" fmla="*/ 393430 w 584425"/>
                <a:gd name="connsiteY19" fmla="*/ 845470 h 898298"/>
                <a:gd name="connsiteX20" fmla="*/ 446259 w 584425"/>
                <a:gd name="connsiteY20" fmla="*/ 898298 h 898298"/>
                <a:gd name="connsiteX21" fmla="*/ 499087 w 584425"/>
                <a:gd name="connsiteY21" fmla="*/ 845470 h 898298"/>
                <a:gd name="connsiteX22" fmla="*/ 449081 w 584425"/>
                <a:gd name="connsiteY22" fmla="*/ 626351 h 898298"/>
                <a:gd name="connsiteX23" fmla="*/ 427950 w 584425"/>
                <a:gd name="connsiteY23" fmla="*/ 560276 h 898298"/>
                <a:gd name="connsiteX24" fmla="*/ 349847 w 584425"/>
                <a:gd name="connsiteY24" fmla="*/ 418880 h 898298"/>
                <a:gd name="connsiteX25" fmla="*/ 385506 w 584425"/>
                <a:gd name="connsiteY25" fmla="*/ 240584 h 898298"/>
                <a:gd name="connsiteX26" fmla="*/ 410599 w 584425"/>
                <a:gd name="connsiteY26" fmla="*/ 298696 h 898298"/>
                <a:gd name="connsiteX27" fmla="*/ 468491 w 584425"/>
                <a:gd name="connsiteY27" fmla="*/ 363470 h 898298"/>
                <a:gd name="connsiteX28" fmla="*/ 522201 w 584425"/>
                <a:gd name="connsiteY28" fmla="*/ 416299 h 898298"/>
                <a:gd name="connsiteX29" fmla="*/ 546514 w 584425"/>
                <a:gd name="connsiteY29" fmla="*/ 418939 h 898298"/>
                <a:gd name="connsiteX30" fmla="*/ 582413 w 584425"/>
                <a:gd name="connsiteY30" fmla="*/ 380900 h 898298"/>
                <a:gd name="connsiteX31" fmla="*/ 539870 w 584425"/>
                <a:gd name="connsiteY31" fmla="*/ 304018 h 898298"/>
                <a:gd name="connsiteX0" fmla="*/ 539870 w 584425"/>
                <a:gd name="connsiteY0" fmla="*/ 304018 h 898298"/>
                <a:gd name="connsiteX1" fmla="*/ 491944 w 584425"/>
                <a:gd name="connsiteY1" fmla="*/ 251969 h 898298"/>
                <a:gd name="connsiteX2" fmla="*/ 390209 w 584425"/>
                <a:gd name="connsiteY2" fmla="*/ 29491 h 898298"/>
                <a:gd name="connsiteX3" fmla="*/ 257278 w 584425"/>
                <a:gd name="connsiteY3" fmla="*/ 4977 h 898298"/>
                <a:gd name="connsiteX4" fmla="*/ 98912 w 584425"/>
                <a:gd name="connsiteY4" fmla="*/ 83420 h 898298"/>
                <a:gd name="connsiteX5" fmla="*/ 69856 w 584425"/>
                <a:gd name="connsiteY5" fmla="*/ 112475 h 898298"/>
                <a:gd name="connsiteX6" fmla="*/ 3821 w 584425"/>
                <a:gd name="connsiteY6" fmla="*/ 270961 h 898298"/>
                <a:gd name="connsiteX7" fmla="*/ 32876 w 584425"/>
                <a:gd name="connsiteY7" fmla="*/ 339638 h 898298"/>
                <a:gd name="connsiteX8" fmla="*/ 52687 w 584425"/>
                <a:gd name="connsiteY8" fmla="*/ 343600 h 898298"/>
                <a:gd name="connsiteX9" fmla="*/ 101553 w 584425"/>
                <a:gd name="connsiteY9" fmla="*/ 310582 h 898298"/>
                <a:gd name="connsiteX10" fmla="*/ 155702 w 584425"/>
                <a:gd name="connsiteY10" fmla="*/ 173228 h 898298"/>
                <a:gd name="connsiteX11" fmla="*/ 211172 w 584425"/>
                <a:gd name="connsiteY11" fmla="*/ 152097 h 898298"/>
                <a:gd name="connsiteX12" fmla="*/ 170049 w 584425"/>
                <a:gd name="connsiteY12" fmla="*/ 585269 h 898298"/>
                <a:gd name="connsiteX13" fmla="*/ 24030 w 584425"/>
                <a:gd name="connsiteY13" fmla="*/ 788640 h 898298"/>
                <a:gd name="connsiteX14" fmla="*/ 63652 w 584425"/>
                <a:gd name="connsiteY14" fmla="*/ 872104 h 898298"/>
                <a:gd name="connsiteX15" fmla="*/ 126025 w 584425"/>
                <a:gd name="connsiteY15" fmla="*/ 838005 h 898298"/>
                <a:gd name="connsiteX16" fmla="*/ 244250 w 584425"/>
                <a:gd name="connsiteY16" fmla="*/ 653967 h 898298"/>
                <a:gd name="connsiteX17" fmla="*/ 276988 w 584425"/>
                <a:gd name="connsiteY17" fmla="*/ 497362 h 898298"/>
                <a:gd name="connsiteX18" fmla="*/ 341042 w 584425"/>
                <a:gd name="connsiteY18" fmla="*/ 612284 h 898298"/>
                <a:gd name="connsiteX19" fmla="*/ 393430 w 584425"/>
                <a:gd name="connsiteY19" fmla="*/ 845470 h 898298"/>
                <a:gd name="connsiteX20" fmla="*/ 446259 w 584425"/>
                <a:gd name="connsiteY20" fmla="*/ 898298 h 898298"/>
                <a:gd name="connsiteX21" fmla="*/ 499087 w 584425"/>
                <a:gd name="connsiteY21" fmla="*/ 845470 h 898298"/>
                <a:gd name="connsiteX22" fmla="*/ 449081 w 584425"/>
                <a:gd name="connsiteY22" fmla="*/ 626351 h 898298"/>
                <a:gd name="connsiteX23" fmla="*/ 427950 w 584425"/>
                <a:gd name="connsiteY23" fmla="*/ 560276 h 898298"/>
                <a:gd name="connsiteX24" fmla="*/ 349847 w 584425"/>
                <a:gd name="connsiteY24" fmla="*/ 418880 h 898298"/>
                <a:gd name="connsiteX25" fmla="*/ 385506 w 584425"/>
                <a:gd name="connsiteY25" fmla="*/ 240584 h 898298"/>
                <a:gd name="connsiteX26" fmla="*/ 410599 w 584425"/>
                <a:gd name="connsiteY26" fmla="*/ 298696 h 898298"/>
                <a:gd name="connsiteX27" fmla="*/ 468491 w 584425"/>
                <a:gd name="connsiteY27" fmla="*/ 363470 h 898298"/>
                <a:gd name="connsiteX28" fmla="*/ 522201 w 584425"/>
                <a:gd name="connsiteY28" fmla="*/ 416299 h 898298"/>
                <a:gd name="connsiteX29" fmla="*/ 546514 w 584425"/>
                <a:gd name="connsiteY29" fmla="*/ 418939 h 898298"/>
                <a:gd name="connsiteX30" fmla="*/ 582413 w 584425"/>
                <a:gd name="connsiteY30" fmla="*/ 380900 h 898298"/>
                <a:gd name="connsiteX31" fmla="*/ 539870 w 584425"/>
                <a:gd name="connsiteY31" fmla="*/ 304018 h 898298"/>
                <a:gd name="connsiteX0" fmla="*/ 539870 w 584425"/>
                <a:gd name="connsiteY0" fmla="*/ 304018 h 898298"/>
                <a:gd name="connsiteX1" fmla="*/ 491944 w 584425"/>
                <a:gd name="connsiteY1" fmla="*/ 251969 h 898298"/>
                <a:gd name="connsiteX2" fmla="*/ 390209 w 584425"/>
                <a:gd name="connsiteY2" fmla="*/ 29491 h 898298"/>
                <a:gd name="connsiteX3" fmla="*/ 257278 w 584425"/>
                <a:gd name="connsiteY3" fmla="*/ 4977 h 898298"/>
                <a:gd name="connsiteX4" fmla="*/ 98912 w 584425"/>
                <a:gd name="connsiteY4" fmla="*/ 83420 h 898298"/>
                <a:gd name="connsiteX5" fmla="*/ 69856 w 584425"/>
                <a:gd name="connsiteY5" fmla="*/ 112475 h 898298"/>
                <a:gd name="connsiteX6" fmla="*/ 3821 w 584425"/>
                <a:gd name="connsiteY6" fmla="*/ 270961 h 898298"/>
                <a:gd name="connsiteX7" fmla="*/ 32876 w 584425"/>
                <a:gd name="connsiteY7" fmla="*/ 339638 h 898298"/>
                <a:gd name="connsiteX8" fmla="*/ 52687 w 584425"/>
                <a:gd name="connsiteY8" fmla="*/ 343600 h 898298"/>
                <a:gd name="connsiteX9" fmla="*/ 101553 w 584425"/>
                <a:gd name="connsiteY9" fmla="*/ 310582 h 898298"/>
                <a:gd name="connsiteX10" fmla="*/ 155702 w 584425"/>
                <a:gd name="connsiteY10" fmla="*/ 173228 h 898298"/>
                <a:gd name="connsiteX11" fmla="*/ 211172 w 584425"/>
                <a:gd name="connsiteY11" fmla="*/ 152097 h 898298"/>
                <a:gd name="connsiteX12" fmla="*/ 170049 w 584425"/>
                <a:gd name="connsiteY12" fmla="*/ 585269 h 898298"/>
                <a:gd name="connsiteX13" fmla="*/ 24030 w 584425"/>
                <a:gd name="connsiteY13" fmla="*/ 788640 h 898298"/>
                <a:gd name="connsiteX14" fmla="*/ 63652 w 584425"/>
                <a:gd name="connsiteY14" fmla="*/ 872104 h 898298"/>
                <a:gd name="connsiteX15" fmla="*/ 126025 w 584425"/>
                <a:gd name="connsiteY15" fmla="*/ 838005 h 898298"/>
                <a:gd name="connsiteX16" fmla="*/ 244250 w 584425"/>
                <a:gd name="connsiteY16" fmla="*/ 653967 h 898298"/>
                <a:gd name="connsiteX17" fmla="*/ 276988 w 584425"/>
                <a:gd name="connsiteY17" fmla="*/ 497362 h 898298"/>
                <a:gd name="connsiteX18" fmla="*/ 341042 w 584425"/>
                <a:gd name="connsiteY18" fmla="*/ 612284 h 898298"/>
                <a:gd name="connsiteX19" fmla="*/ 393430 w 584425"/>
                <a:gd name="connsiteY19" fmla="*/ 845470 h 898298"/>
                <a:gd name="connsiteX20" fmla="*/ 446259 w 584425"/>
                <a:gd name="connsiteY20" fmla="*/ 898298 h 898298"/>
                <a:gd name="connsiteX21" fmla="*/ 499087 w 584425"/>
                <a:gd name="connsiteY21" fmla="*/ 845470 h 898298"/>
                <a:gd name="connsiteX22" fmla="*/ 449081 w 584425"/>
                <a:gd name="connsiteY22" fmla="*/ 626351 h 898298"/>
                <a:gd name="connsiteX23" fmla="*/ 427950 w 584425"/>
                <a:gd name="connsiteY23" fmla="*/ 560276 h 898298"/>
                <a:gd name="connsiteX24" fmla="*/ 371279 w 584425"/>
                <a:gd name="connsiteY24" fmla="*/ 435549 h 898298"/>
                <a:gd name="connsiteX25" fmla="*/ 385506 w 584425"/>
                <a:gd name="connsiteY25" fmla="*/ 240584 h 898298"/>
                <a:gd name="connsiteX26" fmla="*/ 410599 w 584425"/>
                <a:gd name="connsiteY26" fmla="*/ 298696 h 898298"/>
                <a:gd name="connsiteX27" fmla="*/ 468491 w 584425"/>
                <a:gd name="connsiteY27" fmla="*/ 363470 h 898298"/>
                <a:gd name="connsiteX28" fmla="*/ 522201 w 584425"/>
                <a:gd name="connsiteY28" fmla="*/ 416299 h 898298"/>
                <a:gd name="connsiteX29" fmla="*/ 546514 w 584425"/>
                <a:gd name="connsiteY29" fmla="*/ 418939 h 898298"/>
                <a:gd name="connsiteX30" fmla="*/ 582413 w 584425"/>
                <a:gd name="connsiteY30" fmla="*/ 380900 h 898298"/>
                <a:gd name="connsiteX31" fmla="*/ 539870 w 584425"/>
                <a:gd name="connsiteY31" fmla="*/ 304018 h 898298"/>
                <a:gd name="connsiteX0" fmla="*/ 539870 w 584425"/>
                <a:gd name="connsiteY0" fmla="*/ 304018 h 898298"/>
                <a:gd name="connsiteX1" fmla="*/ 491944 w 584425"/>
                <a:gd name="connsiteY1" fmla="*/ 251969 h 898298"/>
                <a:gd name="connsiteX2" fmla="*/ 390209 w 584425"/>
                <a:gd name="connsiteY2" fmla="*/ 29491 h 898298"/>
                <a:gd name="connsiteX3" fmla="*/ 257278 w 584425"/>
                <a:gd name="connsiteY3" fmla="*/ 4977 h 898298"/>
                <a:gd name="connsiteX4" fmla="*/ 98912 w 584425"/>
                <a:gd name="connsiteY4" fmla="*/ 83420 h 898298"/>
                <a:gd name="connsiteX5" fmla="*/ 69856 w 584425"/>
                <a:gd name="connsiteY5" fmla="*/ 112475 h 898298"/>
                <a:gd name="connsiteX6" fmla="*/ 3821 w 584425"/>
                <a:gd name="connsiteY6" fmla="*/ 270961 h 898298"/>
                <a:gd name="connsiteX7" fmla="*/ 32876 w 584425"/>
                <a:gd name="connsiteY7" fmla="*/ 339638 h 898298"/>
                <a:gd name="connsiteX8" fmla="*/ 52687 w 584425"/>
                <a:gd name="connsiteY8" fmla="*/ 343600 h 898298"/>
                <a:gd name="connsiteX9" fmla="*/ 101553 w 584425"/>
                <a:gd name="connsiteY9" fmla="*/ 310582 h 898298"/>
                <a:gd name="connsiteX10" fmla="*/ 155702 w 584425"/>
                <a:gd name="connsiteY10" fmla="*/ 173228 h 898298"/>
                <a:gd name="connsiteX11" fmla="*/ 211172 w 584425"/>
                <a:gd name="connsiteY11" fmla="*/ 152097 h 898298"/>
                <a:gd name="connsiteX12" fmla="*/ 170049 w 584425"/>
                <a:gd name="connsiteY12" fmla="*/ 585269 h 898298"/>
                <a:gd name="connsiteX13" fmla="*/ 24030 w 584425"/>
                <a:gd name="connsiteY13" fmla="*/ 788640 h 898298"/>
                <a:gd name="connsiteX14" fmla="*/ 63652 w 584425"/>
                <a:gd name="connsiteY14" fmla="*/ 872104 h 898298"/>
                <a:gd name="connsiteX15" fmla="*/ 190319 w 584425"/>
                <a:gd name="connsiteY15" fmla="*/ 818955 h 898298"/>
                <a:gd name="connsiteX16" fmla="*/ 244250 w 584425"/>
                <a:gd name="connsiteY16" fmla="*/ 653967 h 898298"/>
                <a:gd name="connsiteX17" fmla="*/ 276988 w 584425"/>
                <a:gd name="connsiteY17" fmla="*/ 497362 h 898298"/>
                <a:gd name="connsiteX18" fmla="*/ 341042 w 584425"/>
                <a:gd name="connsiteY18" fmla="*/ 612284 h 898298"/>
                <a:gd name="connsiteX19" fmla="*/ 393430 w 584425"/>
                <a:gd name="connsiteY19" fmla="*/ 845470 h 898298"/>
                <a:gd name="connsiteX20" fmla="*/ 446259 w 584425"/>
                <a:gd name="connsiteY20" fmla="*/ 898298 h 898298"/>
                <a:gd name="connsiteX21" fmla="*/ 499087 w 584425"/>
                <a:gd name="connsiteY21" fmla="*/ 845470 h 898298"/>
                <a:gd name="connsiteX22" fmla="*/ 449081 w 584425"/>
                <a:gd name="connsiteY22" fmla="*/ 626351 h 898298"/>
                <a:gd name="connsiteX23" fmla="*/ 427950 w 584425"/>
                <a:gd name="connsiteY23" fmla="*/ 560276 h 898298"/>
                <a:gd name="connsiteX24" fmla="*/ 371279 w 584425"/>
                <a:gd name="connsiteY24" fmla="*/ 435549 h 898298"/>
                <a:gd name="connsiteX25" fmla="*/ 385506 w 584425"/>
                <a:gd name="connsiteY25" fmla="*/ 240584 h 898298"/>
                <a:gd name="connsiteX26" fmla="*/ 410599 w 584425"/>
                <a:gd name="connsiteY26" fmla="*/ 298696 h 898298"/>
                <a:gd name="connsiteX27" fmla="*/ 468491 w 584425"/>
                <a:gd name="connsiteY27" fmla="*/ 363470 h 898298"/>
                <a:gd name="connsiteX28" fmla="*/ 522201 w 584425"/>
                <a:gd name="connsiteY28" fmla="*/ 416299 h 898298"/>
                <a:gd name="connsiteX29" fmla="*/ 546514 w 584425"/>
                <a:gd name="connsiteY29" fmla="*/ 418939 h 898298"/>
                <a:gd name="connsiteX30" fmla="*/ 582413 w 584425"/>
                <a:gd name="connsiteY30" fmla="*/ 380900 h 898298"/>
                <a:gd name="connsiteX31" fmla="*/ 539870 w 584425"/>
                <a:gd name="connsiteY31" fmla="*/ 304018 h 898298"/>
                <a:gd name="connsiteX0" fmla="*/ 539870 w 584425"/>
                <a:gd name="connsiteY0" fmla="*/ 304018 h 898298"/>
                <a:gd name="connsiteX1" fmla="*/ 491944 w 584425"/>
                <a:gd name="connsiteY1" fmla="*/ 251969 h 898298"/>
                <a:gd name="connsiteX2" fmla="*/ 390209 w 584425"/>
                <a:gd name="connsiteY2" fmla="*/ 29491 h 898298"/>
                <a:gd name="connsiteX3" fmla="*/ 257278 w 584425"/>
                <a:gd name="connsiteY3" fmla="*/ 4977 h 898298"/>
                <a:gd name="connsiteX4" fmla="*/ 98912 w 584425"/>
                <a:gd name="connsiteY4" fmla="*/ 83420 h 898298"/>
                <a:gd name="connsiteX5" fmla="*/ 69856 w 584425"/>
                <a:gd name="connsiteY5" fmla="*/ 112475 h 898298"/>
                <a:gd name="connsiteX6" fmla="*/ 3821 w 584425"/>
                <a:gd name="connsiteY6" fmla="*/ 270961 h 898298"/>
                <a:gd name="connsiteX7" fmla="*/ 32876 w 584425"/>
                <a:gd name="connsiteY7" fmla="*/ 339638 h 898298"/>
                <a:gd name="connsiteX8" fmla="*/ 52687 w 584425"/>
                <a:gd name="connsiteY8" fmla="*/ 343600 h 898298"/>
                <a:gd name="connsiteX9" fmla="*/ 101553 w 584425"/>
                <a:gd name="connsiteY9" fmla="*/ 310582 h 898298"/>
                <a:gd name="connsiteX10" fmla="*/ 155702 w 584425"/>
                <a:gd name="connsiteY10" fmla="*/ 173228 h 898298"/>
                <a:gd name="connsiteX11" fmla="*/ 211172 w 584425"/>
                <a:gd name="connsiteY11" fmla="*/ 152097 h 898298"/>
                <a:gd name="connsiteX12" fmla="*/ 170049 w 584425"/>
                <a:gd name="connsiteY12" fmla="*/ 585269 h 898298"/>
                <a:gd name="connsiteX13" fmla="*/ 24030 w 584425"/>
                <a:gd name="connsiteY13" fmla="*/ 788640 h 898298"/>
                <a:gd name="connsiteX14" fmla="*/ 127945 w 584425"/>
                <a:gd name="connsiteY14" fmla="*/ 860198 h 898298"/>
                <a:gd name="connsiteX15" fmla="*/ 190319 w 584425"/>
                <a:gd name="connsiteY15" fmla="*/ 818955 h 898298"/>
                <a:gd name="connsiteX16" fmla="*/ 244250 w 584425"/>
                <a:gd name="connsiteY16" fmla="*/ 653967 h 898298"/>
                <a:gd name="connsiteX17" fmla="*/ 276988 w 584425"/>
                <a:gd name="connsiteY17" fmla="*/ 497362 h 898298"/>
                <a:gd name="connsiteX18" fmla="*/ 341042 w 584425"/>
                <a:gd name="connsiteY18" fmla="*/ 612284 h 898298"/>
                <a:gd name="connsiteX19" fmla="*/ 393430 w 584425"/>
                <a:gd name="connsiteY19" fmla="*/ 845470 h 898298"/>
                <a:gd name="connsiteX20" fmla="*/ 446259 w 584425"/>
                <a:gd name="connsiteY20" fmla="*/ 898298 h 898298"/>
                <a:gd name="connsiteX21" fmla="*/ 499087 w 584425"/>
                <a:gd name="connsiteY21" fmla="*/ 845470 h 898298"/>
                <a:gd name="connsiteX22" fmla="*/ 449081 w 584425"/>
                <a:gd name="connsiteY22" fmla="*/ 626351 h 898298"/>
                <a:gd name="connsiteX23" fmla="*/ 427950 w 584425"/>
                <a:gd name="connsiteY23" fmla="*/ 560276 h 898298"/>
                <a:gd name="connsiteX24" fmla="*/ 371279 w 584425"/>
                <a:gd name="connsiteY24" fmla="*/ 435549 h 898298"/>
                <a:gd name="connsiteX25" fmla="*/ 385506 w 584425"/>
                <a:gd name="connsiteY25" fmla="*/ 240584 h 898298"/>
                <a:gd name="connsiteX26" fmla="*/ 410599 w 584425"/>
                <a:gd name="connsiteY26" fmla="*/ 298696 h 898298"/>
                <a:gd name="connsiteX27" fmla="*/ 468491 w 584425"/>
                <a:gd name="connsiteY27" fmla="*/ 363470 h 898298"/>
                <a:gd name="connsiteX28" fmla="*/ 522201 w 584425"/>
                <a:gd name="connsiteY28" fmla="*/ 416299 h 898298"/>
                <a:gd name="connsiteX29" fmla="*/ 546514 w 584425"/>
                <a:gd name="connsiteY29" fmla="*/ 418939 h 898298"/>
                <a:gd name="connsiteX30" fmla="*/ 582413 w 584425"/>
                <a:gd name="connsiteY30" fmla="*/ 380900 h 898298"/>
                <a:gd name="connsiteX31" fmla="*/ 539870 w 584425"/>
                <a:gd name="connsiteY31" fmla="*/ 304018 h 898298"/>
                <a:gd name="connsiteX0" fmla="*/ 539870 w 584425"/>
                <a:gd name="connsiteY0" fmla="*/ 304018 h 898298"/>
                <a:gd name="connsiteX1" fmla="*/ 491944 w 584425"/>
                <a:gd name="connsiteY1" fmla="*/ 251969 h 898298"/>
                <a:gd name="connsiteX2" fmla="*/ 390209 w 584425"/>
                <a:gd name="connsiteY2" fmla="*/ 29491 h 898298"/>
                <a:gd name="connsiteX3" fmla="*/ 257278 w 584425"/>
                <a:gd name="connsiteY3" fmla="*/ 4977 h 898298"/>
                <a:gd name="connsiteX4" fmla="*/ 98912 w 584425"/>
                <a:gd name="connsiteY4" fmla="*/ 83420 h 898298"/>
                <a:gd name="connsiteX5" fmla="*/ 69856 w 584425"/>
                <a:gd name="connsiteY5" fmla="*/ 112475 h 898298"/>
                <a:gd name="connsiteX6" fmla="*/ 3821 w 584425"/>
                <a:gd name="connsiteY6" fmla="*/ 270961 h 898298"/>
                <a:gd name="connsiteX7" fmla="*/ 32876 w 584425"/>
                <a:gd name="connsiteY7" fmla="*/ 339638 h 898298"/>
                <a:gd name="connsiteX8" fmla="*/ 52687 w 584425"/>
                <a:gd name="connsiteY8" fmla="*/ 343600 h 898298"/>
                <a:gd name="connsiteX9" fmla="*/ 101553 w 584425"/>
                <a:gd name="connsiteY9" fmla="*/ 310582 h 898298"/>
                <a:gd name="connsiteX10" fmla="*/ 155702 w 584425"/>
                <a:gd name="connsiteY10" fmla="*/ 173228 h 898298"/>
                <a:gd name="connsiteX11" fmla="*/ 211172 w 584425"/>
                <a:gd name="connsiteY11" fmla="*/ 152097 h 898298"/>
                <a:gd name="connsiteX12" fmla="*/ 170049 w 584425"/>
                <a:gd name="connsiteY12" fmla="*/ 585269 h 898298"/>
                <a:gd name="connsiteX13" fmla="*/ 85943 w 584425"/>
                <a:gd name="connsiteY13" fmla="*/ 771972 h 898298"/>
                <a:gd name="connsiteX14" fmla="*/ 127945 w 584425"/>
                <a:gd name="connsiteY14" fmla="*/ 860198 h 898298"/>
                <a:gd name="connsiteX15" fmla="*/ 190319 w 584425"/>
                <a:gd name="connsiteY15" fmla="*/ 818955 h 898298"/>
                <a:gd name="connsiteX16" fmla="*/ 244250 w 584425"/>
                <a:gd name="connsiteY16" fmla="*/ 653967 h 898298"/>
                <a:gd name="connsiteX17" fmla="*/ 276988 w 584425"/>
                <a:gd name="connsiteY17" fmla="*/ 497362 h 898298"/>
                <a:gd name="connsiteX18" fmla="*/ 341042 w 584425"/>
                <a:gd name="connsiteY18" fmla="*/ 612284 h 898298"/>
                <a:gd name="connsiteX19" fmla="*/ 393430 w 584425"/>
                <a:gd name="connsiteY19" fmla="*/ 845470 h 898298"/>
                <a:gd name="connsiteX20" fmla="*/ 446259 w 584425"/>
                <a:gd name="connsiteY20" fmla="*/ 898298 h 898298"/>
                <a:gd name="connsiteX21" fmla="*/ 499087 w 584425"/>
                <a:gd name="connsiteY21" fmla="*/ 845470 h 898298"/>
                <a:gd name="connsiteX22" fmla="*/ 449081 w 584425"/>
                <a:gd name="connsiteY22" fmla="*/ 626351 h 898298"/>
                <a:gd name="connsiteX23" fmla="*/ 427950 w 584425"/>
                <a:gd name="connsiteY23" fmla="*/ 560276 h 898298"/>
                <a:gd name="connsiteX24" fmla="*/ 371279 w 584425"/>
                <a:gd name="connsiteY24" fmla="*/ 435549 h 898298"/>
                <a:gd name="connsiteX25" fmla="*/ 385506 w 584425"/>
                <a:gd name="connsiteY25" fmla="*/ 240584 h 898298"/>
                <a:gd name="connsiteX26" fmla="*/ 410599 w 584425"/>
                <a:gd name="connsiteY26" fmla="*/ 298696 h 898298"/>
                <a:gd name="connsiteX27" fmla="*/ 468491 w 584425"/>
                <a:gd name="connsiteY27" fmla="*/ 363470 h 898298"/>
                <a:gd name="connsiteX28" fmla="*/ 522201 w 584425"/>
                <a:gd name="connsiteY28" fmla="*/ 416299 h 898298"/>
                <a:gd name="connsiteX29" fmla="*/ 546514 w 584425"/>
                <a:gd name="connsiteY29" fmla="*/ 418939 h 898298"/>
                <a:gd name="connsiteX30" fmla="*/ 582413 w 584425"/>
                <a:gd name="connsiteY30" fmla="*/ 380900 h 898298"/>
                <a:gd name="connsiteX31" fmla="*/ 539870 w 584425"/>
                <a:gd name="connsiteY31" fmla="*/ 304018 h 898298"/>
                <a:gd name="connsiteX0" fmla="*/ 539870 w 584425"/>
                <a:gd name="connsiteY0" fmla="*/ 304018 h 898298"/>
                <a:gd name="connsiteX1" fmla="*/ 491944 w 584425"/>
                <a:gd name="connsiteY1" fmla="*/ 251969 h 898298"/>
                <a:gd name="connsiteX2" fmla="*/ 390209 w 584425"/>
                <a:gd name="connsiteY2" fmla="*/ 29491 h 898298"/>
                <a:gd name="connsiteX3" fmla="*/ 257278 w 584425"/>
                <a:gd name="connsiteY3" fmla="*/ 4977 h 898298"/>
                <a:gd name="connsiteX4" fmla="*/ 98912 w 584425"/>
                <a:gd name="connsiteY4" fmla="*/ 83420 h 898298"/>
                <a:gd name="connsiteX5" fmla="*/ 69856 w 584425"/>
                <a:gd name="connsiteY5" fmla="*/ 112475 h 898298"/>
                <a:gd name="connsiteX6" fmla="*/ 3821 w 584425"/>
                <a:gd name="connsiteY6" fmla="*/ 270961 h 898298"/>
                <a:gd name="connsiteX7" fmla="*/ 32876 w 584425"/>
                <a:gd name="connsiteY7" fmla="*/ 339638 h 898298"/>
                <a:gd name="connsiteX8" fmla="*/ 52687 w 584425"/>
                <a:gd name="connsiteY8" fmla="*/ 343600 h 898298"/>
                <a:gd name="connsiteX9" fmla="*/ 101553 w 584425"/>
                <a:gd name="connsiteY9" fmla="*/ 310582 h 898298"/>
                <a:gd name="connsiteX10" fmla="*/ 155702 w 584425"/>
                <a:gd name="connsiteY10" fmla="*/ 173228 h 898298"/>
                <a:gd name="connsiteX11" fmla="*/ 211172 w 584425"/>
                <a:gd name="connsiteY11" fmla="*/ 152097 h 898298"/>
                <a:gd name="connsiteX12" fmla="*/ 170049 w 584425"/>
                <a:gd name="connsiteY12" fmla="*/ 585269 h 898298"/>
                <a:gd name="connsiteX13" fmla="*/ 85943 w 584425"/>
                <a:gd name="connsiteY13" fmla="*/ 771972 h 898298"/>
                <a:gd name="connsiteX14" fmla="*/ 113657 w 584425"/>
                <a:gd name="connsiteY14" fmla="*/ 853054 h 898298"/>
                <a:gd name="connsiteX15" fmla="*/ 190319 w 584425"/>
                <a:gd name="connsiteY15" fmla="*/ 818955 h 898298"/>
                <a:gd name="connsiteX16" fmla="*/ 244250 w 584425"/>
                <a:gd name="connsiteY16" fmla="*/ 653967 h 898298"/>
                <a:gd name="connsiteX17" fmla="*/ 276988 w 584425"/>
                <a:gd name="connsiteY17" fmla="*/ 497362 h 898298"/>
                <a:gd name="connsiteX18" fmla="*/ 341042 w 584425"/>
                <a:gd name="connsiteY18" fmla="*/ 612284 h 898298"/>
                <a:gd name="connsiteX19" fmla="*/ 393430 w 584425"/>
                <a:gd name="connsiteY19" fmla="*/ 845470 h 898298"/>
                <a:gd name="connsiteX20" fmla="*/ 446259 w 584425"/>
                <a:gd name="connsiteY20" fmla="*/ 898298 h 898298"/>
                <a:gd name="connsiteX21" fmla="*/ 499087 w 584425"/>
                <a:gd name="connsiteY21" fmla="*/ 845470 h 898298"/>
                <a:gd name="connsiteX22" fmla="*/ 449081 w 584425"/>
                <a:gd name="connsiteY22" fmla="*/ 626351 h 898298"/>
                <a:gd name="connsiteX23" fmla="*/ 427950 w 584425"/>
                <a:gd name="connsiteY23" fmla="*/ 560276 h 898298"/>
                <a:gd name="connsiteX24" fmla="*/ 371279 w 584425"/>
                <a:gd name="connsiteY24" fmla="*/ 435549 h 898298"/>
                <a:gd name="connsiteX25" fmla="*/ 385506 w 584425"/>
                <a:gd name="connsiteY25" fmla="*/ 240584 h 898298"/>
                <a:gd name="connsiteX26" fmla="*/ 410599 w 584425"/>
                <a:gd name="connsiteY26" fmla="*/ 298696 h 898298"/>
                <a:gd name="connsiteX27" fmla="*/ 468491 w 584425"/>
                <a:gd name="connsiteY27" fmla="*/ 363470 h 898298"/>
                <a:gd name="connsiteX28" fmla="*/ 522201 w 584425"/>
                <a:gd name="connsiteY28" fmla="*/ 416299 h 898298"/>
                <a:gd name="connsiteX29" fmla="*/ 546514 w 584425"/>
                <a:gd name="connsiteY29" fmla="*/ 418939 h 898298"/>
                <a:gd name="connsiteX30" fmla="*/ 582413 w 584425"/>
                <a:gd name="connsiteY30" fmla="*/ 380900 h 898298"/>
                <a:gd name="connsiteX31" fmla="*/ 539870 w 584425"/>
                <a:gd name="connsiteY31" fmla="*/ 304018 h 898298"/>
                <a:gd name="connsiteX0" fmla="*/ 539870 w 584425"/>
                <a:gd name="connsiteY0" fmla="*/ 304018 h 898298"/>
                <a:gd name="connsiteX1" fmla="*/ 491944 w 584425"/>
                <a:gd name="connsiteY1" fmla="*/ 251969 h 898298"/>
                <a:gd name="connsiteX2" fmla="*/ 390209 w 584425"/>
                <a:gd name="connsiteY2" fmla="*/ 29491 h 898298"/>
                <a:gd name="connsiteX3" fmla="*/ 257278 w 584425"/>
                <a:gd name="connsiteY3" fmla="*/ 4977 h 898298"/>
                <a:gd name="connsiteX4" fmla="*/ 98912 w 584425"/>
                <a:gd name="connsiteY4" fmla="*/ 83420 h 898298"/>
                <a:gd name="connsiteX5" fmla="*/ 69856 w 584425"/>
                <a:gd name="connsiteY5" fmla="*/ 112475 h 898298"/>
                <a:gd name="connsiteX6" fmla="*/ 3821 w 584425"/>
                <a:gd name="connsiteY6" fmla="*/ 270961 h 898298"/>
                <a:gd name="connsiteX7" fmla="*/ 32876 w 584425"/>
                <a:gd name="connsiteY7" fmla="*/ 339638 h 898298"/>
                <a:gd name="connsiteX8" fmla="*/ 52687 w 584425"/>
                <a:gd name="connsiteY8" fmla="*/ 343600 h 898298"/>
                <a:gd name="connsiteX9" fmla="*/ 101553 w 584425"/>
                <a:gd name="connsiteY9" fmla="*/ 310582 h 898298"/>
                <a:gd name="connsiteX10" fmla="*/ 155702 w 584425"/>
                <a:gd name="connsiteY10" fmla="*/ 173228 h 898298"/>
                <a:gd name="connsiteX11" fmla="*/ 211172 w 584425"/>
                <a:gd name="connsiteY11" fmla="*/ 152097 h 898298"/>
                <a:gd name="connsiteX12" fmla="*/ 170049 w 584425"/>
                <a:gd name="connsiteY12" fmla="*/ 585269 h 898298"/>
                <a:gd name="connsiteX13" fmla="*/ 85943 w 584425"/>
                <a:gd name="connsiteY13" fmla="*/ 771972 h 898298"/>
                <a:gd name="connsiteX14" fmla="*/ 113657 w 584425"/>
                <a:gd name="connsiteY14" fmla="*/ 853054 h 898298"/>
                <a:gd name="connsiteX15" fmla="*/ 152816 w 584425"/>
                <a:gd name="connsiteY15" fmla="*/ 846716 h 898298"/>
                <a:gd name="connsiteX16" fmla="*/ 190319 w 584425"/>
                <a:gd name="connsiteY16" fmla="*/ 818955 h 898298"/>
                <a:gd name="connsiteX17" fmla="*/ 244250 w 584425"/>
                <a:gd name="connsiteY17" fmla="*/ 653967 h 898298"/>
                <a:gd name="connsiteX18" fmla="*/ 276988 w 584425"/>
                <a:gd name="connsiteY18" fmla="*/ 497362 h 898298"/>
                <a:gd name="connsiteX19" fmla="*/ 341042 w 584425"/>
                <a:gd name="connsiteY19" fmla="*/ 612284 h 898298"/>
                <a:gd name="connsiteX20" fmla="*/ 393430 w 584425"/>
                <a:gd name="connsiteY20" fmla="*/ 845470 h 898298"/>
                <a:gd name="connsiteX21" fmla="*/ 446259 w 584425"/>
                <a:gd name="connsiteY21" fmla="*/ 898298 h 898298"/>
                <a:gd name="connsiteX22" fmla="*/ 499087 w 584425"/>
                <a:gd name="connsiteY22" fmla="*/ 845470 h 898298"/>
                <a:gd name="connsiteX23" fmla="*/ 449081 w 584425"/>
                <a:gd name="connsiteY23" fmla="*/ 626351 h 898298"/>
                <a:gd name="connsiteX24" fmla="*/ 427950 w 584425"/>
                <a:gd name="connsiteY24" fmla="*/ 560276 h 898298"/>
                <a:gd name="connsiteX25" fmla="*/ 371279 w 584425"/>
                <a:gd name="connsiteY25" fmla="*/ 435549 h 898298"/>
                <a:gd name="connsiteX26" fmla="*/ 385506 w 584425"/>
                <a:gd name="connsiteY26" fmla="*/ 240584 h 898298"/>
                <a:gd name="connsiteX27" fmla="*/ 410599 w 584425"/>
                <a:gd name="connsiteY27" fmla="*/ 298696 h 898298"/>
                <a:gd name="connsiteX28" fmla="*/ 468491 w 584425"/>
                <a:gd name="connsiteY28" fmla="*/ 363470 h 898298"/>
                <a:gd name="connsiteX29" fmla="*/ 522201 w 584425"/>
                <a:gd name="connsiteY29" fmla="*/ 416299 h 898298"/>
                <a:gd name="connsiteX30" fmla="*/ 546514 w 584425"/>
                <a:gd name="connsiteY30" fmla="*/ 418939 h 898298"/>
                <a:gd name="connsiteX31" fmla="*/ 582413 w 584425"/>
                <a:gd name="connsiteY31" fmla="*/ 380900 h 898298"/>
                <a:gd name="connsiteX32" fmla="*/ 539870 w 584425"/>
                <a:gd name="connsiteY32" fmla="*/ 304018 h 898298"/>
                <a:gd name="connsiteX0" fmla="*/ 539870 w 584425"/>
                <a:gd name="connsiteY0" fmla="*/ 304018 h 898298"/>
                <a:gd name="connsiteX1" fmla="*/ 491944 w 584425"/>
                <a:gd name="connsiteY1" fmla="*/ 251969 h 898298"/>
                <a:gd name="connsiteX2" fmla="*/ 390209 w 584425"/>
                <a:gd name="connsiteY2" fmla="*/ 29491 h 898298"/>
                <a:gd name="connsiteX3" fmla="*/ 257278 w 584425"/>
                <a:gd name="connsiteY3" fmla="*/ 4977 h 898298"/>
                <a:gd name="connsiteX4" fmla="*/ 98912 w 584425"/>
                <a:gd name="connsiteY4" fmla="*/ 83420 h 898298"/>
                <a:gd name="connsiteX5" fmla="*/ 69856 w 584425"/>
                <a:gd name="connsiteY5" fmla="*/ 112475 h 898298"/>
                <a:gd name="connsiteX6" fmla="*/ 3821 w 584425"/>
                <a:gd name="connsiteY6" fmla="*/ 270961 h 898298"/>
                <a:gd name="connsiteX7" fmla="*/ 32876 w 584425"/>
                <a:gd name="connsiteY7" fmla="*/ 339638 h 898298"/>
                <a:gd name="connsiteX8" fmla="*/ 52687 w 584425"/>
                <a:gd name="connsiteY8" fmla="*/ 343600 h 898298"/>
                <a:gd name="connsiteX9" fmla="*/ 101553 w 584425"/>
                <a:gd name="connsiteY9" fmla="*/ 310582 h 898298"/>
                <a:gd name="connsiteX10" fmla="*/ 155702 w 584425"/>
                <a:gd name="connsiteY10" fmla="*/ 173228 h 898298"/>
                <a:gd name="connsiteX11" fmla="*/ 211172 w 584425"/>
                <a:gd name="connsiteY11" fmla="*/ 152097 h 898298"/>
                <a:gd name="connsiteX12" fmla="*/ 170049 w 584425"/>
                <a:gd name="connsiteY12" fmla="*/ 585269 h 898298"/>
                <a:gd name="connsiteX13" fmla="*/ 85943 w 584425"/>
                <a:gd name="connsiteY13" fmla="*/ 771972 h 898298"/>
                <a:gd name="connsiteX14" fmla="*/ 113657 w 584425"/>
                <a:gd name="connsiteY14" fmla="*/ 853054 h 898298"/>
                <a:gd name="connsiteX15" fmla="*/ 162341 w 584425"/>
                <a:gd name="connsiteY15" fmla="*/ 853860 h 898298"/>
                <a:gd name="connsiteX16" fmla="*/ 190319 w 584425"/>
                <a:gd name="connsiteY16" fmla="*/ 818955 h 898298"/>
                <a:gd name="connsiteX17" fmla="*/ 244250 w 584425"/>
                <a:gd name="connsiteY17" fmla="*/ 653967 h 898298"/>
                <a:gd name="connsiteX18" fmla="*/ 276988 w 584425"/>
                <a:gd name="connsiteY18" fmla="*/ 497362 h 898298"/>
                <a:gd name="connsiteX19" fmla="*/ 341042 w 584425"/>
                <a:gd name="connsiteY19" fmla="*/ 612284 h 898298"/>
                <a:gd name="connsiteX20" fmla="*/ 393430 w 584425"/>
                <a:gd name="connsiteY20" fmla="*/ 845470 h 898298"/>
                <a:gd name="connsiteX21" fmla="*/ 446259 w 584425"/>
                <a:gd name="connsiteY21" fmla="*/ 898298 h 898298"/>
                <a:gd name="connsiteX22" fmla="*/ 499087 w 584425"/>
                <a:gd name="connsiteY22" fmla="*/ 845470 h 898298"/>
                <a:gd name="connsiteX23" fmla="*/ 449081 w 584425"/>
                <a:gd name="connsiteY23" fmla="*/ 626351 h 898298"/>
                <a:gd name="connsiteX24" fmla="*/ 427950 w 584425"/>
                <a:gd name="connsiteY24" fmla="*/ 560276 h 898298"/>
                <a:gd name="connsiteX25" fmla="*/ 371279 w 584425"/>
                <a:gd name="connsiteY25" fmla="*/ 435549 h 898298"/>
                <a:gd name="connsiteX26" fmla="*/ 385506 w 584425"/>
                <a:gd name="connsiteY26" fmla="*/ 240584 h 898298"/>
                <a:gd name="connsiteX27" fmla="*/ 410599 w 584425"/>
                <a:gd name="connsiteY27" fmla="*/ 298696 h 898298"/>
                <a:gd name="connsiteX28" fmla="*/ 468491 w 584425"/>
                <a:gd name="connsiteY28" fmla="*/ 363470 h 898298"/>
                <a:gd name="connsiteX29" fmla="*/ 522201 w 584425"/>
                <a:gd name="connsiteY29" fmla="*/ 416299 h 898298"/>
                <a:gd name="connsiteX30" fmla="*/ 546514 w 584425"/>
                <a:gd name="connsiteY30" fmla="*/ 418939 h 898298"/>
                <a:gd name="connsiteX31" fmla="*/ 582413 w 584425"/>
                <a:gd name="connsiteY31" fmla="*/ 380900 h 898298"/>
                <a:gd name="connsiteX32" fmla="*/ 539870 w 584425"/>
                <a:gd name="connsiteY32" fmla="*/ 304018 h 898298"/>
                <a:gd name="connsiteX0" fmla="*/ 539870 w 584425"/>
                <a:gd name="connsiteY0" fmla="*/ 304018 h 898298"/>
                <a:gd name="connsiteX1" fmla="*/ 491944 w 584425"/>
                <a:gd name="connsiteY1" fmla="*/ 251969 h 898298"/>
                <a:gd name="connsiteX2" fmla="*/ 390209 w 584425"/>
                <a:gd name="connsiteY2" fmla="*/ 29491 h 898298"/>
                <a:gd name="connsiteX3" fmla="*/ 257278 w 584425"/>
                <a:gd name="connsiteY3" fmla="*/ 4977 h 898298"/>
                <a:gd name="connsiteX4" fmla="*/ 98912 w 584425"/>
                <a:gd name="connsiteY4" fmla="*/ 83420 h 898298"/>
                <a:gd name="connsiteX5" fmla="*/ 69856 w 584425"/>
                <a:gd name="connsiteY5" fmla="*/ 112475 h 898298"/>
                <a:gd name="connsiteX6" fmla="*/ 3821 w 584425"/>
                <a:gd name="connsiteY6" fmla="*/ 270961 h 898298"/>
                <a:gd name="connsiteX7" fmla="*/ 32876 w 584425"/>
                <a:gd name="connsiteY7" fmla="*/ 339638 h 898298"/>
                <a:gd name="connsiteX8" fmla="*/ 52687 w 584425"/>
                <a:gd name="connsiteY8" fmla="*/ 343600 h 898298"/>
                <a:gd name="connsiteX9" fmla="*/ 101553 w 584425"/>
                <a:gd name="connsiteY9" fmla="*/ 310582 h 898298"/>
                <a:gd name="connsiteX10" fmla="*/ 155702 w 584425"/>
                <a:gd name="connsiteY10" fmla="*/ 173228 h 898298"/>
                <a:gd name="connsiteX11" fmla="*/ 211172 w 584425"/>
                <a:gd name="connsiteY11" fmla="*/ 152097 h 898298"/>
                <a:gd name="connsiteX12" fmla="*/ 170049 w 584425"/>
                <a:gd name="connsiteY12" fmla="*/ 585269 h 898298"/>
                <a:gd name="connsiteX13" fmla="*/ 85943 w 584425"/>
                <a:gd name="connsiteY13" fmla="*/ 771972 h 898298"/>
                <a:gd name="connsiteX14" fmla="*/ 113657 w 584425"/>
                <a:gd name="connsiteY14" fmla="*/ 853054 h 898298"/>
                <a:gd name="connsiteX15" fmla="*/ 162341 w 584425"/>
                <a:gd name="connsiteY15" fmla="*/ 853860 h 898298"/>
                <a:gd name="connsiteX16" fmla="*/ 190319 w 584425"/>
                <a:gd name="connsiteY16" fmla="*/ 818955 h 898298"/>
                <a:gd name="connsiteX17" fmla="*/ 246631 w 584425"/>
                <a:gd name="connsiteY17" fmla="*/ 663492 h 898298"/>
                <a:gd name="connsiteX18" fmla="*/ 276988 w 584425"/>
                <a:gd name="connsiteY18" fmla="*/ 497362 h 898298"/>
                <a:gd name="connsiteX19" fmla="*/ 341042 w 584425"/>
                <a:gd name="connsiteY19" fmla="*/ 612284 h 898298"/>
                <a:gd name="connsiteX20" fmla="*/ 393430 w 584425"/>
                <a:gd name="connsiteY20" fmla="*/ 845470 h 898298"/>
                <a:gd name="connsiteX21" fmla="*/ 446259 w 584425"/>
                <a:gd name="connsiteY21" fmla="*/ 898298 h 898298"/>
                <a:gd name="connsiteX22" fmla="*/ 499087 w 584425"/>
                <a:gd name="connsiteY22" fmla="*/ 845470 h 898298"/>
                <a:gd name="connsiteX23" fmla="*/ 449081 w 584425"/>
                <a:gd name="connsiteY23" fmla="*/ 626351 h 898298"/>
                <a:gd name="connsiteX24" fmla="*/ 427950 w 584425"/>
                <a:gd name="connsiteY24" fmla="*/ 560276 h 898298"/>
                <a:gd name="connsiteX25" fmla="*/ 371279 w 584425"/>
                <a:gd name="connsiteY25" fmla="*/ 435549 h 898298"/>
                <a:gd name="connsiteX26" fmla="*/ 385506 w 584425"/>
                <a:gd name="connsiteY26" fmla="*/ 240584 h 898298"/>
                <a:gd name="connsiteX27" fmla="*/ 410599 w 584425"/>
                <a:gd name="connsiteY27" fmla="*/ 298696 h 898298"/>
                <a:gd name="connsiteX28" fmla="*/ 468491 w 584425"/>
                <a:gd name="connsiteY28" fmla="*/ 363470 h 898298"/>
                <a:gd name="connsiteX29" fmla="*/ 522201 w 584425"/>
                <a:gd name="connsiteY29" fmla="*/ 416299 h 898298"/>
                <a:gd name="connsiteX30" fmla="*/ 546514 w 584425"/>
                <a:gd name="connsiteY30" fmla="*/ 418939 h 898298"/>
                <a:gd name="connsiteX31" fmla="*/ 582413 w 584425"/>
                <a:gd name="connsiteY31" fmla="*/ 380900 h 898298"/>
                <a:gd name="connsiteX32" fmla="*/ 539870 w 584425"/>
                <a:gd name="connsiteY32" fmla="*/ 304018 h 898298"/>
                <a:gd name="connsiteX0" fmla="*/ 539870 w 584425"/>
                <a:gd name="connsiteY0" fmla="*/ 304018 h 898298"/>
                <a:gd name="connsiteX1" fmla="*/ 491944 w 584425"/>
                <a:gd name="connsiteY1" fmla="*/ 251969 h 898298"/>
                <a:gd name="connsiteX2" fmla="*/ 390209 w 584425"/>
                <a:gd name="connsiteY2" fmla="*/ 29491 h 898298"/>
                <a:gd name="connsiteX3" fmla="*/ 257278 w 584425"/>
                <a:gd name="connsiteY3" fmla="*/ 4977 h 898298"/>
                <a:gd name="connsiteX4" fmla="*/ 98912 w 584425"/>
                <a:gd name="connsiteY4" fmla="*/ 83420 h 898298"/>
                <a:gd name="connsiteX5" fmla="*/ 69856 w 584425"/>
                <a:gd name="connsiteY5" fmla="*/ 112475 h 898298"/>
                <a:gd name="connsiteX6" fmla="*/ 3821 w 584425"/>
                <a:gd name="connsiteY6" fmla="*/ 270961 h 898298"/>
                <a:gd name="connsiteX7" fmla="*/ 32876 w 584425"/>
                <a:gd name="connsiteY7" fmla="*/ 339638 h 898298"/>
                <a:gd name="connsiteX8" fmla="*/ 52687 w 584425"/>
                <a:gd name="connsiteY8" fmla="*/ 343600 h 898298"/>
                <a:gd name="connsiteX9" fmla="*/ 101553 w 584425"/>
                <a:gd name="connsiteY9" fmla="*/ 310582 h 898298"/>
                <a:gd name="connsiteX10" fmla="*/ 155702 w 584425"/>
                <a:gd name="connsiteY10" fmla="*/ 173228 h 898298"/>
                <a:gd name="connsiteX11" fmla="*/ 211172 w 584425"/>
                <a:gd name="connsiteY11" fmla="*/ 152097 h 898298"/>
                <a:gd name="connsiteX12" fmla="*/ 170049 w 584425"/>
                <a:gd name="connsiteY12" fmla="*/ 585269 h 898298"/>
                <a:gd name="connsiteX13" fmla="*/ 85943 w 584425"/>
                <a:gd name="connsiteY13" fmla="*/ 771972 h 898298"/>
                <a:gd name="connsiteX14" fmla="*/ 113657 w 584425"/>
                <a:gd name="connsiteY14" fmla="*/ 853054 h 898298"/>
                <a:gd name="connsiteX15" fmla="*/ 162341 w 584425"/>
                <a:gd name="connsiteY15" fmla="*/ 853860 h 898298"/>
                <a:gd name="connsiteX16" fmla="*/ 190319 w 584425"/>
                <a:gd name="connsiteY16" fmla="*/ 818955 h 898298"/>
                <a:gd name="connsiteX17" fmla="*/ 246631 w 584425"/>
                <a:gd name="connsiteY17" fmla="*/ 663492 h 898298"/>
                <a:gd name="connsiteX18" fmla="*/ 276988 w 584425"/>
                <a:gd name="connsiteY18" fmla="*/ 497362 h 898298"/>
                <a:gd name="connsiteX19" fmla="*/ 341042 w 584425"/>
                <a:gd name="connsiteY19" fmla="*/ 612284 h 898298"/>
                <a:gd name="connsiteX20" fmla="*/ 393430 w 584425"/>
                <a:gd name="connsiteY20" fmla="*/ 845470 h 898298"/>
                <a:gd name="connsiteX21" fmla="*/ 446259 w 584425"/>
                <a:gd name="connsiteY21" fmla="*/ 898298 h 898298"/>
                <a:gd name="connsiteX22" fmla="*/ 499087 w 584425"/>
                <a:gd name="connsiteY22" fmla="*/ 845470 h 898298"/>
                <a:gd name="connsiteX23" fmla="*/ 449081 w 584425"/>
                <a:gd name="connsiteY23" fmla="*/ 626351 h 898298"/>
                <a:gd name="connsiteX24" fmla="*/ 427950 w 584425"/>
                <a:gd name="connsiteY24" fmla="*/ 560276 h 898298"/>
                <a:gd name="connsiteX25" fmla="*/ 371279 w 584425"/>
                <a:gd name="connsiteY25" fmla="*/ 435549 h 898298"/>
                <a:gd name="connsiteX26" fmla="*/ 385506 w 584425"/>
                <a:gd name="connsiteY26" fmla="*/ 240584 h 898298"/>
                <a:gd name="connsiteX27" fmla="*/ 410599 w 584425"/>
                <a:gd name="connsiteY27" fmla="*/ 298696 h 898298"/>
                <a:gd name="connsiteX28" fmla="*/ 468491 w 584425"/>
                <a:gd name="connsiteY28" fmla="*/ 363470 h 898298"/>
                <a:gd name="connsiteX29" fmla="*/ 522201 w 584425"/>
                <a:gd name="connsiteY29" fmla="*/ 416299 h 898298"/>
                <a:gd name="connsiteX30" fmla="*/ 546514 w 584425"/>
                <a:gd name="connsiteY30" fmla="*/ 418939 h 898298"/>
                <a:gd name="connsiteX31" fmla="*/ 582413 w 584425"/>
                <a:gd name="connsiteY31" fmla="*/ 380900 h 898298"/>
                <a:gd name="connsiteX32" fmla="*/ 539870 w 584425"/>
                <a:gd name="connsiteY32" fmla="*/ 304018 h 898298"/>
                <a:gd name="connsiteX0" fmla="*/ 539870 w 584425"/>
                <a:gd name="connsiteY0" fmla="*/ 304018 h 898298"/>
                <a:gd name="connsiteX1" fmla="*/ 491944 w 584425"/>
                <a:gd name="connsiteY1" fmla="*/ 251969 h 898298"/>
                <a:gd name="connsiteX2" fmla="*/ 390209 w 584425"/>
                <a:gd name="connsiteY2" fmla="*/ 29491 h 898298"/>
                <a:gd name="connsiteX3" fmla="*/ 257278 w 584425"/>
                <a:gd name="connsiteY3" fmla="*/ 4977 h 898298"/>
                <a:gd name="connsiteX4" fmla="*/ 98912 w 584425"/>
                <a:gd name="connsiteY4" fmla="*/ 83420 h 898298"/>
                <a:gd name="connsiteX5" fmla="*/ 69856 w 584425"/>
                <a:gd name="connsiteY5" fmla="*/ 112475 h 898298"/>
                <a:gd name="connsiteX6" fmla="*/ 3821 w 584425"/>
                <a:gd name="connsiteY6" fmla="*/ 270961 h 898298"/>
                <a:gd name="connsiteX7" fmla="*/ 32876 w 584425"/>
                <a:gd name="connsiteY7" fmla="*/ 339638 h 898298"/>
                <a:gd name="connsiteX8" fmla="*/ 52687 w 584425"/>
                <a:gd name="connsiteY8" fmla="*/ 343600 h 898298"/>
                <a:gd name="connsiteX9" fmla="*/ 101553 w 584425"/>
                <a:gd name="connsiteY9" fmla="*/ 310582 h 898298"/>
                <a:gd name="connsiteX10" fmla="*/ 155702 w 584425"/>
                <a:gd name="connsiteY10" fmla="*/ 173228 h 898298"/>
                <a:gd name="connsiteX11" fmla="*/ 211172 w 584425"/>
                <a:gd name="connsiteY11" fmla="*/ 152097 h 898298"/>
                <a:gd name="connsiteX12" fmla="*/ 170049 w 584425"/>
                <a:gd name="connsiteY12" fmla="*/ 585269 h 898298"/>
                <a:gd name="connsiteX13" fmla="*/ 85943 w 584425"/>
                <a:gd name="connsiteY13" fmla="*/ 771972 h 898298"/>
                <a:gd name="connsiteX14" fmla="*/ 113657 w 584425"/>
                <a:gd name="connsiteY14" fmla="*/ 853054 h 898298"/>
                <a:gd name="connsiteX15" fmla="*/ 162341 w 584425"/>
                <a:gd name="connsiteY15" fmla="*/ 853860 h 898298"/>
                <a:gd name="connsiteX16" fmla="*/ 190319 w 584425"/>
                <a:gd name="connsiteY16" fmla="*/ 818955 h 898298"/>
                <a:gd name="connsiteX17" fmla="*/ 246631 w 584425"/>
                <a:gd name="connsiteY17" fmla="*/ 663492 h 898298"/>
                <a:gd name="connsiteX18" fmla="*/ 300800 w 584425"/>
                <a:gd name="connsiteY18" fmla="*/ 518794 h 898298"/>
                <a:gd name="connsiteX19" fmla="*/ 341042 w 584425"/>
                <a:gd name="connsiteY19" fmla="*/ 612284 h 898298"/>
                <a:gd name="connsiteX20" fmla="*/ 393430 w 584425"/>
                <a:gd name="connsiteY20" fmla="*/ 845470 h 898298"/>
                <a:gd name="connsiteX21" fmla="*/ 446259 w 584425"/>
                <a:gd name="connsiteY21" fmla="*/ 898298 h 898298"/>
                <a:gd name="connsiteX22" fmla="*/ 499087 w 584425"/>
                <a:gd name="connsiteY22" fmla="*/ 845470 h 898298"/>
                <a:gd name="connsiteX23" fmla="*/ 449081 w 584425"/>
                <a:gd name="connsiteY23" fmla="*/ 626351 h 898298"/>
                <a:gd name="connsiteX24" fmla="*/ 427950 w 584425"/>
                <a:gd name="connsiteY24" fmla="*/ 560276 h 898298"/>
                <a:gd name="connsiteX25" fmla="*/ 371279 w 584425"/>
                <a:gd name="connsiteY25" fmla="*/ 435549 h 898298"/>
                <a:gd name="connsiteX26" fmla="*/ 385506 w 584425"/>
                <a:gd name="connsiteY26" fmla="*/ 240584 h 898298"/>
                <a:gd name="connsiteX27" fmla="*/ 410599 w 584425"/>
                <a:gd name="connsiteY27" fmla="*/ 298696 h 898298"/>
                <a:gd name="connsiteX28" fmla="*/ 468491 w 584425"/>
                <a:gd name="connsiteY28" fmla="*/ 363470 h 898298"/>
                <a:gd name="connsiteX29" fmla="*/ 522201 w 584425"/>
                <a:gd name="connsiteY29" fmla="*/ 416299 h 898298"/>
                <a:gd name="connsiteX30" fmla="*/ 546514 w 584425"/>
                <a:gd name="connsiteY30" fmla="*/ 418939 h 898298"/>
                <a:gd name="connsiteX31" fmla="*/ 582413 w 584425"/>
                <a:gd name="connsiteY31" fmla="*/ 380900 h 898298"/>
                <a:gd name="connsiteX32" fmla="*/ 539870 w 584425"/>
                <a:gd name="connsiteY32" fmla="*/ 304018 h 898298"/>
                <a:gd name="connsiteX0" fmla="*/ 539870 w 584425"/>
                <a:gd name="connsiteY0" fmla="*/ 304018 h 898298"/>
                <a:gd name="connsiteX1" fmla="*/ 491944 w 584425"/>
                <a:gd name="connsiteY1" fmla="*/ 251969 h 898298"/>
                <a:gd name="connsiteX2" fmla="*/ 390209 w 584425"/>
                <a:gd name="connsiteY2" fmla="*/ 29491 h 898298"/>
                <a:gd name="connsiteX3" fmla="*/ 257278 w 584425"/>
                <a:gd name="connsiteY3" fmla="*/ 4977 h 898298"/>
                <a:gd name="connsiteX4" fmla="*/ 98912 w 584425"/>
                <a:gd name="connsiteY4" fmla="*/ 83420 h 898298"/>
                <a:gd name="connsiteX5" fmla="*/ 69856 w 584425"/>
                <a:gd name="connsiteY5" fmla="*/ 112475 h 898298"/>
                <a:gd name="connsiteX6" fmla="*/ 3821 w 584425"/>
                <a:gd name="connsiteY6" fmla="*/ 270961 h 898298"/>
                <a:gd name="connsiteX7" fmla="*/ 32876 w 584425"/>
                <a:gd name="connsiteY7" fmla="*/ 339638 h 898298"/>
                <a:gd name="connsiteX8" fmla="*/ 52687 w 584425"/>
                <a:gd name="connsiteY8" fmla="*/ 343600 h 898298"/>
                <a:gd name="connsiteX9" fmla="*/ 101553 w 584425"/>
                <a:gd name="connsiteY9" fmla="*/ 310582 h 898298"/>
                <a:gd name="connsiteX10" fmla="*/ 155702 w 584425"/>
                <a:gd name="connsiteY10" fmla="*/ 173228 h 898298"/>
                <a:gd name="connsiteX11" fmla="*/ 211172 w 584425"/>
                <a:gd name="connsiteY11" fmla="*/ 152097 h 898298"/>
                <a:gd name="connsiteX12" fmla="*/ 170049 w 584425"/>
                <a:gd name="connsiteY12" fmla="*/ 585269 h 898298"/>
                <a:gd name="connsiteX13" fmla="*/ 85943 w 584425"/>
                <a:gd name="connsiteY13" fmla="*/ 771972 h 898298"/>
                <a:gd name="connsiteX14" fmla="*/ 113657 w 584425"/>
                <a:gd name="connsiteY14" fmla="*/ 853054 h 898298"/>
                <a:gd name="connsiteX15" fmla="*/ 162341 w 584425"/>
                <a:gd name="connsiteY15" fmla="*/ 853860 h 898298"/>
                <a:gd name="connsiteX16" fmla="*/ 190319 w 584425"/>
                <a:gd name="connsiteY16" fmla="*/ 818955 h 898298"/>
                <a:gd name="connsiteX17" fmla="*/ 246631 w 584425"/>
                <a:gd name="connsiteY17" fmla="*/ 663492 h 898298"/>
                <a:gd name="connsiteX18" fmla="*/ 300800 w 584425"/>
                <a:gd name="connsiteY18" fmla="*/ 518794 h 898298"/>
                <a:gd name="connsiteX19" fmla="*/ 341042 w 584425"/>
                <a:gd name="connsiteY19" fmla="*/ 612284 h 898298"/>
                <a:gd name="connsiteX20" fmla="*/ 393430 w 584425"/>
                <a:gd name="connsiteY20" fmla="*/ 845470 h 898298"/>
                <a:gd name="connsiteX21" fmla="*/ 446259 w 584425"/>
                <a:gd name="connsiteY21" fmla="*/ 898298 h 898298"/>
                <a:gd name="connsiteX22" fmla="*/ 499087 w 584425"/>
                <a:gd name="connsiteY22" fmla="*/ 845470 h 898298"/>
                <a:gd name="connsiteX23" fmla="*/ 449081 w 584425"/>
                <a:gd name="connsiteY23" fmla="*/ 626351 h 898298"/>
                <a:gd name="connsiteX24" fmla="*/ 427950 w 584425"/>
                <a:gd name="connsiteY24" fmla="*/ 560276 h 898298"/>
                <a:gd name="connsiteX25" fmla="*/ 371279 w 584425"/>
                <a:gd name="connsiteY25" fmla="*/ 435549 h 898298"/>
                <a:gd name="connsiteX26" fmla="*/ 385506 w 584425"/>
                <a:gd name="connsiteY26" fmla="*/ 240584 h 898298"/>
                <a:gd name="connsiteX27" fmla="*/ 410599 w 584425"/>
                <a:gd name="connsiteY27" fmla="*/ 298696 h 898298"/>
                <a:gd name="connsiteX28" fmla="*/ 468491 w 584425"/>
                <a:gd name="connsiteY28" fmla="*/ 363470 h 898298"/>
                <a:gd name="connsiteX29" fmla="*/ 522201 w 584425"/>
                <a:gd name="connsiteY29" fmla="*/ 416299 h 898298"/>
                <a:gd name="connsiteX30" fmla="*/ 546514 w 584425"/>
                <a:gd name="connsiteY30" fmla="*/ 418939 h 898298"/>
                <a:gd name="connsiteX31" fmla="*/ 582413 w 584425"/>
                <a:gd name="connsiteY31" fmla="*/ 380900 h 898298"/>
                <a:gd name="connsiteX32" fmla="*/ 539870 w 584425"/>
                <a:gd name="connsiteY32" fmla="*/ 304018 h 898298"/>
                <a:gd name="connsiteX0" fmla="*/ 539870 w 584084"/>
                <a:gd name="connsiteY0" fmla="*/ 304018 h 898298"/>
                <a:gd name="connsiteX1" fmla="*/ 491944 w 584084"/>
                <a:gd name="connsiteY1" fmla="*/ 251969 h 898298"/>
                <a:gd name="connsiteX2" fmla="*/ 390209 w 584084"/>
                <a:gd name="connsiteY2" fmla="*/ 29491 h 898298"/>
                <a:gd name="connsiteX3" fmla="*/ 257278 w 584084"/>
                <a:gd name="connsiteY3" fmla="*/ 4977 h 898298"/>
                <a:gd name="connsiteX4" fmla="*/ 98912 w 584084"/>
                <a:gd name="connsiteY4" fmla="*/ 83420 h 898298"/>
                <a:gd name="connsiteX5" fmla="*/ 69856 w 584084"/>
                <a:gd name="connsiteY5" fmla="*/ 112475 h 898298"/>
                <a:gd name="connsiteX6" fmla="*/ 3821 w 584084"/>
                <a:gd name="connsiteY6" fmla="*/ 270961 h 898298"/>
                <a:gd name="connsiteX7" fmla="*/ 32876 w 584084"/>
                <a:gd name="connsiteY7" fmla="*/ 339638 h 898298"/>
                <a:gd name="connsiteX8" fmla="*/ 52687 w 584084"/>
                <a:gd name="connsiteY8" fmla="*/ 343600 h 898298"/>
                <a:gd name="connsiteX9" fmla="*/ 101553 w 584084"/>
                <a:gd name="connsiteY9" fmla="*/ 310582 h 898298"/>
                <a:gd name="connsiteX10" fmla="*/ 155702 w 584084"/>
                <a:gd name="connsiteY10" fmla="*/ 173228 h 898298"/>
                <a:gd name="connsiteX11" fmla="*/ 211172 w 584084"/>
                <a:gd name="connsiteY11" fmla="*/ 152097 h 898298"/>
                <a:gd name="connsiteX12" fmla="*/ 170049 w 584084"/>
                <a:gd name="connsiteY12" fmla="*/ 585269 h 898298"/>
                <a:gd name="connsiteX13" fmla="*/ 85943 w 584084"/>
                <a:gd name="connsiteY13" fmla="*/ 771972 h 898298"/>
                <a:gd name="connsiteX14" fmla="*/ 113657 w 584084"/>
                <a:gd name="connsiteY14" fmla="*/ 853054 h 898298"/>
                <a:gd name="connsiteX15" fmla="*/ 162341 w 584084"/>
                <a:gd name="connsiteY15" fmla="*/ 853860 h 898298"/>
                <a:gd name="connsiteX16" fmla="*/ 190319 w 584084"/>
                <a:gd name="connsiteY16" fmla="*/ 818955 h 898298"/>
                <a:gd name="connsiteX17" fmla="*/ 246631 w 584084"/>
                <a:gd name="connsiteY17" fmla="*/ 663492 h 898298"/>
                <a:gd name="connsiteX18" fmla="*/ 300800 w 584084"/>
                <a:gd name="connsiteY18" fmla="*/ 518794 h 898298"/>
                <a:gd name="connsiteX19" fmla="*/ 341042 w 584084"/>
                <a:gd name="connsiteY19" fmla="*/ 612284 h 898298"/>
                <a:gd name="connsiteX20" fmla="*/ 393430 w 584084"/>
                <a:gd name="connsiteY20" fmla="*/ 845470 h 898298"/>
                <a:gd name="connsiteX21" fmla="*/ 446259 w 584084"/>
                <a:gd name="connsiteY21" fmla="*/ 898298 h 898298"/>
                <a:gd name="connsiteX22" fmla="*/ 499087 w 584084"/>
                <a:gd name="connsiteY22" fmla="*/ 845470 h 898298"/>
                <a:gd name="connsiteX23" fmla="*/ 449081 w 584084"/>
                <a:gd name="connsiteY23" fmla="*/ 626351 h 898298"/>
                <a:gd name="connsiteX24" fmla="*/ 427950 w 584084"/>
                <a:gd name="connsiteY24" fmla="*/ 560276 h 898298"/>
                <a:gd name="connsiteX25" fmla="*/ 371279 w 584084"/>
                <a:gd name="connsiteY25" fmla="*/ 435549 h 898298"/>
                <a:gd name="connsiteX26" fmla="*/ 385506 w 584084"/>
                <a:gd name="connsiteY26" fmla="*/ 240584 h 898298"/>
                <a:gd name="connsiteX27" fmla="*/ 410599 w 584084"/>
                <a:gd name="connsiteY27" fmla="*/ 298696 h 898298"/>
                <a:gd name="connsiteX28" fmla="*/ 468491 w 584084"/>
                <a:gd name="connsiteY28" fmla="*/ 363470 h 898298"/>
                <a:gd name="connsiteX29" fmla="*/ 522201 w 584084"/>
                <a:gd name="connsiteY29" fmla="*/ 416299 h 898298"/>
                <a:gd name="connsiteX30" fmla="*/ 546514 w 584084"/>
                <a:gd name="connsiteY30" fmla="*/ 418939 h 898298"/>
                <a:gd name="connsiteX31" fmla="*/ 582413 w 584084"/>
                <a:gd name="connsiteY31" fmla="*/ 380900 h 898298"/>
                <a:gd name="connsiteX32" fmla="*/ 539870 w 584084"/>
                <a:gd name="connsiteY32" fmla="*/ 304018 h 8982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584084" h="898298">
                  <a:moveTo>
                    <a:pt x="539870" y="304018"/>
                  </a:moveTo>
                  <a:lnTo>
                    <a:pt x="491944" y="251969"/>
                  </a:lnTo>
                  <a:lnTo>
                    <a:pt x="390209" y="29491"/>
                  </a:lnTo>
                  <a:cubicBezTo>
                    <a:pt x="371719" y="-3527"/>
                    <a:pt x="305828" y="-4011"/>
                    <a:pt x="257278" y="4977"/>
                  </a:cubicBezTo>
                  <a:cubicBezTo>
                    <a:pt x="208729" y="13965"/>
                    <a:pt x="142055" y="64710"/>
                    <a:pt x="98912" y="83420"/>
                  </a:cubicBezTo>
                  <a:cubicBezTo>
                    <a:pt x="85705" y="88703"/>
                    <a:pt x="75139" y="99268"/>
                    <a:pt x="69856" y="112475"/>
                  </a:cubicBezTo>
                  <a:lnTo>
                    <a:pt x="3821" y="270961"/>
                  </a:lnTo>
                  <a:cubicBezTo>
                    <a:pt x="-6745" y="297375"/>
                    <a:pt x="5141" y="329072"/>
                    <a:pt x="32876" y="339638"/>
                  </a:cubicBezTo>
                  <a:cubicBezTo>
                    <a:pt x="39480" y="342279"/>
                    <a:pt x="46083" y="343600"/>
                    <a:pt x="52687" y="343600"/>
                  </a:cubicBezTo>
                  <a:cubicBezTo>
                    <a:pt x="73818" y="343600"/>
                    <a:pt x="93629" y="331713"/>
                    <a:pt x="101553" y="310582"/>
                  </a:cubicBezTo>
                  <a:lnTo>
                    <a:pt x="155702" y="173228"/>
                  </a:lnTo>
                  <a:lnTo>
                    <a:pt x="211172" y="152097"/>
                  </a:lnTo>
                  <a:lnTo>
                    <a:pt x="170049" y="585269"/>
                  </a:lnTo>
                  <a:lnTo>
                    <a:pt x="85943" y="771972"/>
                  </a:lnTo>
                  <a:cubicBezTo>
                    <a:pt x="68210" y="819778"/>
                    <a:pt x="100924" y="839406"/>
                    <a:pt x="113657" y="853054"/>
                  </a:cubicBezTo>
                  <a:cubicBezTo>
                    <a:pt x="126390" y="866702"/>
                    <a:pt x="149564" y="859543"/>
                    <a:pt x="162341" y="853860"/>
                  </a:cubicBezTo>
                  <a:cubicBezTo>
                    <a:pt x="175118" y="848177"/>
                    <a:pt x="175080" y="851080"/>
                    <a:pt x="190319" y="818955"/>
                  </a:cubicBezTo>
                  <a:lnTo>
                    <a:pt x="246631" y="663492"/>
                  </a:lnTo>
                  <a:cubicBezTo>
                    <a:pt x="276951" y="595208"/>
                    <a:pt x="278715" y="525741"/>
                    <a:pt x="300800" y="518794"/>
                  </a:cubicBezTo>
                  <a:lnTo>
                    <a:pt x="341042" y="612284"/>
                  </a:lnTo>
                  <a:lnTo>
                    <a:pt x="393430" y="845470"/>
                  </a:lnTo>
                  <a:cubicBezTo>
                    <a:pt x="393430" y="874525"/>
                    <a:pt x="417203" y="898298"/>
                    <a:pt x="446259" y="898298"/>
                  </a:cubicBezTo>
                  <a:cubicBezTo>
                    <a:pt x="475314" y="898298"/>
                    <a:pt x="499087" y="874525"/>
                    <a:pt x="499087" y="845470"/>
                  </a:cubicBezTo>
                  <a:lnTo>
                    <a:pt x="449081" y="626351"/>
                  </a:lnTo>
                  <a:cubicBezTo>
                    <a:pt x="449081" y="609182"/>
                    <a:pt x="441157" y="569521"/>
                    <a:pt x="427950" y="560276"/>
                  </a:cubicBezTo>
                  <a:lnTo>
                    <a:pt x="371279" y="435549"/>
                  </a:lnTo>
                  <a:lnTo>
                    <a:pt x="385506" y="240584"/>
                  </a:lnTo>
                  <a:lnTo>
                    <a:pt x="410599" y="298696"/>
                  </a:lnTo>
                  <a:cubicBezTo>
                    <a:pt x="417203" y="311903"/>
                    <a:pt x="453963" y="358187"/>
                    <a:pt x="468491" y="363470"/>
                  </a:cubicBezTo>
                  <a:lnTo>
                    <a:pt x="522201" y="416299"/>
                  </a:lnTo>
                  <a:cubicBezTo>
                    <a:pt x="527484" y="417619"/>
                    <a:pt x="539910" y="418939"/>
                    <a:pt x="546514" y="418939"/>
                  </a:cubicBezTo>
                  <a:cubicBezTo>
                    <a:pt x="568966" y="418939"/>
                    <a:pt x="574489" y="402031"/>
                    <a:pt x="582413" y="380900"/>
                  </a:cubicBezTo>
                  <a:cubicBezTo>
                    <a:pt x="591658" y="353165"/>
                    <a:pt x="560462" y="325169"/>
                    <a:pt x="539870" y="304018"/>
                  </a:cubicBezTo>
                  <a:close/>
                </a:path>
              </a:pathLst>
            </a:custGeom>
            <a:solidFill>
              <a:srgbClr val="04202C"/>
            </a:solidFill>
            <a:ln w="1191" cap="flat">
              <a:noFill/>
              <a:prstDash val="solid"/>
              <a:miter/>
            </a:ln>
          </p:spPr>
          <p:txBody>
            <a:bodyPr rtlCol="0" anchor="ctr"/>
            <a:lstStyle/>
            <a:p>
              <a:endParaRPr lang="en-GB" sz="1320"/>
            </a:p>
          </p:txBody>
        </p:sp>
      </p:grpSp>
      <p:sp>
        <p:nvSpPr>
          <p:cNvPr id="36" name="Oval 35">
            <a:extLst>
              <a:ext uri="{FF2B5EF4-FFF2-40B4-BE49-F238E27FC236}">
                <a16:creationId xmlns:a16="http://schemas.microsoft.com/office/drawing/2014/main" id="{DEDE5019-9B6D-F094-1E9C-C3EA5A4616B9}"/>
              </a:ext>
            </a:extLst>
          </p:cNvPr>
          <p:cNvSpPr/>
          <p:nvPr/>
        </p:nvSpPr>
        <p:spPr>
          <a:xfrm>
            <a:off x="4720358" y="835437"/>
            <a:ext cx="170332" cy="170332"/>
          </a:xfrm>
          <a:prstGeom prst="ellipse">
            <a:avLst/>
          </a:prstGeom>
          <a:solidFill>
            <a:schemeClr val="bg1">
              <a:lumMod val="65000"/>
            </a:schemeClr>
          </a:solidFill>
          <a:ln w="6350">
            <a:solidFill>
              <a:srgbClr val="4D4D4D"/>
            </a:solidFill>
            <a:extLst>
              <a:ext uri="{C807C97D-BFC1-408E-A445-0C87EB9F89A2}">
                <ask:lineSketchStyleProps xmlns:ask="http://schemas.microsoft.com/office/drawing/2018/sketchyshapes" sd="3978248048">
                  <a:custGeom>
                    <a:avLst/>
                    <a:gdLst>
                      <a:gd name="connsiteX0" fmla="*/ 0 w 504000"/>
                      <a:gd name="connsiteY0" fmla="*/ 252000 h 504000"/>
                      <a:gd name="connsiteX1" fmla="*/ 252000 w 504000"/>
                      <a:gd name="connsiteY1" fmla="*/ 0 h 504000"/>
                      <a:gd name="connsiteX2" fmla="*/ 504000 w 504000"/>
                      <a:gd name="connsiteY2" fmla="*/ 252000 h 504000"/>
                      <a:gd name="connsiteX3" fmla="*/ 252000 w 504000"/>
                      <a:gd name="connsiteY3" fmla="*/ 504000 h 504000"/>
                      <a:gd name="connsiteX4" fmla="*/ 0 w 504000"/>
                      <a:gd name="connsiteY4" fmla="*/ 252000 h 504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04000" h="504000" fill="none" extrusionOk="0">
                        <a:moveTo>
                          <a:pt x="0" y="252000"/>
                        </a:moveTo>
                        <a:cubicBezTo>
                          <a:pt x="10215" y="121361"/>
                          <a:pt x="108227" y="-5764"/>
                          <a:pt x="252000" y="0"/>
                        </a:cubicBezTo>
                        <a:cubicBezTo>
                          <a:pt x="365645" y="1603"/>
                          <a:pt x="495676" y="146461"/>
                          <a:pt x="504000" y="252000"/>
                        </a:cubicBezTo>
                        <a:cubicBezTo>
                          <a:pt x="504107" y="359184"/>
                          <a:pt x="374048" y="509862"/>
                          <a:pt x="252000" y="504000"/>
                        </a:cubicBezTo>
                        <a:cubicBezTo>
                          <a:pt x="101159" y="488907"/>
                          <a:pt x="20161" y="379868"/>
                          <a:pt x="0" y="252000"/>
                        </a:cubicBezTo>
                        <a:close/>
                      </a:path>
                      <a:path w="504000" h="504000" stroke="0" extrusionOk="0">
                        <a:moveTo>
                          <a:pt x="0" y="252000"/>
                        </a:moveTo>
                        <a:cubicBezTo>
                          <a:pt x="-2454" y="108298"/>
                          <a:pt x="144402" y="-14082"/>
                          <a:pt x="252000" y="0"/>
                        </a:cubicBezTo>
                        <a:cubicBezTo>
                          <a:pt x="400050" y="18812"/>
                          <a:pt x="477128" y="125353"/>
                          <a:pt x="504000" y="252000"/>
                        </a:cubicBezTo>
                        <a:cubicBezTo>
                          <a:pt x="484323" y="374101"/>
                          <a:pt x="415844" y="494832"/>
                          <a:pt x="252000" y="504000"/>
                        </a:cubicBezTo>
                        <a:cubicBezTo>
                          <a:pt x="93898" y="484274"/>
                          <a:pt x="10706" y="399289"/>
                          <a:pt x="0" y="252000"/>
                        </a:cubicBezTo>
                        <a:close/>
                      </a:path>
                    </a:pathLst>
                  </a:custGeom>
                  <ask:type>
                    <ask:lineSketchNone/>
                  </ask:type>
                </ask:lineSketchStyleProps>
              </a:ext>
            </a:extLst>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508"/>
          </a:p>
        </p:txBody>
      </p:sp>
      <p:pic>
        <p:nvPicPr>
          <p:cNvPr id="37" name="Graphic 36" descr="Thought bubble with solid fill">
            <a:extLst>
              <a:ext uri="{FF2B5EF4-FFF2-40B4-BE49-F238E27FC236}">
                <a16:creationId xmlns:a16="http://schemas.microsoft.com/office/drawing/2014/main" id="{DD76943A-2923-F80D-F80F-3F67886062A7}"/>
              </a:ext>
            </a:extLst>
          </p:cNvPr>
          <p:cNvPicPr>
            <a:picLocks noChangeAspect="1"/>
          </p:cNvPicPr>
          <p:nvPr/>
        </p:nvPicPr>
        <p:blipFill>
          <a:blip r:embed="rId9" cstate="print">
            <a:extLst>
              <a:ext uri="{28A0092B-C50C-407E-A947-70E740481C1C}">
                <a14:useLocalDpi xmlns:a14="http://schemas.microsoft.com/office/drawing/2010/main"/>
              </a:ext>
              <a:ext uri="{96DAC541-7B7A-43D3-8B79-37D633B846F1}">
                <asvg:svgBlip xmlns:asvg="http://schemas.microsoft.com/office/drawing/2016/SVG/main" r:embed="rId10"/>
              </a:ext>
            </a:extLst>
          </a:blip>
          <a:srcRect/>
          <a:stretch/>
        </p:blipFill>
        <p:spPr>
          <a:xfrm>
            <a:off x="4750564" y="862611"/>
            <a:ext cx="115985" cy="115985"/>
          </a:xfrm>
          <a:prstGeom prst="rect">
            <a:avLst/>
          </a:prstGeom>
        </p:spPr>
      </p:pic>
      <p:sp>
        <p:nvSpPr>
          <p:cNvPr id="38" name="Oval 37">
            <a:extLst>
              <a:ext uri="{FF2B5EF4-FFF2-40B4-BE49-F238E27FC236}">
                <a16:creationId xmlns:a16="http://schemas.microsoft.com/office/drawing/2014/main" id="{6496E8B3-841D-BB91-F908-69DF1647E7AC}"/>
              </a:ext>
            </a:extLst>
          </p:cNvPr>
          <p:cNvSpPr/>
          <p:nvPr/>
        </p:nvSpPr>
        <p:spPr>
          <a:xfrm>
            <a:off x="4926880" y="835437"/>
            <a:ext cx="170332" cy="170332"/>
          </a:xfrm>
          <a:prstGeom prst="ellipse">
            <a:avLst/>
          </a:prstGeom>
          <a:solidFill>
            <a:schemeClr val="bg1">
              <a:lumMod val="65000"/>
            </a:schemeClr>
          </a:solidFill>
          <a:ln w="6350">
            <a:solidFill>
              <a:srgbClr val="4D4D4D"/>
            </a:solidFill>
            <a:extLst>
              <a:ext uri="{C807C97D-BFC1-408E-A445-0C87EB9F89A2}">
                <ask:lineSketchStyleProps xmlns:ask="http://schemas.microsoft.com/office/drawing/2018/sketchyshapes" sd="3978248048">
                  <a:custGeom>
                    <a:avLst/>
                    <a:gdLst>
                      <a:gd name="connsiteX0" fmla="*/ 0 w 504000"/>
                      <a:gd name="connsiteY0" fmla="*/ 252000 h 504000"/>
                      <a:gd name="connsiteX1" fmla="*/ 252000 w 504000"/>
                      <a:gd name="connsiteY1" fmla="*/ 0 h 504000"/>
                      <a:gd name="connsiteX2" fmla="*/ 504000 w 504000"/>
                      <a:gd name="connsiteY2" fmla="*/ 252000 h 504000"/>
                      <a:gd name="connsiteX3" fmla="*/ 252000 w 504000"/>
                      <a:gd name="connsiteY3" fmla="*/ 504000 h 504000"/>
                      <a:gd name="connsiteX4" fmla="*/ 0 w 504000"/>
                      <a:gd name="connsiteY4" fmla="*/ 252000 h 504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04000" h="504000" fill="none" extrusionOk="0">
                        <a:moveTo>
                          <a:pt x="0" y="252000"/>
                        </a:moveTo>
                        <a:cubicBezTo>
                          <a:pt x="10215" y="121361"/>
                          <a:pt x="108227" y="-5764"/>
                          <a:pt x="252000" y="0"/>
                        </a:cubicBezTo>
                        <a:cubicBezTo>
                          <a:pt x="365645" y="1603"/>
                          <a:pt x="495676" y="146461"/>
                          <a:pt x="504000" y="252000"/>
                        </a:cubicBezTo>
                        <a:cubicBezTo>
                          <a:pt x="504107" y="359184"/>
                          <a:pt x="374048" y="509862"/>
                          <a:pt x="252000" y="504000"/>
                        </a:cubicBezTo>
                        <a:cubicBezTo>
                          <a:pt x="101159" y="488907"/>
                          <a:pt x="20161" y="379868"/>
                          <a:pt x="0" y="252000"/>
                        </a:cubicBezTo>
                        <a:close/>
                      </a:path>
                      <a:path w="504000" h="504000" stroke="0" extrusionOk="0">
                        <a:moveTo>
                          <a:pt x="0" y="252000"/>
                        </a:moveTo>
                        <a:cubicBezTo>
                          <a:pt x="-2454" y="108298"/>
                          <a:pt x="144402" y="-14082"/>
                          <a:pt x="252000" y="0"/>
                        </a:cubicBezTo>
                        <a:cubicBezTo>
                          <a:pt x="400050" y="18812"/>
                          <a:pt x="477128" y="125353"/>
                          <a:pt x="504000" y="252000"/>
                        </a:cubicBezTo>
                        <a:cubicBezTo>
                          <a:pt x="484323" y="374101"/>
                          <a:pt x="415844" y="494832"/>
                          <a:pt x="252000" y="504000"/>
                        </a:cubicBezTo>
                        <a:cubicBezTo>
                          <a:pt x="93898" y="484274"/>
                          <a:pt x="10706" y="399289"/>
                          <a:pt x="0" y="252000"/>
                        </a:cubicBezTo>
                        <a:close/>
                      </a:path>
                    </a:pathLst>
                  </a:custGeom>
                  <ask:type>
                    <ask:lineSketchNone/>
                  </ask:type>
                </ask:lineSketchStyleProps>
              </a:ext>
            </a:extLst>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508"/>
          </a:p>
        </p:txBody>
      </p:sp>
      <p:pic>
        <p:nvPicPr>
          <p:cNvPr id="39" name="Graphic 38" descr="Baby crawling with solid fill">
            <a:extLst>
              <a:ext uri="{FF2B5EF4-FFF2-40B4-BE49-F238E27FC236}">
                <a16:creationId xmlns:a16="http://schemas.microsoft.com/office/drawing/2014/main" id="{10CA9E10-0C87-DF37-9E32-036BB5A7058B}"/>
              </a:ext>
            </a:extLst>
          </p:cNvPr>
          <p:cNvPicPr>
            <a:picLocks noChangeAspect="1"/>
          </p:cNvPicPr>
          <p:nvPr/>
        </p:nvPicPr>
        <p:blipFill>
          <a:blip r:embed="rId11" cstate="print">
            <a:extLst>
              <a:ext uri="{28A0092B-C50C-407E-A947-70E740481C1C}">
                <a14:useLocalDpi xmlns:a14="http://schemas.microsoft.com/office/drawing/2010/main"/>
              </a:ext>
              <a:ext uri="{96DAC541-7B7A-43D3-8B79-37D633B846F1}">
                <asvg:svgBlip xmlns:asvg="http://schemas.microsoft.com/office/drawing/2016/SVG/main" r:embed="rId12"/>
              </a:ext>
            </a:extLst>
          </a:blip>
          <a:stretch>
            <a:fillRect/>
          </a:stretch>
        </p:blipFill>
        <p:spPr>
          <a:xfrm>
            <a:off x="4950073" y="862611"/>
            <a:ext cx="115985" cy="115985"/>
          </a:xfrm>
          <a:prstGeom prst="rect">
            <a:avLst/>
          </a:prstGeom>
        </p:spPr>
      </p:pic>
      <p:sp>
        <p:nvSpPr>
          <p:cNvPr id="75" name="TextBox 74">
            <a:extLst>
              <a:ext uri="{FF2B5EF4-FFF2-40B4-BE49-F238E27FC236}">
                <a16:creationId xmlns:a16="http://schemas.microsoft.com/office/drawing/2014/main" id="{A7174662-8E09-F807-6205-82A5926CECE3}"/>
              </a:ext>
            </a:extLst>
          </p:cNvPr>
          <p:cNvSpPr txBox="1"/>
          <p:nvPr/>
        </p:nvSpPr>
        <p:spPr>
          <a:xfrm>
            <a:off x="5008065" y="977929"/>
            <a:ext cx="417102" cy="184666"/>
          </a:xfrm>
          <a:prstGeom prst="rect">
            <a:avLst/>
          </a:prstGeom>
          <a:noFill/>
        </p:spPr>
        <p:txBody>
          <a:bodyPr wrap="none" rtlCol="0">
            <a:spAutoFit/>
          </a:bodyPr>
          <a:lstStyle/>
          <a:p>
            <a:r>
              <a:rPr lang="en-GB" sz="600" b="1" dirty="0">
                <a:solidFill>
                  <a:srgbClr val="003F48"/>
                </a:solidFill>
                <a:latin typeface="Avenir LT Pro 65 Medium" panose="020B0603020203020204" pitchFamily="34" charset="0"/>
              </a:rPr>
              <a:t>WALK</a:t>
            </a:r>
          </a:p>
        </p:txBody>
      </p:sp>
      <p:cxnSp>
        <p:nvCxnSpPr>
          <p:cNvPr id="2" name="Straight Connector 1">
            <a:extLst>
              <a:ext uri="{FF2B5EF4-FFF2-40B4-BE49-F238E27FC236}">
                <a16:creationId xmlns:a16="http://schemas.microsoft.com/office/drawing/2014/main" id="{663E169E-8613-680A-9ADF-E1F86EF54ECC}"/>
              </a:ext>
            </a:extLst>
          </p:cNvPr>
          <p:cNvCxnSpPr>
            <a:cxnSpLocks/>
          </p:cNvCxnSpPr>
          <p:nvPr/>
        </p:nvCxnSpPr>
        <p:spPr>
          <a:xfrm flipH="1">
            <a:off x="475916" y="533604"/>
            <a:ext cx="5456337" cy="0"/>
          </a:xfrm>
          <a:prstGeom prst="line">
            <a:avLst/>
          </a:prstGeom>
          <a:ln>
            <a:solidFill>
              <a:srgbClr val="003F48"/>
            </a:solidFill>
          </a:ln>
        </p:spPr>
        <p:style>
          <a:lnRef idx="1">
            <a:schemeClr val="accent1"/>
          </a:lnRef>
          <a:fillRef idx="0">
            <a:schemeClr val="accent1"/>
          </a:fillRef>
          <a:effectRef idx="0">
            <a:schemeClr val="accent1"/>
          </a:effectRef>
          <a:fontRef idx="minor">
            <a:schemeClr val="tx1"/>
          </a:fontRef>
        </p:style>
      </p:cxnSp>
      <p:sp>
        <p:nvSpPr>
          <p:cNvPr id="6" name="Rectangle 5">
            <a:extLst>
              <a:ext uri="{FF2B5EF4-FFF2-40B4-BE49-F238E27FC236}">
                <a16:creationId xmlns:a16="http://schemas.microsoft.com/office/drawing/2014/main" id="{A1FAAE0D-A09C-9C03-E461-D821C7A80FEA}"/>
              </a:ext>
            </a:extLst>
          </p:cNvPr>
          <p:cNvSpPr/>
          <p:nvPr/>
        </p:nvSpPr>
        <p:spPr>
          <a:xfrm>
            <a:off x="0" y="0"/>
            <a:ext cx="40140" cy="4500000"/>
          </a:xfrm>
          <a:prstGeom prst="rect">
            <a:avLst/>
          </a:prstGeom>
          <a:solidFill>
            <a:srgbClr val="003F4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528"/>
          </a:p>
        </p:txBody>
      </p:sp>
      <p:sp>
        <p:nvSpPr>
          <p:cNvPr id="72" name="TextBox 71">
            <a:extLst>
              <a:ext uri="{FF2B5EF4-FFF2-40B4-BE49-F238E27FC236}">
                <a16:creationId xmlns:a16="http://schemas.microsoft.com/office/drawing/2014/main" id="{CE6D42C6-FCC8-0C9B-2A1A-0524791B8FC8}"/>
              </a:ext>
            </a:extLst>
          </p:cNvPr>
          <p:cNvSpPr txBox="1"/>
          <p:nvPr/>
        </p:nvSpPr>
        <p:spPr>
          <a:xfrm>
            <a:off x="4181056" y="2673802"/>
            <a:ext cx="1751197" cy="1214387"/>
          </a:xfrm>
          <a:prstGeom prst="rect">
            <a:avLst/>
          </a:prstGeom>
          <a:solidFill>
            <a:srgbClr val="003F48">
              <a:alpha val="15000"/>
            </a:srgbClr>
          </a:solidFill>
        </p:spPr>
        <p:txBody>
          <a:bodyPr wrap="square" lIns="36000" tIns="108000" rIns="36000" bIns="45252" anchor="t">
            <a:noAutofit/>
          </a:bodyPr>
          <a:lstStyle>
            <a:defPPr>
              <a:defRPr lang="en-US"/>
            </a:defPPr>
            <a:lvl1pPr marL="92075" indent="-92075">
              <a:lnSpc>
                <a:spcPct val="90000"/>
              </a:lnSpc>
              <a:spcAft>
                <a:spcPts val="300"/>
              </a:spcAft>
              <a:buClr>
                <a:srgbClr val="4D4D4D"/>
              </a:buClr>
              <a:buFont typeface="Wingdings" panose="05000000000000000000" pitchFamily="2" charset="2"/>
              <a:buChar char="§"/>
              <a:defRPr sz="800">
                <a:latin typeface="Avenir Next LT Pro" panose="020B0504020202020204" pitchFamily="34" charset="0"/>
              </a:defRPr>
            </a:lvl1pPr>
          </a:lstStyle>
          <a:p>
            <a:pPr marL="0" indent="0" algn="ctr">
              <a:buNone/>
            </a:pPr>
            <a:r>
              <a:rPr lang="en-GB" sz="800" b="1" dirty="0">
                <a:solidFill>
                  <a:srgbClr val="003F48"/>
                </a:solidFill>
                <a:latin typeface="Avenir LT Pro 65 Medium" panose="020B0603020203020204" pitchFamily="34" charset="0"/>
              </a:rPr>
              <a:t>DATA AND INSIGHT</a:t>
            </a:r>
          </a:p>
          <a:p>
            <a:pPr marL="0" indent="0" algn="ctr">
              <a:buNone/>
            </a:pPr>
            <a:r>
              <a:rPr lang="en-GB" dirty="0">
                <a:latin typeface="Avenir LT Pro 65 Medium" panose="020B0603020203020204" pitchFamily="34" charset="0"/>
              </a:rPr>
              <a:t>General market understanding</a:t>
            </a:r>
          </a:p>
          <a:p>
            <a:pPr marL="0" indent="0" algn="ctr">
              <a:buNone/>
            </a:pPr>
            <a:r>
              <a:rPr lang="en-GB" dirty="0">
                <a:latin typeface="Avenir LT Pro 65 Medium" panose="020B0603020203020204" pitchFamily="34" charset="0"/>
              </a:rPr>
              <a:t>Basic understanding of needs </a:t>
            </a:r>
          </a:p>
          <a:p>
            <a:pPr marL="0" indent="0" algn="ctr">
              <a:buNone/>
            </a:pPr>
            <a:r>
              <a:rPr lang="en-GB" dirty="0">
                <a:latin typeface="Avenir LT Pro 65 Medium" panose="020B0603020203020204" pitchFamily="34" charset="0"/>
              </a:rPr>
              <a:t>Feedback and satisfaction data is actively sought</a:t>
            </a:r>
          </a:p>
          <a:p>
            <a:pPr marL="0" indent="0" algn="ctr">
              <a:buNone/>
            </a:pPr>
            <a:r>
              <a:rPr lang="en-GB" dirty="0">
                <a:latin typeface="Avenir LT Pro 65 Medium" panose="020B0603020203020204" pitchFamily="34" charset="0"/>
              </a:rPr>
              <a:t>Customer data starting to be collected, enriched and analysed</a:t>
            </a:r>
          </a:p>
          <a:p>
            <a:pPr marL="0" indent="0" algn="ctr">
              <a:buNone/>
            </a:pPr>
            <a:r>
              <a:rPr lang="en-GB" dirty="0">
                <a:latin typeface="Avenir LT Pro 65 Medium" panose="020B0603020203020204" pitchFamily="34" charset="0"/>
              </a:rPr>
              <a:t>Basic analysis tools, e.g. Excel</a:t>
            </a:r>
          </a:p>
        </p:txBody>
      </p:sp>
      <p:sp>
        <p:nvSpPr>
          <p:cNvPr id="73" name="TextBox 72">
            <a:extLst>
              <a:ext uri="{FF2B5EF4-FFF2-40B4-BE49-F238E27FC236}">
                <a16:creationId xmlns:a16="http://schemas.microsoft.com/office/drawing/2014/main" id="{01114F52-4A9B-D287-8169-B12855DAE468}"/>
              </a:ext>
            </a:extLst>
          </p:cNvPr>
          <p:cNvSpPr txBox="1"/>
          <p:nvPr/>
        </p:nvSpPr>
        <p:spPr>
          <a:xfrm>
            <a:off x="475916" y="2673804"/>
            <a:ext cx="1820305" cy="1214387"/>
          </a:xfrm>
          <a:prstGeom prst="rect">
            <a:avLst/>
          </a:prstGeom>
          <a:solidFill>
            <a:srgbClr val="003F48">
              <a:alpha val="15000"/>
            </a:srgbClr>
          </a:solidFill>
        </p:spPr>
        <p:txBody>
          <a:bodyPr wrap="square" lIns="36000" tIns="108000" rIns="36000" bIns="45252" anchor="t">
            <a:noAutofit/>
          </a:bodyPr>
          <a:lstStyle>
            <a:defPPr>
              <a:defRPr lang="en-US"/>
            </a:defPPr>
            <a:lvl1pPr marL="92075" indent="-92075">
              <a:lnSpc>
                <a:spcPct val="90000"/>
              </a:lnSpc>
              <a:spcAft>
                <a:spcPts val="300"/>
              </a:spcAft>
              <a:buFont typeface="Arial" panose="020B0604020202020204" pitchFamily="34" charset="0"/>
              <a:buChar char="•"/>
              <a:defRPr sz="800">
                <a:latin typeface="Avenir Next LT Pro" panose="020B0504020202020204" pitchFamily="34" charset="0"/>
              </a:defRPr>
            </a:lvl1pPr>
          </a:lstStyle>
          <a:p>
            <a:pPr marL="0" indent="0" algn="ctr">
              <a:buClr>
                <a:srgbClr val="4D4D4D"/>
              </a:buClr>
              <a:buNone/>
            </a:pPr>
            <a:r>
              <a:rPr lang="en-GB" b="1" dirty="0">
                <a:solidFill>
                  <a:srgbClr val="003F48"/>
                </a:solidFill>
                <a:latin typeface="Avenir LT Pro 65 Medium" panose="020B0603020203020204" pitchFamily="34" charset="0"/>
              </a:rPr>
              <a:t>PEOPLE</a:t>
            </a:r>
          </a:p>
          <a:p>
            <a:pPr marL="0" indent="0" algn="ctr">
              <a:buNone/>
            </a:pPr>
            <a:r>
              <a:rPr lang="en-GB" dirty="0">
                <a:latin typeface="Avenir LT Pro 65 Medium" panose="020B0603020203020204" pitchFamily="34" charset="0"/>
              </a:rPr>
              <a:t>Starting to specialise</a:t>
            </a:r>
          </a:p>
          <a:p>
            <a:pPr marL="0" indent="0" algn="ctr">
              <a:buNone/>
            </a:pPr>
            <a:r>
              <a:rPr lang="en-GB" dirty="0">
                <a:latin typeface="Avenir LT Pro 65 Medium" panose="020B0603020203020204" pitchFamily="34" charset="0"/>
              </a:rPr>
              <a:t>Unintentional functional ‘siloes’</a:t>
            </a:r>
          </a:p>
          <a:p>
            <a:pPr marL="0" indent="0" algn="ctr">
              <a:buNone/>
            </a:pPr>
            <a:r>
              <a:rPr lang="en-GB" dirty="0">
                <a:latin typeface="Avenir LT Pro 65 Medium" panose="020B0603020203020204" pitchFamily="34" charset="0"/>
              </a:rPr>
              <a:t>Training mostly on-the-job</a:t>
            </a:r>
          </a:p>
          <a:p>
            <a:pPr marL="0" indent="0" algn="ctr">
              <a:buNone/>
            </a:pPr>
            <a:r>
              <a:rPr lang="en-GB" dirty="0">
                <a:latin typeface="Avenir LT Pro 65 Medium" panose="020B0603020203020204" pitchFamily="34" charset="0"/>
              </a:rPr>
              <a:t>Formalised regulatory requirements</a:t>
            </a:r>
          </a:p>
          <a:p>
            <a:pPr marL="0" indent="0" algn="ctr">
              <a:buNone/>
            </a:pPr>
            <a:r>
              <a:rPr lang="en-GB" dirty="0">
                <a:latin typeface="Avenir LT Pro 65 Medium" panose="020B0603020203020204" pitchFamily="34" charset="0"/>
              </a:rPr>
              <a:t>Positive employee sentiment</a:t>
            </a:r>
          </a:p>
          <a:p>
            <a:pPr marL="0" indent="0" algn="ctr">
              <a:buNone/>
            </a:pPr>
            <a:r>
              <a:rPr lang="en-GB" dirty="0">
                <a:latin typeface="Avenir LT Pro 65 Medium" panose="020B0603020203020204" pitchFamily="34" charset="0"/>
              </a:rPr>
              <a:t>Very frustrated with capabilities</a:t>
            </a:r>
          </a:p>
        </p:txBody>
      </p:sp>
      <p:sp>
        <p:nvSpPr>
          <p:cNvPr id="74" name="TextBox 73">
            <a:extLst>
              <a:ext uri="{FF2B5EF4-FFF2-40B4-BE49-F238E27FC236}">
                <a16:creationId xmlns:a16="http://schemas.microsoft.com/office/drawing/2014/main" id="{F18EFC8B-BB97-0668-377C-697345F67C8F}"/>
              </a:ext>
            </a:extLst>
          </p:cNvPr>
          <p:cNvSpPr txBox="1"/>
          <p:nvPr/>
        </p:nvSpPr>
        <p:spPr>
          <a:xfrm>
            <a:off x="2319687" y="2673802"/>
            <a:ext cx="1820305" cy="1214387"/>
          </a:xfrm>
          <a:prstGeom prst="rect">
            <a:avLst/>
          </a:prstGeom>
          <a:solidFill>
            <a:srgbClr val="003F48">
              <a:alpha val="15000"/>
            </a:srgbClr>
          </a:solidFill>
        </p:spPr>
        <p:txBody>
          <a:bodyPr wrap="square" lIns="36000" tIns="108000" rIns="36000" bIns="45252" anchor="t">
            <a:noAutofit/>
          </a:bodyPr>
          <a:lstStyle>
            <a:defPPr>
              <a:defRPr lang="en-US"/>
            </a:defPPr>
            <a:lvl1pPr marL="92075" indent="-92075">
              <a:lnSpc>
                <a:spcPct val="90000"/>
              </a:lnSpc>
              <a:spcAft>
                <a:spcPts val="300"/>
              </a:spcAft>
              <a:buClr>
                <a:srgbClr val="4D4D4D"/>
              </a:buClr>
              <a:buFont typeface="Wingdings" panose="05000000000000000000" pitchFamily="2" charset="2"/>
              <a:buChar char="§"/>
              <a:defRPr sz="800">
                <a:latin typeface="Avenir Next LT Pro" panose="020B0504020202020204" pitchFamily="34" charset="0"/>
              </a:defRPr>
            </a:lvl1pPr>
          </a:lstStyle>
          <a:p>
            <a:pPr marL="0" indent="0" algn="ctr">
              <a:buNone/>
            </a:pPr>
            <a:r>
              <a:rPr lang="en-GB" sz="800" b="1" dirty="0">
                <a:solidFill>
                  <a:srgbClr val="003F48"/>
                </a:solidFill>
                <a:latin typeface="Avenir LT Pro 65 Medium" panose="020B0603020203020204" pitchFamily="34" charset="0"/>
              </a:rPr>
              <a:t>CRM </a:t>
            </a:r>
          </a:p>
          <a:p>
            <a:pPr marL="0" indent="0" algn="ctr">
              <a:buNone/>
            </a:pPr>
            <a:r>
              <a:rPr lang="en-GB" dirty="0">
                <a:latin typeface="Avenir LT Pro 65 Medium" panose="020B0603020203020204" pitchFamily="34" charset="0"/>
              </a:rPr>
              <a:t>Partially automated</a:t>
            </a:r>
          </a:p>
          <a:p>
            <a:pPr marL="0" indent="0" algn="ctr">
              <a:buNone/>
            </a:pPr>
            <a:r>
              <a:rPr lang="en-GB" dirty="0">
                <a:latin typeface="Avenir LT Pro 65 Medium" panose="020B0603020203020204" pitchFamily="34" charset="0"/>
              </a:rPr>
              <a:t>Minimal integration </a:t>
            </a:r>
          </a:p>
          <a:p>
            <a:pPr marL="0" indent="0" algn="ctr">
              <a:buNone/>
            </a:pPr>
            <a:r>
              <a:rPr lang="en-GB" dirty="0">
                <a:latin typeface="Avenir LT Pro 65 Medium" panose="020B0603020203020204" pitchFamily="34" charset="0"/>
              </a:rPr>
              <a:t>Manual interfacing between tools designed for managing customer interactions</a:t>
            </a:r>
          </a:p>
          <a:p>
            <a:pPr marL="0" indent="0" algn="ctr">
              <a:buNone/>
            </a:pPr>
            <a:r>
              <a:rPr lang="en-GB" dirty="0">
                <a:latin typeface="Avenir LT Pro 65 Medium" panose="020B0603020203020204" pitchFamily="34" charset="0"/>
              </a:rPr>
              <a:t>Processes to manage development of customers are being conceived</a:t>
            </a:r>
          </a:p>
        </p:txBody>
      </p:sp>
      <p:sp>
        <p:nvSpPr>
          <p:cNvPr id="23" name="TextBox 22">
            <a:extLst>
              <a:ext uri="{FF2B5EF4-FFF2-40B4-BE49-F238E27FC236}">
                <a16:creationId xmlns:a16="http://schemas.microsoft.com/office/drawing/2014/main" id="{9949EB3F-2507-3B11-BD3D-1775A0733A26}"/>
              </a:ext>
            </a:extLst>
          </p:cNvPr>
          <p:cNvSpPr txBox="1"/>
          <p:nvPr/>
        </p:nvSpPr>
        <p:spPr>
          <a:xfrm>
            <a:off x="4181056" y="1257350"/>
            <a:ext cx="1751197" cy="1214387"/>
          </a:xfrm>
          <a:prstGeom prst="rect">
            <a:avLst/>
          </a:prstGeom>
          <a:solidFill>
            <a:srgbClr val="003F48">
              <a:alpha val="15000"/>
            </a:srgbClr>
          </a:solidFill>
        </p:spPr>
        <p:txBody>
          <a:bodyPr wrap="square" lIns="36000" tIns="108000" rIns="36000" bIns="45252" anchor="t">
            <a:noAutofit/>
          </a:bodyPr>
          <a:lstStyle>
            <a:defPPr>
              <a:defRPr lang="en-US"/>
            </a:defPPr>
            <a:lvl1pPr marL="92075" indent="-92075">
              <a:lnSpc>
                <a:spcPct val="90000"/>
              </a:lnSpc>
              <a:spcAft>
                <a:spcPts val="300"/>
              </a:spcAft>
              <a:buClr>
                <a:srgbClr val="4D4D4D"/>
              </a:buClr>
              <a:buFont typeface="Wingdings" panose="05000000000000000000" pitchFamily="2" charset="2"/>
              <a:buChar char="§"/>
              <a:defRPr sz="800">
                <a:latin typeface="Avenir Next LT Pro" panose="020B0504020202020204" pitchFamily="34" charset="0"/>
              </a:defRPr>
            </a:lvl1pPr>
          </a:lstStyle>
          <a:p>
            <a:pPr marL="0" indent="0" algn="ctr">
              <a:buNone/>
            </a:pPr>
            <a:r>
              <a:rPr lang="en-GB" sz="800" b="1" dirty="0">
                <a:solidFill>
                  <a:srgbClr val="003F48"/>
                </a:solidFill>
                <a:latin typeface="Avenir LT Pro 65 Medium" panose="020B0603020203020204" pitchFamily="34" charset="0"/>
              </a:rPr>
              <a:t>OPERATIONS</a:t>
            </a:r>
          </a:p>
          <a:p>
            <a:pPr marL="0" indent="0" algn="ctr">
              <a:buNone/>
            </a:pPr>
            <a:r>
              <a:rPr lang="en-GB" dirty="0">
                <a:latin typeface="Avenir LT Pro 65 Medium" panose="020B0603020203020204" pitchFamily="34" charset="0"/>
              </a:rPr>
              <a:t>Recognise high-level product or sales-tier segments</a:t>
            </a:r>
          </a:p>
          <a:p>
            <a:pPr marL="0" indent="0" algn="ctr">
              <a:buNone/>
            </a:pPr>
            <a:r>
              <a:rPr lang="en-GB" dirty="0">
                <a:latin typeface="Avenir LT Pro 65 Medium" panose="020B0603020203020204" pitchFamily="34" charset="0"/>
              </a:rPr>
              <a:t>More focus on highest spenders and keeping them happy </a:t>
            </a:r>
          </a:p>
          <a:p>
            <a:pPr marL="0" indent="0" algn="ctr">
              <a:buNone/>
            </a:pPr>
            <a:r>
              <a:rPr lang="en-GB" dirty="0">
                <a:latin typeface="Avenir LT Pro 65 Medium" panose="020B0603020203020204" pitchFamily="34" charset="0"/>
              </a:rPr>
              <a:t>Minimal customer governance</a:t>
            </a:r>
          </a:p>
          <a:p>
            <a:pPr marL="0" indent="0" algn="ctr">
              <a:buNone/>
            </a:pPr>
            <a:r>
              <a:rPr lang="en-GB" dirty="0">
                <a:latin typeface="Avenir LT Pro 65 Medium" panose="020B0603020203020204" pitchFamily="34" charset="0"/>
              </a:rPr>
              <a:t>Customer-centricity is abandoned when business needs sales</a:t>
            </a:r>
          </a:p>
        </p:txBody>
      </p:sp>
      <p:sp>
        <p:nvSpPr>
          <p:cNvPr id="24" name="TextBox 23">
            <a:extLst>
              <a:ext uri="{FF2B5EF4-FFF2-40B4-BE49-F238E27FC236}">
                <a16:creationId xmlns:a16="http://schemas.microsoft.com/office/drawing/2014/main" id="{04CD5365-2C90-CC45-2495-5EF1E30F7098}"/>
              </a:ext>
            </a:extLst>
          </p:cNvPr>
          <p:cNvSpPr txBox="1"/>
          <p:nvPr/>
        </p:nvSpPr>
        <p:spPr>
          <a:xfrm>
            <a:off x="475916" y="1257352"/>
            <a:ext cx="1820305" cy="1214387"/>
          </a:xfrm>
          <a:prstGeom prst="rect">
            <a:avLst/>
          </a:prstGeom>
          <a:solidFill>
            <a:srgbClr val="003F48">
              <a:alpha val="15000"/>
            </a:srgbClr>
          </a:solidFill>
        </p:spPr>
        <p:txBody>
          <a:bodyPr wrap="square" lIns="36000" tIns="108000" rIns="36000" bIns="45252" anchor="t">
            <a:noAutofit/>
          </a:bodyPr>
          <a:lstStyle>
            <a:defPPr>
              <a:defRPr lang="en-US"/>
            </a:defPPr>
            <a:lvl1pPr marL="92075" indent="-92075">
              <a:lnSpc>
                <a:spcPct val="90000"/>
              </a:lnSpc>
              <a:spcAft>
                <a:spcPts val="300"/>
              </a:spcAft>
              <a:buFont typeface="Arial" panose="020B0604020202020204" pitchFamily="34" charset="0"/>
              <a:buChar char="•"/>
              <a:defRPr sz="800">
                <a:latin typeface="Avenir Next LT Pro" panose="020B0504020202020204" pitchFamily="34" charset="0"/>
              </a:defRPr>
            </a:lvl1pPr>
          </a:lstStyle>
          <a:p>
            <a:pPr marL="0" indent="0" algn="ctr">
              <a:buClr>
                <a:srgbClr val="4D4D4D"/>
              </a:buClr>
              <a:buNone/>
            </a:pPr>
            <a:r>
              <a:rPr lang="en-GB" b="1" dirty="0">
                <a:solidFill>
                  <a:srgbClr val="003F48"/>
                </a:solidFill>
                <a:latin typeface="Avenir LT Pro 65 Medium" panose="020B0603020203020204" pitchFamily="34" charset="0"/>
              </a:rPr>
              <a:t>SALES</a:t>
            </a:r>
          </a:p>
          <a:p>
            <a:pPr marL="0" indent="0" algn="ctr">
              <a:buClr>
                <a:srgbClr val="4D4D4D"/>
              </a:buClr>
              <a:buNone/>
            </a:pPr>
            <a:r>
              <a:rPr lang="en-GB" dirty="0">
                <a:latin typeface="Avenir LT Pro 65 Medium" panose="020B0603020203020204" pitchFamily="34" charset="0"/>
              </a:rPr>
              <a:t>Pushing product</a:t>
            </a:r>
          </a:p>
          <a:p>
            <a:pPr marL="0" indent="0" algn="ctr">
              <a:buClr>
                <a:srgbClr val="4D4D4D"/>
              </a:buClr>
              <a:buNone/>
            </a:pPr>
            <a:r>
              <a:rPr lang="en-GB" dirty="0">
                <a:latin typeface="Avenir LT Pro 65 Medium" panose="020B0603020203020204" pitchFamily="34" charset="0"/>
              </a:rPr>
              <a:t>Internal competition for access to customers in campaigns</a:t>
            </a:r>
          </a:p>
          <a:p>
            <a:pPr marL="0" indent="0" algn="ctr">
              <a:buClr>
                <a:srgbClr val="4D4D4D"/>
              </a:buClr>
              <a:buNone/>
            </a:pPr>
            <a:r>
              <a:rPr lang="en-GB" dirty="0">
                <a:latin typeface="Avenir LT Pro 65 Medium" panose="020B0603020203020204" pitchFamily="34" charset="0"/>
              </a:rPr>
              <a:t>Generic offers incentivise purchase </a:t>
            </a:r>
          </a:p>
          <a:p>
            <a:pPr marL="0" indent="0" algn="ctr">
              <a:buClr>
                <a:srgbClr val="4D4D4D"/>
              </a:buClr>
              <a:buNone/>
            </a:pPr>
            <a:r>
              <a:rPr lang="en-GB" dirty="0">
                <a:latin typeface="Avenir LT Pro 65 Medium" panose="020B0603020203020204" pitchFamily="34" charset="0"/>
              </a:rPr>
              <a:t>Basic list selections for email and voice-call outreach</a:t>
            </a:r>
          </a:p>
          <a:p>
            <a:pPr marL="0" indent="0" algn="ctr">
              <a:buClr>
                <a:srgbClr val="4D4D4D"/>
              </a:buClr>
              <a:buNone/>
            </a:pPr>
            <a:r>
              <a:rPr lang="en-GB" dirty="0">
                <a:latin typeface="Avenir LT Pro 65 Medium" panose="020B0603020203020204" pitchFamily="34" charset="0"/>
              </a:rPr>
              <a:t>Targeting based on purchase history</a:t>
            </a:r>
          </a:p>
        </p:txBody>
      </p:sp>
      <p:sp>
        <p:nvSpPr>
          <p:cNvPr id="27" name="TextBox 26">
            <a:extLst>
              <a:ext uri="{FF2B5EF4-FFF2-40B4-BE49-F238E27FC236}">
                <a16:creationId xmlns:a16="http://schemas.microsoft.com/office/drawing/2014/main" id="{26CFC8FD-C6D4-EAA0-6A22-79079B628297}"/>
              </a:ext>
            </a:extLst>
          </p:cNvPr>
          <p:cNvSpPr txBox="1"/>
          <p:nvPr/>
        </p:nvSpPr>
        <p:spPr>
          <a:xfrm>
            <a:off x="2319687" y="1257350"/>
            <a:ext cx="1820305" cy="1214387"/>
          </a:xfrm>
          <a:prstGeom prst="rect">
            <a:avLst/>
          </a:prstGeom>
          <a:solidFill>
            <a:srgbClr val="003F48">
              <a:alpha val="15000"/>
            </a:srgbClr>
          </a:solidFill>
        </p:spPr>
        <p:txBody>
          <a:bodyPr wrap="square" lIns="36000" tIns="108000" rIns="36000" bIns="45252" anchor="t">
            <a:noAutofit/>
          </a:bodyPr>
          <a:lstStyle>
            <a:defPPr>
              <a:defRPr lang="en-US"/>
            </a:defPPr>
            <a:lvl1pPr marL="92075" indent="-92075">
              <a:lnSpc>
                <a:spcPct val="90000"/>
              </a:lnSpc>
              <a:spcAft>
                <a:spcPts val="300"/>
              </a:spcAft>
              <a:buClr>
                <a:srgbClr val="4D4D4D"/>
              </a:buClr>
              <a:buFont typeface="Wingdings" panose="05000000000000000000" pitchFamily="2" charset="2"/>
              <a:buChar char="§"/>
              <a:defRPr sz="800">
                <a:latin typeface="Avenir Next LT Pro" panose="020B0504020202020204" pitchFamily="34" charset="0"/>
              </a:defRPr>
            </a:lvl1pPr>
          </a:lstStyle>
          <a:p>
            <a:pPr marL="0" indent="0" algn="ctr">
              <a:buNone/>
            </a:pPr>
            <a:r>
              <a:rPr lang="en-GB" sz="800" b="1" dirty="0">
                <a:solidFill>
                  <a:srgbClr val="003F48"/>
                </a:solidFill>
                <a:latin typeface="Avenir LT Pro 65 Medium" panose="020B0603020203020204" pitchFamily="34" charset="0"/>
              </a:rPr>
              <a:t>SERVICE </a:t>
            </a:r>
          </a:p>
          <a:p>
            <a:pPr marL="0" indent="0" algn="ctr">
              <a:buNone/>
            </a:pPr>
            <a:r>
              <a:rPr lang="en-GB" dirty="0">
                <a:latin typeface="Avenir LT Pro 65 Medium" panose="020B0603020203020204" pitchFamily="34" charset="0"/>
              </a:rPr>
              <a:t>Processes set up</a:t>
            </a:r>
          </a:p>
          <a:p>
            <a:pPr marL="0" indent="0" algn="ctr">
              <a:buNone/>
            </a:pPr>
            <a:r>
              <a:rPr lang="en-GB" dirty="0">
                <a:latin typeface="Avenir LT Pro 65 Medium" panose="020B0603020203020204" pitchFamily="34" charset="0"/>
              </a:rPr>
              <a:t>Reactive to customer queries</a:t>
            </a:r>
          </a:p>
          <a:p>
            <a:pPr marL="0" indent="0" algn="ctr">
              <a:buNone/>
            </a:pPr>
            <a:r>
              <a:rPr lang="en-GB" dirty="0">
                <a:latin typeface="Avenir LT Pro 65 Medium" panose="020B0603020203020204" pitchFamily="34" charset="0"/>
              </a:rPr>
              <a:t>Some structure around customer lifecycle, e.g. account opening</a:t>
            </a:r>
          </a:p>
          <a:p>
            <a:pPr marL="0" indent="0" algn="ctr">
              <a:buNone/>
            </a:pPr>
            <a:r>
              <a:rPr lang="en-GB" dirty="0">
                <a:latin typeface="Avenir LT Pro 65 Medium" panose="020B0603020203020204" pitchFamily="34" charset="0"/>
              </a:rPr>
              <a:t>Customer interaction is possible through email, call and social media handling</a:t>
            </a:r>
          </a:p>
        </p:txBody>
      </p:sp>
      <p:pic>
        <p:nvPicPr>
          <p:cNvPr id="51" name="Graphic 50" descr="Call center with solid fill">
            <a:extLst>
              <a:ext uri="{FF2B5EF4-FFF2-40B4-BE49-F238E27FC236}">
                <a16:creationId xmlns:a16="http://schemas.microsoft.com/office/drawing/2014/main" id="{F7E7B698-DC38-703F-E581-C1ADC9299EE2}"/>
              </a:ext>
            </a:extLst>
          </p:cNvPr>
          <p:cNvPicPr>
            <a:picLocks noChangeAspect="1"/>
          </p:cNvPicPr>
          <p:nvPr/>
        </p:nvPicPr>
        <p:blipFill>
          <a:blip r:embed="rId13" cstate="print">
            <a:extLst>
              <a:ext uri="{28A0092B-C50C-407E-A947-70E740481C1C}">
                <a14:useLocalDpi xmlns:a14="http://schemas.microsoft.com/office/drawing/2010/main"/>
              </a:ext>
              <a:ext uri="{96DAC541-7B7A-43D3-8B79-37D633B846F1}">
                <asvg:svgBlip xmlns:asvg="http://schemas.microsoft.com/office/drawing/2016/SVG/main" r:embed="rId14"/>
              </a:ext>
            </a:extLst>
          </a:blip>
          <a:stretch>
            <a:fillRect/>
          </a:stretch>
        </p:blipFill>
        <p:spPr>
          <a:xfrm>
            <a:off x="2335930" y="1297710"/>
            <a:ext cx="188813" cy="188813"/>
          </a:xfrm>
          <a:prstGeom prst="rect">
            <a:avLst/>
          </a:prstGeom>
          <a:effectLst>
            <a:glow rad="25400">
              <a:srgbClr val="003F48">
                <a:alpha val="51000"/>
              </a:srgbClr>
            </a:glow>
          </a:effectLst>
        </p:spPr>
      </p:pic>
      <p:pic>
        <p:nvPicPr>
          <p:cNvPr id="52" name="Graphic 51" descr="Connections with solid fill">
            <a:extLst>
              <a:ext uri="{FF2B5EF4-FFF2-40B4-BE49-F238E27FC236}">
                <a16:creationId xmlns:a16="http://schemas.microsoft.com/office/drawing/2014/main" id="{2ADF69F4-3A7D-9B91-A76C-28ACB345896D}"/>
              </a:ext>
            </a:extLst>
          </p:cNvPr>
          <p:cNvPicPr>
            <a:picLocks noChangeAspect="1"/>
          </p:cNvPicPr>
          <p:nvPr/>
        </p:nvPicPr>
        <p:blipFill>
          <a:blip r:embed="rId15" cstate="print">
            <a:extLst>
              <a:ext uri="{28A0092B-C50C-407E-A947-70E740481C1C}">
                <a14:useLocalDpi xmlns:a14="http://schemas.microsoft.com/office/drawing/2010/main"/>
              </a:ext>
              <a:ext uri="{96DAC541-7B7A-43D3-8B79-37D633B846F1}">
                <asvg:svgBlip xmlns:asvg="http://schemas.microsoft.com/office/drawing/2016/SVG/main" r:embed="rId16"/>
              </a:ext>
            </a:extLst>
          </a:blip>
          <a:stretch>
            <a:fillRect/>
          </a:stretch>
        </p:blipFill>
        <p:spPr>
          <a:xfrm>
            <a:off x="2366088" y="2702694"/>
            <a:ext cx="188813" cy="188813"/>
          </a:xfrm>
          <a:prstGeom prst="rect">
            <a:avLst/>
          </a:prstGeom>
          <a:effectLst>
            <a:glow rad="25400">
              <a:srgbClr val="003F48">
                <a:alpha val="51000"/>
              </a:srgbClr>
            </a:glow>
          </a:effectLst>
        </p:spPr>
      </p:pic>
      <p:pic>
        <p:nvPicPr>
          <p:cNvPr id="53" name="Graphic 52" descr="Shopping cart with solid fill">
            <a:extLst>
              <a:ext uri="{FF2B5EF4-FFF2-40B4-BE49-F238E27FC236}">
                <a16:creationId xmlns:a16="http://schemas.microsoft.com/office/drawing/2014/main" id="{E61259C3-9E0C-5BE8-2CF3-539F944FE772}"/>
              </a:ext>
            </a:extLst>
          </p:cNvPr>
          <p:cNvPicPr>
            <a:picLocks noChangeAspect="1"/>
          </p:cNvPicPr>
          <p:nvPr/>
        </p:nvPicPr>
        <p:blipFill>
          <a:blip r:embed="rId17" cstate="print">
            <a:extLst>
              <a:ext uri="{28A0092B-C50C-407E-A947-70E740481C1C}">
                <a14:useLocalDpi xmlns:a14="http://schemas.microsoft.com/office/drawing/2010/main"/>
              </a:ext>
              <a:ext uri="{96DAC541-7B7A-43D3-8B79-37D633B846F1}">
                <asvg:svgBlip xmlns:asvg="http://schemas.microsoft.com/office/drawing/2016/SVG/main" r:embed="rId18"/>
              </a:ext>
            </a:extLst>
          </a:blip>
          <a:stretch>
            <a:fillRect/>
          </a:stretch>
        </p:blipFill>
        <p:spPr>
          <a:xfrm>
            <a:off x="515625" y="1297711"/>
            <a:ext cx="188813" cy="188813"/>
          </a:xfrm>
          <a:prstGeom prst="rect">
            <a:avLst/>
          </a:prstGeom>
          <a:effectLst>
            <a:glow rad="25400">
              <a:srgbClr val="003F48">
                <a:alpha val="51000"/>
              </a:srgbClr>
            </a:glow>
          </a:effectLst>
        </p:spPr>
      </p:pic>
      <p:pic>
        <p:nvPicPr>
          <p:cNvPr id="54" name="Graphic 53" descr="Target Audience with solid fill">
            <a:extLst>
              <a:ext uri="{FF2B5EF4-FFF2-40B4-BE49-F238E27FC236}">
                <a16:creationId xmlns:a16="http://schemas.microsoft.com/office/drawing/2014/main" id="{2DF02BC9-4BCD-6A83-FEAF-B0A89EFEBBFB}"/>
              </a:ext>
            </a:extLst>
          </p:cNvPr>
          <p:cNvPicPr>
            <a:picLocks noChangeAspect="1"/>
          </p:cNvPicPr>
          <p:nvPr/>
        </p:nvPicPr>
        <p:blipFill>
          <a:blip r:embed="rId19" cstate="print">
            <a:extLst>
              <a:ext uri="{28A0092B-C50C-407E-A947-70E740481C1C}">
                <a14:useLocalDpi xmlns:a14="http://schemas.microsoft.com/office/drawing/2010/main"/>
              </a:ext>
              <a:ext uri="{96DAC541-7B7A-43D3-8B79-37D633B846F1}">
                <asvg:svgBlip xmlns:asvg="http://schemas.microsoft.com/office/drawing/2016/SVG/main" r:embed="rId20"/>
              </a:ext>
            </a:extLst>
          </a:blip>
          <a:stretch>
            <a:fillRect/>
          </a:stretch>
        </p:blipFill>
        <p:spPr>
          <a:xfrm>
            <a:off x="4226031" y="2688263"/>
            <a:ext cx="188813" cy="188813"/>
          </a:xfrm>
          <a:prstGeom prst="rect">
            <a:avLst/>
          </a:prstGeom>
          <a:effectLst>
            <a:glow rad="25400">
              <a:srgbClr val="003F48">
                <a:alpha val="51000"/>
              </a:srgbClr>
            </a:glow>
          </a:effectLst>
        </p:spPr>
      </p:pic>
      <p:pic>
        <p:nvPicPr>
          <p:cNvPr id="56" name="Graphic 55" descr="Factory with solid fill">
            <a:extLst>
              <a:ext uri="{FF2B5EF4-FFF2-40B4-BE49-F238E27FC236}">
                <a16:creationId xmlns:a16="http://schemas.microsoft.com/office/drawing/2014/main" id="{0FCC26E3-76D9-8392-C376-AF03C7620E2A}"/>
              </a:ext>
            </a:extLst>
          </p:cNvPr>
          <p:cNvPicPr>
            <a:picLocks noChangeAspect="1"/>
          </p:cNvPicPr>
          <p:nvPr/>
        </p:nvPicPr>
        <p:blipFill>
          <a:blip r:embed="rId21" cstate="print">
            <a:extLst>
              <a:ext uri="{28A0092B-C50C-407E-A947-70E740481C1C}">
                <a14:useLocalDpi xmlns:a14="http://schemas.microsoft.com/office/drawing/2010/main"/>
              </a:ext>
              <a:ext uri="{96DAC541-7B7A-43D3-8B79-37D633B846F1}">
                <asvg:svgBlip xmlns:asvg="http://schemas.microsoft.com/office/drawing/2016/SVG/main" r:embed="rId22"/>
              </a:ext>
            </a:extLst>
          </a:blip>
          <a:stretch>
            <a:fillRect/>
          </a:stretch>
        </p:blipFill>
        <p:spPr>
          <a:xfrm>
            <a:off x="4195345" y="1274041"/>
            <a:ext cx="188813" cy="188813"/>
          </a:xfrm>
          <a:prstGeom prst="rect">
            <a:avLst/>
          </a:prstGeom>
          <a:effectLst>
            <a:glow rad="25400">
              <a:srgbClr val="003F48">
                <a:alpha val="51000"/>
              </a:srgbClr>
            </a:glow>
          </a:effectLst>
        </p:spPr>
      </p:pic>
      <p:pic>
        <p:nvPicPr>
          <p:cNvPr id="57" name="Graphic 56" descr="Users with solid fill">
            <a:extLst>
              <a:ext uri="{FF2B5EF4-FFF2-40B4-BE49-F238E27FC236}">
                <a16:creationId xmlns:a16="http://schemas.microsoft.com/office/drawing/2014/main" id="{D5BDC592-17B4-653E-7C01-1E679C572F10}"/>
              </a:ext>
            </a:extLst>
          </p:cNvPr>
          <p:cNvPicPr>
            <a:picLocks noChangeAspect="1"/>
          </p:cNvPicPr>
          <p:nvPr/>
        </p:nvPicPr>
        <p:blipFill>
          <a:blip r:embed="rId23" cstate="print">
            <a:extLst>
              <a:ext uri="{28A0092B-C50C-407E-A947-70E740481C1C}">
                <a14:useLocalDpi xmlns:a14="http://schemas.microsoft.com/office/drawing/2010/main"/>
              </a:ext>
              <a:ext uri="{96DAC541-7B7A-43D3-8B79-37D633B846F1}">
                <asvg:svgBlip xmlns:asvg="http://schemas.microsoft.com/office/drawing/2016/SVG/main" r:embed="rId24"/>
              </a:ext>
            </a:extLst>
          </a:blip>
          <a:stretch>
            <a:fillRect/>
          </a:stretch>
        </p:blipFill>
        <p:spPr>
          <a:xfrm>
            <a:off x="515625" y="2683287"/>
            <a:ext cx="188813" cy="188813"/>
          </a:xfrm>
          <a:prstGeom prst="rect">
            <a:avLst/>
          </a:prstGeom>
          <a:effectLst>
            <a:glow rad="25400">
              <a:srgbClr val="003F48">
                <a:alpha val="51000"/>
              </a:srgbClr>
            </a:glow>
          </a:effectLst>
        </p:spPr>
      </p:pic>
    </p:spTree>
    <p:extLst>
      <p:ext uri="{BB962C8B-B14F-4D97-AF65-F5344CB8AC3E}">
        <p14:creationId xmlns:p14="http://schemas.microsoft.com/office/powerpoint/2010/main" val="24960857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TextBox 41">
            <a:extLst>
              <a:ext uri="{FF2B5EF4-FFF2-40B4-BE49-F238E27FC236}">
                <a16:creationId xmlns:a16="http://schemas.microsoft.com/office/drawing/2014/main" id="{F17E8775-A327-19B1-E28C-10CB869C449C}"/>
              </a:ext>
            </a:extLst>
          </p:cNvPr>
          <p:cNvSpPr txBox="1"/>
          <p:nvPr/>
        </p:nvSpPr>
        <p:spPr>
          <a:xfrm>
            <a:off x="340029" y="1237650"/>
            <a:ext cx="5531381" cy="1072281"/>
          </a:xfrm>
          <a:prstGeom prst="rect">
            <a:avLst/>
          </a:prstGeom>
          <a:noFill/>
        </p:spPr>
        <p:txBody>
          <a:bodyPr wrap="square" lIns="0" rIns="36000" anchor="t">
            <a:spAutoFit/>
          </a:bodyPr>
          <a:lstStyle>
            <a:defPPr>
              <a:defRPr lang="en-US"/>
            </a:defPPr>
            <a:lvl1pPr marL="92075" indent="-92075">
              <a:lnSpc>
                <a:spcPct val="90000"/>
              </a:lnSpc>
              <a:spcAft>
                <a:spcPts val="300"/>
              </a:spcAft>
              <a:buFont typeface="Arial" panose="020B0604020202020204" pitchFamily="34" charset="0"/>
              <a:buChar char="•"/>
              <a:defRPr sz="800">
                <a:latin typeface="Avenir Next LT Pro" panose="020B0504020202020204" pitchFamily="34" charset="0"/>
              </a:defRPr>
            </a:lvl1pPr>
          </a:lstStyle>
          <a:p>
            <a:pPr marL="985838" indent="-985838" defTabSz="358775">
              <a:spcAft>
                <a:spcPts val="900"/>
              </a:spcAft>
              <a:buClr>
                <a:srgbClr val="003F48"/>
              </a:buClr>
              <a:buNone/>
            </a:pPr>
            <a:r>
              <a:rPr lang="en-GB" sz="900" b="1" dirty="0">
                <a:solidFill>
                  <a:srgbClr val="003F48"/>
                </a:solidFill>
                <a:latin typeface="Avenir LT Pro 65 Medium" panose="020B0603020203020204" pitchFamily="34" charset="0"/>
              </a:rPr>
              <a:t>SUMMARY 	</a:t>
            </a:r>
            <a:r>
              <a:rPr lang="en-GB" sz="900" dirty="0">
                <a:latin typeface="Avenir LT Pro 65 Medium" panose="020B0603020203020204" pitchFamily="34" charset="0"/>
              </a:rPr>
              <a:t>Growing and protecting the right customers</a:t>
            </a:r>
          </a:p>
          <a:p>
            <a:pPr marL="985838" indent="-985838" defTabSz="358775">
              <a:spcAft>
                <a:spcPts val="900"/>
              </a:spcAft>
              <a:buClr>
                <a:srgbClr val="003F48"/>
              </a:buClr>
              <a:buNone/>
            </a:pPr>
            <a:r>
              <a:rPr lang="en-GB" sz="900" b="1" dirty="0">
                <a:solidFill>
                  <a:srgbClr val="003F48"/>
                </a:solidFill>
                <a:latin typeface="Avenir LT Pro 65 Medium" panose="020B0603020203020204" pitchFamily="34" charset="0"/>
              </a:rPr>
              <a:t>OBJECTIVES	</a:t>
            </a:r>
            <a:r>
              <a:rPr lang="en-GB" sz="900" dirty="0">
                <a:latin typeface="Avenir LT Pro 65 Medium" panose="020B0603020203020204" pitchFamily="34" charset="0"/>
              </a:rPr>
              <a:t>Focus on the right customers with segment-level KPI targeting sales value, retained revenue, return on cost (to serve and of sale) by channel, satisfaction and engagement.</a:t>
            </a:r>
          </a:p>
          <a:p>
            <a:pPr marL="985838" indent="-985838" defTabSz="358775">
              <a:spcAft>
                <a:spcPts val="900"/>
              </a:spcAft>
              <a:buClr>
                <a:srgbClr val="003F48"/>
              </a:buClr>
              <a:buNone/>
            </a:pPr>
            <a:r>
              <a:rPr lang="en-GB" sz="900" b="1" dirty="0">
                <a:solidFill>
                  <a:srgbClr val="003F48"/>
                </a:solidFill>
                <a:latin typeface="Avenir LT Pro 65 Medium" panose="020B0603020203020204" pitchFamily="34" charset="0"/>
              </a:rPr>
              <a:t>SUCCESS</a:t>
            </a:r>
            <a:r>
              <a:rPr lang="en-GB" sz="900" dirty="0">
                <a:latin typeface="Avenir LT Pro 65 Medium" panose="020B0603020203020204" pitchFamily="34" charset="0"/>
              </a:rPr>
              <a:t> 	Enabled through broad understanding of what works and what doesn’t with different segments. Outcomes are repeatable but offer and contact fatigue is noticeable with customer audiences, requiring new offers and comms to maintain performance.</a:t>
            </a:r>
          </a:p>
        </p:txBody>
      </p:sp>
      <p:sp>
        <p:nvSpPr>
          <p:cNvPr id="66" name="Title 1">
            <a:extLst>
              <a:ext uri="{FF2B5EF4-FFF2-40B4-BE49-F238E27FC236}">
                <a16:creationId xmlns:a16="http://schemas.microsoft.com/office/drawing/2014/main" id="{32E0D895-0217-2D9E-3918-C65870258F5A}"/>
              </a:ext>
            </a:extLst>
          </p:cNvPr>
          <p:cNvSpPr txBox="1">
            <a:spLocks/>
          </p:cNvSpPr>
          <p:nvPr/>
        </p:nvSpPr>
        <p:spPr>
          <a:xfrm>
            <a:off x="340029" y="792683"/>
            <a:ext cx="4020200" cy="277178"/>
          </a:xfrm>
          <a:prstGeom prst="rect">
            <a:avLst/>
          </a:prstGeom>
          <a:noFill/>
        </p:spPr>
        <p:txBody>
          <a:bodyPr vert="horz" wrap="square" lIns="0" tIns="27153" rIns="0" bIns="27153" rtlCol="0" anchor="ctr">
            <a:noAutofit/>
          </a:bodyPr>
          <a:lstStyle>
            <a:lvl1pPr defTabSz="914400">
              <a:lnSpc>
                <a:spcPct val="90000"/>
              </a:lnSpc>
              <a:spcBef>
                <a:spcPct val="0"/>
              </a:spcBef>
              <a:buNone/>
              <a:defRPr lang="en-GB" sz="2000" b="1">
                <a:solidFill>
                  <a:schemeClr val="bg1"/>
                </a:solidFill>
                <a:effectLst/>
                <a:latin typeface="Avenir Next LT Pro" panose="020B0504020202020204" pitchFamily="34" charset="0"/>
              </a:defRPr>
            </a:lvl1pPr>
          </a:lstStyle>
          <a:p>
            <a:r>
              <a:rPr lang="en-GB" sz="1188" dirty="0">
                <a:solidFill>
                  <a:srgbClr val="003F48"/>
                </a:solidFill>
                <a:latin typeface="Avenir LT Pro 65 Medium" panose="020B0603020203020204" pitchFamily="34" charset="0"/>
              </a:rPr>
              <a:t>CHARACTERISTICS OF BUSINESSES AT LEVEL 3</a:t>
            </a:r>
          </a:p>
        </p:txBody>
      </p:sp>
      <p:sp>
        <p:nvSpPr>
          <p:cNvPr id="67" name="Slide Number Placeholder 5">
            <a:extLst>
              <a:ext uri="{FF2B5EF4-FFF2-40B4-BE49-F238E27FC236}">
                <a16:creationId xmlns:a16="http://schemas.microsoft.com/office/drawing/2014/main" id="{13D39E08-7765-2158-54DE-B0C9B897A995}"/>
              </a:ext>
            </a:extLst>
          </p:cNvPr>
          <p:cNvSpPr txBox="1">
            <a:spLocks/>
          </p:cNvSpPr>
          <p:nvPr/>
        </p:nvSpPr>
        <p:spPr>
          <a:xfrm>
            <a:off x="292863" y="333108"/>
            <a:ext cx="303799" cy="216840"/>
          </a:xfrm>
          <a:prstGeom prst="rect">
            <a:avLst/>
          </a:prstGeom>
        </p:spPr>
        <p:txBody>
          <a:bodyPr vert="horz" lIns="54304" tIns="27153" rIns="54304" bIns="27153" rtlCol="0" anchor="ctr"/>
          <a:lstStyle>
            <a:defPPr>
              <a:defRPr lang="en-US"/>
            </a:defPPr>
            <a:lvl1pPr algn="r">
              <a:defRPr sz="600" b="1">
                <a:latin typeface="Avenir Next LT Pro" panose="020B0504020202020204" pitchFamily="34" charset="0"/>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l"/>
            <a:fld id="{AAF318D0-7A32-4883-B264-F6C453FE3576}" type="slidenum">
              <a:rPr lang="en-GB" sz="754">
                <a:latin typeface="Avenir LT Pro 65 Medium" panose="020B0603020203020204" pitchFamily="34" charset="0"/>
              </a:rPr>
              <a:pPr algn="l"/>
              <a:t>44</a:t>
            </a:fld>
            <a:endParaRPr lang="en-GB" sz="754">
              <a:latin typeface="Avenir LT Pro 65 Medium" panose="020B0603020203020204" pitchFamily="34" charset="0"/>
            </a:endParaRPr>
          </a:p>
        </p:txBody>
      </p:sp>
      <p:pic>
        <p:nvPicPr>
          <p:cNvPr id="68" name="Picture 67">
            <a:extLst>
              <a:ext uri="{FF2B5EF4-FFF2-40B4-BE49-F238E27FC236}">
                <a16:creationId xmlns:a16="http://schemas.microsoft.com/office/drawing/2014/main" id="{BD6E34C4-AEB8-A386-CBF0-5459FA5948C1}"/>
              </a:ext>
            </a:extLst>
          </p:cNvPr>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a:off x="340029" y="4007759"/>
            <a:ext cx="513264" cy="134110"/>
          </a:xfrm>
          <a:prstGeom prst="rect">
            <a:avLst/>
          </a:prstGeom>
        </p:spPr>
      </p:pic>
      <p:sp>
        <p:nvSpPr>
          <p:cNvPr id="69" name="TextBox 68">
            <a:extLst>
              <a:ext uri="{FF2B5EF4-FFF2-40B4-BE49-F238E27FC236}">
                <a16:creationId xmlns:a16="http://schemas.microsoft.com/office/drawing/2014/main" id="{867DBC49-CB1C-4792-733E-A3FEA24FC701}"/>
              </a:ext>
            </a:extLst>
          </p:cNvPr>
          <p:cNvSpPr txBox="1"/>
          <p:nvPr/>
        </p:nvSpPr>
        <p:spPr>
          <a:xfrm>
            <a:off x="436511" y="346951"/>
            <a:ext cx="2491778" cy="189154"/>
          </a:xfrm>
          <a:prstGeom prst="rect">
            <a:avLst/>
          </a:prstGeom>
          <a:noFill/>
        </p:spPr>
        <p:txBody>
          <a:bodyPr wrap="square" rtlCol="0" anchor="ctr">
            <a:spAutoFit/>
          </a:bodyPr>
          <a:lstStyle>
            <a:defPPr>
              <a:defRPr lang="en-US"/>
            </a:defPPr>
            <a:lvl1pPr algn="r">
              <a:tabLst>
                <a:tab pos="1058383" algn="l"/>
              </a:tabLst>
              <a:defRPr sz="500">
                <a:latin typeface="Avenir Next LT Pro Light" panose="020B0304020202020204" pitchFamily="34" charset="0"/>
              </a:defRPr>
            </a:lvl1pPr>
          </a:lstStyle>
          <a:p>
            <a:pPr algn="l"/>
            <a:r>
              <a:rPr lang="en-GB" sz="629" dirty="0"/>
              <a:t>Management of Customers Pocketbook</a:t>
            </a:r>
          </a:p>
        </p:txBody>
      </p:sp>
      <p:cxnSp>
        <p:nvCxnSpPr>
          <p:cNvPr id="70" name="Straight Connector 69">
            <a:extLst>
              <a:ext uri="{FF2B5EF4-FFF2-40B4-BE49-F238E27FC236}">
                <a16:creationId xmlns:a16="http://schemas.microsoft.com/office/drawing/2014/main" id="{7B277954-E99E-2894-F058-E534976C1337}"/>
              </a:ext>
            </a:extLst>
          </p:cNvPr>
          <p:cNvCxnSpPr>
            <a:cxnSpLocks/>
          </p:cNvCxnSpPr>
          <p:nvPr/>
        </p:nvCxnSpPr>
        <p:spPr>
          <a:xfrm flipH="1">
            <a:off x="340030" y="533604"/>
            <a:ext cx="5531381" cy="0"/>
          </a:xfrm>
          <a:prstGeom prst="line">
            <a:avLst/>
          </a:prstGeom>
          <a:ln>
            <a:solidFill>
              <a:srgbClr val="003F48"/>
            </a:solidFill>
          </a:ln>
        </p:spPr>
        <p:style>
          <a:lnRef idx="1">
            <a:schemeClr val="accent1"/>
          </a:lnRef>
          <a:fillRef idx="0">
            <a:schemeClr val="accent1"/>
          </a:fillRef>
          <a:effectRef idx="0">
            <a:schemeClr val="accent1"/>
          </a:effectRef>
          <a:fontRef idx="minor">
            <a:schemeClr val="tx1"/>
          </a:fontRef>
        </p:style>
      </p:cxnSp>
      <p:sp>
        <p:nvSpPr>
          <p:cNvPr id="71" name="Rectangle 70">
            <a:extLst>
              <a:ext uri="{FF2B5EF4-FFF2-40B4-BE49-F238E27FC236}">
                <a16:creationId xmlns:a16="http://schemas.microsoft.com/office/drawing/2014/main" id="{742E9290-6D1F-29BA-0B64-1DA971533537}"/>
              </a:ext>
            </a:extLst>
          </p:cNvPr>
          <p:cNvSpPr/>
          <p:nvPr/>
        </p:nvSpPr>
        <p:spPr>
          <a:xfrm>
            <a:off x="6295574" y="0"/>
            <a:ext cx="40140" cy="4500000"/>
          </a:xfrm>
          <a:prstGeom prst="rect">
            <a:avLst/>
          </a:prstGeom>
          <a:solidFill>
            <a:srgbClr val="003F4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528"/>
          </a:p>
        </p:txBody>
      </p:sp>
      <p:graphicFrame>
        <p:nvGraphicFramePr>
          <p:cNvPr id="96" name="Table 95">
            <a:extLst>
              <a:ext uri="{FF2B5EF4-FFF2-40B4-BE49-F238E27FC236}">
                <a16:creationId xmlns:a16="http://schemas.microsoft.com/office/drawing/2014/main" id="{FE4AFB65-9AF2-EA3D-8EDB-3FA0A30FBF85}"/>
              </a:ext>
            </a:extLst>
          </p:cNvPr>
          <p:cNvGraphicFramePr>
            <a:graphicFrameLocks noGrp="1"/>
          </p:cNvGraphicFramePr>
          <p:nvPr>
            <p:extLst>
              <p:ext uri="{D42A27DB-BD31-4B8C-83A1-F6EECF244321}">
                <p14:modId xmlns:p14="http://schemas.microsoft.com/office/powerpoint/2010/main" val="479569220"/>
              </p:ext>
            </p:extLst>
          </p:nvPr>
        </p:nvGraphicFramePr>
        <p:xfrm>
          <a:off x="340029" y="2465300"/>
          <a:ext cx="5531382" cy="1293176"/>
        </p:xfrm>
        <a:graphic>
          <a:graphicData uri="http://schemas.openxmlformats.org/drawingml/2006/table">
            <a:tbl>
              <a:tblPr>
                <a:tableStyleId>{5C22544A-7EE6-4342-B048-85BDC9FD1C3A}</a:tableStyleId>
              </a:tblPr>
              <a:tblGrid>
                <a:gridCol w="1843794">
                  <a:extLst>
                    <a:ext uri="{9D8B030D-6E8A-4147-A177-3AD203B41FA5}">
                      <a16:colId xmlns:a16="http://schemas.microsoft.com/office/drawing/2014/main" val="4154762390"/>
                    </a:ext>
                  </a:extLst>
                </a:gridCol>
                <a:gridCol w="1843794">
                  <a:extLst>
                    <a:ext uri="{9D8B030D-6E8A-4147-A177-3AD203B41FA5}">
                      <a16:colId xmlns:a16="http://schemas.microsoft.com/office/drawing/2014/main" val="283952235"/>
                    </a:ext>
                  </a:extLst>
                </a:gridCol>
                <a:gridCol w="1843794">
                  <a:extLst>
                    <a:ext uri="{9D8B030D-6E8A-4147-A177-3AD203B41FA5}">
                      <a16:colId xmlns:a16="http://schemas.microsoft.com/office/drawing/2014/main" val="3784862251"/>
                    </a:ext>
                  </a:extLst>
                </a:gridCol>
              </a:tblGrid>
              <a:tr h="646588">
                <a:tc>
                  <a:txBody>
                    <a:bodyPr/>
                    <a:lstStyle/>
                    <a:p>
                      <a:pPr marL="0" marR="0" lvl="0" indent="0" algn="ctr" defTabSz="600121" rtl="0" eaLnBrk="1" fontAlgn="auto" latinLnBrk="0" hangingPunct="1">
                        <a:lnSpc>
                          <a:spcPct val="100000"/>
                        </a:lnSpc>
                        <a:spcBef>
                          <a:spcPts val="0"/>
                        </a:spcBef>
                        <a:spcAft>
                          <a:spcPts val="0"/>
                        </a:spcAft>
                        <a:buClrTx/>
                        <a:buSzTx/>
                        <a:buFontTx/>
                        <a:buNone/>
                        <a:tabLst/>
                        <a:defRPr/>
                      </a:pPr>
                      <a:r>
                        <a:rPr lang="en-GB" sz="900" b="0" dirty="0">
                          <a:solidFill>
                            <a:srgbClr val="003F48"/>
                          </a:solidFill>
                          <a:latin typeface="Avenir LT Pro 65 Medium" panose="020B0603020203020204" pitchFamily="34" charset="0"/>
                        </a:rPr>
                        <a:t>BETTER</a:t>
                      </a:r>
                      <a:r>
                        <a:rPr lang="en-GB" sz="900" b="1" dirty="0">
                          <a:solidFill>
                            <a:srgbClr val="003F48"/>
                          </a:solidFill>
                          <a:latin typeface="Avenir LT Pro 65 Medium" panose="020B0603020203020204" pitchFamily="34" charset="0"/>
                        </a:rPr>
                        <a:t> SATISFACTION</a:t>
                      </a:r>
                    </a:p>
                    <a:p>
                      <a:pPr marL="0" marR="0" lvl="0" indent="0" algn="ctr" defTabSz="600121" rtl="0" eaLnBrk="1" fontAlgn="auto" latinLnBrk="0" hangingPunct="1">
                        <a:lnSpc>
                          <a:spcPct val="100000"/>
                        </a:lnSpc>
                        <a:spcBef>
                          <a:spcPts val="0"/>
                        </a:spcBef>
                        <a:spcAft>
                          <a:spcPts val="0"/>
                        </a:spcAft>
                        <a:buClrTx/>
                        <a:buSzTx/>
                        <a:buFontTx/>
                        <a:buNone/>
                        <a:tabLst/>
                        <a:defRPr/>
                      </a:pPr>
                      <a:r>
                        <a:rPr lang="en-GB" sz="800" dirty="0">
                          <a:latin typeface="Avenir LT Pro 65 Medium" panose="020B0603020203020204" pitchFamily="34" charset="0"/>
                        </a:rPr>
                        <a:t>More customer-centric and providing a better experience.</a:t>
                      </a:r>
                    </a:p>
                  </a:txBody>
                  <a:tcPr marT="108000" marB="108000">
                    <a:lnT w="12700" cap="flat" cmpd="sng" algn="ctr">
                      <a:solidFill>
                        <a:srgbClr val="003F48"/>
                      </a:solidFill>
                      <a:prstDash val="solid"/>
                      <a:round/>
                      <a:headEnd type="none" w="med" len="med"/>
                      <a:tailEnd type="none" w="med" len="med"/>
                    </a:lnT>
                    <a:lnB w="12700" cap="flat" cmpd="sng" algn="ctr">
                      <a:solidFill>
                        <a:srgbClr val="003F48"/>
                      </a:solidFill>
                      <a:prstDash val="solid"/>
                      <a:round/>
                      <a:headEnd type="none" w="med" len="med"/>
                      <a:tailEnd type="none" w="med" len="med"/>
                    </a:lnB>
                    <a:noFill/>
                  </a:tcPr>
                </a:tc>
                <a:tc>
                  <a:txBody>
                    <a:bodyPr/>
                    <a:lstStyle/>
                    <a:p>
                      <a:pPr marL="0" marR="0" lvl="0" indent="0" algn="ctr" defTabSz="600121" rtl="0" eaLnBrk="1" fontAlgn="auto" latinLnBrk="0" hangingPunct="1">
                        <a:lnSpc>
                          <a:spcPct val="100000"/>
                        </a:lnSpc>
                        <a:spcBef>
                          <a:spcPts val="0"/>
                        </a:spcBef>
                        <a:spcAft>
                          <a:spcPts val="0"/>
                        </a:spcAft>
                        <a:buClrTx/>
                        <a:buSzTx/>
                        <a:buFontTx/>
                        <a:buNone/>
                        <a:tabLst/>
                        <a:defRPr/>
                      </a:pPr>
                      <a:r>
                        <a:rPr lang="en-GB" sz="900" b="0" dirty="0">
                          <a:solidFill>
                            <a:srgbClr val="003F48"/>
                          </a:solidFill>
                          <a:latin typeface="Avenir LT Pro 65 Medium" panose="020B0603020203020204" pitchFamily="34" charset="0"/>
                        </a:rPr>
                        <a:t>BETTER</a:t>
                      </a:r>
                      <a:r>
                        <a:rPr lang="en-GB" sz="900" b="1" dirty="0">
                          <a:solidFill>
                            <a:srgbClr val="003F48"/>
                          </a:solidFill>
                          <a:latin typeface="Avenir LT Pro 65 Medium" panose="020B0603020203020204" pitchFamily="34" charset="0"/>
                        </a:rPr>
                        <a:t> MORALE</a:t>
                      </a:r>
                    </a:p>
                    <a:p>
                      <a:pPr marL="0" marR="0" lvl="0" indent="0" algn="ctr" defTabSz="600121" rtl="0" eaLnBrk="1" fontAlgn="auto" latinLnBrk="0" hangingPunct="1">
                        <a:lnSpc>
                          <a:spcPct val="100000"/>
                        </a:lnSpc>
                        <a:spcBef>
                          <a:spcPts val="0"/>
                        </a:spcBef>
                        <a:spcAft>
                          <a:spcPts val="0"/>
                        </a:spcAft>
                        <a:buClrTx/>
                        <a:buSzTx/>
                        <a:buFontTx/>
                        <a:buNone/>
                        <a:tabLst/>
                        <a:defRPr/>
                      </a:pPr>
                      <a:r>
                        <a:rPr lang="en-GB" sz="800" dirty="0">
                          <a:latin typeface="Avenir LT Pro 65 Medium" panose="020B0603020203020204" pitchFamily="34" charset="0"/>
                        </a:rPr>
                        <a:t>Employees fully empowered to resolve &amp; improve experiences.</a:t>
                      </a:r>
                    </a:p>
                  </a:txBody>
                  <a:tcPr marT="108000" marB="108000">
                    <a:lnT w="12700" cap="flat" cmpd="sng" algn="ctr">
                      <a:solidFill>
                        <a:srgbClr val="003F48"/>
                      </a:solidFill>
                      <a:prstDash val="solid"/>
                      <a:round/>
                      <a:headEnd type="none" w="med" len="med"/>
                      <a:tailEnd type="none" w="med" len="med"/>
                    </a:lnT>
                    <a:lnB w="12700" cap="flat" cmpd="sng" algn="ctr">
                      <a:solidFill>
                        <a:srgbClr val="003F48"/>
                      </a:solidFill>
                      <a:prstDash val="solid"/>
                      <a:round/>
                      <a:headEnd type="none" w="med" len="med"/>
                      <a:tailEnd type="none" w="med" len="med"/>
                    </a:lnB>
                    <a:noFill/>
                  </a:tcPr>
                </a:tc>
                <a:tc>
                  <a:txBody>
                    <a:bodyPr/>
                    <a:lstStyle/>
                    <a:p>
                      <a:pPr marL="0" marR="0" lvl="0" indent="0" algn="ctr" defTabSz="600121" rtl="0" eaLnBrk="1" fontAlgn="auto" latinLnBrk="0" hangingPunct="1">
                        <a:lnSpc>
                          <a:spcPct val="100000"/>
                        </a:lnSpc>
                        <a:spcBef>
                          <a:spcPts val="0"/>
                        </a:spcBef>
                        <a:spcAft>
                          <a:spcPts val="0"/>
                        </a:spcAft>
                        <a:buClrTx/>
                        <a:buSzTx/>
                        <a:buFontTx/>
                        <a:buNone/>
                        <a:tabLst/>
                        <a:defRPr/>
                      </a:pPr>
                      <a:r>
                        <a:rPr lang="en-GB" sz="900" b="0" dirty="0">
                          <a:solidFill>
                            <a:srgbClr val="003F48"/>
                          </a:solidFill>
                          <a:latin typeface="Avenir LT Pro 65 Medium" panose="020B0603020203020204" pitchFamily="34" charset="0"/>
                        </a:rPr>
                        <a:t>BETTER </a:t>
                      </a:r>
                      <a:r>
                        <a:rPr lang="en-GB" sz="900" b="1" dirty="0">
                          <a:solidFill>
                            <a:srgbClr val="003F48"/>
                          </a:solidFill>
                          <a:latin typeface="Avenir LT Pro 65 Medium" panose="020B0603020203020204" pitchFamily="34" charset="0"/>
                        </a:rPr>
                        <a:t>SALES</a:t>
                      </a:r>
                    </a:p>
                    <a:p>
                      <a:pPr marL="0" marR="0" lvl="0" indent="0" algn="ctr" defTabSz="600121" rtl="0" eaLnBrk="1" fontAlgn="auto" latinLnBrk="0" hangingPunct="1">
                        <a:lnSpc>
                          <a:spcPct val="100000"/>
                        </a:lnSpc>
                        <a:spcBef>
                          <a:spcPts val="0"/>
                        </a:spcBef>
                        <a:spcAft>
                          <a:spcPts val="0"/>
                        </a:spcAft>
                        <a:buClrTx/>
                        <a:buSzTx/>
                        <a:buFontTx/>
                        <a:buNone/>
                        <a:tabLst/>
                        <a:defRPr/>
                      </a:pPr>
                      <a:r>
                        <a:rPr lang="en-GB" sz="800" dirty="0">
                          <a:latin typeface="Avenir LT Pro 65 Medium" panose="020B0603020203020204" pitchFamily="34" charset="0"/>
                        </a:rPr>
                        <a:t>Customers more likely to repeat purchase and advocate.</a:t>
                      </a:r>
                    </a:p>
                  </a:txBody>
                  <a:tcPr marT="108000" marB="108000">
                    <a:lnT w="12700" cap="flat" cmpd="sng" algn="ctr">
                      <a:solidFill>
                        <a:srgbClr val="003F48"/>
                      </a:solidFill>
                      <a:prstDash val="solid"/>
                      <a:round/>
                      <a:headEnd type="none" w="med" len="med"/>
                      <a:tailEnd type="none" w="med" len="med"/>
                    </a:lnT>
                    <a:lnB w="12700" cap="flat" cmpd="sng" algn="ctr">
                      <a:solidFill>
                        <a:srgbClr val="003F48"/>
                      </a:solidFill>
                      <a:prstDash val="solid"/>
                      <a:round/>
                      <a:headEnd type="none" w="med" len="med"/>
                      <a:tailEnd type="none" w="med" len="med"/>
                    </a:lnB>
                    <a:noFill/>
                  </a:tcPr>
                </a:tc>
                <a:extLst>
                  <a:ext uri="{0D108BD9-81ED-4DB2-BD59-A6C34878D82A}">
                    <a16:rowId xmlns:a16="http://schemas.microsoft.com/office/drawing/2014/main" val="3296425543"/>
                  </a:ext>
                </a:extLst>
              </a:tr>
              <a:tr h="646588">
                <a:tc>
                  <a:txBody>
                    <a:bodyPr/>
                    <a:lstStyle/>
                    <a:p>
                      <a:pPr marL="0" marR="0" lvl="0" indent="0" algn="ctr" defTabSz="600121" rtl="0" eaLnBrk="1" fontAlgn="auto" latinLnBrk="0" hangingPunct="1">
                        <a:lnSpc>
                          <a:spcPct val="100000"/>
                        </a:lnSpc>
                        <a:spcBef>
                          <a:spcPts val="0"/>
                        </a:spcBef>
                        <a:spcAft>
                          <a:spcPts val="0"/>
                        </a:spcAft>
                        <a:buClrTx/>
                        <a:buSzTx/>
                        <a:buFontTx/>
                        <a:buNone/>
                        <a:tabLst/>
                        <a:defRPr/>
                      </a:pPr>
                      <a:r>
                        <a:rPr lang="en-GB" sz="900" b="0" dirty="0">
                          <a:solidFill>
                            <a:srgbClr val="003F48"/>
                          </a:solidFill>
                          <a:latin typeface="Avenir LT Pro 65 Medium" panose="020B0603020203020204" pitchFamily="34" charset="0"/>
                        </a:rPr>
                        <a:t>REDUCED</a:t>
                      </a:r>
                      <a:r>
                        <a:rPr lang="en-GB" sz="900" b="1" dirty="0">
                          <a:solidFill>
                            <a:srgbClr val="003F48"/>
                          </a:solidFill>
                          <a:latin typeface="Avenir LT Pro 65 Medium" panose="020B0603020203020204" pitchFamily="34" charset="0"/>
                        </a:rPr>
                        <a:t> CHURN</a:t>
                      </a:r>
                      <a:endParaRPr lang="en-GB" sz="900" dirty="0">
                        <a:latin typeface="Avenir LT Pro 65 Medium" panose="020B0603020203020204" pitchFamily="34" charset="0"/>
                      </a:endParaRPr>
                    </a:p>
                    <a:p>
                      <a:pPr marL="0" marR="0" lvl="0" indent="0" algn="ctr" defTabSz="600121" rtl="0" eaLnBrk="1" fontAlgn="auto" latinLnBrk="0" hangingPunct="1">
                        <a:lnSpc>
                          <a:spcPct val="100000"/>
                        </a:lnSpc>
                        <a:spcBef>
                          <a:spcPts val="0"/>
                        </a:spcBef>
                        <a:spcAft>
                          <a:spcPts val="0"/>
                        </a:spcAft>
                        <a:buClrTx/>
                        <a:buSzTx/>
                        <a:buFontTx/>
                        <a:buNone/>
                        <a:tabLst/>
                        <a:defRPr/>
                      </a:pPr>
                      <a:r>
                        <a:rPr lang="en-GB" sz="800" dirty="0">
                          <a:latin typeface="Avenir LT Pro 65 Medium" panose="020B0603020203020204" pitchFamily="34" charset="0"/>
                        </a:rPr>
                        <a:t>Better understanding of needs and issues and taking steps to address.</a:t>
                      </a:r>
                    </a:p>
                  </a:txBody>
                  <a:tcPr marT="108000" marB="108000">
                    <a:lnT w="12700" cap="flat" cmpd="sng" algn="ctr">
                      <a:solidFill>
                        <a:srgbClr val="003F48"/>
                      </a:solidFill>
                      <a:prstDash val="solid"/>
                      <a:round/>
                      <a:headEnd type="none" w="med" len="med"/>
                      <a:tailEnd type="none" w="med" len="med"/>
                    </a:lnT>
                    <a:lnB w="12700" cap="flat" cmpd="sng" algn="ctr">
                      <a:solidFill>
                        <a:srgbClr val="003F48"/>
                      </a:solidFill>
                      <a:prstDash val="solid"/>
                      <a:round/>
                      <a:headEnd type="none" w="med" len="med"/>
                      <a:tailEnd type="none" w="med" len="med"/>
                    </a:lnB>
                    <a:noFill/>
                  </a:tcPr>
                </a:tc>
                <a:tc>
                  <a:txBody>
                    <a:bodyPr/>
                    <a:lstStyle/>
                    <a:p>
                      <a:pPr marL="0" marR="0" lvl="0" indent="0" algn="ctr" defTabSz="600121" rtl="0" eaLnBrk="1" fontAlgn="auto" latinLnBrk="0" hangingPunct="1">
                        <a:lnSpc>
                          <a:spcPct val="100000"/>
                        </a:lnSpc>
                        <a:spcBef>
                          <a:spcPts val="0"/>
                        </a:spcBef>
                        <a:spcAft>
                          <a:spcPts val="0"/>
                        </a:spcAft>
                        <a:buClrTx/>
                        <a:buSzTx/>
                        <a:buFontTx/>
                        <a:buNone/>
                        <a:tabLst/>
                        <a:defRPr/>
                      </a:pPr>
                      <a:r>
                        <a:rPr lang="en-GB" sz="900" b="0" dirty="0">
                          <a:solidFill>
                            <a:srgbClr val="003F48"/>
                          </a:solidFill>
                          <a:latin typeface="Avenir LT Pro 65 Medium" panose="020B0603020203020204" pitchFamily="34" charset="0"/>
                        </a:rPr>
                        <a:t>BETTER </a:t>
                      </a:r>
                      <a:r>
                        <a:rPr lang="en-GB" sz="900" b="1" dirty="0">
                          <a:solidFill>
                            <a:srgbClr val="003F48"/>
                          </a:solidFill>
                          <a:latin typeface="Avenir LT Pro 65 Medium" panose="020B0603020203020204" pitchFamily="34" charset="0"/>
                        </a:rPr>
                        <a:t>REPUTATION</a:t>
                      </a:r>
                      <a:r>
                        <a:rPr lang="en-GB" sz="900" dirty="0">
                          <a:solidFill>
                            <a:schemeClr val="tx1">
                              <a:lumMod val="65000"/>
                              <a:lumOff val="35000"/>
                            </a:schemeClr>
                          </a:solidFill>
                          <a:latin typeface="Avenir LT Pro 65 Medium" panose="020B0603020203020204" pitchFamily="34" charset="0"/>
                        </a:rPr>
                        <a:t>	</a:t>
                      </a:r>
                    </a:p>
                    <a:p>
                      <a:pPr marL="0" marR="0" lvl="0" indent="0" algn="ctr" defTabSz="600121" rtl="0" eaLnBrk="1" fontAlgn="auto" latinLnBrk="0" hangingPunct="1">
                        <a:lnSpc>
                          <a:spcPct val="100000"/>
                        </a:lnSpc>
                        <a:spcBef>
                          <a:spcPts val="0"/>
                        </a:spcBef>
                        <a:spcAft>
                          <a:spcPts val="0"/>
                        </a:spcAft>
                        <a:buClrTx/>
                        <a:buSzTx/>
                        <a:buFontTx/>
                        <a:buNone/>
                        <a:tabLst/>
                        <a:defRPr/>
                      </a:pPr>
                      <a:r>
                        <a:rPr lang="en-GB" sz="800" dirty="0">
                          <a:solidFill>
                            <a:schemeClr val="tx1"/>
                          </a:solidFill>
                          <a:latin typeface="Avenir LT Pro 65 Medium" panose="020B0603020203020204" pitchFamily="34" charset="0"/>
                        </a:rPr>
                        <a:t>Known for commitment to providing a better experience.</a:t>
                      </a:r>
                    </a:p>
                  </a:txBody>
                  <a:tcPr marT="108000" marB="108000">
                    <a:lnT w="12700" cap="flat" cmpd="sng" algn="ctr">
                      <a:solidFill>
                        <a:srgbClr val="003F48"/>
                      </a:solidFill>
                      <a:prstDash val="solid"/>
                      <a:round/>
                      <a:headEnd type="none" w="med" len="med"/>
                      <a:tailEnd type="none" w="med" len="med"/>
                    </a:lnT>
                    <a:lnB w="12700" cap="flat" cmpd="sng" algn="ctr">
                      <a:solidFill>
                        <a:srgbClr val="003F48"/>
                      </a:solidFill>
                      <a:prstDash val="solid"/>
                      <a:round/>
                      <a:headEnd type="none" w="med" len="med"/>
                      <a:tailEnd type="none" w="med" len="med"/>
                    </a:lnB>
                    <a:noFill/>
                  </a:tcPr>
                </a:tc>
                <a:tc>
                  <a:txBody>
                    <a:bodyPr/>
                    <a:lstStyle/>
                    <a:p>
                      <a:pPr marL="0" marR="0" lvl="0" indent="0" algn="ctr" defTabSz="600121" rtl="0" eaLnBrk="1" fontAlgn="auto" latinLnBrk="0" hangingPunct="1">
                        <a:lnSpc>
                          <a:spcPct val="100000"/>
                        </a:lnSpc>
                        <a:spcBef>
                          <a:spcPts val="0"/>
                        </a:spcBef>
                        <a:spcAft>
                          <a:spcPts val="0"/>
                        </a:spcAft>
                        <a:buClrTx/>
                        <a:buSzTx/>
                        <a:buFontTx/>
                        <a:buNone/>
                        <a:tabLst/>
                        <a:defRPr/>
                      </a:pPr>
                      <a:r>
                        <a:rPr lang="en-GB" sz="900" b="0" dirty="0">
                          <a:solidFill>
                            <a:srgbClr val="003F48"/>
                          </a:solidFill>
                          <a:latin typeface="Avenir LT Pro 65 Medium" panose="020B0603020203020204" pitchFamily="34" charset="0"/>
                        </a:rPr>
                        <a:t>HIGHER </a:t>
                      </a:r>
                      <a:r>
                        <a:rPr lang="en-GB" sz="900" b="1" dirty="0">
                          <a:solidFill>
                            <a:srgbClr val="003F48"/>
                          </a:solidFill>
                          <a:latin typeface="Avenir LT Pro 65 Medium" panose="020B0603020203020204" pitchFamily="34" charset="0"/>
                        </a:rPr>
                        <a:t>COSTS</a:t>
                      </a:r>
                    </a:p>
                    <a:p>
                      <a:pPr marL="0" marR="0" lvl="0" indent="0" algn="ctr" defTabSz="600121" rtl="0" eaLnBrk="1" fontAlgn="auto" latinLnBrk="0" hangingPunct="1">
                        <a:lnSpc>
                          <a:spcPct val="100000"/>
                        </a:lnSpc>
                        <a:spcBef>
                          <a:spcPts val="0"/>
                        </a:spcBef>
                        <a:spcAft>
                          <a:spcPts val="0"/>
                        </a:spcAft>
                        <a:buClrTx/>
                        <a:buSzTx/>
                        <a:buFontTx/>
                        <a:buNone/>
                        <a:tabLst/>
                        <a:defRPr/>
                      </a:pPr>
                      <a:r>
                        <a:rPr lang="en-GB" sz="800" dirty="0">
                          <a:latin typeface="Avenir LT Pro 65 Medium" panose="020B0603020203020204" pitchFamily="34" charset="0"/>
                        </a:rPr>
                        <a:t>High investment in initiatives but offset by returns.</a:t>
                      </a:r>
                    </a:p>
                  </a:txBody>
                  <a:tcPr marT="108000" marB="108000">
                    <a:lnT w="12700" cap="flat" cmpd="sng" algn="ctr">
                      <a:solidFill>
                        <a:srgbClr val="003F48"/>
                      </a:solidFill>
                      <a:prstDash val="solid"/>
                      <a:round/>
                      <a:headEnd type="none" w="med" len="med"/>
                      <a:tailEnd type="none" w="med" len="med"/>
                    </a:lnT>
                    <a:lnB w="12700" cap="flat" cmpd="sng" algn="ctr">
                      <a:solidFill>
                        <a:srgbClr val="003F48"/>
                      </a:solidFill>
                      <a:prstDash val="solid"/>
                      <a:round/>
                      <a:headEnd type="none" w="med" len="med"/>
                      <a:tailEnd type="none" w="med" len="med"/>
                    </a:lnB>
                    <a:noFill/>
                  </a:tcPr>
                </a:tc>
                <a:extLst>
                  <a:ext uri="{0D108BD9-81ED-4DB2-BD59-A6C34878D82A}">
                    <a16:rowId xmlns:a16="http://schemas.microsoft.com/office/drawing/2014/main" val="3614738653"/>
                  </a:ext>
                </a:extLst>
              </a:tr>
            </a:tbl>
          </a:graphicData>
        </a:graphic>
      </p:graphicFrame>
    </p:spTree>
    <p:extLst>
      <p:ext uri="{BB962C8B-B14F-4D97-AF65-F5344CB8AC3E}">
        <p14:creationId xmlns:p14="http://schemas.microsoft.com/office/powerpoint/2010/main" val="315714057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C240B775-AD14-2A12-641C-726293E9F95E}"/>
              </a:ext>
            </a:extLst>
          </p:cNvPr>
          <p:cNvSpPr txBox="1"/>
          <p:nvPr/>
        </p:nvSpPr>
        <p:spPr>
          <a:xfrm>
            <a:off x="3323670" y="348980"/>
            <a:ext cx="2491778" cy="189154"/>
          </a:xfrm>
          <a:prstGeom prst="rect">
            <a:avLst/>
          </a:prstGeom>
          <a:noFill/>
        </p:spPr>
        <p:txBody>
          <a:bodyPr wrap="square" rtlCol="0" anchor="ctr">
            <a:spAutoFit/>
          </a:bodyPr>
          <a:lstStyle/>
          <a:p>
            <a:pPr algn="r">
              <a:tabLst>
                <a:tab pos="1330387" algn="l"/>
              </a:tabLst>
            </a:pPr>
            <a:r>
              <a:rPr lang="en-GB" sz="629" dirty="0">
                <a:latin typeface="Avenir Next LT Pro Light" panose="020B0304020202020204" pitchFamily="34" charset="0"/>
              </a:rPr>
              <a:t>Management of Customers Pocketbook</a:t>
            </a:r>
          </a:p>
        </p:txBody>
      </p:sp>
      <p:sp>
        <p:nvSpPr>
          <p:cNvPr id="9" name="Slide Number Placeholder 5">
            <a:extLst>
              <a:ext uri="{FF2B5EF4-FFF2-40B4-BE49-F238E27FC236}">
                <a16:creationId xmlns:a16="http://schemas.microsoft.com/office/drawing/2014/main" id="{8CE3BA27-4A0B-FD71-1844-002ACBD2F410}"/>
              </a:ext>
            </a:extLst>
          </p:cNvPr>
          <p:cNvSpPr txBox="1">
            <a:spLocks/>
          </p:cNvSpPr>
          <p:nvPr/>
        </p:nvSpPr>
        <p:spPr>
          <a:xfrm>
            <a:off x="5678078" y="335137"/>
            <a:ext cx="303799" cy="216840"/>
          </a:xfrm>
          <a:prstGeom prst="rect">
            <a:avLst/>
          </a:prstGeom>
        </p:spPr>
        <p:txBody>
          <a:bodyPr vert="horz" lIns="54304" tIns="27153" rIns="54304" bIns="27153" rtlCol="0" anchor="ctr"/>
          <a:lstStyle>
            <a:defPPr>
              <a:defRPr lang="en-US"/>
            </a:defPPr>
            <a:lvl1pPr marL="0" algn="r" defTabSz="457200" rtl="0" eaLnBrk="1" latinLnBrk="0" hangingPunct="1">
              <a:defRPr sz="450" kern="1200">
                <a:solidFill>
                  <a:schemeClr val="bg1">
                    <a:lumMod val="85000"/>
                  </a:schemeClr>
                </a:solidFill>
                <a:latin typeface="Avenir Next LT Pro Light" panose="020B0304020202020204" pitchFamily="34" charset="0"/>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AAF318D0-7A32-4883-B264-F6C453FE3576}" type="slidenum">
              <a:rPr lang="en-GB" sz="754" b="1">
                <a:solidFill>
                  <a:schemeClr val="tx1"/>
                </a:solidFill>
                <a:latin typeface="Avenir LT Pro 65 Medium" panose="020B0603020203020204" pitchFamily="34" charset="0"/>
              </a:rPr>
              <a:pPr/>
              <a:t>45</a:t>
            </a:fld>
            <a:endParaRPr lang="en-GB" sz="754" b="1">
              <a:solidFill>
                <a:schemeClr val="tx1"/>
              </a:solidFill>
              <a:latin typeface="Avenir LT Pro 65 Medium" panose="020B0603020203020204" pitchFamily="34" charset="0"/>
            </a:endParaRPr>
          </a:p>
        </p:txBody>
      </p:sp>
      <p:pic>
        <p:nvPicPr>
          <p:cNvPr id="10" name="Picture 9">
            <a:extLst>
              <a:ext uri="{FF2B5EF4-FFF2-40B4-BE49-F238E27FC236}">
                <a16:creationId xmlns:a16="http://schemas.microsoft.com/office/drawing/2014/main" id="{1C2F9397-3001-18B9-D587-3C3A0CC30CBA}"/>
              </a:ext>
            </a:extLst>
          </p:cNvPr>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a:off x="5421446" y="4002749"/>
            <a:ext cx="513264" cy="134110"/>
          </a:xfrm>
          <a:prstGeom prst="rect">
            <a:avLst/>
          </a:prstGeom>
        </p:spPr>
      </p:pic>
      <p:sp>
        <p:nvSpPr>
          <p:cNvPr id="28" name="Oval 27">
            <a:extLst>
              <a:ext uri="{FF2B5EF4-FFF2-40B4-BE49-F238E27FC236}">
                <a16:creationId xmlns:a16="http://schemas.microsoft.com/office/drawing/2014/main" id="{DAF6C626-C93B-A22E-F2B9-5BA2F12BAEB7}"/>
              </a:ext>
            </a:extLst>
          </p:cNvPr>
          <p:cNvSpPr/>
          <p:nvPr/>
        </p:nvSpPr>
        <p:spPr>
          <a:xfrm rot="11134682">
            <a:off x="5133079" y="835437"/>
            <a:ext cx="170332" cy="170332"/>
          </a:xfrm>
          <a:prstGeom prst="ellipse">
            <a:avLst/>
          </a:prstGeom>
          <a:solidFill>
            <a:schemeClr val="bg1">
              <a:lumMod val="65000"/>
            </a:schemeClr>
          </a:solidFill>
          <a:ln w="6350">
            <a:solidFill>
              <a:srgbClr val="4D4D4D"/>
            </a:solidFill>
            <a:extLst>
              <a:ext uri="{C807C97D-BFC1-408E-A445-0C87EB9F89A2}">
                <ask:lineSketchStyleProps xmlns:ask="http://schemas.microsoft.com/office/drawing/2018/sketchyshapes" sd="3978248048">
                  <a:custGeom>
                    <a:avLst/>
                    <a:gdLst>
                      <a:gd name="connsiteX0" fmla="*/ 0 w 504000"/>
                      <a:gd name="connsiteY0" fmla="*/ 252000 h 504000"/>
                      <a:gd name="connsiteX1" fmla="*/ 252000 w 504000"/>
                      <a:gd name="connsiteY1" fmla="*/ 0 h 504000"/>
                      <a:gd name="connsiteX2" fmla="*/ 504000 w 504000"/>
                      <a:gd name="connsiteY2" fmla="*/ 252000 h 504000"/>
                      <a:gd name="connsiteX3" fmla="*/ 252000 w 504000"/>
                      <a:gd name="connsiteY3" fmla="*/ 504000 h 504000"/>
                      <a:gd name="connsiteX4" fmla="*/ 0 w 504000"/>
                      <a:gd name="connsiteY4" fmla="*/ 252000 h 504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04000" h="504000" fill="none" extrusionOk="0">
                        <a:moveTo>
                          <a:pt x="0" y="252000"/>
                        </a:moveTo>
                        <a:cubicBezTo>
                          <a:pt x="10215" y="121361"/>
                          <a:pt x="108227" y="-5764"/>
                          <a:pt x="252000" y="0"/>
                        </a:cubicBezTo>
                        <a:cubicBezTo>
                          <a:pt x="365645" y="1603"/>
                          <a:pt x="495676" y="146461"/>
                          <a:pt x="504000" y="252000"/>
                        </a:cubicBezTo>
                        <a:cubicBezTo>
                          <a:pt x="504107" y="359184"/>
                          <a:pt x="374048" y="509862"/>
                          <a:pt x="252000" y="504000"/>
                        </a:cubicBezTo>
                        <a:cubicBezTo>
                          <a:pt x="101159" y="488907"/>
                          <a:pt x="20161" y="379868"/>
                          <a:pt x="0" y="252000"/>
                        </a:cubicBezTo>
                        <a:close/>
                      </a:path>
                      <a:path w="504000" h="504000" stroke="0" extrusionOk="0">
                        <a:moveTo>
                          <a:pt x="0" y="252000"/>
                        </a:moveTo>
                        <a:cubicBezTo>
                          <a:pt x="-2454" y="108298"/>
                          <a:pt x="144402" y="-14082"/>
                          <a:pt x="252000" y="0"/>
                        </a:cubicBezTo>
                        <a:cubicBezTo>
                          <a:pt x="400050" y="18812"/>
                          <a:pt x="477128" y="125353"/>
                          <a:pt x="504000" y="252000"/>
                        </a:cubicBezTo>
                        <a:cubicBezTo>
                          <a:pt x="484323" y="374101"/>
                          <a:pt x="415844" y="494832"/>
                          <a:pt x="252000" y="504000"/>
                        </a:cubicBezTo>
                        <a:cubicBezTo>
                          <a:pt x="93898" y="484274"/>
                          <a:pt x="10706" y="399289"/>
                          <a:pt x="0" y="252000"/>
                        </a:cubicBezTo>
                        <a:close/>
                      </a:path>
                    </a:pathLst>
                  </a:custGeom>
                  <ask:type>
                    <ask:lineSketchNone/>
                  </ask:type>
                </ask:lineSketchStyleProps>
              </a:ext>
            </a:extLst>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508"/>
          </a:p>
        </p:txBody>
      </p:sp>
      <p:sp>
        <p:nvSpPr>
          <p:cNvPr id="29" name="Oval 28">
            <a:extLst>
              <a:ext uri="{FF2B5EF4-FFF2-40B4-BE49-F238E27FC236}">
                <a16:creationId xmlns:a16="http://schemas.microsoft.com/office/drawing/2014/main" id="{1E8014AC-EAAA-9B96-4366-28149F3D319B}"/>
              </a:ext>
            </a:extLst>
          </p:cNvPr>
          <p:cNvSpPr/>
          <p:nvPr/>
        </p:nvSpPr>
        <p:spPr>
          <a:xfrm>
            <a:off x="5334582" y="835437"/>
            <a:ext cx="170332" cy="170332"/>
          </a:xfrm>
          <a:prstGeom prst="ellipse">
            <a:avLst/>
          </a:prstGeom>
          <a:solidFill>
            <a:srgbClr val="007382"/>
          </a:solidFill>
          <a:ln w="12700">
            <a:solidFill>
              <a:srgbClr val="003F48"/>
            </a:solidFill>
            <a:extLst>
              <a:ext uri="{C807C97D-BFC1-408E-A445-0C87EB9F89A2}">
                <ask:lineSketchStyleProps xmlns:ask="http://schemas.microsoft.com/office/drawing/2018/sketchyshapes" sd="3978248048">
                  <a:custGeom>
                    <a:avLst/>
                    <a:gdLst>
                      <a:gd name="connsiteX0" fmla="*/ 0 w 504000"/>
                      <a:gd name="connsiteY0" fmla="*/ 252000 h 504000"/>
                      <a:gd name="connsiteX1" fmla="*/ 252000 w 504000"/>
                      <a:gd name="connsiteY1" fmla="*/ 0 h 504000"/>
                      <a:gd name="connsiteX2" fmla="*/ 504000 w 504000"/>
                      <a:gd name="connsiteY2" fmla="*/ 252000 h 504000"/>
                      <a:gd name="connsiteX3" fmla="*/ 252000 w 504000"/>
                      <a:gd name="connsiteY3" fmla="*/ 504000 h 504000"/>
                      <a:gd name="connsiteX4" fmla="*/ 0 w 504000"/>
                      <a:gd name="connsiteY4" fmla="*/ 252000 h 504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04000" h="504000" fill="none" extrusionOk="0">
                        <a:moveTo>
                          <a:pt x="0" y="252000"/>
                        </a:moveTo>
                        <a:cubicBezTo>
                          <a:pt x="10215" y="121361"/>
                          <a:pt x="108227" y="-5764"/>
                          <a:pt x="252000" y="0"/>
                        </a:cubicBezTo>
                        <a:cubicBezTo>
                          <a:pt x="365645" y="1603"/>
                          <a:pt x="495676" y="146461"/>
                          <a:pt x="504000" y="252000"/>
                        </a:cubicBezTo>
                        <a:cubicBezTo>
                          <a:pt x="504107" y="359184"/>
                          <a:pt x="374048" y="509862"/>
                          <a:pt x="252000" y="504000"/>
                        </a:cubicBezTo>
                        <a:cubicBezTo>
                          <a:pt x="101159" y="488907"/>
                          <a:pt x="20161" y="379868"/>
                          <a:pt x="0" y="252000"/>
                        </a:cubicBezTo>
                        <a:close/>
                      </a:path>
                      <a:path w="504000" h="504000" stroke="0" extrusionOk="0">
                        <a:moveTo>
                          <a:pt x="0" y="252000"/>
                        </a:moveTo>
                        <a:cubicBezTo>
                          <a:pt x="-2454" y="108298"/>
                          <a:pt x="144402" y="-14082"/>
                          <a:pt x="252000" y="0"/>
                        </a:cubicBezTo>
                        <a:cubicBezTo>
                          <a:pt x="400050" y="18812"/>
                          <a:pt x="477128" y="125353"/>
                          <a:pt x="504000" y="252000"/>
                        </a:cubicBezTo>
                        <a:cubicBezTo>
                          <a:pt x="484323" y="374101"/>
                          <a:pt x="415844" y="494832"/>
                          <a:pt x="252000" y="504000"/>
                        </a:cubicBezTo>
                        <a:cubicBezTo>
                          <a:pt x="93898" y="484274"/>
                          <a:pt x="10706" y="399289"/>
                          <a:pt x="0" y="252000"/>
                        </a:cubicBezTo>
                        <a:close/>
                      </a:path>
                    </a:pathLst>
                  </a:custGeom>
                  <ask:type>
                    <ask:lineSketchNone/>
                  </ask:type>
                </ask:lineSketchStyleProps>
              </a:ext>
            </a:extLst>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70"/>
          </a:p>
        </p:txBody>
      </p:sp>
      <p:sp>
        <p:nvSpPr>
          <p:cNvPr id="30" name="Oval 29">
            <a:extLst>
              <a:ext uri="{FF2B5EF4-FFF2-40B4-BE49-F238E27FC236}">
                <a16:creationId xmlns:a16="http://schemas.microsoft.com/office/drawing/2014/main" id="{61DDF8B7-C537-F76E-2E44-34328ACB1361}"/>
              </a:ext>
            </a:extLst>
          </p:cNvPr>
          <p:cNvSpPr/>
          <p:nvPr/>
        </p:nvSpPr>
        <p:spPr>
          <a:xfrm rot="18691099">
            <a:off x="5540715" y="835437"/>
            <a:ext cx="170332" cy="170332"/>
          </a:xfrm>
          <a:prstGeom prst="ellipse">
            <a:avLst/>
          </a:prstGeom>
          <a:solidFill>
            <a:schemeClr val="bg1">
              <a:lumMod val="65000"/>
            </a:schemeClr>
          </a:solidFill>
          <a:ln w="6350">
            <a:solidFill>
              <a:srgbClr val="4D4D4D"/>
            </a:solidFill>
            <a:extLst>
              <a:ext uri="{C807C97D-BFC1-408E-A445-0C87EB9F89A2}">
                <ask:lineSketchStyleProps xmlns:ask="http://schemas.microsoft.com/office/drawing/2018/sketchyshapes" sd="3978248048">
                  <a:custGeom>
                    <a:avLst/>
                    <a:gdLst>
                      <a:gd name="connsiteX0" fmla="*/ 0 w 504000"/>
                      <a:gd name="connsiteY0" fmla="*/ 252000 h 504000"/>
                      <a:gd name="connsiteX1" fmla="*/ 252000 w 504000"/>
                      <a:gd name="connsiteY1" fmla="*/ 0 h 504000"/>
                      <a:gd name="connsiteX2" fmla="*/ 504000 w 504000"/>
                      <a:gd name="connsiteY2" fmla="*/ 252000 h 504000"/>
                      <a:gd name="connsiteX3" fmla="*/ 252000 w 504000"/>
                      <a:gd name="connsiteY3" fmla="*/ 504000 h 504000"/>
                      <a:gd name="connsiteX4" fmla="*/ 0 w 504000"/>
                      <a:gd name="connsiteY4" fmla="*/ 252000 h 504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04000" h="504000" fill="none" extrusionOk="0">
                        <a:moveTo>
                          <a:pt x="0" y="252000"/>
                        </a:moveTo>
                        <a:cubicBezTo>
                          <a:pt x="10215" y="121361"/>
                          <a:pt x="108227" y="-5764"/>
                          <a:pt x="252000" y="0"/>
                        </a:cubicBezTo>
                        <a:cubicBezTo>
                          <a:pt x="365645" y="1603"/>
                          <a:pt x="495676" y="146461"/>
                          <a:pt x="504000" y="252000"/>
                        </a:cubicBezTo>
                        <a:cubicBezTo>
                          <a:pt x="504107" y="359184"/>
                          <a:pt x="374048" y="509862"/>
                          <a:pt x="252000" y="504000"/>
                        </a:cubicBezTo>
                        <a:cubicBezTo>
                          <a:pt x="101159" y="488907"/>
                          <a:pt x="20161" y="379868"/>
                          <a:pt x="0" y="252000"/>
                        </a:cubicBezTo>
                        <a:close/>
                      </a:path>
                      <a:path w="504000" h="504000" stroke="0" extrusionOk="0">
                        <a:moveTo>
                          <a:pt x="0" y="252000"/>
                        </a:moveTo>
                        <a:cubicBezTo>
                          <a:pt x="-2454" y="108298"/>
                          <a:pt x="144402" y="-14082"/>
                          <a:pt x="252000" y="0"/>
                        </a:cubicBezTo>
                        <a:cubicBezTo>
                          <a:pt x="400050" y="18812"/>
                          <a:pt x="477128" y="125353"/>
                          <a:pt x="504000" y="252000"/>
                        </a:cubicBezTo>
                        <a:cubicBezTo>
                          <a:pt x="484323" y="374101"/>
                          <a:pt x="415844" y="494832"/>
                          <a:pt x="252000" y="504000"/>
                        </a:cubicBezTo>
                        <a:cubicBezTo>
                          <a:pt x="93898" y="484274"/>
                          <a:pt x="10706" y="399289"/>
                          <a:pt x="0" y="252000"/>
                        </a:cubicBezTo>
                        <a:close/>
                      </a:path>
                    </a:pathLst>
                  </a:custGeom>
                  <ask:type>
                    <ask:lineSketchNone/>
                  </ask:type>
                </ask:lineSketchStyleProps>
              </a:ext>
            </a:extLst>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508"/>
          </a:p>
        </p:txBody>
      </p:sp>
      <p:sp>
        <p:nvSpPr>
          <p:cNvPr id="31" name="Oval 30">
            <a:extLst>
              <a:ext uri="{FF2B5EF4-FFF2-40B4-BE49-F238E27FC236}">
                <a16:creationId xmlns:a16="http://schemas.microsoft.com/office/drawing/2014/main" id="{7329FC7D-26F8-EC04-D2F3-3BD8795C5239}"/>
              </a:ext>
            </a:extLst>
          </p:cNvPr>
          <p:cNvSpPr/>
          <p:nvPr/>
        </p:nvSpPr>
        <p:spPr>
          <a:xfrm>
            <a:off x="5746420" y="835437"/>
            <a:ext cx="170332" cy="170332"/>
          </a:xfrm>
          <a:prstGeom prst="ellipse">
            <a:avLst/>
          </a:prstGeom>
          <a:solidFill>
            <a:schemeClr val="bg1">
              <a:lumMod val="65000"/>
            </a:schemeClr>
          </a:solidFill>
          <a:ln w="6350">
            <a:solidFill>
              <a:srgbClr val="4D4D4D"/>
            </a:solidFill>
            <a:extLst>
              <a:ext uri="{C807C97D-BFC1-408E-A445-0C87EB9F89A2}">
                <ask:lineSketchStyleProps xmlns:ask="http://schemas.microsoft.com/office/drawing/2018/sketchyshapes" sd="3978248048">
                  <a:custGeom>
                    <a:avLst/>
                    <a:gdLst>
                      <a:gd name="connsiteX0" fmla="*/ 0 w 504000"/>
                      <a:gd name="connsiteY0" fmla="*/ 252000 h 504000"/>
                      <a:gd name="connsiteX1" fmla="*/ 252000 w 504000"/>
                      <a:gd name="connsiteY1" fmla="*/ 0 h 504000"/>
                      <a:gd name="connsiteX2" fmla="*/ 504000 w 504000"/>
                      <a:gd name="connsiteY2" fmla="*/ 252000 h 504000"/>
                      <a:gd name="connsiteX3" fmla="*/ 252000 w 504000"/>
                      <a:gd name="connsiteY3" fmla="*/ 504000 h 504000"/>
                      <a:gd name="connsiteX4" fmla="*/ 0 w 504000"/>
                      <a:gd name="connsiteY4" fmla="*/ 252000 h 504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04000" h="504000" fill="none" extrusionOk="0">
                        <a:moveTo>
                          <a:pt x="0" y="252000"/>
                        </a:moveTo>
                        <a:cubicBezTo>
                          <a:pt x="10215" y="121361"/>
                          <a:pt x="108227" y="-5764"/>
                          <a:pt x="252000" y="0"/>
                        </a:cubicBezTo>
                        <a:cubicBezTo>
                          <a:pt x="365645" y="1603"/>
                          <a:pt x="495676" y="146461"/>
                          <a:pt x="504000" y="252000"/>
                        </a:cubicBezTo>
                        <a:cubicBezTo>
                          <a:pt x="504107" y="359184"/>
                          <a:pt x="374048" y="509862"/>
                          <a:pt x="252000" y="504000"/>
                        </a:cubicBezTo>
                        <a:cubicBezTo>
                          <a:pt x="101159" y="488907"/>
                          <a:pt x="20161" y="379868"/>
                          <a:pt x="0" y="252000"/>
                        </a:cubicBezTo>
                        <a:close/>
                      </a:path>
                      <a:path w="504000" h="504000" stroke="0" extrusionOk="0">
                        <a:moveTo>
                          <a:pt x="0" y="252000"/>
                        </a:moveTo>
                        <a:cubicBezTo>
                          <a:pt x="-2454" y="108298"/>
                          <a:pt x="144402" y="-14082"/>
                          <a:pt x="252000" y="0"/>
                        </a:cubicBezTo>
                        <a:cubicBezTo>
                          <a:pt x="400050" y="18812"/>
                          <a:pt x="477128" y="125353"/>
                          <a:pt x="504000" y="252000"/>
                        </a:cubicBezTo>
                        <a:cubicBezTo>
                          <a:pt x="484323" y="374101"/>
                          <a:pt x="415844" y="494832"/>
                          <a:pt x="252000" y="504000"/>
                        </a:cubicBezTo>
                        <a:cubicBezTo>
                          <a:pt x="93898" y="484274"/>
                          <a:pt x="10706" y="399289"/>
                          <a:pt x="0" y="252000"/>
                        </a:cubicBezTo>
                        <a:close/>
                      </a:path>
                    </a:pathLst>
                  </a:custGeom>
                  <ask:type>
                    <ask:lineSketchNone/>
                  </ask:type>
                </ask:lineSketchStyleProps>
              </a:ext>
            </a:extLst>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508"/>
          </a:p>
        </p:txBody>
      </p:sp>
      <p:pic>
        <p:nvPicPr>
          <p:cNvPr id="32" name="Graphic 31" descr="Rocket with solid fill">
            <a:extLst>
              <a:ext uri="{FF2B5EF4-FFF2-40B4-BE49-F238E27FC236}">
                <a16:creationId xmlns:a16="http://schemas.microsoft.com/office/drawing/2014/main" id="{771E5BFF-EACA-507B-6FCC-E3657E996EA2}"/>
              </a:ext>
            </a:extLst>
          </p:cNvPr>
          <p:cNvPicPr>
            <a:picLocks noChangeAspect="1"/>
          </p:cNvPicPr>
          <p:nvPr/>
        </p:nvPicPr>
        <p:blipFill>
          <a:blip r:embed="rId3" cstate="print">
            <a:extLst>
              <a:ext uri="{28A0092B-C50C-407E-A947-70E740481C1C}">
                <a14:useLocalDpi xmlns:a14="http://schemas.microsoft.com/office/drawing/2010/main"/>
              </a:ext>
              <a:ext uri="{96DAC541-7B7A-43D3-8B79-37D633B846F1}">
                <asvg:svgBlip xmlns:asvg="http://schemas.microsoft.com/office/drawing/2016/SVG/main" r:embed="rId4"/>
              </a:ext>
            </a:extLst>
          </a:blip>
          <a:stretch>
            <a:fillRect/>
          </a:stretch>
        </p:blipFill>
        <p:spPr>
          <a:xfrm>
            <a:off x="5759050" y="855911"/>
            <a:ext cx="129385" cy="129385"/>
          </a:xfrm>
          <a:prstGeom prst="rect">
            <a:avLst/>
          </a:prstGeom>
        </p:spPr>
      </p:pic>
      <p:pic>
        <p:nvPicPr>
          <p:cNvPr id="33" name="Graphic 32" descr="Walk with solid fill">
            <a:extLst>
              <a:ext uri="{FF2B5EF4-FFF2-40B4-BE49-F238E27FC236}">
                <a16:creationId xmlns:a16="http://schemas.microsoft.com/office/drawing/2014/main" id="{D4CC3CA2-9EAC-6AA9-696E-0DF79D395753}"/>
              </a:ext>
            </a:extLst>
          </p:cNvPr>
          <p:cNvPicPr>
            <a:picLocks noChangeAspect="1"/>
          </p:cNvPicPr>
          <p:nvPr/>
        </p:nvPicPr>
        <p:blipFill>
          <a:blip r:embed="rId5" cstate="print">
            <a:extLst>
              <a:ext uri="{28A0092B-C50C-407E-A947-70E740481C1C}">
                <a14:useLocalDpi xmlns:a14="http://schemas.microsoft.com/office/drawing/2010/main"/>
              </a:ext>
              <a:ext uri="{96DAC541-7B7A-43D3-8B79-37D633B846F1}">
                <asvg:svgBlip xmlns:asvg="http://schemas.microsoft.com/office/drawing/2016/SVG/main" r:embed="rId6"/>
              </a:ext>
            </a:extLst>
          </a:blip>
          <a:stretch>
            <a:fillRect/>
          </a:stretch>
        </p:blipFill>
        <p:spPr>
          <a:xfrm>
            <a:off x="5352901" y="858537"/>
            <a:ext cx="124135" cy="124133"/>
          </a:xfrm>
          <a:prstGeom prst="rect">
            <a:avLst/>
          </a:prstGeom>
        </p:spPr>
      </p:pic>
      <p:pic>
        <p:nvPicPr>
          <p:cNvPr id="34" name="Graphic 33" descr="Run with solid fill">
            <a:extLst>
              <a:ext uri="{FF2B5EF4-FFF2-40B4-BE49-F238E27FC236}">
                <a16:creationId xmlns:a16="http://schemas.microsoft.com/office/drawing/2014/main" id="{3D007D3B-3CB8-B756-4E83-A8439E1D1807}"/>
              </a:ext>
            </a:extLst>
          </p:cNvPr>
          <p:cNvPicPr>
            <a:picLocks noChangeAspect="1"/>
          </p:cNvPicPr>
          <p:nvPr/>
        </p:nvPicPr>
        <p:blipFill>
          <a:blip r:embed="rId7" cstate="print">
            <a:extLst>
              <a:ext uri="{28A0092B-C50C-407E-A947-70E740481C1C}">
                <a14:useLocalDpi xmlns:a14="http://schemas.microsoft.com/office/drawing/2010/main"/>
              </a:ext>
              <a:ext uri="{96DAC541-7B7A-43D3-8B79-37D633B846F1}">
                <asvg:svgBlip xmlns:asvg="http://schemas.microsoft.com/office/drawing/2016/SVG/main" r:embed="rId8"/>
              </a:ext>
            </a:extLst>
          </a:blip>
          <a:stretch>
            <a:fillRect/>
          </a:stretch>
        </p:blipFill>
        <p:spPr>
          <a:xfrm>
            <a:off x="5554373" y="858537"/>
            <a:ext cx="124135" cy="124133"/>
          </a:xfrm>
          <a:prstGeom prst="rect">
            <a:avLst/>
          </a:prstGeom>
        </p:spPr>
      </p:pic>
      <p:grpSp>
        <p:nvGrpSpPr>
          <p:cNvPr id="35" name="Group 34">
            <a:extLst>
              <a:ext uri="{FF2B5EF4-FFF2-40B4-BE49-F238E27FC236}">
                <a16:creationId xmlns:a16="http://schemas.microsoft.com/office/drawing/2014/main" id="{520D8444-3620-1FE6-F1C0-351FD6D812CB}"/>
              </a:ext>
            </a:extLst>
          </p:cNvPr>
          <p:cNvGrpSpPr>
            <a:grpSpLocks noChangeAspect="1"/>
          </p:cNvGrpSpPr>
          <p:nvPr/>
        </p:nvGrpSpPr>
        <p:grpSpPr>
          <a:xfrm>
            <a:off x="5181186" y="862610"/>
            <a:ext cx="64801" cy="115987"/>
            <a:chOff x="1761709" y="3023427"/>
            <a:chExt cx="584084" cy="1135811"/>
          </a:xfrm>
          <a:solidFill>
            <a:srgbClr val="4D4D4D"/>
          </a:solidFill>
        </p:grpSpPr>
        <p:sp>
          <p:nvSpPr>
            <p:cNvPr id="40" name="Freeform: Shape 39">
              <a:extLst>
                <a:ext uri="{FF2B5EF4-FFF2-40B4-BE49-F238E27FC236}">
                  <a16:creationId xmlns:a16="http://schemas.microsoft.com/office/drawing/2014/main" id="{6904C6C6-9EEF-8BA4-E0E5-B9C2539343CA}"/>
                </a:ext>
              </a:extLst>
            </p:cNvPr>
            <p:cNvSpPr/>
            <p:nvPr/>
          </p:nvSpPr>
          <p:spPr>
            <a:xfrm>
              <a:off x="1973650" y="3023427"/>
              <a:ext cx="211313" cy="211313"/>
            </a:xfrm>
            <a:custGeom>
              <a:avLst/>
              <a:gdLst>
                <a:gd name="connsiteX0" fmla="*/ 211314 w 211313"/>
                <a:gd name="connsiteY0" fmla="*/ 105657 h 211313"/>
                <a:gd name="connsiteX1" fmla="*/ 105657 w 211313"/>
                <a:gd name="connsiteY1" fmla="*/ 211314 h 211313"/>
                <a:gd name="connsiteX2" fmla="*/ 0 w 211313"/>
                <a:gd name="connsiteY2" fmla="*/ 105657 h 211313"/>
                <a:gd name="connsiteX3" fmla="*/ 105657 w 211313"/>
                <a:gd name="connsiteY3" fmla="*/ 0 h 211313"/>
                <a:gd name="connsiteX4" fmla="*/ 211314 w 211313"/>
                <a:gd name="connsiteY4" fmla="*/ 105657 h 2113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1313" h="211313">
                  <a:moveTo>
                    <a:pt x="211314" y="105657"/>
                  </a:moveTo>
                  <a:cubicBezTo>
                    <a:pt x="211314" y="164009"/>
                    <a:pt x="164009" y="211314"/>
                    <a:pt x="105657" y="211314"/>
                  </a:cubicBezTo>
                  <a:cubicBezTo>
                    <a:pt x="47304" y="211314"/>
                    <a:pt x="0" y="164009"/>
                    <a:pt x="0" y="105657"/>
                  </a:cubicBezTo>
                  <a:cubicBezTo>
                    <a:pt x="0" y="47304"/>
                    <a:pt x="47304" y="0"/>
                    <a:pt x="105657" y="0"/>
                  </a:cubicBezTo>
                  <a:cubicBezTo>
                    <a:pt x="164009" y="0"/>
                    <a:pt x="211314" y="47304"/>
                    <a:pt x="211314" y="105657"/>
                  </a:cubicBezTo>
                  <a:close/>
                </a:path>
              </a:pathLst>
            </a:custGeom>
            <a:solidFill>
              <a:srgbClr val="4D4D4D"/>
            </a:solidFill>
            <a:ln w="1290" cap="flat">
              <a:noFill/>
              <a:prstDash val="solid"/>
              <a:miter/>
            </a:ln>
          </p:spPr>
          <p:txBody>
            <a:bodyPr rtlCol="0" anchor="ctr"/>
            <a:lstStyle/>
            <a:p>
              <a:endParaRPr lang="en-GB" sz="1320"/>
            </a:p>
          </p:txBody>
        </p:sp>
        <p:sp>
          <p:nvSpPr>
            <p:cNvPr id="41" name="Freeform: Shape 40">
              <a:extLst>
                <a:ext uri="{FF2B5EF4-FFF2-40B4-BE49-F238E27FC236}">
                  <a16:creationId xmlns:a16="http://schemas.microsoft.com/office/drawing/2014/main" id="{D1771600-822B-88EA-B7E5-D689CAB99EA1}"/>
                </a:ext>
              </a:extLst>
            </p:cNvPr>
            <p:cNvSpPr/>
            <p:nvPr/>
          </p:nvSpPr>
          <p:spPr>
            <a:xfrm>
              <a:off x="1761709" y="3260940"/>
              <a:ext cx="584084" cy="898298"/>
            </a:xfrm>
            <a:custGeom>
              <a:avLst/>
              <a:gdLst>
                <a:gd name="connsiteX0" fmla="*/ 704299 w 740096"/>
                <a:gd name="connsiteY0" fmla="*/ 279991 h 898083"/>
                <a:gd name="connsiteX1" fmla="*/ 568266 w 740096"/>
                <a:gd name="connsiteY1" fmla="*/ 235086 h 898083"/>
                <a:gd name="connsiteX2" fmla="*/ 490344 w 740096"/>
                <a:gd name="connsiteY2" fmla="*/ 55470 h 898083"/>
                <a:gd name="connsiteX3" fmla="*/ 397894 w 740096"/>
                <a:gd name="connsiteY3" fmla="*/ 0 h 898083"/>
                <a:gd name="connsiteX4" fmla="*/ 352990 w 740096"/>
                <a:gd name="connsiteY4" fmla="*/ 10566 h 898083"/>
                <a:gd name="connsiteX5" fmla="*/ 168091 w 740096"/>
                <a:gd name="connsiteY5" fmla="*/ 83205 h 898083"/>
                <a:gd name="connsiteX6" fmla="*/ 139035 w 740096"/>
                <a:gd name="connsiteY6" fmla="*/ 112260 h 898083"/>
                <a:gd name="connsiteX7" fmla="*/ 73000 w 740096"/>
                <a:gd name="connsiteY7" fmla="*/ 270746 h 898083"/>
                <a:gd name="connsiteX8" fmla="*/ 102055 w 740096"/>
                <a:gd name="connsiteY8" fmla="*/ 339423 h 898083"/>
                <a:gd name="connsiteX9" fmla="*/ 121866 w 740096"/>
                <a:gd name="connsiteY9" fmla="*/ 343385 h 898083"/>
                <a:gd name="connsiteX10" fmla="*/ 170732 w 740096"/>
                <a:gd name="connsiteY10" fmla="*/ 310367 h 898083"/>
                <a:gd name="connsiteX11" fmla="*/ 224881 w 740096"/>
                <a:gd name="connsiteY11" fmla="*/ 173013 h 898083"/>
                <a:gd name="connsiteX12" fmla="*/ 280351 w 740096"/>
                <a:gd name="connsiteY12" fmla="*/ 151882 h 898083"/>
                <a:gd name="connsiteX13" fmla="*/ 189222 w 740096"/>
                <a:gd name="connsiteY13" fmla="*/ 596961 h 898083"/>
                <a:gd name="connsiteX14" fmla="*/ 12247 w 740096"/>
                <a:gd name="connsiteY14" fmla="*/ 812237 h 898083"/>
                <a:gd name="connsiteX15" fmla="*/ 18851 w 740096"/>
                <a:gd name="connsiteY15" fmla="*/ 886197 h 898083"/>
                <a:gd name="connsiteX16" fmla="*/ 51868 w 740096"/>
                <a:gd name="connsiteY16" fmla="*/ 898083 h 898083"/>
                <a:gd name="connsiteX17" fmla="*/ 92810 w 740096"/>
                <a:gd name="connsiteY17" fmla="*/ 878272 h 898083"/>
                <a:gd name="connsiteX18" fmla="*/ 277710 w 740096"/>
                <a:gd name="connsiteY18" fmla="*/ 653752 h 898083"/>
                <a:gd name="connsiteX19" fmla="*/ 288275 w 740096"/>
                <a:gd name="connsiteY19" fmla="*/ 631300 h 898083"/>
                <a:gd name="connsiteX20" fmla="*/ 319973 w 740096"/>
                <a:gd name="connsiteY20" fmla="*/ 478097 h 898083"/>
                <a:gd name="connsiteX21" fmla="*/ 462609 w 740096"/>
                <a:gd name="connsiteY21" fmla="*/ 581113 h 898083"/>
                <a:gd name="connsiteX22" fmla="*/ 462609 w 740096"/>
                <a:gd name="connsiteY22" fmla="*/ 845255 h 898083"/>
                <a:gd name="connsiteX23" fmla="*/ 515438 w 740096"/>
                <a:gd name="connsiteY23" fmla="*/ 898083 h 898083"/>
                <a:gd name="connsiteX24" fmla="*/ 568266 w 740096"/>
                <a:gd name="connsiteY24" fmla="*/ 845255 h 898083"/>
                <a:gd name="connsiteX25" fmla="*/ 568266 w 740096"/>
                <a:gd name="connsiteY25" fmla="*/ 554698 h 898083"/>
                <a:gd name="connsiteX26" fmla="*/ 547135 w 740096"/>
                <a:gd name="connsiteY26" fmla="*/ 512436 h 898083"/>
                <a:gd name="connsiteX27" fmla="*/ 419026 w 740096"/>
                <a:gd name="connsiteY27" fmla="*/ 418665 h 898083"/>
                <a:gd name="connsiteX28" fmla="*/ 454685 w 740096"/>
                <a:gd name="connsiteY28" fmla="*/ 240369 h 898083"/>
                <a:gd name="connsiteX29" fmla="*/ 479778 w 740096"/>
                <a:gd name="connsiteY29" fmla="*/ 298481 h 898083"/>
                <a:gd name="connsiteX30" fmla="*/ 511476 w 740096"/>
                <a:gd name="connsiteY30" fmla="*/ 327536 h 898083"/>
                <a:gd name="connsiteX31" fmla="*/ 669961 w 740096"/>
                <a:gd name="connsiteY31" fmla="*/ 380365 h 898083"/>
                <a:gd name="connsiteX32" fmla="*/ 687130 w 740096"/>
                <a:gd name="connsiteY32" fmla="*/ 383006 h 898083"/>
                <a:gd name="connsiteX33" fmla="*/ 737317 w 740096"/>
                <a:gd name="connsiteY33" fmla="*/ 347347 h 898083"/>
                <a:gd name="connsiteX34" fmla="*/ 704299 w 740096"/>
                <a:gd name="connsiteY34" fmla="*/ 279991 h 898083"/>
                <a:gd name="connsiteX0" fmla="*/ 704299 w 740096"/>
                <a:gd name="connsiteY0" fmla="*/ 279991 h 898083"/>
                <a:gd name="connsiteX1" fmla="*/ 568266 w 740096"/>
                <a:gd name="connsiteY1" fmla="*/ 235086 h 898083"/>
                <a:gd name="connsiteX2" fmla="*/ 490344 w 740096"/>
                <a:gd name="connsiteY2" fmla="*/ 55470 h 898083"/>
                <a:gd name="connsiteX3" fmla="*/ 397894 w 740096"/>
                <a:gd name="connsiteY3" fmla="*/ 0 h 898083"/>
                <a:gd name="connsiteX4" fmla="*/ 352990 w 740096"/>
                <a:gd name="connsiteY4" fmla="*/ 10566 h 898083"/>
                <a:gd name="connsiteX5" fmla="*/ 168091 w 740096"/>
                <a:gd name="connsiteY5" fmla="*/ 83205 h 898083"/>
                <a:gd name="connsiteX6" fmla="*/ 139035 w 740096"/>
                <a:gd name="connsiteY6" fmla="*/ 112260 h 898083"/>
                <a:gd name="connsiteX7" fmla="*/ 73000 w 740096"/>
                <a:gd name="connsiteY7" fmla="*/ 270746 h 898083"/>
                <a:gd name="connsiteX8" fmla="*/ 102055 w 740096"/>
                <a:gd name="connsiteY8" fmla="*/ 339423 h 898083"/>
                <a:gd name="connsiteX9" fmla="*/ 121866 w 740096"/>
                <a:gd name="connsiteY9" fmla="*/ 343385 h 898083"/>
                <a:gd name="connsiteX10" fmla="*/ 170732 w 740096"/>
                <a:gd name="connsiteY10" fmla="*/ 310367 h 898083"/>
                <a:gd name="connsiteX11" fmla="*/ 224881 w 740096"/>
                <a:gd name="connsiteY11" fmla="*/ 173013 h 898083"/>
                <a:gd name="connsiteX12" fmla="*/ 280351 w 740096"/>
                <a:gd name="connsiteY12" fmla="*/ 151882 h 898083"/>
                <a:gd name="connsiteX13" fmla="*/ 189222 w 740096"/>
                <a:gd name="connsiteY13" fmla="*/ 596961 h 898083"/>
                <a:gd name="connsiteX14" fmla="*/ 12247 w 740096"/>
                <a:gd name="connsiteY14" fmla="*/ 812237 h 898083"/>
                <a:gd name="connsiteX15" fmla="*/ 18851 w 740096"/>
                <a:gd name="connsiteY15" fmla="*/ 886197 h 898083"/>
                <a:gd name="connsiteX16" fmla="*/ 51868 w 740096"/>
                <a:gd name="connsiteY16" fmla="*/ 898083 h 898083"/>
                <a:gd name="connsiteX17" fmla="*/ 92810 w 740096"/>
                <a:gd name="connsiteY17" fmla="*/ 878272 h 898083"/>
                <a:gd name="connsiteX18" fmla="*/ 277710 w 740096"/>
                <a:gd name="connsiteY18" fmla="*/ 653752 h 898083"/>
                <a:gd name="connsiteX19" fmla="*/ 288275 w 740096"/>
                <a:gd name="connsiteY19" fmla="*/ 631300 h 898083"/>
                <a:gd name="connsiteX20" fmla="*/ 319973 w 740096"/>
                <a:gd name="connsiteY20" fmla="*/ 478097 h 898083"/>
                <a:gd name="connsiteX21" fmla="*/ 462609 w 740096"/>
                <a:gd name="connsiteY21" fmla="*/ 581113 h 898083"/>
                <a:gd name="connsiteX22" fmla="*/ 462609 w 740096"/>
                <a:gd name="connsiteY22" fmla="*/ 845255 h 898083"/>
                <a:gd name="connsiteX23" fmla="*/ 515438 w 740096"/>
                <a:gd name="connsiteY23" fmla="*/ 898083 h 898083"/>
                <a:gd name="connsiteX24" fmla="*/ 568266 w 740096"/>
                <a:gd name="connsiteY24" fmla="*/ 845255 h 898083"/>
                <a:gd name="connsiteX25" fmla="*/ 568266 w 740096"/>
                <a:gd name="connsiteY25" fmla="*/ 554698 h 898083"/>
                <a:gd name="connsiteX26" fmla="*/ 547135 w 740096"/>
                <a:gd name="connsiteY26" fmla="*/ 512436 h 898083"/>
                <a:gd name="connsiteX27" fmla="*/ 419026 w 740096"/>
                <a:gd name="connsiteY27" fmla="*/ 418665 h 898083"/>
                <a:gd name="connsiteX28" fmla="*/ 454685 w 740096"/>
                <a:gd name="connsiteY28" fmla="*/ 240369 h 898083"/>
                <a:gd name="connsiteX29" fmla="*/ 479778 w 740096"/>
                <a:gd name="connsiteY29" fmla="*/ 298481 h 898083"/>
                <a:gd name="connsiteX30" fmla="*/ 511476 w 740096"/>
                <a:gd name="connsiteY30" fmla="*/ 327536 h 898083"/>
                <a:gd name="connsiteX31" fmla="*/ 591380 w 740096"/>
                <a:gd name="connsiteY31" fmla="*/ 416084 h 898083"/>
                <a:gd name="connsiteX32" fmla="*/ 687130 w 740096"/>
                <a:gd name="connsiteY32" fmla="*/ 383006 h 898083"/>
                <a:gd name="connsiteX33" fmla="*/ 737317 w 740096"/>
                <a:gd name="connsiteY33" fmla="*/ 347347 h 898083"/>
                <a:gd name="connsiteX34" fmla="*/ 704299 w 740096"/>
                <a:gd name="connsiteY34" fmla="*/ 279991 h 898083"/>
                <a:gd name="connsiteX0" fmla="*/ 704299 w 740096"/>
                <a:gd name="connsiteY0" fmla="*/ 279991 h 898083"/>
                <a:gd name="connsiteX1" fmla="*/ 568266 w 740096"/>
                <a:gd name="connsiteY1" fmla="*/ 235086 h 898083"/>
                <a:gd name="connsiteX2" fmla="*/ 490344 w 740096"/>
                <a:gd name="connsiteY2" fmla="*/ 55470 h 898083"/>
                <a:gd name="connsiteX3" fmla="*/ 397894 w 740096"/>
                <a:gd name="connsiteY3" fmla="*/ 0 h 898083"/>
                <a:gd name="connsiteX4" fmla="*/ 352990 w 740096"/>
                <a:gd name="connsiteY4" fmla="*/ 10566 h 898083"/>
                <a:gd name="connsiteX5" fmla="*/ 168091 w 740096"/>
                <a:gd name="connsiteY5" fmla="*/ 83205 h 898083"/>
                <a:gd name="connsiteX6" fmla="*/ 139035 w 740096"/>
                <a:gd name="connsiteY6" fmla="*/ 112260 h 898083"/>
                <a:gd name="connsiteX7" fmla="*/ 73000 w 740096"/>
                <a:gd name="connsiteY7" fmla="*/ 270746 h 898083"/>
                <a:gd name="connsiteX8" fmla="*/ 102055 w 740096"/>
                <a:gd name="connsiteY8" fmla="*/ 339423 h 898083"/>
                <a:gd name="connsiteX9" fmla="*/ 121866 w 740096"/>
                <a:gd name="connsiteY9" fmla="*/ 343385 h 898083"/>
                <a:gd name="connsiteX10" fmla="*/ 170732 w 740096"/>
                <a:gd name="connsiteY10" fmla="*/ 310367 h 898083"/>
                <a:gd name="connsiteX11" fmla="*/ 224881 w 740096"/>
                <a:gd name="connsiteY11" fmla="*/ 173013 h 898083"/>
                <a:gd name="connsiteX12" fmla="*/ 280351 w 740096"/>
                <a:gd name="connsiteY12" fmla="*/ 151882 h 898083"/>
                <a:gd name="connsiteX13" fmla="*/ 189222 w 740096"/>
                <a:gd name="connsiteY13" fmla="*/ 596961 h 898083"/>
                <a:gd name="connsiteX14" fmla="*/ 12247 w 740096"/>
                <a:gd name="connsiteY14" fmla="*/ 812237 h 898083"/>
                <a:gd name="connsiteX15" fmla="*/ 18851 w 740096"/>
                <a:gd name="connsiteY15" fmla="*/ 886197 h 898083"/>
                <a:gd name="connsiteX16" fmla="*/ 51868 w 740096"/>
                <a:gd name="connsiteY16" fmla="*/ 898083 h 898083"/>
                <a:gd name="connsiteX17" fmla="*/ 92810 w 740096"/>
                <a:gd name="connsiteY17" fmla="*/ 878272 h 898083"/>
                <a:gd name="connsiteX18" fmla="*/ 277710 w 740096"/>
                <a:gd name="connsiteY18" fmla="*/ 653752 h 898083"/>
                <a:gd name="connsiteX19" fmla="*/ 288275 w 740096"/>
                <a:gd name="connsiteY19" fmla="*/ 631300 h 898083"/>
                <a:gd name="connsiteX20" fmla="*/ 319973 w 740096"/>
                <a:gd name="connsiteY20" fmla="*/ 478097 h 898083"/>
                <a:gd name="connsiteX21" fmla="*/ 462609 w 740096"/>
                <a:gd name="connsiteY21" fmla="*/ 581113 h 898083"/>
                <a:gd name="connsiteX22" fmla="*/ 462609 w 740096"/>
                <a:gd name="connsiteY22" fmla="*/ 845255 h 898083"/>
                <a:gd name="connsiteX23" fmla="*/ 515438 w 740096"/>
                <a:gd name="connsiteY23" fmla="*/ 898083 h 898083"/>
                <a:gd name="connsiteX24" fmla="*/ 568266 w 740096"/>
                <a:gd name="connsiteY24" fmla="*/ 845255 h 898083"/>
                <a:gd name="connsiteX25" fmla="*/ 568266 w 740096"/>
                <a:gd name="connsiteY25" fmla="*/ 554698 h 898083"/>
                <a:gd name="connsiteX26" fmla="*/ 547135 w 740096"/>
                <a:gd name="connsiteY26" fmla="*/ 512436 h 898083"/>
                <a:gd name="connsiteX27" fmla="*/ 419026 w 740096"/>
                <a:gd name="connsiteY27" fmla="*/ 418665 h 898083"/>
                <a:gd name="connsiteX28" fmla="*/ 454685 w 740096"/>
                <a:gd name="connsiteY28" fmla="*/ 240369 h 898083"/>
                <a:gd name="connsiteX29" fmla="*/ 479778 w 740096"/>
                <a:gd name="connsiteY29" fmla="*/ 298481 h 898083"/>
                <a:gd name="connsiteX30" fmla="*/ 511476 w 740096"/>
                <a:gd name="connsiteY30" fmla="*/ 327536 h 898083"/>
                <a:gd name="connsiteX31" fmla="*/ 591380 w 740096"/>
                <a:gd name="connsiteY31" fmla="*/ 416084 h 898083"/>
                <a:gd name="connsiteX32" fmla="*/ 615693 w 740096"/>
                <a:gd name="connsiteY32" fmla="*/ 418724 h 898083"/>
                <a:gd name="connsiteX33" fmla="*/ 737317 w 740096"/>
                <a:gd name="connsiteY33" fmla="*/ 347347 h 898083"/>
                <a:gd name="connsiteX34" fmla="*/ 704299 w 740096"/>
                <a:gd name="connsiteY34" fmla="*/ 279991 h 898083"/>
                <a:gd name="connsiteX0" fmla="*/ 704299 w 710673"/>
                <a:gd name="connsiteY0" fmla="*/ 279991 h 898083"/>
                <a:gd name="connsiteX1" fmla="*/ 568266 w 710673"/>
                <a:gd name="connsiteY1" fmla="*/ 235086 h 898083"/>
                <a:gd name="connsiteX2" fmla="*/ 490344 w 710673"/>
                <a:gd name="connsiteY2" fmla="*/ 55470 h 898083"/>
                <a:gd name="connsiteX3" fmla="*/ 397894 w 710673"/>
                <a:gd name="connsiteY3" fmla="*/ 0 h 898083"/>
                <a:gd name="connsiteX4" fmla="*/ 352990 w 710673"/>
                <a:gd name="connsiteY4" fmla="*/ 10566 h 898083"/>
                <a:gd name="connsiteX5" fmla="*/ 168091 w 710673"/>
                <a:gd name="connsiteY5" fmla="*/ 83205 h 898083"/>
                <a:gd name="connsiteX6" fmla="*/ 139035 w 710673"/>
                <a:gd name="connsiteY6" fmla="*/ 112260 h 898083"/>
                <a:gd name="connsiteX7" fmla="*/ 73000 w 710673"/>
                <a:gd name="connsiteY7" fmla="*/ 270746 h 898083"/>
                <a:gd name="connsiteX8" fmla="*/ 102055 w 710673"/>
                <a:gd name="connsiteY8" fmla="*/ 339423 h 898083"/>
                <a:gd name="connsiteX9" fmla="*/ 121866 w 710673"/>
                <a:gd name="connsiteY9" fmla="*/ 343385 h 898083"/>
                <a:gd name="connsiteX10" fmla="*/ 170732 w 710673"/>
                <a:gd name="connsiteY10" fmla="*/ 310367 h 898083"/>
                <a:gd name="connsiteX11" fmla="*/ 224881 w 710673"/>
                <a:gd name="connsiteY11" fmla="*/ 173013 h 898083"/>
                <a:gd name="connsiteX12" fmla="*/ 280351 w 710673"/>
                <a:gd name="connsiteY12" fmla="*/ 151882 h 898083"/>
                <a:gd name="connsiteX13" fmla="*/ 189222 w 710673"/>
                <a:gd name="connsiteY13" fmla="*/ 596961 h 898083"/>
                <a:gd name="connsiteX14" fmla="*/ 12247 w 710673"/>
                <a:gd name="connsiteY14" fmla="*/ 812237 h 898083"/>
                <a:gd name="connsiteX15" fmla="*/ 18851 w 710673"/>
                <a:gd name="connsiteY15" fmla="*/ 886197 h 898083"/>
                <a:gd name="connsiteX16" fmla="*/ 51868 w 710673"/>
                <a:gd name="connsiteY16" fmla="*/ 898083 h 898083"/>
                <a:gd name="connsiteX17" fmla="*/ 92810 w 710673"/>
                <a:gd name="connsiteY17" fmla="*/ 878272 h 898083"/>
                <a:gd name="connsiteX18" fmla="*/ 277710 w 710673"/>
                <a:gd name="connsiteY18" fmla="*/ 653752 h 898083"/>
                <a:gd name="connsiteX19" fmla="*/ 288275 w 710673"/>
                <a:gd name="connsiteY19" fmla="*/ 631300 h 898083"/>
                <a:gd name="connsiteX20" fmla="*/ 319973 w 710673"/>
                <a:gd name="connsiteY20" fmla="*/ 478097 h 898083"/>
                <a:gd name="connsiteX21" fmla="*/ 462609 w 710673"/>
                <a:gd name="connsiteY21" fmla="*/ 581113 h 898083"/>
                <a:gd name="connsiteX22" fmla="*/ 462609 w 710673"/>
                <a:gd name="connsiteY22" fmla="*/ 845255 h 898083"/>
                <a:gd name="connsiteX23" fmla="*/ 515438 w 710673"/>
                <a:gd name="connsiteY23" fmla="*/ 898083 h 898083"/>
                <a:gd name="connsiteX24" fmla="*/ 568266 w 710673"/>
                <a:gd name="connsiteY24" fmla="*/ 845255 h 898083"/>
                <a:gd name="connsiteX25" fmla="*/ 568266 w 710673"/>
                <a:gd name="connsiteY25" fmla="*/ 554698 h 898083"/>
                <a:gd name="connsiteX26" fmla="*/ 547135 w 710673"/>
                <a:gd name="connsiteY26" fmla="*/ 512436 h 898083"/>
                <a:gd name="connsiteX27" fmla="*/ 419026 w 710673"/>
                <a:gd name="connsiteY27" fmla="*/ 418665 h 898083"/>
                <a:gd name="connsiteX28" fmla="*/ 454685 w 710673"/>
                <a:gd name="connsiteY28" fmla="*/ 240369 h 898083"/>
                <a:gd name="connsiteX29" fmla="*/ 479778 w 710673"/>
                <a:gd name="connsiteY29" fmla="*/ 298481 h 898083"/>
                <a:gd name="connsiteX30" fmla="*/ 511476 w 710673"/>
                <a:gd name="connsiteY30" fmla="*/ 327536 h 898083"/>
                <a:gd name="connsiteX31" fmla="*/ 591380 w 710673"/>
                <a:gd name="connsiteY31" fmla="*/ 416084 h 898083"/>
                <a:gd name="connsiteX32" fmla="*/ 615693 w 710673"/>
                <a:gd name="connsiteY32" fmla="*/ 418724 h 898083"/>
                <a:gd name="connsiteX33" fmla="*/ 651592 w 710673"/>
                <a:gd name="connsiteY33" fmla="*/ 380685 h 898083"/>
                <a:gd name="connsiteX34" fmla="*/ 704299 w 710673"/>
                <a:gd name="connsiteY34" fmla="*/ 279991 h 898083"/>
                <a:gd name="connsiteX0" fmla="*/ 609049 w 653604"/>
                <a:gd name="connsiteY0" fmla="*/ 303803 h 898083"/>
                <a:gd name="connsiteX1" fmla="*/ 568266 w 653604"/>
                <a:gd name="connsiteY1" fmla="*/ 235086 h 898083"/>
                <a:gd name="connsiteX2" fmla="*/ 490344 w 653604"/>
                <a:gd name="connsiteY2" fmla="*/ 55470 h 898083"/>
                <a:gd name="connsiteX3" fmla="*/ 397894 w 653604"/>
                <a:gd name="connsiteY3" fmla="*/ 0 h 898083"/>
                <a:gd name="connsiteX4" fmla="*/ 352990 w 653604"/>
                <a:gd name="connsiteY4" fmla="*/ 10566 h 898083"/>
                <a:gd name="connsiteX5" fmla="*/ 168091 w 653604"/>
                <a:gd name="connsiteY5" fmla="*/ 83205 h 898083"/>
                <a:gd name="connsiteX6" fmla="*/ 139035 w 653604"/>
                <a:gd name="connsiteY6" fmla="*/ 112260 h 898083"/>
                <a:gd name="connsiteX7" fmla="*/ 73000 w 653604"/>
                <a:gd name="connsiteY7" fmla="*/ 270746 h 898083"/>
                <a:gd name="connsiteX8" fmla="*/ 102055 w 653604"/>
                <a:gd name="connsiteY8" fmla="*/ 339423 h 898083"/>
                <a:gd name="connsiteX9" fmla="*/ 121866 w 653604"/>
                <a:gd name="connsiteY9" fmla="*/ 343385 h 898083"/>
                <a:gd name="connsiteX10" fmla="*/ 170732 w 653604"/>
                <a:gd name="connsiteY10" fmla="*/ 310367 h 898083"/>
                <a:gd name="connsiteX11" fmla="*/ 224881 w 653604"/>
                <a:gd name="connsiteY11" fmla="*/ 173013 h 898083"/>
                <a:gd name="connsiteX12" fmla="*/ 280351 w 653604"/>
                <a:gd name="connsiteY12" fmla="*/ 151882 h 898083"/>
                <a:gd name="connsiteX13" fmla="*/ 189222 w 653604"/>
                <a:gd name="connsiteY13" fmla="*/ 596961 h 898083"/>
                <a:gd name="connsiteX14" fmla="*/ 12247 w 653604"/>
                <a:gd name="connsiteY14" fmla="*/ 812237 h 898083"/>
                <a:gd name="connsiteX15" fmla="*/ 18851 w 653604"/>
                <a:gd name="connsiteY15" fmla="*/ 886197 h 898083"/>
                <a:gd name="connsiteX16" fmla="*/ 51868 w 653604"/>
                <a:gd name="connsiteY16" fmla="*/ 898083 h 898083"/>
                <a:gd name="connsiteX17" fmla="*/ 92810 w 653604"/>
                <a:gd name="connsiteY17" fmla="*/ 878272 h 898083"/>
                <a:gd name="connsiteX18" fmla="*/ 277710 w 653604"/>
                <a:gd name="connsiteY18" fmla="*/ 653752 h 898083"/>
                <a:gd name="connsiteX19" fmla="*/ 288275 w 653604"/>
                <a:gd name="connsiteY19" fmla="*/ 631300 h 898083"/>
                <a:gd name="connsiteX20" fmla="*/ 319973 w 653604"/>
                <a:gd name="connsiteY20" fmla="*/ 478097 h 898083"/>
                <a:gd name="connsiteX21" fmla="*/ 462609 w 653604"/>
                <a:gd name="connsiteY21" fmla="*/ 581113 h 898083"/>
                <a:gd name="connsiteX22" fmla="*/ 462609 w 653604"/>
                <a:gd name="connsiteY22" fmla="*/ 845255 h 898083"/>
                <a:gd name="connsiteX23" fmla="*/ 515438 w 653604"/>
                <a:gd name="connsiteY23" fmla="*/ 898083 h 898083"/>
                <a:gd name="connsiteX24" fmla="*/ 568266 w 653604"/>
                <a:gd name="connsiteY24" fmla="*/ 845255 h 898083"/>
                <a:gd name="connsiteX25" fmla="*/ 568266 w 653604"/>
                <a:gd name="connsiteY25" fmla="*/ 554698 h 898083"/>
                <a:gd name="connsiteX26" fmla="*/ 547135 w 653604"/>
                <a:gd name="connsiteY26" fmla="*/ 512436 h 898083"/>
                <a:gd name="connsiteX27" fmla="*/ 419026 w 653604"/>
                <a:gd name="connsiteY27" fmla="*/ 418665 h 898083"/>
                <a:gd name="connsiteX28" fmla="*/ 454685 w 653604"/>
                <a:gd name="connsiteY28" fmla="*/ 240369 h 898083"/>
                <a:gd name="connsiteX29" fmla="*/ 479778 w 653604"/>
                <a:gd name="connsiteY29" fmla="*/ 298481 h 898083"/>
                <a:gd name="connsiteX30" fmla="*/ 511476 w 653604"/>
                <a:gd name="connsiteY30" fmla="*/ 327536 h 898083"/>
                <a:gd name="connsiteX31" fmla="*/ 591380 w 653604"/>
                <a:gd name="connsiteY31" fmla="*/ 416084 h 898083"/>
                <a:gd name="connsiteX32" fmla="*/ 615693 w 653604"/>
                <a:gd name="connsiteY32" fmla="*/ 418724 h 898083"/>
                <a:gd name="connsiteX33" fmla="*/ 651592 w 653604"/>
                <a:gd name="connsiteY33" fmla="*/ 380685 h 898083"/>
                <a:gd name="connsiteX34" fmla="*/ 609049 w 653604"/>
                <a:gd name="connsiteY34" fmla="*/ 303803 h 898083"/>
                <a:gd name="connsiteX0" fmla="*/ 609049 w 653604"/>
                <a:gd name="connsiteY0" fmla="*/ 303803 h 898083"/>
                <a:gd name="connsiteX1" fmla="*/ 568266 w 653604"/>
                <a:gd name="connsiteY1" fmla="*/ 235086 h 898083"/>
                <a:gd name="connsiteX2" fmla="*/ 490344 w 653604"/>
                <a:gd name="connsiteY2" fmla="*/ 55470 h 898083"/>
                <a:gd name="connsiteX3" fmla="*/ 397894 w 653604"/>
                <a:gd name="connsiteY3" fmla="*/ 0 h 898083"/>
                <a:gd name="connsiteX4" fmla="*/ 352990 w 653604"/>
                <a:gd name="connsiteY4" fmla="*/ 10566 h 898083"/>
                <a:gd name="connsiteX5" fmla="*/ 168091 w 653604"/>
                <a:gd name="connsiteY5" fmla="*/ 83205 h 898083"/>
                <a:gd name="connsiteX6" fmla="*/ 139035 w 653604"/>
                <a:gd name="connsiteY6" fmla="*/ 112260 h 898083"/>
                <a:gd name="connsiteX7" fmla="*/ 73000 w 653604"/>
                <a:gd name="connsiteY7" fmla="*/ 270746 h 898083"/>
                <a:gd name="connsiteX8" fmla="*/ 102055 w 653604"/>
                <a:gd name="connsiteY8" fmla="*/ 339423 h 898083"/>
                <a:gd name="connsiteX9" fmla="*/ 121866 w 653604"/>
                <a:gd name="connsiteY9" fmla="*/ 343385 h 898083"/>
                <a:gd name="connsiteX10" fmla="*/ 170732 w 653604"/>
                <a:gd name="connsiteY10" fmla="*/ 310367 h 898083"/>
                <a:gd name="connsiteX11" fmla="*/ 224881 w 653604"/>
                <a:gd name="connsiteY11" fmla="*/ 173013 h 898083"/>
                <a:gd name="connsiteX12" fmla="*/ 280351 w 653604"/>
                <a:gd name="connsiteY12" fmla="*/ 151882 h 898083"/>
                <a:gd name="connsiteX13" fmla="*/ 189222 w 653604"/>
                <a:gd name="connsiteY13" fmla="*/ 596961 h 898083"/>
                <a:gd name="connsiteX14" fmla="*/ 12247 w 653604"/>
                <a:gd name="connsiteY14" fmla="*/ 812237 h 898083"/>
                <a:gd name="connsiteX15" fmla="*/ 18851 w 653604"/>
                <a:gd name="connsiteY15" fmla="*/ 886197 h 898083"/>
                <a:gd name="connsiteX16" fmla="*/ 51868 w 653604"/>
                <a:gd name="connsiteY16" fmla="*/ 898083 h 898083"/>
                <a:gd name="connsiteX17" fmla="*/ 92810 w 653604"/>
                <a:gd name="connsiteY17" fmla="*/ 878272 h 898083"/>
                <a:gd name="connsiteX18" fmla="*/ 277710 w 653604"/>
                <a:gd name="connsiteY18" fmla="*/ 653752 h 898083"/>
                <a:gd name="connsiteX19" fmla="*/ 288275 w 653604"/>
                <a:gd name="connsiteY19" fmla="*/ 631300 h 898083"/>
                <a:gd name="connsiteX20" fmla="*/ 319973 w 653604"/>
                <a:gd name="connsiteY20" fmla="*/ 478097 h 898083"/>
                <a:gd name="connsiteX21" fmla="*/ 462609 w 653604"/>
                <a:gd name="connsiteY21" fmla="*/ 581113 h 898083"/>
                <a:gd name="connsiteX22" fmla="*/ 462609 w 653604"/>
                <a:gd name="connsiteY22" fmla="*/ 845255 h 898083"/>
                <a:gd name="connsiteX23" fmla="*/ 515438 w 653604"/>
                <a:gd name="connsiteY23" fmla="*/ 898083 h 898083"/>
                <a:gd name="connsiteX24" fmla="*/ 568266 w 653604"/>
                <a:gd name="connsiteY24" fmla="*/ 845255 h 898083"/>
                <a:gd name="connsiteX25" fmla="*/ 568266 w 653604"/>
                <a:gd name="connsiteY25" fmla="*/ 554698 h 898083"/>
                <a:gd name="connsiteX26" fmla="*/ 547135 w 653604"/>
                <a:gd name="connsiteY26" fmla="*/ 512436 h 898083"/>
                <a:gd name="connsiteX27" fmla="*/ 419026 w 653604"/>
                <a:gd name="connsiteY27" fmla="*/ 418665 h 898083"/>
                <a:gd name="connsiteX28" fmla="*/ 454685 w 653604"/>
                <a:gd name="connsiteY28" fmla="*/ 240369 h 898083"/>
                <a:gd name="connsiteX29" fmla="*/ 479778 w 653604"/>
                <a:gd name="connsiteY29" fmla="*/ 298481 h 898083"/>
                <a:gd name="connsiteX30" fmla="*/ 511476 w 653604"/>
                <a:gd name="connsiteY30" fmla="*/ 327536 h 898083"/>
                <a:gd name="connsiteX31" fmla="*/ 591380 w 653604"/>
                <a:gd name="connsiteY31" fmla="*/ 416084 h 898083"/>
                <a:gd name="connsiteX32" fmla="*/ 615693 w 653604"/>
                <a:gd name="connsiteY32" fmla="*/ 418724 h 898083"/>
                <a:gd name="connsiteX33" fmla="*/ 651592 w 653604"/>
                <a:gd name="connsiteY33" fmla="*/ 380685 h 898083"/>
                <a:gd name="connsiteX34" fmla="*/ 609049 w 653604"/>
                <a:gd name="connsiteY34" fmla="*/ 303803 h 898083"/>
                <a:gd name="connsiteX0" fmla="*/ 609049 w 653604"/>
                <a:gd name="connsiteY0" fmla="*/ 303803 h 898083"/>
                <a:gd name="connsiteX1" fmla="*/ 568266 w 653604"/>
                <a:gd name="connsiteY1" fmla="*/ 235086 h 898083"/>
                <a:gd name="connsiteX2" fmla="*/ 490344 w 653604"/>
                <a:gd name="connsiteY2" fmla="*/ 55470 h 898083"/>
                <a:gd name="connsiteX3" fmla="*/ 397894 w 653604"/>
                <a:gd name="connsiteY3" fmla="*/ 0 h 898083"/>
                <a:gd name="connsiteX4" fmla="*/ 352990 w 653604"/>
                <a:gd name="connsiteY4" fmla="*/ 10566 h 898083"/>
                <a:gd name="connsiteX5" fmla="*/ 168091 w 653604"/>
                <a:gd name="connsiteY5" fmla="*/ 83205 h 898083"/>
                <a:gd name="connsiteX6" fmla="*/ 139035 w 653604"/>
                <a:gd name="connsiteY6" fmla="*/ 112260 h 898083"/>
                <a:gd name="connsiteX7" fmla="*/ 73000 w 653604"/>
                <a:gd name="connsiteY7" fmla="*/ 270746 h 898083"/>
                <a:gd name="connsiteX8" fmla="*/ 102055 w 653604"/>
                <a:gd name="connsiteY8" fmla="*/ 339423 h 898083"/>
                <a:gd name="connsiteX9" fmla="*/ 121866 w 653604"/>
                <a:gd name="connsiteY9" fmla="*/ 343385 h 898083"/>
                <a:gd name="connsiteX10" fmla="*/ 170732 w 653604"/>
                <a:gd name="connsiteY10" fmla="*/ 310367 h 898083"/>
                <a:gd name="connsiteX11" fmla="*/ 224881 w 653604"/>
                <a:gd name="connsiteY11" fmla="*/ 173013 h 898083"/>
                <a:gd name="connsiteX12" fmla="*/ 280351 w 653604"/>
                <a:gd name="connsiteY12" fmla="*/ 151882 h 898083"/>
                <a:gd name="connsiteX13" fmla="*/ 189222 w 653604"/>
                <a:gd name="connsiteY13" fmla="*/ 596961 h 898083"/>
                <a:gd name="connsiteX14" fmla="*/ 12247 w 653604"/>
                <a:gd name="connsiteY14" fmla="*/ 812237 h 898083"/>
                <a:gd name="connsiteX15" fmla="*/ 18851 w 653604"/>
                <a:gd name="connsiteY15" fmla="*/ 886197 h 898083"/>
                <a:gd name="connsiteX16" fmla="*/ 51868 w 653604"/>
                <a:gd name="connsiteY16" fmla="*/ 898083 h 898083"/>
                <a:gd name="connsiteX17" fmla="*/ 92810 w 653604"/>
                <a:gd name="connsiteY17" fmla="*/ 878272 h 898083"/>
                <a:gd name="connsiteX18" fmla="*/ 277710 w 653604"/>
                <a:gd name="connsiteY18" fmla="*/ 653752 h 898083"/>
                <a:gd name="connsiteX19" fmla="*/ 288275 w 653604"/>
                <a:gd name="connsiteY19" fmla="*/ 631300 h 898083"/>
                <a:gd name="connsiteX20" fmla="*/ 319973 w 653604"/>
                <a:gd name="connsiteY20" fmla="*/ 478097 h 898083"/>
                <a:gd name="connsiteX21" fmla="*/ 462609 w 653604"/>
                <a:gd name="connsiteY21" fmla="*/ 581113 h 898083"/>
                <a:gd name="connsiteX22" fmla="*/ 462609 w 653604"/>
                <a:gd name="connsiteY22" fmla="*/ 845255 h 898083"/>
                <a:gd name="connsiteX23" fmla="*/ 515438 w 653604"/>
                <a:gd name="connsiteY23" fmla="*/ 898083 h 898083"/>
                <a:gd name="connsiteX24" fmla="*/ 568266 w 653604"/>
                <a:gd name="connsiteY24" fmla="*/ 845255 h 898083"/>
                <a:gd name="connsiteX25" fmla="*/ 568266 w 653604"/>
                <a:gd name="connsiteY25" fmla="*/ 554698 h 898083"/>
                <a:gd name="connsiteX26" fmla="*/ 547135 w 653604"/>
                <a:gd name="connsiteY26" fmla="*/ 512436 h 898083"/>
                <a:gd name="connsiteX27" fmla="*/ 419026 w 653604"/>
                <a:gd name="connsiteY27" fmla="*/ 418665 h 898083"/>
                <a:gd name="connsiteX28" fmla="*/ 454685 w 653604"/>
                <a:gd name="connsiteY28" fmla="*/ 240369 h 898083"/>
                <a:gd name="connsiteX29" fmla="*/ 479778 w 653604"/>
                <a:gd name="connsiteY29" fmla="*/ 298481 h 898083"/>
                <a:gd name="connsiteX30" fmla="*/ 537670 w 653604"/>
                <a:gd name="connsiteY30" fmla="*/ 363255 h 898083"/>
                <a:gd name="connsiteX31" fmla="*/ 591380 w 653604"/>
                <a:gd name="connsiteY31" fmla="*/ 416084 h 898083"/>
                <a:gd name="connsiteX32" fmla="*/ 615693 w 653604"/>
                <a:gd name="connsiteY32" fmla="*/ 418724 h 898083"/>
                <a:gd name="connsiteX33" fmla="*/ 651592 w 653604"/>
                <a:gd name="connsiteY33" fmla="*/ 380685 h 898083"/>
                <a:gd name="connsiteX34" fmla="*/ 609049 w 653604"/>
                <a:gd name="connsiteY34" fmla="*/ 303803 h 898083"/>
                <a:gd name="connsiteX0" fmla="*/ 609049 w 653604"/>
                <a:gd name="connsiteY0" fmla="*/ 303803 h 898083"/>
                <a:gd name="connsiteX1" fmla="*/ 561123 w 653604"/>
                <a:gd name="connsiteY1" fmla="*/ 251754 h 898083"/>
                <a:gd name="connsiteX2" fmla="*/ 490344 w 653604"/>
                <a:gd name="connsiteY2" fmla="*/ 55470 h 898083"/>
                <a:gd name="connsiteX3" fmla="*/ 397894 w 653604"/>
                <a:gd name="connsiteY3" fmla="*/ 0 h 898083"/>
                <a:gd name="connsiteX4" fmla="*/ 352990 w 653604"/>
                <a:gd name="connsiteY4" fmla="*/ 10566 h 898083"/>
                <a:gd name="connsiteX5" fmla="*/ 168091 w 653604"/>
                <a:gd name="connsiteY5" fmla="*/ 83205 h 898083"/>
                <a:gd name="connsiteX6" fmla="*/ 139035 w 653604"/>
                <a:gd name="connsiteY6" fmla="*/ 112260 h 898083"/>
                <a:gd name="connsiteX7" fmla="*/ 73000 w 653604"/>
                <a:gd name="connsiteY7" fmla="*/ 270746 h 898083"/>
                <a:gd name="connsiteX8" fmla="*/ 102055 w 653604"/>
                <a:gd name="connsiteY8" fmla="*/ 339423 h 898083"/>
                <a:gd name="connsiteX9" fmla="*/ 121866 w 653604"/>
                <a:gd name="connsiteY9" fmla="*/ 343385 h 898083"/>
                <a:gd name="connsiteX10" fmla="*/ 170732 w 653604"/>
                <a:gd name="connsiteY10" fmla="*/ 310367 h 898083"/>
                <a:gd name="connsiteX11" fmla="*/ 224881 w 653604"/>
                <a:gd name="connsiteY11" fmla="*/ 173013 h 898083"/>
                <a:gd name="connsiteX12" fmla="*/ 280351 w 653604"/>
                <a:gd name="connsiteY12" fmla="*/ 151882 h 898083"/>
                <a:gd name="connsiteX13" fmla="*/ 189222 w 653604"/>
                <a:gd name="connsiteY13" fmla="*/ 596961 h 898083"/>
                <a:gd name="connsiteX14" fmla="*/ 12247 w 653604"/>
                <a:gd name="connsiteY14" fmla="*/ 812237 h 898083"/>
                <a:gd name="connsiteX15" fmla="*/ 18851 w 653604"/>
                <a:gd name="connsiteY15" fmla="*/ 886197 h 898083"/>
                <a:gd name="connsiteX16" fmla="*/ 51868 w 653604"/>
                <a:gd name="connsiteY16" fmla="*/ 898083 h 898083"/>
                <a:gd name="connsiteX17" fmla="*/ 92810 w 653604"/>
                <a:gd name="connsiteY17" fmla="*/ 878272 h 898083"/>
                <a:gd name="connsiteX18" fmla="*/ 277710 w 653604"/>
                <a:gd name="connsiteY18" fmla="*/ 653752 h 898083"/>
                <a:gd name="connsiteX19" fmla="*/ 288275 w 653604"/>
                <a:gd name="connsiteY19" fmla="*/ 631300 h 898083"/>
                <a:gd name="connsiteX20" fmla="*/ 319973 w 653604"/>
                <a:gd name="connsiteY20" fmla="*/ 478097 h 898083"/>
                <a:gd name="connsiteX21" fmla="*/ 462609 w 653604"/>
                <a:gd name="connsiteY21" fmla="*/ 581113 h 898083"/>
                <a:gd name="connsiteX22" fmla="*/ 462609 w 653604"/>
                <a:gd name="connsiteY22" fmla="*/ 845255 h 898083"/>
                <a:gd name="connsiteX23" fmla="*/ 515438 w 653604"/>
                <a:gd name="connsiteY23" fmla="*/ 898083 h 898083"/>
                <a:gd name="connsiteX24" fmla="*/ 568266 w 653604"/>
                <a:gd name="connsiteY24" fmla="*/ 845255 h 898083"/>
                <a:gd name="connsiteX25" fmla="*/ 568266 w 653604"/>
                <a:gd name="connsiteY25" fmla="*/ 554698 h 898083"/>
                <a:gd name="connsiteX26" fmla="*/ 547135 w 653604"/>
                <a:gd name="connsiteY26" fmla="*/ 512436 h 898083"/>
                <a:gd name="connsiteX27" fmla="*/ 419026 w 653604"/>
                <a:gd name="connsiteY27" fmla="*/ 418665 h 898083"/>
                <a:gd name="connsiteX28" fmla="*/ 454685 w 653604"/>
                <a:gd name="connsiteY28" fmla="*/ 240369 h 898083"/>
                <a:gd name="connsiteX29" fmla="*/ 479778 w 653604"/>
                <a:gd name="connsiteY29" fmla="*/ 298481 h 898083"/>
                <a:gd name="connsiteX30" fmla="*/ 537670 w 653604"/>
                <a:gd name="connsiteY30" fmla="*/ 363255 h 898083"/>
                <a:gd name="connsiteX31" fmla="*/ 591380 w 653604"/>
                <a:gd name="connsiteY31" fmla="*/ 416084 h 898083"/>
                <a:gd name="connsiteX32" fmla="*/ 615693 w 653604"/>
                <a:gd name="connsiteY32" fmla="*/ 418724 h 898083"/>
                <a:gd name="connsiteX33" fmla="*/ 651592 w 653604"/>
                <a:gd name="connsiteY33" fmla="*/ 380685 h 898083"/>
                <a:gd name="connsiteX34" fmla="*/ 609049 w 653604"/>
                <a:gd name="connsiteY34" fmla="*/ 303803 h 898083"/>
                <a:gd name="connsiteX0" fmla="*/ 609049 w 653604"/>
                <a:gd name="connsiteY0" fmla="*/ 303803 h 898083"/>
                <a:gd name="connsiteX1" fmla="*/ 561123 w 653604"/>
                <a:gd name="connsiteY1" fmla="*/ 251754 h 898083"/>
                <a:gd name="connsiteX2" fmla="*/ 490344 w 653604"/>
                <a:gd name="connsiteY2" fmla="*/ 55470 h 898083"/>
                <a:gd name="connsiteX3" fmla="*/ 397894 w 653604"/>
                <a:gd name="connsiteY3" fmla="*/ 0 h 898083"/>
                <a:gd name="connsiteX4" fmla="*/ 352990 w 653604"/>
                <a:gd name="connsiteY4" fmla="*/ 10566 h 898083"/>
                <a:gd name="connsiteX5" fmla="*/ 168091 w 653604"/>
                <a:gd name="connsiteY5" fmla="*/ 83205 h 898083"/>
                <a:gd name="connsiteX6" fmla="*/ 139035 w 653604"/>
                <a:gd name="connsiteY6" fmla="*/ 112260 h 898083"/>
                <a:gd name="connsiteX7" fmla="*/ 73000 w 653604"/>
                <a:gd name="connsiteY7" fmla="*/ 270746 h 898083"/>
                <a:gd name="connsiteX8" fmla="*/ 102055 w 653604"/>
                <a:gd name="connsiteY8" fmla="*/ 339423 h 898083"/>
                <a:gd name="connsiteX9" fmla="*/ 121866 w 653604"/>
                <a:gd name="connsiteY9" fmla="*/ 343385 h 898083"/>
                <a:gd name="connsiteX10" fmla="*/ 170732 w 653604"/>
                <a:gd name="connsiteY10" fmla="*/ 310367 h 898083"/>
                <a:gd name="connsiteX11" fmla="*/ 224881 w 653604"/>
                <a:gd name="connsiteY11" fmla="*/ 173013 h 898083"/>
                <a:gd name="connsiteX12" fmla="*/ 280351 w 653604"/>
                <a:gd name="connsiteY12" fmla="*/ 151882 h 898083"/>
                <a:gd name="connsiteX13" fmla="*/ 189222 w 653604"/>
                <a:gd name="connsiteY13" fmla="*/ 596961 h 898083"/>
                <a:gd name="connsiteX14" fmla="*/ 12247 w 653604"/>
                <a:gd name="connsiteY14" fmla="*/ 812237 h 898083"/>
                <a:gd name="connsiteX15" fmla="*/ 18851 w 653604"/>
                <a:gd name="connsiteY15" fmla="*/ 886197 h 898083"/>
                <a:gd name="connsiteX16" fmla="*/ 51868 w 653604"/>
                <a:gd name="connsiteY16" fmla="*/ 898083 h 898083"/>
                <a:gd name="connsiteX17" fmla="*/ 92810 w 653604"/>
                <a:gd name="connsiteY17" fmla="*/ 878272 h 898083"/>
                <a:gd name="connsiteX18" fmla="*/ 277710 w 653604"/>
                <a:gd name="connsiteY18" fmla="*/ 653752 h 898083"/>
                <a:gd name="connsiteX19" fmla="*/ 288275 w 653604"/>
                <a:gd name="connsiteY19" fmla="*/ 631300 h 898083"/>
                <a:gd name="connsiteX20" fmla="*/ 319973 w 653604"/>
                <a:gd name="connsiteY20" fmla="*/ 478097 h 898083"/>
                <a:gd name="connsiteX21" fmla="*/ 410221 w 653604"/>
                <a:gd name="connsiteY21" fmla="*/ 612069 h 898083"/>
                <a:gd name="connsiteX22" fmla="*/ 462609 w 653604"/>
                <a:gd name="connsiteY22" fmla="*/ 845255 h 898083"/>
                <a:gd name="connsiteX23" fmla="*/ 515438 w 653604"/>
                <a:gd name="connsiteY23" fmla="*/ 898083 h 898083"/>
                <a:gd name="connsiteX24" fmla="*/ 568266 w 653604"/>
                <a:gd name="connsiteY24" fmla="*/ 845255 h 898083"/>
                <a:gd name="connsiteX25" fmla="*/ 568266 w 653604"/>
                <a:gd name="connsiteY25" fmla="*/ 554698 h 898083"/>
                <a:gd name="connsiteX26" fmla="*/ 547135 w 653604"/>
                <a:gd name="connsiteY26" fmla="*/ 512436 h 898083"/>
                <a:gd name="connsiteX27" fmla="*/ 419026 w 653604"/>
                <a:gd name="connsiteY27" fmla="*/ 418665 h 898083"/>
                <a:gd name="connsiteX28" fmla="*/ 454685 w 653604"/>
                <a:gd name="connsiteY28" fmla="*/ 240369 h 898083"/>
                <a:gd name="connsiteX29" fmla="*/ 479778 w 653604"/>
                <a:gd name="connsiteY29" fmla="*/ 298481 h 898083"/>
                <a:gd name="connsiteX30" fmla="*/ 537670 w 653604"/>
                <a:gd name="connsiteY30" fmla="*/ 363255 h 898083"/>
                <a:gd name="connsiteX31" fmla="*/ 591380 w 653604"/>
                <a:gd name="connsiteY31" fmla="*/ 416084 h 898083"/>
                <a:gd name="connsiteX32" fmla="*/ 615693 w 653604"/>
                <a:gd name="connsiteY32" fmla="*/ 418724 h 898083"/>
                <a:gd name="connsiteX33" fmla="*/ 651592 w 653604"/>
                <a:gd name="connsiteY33" fmla="*/ 380685 h 898083"/>
                <a:gd name="connsiteX34" fmla="*/ 609049 w 653604"/>
                <a:gd name="connsiteY34" fmla="*/ 303803 h 898083"/>
                <a:gd name="connsiteX0" fmla="*/ 609049 w 653604"/>
                <a:gd name="connsiteY0" fmla="*/ 303803 h 898083"/>
                <a:gd name="connsiteX1" fmla="*/ 561123 w 653604"/>
                <a:gd name="connsiteY1" fmla="*/ 251754 h 898083"/>
                <a:gd name="connsiteX2" fmla="*/ 490344 w 653604"/>
                <a:gd name="connsiteY2" fmla="*/ 55470 h 898083"/>
                <a:gd name="connsiteX3" fmla="*/ 397894 w 653604"/>
                <a:gd name="connsiteY3" fmla="*/ 0 h 898083"/>
                <a:gd name="connsiteX4" fmla="*/ 352990 w 653604"/>
                <a:gd name="connsiteY4" fmla="*/ 10566 h 898083"/>
                <a:gd name="connsiteX5" fmla="*/ 168091 w 653604"/>
                <a:gd name="connsiteY5" fmla="*/ 83205 h 898083"/>
                <a:gd name="connsiteX6" fmla="*/ 139035 w 653604"/>
                <a:gd name="connsiteY6" fmla="*/ 112260 h 898083"/>
                <a:gd name="connsiteX7" fmla="*/ 73000 w 653604"/>
                <a:gd name="connsiteY7" fmla="*/ 270746 h 898083"/>
                <a:gd name="connsiteX8" fmla="*/ 102055 w 653604"/>
                <a:gd name="connsiteY8" fmla="*/ 339423 h 898083"/>
                <a:gd name="connsiteX9" fmla="*/ 121866 w 653604"/>
                <a:gd name="connsiteY9" fmla="*/ 343385 h 898083"/>
                <a:gd name="connsiteX10" fmla="*/ 170732 w 653604"/>
                <a:gd name="connsiteY10" fmla="*/ 310367 h 898083"/>
                <a:gd name="connsiteX11" fmla="*/ 224881 w 653604"/>
                <a:gd name="connsiteY11" fmla="*/ 173013 h 898083"/>
                <a:gd name="connsiteX12" fmla="*/ 280351 w 653604"/>
                <a:gd name="connsiteY12" fmla="*/ 151882 h 898083"/>
                <a:gd name="connsiteX13" fmla="*/ 189222 w 653604"/>
                <a:gd name="connsiteY13" fmla="*/ 596961 h 898083"/>
                <a:gd name="connsiteX14" fmla="*/ 12247 w 653604"/>
                <a:gd name="connsiteY14" fmla="*/ 812237 h 898083"/>
                <a:gd name="connsiteX15" fmla="*/ 18851 w 653604"/>
                <a:gd name="connsiteY15" fmla="*/ 886197 h 898083"/>
                <a:gd name="connsiteX16" fmla="*/ 51868 w 653604"/>
                <a:gd name="connsiteY16" fmla="*/ 898083 h 898083"/>
                <a:gd name="connsiteX17" fmla="*/ 92810 w 653604"/>
                <a:gd name="connsiteY17" fmla="*/ 878272 h 898083"/>
                <a:gd name="connsiteX18" fmla="*/ 277710 w 653604"/>
                <a:gd name="connsiteY18" fmla="*/ 653752 h 898083"/>
                <a:gd name="connsiteX19" fmla="*/ 288275 w 653604"/>
                <a:gd name="connsiteY19" fmla="*/ 631300 h 898083"/>
                <a:gd name="connsiteX20" fmla="*/ 319973 w 653604"/>
                <a:gd name="connsiteY20" fmla="*/ 478097 h 898083"/>
                <a:gd name="connsiteX21" fmla="*/ 410221 w 653604"/>
                <a:gd name="connsiteY21" fmla="*/ 612069 h 898083"/>
                <a:gd name="connsiteX22" fmla="*/ 462609 w 653604"/>
                <a:gd name="connsiteY22" fmla="*/ 845255 h 898083"/>
                <a:gd name="connsiteX23" fmla="*/ 515438 w 653604"/>
                <a:gd name="connsiteY23" fmla="*/ 898083 h 898083"/>
                <a:gd name="connsiteX24" fmla="*/ 568266 w 653604"/>
                <a:gd name="connsiteY24" fmla="*/ 845255 h 898083"/>
                <a:gd name="connsiteX25" fmla="*/ 568266 w 653604"/>
                <a:gd name="connsiteY25" fmla="*/ 554698 h 898083"/>
                <a:gd name="connsiteX26" fmla="*/ 497129 w 653604"/>
                <a:gd name="connsiteY26" fmla="*/ 560061 h 898083"/>
                <a:gd name="connsiteX27" fmla="*/ 419026 w 653604"/>
                <a:gd name="connsiteY27" fmla="*/ 418665 h 898083"/>
                <a:gd name="connsiteX28" fmla="*/ 454685 w 653604"/>
                <a:gd name="connsiteY28" fmla="*/ 240369 h 898083"/>
                <a:gd name="connsiteX29" fmla="*/ 479778 w 653604"/>
                <a:gd name="connsiteY29" fmla="*/ 298481 h 898083"/>
                <a:gd name="connsiteX30" fmla="*/ 537670 w 653604"/>
                <a:gd name="connsiteY30" fmla="*/ 363255 h 898083"/>
                <a:gd name="connsiteX31" fmla="*/ 591380 w 653604"/>
                <a:gd name="connsiteY31" fmla="*/ 416084 h 898083"/>
                <a:gd name="connsiteX32" fmla="*/ 615693 w 653604"/>
                <a:gd name="connsiteY32" fmla="*/ 418724 h 898083"/>
                <a:gd name="connsiteX33" fmla="*/ 651592 w 653604"/>
                <a:gd name="connsiteY33" fmla="*/ 380685 h 898083"/>
                <a:gd name="connsiteX34" fmla="*/ 609049 w 653604"/>
                <a:gd name="connsiteY34" fmla="*/ 303803 h 898083"/>
                <a:gd name="connsiteX0" fmla="*/ 609049 w 653604"/>
                <a:gd name="connsiteY0" fmla="*/ 303803 h 898083"/>
                <a:gd name="connsiteX1" fmla="*/ 561123 w 653604"/>
                <a:gd name="connsiteY1" fmla="*/ 251754 h 898083"/>
                <a:gd name="connsiteX2" fmla="*/ 490344 w 653604"/>
                <a:gd name="connsiteY2" fmla="*/ 55470 h 898083"/>
                <a:gd name="connsiteX3" fmla="*/ 397894 w 653604"/>
                <a:gd name="connsiteY3" fmla="*/ 0 h 898083"/>
                <a:gd name="connsiteX4" fmla="*/ 352990 w 653604"/>
                <a:gd name="connsiteY4" fmla="*/ 10566 h 898083"/>
                <a:gd name="connsiteX5" fmla="*/ 168091 w 653604"/>
                <a:gd name="connsiteY5" fmla="*/ 83205 h 898083"/>
                <a:gd name="connsiteX6" fmla="*/ 139035 w 653604"/>
                <a:gd name="connsiteY6" fmla="*/ 112260 h 898083"/>
                <a:gd name="connsiteX7" fmla="*/ 73000 w 653604"/>
                <a:gd name="connsiteY7" fmla="*/ 270746 h 898083"/>
                <a:gd name="connsiteX8" fmla="*/ 102055 w 653604"/>
                <a:gd name="connsiteY8" fmla="*/ 339423 h 898083"/>
                <a:gd name="connsiteX9" fmla="*/ 121866 w 653604"/>
                <a:gd name="connsiteY9" fmla="*/ 343385 h 898083"/>
                <a:gd name="connsiteX10" fmla="*/ 170732 w 653604"/>
                <a:gd name="connsiteY10" fmla="*/ 310367 h 898083"/>
                <a:gd name="connsiteX11" fmla="*/ 224881 w 653604"/>
                <a:gd name="connsiteY11" fmla="*/ 173013 h 898083"/>
                <a:gd name="connsiteX12" fmla="*/ 280351 w 653604"/>
                <a:gd name="connsiteY12" fmla="*/ 151882 h 898083"/>
                <a:gd name="connsiteX13" fmla="*/ 189222 w 653604"/>
                <a:gd name="connsiteY13" fmla="*/ 596961 h 898083"/>
                <a:gd name="connsiteX14" fmla="*/ 12247 w 653604"/>
                <a:gd name="connsiteY14" fmla="*/ 812237 h 898083"/>
                <a:gd name="connsiteX15" fmla="*/ 18851 w 653604"/>
                <a:gd name="connsiteY15" fmla="*/ 886197 h 898083"/>
                <a:gd name="connsiteX16" fmla="*/ 51868 w 653604"/>
                <a:gd name="connsiteY16" fmla="*/ 898083 h 898083"/>
                <a:gd name="connsiteX17" fmla="*/ 92810 w 653604"/>
                <a:gd name="connsiteY17" fmla="*/ 878272 h 898083"/>
                <a:gd name="connsiteX18" fmla="*/ 277710 w 653604"/>
                <a:gd name="connsiteY18" fmla="*/ 653752 h 898083"/>
                <a:gd name="connsiteX19" fmla="*/ 288275 w 653604"/>
                <a:gd name="connsiteY19" fmla="*/ 631300 h 898083"/>
                <a:gd name="connsiteX20" fmla="*/ 319973 w 653604"/>
                <a:gd name="connsiteY20" fmla="*/ 478097 h 898083"/>
                <a:gd name="connsiteX21" fmla="*/ 410221 w 653604"/>
                <a:gd name="connsiteY21" fmla="*/ 612069 h 898083"/>
                <a:gd name="connsiteX22" fmla="*/ 462609 w 653604"/>
                <a:gd name="connsiteY22" fmla="*/ 845255 h 898083"/>
                <a:gd name="connsiteX23" fmla="*/ 515438 w 653604"/>
                <a:gd name="connsiteY23" fmla="*/ 898083 h 898083"/>
                <a:gd name="connsiteX24" fmla="*/ 568266 w 653604"/>
                <a:gd name="connsiteY24" fmla="*/ 845255 h 898083"/>
                <a:gd name="connsiteX25" fmla="*/ 518260 w 653604"/>
                <a:gd name="connsiteY25" fmla="*/ 626136 h 898083"/>
                <a:gd name="connsiteX26" fmla="*/ 497129 w 653604"/>
                <a:gd name="connsiteY26" fmla="*/ 560061 h 898083"/>
                <a:gd name="connsiteX27" fmla="*/ 419026 w 653604"/>
                <a:gd name="connsiteY27" fmla="*/ 418665 h 898083"/>
                <a:gd name="connsiteX28" fmla="*/ 454685 w 653604"/>
                <a:gd name="connsiteY28" fmla="*/ 240369 h 898083"/>
                <a:gd name="connsiteX29" fmla="*/ 479778 w 653604"/>
                <a:gd name="connsiteY29" fmla="*/ 298481 h 898083"/>
                <a:gd name="connsiteX30" fmla="*/ 537670 w 653604"/>
                <a:gd name="connsiteY30" fmla="*/ 363255 h 898083"/>
                <a:gd name="connsiteX31" fmla="*/ 591380 w 653604"/>
                <a:gd name="connsiteY31" fmla="*/ 416084 h 898083"/>
                <a:gd name="connsiteX32" fmla="*/ 615693 w 653604"/>
                <a:gd name="connsiteY32" fmla="*/ 418724 h 898083"/>
                <a:gd name="connsiteX33" fmla="*/ 651592 w 653604"/>
                <a:gd name="connsiteY33" fmla="*/ 380685 h 898083"/>
                <a:gd name="connsiteX34" fmla="*/ 609049 w 653604"/>
                <a:gd name="connsiteY34" fmla="*/ 303803 h 898083"/>
                <a:gd name="connsiteX0" fmla="*/ 609049 w 653604"/>
                <a:gd name="connsiteY0" fmla="*/ 304318 h 898598"/>
                <a:gd name="connsiteX1" fmla="*/ 561123 w 653604"/>
                <a:gd name="connsiteY1" fmla="*/ 252269 h 898598"/>
                <a:gd name="connsiteX2" fmla="*/ 490344 w 653604"/>
                <a:gd name="connsiteY2" fmla="*/ 55985 h 898598"/>
                <a:gd name="connsiteX3" fmla="*/ 397894 w 653604"/>
                <a:gd name="connsiteY3" fmla="*/ 515 h 898598"/>
                <a:gd name="connsiteX4" fmla="*/ 168091 w 653604"/>
                <a:gd name="connsiteY4" fmla="*/ 83720 h 898598"/>
                <a:gd name="connsiteX5" fmla="*/ 139035 w 653604"/>
                <a:gd name="connsiteY5" fmla="*/ 112775 h 898598"/>
                <a:gd name="connsiteX6" fmla="*/ 73000 w 653604"/>
                <a:gd name="connsiteY6" fmla="*/ 271261 h 898598"/>
                <a:gd name="connsiteX7" fmla="*/ 102055 w 653604"/>
                <a:gd name="connsiteY7" fmla="*/ 339938 h 898598"/>
                <a:gd name="connsiteX8" fmla="*/ 121866 w 653604"/>
                <a:gd name="connsiteY8" fmla="*/ 343900 h 898598"/>
                <a:gd name="connsiteX9" fmla="*/ 170732 w 653604"/>
                <a:gd name="connsiteY9" fmla="*/ 310882 h 898598"/>
                <a:gd name="connsiteX10" fmla="*/ 224881 w 653604"/>
                <a:gd name="connsiteY10" fmla="*/ 173528 h 898598"/>
                <a:gd name="connsiteX11" fmla="*/ 280351 w 653604"/>
                <a:gd name="connsiteY11" fmla="*/ 152397 h 898598"/>
                <a:gd name="connsiteX12" fmla="*/ 189222 w 653604"/>
                <a:gd name="connsiteY12" fmla="*/ 597476 h 898598"/>
                <a:gd name="connsiteX13" fmla="*/ 12247 w 653604"/>
                <a:gd name="connsiteY13" fmla="*/ 812752 h 898598"/>
                <a:gd name="connsiteX14" fmla="*/ 18851 w 653604"/>
                <a:gd name="connsiteY14" fmla="*/ 886712 h 898598"/>
                <a:gd name="connsiteX15" fmla="*/ 51868 w 653604"/>
                <a:gd name="connsiteY15" fmla="*/ 898598 h 898598"/>
                <a:gd name="connsiteX16" fmla="*/ 92810 w 653604"/>
                <a:gd name="connsiteY16" fmla="*/ 878787 h 898598"/>
                <a:gd name="connsiteX17" fmla="*/ 277710 w 653604"/>
                <a:gd name="connsiteY17" fmla="*/ 654267 h 898598"/>
                <a:gd name="connsiteX18" fmla="*/ 288275 w 653604"/>
                <a:gd name="connsiteY18" fmla="*/ 631815 h 898598"/>
                <a:gd name="connsiteX19" fmla="*/ 319973 w 653604"/>
                <a:gd name="connsiteY19" fmla="*/ 478612 h 898598"/>
                <a:gd name="connsiteX20" fmla="*/ 410221 w 653604"/>
                <a:gd name="connsiteY20" fmla="*/ 612584 h 898598"/>
                <a:gd name="connsiteX21" fmla="*/ 462609 w 653604"/>
                <a:gd name="connsiteY21" fmla="*/ 845770 h 898598"/>
                <a:gd name="connsiteX22" fmla="*/ 515438 w 653604"/>
                <a:gd name="connsiteY22" fmla="*/ 898598 h 898598"/>
                <a:gd name="connsiteX23" fmla="*/ 568266 w 653604"/>
                <a:gd name="connsiteY23" fmla="*/ 845770 h 898598"/>
                <a:gd name="connsiteX24" fmla="*/ 518260 w 653604"/>
                <a:gd name="connsiteY24" fmla="*/ 626651 h 898598"/>
                <a:gd name="connsiteX25" fmla="*/ 497129 w 653604"/>
                <a:gd name="connsiteY25" fmla="*/ 560576 h 898598"/>
                <a:gd name="connsiteX26" fmla="*/ 419026 w 653604"/>
                <a:gd name="connsiteY26" fmla="*/ 419180 h 898598"/>
                <a:gd name="connsiteX27" fmla="*/ 454685 w 653604"/>
                <a:gd name="connsiteY27" fmla="*/ 240884 h 898598"/>
                <a:gd name="connsiteX28" fmla="*/ 479778 w 653604"/>
                <a:gd name="connsiteY28" fmla="*/ 298996 h 898598"/>
                <a:gd name="connsiteX29" fmla="*/ 537670 w 653604"/>
                <a:gd name="connsiteY29" fmla="*/ 363770 h 898598"/>
                <a:gd name="connsiteX30" fmla="*/ 591380 w 653604"/>
                <a:gd name="connsiteY30" fmla="*/ 416599 h 898598"/>
                <a:gd name="connsiteX31" fmla="*/ 615693 w 653604"/>
                <a:gd name="connsiteY31" fmla="*/ 419239 h 898598"/>
                <a:gd name="connsiteX32" fmla="*/ 651592 w 653604"/>
                <a:gd name="connsiteY32" fmla="*/ 381200 h 898598"/>
                <a:gd name="connsiteX33" fmla="*/ 609049 w 653604"/>
                <a:gd name="connsiteY33" fmla="*/ 304318 h 898598"/>
                <a:gd name="connsiteX0" fmla="*/ 609049 w 653604"/>
                <a:gd name="connsiteY0" fmla="*/ 299647 h 893927"/>
                <a:gd name="connsiteX1" fmla="*/ 561123 w 653604"/>
                <a:gd name="connsiteY1" fmla="*/ 247598 h 893927"/>
                <a:gd name="connsiteX2" fmla="*/ 490344 w 653604"/>
                <a:gd name="connsiteY2" fmla="*/ 51314 h 893927"/>
                <a:gd name="connsiteX3" fmla="*/ 326457 w 653604"/>
                <a:gd name="connsiteY3" fmla="*/ 606 h 893927"/>
                <a:gd name="connsiteX4" fmla="*/ 168091 w 653604"/>
                <a:gd name="connsiteY4" fmla="*/ 79049 h 893927"/>
                <a:gd name="connsiteX5" fmla="*/ 139035 w 653604"/>
                <a:gd name="connsiteY5" fmla="*/ 108104 h 893927"/>
                <a:gd name="connsiteX6" fmla="*/ 73000 w 653604"/>
                <a:gd name="connsiteY6" fmla="*/ 266590 h 893927"/>
                <a:gd name="connsiteX7" fmla="*/ 102055 w 653604"/>
                <a:gd name="connsiteY7" fmla="*/ 335267 h 893927"/>
                <a:gd name="connsiteX8" fmla="*/ 121866 w 653604"/>
                <a:gd name="connsiteY8" fmla="*/ 339229 h 893927"/>
                <a:gd name="connsiteX9" fmla="*/ 170732 w 653604"/>
                <a:gd name="connsiteY9" fmla="*/ 306211 h 893927"/>
                <a:gd name="connsiteX10" fmla="*/ 224881 w 653604"/>
                <a:gd name="connsiteY10" fmla="*/ 168857 h 893927"/>
                <a:gd name="connsiteX11" fmla="*/ 280351 w 653604"/>
                <a:gd name="connsiteY11" fmla="*/ 147726 h 893927"/>
                <a:gd name="connsiteX12" fmla="*/ 189222 w 653604"/>
                <a:gd name="connsiteY12" fmla="*/ 592805 h 893927"/>
                <a:gd name="connsiteX13" fmla="*/ 12247 w 653604"/>
                <a:gd name="connsiteY13" fmla="*/ 808081 h 893927"/>
                <a:gd name="connsiteX14" fmla="*/ 18851 w 653604"/>
                <a:gd name="connsiteY14" fmla="*/ 882041 h 893927"/>
                <a:gd name="connsiteX15" fmla="*/ 51868 w 653604"/>
                <a:gd name="connsiteY15" fmla="*/ 893927 h 893927"/>
                <a:gd name="connsiteX16" fmla="*/ 92810 w 653604"/>
                <a:gd name="connsiteY16" fmla="*/ 874116 h 893927"/>
                <a:gd name="connsiteX17" fmla="*/ 277710 w 653604"/>
                <a:gd name="connsiteY17" fmla="*/ 649596 h 893927"/>
                <a:gd name="connsiteX18" fmla="*/ 288275 w 653604"/>
                <a:gd name="connsiteY18" fmla="*/ 627144 h 893927"/>
                <a:gd name="connsiteX19" fmla="*/ 319973 w 653604"/>
                <a:gd name="connsiteY19" fmla="*/ 473941 h 893927"/>
                <a:gd name="connsiteX20" fmla="*/ 410221 w 653604"/>
                <a:gd name="connsiteY20" fmla="*/ 607913 h 893927"/>
                <a:gd name="connsiteX21" fmla="*/ 462609 w 653604"/>
                <a:gd name="connsiteY21" fmla="*/ 841099 h 893927"/>
                <a:gd name="connsiteX22" fmla="*/ 515438 w 653604"/>
                <a:gd name="connsiteY22" fmla="*/ 893927 h 893927"/>
                <a:gd name="connsiteX23" fmla="*/ 568266 w 653604"/>
                <a:gd name="connsiteY23" fmla="*/ 841099 h 893927"/>
                <a:gd name="connsiteX24" fmla="*/ 518260 w 653604"/>
                <a:gd name="connsiteY24" fmla="*/ 621980 h 893927"/>
                <a:gd name="connsiteX25" fmla="*/ 497129 w 653604"/>
                <a:gd name="connsiteY25" fmla="*/ 555905 h 893927"/>
                <a:gd name="connsiteX26" fmla="*/ 419026 w 653604"/>
                <a:gd name="connsiteY26" fmla="*/ 414509 h 893927"/>
                <a:gd name="connsiteX27" fmla="*/ 454685 w 653604"/>
                <a:gd name="connsiteY27" fmla="*/ 236213 h 893927"/>
                <a:gd name="connsiteX28" fmla="*/ 479778 w 653604"/>
                <a:gd name="connsiteY28" fmla="*/ 294325 h 893927"/>
                <a:gd name="connsiteX29" fmla="*/ 537670 w 653604"/>
                <a:gd name="connsiteY29" fmla="*/ 359099 h 893927"/>
                <a:gd name="connsiteX30" fmla="*/ 591380 w 653604"/>
                <a:gd name="connsiteY30" fmla="*/ 411928 h 893927"/>
                <a:gd name="connsiteX31" fmla="*/ 615693 w 653604"/>
                <a:gd name="connsiteY31" fmla="*/ 414568 h 893927"/>
                <a:gd name="connsiteX32" fmla="*/ 651592 w 653604"/>
                <a:gd name="connsiteY32" fmla="*/ 376529 h 893927"/>
                <a:gd name="connsiteX33" fmla="*/ 609049 w 653604"/>
                <a:gd name="connsiteY33" fmla="*/ 299647 h 893927"/>
                <a:gd name="connsiteX0" fmla="*/ 609049 w 653604"/>
                <a:gd name="connsiteY0" fmla="*/ 304018 h 898298"/>
                <a:gd name="connsiteX1" fmla="*/ 561123 w 653604"/>
                <a:gd name="connsiteY1" fmla="*/ 251969 h 898298"/>
                <a:gd name="connsiteX2" fmla="*/ 459388 w 653604"/>
                <a:gd name="connsiteY2" fmla="*/ 29491 h 898298"/>
                <a:gd name="connsiteX3" fmla="*/ 326457 w 653604"/>
                <a:gd name="connsiteY3" fmla="*/ 4977 h 898298"/>
                <a:gd name="connsiteX4" fmla="*/ 168091 w 653604"/>
                <a:gd name="connsiteY4" fmla="*/ 83420 h 898298"/>
                <a:gd name="connsiteX5" fmla="*/ 139035 w 653604"/>
                <a:gd name="connsiteY5" fmla="*/ 112475 h 898298"/>
                <a:gd name="connsiteX6" fmla="*/ 73000 w 653604"/>
                <a:gd name="connsiteY6" fmla="*/ 270961 h 898298"/>
                <a:gd name="connsiteX7" fmla="*/ 102055 w 653604"/>
                <a:gd name="connsiteY7" fmla="*/ 339638 h 898298"/>
                <a:gd name="connsiteX8" fmla="*/ 121866 w 653604"/>
                <a:gd name="connsiteY8" fmla="*/ 343600 h 898298"/>
                <a:gd name="connsiteX9" fmla="*/ 170732 w 653604"/>
                <a:gd name="connsiteY9" fmla="*/ 310582 h 898298"/>
                <a:gd name="connsiteX10" fmla="*/ 224881 w 653604"/>
                <a:gd name="connsiteY10" fmla="*/ 173228 h 898298"/>
                <a:gd name="connsiteX11" fmla="*/ 280351 w 653604"/>
                <a:gd name="connsiteY11" fmla="*/ 152097 h 898298"/>
                <a:gd name="connsiteX12" fmla="*/ 189222 w 653604"/>
                <a:gd name="connsiteY12" fmla="*/ 597176 h 898298"/>
                <a:gd name="connsiteX13" fmla="*/ 12247 w 653604"/>
                <a:gd name="connsiteY13" fmla="*/ 812452 h 898298"/>
                <a:gd name="connsiteX14" fmla="*/ 18851 w 653604"/>
                <a:gd name="connsiteY14" fmla="*/ 886412 h 898298"/>
                <a:gd name="connsiteX15" fmla="*/ 51868 w 653604"/>
                <a:gd name="connsiteY15" fmla="*/ 898298 h 898298"/>
                <a:gd name="connsiteX16" fmla="*/ 92810 w 653604"/>
                <a:gd name="connsiteY16" fmla="*/ 878487 h 898298"/>
                <a:gd name="connsiteX17" fmla="*/ 277710 w 653604"/>
                <a:gd name="connsiteY17" fmla="*/ 653967 h 898298"/>
                <a:gd name="connsiteX18" fmla="*/ 288275 w 653604"/>
                <a:gd name="connsiteY18" fmla="*/ 631515 h 898298"/>
                <a:gd name="connsiteX19" fmla="*/ 319973 w 653604"/>
                <a:gd name="connsiteY19" fmla="*/ 478312 h 898298"/>
                <a:gd name="connsiteX20" fmla="*/ 410221 w 653604"/>
                <a:gd name="connsiteY20" fmla="*/ 612284 h 898298"/>
                <a:gd name="connsiteX21" fmla="*/ 462609 w 653604"/>
                <a:gd name="connsiteY21" fmla="*/ 845470 h 898298"/>
                <a:gd name="connsiteX22" fmla="*/ 515438 w 653604"/>
                <a:gd name="connsiteY22" fmla="*/ 898298 h 898298"/>
                <a:gd name="connsiteX23" fmla="*/ 568266 w 653604"/>
                <a:gd name="connsiteY23" fmla="*/ 845470 h 898298"/>
                <a:gd name="connsiteX24" fmla="*/ 518260 w 653604"/>
                <a:gd name="connsiteY24" fmla="*/ 626351 h 898298"/>
                <a:gd name="connsiteX25" fmla="*/ 497129 w 653604"/>
                <a:gd name="connsiteY25" fmla="*/ 560276 h 898298"/>
                <a:gd name="connsiteX26" fmla="*/ 419026 w 653604"/>
                <a:gd name="connsiteY26" fmla="*/ 418880 h 898298"/>
                <a:gd name="connsiteX27" fmla="*/ 454685 w 653604"/>
                <a:gd name="connsiteY27" fmla="*/ 240584 h 898298"/>
                <a:gd name="connsiteX28" fmla="*/ 479778 w 653604"/>
                <a:gd name="connsiteY28" fmla="*/ 298696 h 898298"/>
                <a:gd name="connsiteX29" fmla="*/ 537670 w 653604"/>
                <a:gd name="connsiteY29" fmla="*/ 363470 h 898298"/>
                <a:gd name="connsiteX30" fmla="*/ 591380 w 653604"/>
                <a:gd name="connsiteY30" fmla="*/ 416299 h 898298"/>
                <a:gd name="connsiteX31" fmla="*/ 615693 w 653604"/>
                <a:gd name="connsiteY31" fmla="*/ 418939 h 898298"/>
                <a:gd name="connsiteX32" fmla="*/ 651592 w 653604"/>
                <a:gd name="connsiteY32" fmla="*/ 380900 h 898298"/>
                <a:gd name="connsiteX33" fmla="*/ 609049 w 653604"/>
                <a:gd name="connsiteY33" fmla="*/ 304018 h 898298"/>
                <a:gd name="connsiteX0" fmla="*/ 609049 w 653604"/>
                <a:gd name="connsiteY0" fmla="*/ 304018 h 898298"/>
                <a:gd name="connsiteX1" fmla="*/ 561123 w 653604"/>
                <a:gd name="connsiteY1" fmla="*/ 251969 h 898298"/>
                <a:gd name="connsiteX2" fmla="*/ 459388 w 653604"/>
                <a:gd name="connsiteY2" fmla="*/ 29491 h 898298"/>
                <a:gd name="connsiteX3" fmla="*/ 326457 w 653604"/>
                <a:gd name="connsiteY3" fmla="*/ 4977 h 898298"/>
                <a:gd name="connsiteX4" fmla="*/ 168091 w 653604"/>
                <a:gd name="connsiteY4" fmla="*/ 83420 h 898298"/>
                <a:gd name="connsiteX5" fmla="*/ 139035 w 653604"/>
                <a:gd name="connsiteY5" fmla="*/ 112475 h 898298"/>
                <a:gd name="connsiteX6" fmla="*/ 73000 w 653604"/>
                <a:gd name="connsiteY6" fmla="*/ 270961 h 898298"/>
                <a:gd name="connsiteX7" fmla="*/ 102055 w 653604"/>
                <a:gd name="connsiteY7" fmla="*/ 339638 h 898298"/>
                <a:gd name="connsiteX8" fmla="*/ 121866 w 653604"/>
                <a:gd name="connsiteY8" fmla="*/ 343600 h 898298"/>
                <a:gd name="connsiteX9" fmla="*/ 170732 w 653604"/>
                <a:gd name="connsiteY9" fmla="*/ 310582 h 898298"/>
                <a:gd name="connsiteX10" fmla="*/ 224881 w 653604"/>
                <a:gd name="connsiteY10" fmla="*/ 173228 h 898298"/>
                <a:gd name="connsiteX11" fmla="*/ 280351 w 653604"/>
                <a:gd name="connsiteY11" fmla="*/ 152097 h 898298"/>
                <a:gd name="connsiteX12" fmla="*/ 189222 w 653604"/>
                <a:gd name="connsiteY12" fmla="*/ 597176 h 898298"/>
                <a:gd name="connsiteX13" fmla="*/ 12247 w 653604"/>
                <a:gd name="connsiteY13" fmla="*/ 812452 h 898298"/>
                <a:gd name="connsiteX14" fmla="*/ 18851 w 653604"/>
                <a:gd name="connsiteY14" fmla="*/ 886412 h 898298"/>
                <a:gd name="connsiteX15" fmla="*/ 51868 w 653604"/>
                <a:gd name="connsiteY15" fmla="*/ 898298 h 898298"/>
                <a:gd name="connsiteX16" fmla="*/ 92810 w 653604"/>
                <a:gd name="connsiteY16" fmla="*/ 878487 h 898298"/>
                <a:gd name="connsiteX17" fmla="*/ 277710 w 653604"/>
                <a:gd name="connsiteY17" fmla="*/ 653967 h 898298"/>
                <a:gd name="connsiteX18" fmla="*/ 288275 w 653604"/>
                <a:gd name="connsiteY18" fmla="*/ 631515 h 898298"/>
                <a:gd name="connsiteX19" fmla="*/ 346167 w 653604"/>
                <a:gd name="connsiteY19" fmla="*/ 497362 h 898298"/>
                <a:gd name="connsiteX20" fmla="*/ 410221 w 653604"/>
                <a:gd name="connsiteY20" fmla="*/ 612284 h 898298"/>
                <a:gd name="connsiteX21" fmla="*/ 462609 w 653604"/>
                <a:gd name="connsiteY21" fmla="*/ 845470 h 898298"/>
                <a:gd name="connsiteX22" fmla="*/ 515438 w 653604"/>
                <a:gd name="connsiteY22" fmla="*/ 898298 h 898298"/>
                <a:gd name="connsiteX23" fmla="*/ 568266 w 653604"/>
                <a:gd name="connsiteY23" fmla="*/ 845470 h 898298"/>
                <a:gd name="connsiteX24" fmla="*/ 518260 w 653604"/>
                <a:gd name="connsiteY24" fmla="*/ 626351 h 898298"/>
                <a:gd name="connsiteX25" fmla="*/ 497129 w 653604"/>
                <a:gd name="connsiteY25" fmla="*/ 560276 h 898298"/>
                <a:gd name="connsiteX26" fmla="*/ 419026 w 653604"/>
                <a:gd name="connsiteY26" fmla="*/ 418880 h 898298"/>
                <a:gd name="connsiteX27" fmla="*/ 454685 w 653604"/>
                <a:gd name="connsiteY27" fmla="*/ 240584 h 898298"/>
                <a:gd name="connsiteX28" fmla="*/ 479778 w 653604"/>
                <a:gd name="connsiteY28" fmla="*/ 298696 h 898298"/>
                <a:gd name="connsiteX29" fmla="*/ 537670 w 653604"/>
                <a:gd name="connsiteY29" fmla="*/ 363470 h 898298"/>
                <a:gd name="connsiteX30" fmla="*/ 591380 w 653604"/>
                <a:gd name="connsiteY30" fmla="*/ 416299 h 898298"/>
                <a:gd name="connsiteX31" fmla="*/ 615693 w 653604"/>
                <a:gd name="connsiteY31" fmla="*/ 418939 h 898298"/>
                <a:gd name="connsiteX32" fmla="*/ 651592 w 653604"/>
                <a:gd name="connsiteY32" fmla="*/ 380900 h 898298"/>
                <a:gd name="connsiteX33" fmla="*/ 609049 w 653604"/>
                <a:gd name="connsiteY33" fmla="*/ 304018 h 898298"/>
                <a:gd name="connsiteX0" fmla="*/ 609049 w 653604"/>
                <a:gd name="connsiteY0" fmla="*/ 304018 h 898298"/>
                <a:gd name="connsiteX1" fmla="*/ 561123 w 653604"/>
                <a:gd name="connsiteY1" fmla="*/ 251969 h 898298"/>
                <a:gd name="connsiteX2" fmla="*/ 459388 w 653604"/>
                <a:gd name="connsiteY2" fmla="*/ 29491 h 898298"/>
                <a:gd name="connsiteX3" fmla="*/ 326457 w 653604"/>
                <a:gd name="connsiteY3" fmla="*/ 4977 h 898298"/>
                <a:gd name="connsiteX4" fmla="*/ 168091 w 653604"/>
                <a:gd name="connsiteY4" fmla="*/ 83420 h 898298"/>
                <a:gd name="connsiteX5" fmla="*/ 139035 w 653604"/>
                <a:gd name="connsiteY5" fmla="*/ 112475 h 898298"/>
                <a:gd name="connsiteX6" fmla="*/ 73000 w 653604"/>
                <a:gd name="connsiteY6" fmla="*/ 270961 h 898298"/>
                <a:gd name="connsiteX7" fmla="*/ 102055 w 653604"/>
                <a:gd name="connsiteY7" fmla="*/ 339638 h 898298"/>
                <a:gd name="connsiteX8" fmla="*/ 121866 w 653604"/>
                <a:gd name="connsiteY8" fmla="*/ 343600 h 898298"/>
                <a:gd name="connsiteX9" fmla="*/ 170732 w 653604"/>
                <a:gd name="connsiteY9" fmla="*/ 310582 h 898298"/>
                <a:gd name="connsiteX10" fmla="*/ 224881 w 653604"/>
                <a:gd name="connsiteY10" fmla="*/ 173228 h 898298"/>
                <a:gd name="connsiteX11" fmla="*/ 280351 w 653604"/>
                <a:gd name="connsiteY11" fmla="*/ 152097 h 898298"/>
                <a:gd name="connsiteX12" fmla="*/ 189222 w 653604"/>
                <a:gd name="connsiteY12" fmla="*/ 597176 h 898298"/>
                <a:gd name="connsiteX13" fmla="*/ 12247 w 653604"/>
                <a:gd name="connsiteY13" fmla="*/ 812452 h 898298"/>
                <a:gd name="connsiteX14" fmla="*/ 18851 w 653604"/>
                <a:gd name="connsiteY14" fmla="*/ 886412 h 898298"/>
                <a:gd name="connsiteX15" fmla="*/ 51868 w 653604"/>
                <a:gd name="connsiteY15" fmla="*/ 898298 h 898298"/>
                <a:gd name="connsiteX16" fmla="*/ 92810 w 653604"/>
                <a:gd name="connsiteY16" fmla="*/ 878487 h 898298"/>
                <a:gd name="connsiteX17" fmla="*/ 277710 w 653604"/>
                <a:gd name="connsiteY17" fmla="*/ 653967 h 898298"/>
                <a:gd name="connsiteX18" fmla="*/ 304944 w 653604"/>
                <a:gd name="connsiteY18" fmla="*/ 579127 h 898298"/>
                <a:gd name="connsiteX19" fmla="*/ 346167 w 653604"/>
                <a:gd name="connsiteY19" fmla="*/ 497362 h 898298"/>
                <a:gd name="connsiteX20" fmla="*/ 410221 w 653604"/>
                <a:gd name="connsiteY20" fmla="*/ 612284 h 898298"/>
                <a:gd name="connsiteX21" fmla="*/ 462609 w 653604"/>
                <a:gd name="connsiteY21" fmla="*/ 845470 h 898298"/>
                <a:gd name="connsiteX22" fmla="*/ 515438 w 653604"/>
                <a:gd name="connsiteY22" fmla="*/ 898298 h 898298"/>
                <a:gd name="connsiteX23" fmla="*/ 568266 w 653604"/>
                <a:gd name="connsiteY23" fmla="*/ 845470 h 898298"/>
                <a:gd name="connsiteX24" fmla="*/ 518260 w 653604"/>
                <a:gd name="connsiteY24" fmla="*/ 626351 h 898298"/>
                <a:gd name="connsiteX25" fmla="*/ 497129 w 653604"/>
                <a:gd name="connsiteY25" fmla="*/ 560276 h 898298"/>
                <a:gd name="connsiteX26" fmla="*/ 419026 w 653604"/>
                <a:gd name="connsiteY26" fmla="*/ 418880 h 898298"/>
                <a:gd name="connsiteX27" fmla="*/ 454685 w 653604"/>
                <a:gd name="connsiteY27" fmla="*/ 240584 h 898298"/>
                <a:gd name="connsiteX28" fmla="*/ 479778 w 653604"/>
                <a:gd name="connsiteY28" fmla="*/ 298696 h 898298"/>
                <a:gd name="connsiteX29" fmla="*/ 537670 w 653604"/>
                <a:gd name="connsiteY29" fmla="*/ 363470 h 898298"/>
                <a:gd name="connsiteX30" fmla="*/ 591380 w 653604"/>
                <a:gd name="connsiteY30" fmla="*/ 416299 h 898298"/>
                <a:gd name="connsiteX31" fmla="*/ 615693 w 653604"/>
                <a:gd name="connsiteY31" fmla="*/ 418939 h 898298"/>
                <a:gd name="connsiteX32" fmla="*/ 651592 w 653604"/>
                <a:gd name="connsiteY32" fmla="*/ 380900 h 898298"/>
                <a:gd name="connsiteX33" fmla="*/ 609049 w 653604"/>
                <a:gd name="connsiteY33" fmla="*/ 304018 h 898298"/>
                <a:gd name="connsiteX0" fmla="*/ 609049 w 653604"/>
                <a:gd name="connsiteY0" fmla="*/ 304018 h 898298"/>
                <a:gd name="connsiteX1" fmla="*/ 561123 w 653604"/>
                <a:gd name="connsiteY1" fmla="*/ 251969 h 898298"/>
                <a:gd name="connsiteX2" fmla="*/ 459388 w 653604"/>
                <a:gd name="connsiteY2" fmla="*/ 29491 h 898298"/>
                <a:gd name="connsiteX3" fmla="*/ 326457 w 653604"/>
                <a:gd name="connsiteY3" fmla="*/ 4977 h 898298"/>
                <a:gd name="connsiteX4" fmla="*/ 168091 w 653604"/>
                <a:gd name="connsiteY4" fmla="*/ 83420 h 898298"/>
                <a:gd name="connsiteX5" fmla="*/ 139035 w 653604"/>
                <a:gd name="connsiteY5" fmla="*/ 112475 h 898298"/>
                <a:gd name="connsiteX6" fmla="*/ 73000 w 653604"/>
                <a:gd name="connsiteY6" fmla="*/ 270961 h 898298"/>
                <a:gd name="connsiteX7" fmla="*/ 102055 w 653604"/>
                <a:gd name="connsiteY7" fmla="*/ 339638 h 898298"/>
                <a:gd name="connsiteX8" fmla="*/ 121866 w 653604"/>
                <a:gd name="connsiteY8" fmla="*/ 343600 h 898298"/>
                <a:gd name="connsiteX9" fmla="*/ 170732 w 653604"/>
                <a:gd name="connsiteY9" fmla="*/ 310582 h 898298"/>
                <a:gd name="connsiteX10" fmla="*/ 224881 w 653604"/>
                <a:gd name="connsiteY10" fmla="*/ 173228 h 898298"/>
                <a:gd name="connsiteX11" fmla="*/ 280351 w 653604"/>
                <a:gd name="connsiteY11" fmla="*/ 152097 h 898298"/>
                <a:gd name="connsiteX12" fmla="*/ 189222 w 653604"/>
                <a:gd name="connsiteY12" fmla="*/ 597176 h 898298"/>
                <a:gd name="connsiteX13" fmla="*/ 12247 w 653604"/>
                <a:gd name="connsiteY13" fmla="*/ 812452 h 898298"/>
                <a:gd name="connsiteX14" fmla="*/ 18851 w 653604"/>
                <a:gd name="connsiteY14" fmla="*/ 886412 h 898298"/>
                <a:gd name="connsiteX15" fmla="*/ 51868 w 653604"/>
                <a:gd name="connsiteY15" fmla="*/ 898298 h 898298"/>
                <a:gd name="connsiteX16" fmla="*/ 92810 w 653604"/>
                <a:gd name="connsiteY16" fmla="*/ 878487 h 898298"/>
                <a:gd name="connsiteX17" fmla="*/ 277710 w 653604"/>
                <a:gd name="connsiteY17" fmla="*/ 653967 h 898298"/>
                <a:gd name="connsiteX18" fmla="*/ 346167 w 653604"/>
                <a:gd name="connsiteY18" fmla="*/ 497362 h 898298"/>
                <a:gd name="connsiteX19" fmla="*/ 410221 w 653604"/>
                <a:gd name="connsiteY19" fmla="*/ 612284 h 898298"/>
                <a:gd name="connsiteX20" fmla="*/ 462609 w 653604"/>
                <a:gd name="connsiteY20" fmla="*/ 845470 h 898298"/>
                <a:gd name="connsiteX21" fmla="*/ 515438 w 653604"/>
                <a:gd name="connsiteY21" fmla="*/ 898298 h 898298"/>
                <a:gd name="connsiteX22" fmla="*/ 568266 w 653604"/>
                <a:gd name="connsiteY22" fmla="*/ 845470 h 898298"/>
                <a:gd name="connsiteX23" fmla="*/ 518260 w 653604"/>
                <a:gd name="connsiteY23" fmla="*/ 626351 h 898298"/>
                <a:gd name="connsiteX24" fmla="*/ 497129 w 653604"/>
                <a:gd name="connsiteY24" fmla="*/ 560276 h 898298"/>
                <a:gd name="connsiteX25" fmla="*/ 419026 w 653604"/>
                <a:gd name="connsiteY25" fmla="*/ 418880 h 898298"/>
                <a:gd name="connsiteX26" fmla="*/ 454685 w 653604"/>
                <a:gd name="connsiteY26" fmla="*/ 240584 h 898298"/>
                <a:gd name="connsiteX27" fmla="*/ 479778 w 653604"/>
                <a:gd name="connsiteY27" fmla="*/ 298696 h 898298"/>
                <a:gd name="connsiteX28" fmla="*/ 537670 w 653604"/>
                <a:gd name="connsiteY28" fmla="*/ 363470 h 898298"/>
                <a:gd name="connsiteX29" fmla="*/ 591380 w 653604"/>
                <a:gd name="connsiteY29" fmla="*/ 416299 h 898298"/>
                <a:gd name="connsiteX30" fmla="*/ 615693 w 653604"/>
                <a:gd name="connsiteY30" fmla="*/ 418939 h 898298"/>
                <a:gd name="connsiteX31" fmla="*/ 651592 w 653604"/>
                <a:gd name="connsiteY31" fmla="*/ 380900 h 898298"/>
                <a:gd name="connsiteX32" fmla="*/ 609049 w 653604"/>
                <a:gd name="connsiteY32" fmla="*/ 304018 h 898298"/>
                <a:gd name="connsiteX0" fmla="*/ 609049 w 653604"/>
                <a:gd name="connsiteY0" fmla="*/ 304018 h 898298"/>
                <a:gd name="connsiteX1" fmla="*/ 561123 w 653604"/>
                <a:gd name="connsiteY1" fmla="*/ 251969 h 898298"/>
                <a:gd name="connsiteX2" fmla="*/ 459388 w 653604"/>
                <a:gd name="connsiteY2" fmla="*/ 29491 h 898298"/>
                <a:gd name="connsiteX3" fmla="*/ 326457 w 653604"/>
                <a:gd name="connsiteY3" fmla="*/ 4977 h 898298"/>
                <a:gd name="connsiteX4" fmla="*/ 168091 w 653604"/>
                <a:gd name="connsiteY4" fmla="*/ 83420 h 898298"/>
                <a:gd name="connsiteX5" fmla="*/ 139035 w 653604"/>
                <a:gd name="connsiteY5" fmla="*/ 112475 h 898298"/>
                <a:gd name="connsiteX6" fmla="*/ 73000 w 653604"/>
                <a:gd name="connsiteY6" fmla="*/ 270961 h 898298"/>
                <a:gd name="connsiteX7" fmla="*/ 102055 w 653604"/>
                <a:gd name="connsiteY7" fmla="*/ 339638 h 898298"/>
                <a:gd name="connsiteX8" fmla="*/ 121866 w 653604"/>
                <a:gd name="connsiteY8" fmla="*/ 343600 h 898298"/>
                <a:gd name="connsiteX9" fmla="*/ 170732 w 653604"/>
                <a:gd name="connsiteY9" fmla="*/ 310582 h 898298"/>
                <a:gd name="connsiteX10" fmla="*/ 224881 w 653604"/>
                <a:gd name="connsiteY10" fmla="*/ 173228 h 898298"/>
                <a:gd name="connsiteX11" fmla="*/ 280351 w 653604"/>
                <a:gd name="connsiteY11" fmla="*/ 152097 h 898298"/>
                <a:gd name="connsiteX12" fmla="*/ 239228 w 653604"/>
                <a:gd name="connsiteY12" fmla="*/ 585269 h 898298"/>
                <a:gd name="connsiteX13" fmla="*/ 12247 w 653604"/>
                <a:gd name="connsiteY13" fmla="*/ 812452 h 898298"/>
                <a:gd name="connsiteX14" fmla="*/ 18851 w 653604"/>
                <a:gd name="connsiteY14" fmla="*/ 886412 h 898298"/>
                <a:gd name="connsiteX15" fmla="*/ 51868 w 653604"/>
                <a:gd name="connsiteY15" fmla="*/ 898298 h 898298"/>
                <a:gd name="connsiteX16" fmla="*/ 92810 w 653604"/>
                <a:gd name="connsiteY16" fmla="*/ 878487 h 898298"/>
                <a:gd name="connsiteX17" fmla="*/ 277710 w 653604"/>
                <a:gd name="connsiteY17" fmla="*/ 653967 h 898298"/>
                <a:gd name="connsiteX18" fmla="*/ 346167 w 653604"/>
                <a:gd name="connsiteY18" fmla="*/ 497362 h 898298"/>
                <a:gd name="connsiteX19" fmla="*/ 410221 w 653604"/>
                <a:gd name="connsiteY19" fmla="*/ 612284 h 898298"/>
                <a:gd name="connsiteX20" fmla="*/ 462609 w 653604"/>
                <a:gd name="connsiteY20" fmla="*/ 845470 h 898298"/>
                <a:gd name="connsiteX21" fmla="*/ 515438 w 653604"/>
                <a:gd name="connsiteY21" fmla="*/ 898298 h 898298"/>
                <a:gd name="connsiteX22" fmla="*/ 568266 w 653604"/>
                <a:gd name="connsiteY22" fmla="*/ 845470 h 898298"/>
                <a:gd name="connsiteX23" fmla="*/ 518260 w 653604"/>
                <a:gd name="connsiteY23" fmla="*/ 626351 h 898298"/>
                <a:gd name="connsiteX24" fmla="*/ 497129 w 653604"/>
                <a:gd name="connsiteY24" fmla="*/ 560276 h 898298"/>
                <a:gd name="connsiteX25" fmla="*/ 419026 w 653604"/>
                <a:gd name="connsiteY25" fmla="*/ 418880 h 898298"/>
                <a:gd name="connsiteX26" fmla="*/ 454685 w 653604"/>
                <a:gd name="connsiteY26" fmla="*/ 240584 h 898298"/>
                <a:gd name="connsiteX27" fmla="*/ 479778 w 653604"/>
                <a:gd name="connsiteY27" fmla="*/ 298696 h 898298"/>
                <a:gd name="connsiteX28" fmla="*/ 537670 w 653604"/>
                <a:gd name="connsiteY28" fmla="*/ 363470 h 898298"/>
                <a:gd name="connsiteX29" fmla="*/ 591380 w 653604"/>
                <a:gd name="connsiteY29" fmla="*/ 416299 h 898298"/>
                <a:gd name="connsiteX30" fmla="*/ 615693 w 653604"/>
                <a:gd name="connsiteY30" fmla="*/ 418939 h 898298"/>
                <a:gd name="connsiteX31" fmla="*/ 651592 w 653604"/>
                <a:gd name="connsiteY31" fmla="*/ 380900 h 898298"/>
                <a:gd name="connsiteX32" fmla="*/ 609049 w 653604"/>
                <a:gd name="connsiteY32" fmla="*/ 304018 h 898298"/>
                <a:gd name="connsiteX0" fmla="*/ 609049 w 653604"/>
                <a:gd name="connsiteY0" fmla="*/ 304018 h 898298"/>
                <a:gd name="connsiteX1" fmla="*/ 561123 w 653604"/>
                <a:gd name="connsiteY1" fmla="*/ 251969 h 898298"/>
                <a:gd name="connsiteX2" fmla="*/ 459388 w 653604"/>
                <a:gd name="connsiteY2" fmla="*/ 29491 h 898298"/>
                <a:gd name="connsiteX3" fmla="*/ 326457 w 653604"/>
                <a:gd name="connsiteY3" fmla="*/ 4977 h 898298"/>
                <a:gd name="connsiteX4" fmla="*/ 168091 w 653604"/>
                <a:gd name="connsiteY4" fmla="*/ 83420 h 898298"/>
                <a:gd name="connsiteX5" fmla="*/ 139035 w 653604"/>
                <a:gd name="connsiteY5" fmla="*/ 112475 h 898298"/>
                <a:gd name="connsiteX6" fmla="*/ 73000 w 653604"/>
                <a:gd name="connsiteY6" fmla="*/ 270961 h 898298"/>
                <a:gd name="connsiteX7" fmla="*/ 102055 w 653604"/>
                <a:gd name="connsiteY7" fmla="*/ 339638 h 898298"/>
                <a:gd name="connsiteX8" fmla="*/ 121866 w 653604"/>
                <a:gd name="connsiteY8" fmla="*/ 343600 h 898298"/>
                <a:gd name="connsiteX9" fmla="*/ 170732 w 653604"/>
                <a:gd name="connsiteY9" fmla="*/ 310582 h 898298"/>
                <a:gd name="connsiteX10" fmla="*/ 224881 w 653604"/>
                <a:gd name="connsiteY10" fmla="*/ 173228 h 898298"/>
                <a:gd name="connsiteX11" fmla="*/ 280351 w 653604"/>
                <a:gd name="connsiteY11" fmla="*/ 152097 h 898298"/>
                <a:gd name="connsiteX12" fmla="*/ 239228 w 653604"/>
                <a:gd name="connsiteY12" fmla="*/ 585269 h 898298"/>
                <a:gd name="connsiteX13" fmla="*/ 12247 w 653604"/>
                <a:gd name="connsiteY13" fmla="*/ 812452 h 898298"/>
                <a:gd name="connsiteX14" fmla="*/ 18851 w 653604"/>
                <a:gd name="connsiteY14" fmla="*/ 886412 h 898298"/>
                <a:gd name="connsiteX15" fmla="*/ 51868 w 653604"/>
                <a:gd name="connsiteY15" fmla="*/ 898298 h 898298"/>
                <a:gd name="connsiteX16" fmla="*/ 92810 w 653604"/>
                <a:gd name="connsiteY16" fmla="*/ 878487 h 898298"/>
                <a:gd name="connsiteX17" fmla="*/ 294379 w 653604"/>
                <a:gd name="connsiteY17" fmla="*/ 656348 h 898298"/>
                <a:gd name="connsiteX18" fmla="*/ 346167 w 653604"/>
                <a:gd name="connsiteY18" fmla="*/ 497362 h 898298"/>
                <a:gd name="connsiteX19" fmla="*/ 410221 w 653604"/>
                <a:gd name="connsiteY19" fmla="*/ 612284 h 898298"/>
                <a:gd name="connsiteX20" fmla="*/ 462609 w 653604"/>
                <a:gd name="connsiteY20" fmla="*/ 845470 h 898298"/>
                <a:gd name="connsiteX21" fmla="*/ 515438 w 653604"/>
                <a:gd name="connsiteY21" fmla="*/ 898298 h 898298"/>
                <a:gd name="connsiteX22" fmla="*/ 568266 w 653604"/>
                <a:gd name="connsiteY22" fmla="*/ 845470 h 898298"/>
                <a:gd name="connsiteX23" fmla="*/ 518260 w 653604"/>
                <a:gd name="connsiteY23" fmla="*/ 626351 h 898298"/>
                <a:gd name="connsiteX24" fmla="*/ 497129 w 653604"/>
                <a:gd name="connsiteY24" fmla="*/ 560276 h 898298"/>
                <a:gd name="connsiteX25" fmla="*/ 419026 w 653604"/>
                <a:gd name="connsiteY25" fmla="*/ 418880 h 898298"/>
                <a:gd name="connsiteX26" fmla="*/ 454685 w 653604"/>
                <a:gd name="connsiteY26" fmla="*/ 240584 h 898298"/>
                <a:gd name="connsiteX27" fmla="*/ 479778 w 653604"/>
                <a:gd name="connsiteY27" fmla="*/ 298696 h 898298"/>
                <a:gd name="connsiteX28" fmla="*/ 537670 w 653604"/>
                <a:gd name="connsiteY28" fmla="*/ 363470 h 898298"/>
                <a:gd name="connsiteX29" fmla="*/ 591380 w 653604"/>
                <a:gd name="connsiteY29" fmla="*/ 416299 h 898298"/>
                <a:gd name="connsiteX30" fmla="*/ 615693 w 653604"/>
                <a:gd name="connsiteY30" fmla="*/ 418939 h 898298"/>
                <a:gd name="connsiteX31" fmla="*/ 651592 w 653604"/>
                <a:gd name="connsiteY31" fmla="*/ 380900 h 898298"/>
                <a:gd name="connsiteX32" fmla="*/ 609049 w 653604"/>
                <a:gd name="connsiteY32" fmla="*/ 304018 h 898298"/>
                <a:gd name="connsiteX0" fmla="*/ 609049 w 653604"/>
                <a:gd name="connsiteY0" fmla="*/ 304018 h 898298"/>
                <a:gd name="connsiteX1" fmla="*/ 561123 w 653604"/>
                <a:gd name="connsiteY1" fmla="*/ 251969 h 898298"/>
                <a:gd name="connsiteX2" fmla="*/ 459388 w 653604"/>
                <a:gd name="connsiteY2" fmla="*/ 29491 h 898298"/>
                <a:gd name="connsiteX3" fmla="*/ 326457 w 653604"/>
                <a:gd name="connsiteY3" fmla="*/ 4977 h 898298"/>
                <a:gd name="connsiteX4" fmla="*/ 168091 w 653604"/>
                <a:gd name="connsiteY4" fmla="*/ 83420 h 898298"/>
                <a:gd name="connsiteX5" fmla="*/ 139035 w 653604"/>
                <a:gd name="connsiteY5" fmla="*/ 112475 h 898298"/>
                <a:gd name="connsiteX6" fmla="*/ 73000 w 653604"/>
                <a:gd name="connsiteY6" fmla="*/ 270961 h 898298"/>
                <a:gd name="connsiteX7" fmla="*/ 102055 w 653604"/>
                <a:gd name="connsiteY7" fmla="*/ 339638 h 898298"/>
                <a:gd name="connsiteX8" fmla="*/ 121866 w 653604"/>
                <a:gd name="connsiteY8" fmla="*/ 343600 h 898298"/>
                <a:gd name="connsiteX9" fmla="*/ 170732 w 653604"/>
                <a:gd name="connsiteY9" fmla="*/ 310582 h 898298"/>
                <a:gd name="connsiteX10" fmla="*/ 224881 w 653604"/>
                <a:gd name="connsiteY10" fmla="*/ 173228 h 898298"/>
                <a:gd name="connsiteX11" fmla="*/ 280351 w 653604"/>
                <a:gd name="connsiteY11" fmla="*/ 152097 h 898298"/>
                <a:gd name="connsiteX12" fmla="*/ 239228 w 653604"/>
                <a:gd name="connsiteY12" fmla="*/ 585269 h 898298"/>
                <a:gd name="connsiteX13" fmla="*/ 12247 w 653604"/>
                <a:gd name="connsiteY13" fmla="*/ 812452 h 898298"/>
                <a:gd name="connsiteX14" fmla="*/ 18851 w 653604"/>
                <a:gd name="connsiteY14" fmla="*/ 886412 h 898298"/>
                <a:gd name="connsiteX15" fmla="*/ 51868 w 653604"/>
                <a:gd name="connsiteY15" fmla="*/ 898298 h 898298"/>
                <a:gd name="connsiteX16" fmla="*/ 92810 w 653604"/>
                <a:gd name="connsiteY16" fmla="*/ 878487 h 898298"/>
                <a:gd name="connsiteX17" fmla="*/ 313429 w 653604"/>
                <a:gd name="connsiteY17" fmla="*/ 653967 h 898298"/>
                <a:gd name="connsiteX18" fmla="*/ 346167 w 653604"/>
                <a:gd name="connsiteY18" fmla="*/ 497362 h 898298"/>
                <a:gd name="connsiteX19" fmla="*/ 410221 w 653604"/>
                <a:gd name="connsiteY19" fmla="*/ 612284 h 898298"/>
                <a:gd name="connsiteX20" fmla="*/ 462609 w 653604"/>
                <a:gd name="connsiteY20" fmla="*/ 845470 h 898298"/>
                <a:gd name="connsiteX21" fmla="*/ 515438 w 653604"/>
                <a:gd name="connsiteY21" fmla="*/ 898298 h 898298"/>
                <a:gd name="connsiteX22" fmla="*/ 568266 w 653604"/>
                <a:gd name="connsiteY22" fmla="*/ 845470 h 898298"/>
                <a:gd name="connsiteX23" fmla="*/ 518260 w 653604"/>
                <a:gd name="connsiteY23" fmla="*/ 626351 h 898298"/>
                <a:gd name="connsiteX24" fmla="*/ 497129 w 653604"/>
                <a:gd name="connsiteY24" fmla="*/ 560276 h 898298"/>
                <a:gd name="connsiteX25" fmla="*/ 419026 w 653604"/>
                <a:gd name="connsiteY25" fmla="*/ 418880 h 898298"/>
                <a:gd name="connsiteX26" fmla="*/ 454685 w 653604"/>
                <a:gd name="connsiteY26" fmla="*/ 240584 h 898298"/>
                <a:gd name="connsiteX27" fmla="*/ 479778 w 653604"/>
                <a:gd name="connsiteY27" fmla="*/ 298696 h 898298"/>
                <a:gd name="connsiteX28" fmla="*/ 537670 w 653604"/>
                <a:gd name="connsiteY28" fmla="*/ 363470 h 898298"/>
                <a:gd name="connsiteX29" fmla="*/ 591380 w 653604"/>
                <a:gd name="connsiteY29" fmla="*/ 416299 h 898298"/>
                <a:gd name="connsiteX30" fmla="*/ 615693 w 653604"/>
                <a:gd name="connsiteY30" fmla="*/ 418939 h 898298"/>
                <a:gd name="connsiteX31" fmla="*/ 651592 w 653604"/>
                <a:gd name="connsiteY31" fmla="*/ 380900 h 898298"/>
                <a:gd name="connsiteX32" fmla="*/ 609049 w 653604"/>
                <a:gd name="connsiteY32" fmla="*/ 304018 h 898298"/>
                <a:gd name="connsiteX0" fmla="*/ 609049 w 653604"/>
                <a:gd name="connsiteY0" fmla="*/ 304018 h 901796"/>
                <a:gd name="connsiteX1" fmla="*/ 561123 w 653604"/>
                <a:gd name="connsiteY1" fmla="*/ 251969 h 901796"/>
                <a:gd name="connsiteX2" fmla="*/ 459388 w 653604"/>
                <a:gd name="connsiteY2" fmla="*/ 29491 h 901796"/>
                <a:gd name="connsiteX3" fmla="*/ 326457 w 653604"/>
                <a:gd name="connsiteY3" fmla="*/ 4977 h 901796"/>
                <a:gd name="connsiteX4" fmla="*/ 168091 w 653604"/>
                <a:gd name="connsiteY4" fmla="*/ 83420 h 901796"/>
                <a:gd name="connsiteX5" fmla="*/ 139035 w 653604"/>
                <a:gd name="connsiteY5" fmla="*/ 112475 h 901796"/>
                <a:gd name="connsiteX6" fmla="*/ 73000 w 653604"/>
                <a:gd name="connsiteY6" fmla="*/ 270961 h 901796"/>
                <a:gd name="connsiteX7" fmla="*/ 102055 w 653604"/>
                <a:gd name="connsiteY7" fmla="*/ 339638 h 901796"/>
                <a:gd name="connsiteX8" fmla="*/ 121866 w 653604"/>
                <a:gd name="connsiteY8" fmla="*/ 343600 h 901796"/>
                <a:gd name="connsiteX9" fmla="*/ 170732 w 653604"/>
                <a:gd name="connsiteY9" fmla="*/ 310582 h 901796"/>
                <a:gd name="connsiteX10" fmla="*/ 224881 w 653604"/>
                <a:gd name="connsiteY10" fmla="*/ 173228 h 901796"/>
                <a:gd name="connsiteX11" fmla="*/ 280351 w 653604"/>
                <a:gd name="connsiteY11" fmla="*/ 152097 h 901796"/>
                <a:gd name="connsiteX12" fmla="*/ 239228 w 653604"/>
                <a:gd name="connsiteY12" fmla="*/ 585269 h 901796"/>
                <a:gd name="connsiteX13" fmla="*/ 12247 w 653604"/>
                <a:gd name="connsiteY13" fmla="*/ 812452 h 901796"/>
                <a:gd name="connsiteX14" fmla="*/ 18851 w 653604"/>
                <a:gd name="connsiteY14" fmla="*/ 886412 h 901796"/>
                <a:gd name="connsiteX15" fmla="*/ 51868 w 653604"/>
                <a:gd name="connsiteY15" fmla="*/ 898298 h 901796"/>
                <a:gd name="connsiteX16" fmla="*/ 199966 w 653604"/>
                <a:gd name="connsiteY16" fmla="*/ 826099 h 901796"/>
                <a:gd name="connsiteX17" fmla="*/ 313429 w 653604"/>
                <a:gd name="connsiteY17" fmla="*/ 653967 h 901796"/>
                <a:gd name="connsiteX18" fmla="*/ 346167 w 653604"/>
                <a:gd name="connsiteY18" fmla="*/ 497362 h 901796"/>
                <a:gd name="connsiteX19" fmla="*/ 410221 w 653604"/>
                <a:gd name="connsiteY19" fmla="*/ 612284 h 901796"/>
                <a:gd name="connsiteX20" fmla="*/ 462609 w 653604"/>
                <a:gd name="connsiteY20" fmla="*/ 845470 h 901796"/>
                <a:gd name="connsiteX21" fmla="*/ 515438 w 653604"/>
                <a:gd name="connsiteY21" fmla="*/ 898298 h 901796"/>
                <a:gd name="connsiteX22" fmla="*/ 568266 w 653604"/>
                <a:gd name="connsiteY22" fmla="*/ 845470 h 901796"/>
                <a:gd name="connsiteX23" fmla="*/ 518260 w 653604"/>
                <a:gd name="connsiteY23" fmla="*/ 626351 h 901796"/>
                <a:gd name="connsiteX24" fmla="*/ 497129 w 653604"/>
                <a:gd name="connsiteY24" fmla="*/ 560276 h 901796"/>
                <a:gd name="connsiteX25" fmla="*/ 419026 w 653604"/>
                <a:gd name="connsiteY25" fmla="*/ 418880 h 901796"/>
                <a:gd name="connsiteX26" fmla="*/ 454685 w 653604"/>
                <a:gd name="connsiteY26" fmla="*/ 240584 h 901796"/>
                <a:gd name="connsiteX27" fmla="*/ 479778 w 653604"/>
                <a:gd name="connsiteY27" fmla="*/ 298696 h 901796"/>
                <a:gd name="connsiteX28" fmla="*/ 537670 w 653604"/>
                <a:gd name="connsiteY28" fmla="*/ 363470 h 901796"/>
                <a:gd name="connsiteX29" fmla="*/ 591380 w 653604"/>
                <a:gd name="connsiteY29" fmla="*/ 416299 h 901796"/>
                <a:gd name="connsiteX30" fmla="*/ 615693 w 653604"/>
                <a:gd name="connsiteY30" fmla="*/ 418939 h 901796"/>
                <a:gd name="connsiteX31" fmla="*/ 651592 w 653604"/>
                <a:gd name="connsiteY31" fmla="*/ 380900 h 901796"/>
                <a:gd name="connsiteX32" fmla="*/ 609049 w 653604"/>
                <a:gd name="connsiteY32" fmla="*/ 304018 h 901796"/>
                <a:gd name="connsiteX0" fmla="*/ 609049 w 653604"/>
                <a:gd name="connsiteY0" fmla="*/ 304018 h 898298"/>
                <a:gd name="connsiteX1" fmla="*/ 561123 w 653604"/>
                <a:gd name="connsiteY1" fmla="*/ 251969 h 898298"/>
                <a:gd name="connsiteX2" fmla="*/ 459388 w 653604"/>
                <a:gd name="connsiteY2" fmla="*/ 29491 h 898298"/>
                <a:gd name="connsiteX3" fmla="*/ 326457 w 653604"/>
                <a:gd name="connsiteY3" fmla="*/ 4977 h 898298"/>
                <a:gd name="connsiteX4" fmla="*/ 168091 w 653604"/>
                <a:gd name="connsiteY4" fmla="*/ 83420 h 898298"/>
                <a:gd name="connsiteX5" fmla="*/ 139035 w 653604"/>
                <a:gd name="connsiteY5" fmla="*/ 112475 h 898298"/>
                <a:gd name="connsiteX6" fmla="*/ 73000 w 653604"/>
                <a:gd name="connsiteY6" fmla="*/ 270961 h 898298"/>
                <a:gd name="connsiteX7" fmla="*/ 102055 w 653604"/>
                <a:gd name="connsiteY7" fmla="*/ 339638 h 898298"/>
                <a:gd name="connsiteX8" fmla="*/ 121866 w 653604"/>
                <a:gd name="connsiteY8" fmla="*/ 343600 h 898298"/>
                <a:gd name="connsiteX9" fmla="*/ 170732 w 653604"/>
                <a:gd name="connsiteY9" fmla="*/ 310582 h 898298"/>
                <a:gd name="connsiteX10" fmla="*/ 224881 w 653604"/>
                <a:gd name="connsiteY10" fmla="*/ 173228 h 898298"/>
                <a:gd name="connsiteX11" fmla="*/ 280351 w 653604"/>
                <a:gd name="connsiteY11" fmla="*/ 152097 h 898298"/>
                <a:gd name="connsiteX12" fmla="*/ 239228 w 653604"/>
                <a:gd name="connsiteY12" fmla="*/ 585269 h 898298"/>
                <a:gd name="connsiteX13" fmla="*/ 12247 w 653604"/>
                <a:gd name="connsiteY13" fmla="*/ 812452 h 898298"/>
                <a:gd name="connsiteX14" fmla="*/ 18851 w 653604"/>
                <a:gd name="connsiteY14" fmla="*/ 886412 h 898298"/>
                <a:gd name="connsiteX15" fmla="*/ 132831 w 653604"/>
                <a:gd name="connsiteY15" fmla="*/ 872104 h 898298"/>
                <a:gd name="connsiteX16" fmla="*/ 199966 w 653604"/>
                <a:gd name="connsiteY16" fmla="*/ 826099 h 898298"/>
                <a:gd name="connsiteX17" fmla="*/ 313429 w 653604"/>
                <a:gd name="connsiteY17" fmla="*/ 653967 h 898298"/>
                <a:gd name="connsiteX18" fmla="*/ 346167 w 653604"/>
                <a:gd name="connsiteY18" fmla="*/ 497362 h 898298"/>
                <a:gd name="connsiteX19" fmla="*/ 410221 w 653604"/>
                <a:gd name="connsiteY19" fmla="*/ 612284 h 898298"/>
                <a:gd name="connsiteX20" fmla="*/ 462609 w 653604"/>
                <a:gd name="connsiteY20" fmla="*/ 845470 h 898298"/>
                <a:gd name="connsiteX21" fmla="*/ 515438 w 653604"/>
                <a:gd name="connsiteY21" fmla="*/ 898298 h 898298"/>
                <a:gd name="connsiteX22" fmla="*/ 568266 w 653604"/>
                <a:gd name="connsiteY22" fmla="*/ 845470 h 898298"/>
                <a:gd name="connsiteX23" fmla="*/ 518260 w 653604"/>
                <a:gd name="connsiteY23" fmla="*/ 626351 h 898298"/>
                <a:gd name="connsiteX24" fmla="*/ 497129 w 653604"/>
                <a:gd name="connsiteY24" fmla="*/ 560276 h 898298"/>
                <a:gd name="connsiteX25" fmla="*/ 419026 w 653604"/>
                <a:gd name="connsiteY25" fmla="*/ 418880 h 898298"/>
                <a:gd name="connsiteX26" fmla="*/ 454685 w 653604"/>
                <a:gd name="connsiteY26" fmla="*/ 240584 h 898298"/>
                <a:gd name="connsiteX27" fmla="*/ 479778 w 653604"/>
                <a:gd name="connsiteY27" fmla="*/ 298696 h 898298"/>
                <a:gd name="connsiteX28" fmla="*/ 537670 w 653604"/>
                <a:gd name="connsiteY28" fmla="*/ 363470 h 898298"/>
                <a:gd name="connsiteX29" fmla="*/ 591380 w 653604"/>
                <a:gd name="connsiteY29" fmla="*/ 416299 h 898298"/>
                <a:gd name="connsiteX30" fmla="*/ 615693 w 653604"/>
                <a:gd name="connsiteY30" fmla="*/ 418939 h 898298"/>
                <a:gd name="connsiteX31" fmla="*/ 651592 w 653604"/>
                <a:gd name="connsiteY31" fmla="*/ 380900 h 898298"/>
                <a:gd name="connsiteX32" fmla="*/ 609049 w 653604"/>
                <a:gd name="connsiteY32" fmla="*/ 304018 h 898298"/>
                <a:gd name="connsiteX0" fmla="*/ 600414 w 644969"/>
                <a:gd name="connsiteY0" fmla="*/ 304018 h 898298"/>
                <a:gd name="connsiteX1" fmla="*/ 552488 w 644969"/>
                <a:gd name="connsiteY1" fmla="*/ 251969 h 898298"/>
                <a:gd name="connsiteX2" fmla="*/ 450753 w 644969"/>
                <a:gd name="connsiteY2" fmla="*/ 29491 h 898298"/>
                <a:gd name="connsiteX3" fmla="*/ 317822 w 644969"/>
                <a:gd name="connsiteY3" fmla="*/ 4977 h 898298"/>
                <a:gd name="connsiteX4" fmla="*/ 159456 w 644969"/>
                <a:gd name="connsiteY4" fmla="*/ 83420 h 898298"/>
                <a:gd name="connsiteX5" fmla="*/ 130400 w 644969"/>
                <a:gd name="connsiteY5" fmla="*/ 112475 h 898298"/>
                <a:gd name="connsiteX6" fmla="*/ 64365 w 644969"/>
                <a:gd name="connsiteY6" fmla="*/ 270961 h 898298"/>
                <a:gd name="connsiteX7" fmla="*/ 93420 w 644969"/>
                <a:gd name="connsiteY7" fmla="*/ 339638 h 898298"/>
                <a:gd name="connsiteX8" fmla="*/ 113231 w 644969"/>
                <a:gd name="connsiteY8" fmla="*/ 343600 h 898298"/>
                <a:gd name="connsiteX9" fmla="*/ 162097 w 644969"/>
                <a:gd name="connsiteY9" fmla="*/ 310582 h 898298"/>
                <a:gd name="connsiteX10" fmla="*/ 216246 w 644969"/>
                <a:gd name="connsiteY10" fmla="*/ 173228 h 898298"/>
                <a:gd name="connsiteX11" fmla="*/ 271716 w 644969"/>
                <a:gd name="connsiteY11" fmla="*/ 152097 h 898298"/>
                <a:gd name="connsiteX12" fmla="*/ 230593 w 644969"/>
                <a:gd name="connsiteY12" fmla="*/ 585269 h 898298"/>
                <a:gd name="connsiteX13" fmla="*/ 3612 w 644969"/>
                <a:gd name="connsiteY13" fmla="*/ 812452 h 898298"/>
                <a:gd name="connsiteX14" fmla="*/ 64985 w 644969"/>
                <a:gd name="connsiteY14" fmla="*/ 857837 h 898298"/>
                <a:gd name="connsiteX15" fmla="*/ 124196 w 644969"/>
                <a:gd name="connsiteY15" fmla="*/ 872104 h 898298"/>
                <a:gd name="connsiteX16" fmla="*/ 191331 w 644969"/>
                <a:gd name="connsiteY16" fmla="*/ 826099 h 898298"/>
                <a:gd name="connsiteX17" fmla="*/ 304794 w 644969"/>
                <a:gd name="connsiteY17" fmla="*/ 653967 h 898298"/>
                <a:gd name="connsiteX18" fmla="*/ 337532 w 644969"/>
                <a:gd name="connsiteY18" fmla="*/ 497362 h 898298"/>
                <a:gd name="connsiteX19" fmla="*/ 401586 w 644969"/>
                <a:gd name="connsiteY19" fmla="*/ 612284 h 898298"/>
                <a:gd name="connsiteX20" fmla="*/ 453974 w 644969"/>
                <a:gd name="connsiteY20" fmla="*/ 845470 h 898298"/>
                <a:gd name="connsiteX21" fmla="*/ 506803 w 644969"/>
                <a:gd name="connsiteY21" fmla="*/ 898298 h 898298"/>
                <a:gd name="connsiteX22" fmla="*/ 559631 w 644969"/>
                <a:gd name="connsiteY22" fmla="*/ 845470 h 898298"/>
                <a:gd name="connsiteX23" fmla="*/ 509625 w 644969"/>
                <a:gd name="connsiteY23" fmla="*/ 626351 h 898298"/>
                <a:gd name="connsiteX24" fmla="*/ 488494 w 644969"/>
                <a:gd name="connsiteY24" fmla="*/ 560276 h 898298"/>
                <a:gd name="connsiteX25" fmla="*/ 410391 w 644969"/>
                <a:gd name="connsiteY25" fmla="*/ 418880 h 898298"/>
                <a:gd name="connsiteX26" fmla="*/ 446050 w 644969"/>
                <a:gd name="connsiteY26" fmla="*/ 240584 h 898298"/>
                <a:gd name="connsiteX27" fmla="*/ 471143 w 644969"/>
                <a:gd name="connsiteY27" fmla="*/ 298696 h 898298"/>
                <a:gd name="connsiteX28" fmla="*/ 529035 w 644969"/>
                <a:gd name="connsiteY28" fmla="*/ 363470 h 898298"/>
                <a:gd name="connsiteX29" fmla="*/ 582745 w 644969"/>
                <a:gd name="connsiteY29" fmla="*/ 416299 h 898298"/>
                <a:gd name="connsiteX30" fmla="*/ 607058 w 644969"/>
                <a:gd name="connsiteY30" fmla="*/ 418939 h 898298"/>
                <a:gd name="connsiteX31" fmla="*/ 642957 w 644969"/>
                <a:gd name="connsiteY31" fmla="*/ 380900 h 898298"/>
                <a:gd name="connsiteX32" fmla="*/ 600414 w 644969"/>
                <a:gd name="connsiteY32" fmla="*/ 304018 h 898298"/>
                <a:gd name="connsiteX0" fmla="*/ 598772 w 643327"/>
                <a:gd name="connsiteY0" fmla="*/ 304018 h 898298"/>
                <a:gd name="connsiteX1" fmla="*/ 550846 w 643327"/>
                <a:gd name="connsiteY1" fmla="*/ 251969 h 898298"/>
                <a:gd name="connsiteX2" fmla="*/ 449111 w 643327"/>
                <a:gd name="connsiteY2" fmla="*/ 29491 h 898298"/>
                <a:gd name="connsiteX3" fmla="*/ 316180 w 643327"/>
                <a:gd name="connsiteY3" fmla="*/ 4977 h 898298"/>
                <a:gd name="connsiteX4" fmla="*/ 157814 w 643327"/>
                <a:gd name="connsiteY4" fmla="*/ 83420 h 898298"/>
                <a:gd name="connsiteX5" fmla="*/ 128758 w 643327"/>
                <a:gd name="connsiteY5" fmla="*/ 112475 h 898298"/>
                <a:gd name="connsiteX6" fmla="*/ 62723 w 643327"/>
                <a:gd name="connsiteY6" fmla="*/ 270961 h 898298"/>
                <a:gd name="connsiteX7" fmla="*/ 91778 w 643327"/>
                <a:gd name="connsiteY7" fmla="*/ 339638 h 898298"/>
                <a:gd name="connsiteX8" fmla="*/ 111589 w 643327"/>
                <a:gd name="connsiteY8" fmla="*/ 343600 h 898298"/>
                <a:gd name="connsiteX9" fmla="*/ 160455 w 643327"/>
                <a:gd name="connsiteY9" fmla="*/ 310582 h 898298"/>
                <a:gd name="connsiteX10" fmla="*/ 214604 w 643327"/>
                <a:gd name="connsiteY10" fmla="*/ 173228 h 898298"/>
                <a:gd name="connsiteX11" fmla="*/ 270074 w 643327"/>
                <a:gd name="connsiteY11" fmla="*/ 152097 h 898298"/>
                <a:gd name="connsiteX12" fmla="*/ 228951 w 643327"/>
                <a:gd name="connsiteY12" fmla="*/ 585269 h 898298"/>
                <a:gd name="connsiteX13" fmla="*/ 1970 w 643327"/>
                <a:gd name="connsiteY13" fmla="*/ 812452 h 898298"/>
                <a:gd name="connsiteX14" fmla="*/ 122554 w 643327"/>
                <a:gd name="connsiteY14" fmla="*/ 872104 h 898298"/>
                <a:gd name="connsiteX15" fmla="*/ 189689 w 643327"/>
                <a:gd name="connsiteY15" fmla="*/ 826099 h 898298"/>
                <a:gd name="connsiteX16" fmla="*/ 303152 w 643327"/>
                <a:gd name="connsiteY16" fmla="*/ 653967 h 898298"/>
                <a:gd name="connsiteX17" fmla="*/ 335890 w 643327"/>
                <a:gd name="connsiteY17" fmla="*/ 497362 h 898298"/>
                <a:gd name="connsiteX18" fmla="*/ 399944 w 643327"/>
                <a:gd name="connsiteY18" fmla="*/ 612284 h 898298"/>
                <a:gd name="connsiteX19" fmla="*/ 452332 w 643327"/>
                <a:gd name="connsiteY19" fmla="*/ 845470 h 898298"/>
                <a:gd name="connsiteX20" fmla="*/ 505161 w 643327"/>
                <a:gd name="connsiteY20" fmla="*/ 898298 h 898298"/>
                <a:gd name="connsiteX21" fmla="*/ 557989 w 643327"/>
                <a:gd name="connsiteY21" fmla="*/ 845470 h 898298"/>
                <a:gd name="connsiteX22" fmla="*/ 507983 w 643327"/>
                <a:gd name="connsiteY22" fmla="*/ 626351 h 898298"/>
                <a:gd name="connsiteX23" fmla="*/ 486852 w 643327"/>
                <a:gd name="connsiteY23" fmla="*/ 560276 h 898298"/>
                <a:gd name="connsiteX24" fmla="*/ 408749 w 643327"/>
                <a:gd name="connsiteY24" fmla="*/ 418880 h 898298"/>
                <a:gd name="connsiteX25" fmla="*/ 444408 w 643327"/>
                <a:gd name="connsiteY25" fmla="*/ 240584 h 898298"/>
                <a:gd name="connsiteX26" fmla="*/ 469501 w 643327"/>
                <a:gd name="connsiteY26" fmla="*/ 298696 h 898298"/>
                <a:gd name="connsiteX27" fmla="*/ 527393 w 643327"/>
                <a:gd name="connsiteY27" fmla="*/ 363470 h 898298"/>
                <a:gd name="connsiteX28" fmla="*/ 581103 w 643327"/>
                <a:gd name="connsiteY28" fmla="*/ 416299 h 898298"/>
                <a:gd name="connsiteX29" fmla="*/ 605416 w 643327"/>
                <a:gd name="connsiteY29" fmla="*/ 418939 h 898298"/>
                <a:gd name="connsiteX30" fmla="*/ 641315 w 643327"/>
                <a:gd name="connsiteY30" fmla="*/ 380900 h 898298"/>
                <a:gd name="connsiteX31" fmla="*/ 598772 w 643327"/>
                <a:gd name="connsiteY31" fmla="*/ 304018 h 898298"/>
                <a:gd name="connsiteX0" fmla="*/ 539870 w 584425"/>
                <a:gd name="connsiteY0" fmla="*/ 304018 h 898298"/>
                <a:gd name="connsiteX1" fmla="*/ 491944 w 584425"/>
                <a:gd name="connsiteY1" fmla="*/ 251969 h 898298"/>
                <a:gd name="connsiteX2" fmla="*/ 390209 w 584425"/>
                <a:gd name="connsiteY2" fmla="*/ 29491 h 898298"/>
                <a:gd name="connsiteX3" fmla="*/ 257278 w 584425"/>
                <a:gd name="connsiteY3" fmla="*/ 4977 h 898298"/>
                <a:gd name="connsiteX4" fmla="*/ 98912 w 584425"/>
                <a:gd name="connsiteY4" fmla="*/ 83420 h 898298"/>
                <a:gd name="connsiteX5" fmla="*/ 69856 w 584425"/>
                <a:gd name="connsiteY5" fmla="*/ 112475 h 898298"/>
                <a:gd name="connsiteX6" fmla="*/ 3821 w 584425"/>
                <a:gd name="connsiteY6" fmla="*/ 270961 h 898298"/>
                <a:gd name="connsiteX7" fmla="*/ 32876 w 584425"/>
                <a:gd name="connsiteY7" fmla="*/ 339638 h 898298"/>
                <a:gd name="connsiteX8" fmla="*/ 52687 w 584425"/>
                <a:gd name="connsiteY8" fmla="*/ 343600 h 898298"/>
                <a:gd name="connsiteX9" fmla="*/ 101553 w 584425"/>
                <a:gd name="connsiteY9" fmla="*/ 310582 h 898298"/>
                <a:gd name="connsiteX10" fmla="*/ 155702 w 584425"/>
                <a:gd name="connsiteY10" fmla="*/ 173228 h 898298"/>
                <a:gd name="connsiteX11" fmla="*/ 211172 w 584425"/>
                <a:gd name="connsiteY11" fmla="*/ 152097 h 898298"/>
                <a:gd name="connsiteX12" fmla="*/ 170049 w 584425"/>
                <a:gd name="connsiteY12" fmla="*/ 585269 h 898298"/>
                <a:gd name="connsiteX13" fmla="*/ 24030 w 584425"/>
                <a:gd name="connsiteY13" fmla="*/ 788640 h 898298"/>
                <a:gd name="connsiteX14" fmla="*/ 63652 w 584425"/>
                <a:gd name="connsiteY14" fmla="*/ 872104 h 898298"/>
                <a:gd name="connsiteX15" fmla="*/ 130787 w 584425"/>
                <a:gd name="connsiteY15" fmla="*/ 826099 h 898298"/>
                <a:gd name="connsiteX16" fmla="*/ 244250 w 584425"/>
                <a:gd name="connsiteY16" fmla="*/ 653967 h 898298"/>
                <a:gd name="connsiteX17" fmla="*/ 276988 w 584425"/>
                <a:gd name="connsiteY17" fmla="*/ 497362 h 898298"/>
                <a:gd name="connsiteX18" fmla="*/ 341042 w 584425"/>
                <a:gd name="connsiteY18" fmla="*/ 612284 h 898298"/>
                <a:gd name="connsiteX19" fmla="*/ 393430 w 584425"/>
                <a:gd name="connsiteY19" fmla="*/ 845470 h 898298"/>
                <a:gd name="connsiteX20" fmla="*/ 446259 w 584425"/>
                <a:gd name="connsiteY20" fmla="*/ 898298 h 898298"/>
                <a:gd name="connsiteX21" fmla="*/ 499087 w 584425"/>
                <a:gd name="connsiteY21" fmla="*/ 845470 h 898298"/>
                <a:gd name="connsiteX22" fmla="*/ 449081 w 584425"/>
                <a:gd name="connsiteY22" fmla="*/ 626351 h 898298"/>
                <a:gd name="connsiteX23" fmla="*/ 427950 w 584425"/>
                <a:gd name="connsiteY23" fmla="*/ 560276 h 898298"/>
                <a:gd name="connsiteX24" fmla="*/ 349847 w 584425"/>
                <a:gd name="connsiteY24" fmla="*/ 418880 h 898298"/>
                <a:gd name="connsiteX25" fmla="*/ 385506 w 584425"/>
                <a:gd name="connsiteY25" fmla="*/ 240584 h 898298"/>
                <a:gd name="connsiteX26" fmla="*/ 410599 w 584425"/>
                <a:gd name="connsiteY26" fmla="*/ 298696 h 898298"/>
                <a:gd name="connsiteX27" fmla="*/ 468491 w 584425"/>
                <a:gd name="connsiteY27" fmla="*/ 363470 h 898298"/>
                <a:gd name="connsiteX28" fmla="*/ 522201 w 584425"/>
                <a:gd name="connsiteY28" fmla="*/ 416299 h 898298"/>
                <a:gd name="connsiteX29" fmla="*/ 546514 w 584425"/>
                <a:gd name="connsiteY29" fmla="*/ 418939 h 898298"/>
                <a:gd name="connsiteX30" fmla="*/ 582413 w 584425"/>
                <a:gd name="connsiteY30" fmla="*/ 380900 h 898298"/>
                <a:gd name="connsiteX31" fmla="*/ 539870 w 584425"/>
                <a:gd name="connsiteY31" fmla="*/ 304018 h 898298"/>
                <a:gd name="connsiteX0" fmla="*/ 539870 w 584425"/>
                <a:gd name="connsiteY0" fmla="*/ 304018 h 898298"/>
                <a:gd name="connsiteX1" fmla="*/ 491944 w 584425"/>
                <a:gd name="connsiteY1" fmla="*/ 251969 h 898298"/>
                <a:gd name="connsiteX2" fmla="*/ 390209 w 584425"/>
                <a:gd name="connsiteY2" fmla="*/ 29491 h 898298"/>
                <a:gd name="connsiteX3" fmla="*/ 257278 w 584425"/>
                <a:gd name="connsiteY3" fmla="*/ 4977 h 898298"/>
                <a:gd name="connsiteX4" fmla="*/ 98912 w 584425"/>
                <a:gd name="connsiteY4" fmla="*/ 83420 h 898298"/>
                <a:gd name="connsiteX5" fmla="*/ 69856 w 584425"/>
                <a:gd name="connsiteY5" fmla="*/ 112475 h 898298"/>
                <a:gd name="connsiteX6" fmla="*/ 3821 w 584425"/>
                <a:gd name="connsiteY6" fmla="*/ 270961 h 898298"/>
                <a:gd name="connsiteX7" fmla="*/ 32876 w 584425"/>
                <a:gd name="connsiteY7" fmla="*/ 339638 h 898298"/>
                <a:gd name="connsiteX8" fmla="*/ 52687 w 584425"/>
                <a:gd name="connsiteY8" fmla="*/ 343600 h 898298"/>
                <a:gd name="connsiteX9" fmla="*/ 101553 w 584425"/>
                <a:gd name="connsiteY9" fmla="*/ 310582 h 898298"/>
                <a:gd name="connsiteX10" fmla="*/ 155702 w 584425"/>
                <a:gd name="connsiteY10" fmla="*/ 173228 h 898298"/>
                <a:gd name="connsiteX11" fmla="*/ 211172 w 584425"/>
                <a:gd name="connsiteY11" fmla="*/ 152097 h 898298"/>
                <a:gd name="connsiteX12" fmla="*/ 170049 w 584425"/>
                <a:gd name="connsiteY12" fmla="*/ 585269 h 898298"/>
                <a:gd name="connsiteX13" fmla="*/ 24030 w 584425"/>
                <a:gd name="connsiteY13" fmla="*/ 788640 h 898298"/>
                <a:gd name="connsiteX14" fmla="*/ 63652 w 584425"/>
                <a:gd name="connsiteY14" fmla="*/ 872104 h 898298"/>
                <a:gd name="connsiteX15" fmla="*/ 126025 w 584425"/>
                <a:gd name="connsiteY15" fmla="*/ 838005 h 898298"/>
                <a:gd name="connsiteX16" fmla="*/ 244250 w 584425"/>
                <a:gd name="connsiteY16" fmla="*/ 653967 h 898298"/>
                <a:gd name="connsiteX17" fmla="*/ 276988 w 584425"/>
                <a:gd name="connsiteY17" fmla="*/ 497362 h 898298"/>
                <a:gd name="connsiteX18" fmla="*/ 341042 w 584425"/>
                <a:gd name="connsiteY18" fmla="*/ 612284 h 898298"/>
                <a:gd name="connsiteX19" fmla="*/ 393430 w 584425"/>
                <a:gd name="connsiteY19" fmla="*/ 845470 h 898298"/>
                <a:gd name="connsiteX20" fmla="*/ 446259 w 584425"/>
                <a:gd name="connsiteY20" fmla="*/ 898298 h 898298"/>
                <a:gd name="connsiteX21" fmla="*/ 499087 w 584425"/>
                <a:gd name="connsiteY21" fmla="*/ 845470 h 898298"/>
                <a:gd name="connsiteX22" fmla="*/ 449081 w 584425"/>
                <a:gd name="connsiteY22" fmla="*/ 626351 h 898298"/>
                <a:gd name="connsiteX23" fmla="*/ 427950 w 584425"/>
                <a:gd name="connsiteY23" fmla="*/ 560276 h 898298"/>
                <a:gd name="connsiteX24" fmla="*/ 349847 w 584425"/>
                <a:gd name="connsiteY24" fmla="*/ 418880 h 898298"/>
                <a:gd name="connsiteX25" fmla="*/ 385506 w 584425"/>
                <a:gd name="connsiteY25" fmla="*/ 240584 h 898298"/>
                <a:gd name="connsiteX26" fmla="*/ 410599 w 584425"/>
                <a:gd name="connsiteY26" fmla="*/ 298696 h 898298"/>
                <a:gd name="connsiteX27" fmla="*/ 468491 w 584425"/>
                <a:gd name="connsiteY27" fmla="*/ 363470 h 898298"/>
                <a:gd name="connsiteX28" fmla="*/ 522201 w 584425"/>
                <a:gd name="connsiteY28" fmla="*/ 416299 h 898298"/>
                <a:gd name="connsiteX29" fmla="*/ 546514 w 584425"/>
                <a:gd name="connsiteY29" fmla="*/ 418939 h 898298"/>
                <a:gd name="connsiteX30" fmla="*/ 582413 w 584425"/>
                <a:gd name="connsiteY30" fmla="*/ 380900 h 898298"/>
                <a:gd name="connsiteX31" fmla="*/ 539870 w 584425"/>
                <a:gd name="connsiteY31" fmla="*/ 304018 h 898298"/>
                <a:gd name="connsiteX0" fmla="*/ 539870 w 584425"/>
                <a:gd name="connsiteY0" fmla="*/ 304018 h 898298"/>
                <a:gd name="connsiteX1" fmla="*/ 491944 w 584425"/>
                <a:gd name="connsiteY1" fmla="*/ 251969 h 898298"/>
                <a:gd name="connsiteX2" fmla="*/ 390209 w 584425"/>
                <a:gd name="connsiteY2" fmla="*/ 29491 h 898298"/>
                <a:gd name="connsiteX3" fmla="*/ 257278 w 584425"/>
                <a:gd name="connsiteY3" fmla="*/ 4977 h 898298"/>
                <a:gd name="connsiteX4" fmla="*/ 98912 w 584425"/>
                <a:gd name="connsiteY4" fmla="*/ 83420 h 898298"/>
                <a:gd name="connsiteX5" fmla="*/ 69856 w 584425"/>
                <a:gd name="connsiteY5" fmla="*/ 112475 h 898298"/>
                <a:gd name="connsiteX6" fmla="*/ 3821 w 584425"/>
                <a:gd name="connsiteY6" fmla="*/ 270961 h 898298"/>
                <a:gd name="connsiteX7" fmla="*/ 32876 w 584425"/>
                <a:gd name="connsiteY7" fmla="*/ 339638 h 898298"/>
                <a:gd name="connsiteX8" fmla="*/ 52687 w 584425"/>
                <a:gd name="connsiteY8" fmla="*/ 343600 h 898298"/>
                <a:gd name="connsiteX9" fmla="*/ 101553 w 584425"/>
                <a:gd name="connsiteY9" fmla="*/ 310582 h 898298"/>
                <a:gd name="connsiteX10" fmla="*/ 155702 w 584425"/>
                <a:gd name="connsiteY10" fmla="*/ 173228 h 898298"/>
                <a:gd name="connsiteX11" fmla="*/ 211172 w 584425"/>
                <a:gd name="connsiteY11" fmla="*/ 152097 h 898298"/>
                <a:gd name="connsiteX12" fmla="*/ 170049 w 584425"/>
                <a:gd name="connsiteY12" fmla="*/ 585269 h 898298"/>
                <a:gd name="connsiteX13" fmla="*/ 24030 w 584425"/>
                <a:gd name="connsiteY13" fmla="*/ 788640 h 898298"/>
                <a:gd name="connsiteX14" fmla="*/ 63652 w 584425"/>
                <a:gd name="connsiteY14" fmla="*/ 872104 h 898298"/>
                <a:gd name="connsiteX15" fmla="*/ 126025 w 584425"/>
                <a:gd name="connsiteY15" fmla="*/ 838005 h 898298"/>
                <a:gd name="connsiteX16" fmla="*/ 244250 w 584425"/>
                <a:gd name="connsiteY16" fmla="*/ 653967 h 898298"/>
                <a:gd name="connsiteX17" fmla="*/ 276988 w 584425"/>
                <a:gd name="connsiteY17" fmla="*/ 497362 h 898298"/>
                <a:gd name="connsiteX18" fmla="*/ 341042 w 584425"/>
                <a:gd name="connsiteY18" fmla="*/ 612284 h 898298"/>
                <a:gd name="connsiteX19" fmla="*/ 393430 w 584425"/>
                <a:gd name="connsiteY19" fmla="*/ 845470 h 898298"/>
                <a:gd name="connsiteX20" fmla="*/ 446259 w 584425"/>
                <a:gd name="connsiteY20" fmla="*/ 898298 h 898298"/>
                <a:gd name="connsiteX21" fmla="*/ 499087 w 584425"/>
                <a:gd name="connsiteY21" fmla="*/ 845470 h 898298"/>
                <a:gd name="connsiteX22" fmla="*/ 449081 w 584425"/>
                <a:gd name="connsiteY22" fmla="*/ 626351 h 898298"/>
                <a:gd name="connsiteX23" fmla="*/ 427950 w 584425"/>
                <a:gd name="connsiteY23" fmla="*/ 560276 h 898298"/>
                <a:gd name="connsiteX24" fmla="*/ 371279 w 584425"/>
                <a:gd name="connsiteY24" fmla="*/ 435549 h 898298"/>
                <a:gd name="connsiteX25" fmla="*/ 385506 w 584425"/>
                <a:gd name="connsiteY25" fmla="*/ 240584 h 898298"/>
                <a:gd name="connsiteX26" fmla="*/ 410599 w 584425"/>
                <a:gd name="connsiteY26" fmla="*/ 298696 h 898298"/>
                <a:gd name="connsiteX27" fmla="*/ 468491 w 584425"/>
                <a:gd name="connsiteY27" fmla="*/ 363470 h 898298"/>
                <a:gd name="connsiteX28" fmla="*/ 522201 w 584425"/>
                <a:gd name="connsiteY28" fmla="*/ 416299 h 898298"/>
                <a:gd name="connsiteX29" fmla="*/ 546514 w 584425"/>
                <a:gd name="connsiteY29" fmla="*/ 418939 h 898298"/>
                <a:gd name="connsiteX30" fmla="*/ 582413 w 584425"/>
                <a:gd name="connsiteY30" fmla="*/ 380900 h 898298"/>
                <a:gd name="connsiteX31" fmla="*/ 539870 w 584425"/>
                <a:gd name="connsiteY31" fmla="*/ 304018 h 898298"/>
                <a:gd name="connsiteX0" fmla="*/ 539870 w 584425"/>
                <a:gd name="connsiteY0" fmla="*/ 304018 h 898298"/>
                <a:gd name="connsiteX1" fmla="*/ 491944 w 584425"/>
                <a:gd name="connsiteY1" fmla="*/ 251969 h 898298"/>
                <a:gd name="connsiteX2" fmla="*/ 390209 w 584425"/>
                <a:gd name="connsiteY2" fmla="*/ 29491 h 898298"/>
                <a:gd name="connsiteX3" fmla="*/ 257278 w 584425"/>
                <a:gd name="connsiteY3" fmla="*/ 4977 h 898298"/>
                <a:gd name="connsiteX4" fmla="*/ 98912 w 584425"/>
                <a:gd name="connsiteY4" fmla="*/ 83420 h 898298"/>
                <a:gd name="connsiteX5" fmla="*/ 69856 w 584425"/>
                <a:gd name="connsiteY5" fmla="*/ 112475 h 898298"/>
                <a:gd name="connsiteX6" fmla="*/ 3821 w 584425"/>
                <a:gd name="connsiteY6" fmla="*/ 270961 h 898298"/>
                <a:gd name="connsiteX7" fmla="*/ 32876 w 584425"/>
                <a:gd name="connsiteY7" fmla="*/ 339638 h 898298"/>
                <a:gd name="connsiteX8" fmla="*/ 52687 w 584425"/>
                <a:gd name="connsiteY8" fmla="*/ 343600 h 898298"/>
                <a:gd name="connsiteX9" fmla="*/ 101553 w 584425"/>
                <a:gd name="connsiteY9" fmla="*/ 310582 h 898298"/>
                <a:gd name="connsiteX10" fmla="*/ 155702 w 584425"/>
                <a:gd name="connsiteY10" fmla="*/ 173228 h 898298"/>
                <a:gd name="connsiteX11" fmla="*/ 211172 w 584425"/>
                <a:gd name="connsiteY11" fmla="*/ 152097 h 898298"/>
                <a:gd name="connsiteX12" fmla="*/ 170049 w 584425"/>
                <a:gd name="connsiteY12" fmla="*/ 585269 h 898298"/>
                <a:gd name="connsiteX13" fmla="*/ 24030 w 584425"/>
                <a:gd name="connsiteY13" fmla="*/ 788640 h 898298"/>
                <a:gd name="connsiteX14" fmla="*/ 63652 w 584425"/>
                <a:gd name="connsiteY14" fmla="*/ 872104 h 898298"/>
                <a:gd name="connsiteX15" fmla="*/ 190319 w 584425"/>
                <a:gd name="connsiteY15" fmla="*/ 818955 h 898298"/>
                <a:gd name="connsiteX16" fmla="*/ 244250 w 584425"/>
                <a:gd name="connsiteY16" fmla="*/ 653967 h 898298"/>
                <a:gd name="connsiteX17" fmla="*/ 276988 w 584425"/>
                <a:gd name="connsiteY17" fmla="*/ 497362 h 898298"/>
                <a:gd name="connsiteX18" fmla="*/ 341042 w 584425"/>
                <a:gd name="connsiteY18" fmla="*/ 612284 h 898298"/>
                <a:gd name="connsiteX19" fmla="*/ 393430 w 584425"/>
                <a:gd name="connsiteY19" fmla="*/ 845470 h 898298"/>
                <a:gd name="connsiteX20" fmla="*/ 446259 w 584425"/>
                <a:gd name="connsiteY20" fmla="*/ 898298 h 898298"/>
                <a:gd name="connsiteX21" fmla="*/ 499087 w 584425"/>
                <a:gd name="connsiteY21" fmla="*/ 845470 h 898298"/>
                <a:gd name="connsiteX22" fmla="*/ 449081 w 584425"/>
                <a:gd name="connsiteY22" fmla="*/ 626351 h 898298"/>
                <a:gd name="connsiteX23" fmla="*/ 427950 w 584425"/>
                <a:gd name="connsiteY23" fmla="*/ 560276 h 898298"/>
                <a:gd name="connsiteX24" fmla="*/ 371279 w 584425"/>
                <a:gd name="connsiteY24" fmla="*/ 435549 h 898298"/>
                <a:gd name="connsiteX25" fmla="*/ 385506 w 584425"/>
                <a:gd name="connsiteY25" fmla="*/ 240584 h 898298"/>
                <a:gd name="connsiteX26" fmla="*/ 410599 w 584425"/>
                <a:gd name="connsiteY26" fmla="*/ 298696 h 898298"/>
                <a:gd name="connsiteX27" fmla="*/ 468491 w 584425"/>
                <a:gd name="connsiteY27" fmla="*/ 363470 h 898298"/>
                <a:gd name="connsiteX28" fmla="*/ 522201 w 584425"/>
                <a:gd name="connsiteY28" fmla="*/ 416299 h 898298"/>
                <a:gd name="connsiteX29" fmla="*/ 546514 w 584425"/>
                <a:gd name="connsiteY29" fmla="*/ 418939 h 898298"/>
                <a:gd name="connsiteX30" fmla="*/ 582413 w 584425"/>
                <a:gd name="connsiteY30" fmla="*/ 380900 h 898298"/>
                <a:gd name="connsiteX31" fmla="*/ 539870 w 584425"/>
                <a:gd name="connsiteY31" fmla="*/ 304018 h 898298"/>
                <a:gd name="connsiteX0" fmla="*/ 539870 w 584425"/>
                <a:gd name="connsiteY0" fmla="*/ 304018 h 898298"/>
                <a:gd name="connsiteX1" fmla="*/ 491944 w 584425"/>
                <a:gd name="connsiteY1" fmla="*/ 251969 h 898298"/>
                <a:gd name="connsiteX2" fmla="*/ 390209 w 584425"/>
                <a:gd name="connsiteY2" fmla="*/ 29491 h 898298"/>
                <a:gd name="connsiteX3" fmla="*/ 257278 w 584425"/>
                <a:gd name="connsiteY3" fmla="*/ 4977 h 898298"/>
                <a:gd name="connsiteX4" fmla="*/ 98912 w 584425"/>
                <a:gd name="connsiteY4" fmla="*/ 83420 h 898298"/>
                <a:gd name="connsiteX5" fmla="*/ 69856 w 584425"/>
                <a:gd name="connsiteY5" fmla="*/ 112475 h 898298"/>
                <a:gd name="connsiteX6" fmla="*/ 3821 w 584425"/>
                <a:gd name="connsiteY6" fmla="*/ 270961 h 898298"/>
                <a:gd name="connsiteX7" fmla="*/ 32876 w 584425"/>
                <a:gd name="connsiteY7" fmla="*/ 339638 h 898298"/>
                <a:gd name="connsiteX8" fmla="*/ 52687 w 584425"/>
                <a:gd name="connsiteY8" fmla="*/ 343600 h 898298"/>
                <a:gd name="connsiteX9" fmla="*/ 101553 w 584425"/>
                <a:gd name="connsiteY9" fmla="*/ 310582 h 898298"/>
                <a:gd name="connsiteX10" fmla="*/ 155702 w 584425"/>
                <a:gd name="connsiteY10" fmla="*/ 173228 h 898298"/>
                <a:gd name="connsiteX11" fmla="*/ 211172 w 584425"/>
                <a:gd name="connsiteY11" fmla="*/ 152097 h 898298"/>
                <a:gd name="connsiteX12" fmla="*/ 170049 w 584425"/>
                <a:gd name="connsiteY12" fmla="*/ 585269 h 898298"/>
                <a:gd name="connsiteX13" fmla="*/ 24030 w 584425"/>
                <a:gd name="connsiteY13" fmla="*/ 788640 h 898298"/>
                <a:gd name="connsiteX14" fmla="*/ 127945 w 584425"/>
                <a:gd name="connsiteY14" fmla="*/ 860198 h 898298"/>
                <a:gd name="connsiteX15" fmla="*/ 190319 w 584425"/>
                <a:gd name="connsiteY15" fmla="*/ 818955 h 898298"/>
                <a:gd name="connsiteX16" fmla="*/ 244250 w 584425"/>
                <a:gd name="connsiteY16" fmla="*/ 653967 h 898298"/>
                <a:gd name="connsiteX17" fmla="*/ 276988 w 584425"/>
                <a:gd name="connsiteY17" fmla="*/ 497362 h 898298"/>
                <a:gd name="connsiteX18" fmla="*/ 341042 w 584425"/>
                <a:gd name="connsiteY18" fmla="*/ 612284 h 898298"/>
                <a:gd name="connsiteX19" fmla="*/ 393430 w 584425"/>
                <a:gd name="connsiteY19" fmla="*/ 845470 h 898298"/>
                <a:gd name="connsiteX20" fmla="*/ 446259 w 584425"/>
                <a:gd name="connsiteY20" fmla="*/ 898298 h 898298"/>
                <a:gd name="connsiteX21" fmla="*/ 499087 w 584425"/>
                <a:gd name="connsiteY21" fmla="*/ 845470 h 898298"/>
                <a:gd name="connsiteX22" fmla="*/ 449081 w 584425"/>
                <a:gd name="connsiteY22" fmla="*/ 626351 h 898298"/>
                <a:gd name="connsiteX23" fmla="*/ 427950 w 584425"/>
                <a:gd name="connsiteY23" fmla="*/ 560276 h 898298"/>
                <a:gd name="connsiteX24" fmla="*/ 371279 w 584425"/>
                <a:gd name="connsiteY24" fmla="*/ 435549 h 898298"/>
                <a:gd name="connsiteX25" fmla="*/ 385506 w 584425"/>
                <a:gd name="connsiteY25" fmla="*/ 240584 h 898298"/>
                <a:gd name="connsiteX26" fmla="*/ 410599 w 584425"/>
                <a:gd name="connsiteY26" fmla="*/ 298696 h 898298"/>
                <a:gd name="connsiteX27" fmla="*/ 468491 w 584425"/>
                <a:gd name="connsiteY27" fmla="*/ 363470 h 898298"/>
                <a:gd name="connsiteX28" fmla="*/ 522201 w 584425"/>
                <a:gd name="connsiteY28" fmla="*/ 416299 h 898298"/>
                <a:gd name="connsiteX29" fmla="*/ 546514 w 584425"/>
                <a:gd name="connsiteY29" fmla="*/ 418939 h 898298"/>
                <a:gd name="connsiteX30" fmla="*/ 582413 w 584425"/>
                <a:gd name="connsiteY30" fmla="*/ 380900 h 898298"/>
                <a:gd name="connsiteX31" fmla="*/ 539870 w 584425"/>
                <a:gd name="connsiteY31" fmla="*/ 304018 h 898298"/>
                <a:gd name="connsiteX0" fmla="*/ 539870 w 584425"/>
                <a:gd name="connsiteY0" fmla="*/ 304018 h 898298"/>
                <a:gd name="connsiteX1" fmla="*/ 491944 w 584425"/>
                <a:gd name="connsiteY1" fmla="*/ 251969 h 898298"/>
                <a:gd name="connsiteX2" fmla="*/ 390209 w 584425"/>
                <a:gd name="connsiteY2" fmla="*/ 29491 h 898298"/>
                <a:gd name="connsiteX3" fmla="*/ 257278 w 584425"/>
                <a:gd name="connsiteY3" fmla="*/ 4977 h 898298"/>
                <a:gd name="connsiteX4" fmla="*/ 98912 w 584425"/>
                <a:gd name="connsiteY4" fmla="*/ 83420 h 898298"/>
                <a:gd name="connsiteX5" fmla="*/ 69856 w 584425"/>
                <a:gd name="connsiteY5" fmla="*/ 112475 h 898298"/>
                <a:gd name="connsiteX6" fmla="*/ 3821 w 584425"/>
                <a:gd name="connsiteY6" fmla="*/ 270961 h 898298"/>
                <a:gd name="connsiteX7" fmla="*/ 32876 w 584425"/>
                <a:gd name="connsiteY7" fmla="*/ 339638 h 898298"/>
                <a:gd name="connsiteX8" fmla="*/ 52687 w 584425"/>
                <a:gd name="connsiteY8" fmla="*/ 343600 h 898298"/>
                <a:gd name="connsiteX9" fmla="*/ 101553 w 584425"/>
                <a:gd name="connsiteY9" fmla="*/ 310582 h 898298"/>
                <a:gd name="connsiteX10" fmla="*/ 155702 w 584425"/>
                <a:gd name="connsiteY10" fmla="*/ 173228 h 898298"/>
                <a:gd name="connsiteX11" fmla="*/ 211172 w 584425"/>
                <a:gd name="connsiteY11" fmla="*/ 152097 h 898298"/>
                <a:gd name="connsiteX12" fmla="*/ 170049 w 584425"/>
                <a:gd name="connsiteY12" fmla="*/ 585269 h 898298"/>
                <a:gd name="connsiteX13" fmla="*/ 85943 w 584425"/>
                <a:gd name="connsiteY13" fmla="*/ 771972 h 898298"/>
                <a:gd name="connsiteX14" fmla="*/ 127945 w 584425"/>
                <a:gd name="connsiteY14" fmla="*/ 860198 h 898298"/>
                <a:gd name="connsiteX15" fmla="*/ 190319 w 584425"/>
                <a:gd name="connsiteY15" fmla="*/ 818955 h 898298"/>
                <a:gd name="connsiteX16" fmla="*/ 244250 w 584425"/>
                <a:gd name="connsiteY16" fmla="*/ 653967 h 898298"/>
                <a:gd name="connsiteX17" fmla="*/ 276988 w 584425"/>
                <a:gd name="connsiteY17" fmla="*/ 497362 h 898298"/>
                <a:gd name="connsiteX18" fmla="*/ 341042 w 584425"/>
                <a:gd name="connsiteY18" fmla="*/ 612284 h 898298"/>
                <a:gd name="connsiteX19" fmla="*/ 393430 w 584425"/>
                <a:gd name="connsiteY19" fmla="*/ 845470 h 898298"/>
                <a:gd name="connsiteX20" fmla="*/ 446259 w 584425"/>
                <a:gd name="connsiteY20" fmla="*/ 898298 h 898298"/>
                <a:gd name="connsiteX21" fmla="*/ 499087 w 584425"/>
                <a:gd name="connsiteY21" fmla="*/ 845470 h 898298"/>
                <a:gd name="connsiteX22" fmla="*/ 449081 w 584425"/>
                <a:gd name="connsiteY22" fmla="*/ 626351 h 898298"/>
                <a:gd name="connsiteX23" fmla="*/ 427950 w 584425"/>
                <a:gd name="connsiteY23" fmla="*/ 560276 h 898298"/>
                <a:gd name="connsiteX24" fmla="*/ 371279 w 584425"/>
                <a:gd name="connsiteY24" fmla="*/ 435549 h 898298"/>
                <a:gd name="connsiteX25" fmla="*/ 385506 w 584425"/>
                <a:gd name="connsiteY25" fmla="*/ 240584 h 898298"/>
                <a:gd name="connsiteX26" fmla="*/ 410599 w 584425"/>
                <a:gd name="connsiteY26" fmla="*/ 298696 h 898298"/>
                <a:gd name="connsiteX27" fmla="*/ 468491 w 584425"/>
                <a:gd name="connsiteY27" fmla="*/ 363470 h 898298"/>
                <a:gd name="connsiteX28" fmla="*/ 522201 w 584425"/>
                <a:gd name="connsiteY28" fmla="*/ 416299 h 898298"/>
                <a:gd name="connsiteX29" fmla="*/ 546514 w 584425"/>
                <a:gd name="connsiteY29" fmla="*/ 418939 h 898298"/>
                <a:gd name="connsiteX30" fmla="*/ 582413 w 584425"/>
                <a:gd name="connsiteY30" fmla="*/ 380900 h 898298"/>
                <a:gd name="connsiteX31" fmla="*/ 539870 w 584425"/>
                <a:gd name="connsiteY31" fmla="*/ 304018 h 898298"/>
                <a:gd name="connsiteX0" fmla="*/ 539870 w 584425"/>
                <a:gd name="connsiteY0" fmla="*/ 304018 h 898298"/>
                <a:gd name="connsiteX1" fmla="*/ 491944 w 584425"/>
                <a:gd name="connsiteY1" fmla="*/ 251969 h 898298"/>
                <a:gd name="connsiteX2" fmla="*/ 390209 w 584425"/>
                <a:gd name="connsiteY2" fmla="*/ 29491 h 898298"/>
                <a:gd name="connsiteX3" fmla="*/ 257278 w 584425"/>
                <a:gd name="connsiteY3" fmla="*/ 4977 h 898298"/>
                <a:gd name="connsiteX4" fmla="*/ 98912 w 584425"/>
                <a:gd name="connsiteY4" fmla="*/ 83420 h 898298"/>
                <a:gd name="connsiteX5" fmla="*/ 69856 w 584425"/>
                <a:gd name="connsiteY5" fmla="*/ 112475 h 898298"/>
                <a:gd name="connsiteX6" fmla="*/ 3821 w 584425"/>
                <a:gd name="connsiteY6" fmla="*/ 270961 h 898298"/>
                <a:gd name="connsiteX7" fmla="*/ 32876 w 584425"/>
                <a:gd name="connsiteY7" fmla="*/ 339638 h 898298"/>
                <a:gd name="connsiteX8" fmla="*/ 52687 w 584425"/>
                <a:gd name="connsiteY8" fmla="*/ 343600 h 898298"/>
                <a:gd name="connsiteX9" fmla="*/ 101553 w 584425"/>
                <a:gd name="connsiteY9" fmla="*/ 310582 h 898298"/>
                <a:gd name="connsiteX10" fmla="*/ 155702 w 584425"/>
                <a:gd name="connsiteY10" fmla="*/ 173228 h 898298"/>
                <a:gd name="connsiteX11" fmla="*/ 211172 w 584425"/>
                <a:gd name="connsiteY11" fmla="*/ 152097 h 898298"/>
                <a:gd name="connsiteX12" fmla="*/ 170049 w 584425"/>
                <a:gd name="connsiteY12" fmla="*/ 585269 h 898298"/>
                <a:gd name="connsiteX13" fmla="*/ 85943 w 584425"/>
                <a:gd name="connsiteY13" fmla="*/ 771972 h 898298"/>
                <a:gd name="connsiteX14" fmla="*/ 113657 w 584425"/>
                <a:gd name="connsiteY14" fmla="*/ 853054 h 898298"/>
                <a:gd name="connsiteX15" fmla="*/ 190319 w 584425"/>
                <a:gd name="connsiteY15" fmla="*/ 818955 h 898298"/>
                <a:gd name="connsiteX16" fmla="*/ 244250 w 584425"/>
                <a:gd name="connsiteY16" fmla="*/ 653967 h 898298"/>
                <a:gd name="connsiteX17" fmla="*/ 276988 w 584425"/>
                <a:gd name="connsiteY17" fmla="*/ 497362 h 898298"/>
                <a:gd name="connsiteX18" fmla="*/ 341042 w 584425"/>
                <a:gd name="connsiteY18" fmla="*/ 612284 h 898298"/>
                <a:gd name="connsiteX19" fmla="*/ 393430 w 584425"/>
                <a:gd name="connsiteY19" fmla="*/ 845470 h 898298"/>
                <a:gd name="connsiteX20" fmla="*/ 446259 w 584425"/>
                <a:gd name="connsiteY20" fmla="*/ 898298 h 898298"/>
                <a:gd name="connsiteX21" fmla="*/ 499087 w 584425"/>
                <a:gd name="connsiteY21" fmla="*/ 845470 h 898298"/>
                <a:gd name="connsiteX22" fmla="*/ 449081 w 584425"/>
                <a:gd name="connsiteY22" fmla="*/ 626351 h 898298"/>
                <a:gd name="connsiteX23" fmla="*/ 427950 w 584425"/>
                <a:gd name="connsiteY23" fmla="*/ 560276 h 898298"/>
                <a:gd name="connsiteX24" fmla="*/ 371279 w 584425"/>
                <a:gd name="connsiteY24" fmla="*/ 435549 h 898298"/>
                <a:gd name="connsiteX25" fmla="*/ 385506 w 584425"/>
                <a:gd name="connsiteY25" fmla="*/ 240584 h 898298"/>
                <a:gd name="connsiteX26" fmla="*/ 410599 w 584425"/>
                <a:gd name="connsiteY26" fmla="*/ 298696 h 898298"/>
                <a:gd name="connsiteX27" fmla="*/ 468491 w 584425"/>
                <a:gd name="connsiteY27" fmla="*/ 363470 h 898298"/>
                <a:gd name="connsiteX28" fmla="*/ 522201 w 584425"/>
                <a:gd name="connsiteY28" fmla="*/ 416299 h 898298"/>
                <a:gd name="connsiteX29" fmla="*/ 546514 w 584425"/>
                <a:gd name="connsiteY29" fmla="*/ 418939 h 898298"/>
                <a:gd name="connsiteX30" fmla="*/ 582413 w 584425"/>
                <a:gd name="connsiteY30" fmla="*/ 380900 h 898298"/>
                <a:gd name="connsiteX31" fmla="*/ 539870 w 584425"/>
                <a:gd name="connsiteY31" fmla="*/ 304018 h 898298"/>
                <a:gd name="connsiteX0" fmla="*/ 539870 w 584425"/>
                <a:gd name="connsiteY0" fmla="*/ 304018 h 898298"/>
                <a:gd name="connsiteX1" fmla="*/ 491944 w 584425"/>
                <a:gd name="connsiteY1" fmla="*/ 251969 h 898298"/>
                <a:gd name="connsiteX2" fmla="*/ 390209 w 584425"/>
                <a:gd name="connsiteY2" fmla="*/ 29491 h 898298"/>
                <a:gd name="connsiteX3" fmla="*/ 257278 w 584425"/>
                <a:gd name="connsiteY3" fmla="*/ 4977 h 898298"/>
                <a:gd name="connsiteX4" fmla="*/ 98912 w 584425"/>
                <a:gd name="connsiteY4" fmla="*/ 83420 h 898298"/>
                <a:gd name="connsiteX5" fmla="*/ 69856 w 584425"/>
                <a:gd name="connsiteY5" fmla="*/ 112475 h 898298"/>
                <a:gd name="connsiteX6" fmla="*/ 3821 w 584425"/>
                <a:gd name="connsiteY6" fmla="*/ 270961 h 898298"/>
                <a:gd name="connsiteX7" fmla="*/ 32876 w 584425"/>
                <a:gd name="connsiteY7" fmla="*/ 339638 h 898298"/>
                <a:gd name="connsiteX8" fmla="*/ 52687 w 584425"/>
                <a:gd name="connsiteY8" fmla="*/ 343600 h 898298"/>
                <a:gd name="connsiteX9" fmla="*/ 101553 w 584425"/>
                <a:gd name="connsiteY9" fmla="*/ 310582 h 898298"/>
                <a:gd name="connsiteX10" fmla="*/ 155702 w 584425"/>
                <a:gd name="connsiteY10" fmla="*/ 173228 h 898298"/>
                <a:gd name="connsiteX11" fmla="*/ 211172 w 584425"/>
                <a:gd name="connsiteY11" fmla="*/ 152097 h 898298"/>
                <a:gd name="connsiteX12" fmla="*/ 170049 w 584425"/>
                <a:gd name="connsiteY12" fmla="*/ 585269 h 898298"/>
                <a:gd name="connsiteX13" fmla="*/ 85943 w 584425"/>
                <a:gd name="connsiteY13" fmla="*/ 771972 h 898298"/>
                <a:gd name="connsiteX14" fmla="*/ 113657 w 584425"/>
                <a:gd name="connsiteY14" fmla="*/ 853054 h 898298"/>
                <a:gd name="connsiteX15" fmla="*/ 152816 w 584425"/>
                <a:gd name="connsiteY15" fmla="*/ 846716 h 898298"/>
                <a:gd name="connsiteX16" fmla="*/ 190319 w 584425"/>
                <a:gd name="connsiteY16" fmla="*/ 818955 h 898298"/>
                <a:gd name="connsiteX17" fmla="*/ 244250 w 584425"/>
                <a:gd name="connsiteY17" fmla="*/ 653967 h 898298"/>
                <a:gd name="connsiteX18" fmla="*/ 276988 w 584425"/>
                <a:gd name="connsiteY18" fmla="*/ 497362 h 898298"/>
                <a:gd name="connsiteX19" fmla="*/ 341042 w 584425"/>
                <a:gd name="connsiteY19" fmla="*/ 612284 h 898298"/>
                <a:gd name="connsiteX20" fmla="*/ 393430 w 584425"/>
                <a:gd name="connsiteY20" fmla="*/ 845470 h 898298"/>
                <a:gd name="connsiteX21" fmla="*/ 446259 w 584425"/>
                <a:gd name="connsiteY21" fmla="*/ 898298 h 898298"/>
                <a:gd name="connsiteX22" fmla="*/ 499087 w 584425"/>
                <a:gd name="connsiteY22" fmla="*/ 845470 h 898298"/>
                <a:gd name="connsiteX23" fmla="*/ 449081 w 584425"/>
                <a:gd name="connsiteY23" fmla="*/ 626351 h 898298"/>
                <a:gd name="connsiteX24" fmla="*/ 427950 w 584425"/>
                <a:gd name="connsiteY24" fmla="*/ 560276 h 898298"/>
                <a:gd name="connsiteX25" fmla="*/ 371279 w 584425"/>
                <a:gd name="connsiteY25" fmla="*/ 435549 h 898298"/>
                <a:gd name="connsiteX26" fmla="*/ 385506 w 584425"/>
                <a:gd name="connsiteY26" fmla="*/ 240584 h 898298"/>
                <a:gd name="connsiteX27" fmla="*/ 410599 w 584425"/>
                <a:gd name="connsiteY27" fmla="*/ 298696 h 898298"/>
                <a:gd name="connsiteX28" fmla="*/ 468491 w 584425"/>
                <a:gd name="connsiteY28" fmla="*/ 363470 h 898298"/>
                <a:gd name="connsiteX29" fmla="*/ 522201 w 584425"/>
                <a:gd name="connsiteY29" fmla="*/ 416299 h 898298"/>
                <a:gd name="connsiteX30" fmla="*/ 546514 w 584425"/>
                <a:gd name="connsiteY30" fmla="*/ 418939 h 898298"/>
                <a:gd name="connsiteX31" fmla="*/ 582413 w 584425"/>
                <a:gd name="connsiteY31" fmla="*/ 380900 h 898298"/>
                <a:gd name="connsiteX32" fmla="*/ 539870 w 584425"/>
                <a:gd name="connsiteY32" fmla="*/ 304018 h 898298"/>
                <a:gd name="connsiteX0" fmla="*/ 539870 w 584425"/>
                <a:gd name="connsiteY0" fmla="*/ 304018 h 898298"/>
                <a:gd name="connsiteX1" fmla="*/ 491944 w 584425"/>
                <a:gd name="connsiteY1" fmla="*/ 251969 h 898298"/>
                <a:gd name="connsiteX2" fmla="*/ 390209 w 584425"/>
                <a:gd name="connsiteY2" fmla="*/ 29491 h 898298"/>
                <a:gd name="connsiteX3" fmla="*/ 257278 w 584425"/>
                <a:gd name="connsiteY3" fmla="*/ 4977 h 898298"/>
                <a:gd name="connsiteX4" fmla="*/ 98912 w 584425"/>
                <a:gd name="connsiteY4" fmla="*/ 83420 h 898298"/>
                <a:gd name="connsiteX5" fmla="*/ 69856 w 584425"/>
                <a:gd name="connsiteY5" fmla="*/ 112475 h 898298"/>
                <a:gd name="connsiteX6" fmla="*/ 3821 w 584425"/>
                <a:gd name="connsiteY6" fmla="*/ 270961 h 898298"/>
                <a:gd name="connsiteX7" fmla="*/ 32876 w 584425"/>
                <a:gd name="connsiteY7" fmla="*/ 339638 h 898298"/>
                <a:gd name="connsiteX8" fmla="*/ 52687 w 584425"/>
                <a:gd name="connsiteY8" fmla="*/ 343600 h 898298"/>
                <a:gd name="connsiteX9" fmla="*/ 101553 w 584425"/>
                <a:gd name="connsiteY9" fmla="*/ 310582 h 898298"/>
                <a:gd name="connsiteX10" fmla="*/ 155702 w 584425"/>
                <a:gd name="connsiteY10" fmla="*/ 173228 h 898298"/>
                <a:gd name="connsiteX11" fmla="*/ 211172 w 584425"/>
                <a:gd name="connsiteY11" fmla="*/ 152097 h 898298"/>
                <a:gd name="connsiteX12" fmla="*/ 170049 w 584425"/>
                <a:gd name="connsiteY12" fmla="*/ 585269 h 898298"/>
                <a:gd name="connsiteX13" fmla="*/ 85943 w 584425"/>
                <a:gd name="connsiteY13" fmla="*/ 771972 h 898298"/>
                <a:gd name="connsiteX14" fmla="*/ 113657 w 584425"/>
                <a:gd name="connsiteY14" fmla="*/ 853054 h 898298"/>
                <a:gd name="connsiteX15" fmla="*/ 162341 w 584425"/>
                <a:gd name="connsiteY15" fmla="*/ 853860 h 898298"/>
                <a:gd name="connsiteX16" fmla="*/ 190319 w 584425"/>
                <a:gd name="connsiteY16" fmla="*/ 818955 h 898298"/>
                <a:gd name="connsiteX17" fmla="*/ 244250 w 584425"/>
                <a:gd name="connsiteY17" fmla="*/ 653967 h 898298"/>
                <a:gd name="connsiteX18" fmla="*/ 276988 w 584425"/>
                <a:gd name="connsiteY18" fmla="*/ 497362 h 898298"/>
                <a:gd name="connsiteX19" fmla="*/ 341042 w 584425"/>
                <a:gd name="connsiteY19" fmla="*/ 612284 h 898298"/>
                <a:gd name="connsiteX20" fmla="*/ 393430 w 584425"/>
                <a:gd name="connsiteY20" fmla="*/ 845470 h 898298"/>
                <a:gd name="connsiteX21" fmla="*/ 446259 w 584425"/>
                <a:gd name="connsiteY21" fmla="*/ 898298 h 898298"/>
                <a:gd name="connsiteX22" fmla="*/ 499087 w 584425"/>
                <a:gd name="connsiteY22" fmla="*/ 845470 h 898298"/>
                <a:gd name="connsiteX23" fmla="*/ 449081 w 584425"/>
                <a:gd name="connsiteY23" fmla="*/ 626351 h 898298"/>
                <a:gd name="connsiteX24" fmla="*/ 427950 w 584425"/>
                <a:gd name="connsiteY24" fmla="*/ 560276 h 898298"/>
                <a:gd name="connsiteX25" fmla="*/ 371279 w 584425"/>
                <a:gd name="connsiteY25" fmla="*/ 435549 h 898298"/>
                <a:gd name="connsiteX26" fmla="*/ 385506 w 584425"/>
                <a:gd name="connsiteY26" fmla="*/ 240584 h 898298"/>
                <a:gd name="connsiteX27" fmla="*/ 410599 w 584425"/>
                <a:gd name="connsiteY27" fmla="*/ 298696 h 898298"/>
                <a:gd name="connsiteX28" fmla="*/ 468491 w 584425"/>
                <a:gd name="connsiteY28" fmla="*/ 363470 h 898298"/>
                <a:gd name="connsiteX29" fmla="*/ 522201 w 584425"/>
                <a:gd name="connsiteY29" fmla="*/ 416299 h 898298"/>
                <a:gd name="connsiteX30" fmla="*/ 546514 w 584425"/>
                <a:gd name="connsiteY30" fmla="*/ 418939 h 898298"/>
                <a:gd name="connsiteX31" fmla="*/ 582413 w 584425"/>
                <a:gd name="connsiteY31" fmla="*/ 380900 h 898298"/>
                <a:gd name="connsiteX32" fmla="*/ 539870 w 584425"/>
                <a:gd name="connsiteY32" fmla="*/ 304018 h 898298"/>
                <a:gd name="connsiteX0" fmla="*/ 539870 w 584425"/>
                <a:gd name="connsiteY0" fmla="*/ 304018 h 898298"/>
                <a:gd name="connsiteX1" fmla="*/ 491944 w 584425"/>
                <a:gd name="connsiteY1" fmla="*/ 251969 h 898298"/>
                <a:gd name="connsiteX2" fmla="*/ 390209 w 584425"/>
                <a:gd name="connsiteY2" fmla="*/ 29491 h 898298"/>
                <a:gd name="connsiteX3" fmla="*/ 257278 w 584425"/>
                <a:gd name="connsiteY3" fmla="*/ 4977 h 898298"/>
                <a:gd name="connsiteX4" fmla="*/ 98912 w 584425"/>
                <a:gd name="connsiteY4" fmla="*/ 83420 h 898298"/>
                <a:gd name="connsiteX5" fmla="*/ 69856 w 584425"/>
                <a:gd name="connsiteY5" fmla="*/ 112475 h 898298"/>
                <a:gd name="connsiteX6" fmla="*/ 3821 w 584425"/>
                <a:gd name="connsiteY6" fmla="*/ 270961 h 898298"/>
                <a:gd name="connsiteX7" fmla="*/ 32876 w 584425"/>
                <a:gd name="connsiteY7" fmla="*/ 339638 h 898298"/>
                <a:gd name="connsiteX8" fmla="*/ 52687 w 584425"/>
                <a:gd name="connsiteY8" fmla="*/ 343600 h 898298"/>
                <a:gd name="connsiteX9" fmla="*/ 101553 w 584425"/>
                <a:gd name="connsiteY9" fmla="*/ 310582 h 898298"/>
                <a:gd name="connsiteX10" fmla="*/ 155702 w 584425"/>
                <a:gd name="connsiteY10" fmla="*/ 173228 h 898298"/>
                <a:gd name="connsiteX11" fmla="*/ 211172 w 584425"/>
                <a:gd name="connsiteY11" fmla="*/ 152097 h 898298"/>
                <a:gd name="connsiteX12" fmla="*/ 170049 w 584425"/>
                <a:gd name="connsiteY12" fmla="*/ 585269 h 898298"/>
                <a:gd name="connsiteX13" fmla="*/ 85943 w 584425"/>
                <a:gd name="connsiteY13" fmla="*/ 771972 h 898298"/>
                <a:gd name="connsiteX14" fmla="*/ 113657 w 584425"/>
                <a:gd name="connsiteY14" fmla="*/ 853054 h 898298"/>
                <a:gd name="connsiteX15" fmla="*/ 162341 w 584425"/>
                <a:gd name="connsiteY15" fmla="*/ 853860 h 898298"/>
                <a:gd name="connsiteX16" fmla="*/ 190319 w 584425"/>
                <a:gd name="connsiteY16" fmla="*/ 818955 h 898298"/>
                <a:gd name="connsiteX17" fmla="*/ 246631 w 584425"/>
                <a:gd name="connsiteY17" fmla="*/ 663492 h 898298"/>
                <a:gd name="connsiteX18" fmla="*/ 276988 w 584425"/>
                <a:gd name="connsiteY18" fmla="*/ 497362 h 898298"/>
                <a:gd name="connsiteX19" fmla="*/ 341042 w 584425"/>
                <a:gd name="connsiteY19" fmla="*/ 612284 h 898298"/>
                <a:gd name="connsiteX20" fmla="*/ 393430 w 584425"/>
                <a:gd name="connsiteY20" fmla="*/ 845470 h 898298"/>
                <a:gd name="connsiteX21" fmla="*/ 446259 w 584425"/>
                <a:gd name="connsiteY21" fmla="*/ 898298 h 898298"/>
                <a:gd name="connsiteX22" fmla="*/ 499087 w 584425"/>
                <a:gd name="connsiteY22" fmla="*/ 845470 h 898298"/>
                <a:gd name="connsiteX23" fmla="*/ 449081 w 584425"/>
                <a:gd name="connsiteY23" fmla="*/ 626351 h 898298"/>
                <a:gd name="connsiteX24" fmla="*/ 427950 w 584425"/>
                <a:gd name="connsiteY24" fmla="*/ 560276 h 898298"/>
                <a:gd name="connsiteX25" fmla="*/ 371279 w 584425"/>
                <a:gd name="connsiteY25" fmla="*/ 435549 h 898298"/>
                <a:gd name="connsiteX26" fmla="*/ 385506 w 584425"/>
                <a:gd name="connsiteY26" fmla="*/ 240584 h 898298"/>
                <a:gd name="connsiteX27" fmla="*/ 410599 w 584425"/>
                <a:gd name="connsiteY27" fmla="*/ 298696 h 898298"/>
                <a:gd name="connsiteX28" fmla="*/ 468491 w 584425"/>
                <a:gd name="connsiteY28" fmla="*/ 363470 h 898298"/>
                <a:gd name="connsiteX29" fmla="*/ 522201 w 584425"/>
                <a:gd name="connsiteY29" fmla="*/ 416299 h 898298"/>
                <a:gd name="connsiteX30" fmla="*/ 546514 w 584425"/>
                <a:gd name="connsiteY30" fmla="*/ 418939 h 898298"/>
                <a:gd name="connsiteX31" fmla="*/ 582413 w 584425"/>
                <a:gd name="connsiteY31" fmla="*/ 380900 h 898298"/>
                <a:gd name="connsiteX32" fmla="*/ 539870 w 584425"/>
                <a:gd name="connsiteY32" fmla="*/ 304018 h 898298"/>
                <a:gd name="connsiteX0" fmla="*/ 539870 w 584425"/>
                <a:gd name="connsiteY0" fmla="*/ 304018 h 898298"/>
                <a:gd name="connsiteX1" fmla="*/ 491944 w 584425"/>
                <a:gd name="connsiteY1" fmla="*/ 251969 h 898298"/>
                <a:gd name="connsiteX2" fmla="*/ 390209 w 584425"/>
                <a:gd name="connsiteY2" fmla="*/ 29491 h 898298"/>
                <a:gd name="connsiteX3" fmla="*/ 257278 w 584425"/>
                <a:gd name="connsiteY3" fmla="*/ 4977 h 898298"/>
                <a:gd name="connsiteX4" fmla="*/ 98912 w 584425"/>
                <a:gd name="connsiteY4" fmla="*/ 83420 h 898298"/>
                <a:gd name="connsiteX5" fmla="*/ 69856 w 584425"/>
                <a:gd name="connsiteY5" fmla="*/ 112475 h 898298"/>
                <a:gd name="connsiteX6" fmla="*/ 3821 w 584425"/>
                <a:gd name="connsiteY6" fmla="*/ 270961 h 898298"/>
                <a:gd name="connsiteX7" fmla="*/ 32876 w 584425"/>
                <a:gd name="connsiteY7" fmla="*/ 339638 h 898298"/>
                <a:gd name="connsiteX8" fmla="*/ 52687 w 584425"/>
                <a:gd name="connsiteY8" fmla="*/ 343600 h 898298"/>
                <a:gd name="connsiteX9" fmla="*/ 101553 w 584425"/>
                <a:gd name="connsiteY9" fmla="*/ 310582 h 898298"/>
                <a:gd name="connsiteX10" fmla="*/ 155702 w 584425"/>
                <a:gd name="connsiteY10" fmla="*/ 173228 h 898298"/>
                <a:gd name="connsiteX11" fmla="*/ 211172 w 584425"/>
                <a:gd name="connsiteY11" fmla="*/ 152097 h 898298"/>
                <a:gd name="connsiteX12" fmla="*/ 170049 w 584425"/>
                <a:gd name="connsiteY12" fmla="*/ 585269 h 898298"/>
                <a:gd name="connsiteX13" fmla="*/ 85943 w 584425"/>
                <a:gd name="connsiteY13" fmla="*/ 771972 h 898298"/>
                <a:gd name="connsiteX14" fmla="*/ 113657 w 584425"/>
                <a:gd name="connsiteY14" fmla="*/ 853054 h 898298"/>
                <a:gd name="connsiteX15" fmla="*/ 162341 w 584425"/>
                <a:gd name="connsiteY15" fmla="*/ 853860 h 898298"/>
                <a:gd name="connsiteX16" fmla="*/ 190319 w 584425"/>
                <a:gd name="connsiteY16" fmla="*/ 818955 h 898298"/>
                <a:gd name="connsiteX17" fmla="*/ 246631 w 584425"/>
                <a:gd name="connsiteY17" fmla="*/ 663492 h 898298"/>
                <a:gd name="connsiteX18" fmla="*/ 276988 w 584425"/>
                <a:gd name="connsiteY18" fmla="*/ 497362 h 898298"/>
                <a:gd name="connsiteX19" fmla="*/ 341042 w 584425"/>
                <a:gd name="connsiteY19" fmla="*/ 612284 h 898298"/>
                <a:gd name="connsiteX20" fmla="*/ 393430 w 584425"/>
                <a:gd name="connsiteY20" fmla="*/ 845470 h 898298"/>
                <a:gd name="connsiteX21" fmla="*/ 446259 w 584425"/>
                <a:gd name="connsiteY21" fmla="*/ 898298 h 898298"/>
                <a:gd name="connsiteX22" fmla="*/ 499087 w 584425"/>
                <a:gd name="connsiteY22" fmla="*/ 845470 h 898298"/>
                <a:gd name="connsiteX23" fmla="*/ 449081 w 584425"/>
                <a:gd name="connsiteY23" fmla="*/ 626351 h 898298"/>
                <a:gd name="connsiteX24" fmla="*/ 427950 w 584425"/>
                <a:gd name="connsiteY24" fmla="*/ 560276 h 898298"/>
                <a:gd name="connsiteX25" fmla="*/ 371279 w 584425"/>
                <a:gd name="connsiteY25" fmla="*/ 435549 h 898298"/>
                <a:gd name="connsiteX26" fmla="*/ 385506 w 584425"/>
                <a:gd name="connsiteY26" fmla="*/ 240584 h 898298"/>
                <a:gd name="connsiteX27" fmla="*/ 410599 w 584425"/>
                <a:gd name="connsiteY27" fmla="*/ 298696 h 898298"/>
                <a:gd name="connsiteX28" fmla="*/ 468491 w 584425"/>
                <a:gd name="connsiteY28" fmla="*/ 363470 h 898298"/>
                <a:gd name="connsiteX29" fmla="*/ 522201 w 584425"/>
                <a:gd name="connsiteY29" fmla="*/ 416299 h 898298"/>
                <a:gd name="connsiteX30" fmla="*/ 546514 w 584425"/>
                <a:gd name="connsiteY30" fmla="*/ 418939 h 898298"/>
                <a:gd name="connsiteX31" fmla="*/ 582413 w 584425"/>
                <a:gd name="connsiteY31" fmla="*/ 380900 h 898298"/>
                <a:gd name="connsiteX32" fmla="*/ 539870 w 584425"/>
                <a:gd name="connsiteY32" fmla="*/ 304018 h 898298"/>
                <a:gd name="connsiteX0" fmla="*/ 539870 w 584425"/>
                <a:gd name="connsiteY0" fmla="*/ 304018 h 898298"/>
                <a:gd name="connsiteX1" fmla="*/ 491944 w 584425"/>
                <a:gd name="connsiteY1" fmla="*/ 251969 h 898298"/>
                <a:gd name="connsiteX2" fmla="*/ 390209 w 584425"/>
                <a:gd name="connsiteY2" fmla="*/ 29491 h 898298"/>
                <a:gd name="connsiteX3" fmla="*/ 257278 w 584425"/>
                <a:gd name="connsiteY3" fmla="*/ 4977 h 898298"/>
                <a:gd name="connsiteX4" fmla="*/ 98912 w 584425"/>
                <a:gd name="connsiteY4" fmla="*/ 83420 h 898298"/>
                <a:gd name="connsiteX5" fmla="*/ 69856 w 584425"/>
                <a:gd name="connsiteY5" fmla="*/ 112475 h 898298"/>
                <a:gd name="connsiteX6" fmla="*/ 3821 w 584425"/>
                <a:gd name="connsiteY6" fmla="*/ 270961 h 898298"/>
                <a:gd name="connsiteX7" fmla="*/ 32876 w 584425"/>
                <a:gd name="connsiteY7" fmla="*/ 339638 h 898298"/>
                <a:gd name="connsiteX8" fmla="*/ 52687 w 584425"/>
                <a:gd name="connsiteY8" fmla="*/ 343600 h 898298"/>
                <a:gd name="connsiteX9" fmla="*/ 101553 w 584425"/>
                <a:gd name="connsiteY9" fmla="*/ 310582 h 898298"/>
                <a:gd name="connsiteX10" fmla="*/ 155702 w 584425"/>
                <a:gd name="connsiteY10" fmla="*/ 173228 h 898298"/>
                <a:gd name="connsiteX11" fmla="*/ 211172 w 584425"/>
                <a:gd name="connsiteY11" fmla="*/ 152097 h 898298"/>
                <a:gd name="connsiteX12" fmla="*/ 170049 w 584425"/>
                <a:gd name="connsiteY12" fmla="*/ 585269 h 898298"/>
                <a:gd name="connsiteX13" fmla="*/ 85943 w 584425"/>
                <a:gd name="connsiteY13" fmla="*/ 771972 h 898298"/>
                <a:gd name="connsiteX14" fmla="*/ 113657 w 584425"/>
                <a:gd name="connsiteY14" fmla="*/ 853054 h 898298"/>
                <a:gd name="connsiteX15" fmla="*/ 162341 w 584425"/>
                <a:gd name="connsiteY15" fmla="*/ 853860 h 898298"/>
                <a:gd name="connsiteX16" fmla="*/ 190319 w 584425"/>
                <a:gd name="connsiteY16" fmla="*/ 818955 h 898298"/>
                <a:gd name="connsiteX17" fmla="*/ 246631 w 584425"/>
                <a:gd name="connsiteY17" fmla="*/ 663492 h 898298"/>
                <a:gd name="connsiteX18" fmla="*/ 300800 w 584425"/>
                <a:gd name="connsiteY18" fmla="*/ 518794 h 898298"/>
                <a:gd name="connsiteX19" fmla="*/ 341042 w 584425"/>
                <a:gd name="connsiteY19" fmla="*/ 612284 h 898298"/>
                <a:gd name="connsiteX20" fmla="*/ 393430 w 584425"/>
                <a:gd name="connsiteY20" fmla="*/ 845470 h 898298"/>
                <a:gd name="connsiteX21" fmla="*/ 446259 w 584425"/>
                <a:gd name="connsiteY21" fmla="*/ 898298 h 898298"/>
                <a:gd name="connsiteX22" fmla="*/ 499087 w 584425"/>
                <a:gd name="connsiteY22" fmla="*/ 845470 h 898298"/>
                <a:gd name="connsiteX23" fmla="*/ 449081 w 584425"/>
                <a:gd name="connsiteY23" fmla="*/ 626351 h 898298"/>
                <a:gd name="connsiteX24" fmla="*/ 427950 w 584425"/>
                <a:gd name="connsiteY24" fmla="*/ 560276 h 898298"/>
                <a:gd name="connsiteX25" fmla="*/ 371279 w 584425"/>
                <a:gd name="connsiteY25" fmla="*/ 435549 h 898298"/>
                <a:gd name="connsiteX26" fmla="*/ 385506 w 584425"/>
                <a:gd name="connsiteY26" fmla="*/ 240584 h 898298"/>
                <a:gd name="connsiteX27" fmla="*/ 410599 w 584425"/>
                <a:gd name="connsiteY27" fmla="*/ 298696 h 898298"/>
                <a:gd name="connsiteX28" fmla="*/ 468491 w 584425"/>
                <a:gd name="connsiteY28" fmla="*/ 363470 h 898298"/>
                <a:gd name="connsiteX29" fmla="*/ 522201 w 584425"/>
                <a:gd name="connsiteY29" fmla="*/ 416299 h 898298"/>
                <a:gd name="connsiteX30" fmla="*/ 546514 w 584425"/>
                <a:gd name="connsiteY30" fmla="*/ 418939 h 898298"/>
                <a:gd name="connsiteX31" fmla="*/ 582413 w 584425"/>
                <a:gd name="connsiteY31" fmla="*/ 380900 h 898298"/>
                <a:gd name="connsiteX32" fmla="*/ 539870 w 584425"/>
                <a:gd name="connsiteY32" fmla="*/ 304018 h 898298"/>
                <a:gd name="connsiteX0" fmla="*/ 539870 w 584425"/>
                <a:gd name="connsiteY0" fmla="*/ 304018 h 898298"/>
                <a:gd name="connsiteX1" fmla="*/ 491944 w 584425"/>
                <a:gd name="connsiteY1" fmla="*/ 251969 h 898298"/>
                <a:gd name="connsiteX2" fmla="*/ 390209 w 584425"/>
                <a:gd name="connsiteY2" fmla="*/ 29491 h 898298"/>
                <a:gd name="connsiteX3" fmla="*/ 257278 w 584425"/>
                <a:gd name="connsiteY3" fmla="*/ 4977 h 898298"/>
                <a:gd name="connsiteX4" fmla="*/ 98912 w 584425"/>
                <a:gd name="connsiteY4" fmla="*/ 83420 h 898298"/>
                <a:gd name="connsiteX5" fmla="*/ 69856 w 584425"/>
                <a:gd name="connsiteY5" fmla="*/ 112475 h 898298"/>
                <a:gd name="connsiteX6" fmla="*/ 3821 w 584425"/>
                <a:gd name="connsiteY6" fmla="*/ 270961 h 898298"/>
                <a:gd name="connsiteX7" fmla="*/ 32876 w 584425"/>
                <a:gd name="connsiteY7" fmla="*/ 339638 h 898298"/>
                <a:gd name="connsiteX8" fmla="*/ 52687 w 584425"/>
                <a:gd name="connsiteY8" fmla="*/ 343600 h 898298"/>
                <a:gd name="connsiteX9" fmla="*/ 101553 w 584425"/>
                <a:gd name="connsiteY9" fmla="*/ 310582 h 898298"/>
                <a:gd name="connsiteX10" fmla="*/ 155702 w 584425"/>
                <a:gd name="connsiteY10" fmla="*/ 173228 h 898298"/>
                <a:gd name="connsiteX11" fmla="*/ 211172 w 584425"/>
                <a:gd name="connsiteY11" fmla="*/ 152097 h 898298"/>
                <a:gd name="connsiteX12" fmla="*/ 170049 w 584425"/>
                <a:gd name="connsiteY12" fmla="*/ 585269 h 898298"/>
                <a:gd name="connsiteX13" fmla="*/ 85943 w 584425"/>
                <a:gd name="connsiteY13" fmla="*/ 771972 h 898298"/>
                <a:gd name="connsiteX14" fmla="*/ 113657 w 584425"/>
                <a:gd name="connsiteY14" fmla="*/ 853054 h 898298"/>
                <a:gd name="connsiteX15" fmla="*/ 162341 w 584425"/>
                <a:gd name="connsiteY15" fmla="*/ 853860 h 898298"/>
                <a:gd name="connsiteX16" fmla="*/ 190319 w 584425"/>
                <a:gd name="connsiteY16" fmla="*/ 818955 h 898298"/>
                <a:gd name="connsiteX17" fmla="*/ 246631 w 584425"/>
                <a:gd name="connsiteY17" fmla="*/ 663492 h 898298"/>
                <a:gd name="connsiteX18" fmla="*/ 300800 w 584425"/>
                <a:gd name="connsiteY18" fmla="*/ 518794 h 898298"/>
                <a:gd name="connsiteX19" fmla="*/ 341042 w 584425"/>
                <a:gd name="connsiteY19" fmla="*/ 612284 h 898298"/>
                <a:gd name="connsiteX20" fmla="*/ 393430 w 584425"/>
                <a:gd name="connsiteY20" fmla="*/ 845470 h 898298"/>
                <a:gd name="connsiteX21" fmla="*/ 446259 w 584425"/>
                <a:gd name="connsiteY21" fmla="*/ 898298 h 898298"/>
                <a:gd name="connsiteX22" fmla="*/ 499087 w 584425"/>
                <a:gd name="connsiteY22" fmla="*/ 845470 h 898298"/>
                <a:gd name="connsiteX23" fmla="*/ 449081 w 584425"/>
                <a:gd name="connsiteY23" fmla="*/ 626351 h 898298"/>
                <a:gd name="connsiteX24" fmla="*/ 427950 w 584425"/>
                <a:gd name="connsiteY24" fmla="*/ 560276 h 898298"/>
                <a:gd name="connsiteX25" fmla="*/ 371279 w 584425"/>
                <a:gd name="connsiteY25" fmla="*/ 435549 h 898298"/>
                <a:gd name="connsiteX26" fmla="*/ 385506 w 584425"/>
                <a:gd name="connsiteY26" fmla="*/ 240584 h 898298"/>
                <a:gd name="connsiteX27" fmla="*/ 410599 w 584425"/>
                <a:gd name="connsiteY27" fmla="*/ 298696 h 898298"/>
                <a:gd name="connsiteX28" fmla="*/ 468491 w 584425"/>
                <a:gd name="connsiteY28" fmla="*/ 363470 h 898298"/>
                <a:gd name="connsiteX29" fmla="*/ 522201 w 584425"/>
                <a:gd name="connsiteY29" fmla="*/ 416299 h 898298"/>
                <a:gd name="connsiteX30" fmla="*/ 546514 w 584425"/>
                <a:gd name="connsiteY30" fmla="*/ 418939 h 898298"/>
                <a:gd name="connsiteX31" fmla="*/ 582413 w 584425"/>
                <a:gd name="connsiteY31" fmla="*/ 380900 h 898298"/>
                <a:gd name="connsiteX32" fmla="*/ 539870 w 584425"/>
                <a:gd name="connsiteY32" fmla="*/ 304018 h 898298"/>
                <a:gd name="connsiteX0" fmla="*/ 539870 w 584084"/>
                <a:gd name="connsiteY0" fmla="*/ 304018 h 898298"/>
                <a:gd name="connsiteX1" fmla="*/ 491944 w 584084"/>
                <a:gd name="connsiteY1" fmla="*/ 251969 h 898298"/>
                <a:gd name="connsiteX2" fmla="*/ 390209 w 584084"/>
                <a:gd name="connsiteY2" fmla="*/ 29491 h 898298"/>
                <a:gd name="connsiteX3" fmla="*/ 257278 w 584084"/>
                <a:gd name="connsiteY3" fmla="*/ 4977 h 898298"/>
                <a:gd name="connsiteX4" fmla="*/ 98912 w 584084"/>
                <a:gd name="connsiteY4" fmla="*/ 83420 h 898298"/>
                <a:gd name="connsiteX5" fmla="*/ 69856 w 584084"/>
                <a:gd name="connsiteY5" fmla="*/ 112475 h 898298"/>
                <a:gd name="connsiteX6" fmla="*/ 3821 w 584084"/>
                <a:gd name="connsiteY6" fmla="*/ 270961 h 898298"/>
                <a:gd name="connsiteX7" fmla="*/ 32876 w 584084"/>
                <a:gd name="connsiteY7" fmla="*/ 339638 h 898298"/>
                <a:gd name="connsiteX8" fmla="*/ 52687 w 584084"/>
                <a:gd name="connsiteY8" fmla="*/ 343600 h 898298"/>
                <a:gd name="connsiteX9" fmla="*/ 101553 w 584084"/>
                <a:gd name="connsiteY9" fmla="*/ 310582 h 898298"/>
                <a:gd name="connsiteX10" fmla="*/ 155702 w 584084"/>
                <a:gd name="connsiteY10" fmla="*/ 173228 h 898298"/>
                <a:gd name="connsiteX11" fmla="*/ 211172 w 584084"/>
                <a:gd name="connsiteY11" fmla="*/ 152097 h 898298"/>
                <a:gd name="connsiteX12" fmla="*/ 170049 w 584084"/>
                <a:gd name="connsiteY12" fmla="*/ 585269 h 898298"/>
                <a:gd name="connsiteX13" fmla="*/ 85943 w 584084"/>
                <a:gd name="connsiteY13" fmla="*/ 771972 h 898298"/>
                <a:gd name="connsiteX14" fmla="*/ 113657 w 584084"/>
                <a:gd name="connsiteY14" fmla="*/ 853054 h 898298"/>
                <a:gd name="connsiteX15" fmla="*/ 162341 w 584084"/>
                <a:gd name="connsiteY15" fmla="*/ 853860 h 898298"/>
                <a:gd name="connsiteX16" fmla="*/ 190319 w 584084"/>
                <a:gd name="connsiteY16" fmla="*/ 818955 h 898298"/>
                <a:gd name="connsiteX17" fmla="*/ 246631 w 584084"/>
                <a:gd name="connsiteY17" fmla="*/ 663492 h 898298"/>
                <a:gd name="connsiteX18" fmla="*/ 300800 w 584084"/>
                <a:gd name="connsiteY18" fmla="*/ 518794 h 898298"/>
                <a:gd name="connsiteX19" fmla="*/ 341042 w 584084"/>
                <a:gd name="connsiteY19" fmla="*/ 612284 h 898298"/>
                <a:gd name="connsiteX20" fmla="*/ 393430 w 584084"/>
                <a:gd name="connsiteY20" fmla="*/ 845470 h 898298"/>
                <a:gd name="connsiteX21" fmla="*/ 446259 w 584084"/>
                <a:gd name="connsiteY21" fmla="*/ 898298 h 898298"/>
                <a:gd name="connsiteX22" fmla="*/ 499087 w 584084"/>
                <a:gd name="connsiteY22" fmla="*/ 845470 h 898298"/>
                <a:gd name="connsiteX23" fmla="*/ 449081 w 584084"/>
                <a:gd name="connsiteY23" fmla="*/ 626351 h 898298"/>
                <a:gd name="connsiteX24" fmla="*/ 427950 w 584084"/>
                <a:gd name="connsiteY24" fmla="*/ 560276 h 898298"/>
                <a:gd name="connsiteX25" fmla="*/ 371279 w 584084"/>
                <a:gd name="connsiteY25" fmla="*/ 435549 h 898298"/>
                <a:gd name="connsiteX26" fmla="*/ 385506 w 584084"/>
                <a:gd name="connsiteY26" fmla="*/ 240584 h 898298"/>
                <a:gd name="connsiteX27" fmla="*/ 410599 w 584084"/>
                <a:gd name="connsiteY27" fmla="*/ 298696 h 898298"/>
                <a:gd name="connsiteX28" fmla="*/ 468491 w 584084"/>
                <a:gd name="connsiteY28" fmla="*/ 363470 h 898298"/>
                <a:gd name="connsiteX29" fmla="*/ 522201 w 584084"/>
                <a:gd name="connsiteY29" fmla="*/ 416299 h 898298"/>
                <a:gd name="connsiteX30" fmla="*/ 546514 w 584084"/>
                <a:gd name="connsiteY30" fmla="*/ 418939 h 898298"/>
                <a:gd name="connsiteX31" fmla="*/ 582413 w 584084"/>
                <a:gd name="connsiteY31" fmla="*/ 380900 h 898298"/>
                <a:gd name="connsiteX32" fmla="*/ 539870 w 584084"/>
                <a:gd name="connsiteY32" fmla="*/ 304018 h 8982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584084" h="898298">
                  <a:moveTo>
                    <a:pt x="539870" y="304018"/>
                  </a:moveTo>
                  <a:lnTo>
                    <a:pt x="491944" y="251969"/>
                  </a:lnTo>
                  <a:lnTo>
                    <a:pt x="390209" y="29491"/>
                  </a:lnTo>
                  <a:cubicBezTo>
                    <a:pt x="371719" y="-3527"/>
                    <a:pt x="305828" y="-4011"/>
                    <a:pt x="257278" y="4977"/>
                  </a:cubicBezTo>
                  <a:cubicBezTo>
                    <a:pt x="208729" y="13965"/>
                    <a:pt x="142055" y="64710"/>
                    <a:pt x="98912" y="83420"/>
                  </a:cubicBezTo>
                  <a:cubicBezTo>
                    <a:pt x="85705" y="88703"/>
                    <a:pt x="75139" y="99268"/>
                    <a:pt x="69856" y="112475"/>
                  </a:cubicBezTo>
                  <a:lnTo>
                    <a:pt x="3821" y="270961"/>
                  </a:lnTo>
                  <a:cubicBezTo>
                    <a:pt x="-6745" y="297375"/>
                    <a:pt x="5141" y="329072"/>
                    <a:pt x="32876" y="339638"/>
                  </a:cubicBezTo>
                  <a:cubicBezTo>
                    <a:pt x="39480" y="342279"/>
                    <a:pt x="46083" y="343600"/>
                    <a:pt x="52687" y="343600"/>
                  </a:cubicBezTo>
                  <a:cubicBezTo>
                    <a:pt x="73818" y="343600"/>
                    <a:pt x="93629" y="331713"/>
                    <a:pt x="101553" y="310582"/>
                  </a:cubicBezTo>
                  <a:lnTo>
                    <a:pt x="155702" y="173228"/>
                  </a:lnTo>
                  <a:lnTo>
                    <a:pt x="211172" y="152097"/>
                  </a:lnTo>
                  <a:lnTo>
                    <a:pt x="170049" y="585269"/>
                  </a:lnTo>
                  <a:lnTo>
                    <a:pt x="85943" y="771972"/>
                  </a:lnTo>
                  <a:cubicBezTo>
                    <a:pt x="68210" y="819778"/>
                    <a:pt x="100924" y="839406"/>
                    <a:pt x="113657" y="853054"/>
                  </a:cubicBezTo>
                  <a:cubicBezTo>
                    <a:pt x="126390" y="866702"/>
                    <a:pt x="149564" y="859543"/>
                    <a:pt x="162341" y="853860"/>
                  </a:cubicBezTo>
                  <a:cubicBezTo>
                    <a:pt x="175118" y="848177"/>
                    <a:pt x="175080" y="851080"/>
                    <a:pt x="190319" y="818955"/>
                  </a:cubicBezTo>
                  <a:lnTo>
                    <a:pt x="246631" y="663492"/>
                  </a:lnTo>
                  <a:cubicBezTo>
                    <a:pt x="276951" y="595208"/>
                    <a:pt x="278715" y="525741"/>
                    <a:pt x="300800" y="518794"/>
                  </a:cubicBezTo>
                  <a:lnTo>
                    <a:pt x="341042" y="612284"/>
                  </a:lnTo>
                  <a:lnTo>
                    <a:pt x="393430" y="845470"/>
                  </a:lnTo>
                  <a:cubicBezTo>
                    <a:pt x="393430" y="874525"/>
                    <a:pt x="417203" y="898298"/>
                    <a:pt x="446259" y="898298"/>
                  </a:cubicBezTo>
                  <a:cubicBezTo>
                    <a:pt x="475314" y="898298"/>
                    <a:pt x="499087" y="874525"/>
                    <a:pt x="499087" y="845470"/>
                  </a:cubicBezTo>
                  <a:lnTo>
                    <a:pt x="449081" y="626351"/>
                  </a:lnTo>
                  <a:cubicBezTo>
                    <a:pt x="449081" y="609182"/>
                    <a:pt x="441157" y="569521"/>
                    <a:pt x="427950" y="560276"/>
                  </a:cubicBezTo>
                  <a:lnTo>
                    <a:pt x="371279" y="435549"/>
                  </a:lnTo>
                  <a:lnTo>
                    <a:pt x="385506" y="240584"/>
                  </a:lnTo>
                  <a:lnTo>
                    <a:pt x="410599" y="298696"/>
                  </a:lnTo>
                  <a:cubicBezTo>
                    <a:pt x="417203" y="311903"/>
                    <a:pt x="453963" y="358187"/>
                    <a:pt x="468491" y="363470"/>
                  </a:cubicBezTo>
                  <a:lnTo>
                    <a:pt x="522201" y="416299"/>
                  </a:lnTo>
                  <a:cubicBezTo>
                    <a:pt x="527484" y="417619"/>
                    <a:pt x="539910" y="418939"/>
                    <a:pt x="546514" y="418939"/>
                  </a:cubicBezTo>
                  <a:cubicBezTo>
                    <a:pt x="568966" y="418939"/>
                    <a:pt x="574489" y="402031"/>
                    <a:pt x="582413" y="380900"/>
                  </a:cubicBezTo>
                  <a:cubicBezTo>
                    <a:pt x="591658" y="353165"/>
                    <a:pt x="560462" y="325169"/>
                    <a:pt x="539870" y="304018"/>
                  </a:cubicBezTo>
                  <a:close/>
                </a:path>
              </a:pathLst>
            </a:custGeom>
            <a:solidFill>
              <a:srgbClr val="4D4D4D"/>
            </a:solidFill>
            <a:ln w="1290" cap="flat">
              <a:noFill/>
              <a:prstDash val="solid"/>
              <a:miter/>
            </a:ln>
          </p:spPr>
          <p:txBody>
            <a:bodyPr rtlCol="0" anchor="ctr"/>
            <a:lstStyle/>
            <a:p>
              <a:endParaRPr lang="en-GB" sz="1320"/>
            </a:p>
          </p:txBody>
        </p:sp>
      </p:grpSp>
      <p:sp>
        <p:nvSpPr>
          <p:cNvPr id="36" name="Oval 35">
            <a:extLst>
              <a:ext uri="{FF2B5EF4-FFF2-40B4-BE49-F238E27FC236}">
                <a16:creationId xmlns:a16="http://schemas.microsoft.com/office/drawing/2014/main" id="{DEDE5019-9B6D-F094-1E9C-C3EA5A4616B9}"/>
              </a:ext>
            </a:extLst>
          </p:cNvPr>
          <p:cNvSpPr/>
          <p:nvPr/>
        </p:nvSpPr>
        <p:spPr>
          <a:xfrm>
            <a:off x="4720358" y="835437"/>
            <a:ext cx="170332" cy="170332"/>
          </a:xfrm>
          <a:prstGeom prst="ellipse">
            <a:avLst/>
          </a:prstGeom>
          <a:solidFill>
            <a:schemeClr val="bg1">
              <a:lumMod val="65000"/>
            </a:schemeClr>
          </a:solidFill>
          <a:ln w="6350">
            <a:solidFill>
              <a:srgbClr val="4D4D4D"/>
            </a:solidFill>
            <a:extLst>
              <a:ext uri="{C807C97D-BFC1-408E-A445-0C87EB9F89A2}">
                <ask:lineSketchStyleProps xmlns:ask="http://schemas.microsoft.com/office/drawing/2018/sketchyshapes" sd="3978248048">
                  <a:custGeom>
                    <a:avLst/>
                    <a:gdLst>
                      <a:gd name="connsiteX0" fmla="*/ 0 w 504000"/>
                      <a:gd name="connsiteY0" fmla="*/ 252000 h 504000"/>
                      <a:gd name="connsiteX1" fmla="*/ 252000 w 504000"/>
                      <a:gd name="connsiteY1" fmla="*/ 0 h 504000"/>
                      <a:gd name="connsiteX2" fmla="*/ 504000 w 504000"/>
                      <a:gd name="connsiteY2" fmla="*/ 252000 h 504000"/>
                      <a:gd name="connsiteX3" fmla="*/ 252000 w 504000"/>
                      <a:gd name="connsiteY3" fmla="*/ 504000 h 504000"/>
                      <a:gd name="connsiteX4" fmla="*/ 0 w 504000"/>
                      <a:gd name="connsiteY4" fmla="*/ 252000 h 504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04000" h="504000" fill="none" extrusionOk="0">
                        <a:moveTo>
                          <a:pt x="0" y="252000"/>
                        </a:moveTo>
                        <a:cubicBezTo>
                          <a:pt x="10215" y="121361"/>
                          <a:pt x="108227" y="-5764"/>
                          <a:pt x="252000" y="0"/>
                        </a:cubicBezTo>
                        <a:cubicBezTo>
                          <a:pt x="365645" y="1603"/>
                          <a:pt x="495676" y="146461"/>
                          <a:pt x="504000" y="252000"/>
                        </a:cubicBezTo>
                        <a:cubicBezTo>
                          <a:pt x="504107" y="359184"/>
                          <a:pt x="374048" y="509862"/>
                          <a:pt x="252000" y="504000"/>
                        </a:cubicBezTo>
                        <a:cubicBezTo>
                          <a:pt x="101159" y="488907"/>
                          <a:pt x="20161" y="379868"/>
                          <a:pt x="0" y="252000"/>
                        </a:cubicBezTo>
                        <a:close/>
                      </a:path>
                      <a:path w="504000" h="504000" stroke="0" extrusionOk="0">
                        <a:moveTo>
                          <a:pt x="0" y="252000"/>
                        </a:moveTo>
                        <a:cubicBezTo>
                          <a:pt x="-2454" y="108298"/>
                          <a:pt x="144402" y="-14082"/>
                          <a:pt x="252000" y="0"/>
                        </a:cubicBezTo>
                        <a:cubicBezTo>
                          <a:pt x="400050" y="18812"/>
                          <a:pt x="477128" y="125353"/>
                          <a:pt x="504000" y="252000"/>
                        </a:cubicBezTo>
                        <a:cubicBezTo>
                          <a:pt x="484323" y="374101"/>
                          <a:pt x="415844" y="494832"/>
                          <a:pt x="252000" y="504000"/>
                        </a:cubicBezTo>
                        <a:cubicBezTo>
                          <a:pt x="93898" y="484274"/>
                          <a:pt x="10706" y="399289"/>
                          <a:pt x="0" y="252000"/>
                        </a:cubicBezTo>
                        <a:close/>
                      </a:path>
                    </a:pathLst>
                  </a:custGeom>
                  <ask:type>
                    <ask:lineSketchNone/>
                  </ask:type>
                </ask:lineSketchStyleProps>
              </a:ext>
            </a:extLst>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508"/>
          </a:p>
        </p:txBody>
      </p:sp>
      <p:pic>
        <p:nvPicPr>
          <p:cNvPr id="37" name="Graphic 36" descr="Thought bubble with solid fill">
            <a:extLst>
              <a:ext uri="{FF2B5EF4-FFF2-40B4-BE49-F238E27FC236}">
                <a16:creationId xmlns:a16="http://schemas.microsoft.com/office/drawing/2014/main" id="{DD76943A-2923-F80D-F80F-3F67886062A7}"/>
              </a:ext>
            </a:extLst>
          </p:cNvPr>
          <p:cNvPicPr>
            <a:picLocks noChangeAspect="1"/>
          </p:cNvPicPr>
          <p:nvPr/>
        </p:nvPicPr>
        <p:blipFill>
          <a:blip r:embed="rId9" cstate="print">
            <a:extLst>
              <a:ext uri="{28A0092B-C50C-407E-A947-70E740481C1C}">
                <a14:useLocalDpi xmlns:a14="http://schemas.microsoft.com/office/drawing/2010/main"/>
              </a:ext>
              <a:ext uri="{96DAC541-7B7A-43D3-8B79-37D633B846F1}">
                <asvg:svgBlip xmlns:asvg="http://schemas.microsoft.com/office/drawing/2016/SVG/main" r:embed="rId10"/>
              </a:ext>
            </a:extLst>
          </a:blip>
          <a:srcRect/>
          <a:stretch/>
        </p:blipFill>
        <p:spPr>
          <a:xfrm>
            <a:off x="4750564" y="862611"/>
            <a:ext cx="115985" cy="115985"/>
          </a:xfrm>
          <a:prstGeom prst="rect">
            <a:avLst/>
          </a:prstGeom>
        </p:spPr>
      </p:pic>
      <p:sp>
        <p:nvSpPr>
          <p:cNvPr id="38" name="Oval 37">
            <a:extLst>
              <a:ext uri="{FF2B5EF4-FFF2-40B4-BE49-F238E27FC236}">
                <a16:creationId xmlns:a16="http://schemas.microsoft.com/office/drawing/2014/main" id="{6496E8B3-841D-BB91-F908-69DF1647E7AC}"/>
              </a:ext>
            </a:extLst>
          </p:cNvPr>
          <p:cNvSpPr/>
          <p:nvPr/>
        </p:nvSpPr>
        <p:spPr>
          <a:xfrm>
            <a:off x="4926880" y="835437"/>
            <a:ext cx="170332" cy="170332"/>
          </a:xfrm>
          <a:prstGeom prst="ellipse">
            <a:avLst/>
          </a:prstGeom>
          <a:solidFill>
            <a:schemeClr val="bg1">
              <a:lumMod val="65000"/>
            </a:schemeClr>
          </a:solidFill>
          <a:ln w="6350">
            <a:solidFill>
              <a:srgbClr val="4D4D4D"/>
            </a:solidFill>
            <a:extLst>
              <a:ext uri="{C807C97D-BFC1-408E-A445-0C87EB9F89A2}">
                <ask:lineSketchStyleProps xmlns:ask="http://schemas.microsoft.com/office/drawing/2018/sketchyshapes" sd="3978248048">
                  <a:custGeom>
                    <a:avLst/>
                    <a:gdLst>
                      <a:gd name="connsiteX0" fmla="*/ 0 w 504000"/>
                      <a:gd name="connsiteY0" fmla="*/ 252000 h 504000"/>
                      <a:gd name="connsiteX1" fmla="*/ 252000 w 504000"/>
                      <a:gd name="connsiteY1" fmla="*/ 0 h 504000"/>
                      <a:gd name="connsiteX2" fmla="*/ 504000 w 504000"/>
                      <a:gd name="connsiteY2" fmla="*/ 252000 h 504000"/>
                      <a:gd name="connsiteX3" fmla="*/ 252000 w 504000"/>
                      <a:gd name="connsiteY3" fmla="*/ 504000 h 504000"/>
                      <a:gd name="connsiteX4" fmla="*/ 0 w 504000"/>
                      <a:gd name="connsiteY4" fmla="*/ 252000 h 504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04000" h="504000" fill="none" extrusionOk="0">
                        <a:moveTo>
                          <a:pt x="0" y="252000"/>
                        </a:moveTo>
                        <a:cubicBezTo>
                          <a:pt x="10215" y="121361"/>
                          <a:pt x="108227" y="-5764"/>
                          <a:pt x="252000" y="0"/>
                        </a:cubicBezTo>
                        <a:cubicBezTo>
                          <a:pt x="365645" y="1603"/>
                          <a:pt x="495676" y="146461"/>
                          <a:pt x="504000" y="252000"/>
                        </a:cubicBezTo>
                        <a:cubicBezTo>
                          <a:pt x="504107" y="359184"/>
                          <a:pt x="374048" y="509862"/>
                          <a:pt x="252000" y="504000"/>
                        </a:cubicBezTo>
                        <a:cubicBezTo>
                          <a:pt x="101159" y="488907"/>
                          <a:pt x="20161" y="379868"/>
                          <a:pt x="0" y="252000"/>
                        </a:cubicBezTo>
                        <a:close/>
                      </a:path>
                      <a:path w="504000" h="504000" stroke="0" extrusionOk="0">
                        <a:moveTo>
                          <a:pt x="0" y="252000"/>
                        </a:moveTo>
                        <a:cubicBezTo>
                          <a:pt x="-2454" y="108298"/>
                          <a:pt x="144402" y="-14082"/>
                          <a:pt x="252000" y="0"/>
                        </a:cubicBezTo>
                        <a:cubicBezTo>
                          <a:pt x="400050" y="18812"/>
                          <a:pt x="477128" y="125353"/>
                          <a:pt x="504000" y="252000"/>
                        </a:cubicBezTo>
                        <a:cubicBezTo>
                          <a:pt x="484323" y="374101"/>
                          <a:pt x="415844" y="494832"/>
                          <a:pt x="252000" y="504000"/>
                        </a:cubicBezTo>
                        <a:cubicBezTo>
                          <a:pt x="93898" y="484274"/>
                          <a:pt x="10706" y="399289"/>
                          <a:pt x="0" y="252000"/>
                        </a:cubicBezTo>
                        <a:close/>
                      </a:path>
                    </a:pathLst>
                  </a:custGeom>
                  <ask:type>
                    <ask:lineSketchNone/>
                  </ask:type>
                </ask:lineSketchStyleProps>
              </a:ext>
            </a:extLst>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508"/>
          </a:p>
        </p:txBody>
      </p:sp>
      <p:pic>
        <p:nvPicPr>
          <p:cNvPr id="39" name="Graphic 38" descr="Baby crawling with solid fill">
            <a:extLst>
              <a:ext uri="{FF2B5EF4-FFF2-40B4-BE49-F238E27FC236}">
                <a16:creationId xmlns:a16="http://schemas.microsoft.com/office/drawing/2014/main" id="{10CA9E10-0C87-DF37-9E32-036BB5A7058B}"/>
              </a:ext>
            </a:extLst>
          </p:cNvPr>
          <p:cNvPicPr>
            <a:picLocks noChangeAspect="1"/>
          </p:cNvPicPr>
          <p:nvPr/>
        </p:nvPicPr>
        <p:blipFill>
          <a:blip r:embed="rId11" cstate="print">
            <a:extLst>
              <a:ext uri="{28A0092B-C50C-407E-A947-70E740481C1C}">
                <a14:useLocalDpi xmlns:a14="http://schemas.microsoft.com/office/drawing/2010/main"/>
              </a:ext>
              <a:ext uri="{96DAC541-7B7A-43D3-8B79-37D633B846F1}">
                <asvg:svgBlip xmlns:asvg="http://schemas.microsoft.com/office/drawing/2016/SVG/main" r:embed="rId12"/>
              </a:ext>
            </a:extLst>
          </a:blip>
          <a:stretch>
            <a:fillRect/>
          </a:stretch>
        </p:blipFill>
        <p:spPr>
          <a:xfrm>
            <a:off x="4950073" y="862611"/>
            <a:ext cx="115985" cy="115985"/>
          </a:xfrm>
          <a:prstGeom prst="rect">
            <a:avLst/>
          </a:prstGeom>
        </p:spPr>
      </p:pic>
      <p:sp>
        <p:nvSpPr>
          <p:cNvPr id="75" name="TextBox 74">
            <a:extLst>
              <a:ext uri="{FF2B5EF4-FFF2-40B4-BE49-F238E27FC236}">
                <a16:creationId xmlns:a16="http://schemas.microsoft.com/office/drawing/2014/main" id="{A7174662-8E09-F807-6205-82A5926CECE3}"/>
              </a:ext>
            </a:extLst>
          </p:cNvPr>
          <p:cNvSpPr txBox="1"/>
          <p:nvPr/>
        </p:nvSpPr>
        <p:spPr>
          <a:xfrm>
            <a:off x="5249668" y="977929"/>
            <a:ext cx="346570" cy="184666"/>
          </a:xfrm>
          <a:prstGeom prst="rect">
            <a:avLst/>
          </a:prstGeom>
          <a:noFill/>
        </p:spPr>
        <p:txBody>
          <a:bodyPr wrap="none" rtlCol="0">
            <a:spAutoFit/>
          </a:bodyPr>
          <a:lstStyle/>
          <a:p>
            <a:r>
              <a:rPr lang="en-GB" sz="600" b="1" dirty="0">
                <a:solidFill>
                  <a:srgbClr val="003F48"/>
                </a:solidFill>
                <a:latin typeface="Avenir LT Pro 65 Medium" panose="020B0603020203020204" pitchFamily="34" charset="0"/>
              </a:rPr>
              <a:t>JOG</a:t>
            </a:r>
          </a:p>
        </p:txBody>
      </p:sp>
      <p:cxnSp>
        <p:nvCxnSpPr>
          <p:cNvPr id="2" name="Straight Connector 1">
            <a:extLst>
              <a:ext uri="{FF2B5EF4-FFF2-40B4-BE49-F238E27FC236}">
                <a16:creationId xmlns:a16="http://schemas.microsoft.com/office/drawing/2014/main" id="{663E169E-8613-680A-9ADF-E1F86EF54ECC}"/>
              </a:ext>
            </a:extLst>
          </p:cNvPr>
          <p:cNvCxnSpPr>
            <a:cxnSpLocks/>
          </p:cNvCxnSpPr>
          <p:nvPr/>
        </p:nvCxnSpPr>
        <p:spPr>
          <a:xfrm flipH="1">
            <a:off x="475916" y="533604"/>
            <a:ext cx="5456337" cy="0"/>
          </a:xfrm>
          <a:prstGeom prst="line">
            <a:avLst/>
          </a:prstGeom>
          <a:ln>
            <a:solidFill>
              <a:srgbClr val="003F48"/>
            </a:solidFill>
          </a:ln>
        </p:spPr>
        <p:style>
          <a:lnRef idx="1">
            <a:schemeClr val="accent1"/>
          </a:lnRef>
          <a:fillRef idx="0">
            <a:schemeClr val="accent1"/>
          </a:fillRef>
          <a:effectRef idx="0">
            <a:schemeClr val="accent1"/>
          </a:effectRef>
          <a:fontRef idx="minor">
            <a:schemeClr val="tx1"/>
          </a:fontRef>
        </p:style>
      </p:cxnSp>
      <p:sp>
        <p:nvSpPr>
          <p:cNvPr id="6" name="Rectangle 5">
            <a:extLst>
              <a:ext uri="{FF2B5EF4-FFF2-40B4-BE49-F238E27FC236}">
                <a16:creationId xmlns:a16="http://schemas.microsoft.com/office/drawing/2014/main" id="{A1FAAE0D-A09C-9C03-E461-D821C7A80FEA}"/>
              </a:ext>
            </a:extLst>
          </p:cNvPr>
          <p:cNvSpPr/>
          <p:nvPr/>
        </p:nvSpPr>
        <p:spPr>
          <a:xfrm>
            <a:off x="0" y="0"/>
            <a:ext cx="40140" cy="4500000"/>
          </a:xfrm>
          <a:prstGeom prst="rect">
            <a:avLst/>
          </a:prstGeom>
          <a:solidFill>
            <a:srgbClr val="003F4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528"/>
          </a:p>
        </p:txBody>
      </p:sp>
      <p:sp>
        <p:nvSpPr>
          <p:cNvPr id="72" name="TextBox 71">
            <a:extLst>
              <a:ext uri="{FF2B5EF4-FFF2-40B4-BE49-F238E27FC236}">
                <a16:creationId xmlns:a16="http://schemas.microsoft.com/office/drawing/2014/main" id="{CE6D42C6-FCC8-0C9B-2A1A-0524791B8FC8}"/>
              </a:ext>
            </a:extLst>
          </p:cNvPr>
          <p:cNvSpPr txBox="1"/>
          <p:nvPr/>
        </p:nvSpPr>
        <p:spPr>
          <a:xfrm>
            <a:off x="4181056" y="2673802"/>
            <a:ext cx="1751197" cy="1214387"/>
          </a:xfrm>
          <a:prstGeom prst="rect">
            <a:avLst/>
          </a:prstGeom>
          <a:solidFill>
            <a:srgbClr val="003F48">
              <a:alpha val="15000"/>
            </a:srgbClr>
          </a:solidFill>
        </p:spPr>
        <p:txBody>
          <a:bodyPr wrap="square" lIns="36000" tIns="108000" rIns="36000" bIns="45252" anchor="t">
            <a:noAutofit/>
          </a:bodyPr>
          <a:lstStyle>
            <a:defPPr>
              <a:defRPr lang="en-US"/>
            </a:defPPr>
            <a:lvl1pPr marL="92075" indent="-92075">
              <a:lnSpc>
                <a:spcPct val="90000"/>
              </a:lnSpc>
              <a:spcAft>
                <a:spcPts val="300"/>
              </a:spcAft>
              <a:buClr>
                <a:srgbClr val="4D4D4D"/>
              </a:buClr>
              <a:buFont typeface="Wingdings" panose="05000000000000000000" pitchFamily="2" charset="2"/>
              <a:buChar char="§"/>
              <a:defRPr sz="800">
                <a:latin typeface="Avenir Next LT Pro" panose="020B0504020202020204" pitchFamily="34" charset="0"/>
              </a:defRPr>
            </a:lvl1pPr>
          </a:lstStyle>
          <a:p>
            <a:pPr marL="0" indent="0" algn="ctr">
              <a:buNone/>
            </a:pPr>
            <a:r>
              <a:rPr lang="en-GB" sz="800" b="1" dirty="0">
                <a:solidFill>
                  <a:srgbClr val="003F48"/>
                </a:solidFill>
                <a:latin typeface="Avenir LT Pro 65 Medium" panose="020B0603020203020204" pitchFamily="34" charset="0"/>
              </a:rPr>
              <a:t>DATA AND INSIGHT</a:t>
            </a:r>
          </a:p>
          <a:p>
            <a:pPr marL="0" indent="0" algn="ctr">
              <a:buNone/>
            </a:pPr>
            <a:r>
              <a:rPr lang="en-GB" dirty="0">
                <a:latin typeface="Avenir LT Pro 65 Medium" panose="020B0603020203020204" pitchFamily="34" charset="0"/>
              </a:rPr>
              <a:t>Knowledge of market &amp; customer</a:t>
            </a:r>
          </a:p>
          <a:p>
            <a:pPr marL="0" indent="0" algn="ctr">
              <a:buNone/>
            </a:pPr>
            <a:r>
              <a:rPr lang="en-GB" dirty="0">
                <a:latin typeface="Avenir LT Pro 65 Medium" panose="020B0603020203020204" pitchFamily="34" charset="0"/>
              </a:rPr>
              <a:t>Customer needs, behaviour, and propensity understood</a:t>
            </a:r>
          </a:p>
          <a:p>
            <a:pPr marL="0" indent="0" algn="ctr">
              <a:buNone/>
            </a:pPr>
            <a:r>
              <a:rPr lang="en-GB" dirty="0">
                <a:latin typeface="Avenir LT Pro 65 Medium" panose="020B0603020203020204" pitchFamily="34" charset="0"/>
              </a:rPr>
              <a:t>Data manipulation and analysis tools</a:t>
            </a:r>
          </a:p>
          <a:p>
            <a:pPr marL="0" indent="0" algn="ctr">
              <a:buNone/>
            </a:pPr>
            <a:r>
              <a:rPr lang="en-GB" dirty="0">
                <a:latin typeface="Avenir LT Pro 65 Medium" panose="020B0603020203020204" pitchFamily="34" charset="0"/>
              </a:rPr>
              <a:t>Specialists access customer data</a:t>
            </a:r>
          </a:p>
          <a:p>
            <a:pPr marL="0" indent="0" algn="ctr">
              <a:buNone/>
            </a:pPr>
            <a:r>
              <a:rPr lang="en-GB" dirty="0">
                <a:latin typeface="Avenir LT Pro 65 Medium" panose="020B0603020203020204" pitchFamily="34" charset="0"/>
              </a:rPr>
              <a:t>Improvement principles in most activities</a:t>
            </a:r>
          </a:p>
          <a:p>
            <a:pPr marL="0" indent="0" algn="ctr">
              <a:buNone/>
            </a:pPr>
            <a:endParaRPr lang="en-GB" dirty="0">
              <a:latin typeface="Avenir LT Pro 65 Medium" panose="020B0603020203020204" pitchFamily="34" charset="0"/>
            </a:endParaRPr>
          </a:p>
        </p:txBody>
      </p:sp>
      <p:sp>
        <p:nvSpPr>
          <p:cNvPr id="73" name="TextBox 72">
            <a:extLst>
              <a:ext uri="{FF2B5EF4-FFF2-40B4-BE49-F238E27FC236}">
                <a16:creationId xmlns:a16="http://schemas.microsoft.com/office/drawing/2014/main" id="{01114F52-4A9B-D287-8169-B12855DAE468}"/>
              </a:ext>
            </a:extLst>
          </p:cNvPr>
          <p:cNvSpPr txBox="1"/>
          <p:nvPr/>
        </p:nvSpPr>
        <p:spPr>
          <a:xfrm>
            <a:off x="475916" y="2673804"/>
            <a:ext cx="1820305" cy="1214387"/>
          </a:xfrm>
          <a:prstGeom prst="rect">
            <a:avLst/>
          </a:prstGeom>
          <a:solidFill>
            <a:srgbClr val="003F48">
              <a:alpha val="15000"/>
            </a:srgbClr>
          </a:solidFill>
        </p:spPr>
        <p:txBody>
          <a:bodyPr wrap="square" lIns="36000" tIns="108000" rIns="36000" bIns="45252" anchor="t">
            <a:noAutofit/>
          </a:bodyPr>
          <a:lstStyle>
            <a:defPPr>
              <a:defRPr lang="en-US"/>
            </a:defPPr>
            <a:lvl1pPr marL="92075" indent="-92075">
              <a:lnSpc>
                <a:spcPct val="90000"/>
              </a:lnSpc>
              <a:spcAft>
                <a:spcPts val="300"/>
              </a:spcAft>
              <a:buFont typeface="Arial" panose="020B0604020202020204" pitchFamily="34" charset="0"/>
              <a:buChar char="•"/>
              <a:defRPr sz="800">
                <a:latin typeface="Avenir Next LT Pro" panose="020B0504020202020204" pitchFamily="34" charset="0"/>
              </a:defRPr>
            </a:lvl1pPr>
          </a:lstStyle>
          <a:p>
            <a:pPr marL="0" indent="0" algn="ctr">
              <a:buClr>
                <a:srgbClr val="4D4D4D"/>
              </a:buClr>
              <a:buNone/>
            </a:pPr>
            <a:r>
              <a:rPr lang="en-GB" b="1" dirty="0">
                <a:solidFill>
                  <a:srgbClr val="003F48"/>
                </a:solidFill>
                <a:latin typeface="Avenir LT Pro 65 Medium" panose="020B0603020203020204" pitchFamily="34" charset="0"/>
              </a:rPr>
              <a:t>PEOPLE</a:t>
            </a:r>
          </a:p>
          <a:p>
            <a:pPr marL="0" indent="0" algn="ctr">
              <a:buNone/>
            </a:pPr>
            <a:r>
              <a:rPr lang="en-GB" dirty="0">
                <a:latin typeface="Avenir LT Pro 65 Medium" panose="020B0603020203020204" pitchFamily="34" charset="0"/>
              </a:rPr>
              <a:t>Specialised into ‘siloes’</a:t>
            </a:r>
          </a:p>
          <a:p>
            <a:pPr marL="0" indent="0" algn="ctr">
              <a:buNone/>
            </a:pPr>
            <a:r>
              <a:rPr lang="en-GB" dirty="0">
                <a:latin typeface="Avenir LT Pro 65 Medium" panose="020B0603020203020204" pitchFamily="34" charset="0"/>
              </a:rPr>
              <a:t>Functional boundaries create friction</a:t>
            </a:r>
          </a:p>
          <a:p>
            <a:pPr marL="0" indent="0" algn="ctr">
              <a:buNone/>
            </a:pPr>
            <a:r>
              <a:rPr lang="en-GB" dirty="0">
                <a:latin typeface="Avenir LT Pro 65 Medium" panose="020B0603020203020204" pitchFamily="34" charset="0"/>
              </a:rPr>
              <a:t>Higher headcount in data management &amp; science</a:t>
            </a:r>
          </a:p>
          <a:p>
            <a:pPr marL="0" indent="0" algn="ctr">
              <a:buNone/>
            </a:pPr>
            <a:r>
              <a:rPr lang="en-GB" dirty="0">
                <a:latin typeface="Avenir LT Pro 65 Medium" panose="020B0603020203020204" pitchFamily="34" charset="0"/>
              </a:rPr>
              <a:t>Training on process and regulation</a:t>
            </a:r>
          </a:p>
          <a:p>
            <a:pPr marL="0" indent="0" algn="ctr">
              <a:buNone/>
            </a:pPr>
            <a:r>
              <a:rPr lang="en-GB" dirty="0">
                <a:latin typeface="Avenir LT Pro 65 Medium" panose="020B0603020203020204" pitchFamily="34" charset="0"/>
              </a:rPr>
              <a:t>Positive sentiment, but still some frustrations with systems</a:t>
            </a:r>
          </a:p>
        </p:txBody>
      </p:sp>
      <p:sp>
        <p:nvSpPr>
          <p:cNvPr id="74" name="TextBox 73">
            <a:extLst>
              <a:ext uri="{FF2B5EF4-FFF2-40B4-BE49-F238E27FC236}">
                <a16:creationId xmlns:a16="http://schemas.microsoft.com/office/drawing/2014/main" id="{F18EFC8B-BB97-0668-377C-697345F67C8F}"/>
              </a:ext>
            </a:extLst>
          </p:cNvPr>
          <p:cNvSpPr txBox="1"/>
          <p:nvPr/>
        </p:nvSpPr>
        <p:spPr>
          <a:xfrm>
            <a:off x="2319687" y="2673802"/>
            <a:ext cx="1820305" cy="1214387"/>
          </a:xfrm>
          <a:prstGeom prst="rect">
            <a:avLst/>
          </a:prstGeom>
          <a:solidFill>
            <a:srgbClr val="003F48">
              <a:alpha val="15000"/>
            </a:srgbClr>
          </a:solidFill>
        </p:spPr>
        <p:txBody>
          <a:bodyPr wrap="square" lIns="36000" tIns="108000" rIns="36000" bIns="45252" anchor="t">
            <a:noAutofit/>
          </a:bodyPr>
          <a:lstStyle>
            <a:defPPr>
              <a:defRPr lang="en-US"/>
            </a:defPPr>
            <a:lvl1pPr marL="92075" indent="-92075">
              <a:lnSpc>
                <a:spcPct val="90000"/>
              </a:lnSpc>
              <a:spcAft>
                <a:spcPts val="300"/>
              </a:spcAft>
              <a:buClr>
                <a:srgbClr val="4D4D4D"/>
              </a:buClr>
              <a:buFont typeface="Wingdings" panose="05000000000000000000" pitchFamily="2" charset="2"/>
              <a:buChar char="§"/>
              <a:defRPr sz="800">
                <a:latin typeface="Avenir Next LT Pro" panose="020B0504020202020204" pitchFamily="34" charset="0"/>
              </a:defRPr>
            </a:lvl1pPr>
          </a:lstStyle>
          <a:p>
            <a:pPr marL="0" indent="0" algn="ctr">
              <a:buNone/>
            </a:pPr>
            <a:r>
              <a:rPr lang="en-GB" sz="800" b="1" dirty="0">
                <a:solidFill>
                  <a:srgbClr val="003F48"/>
                </a:solidFill>
                <a:latin typeface="Avenir LT Pro 65 Medium" panose="020B0603020203020204" pitchFamily="34" charset="0"/>
              </a:rPr>
              <a:t>CRM </a:t>
            </a:r>
          </a:p>
          <a:p>
            <a:pPr marL="0" indent="0" algn="ctr">
              <a:buNone/>
            </a:pPr>
            <a:r>
              <a:rPr lang="en-GB" dirty="0">
                <a:latin typeface="Avenir LT Pro 65 Medium" panose="020B0603020203020204" pitchFamily="34" charset="0"/>
              </a:rPr>
              <a:t>Fully automated</a:t>
            </a:r>
          </a:p>
          <a:p>
            <a:pPr marL="0" indent="0" algn="ctr">
              <a:buNone/>
            </a:pPr>
            <a:r>
              <a:rPr lang="en-GB" dirty="0">
                <a:latin typeface="Avenir LT Pro 65 Medium" panose="020B0603020203020204" pitchFamily="34" charset="0"/>
              </a:rPr>
              <a:t>Mostly integrated system</a:t>
            </a:r>
          </a:p>
          <a:p>
            <a:pPr marL="0" indent="0" algn="ctr">
              <a:buNone/>
            </a:pPr>
            <a:r>
              <a:rPr lang="en-GB" dirty="0">
                <a:latin typeface="Avenir LT Pro 65 Medium" panose="020B0603020203020204" pitchFamily="34" charset="0"/>
              </a:rPr>
              <a:t>Structured data collection</a:t>
            </a:r>
          </a:p>
          <a:p>
            <a:pPr marL="0" indent="0" algn="ctr">
              <a:buNone/>
            </a:pPr>
            <a:r>
              <a:rPr lang="en-GB" dirty="0">
                <a:latin typeface="Avenir LT Pro 65 Medium" panose="020B0603020203020204" pitchFamily="34" charset="0"/>
              </a:rPr>
              <a:t>Fixed journeys meet ‘regular’ needs</a:t>
            </a:r>
          </a:p>
          <a:p>
            <a:pPr marL="0" indent="0" algn="ctr">
              <a:buNone/>
            </a:pPr>
            <a:r>
              <a:rPr lang="en-GB" dirty="0">
                <a:latin typeface="Avenir LT Pro 65 Medium" panose="020B0603020203020204" pitchFamily="34" charset="0"/>
              </a:rPr>
              <a:t>Digital content personalisation</a:t>
            </a:r>
          </a:p>
          <a:p>
            <a:pPr marL="0" indent="0" algn="ctr">
              <a:buNone/>
            </a:pPr>
            <a:r>
              <a:rPr lang="en-GB" dirty="0">
                <a:latin typeface="Avenir LT Pro 65 Medium" panose="020B0603020203020204" pitchFamily="34" charset="0"/>
              </a:rPr>
              <a:t>Tools are mostly competent</a:t>
            </a:r>
          </a:p>
        </p:txBody>
      </p:sp>
      <p:sp>
        <p:nvSpPr>
          <p:cNvPr id="23" name="TextBox 22">
            <a:extLst>
              <a:ext uri="{FF2B5EF4-FFF2-40B4-BE49-F238E27FC236}">
                <a16:creationId xmlns:a16="http://schemas.microsoft.com/office/drawing/2014/main" id="{9949EB3F-2507-3B11-BD3D-1775A0733A26}"/>
              </a:ext>
            </a:extLst>
          </p:cNvPr>
          <p:cNvSpPr txBox="1"/>
          <p:nvPr/>
        </p:nvSpPr>
        <p:spPr>
          <a:xfrm>
            <a:off x="4181056" y="1257350"/>
            <a:ext cx="1751197" cy="1214387"/>
          </a:xfrm>
          <a:prstGeom prst="rect">
            <a:avLst/>
          </a:prstGeom>
          <a:solidFill>
            <a:srgbClr val="003F48">
              <a:alpha val="15000"/>
            </a:srgbClr>
          </a:solidFill>
        </p:spPr>
        <p:txBody>
          <a:bodyPr wrap="square" lIns="36000" tIns="108000" rIns="36000" bIns="45252" anchor="t">
            <a:noAutofit/>
          </a:bodyPr>
          <a:lstStyle>
            <a:defPPr>
              <a:defRPr lang="en-US"/>
            </a:defPPr>
            <a:lvl1pPr marL="92075" indent="-92075">
              <a:lnSpc>
                <a:spcPct val="90000"/>
              </a:lnSpc>
              <a:spcAft>
                <a:spcPts val="300"/>
              </a:spcAft>
              <a:buClr>
                <a:srgbClr val="4D4D4D"/>
              </a:buClr>
              <a:buFont typeface="Wingdings" panose="05000000000000000000" pitchFamily="2" charset="2"/>
              <a:buChar char="§"/>
              <a:defRPr sz="800">
                <a:latin typeface="Avenir Next LT Pro" panose="020B0504020202020204" pitchFamily="34" charset="0"/>
              </a:defRPr>
            </a:lvl1pPr>
          </a:lstStyle>
          <a:p>
            <a:pPr marL="0" indent="0" algn="ctr">
              <a:buNone/>
            </a:pPr>
            <a:r>
              <a:rPr lang="en-GB" sz="800" b="1" dirty="0">
                <a:solidFill>
                  <a:srgbClr val="003F48"/>
                </a:solidFill>
                <a:latin typeface="Avenir LT Pro 65 Medium" panose="020B0603020203020204" pitchFamily="34" charset="0"/>
              </a:rPr>
              <a:t>OPERATIONS</a:t>
            </a:r>
          </a:p>
          <a:p>
            <a:pPr marL="0" indent="0" algn="ctr">
              <a:buNone/>
            </a:pPr>
            <a:r>
              <a:rPr lang="en-GB" dirty="0">
                <a:latin typeface="Avenir LT Pro 65 Medium" panose="020B0603020203020204" pitchFamily="34" charset="0"/>
              </a:rPr>
              <a:t>Recognise more valuable customers and with higher potential</a:t>
            </a:r>
          </a:p>
          <a:p>
            <a:pPr marL="0" indent="0" algn="ctr">
              <a:buNone/>
            </a:pPr>
            <a:r>
              <a:rPr lang="en-GB" dirty="0">
                <a:latin typeface="Avenir LT Pro 65 Medium" panose="020B0603020203020204" pitchFamily="34" charset="0"/>
              </a:rPr>
              <a:t>Structured customer lifecycle</a:t>
            </a:r>
          </a:p>
          <a:p>
            <a:pPr marL="0" indent="0" algn="ctr">
              <a:buNone/>
            </a:pPr>
            <a:r>
              <a:rPr lang="en-GB" dirty="0">
                <a:latin typeface="Avenir LT Pro 65 Medium" panose="020B0603020203020204" pitchFamily="34" charset="0"/>
              </a:rPr>
              <a:t>Developing customer governance</a:t>
            </a:r>
          </a:p>
          <a:p>
            <a:pPr marL="0" indent="0" algn="ctr">
              <a:buNone/>
            </a:pPr>
            <a:r>
              <a:rPr lang="en-GB" dirty="0">
                <a:latin typeface="Avenir LT Pro 65 Medium" panose="020B0603020203020204" pitchFamily="34" charset="0"/>
              </a:rPr>
              <a:t>Customer are centrally ‘owned’</a:t>
            </a:r>
          </a:p>
          <a:p>
            <a:pPr marL="0" indent="0" algn="ctr">
              <a:buNone/>
            </a:pPr>
            <a:r>
              <a:rPr lang="en-GB" dirty="0">
                <a:latin typeface="Avenir LT Pro 65 Medium" panose="020B0603020203020204" pitchFamily="34" charset="0"/>
              </a:rPr>
              <a:t>Trialling new processes, campaigns and offers</a:t>
            </a:r>
          </a:p>
        </p:txBody>
      </p:sp>
      <p:sp>
        <p:nvSpPr>
          <p:cNvPr id="24" name="TextBox 23">
            <a:extLst>
              <a:ext uri="{FF2B5EF4-FFF2-40B4-BE49-F238E27FC236}">
                <a16:creationId xmlns:a16="http://schemas.microsoft.com/office/drawing/2014/main" id="{04CD5365-2C90-CC45-2495-5EF1E30F7098}"/>
              </a:ext>
            </a:extLst>
          </p:cNvPr>
          <p:cNvSpPr txBox="1"/>
          <p:nvPr/>
        </p:nvSpPr>
        <p:spPr>
          <a:xfrm>
            <a:off x="475916" y="1257352"/>
            <a:ext cx="1820305" cy="1214387"/>
          </a:xfrm>
          <a:prstGeom prst="rect">
            <a:avLst/>
          </a:prstGeom>
          <a:solidFill>
            <a:srgbClr val="003F48">
              <a:alpha val="15000"/>
            </a:srgbClr>
          </a:solidFill>
        </p:spPr>
        <p:txBody>
          <a:bodyPr wrap="square" lIns="36000" tIns="108000" rIns="36000" bIns="45252" anchor="t">
            <a:noAutofit/>
          </a:bodyPr>
          <a:lstStyle>
            <a:defPPr>
              <a:defRPr lang="en-US"/>
            </a:defPPr>
            <a:lvl1pPr marL="92075" indent="-92075">
              <a:lnSpc>
                <a:spcPct val="90000"/>
              </a:lnSpc>
              <a:spcAft>
                <a:spcPts val="300"/>
              </a:spcAft>
              <a:buFont typeface="Arial" panose="020B0604020202020204" pitchFamily="34" charset="0"/>
              <a:buChar char="•"/>
              <a:defRPr sz="800">
                <a:latin typeface="Avenir Next LT Pro" panose="020B0504020202020204" pitchFamily="34" charset="0"/>
              </a:defRPr>
            </a:lvl1pPr>
          </a:lstStyle>
          <a:p>
            <a:pPr marL="0" indent="0" algn="ctr">
              <a:buClr>
                <a:srgbClr val="4D4D4D"/>
              </a:buClr>
              <a:buNone/>
            </a:pPr>
            <a:r>
              <a:rPr lang="en-GB" b="1" dirty="0">
                <a:solidFill>
                  <a:srgbClr val="003F48"/>
                </a:solidFill>
                <a:latin typeface="Avenir LT Pro 65 Medium" panose="020B0603020203020204" pitchFamily="34" charset="0"/>
              </a:rPr>
              <a:t>SALES</a:t>
            </a:r>
          </a:p>
          <a:p>
            <a:pPr marL="0" indent="0" algn="ctr">
              <a:buClr>
                <a:srgbClr val="4D4D4D"/>
              </a:buClr>
              <a:buNone/>
            </a:pPr>
            <a:r>
              <a:rPr lang="en-GB" dirty="0">
                <a:latin typeface="Avenir LT Pro 65 Medium" panose="020B0603020203020204" pitchFamily="34" charset="0"/>
              </a:rPr>
              <a:t>Product push, some driven by customer need</a:t>
            </a:r>
          </a:p>
          <a:p>
            <a:pPr marL="0" indent="0" algn="ctr">
              <a:buClr>
                <a:srgbClr val="4D4D4D"/>
              </a:buClr>
              <a:buNone/>
            </a:pPr>
            <a:r>
              <a:rPr lang="en-GB" dirty="0">
                <a:latin typeface="Avenir LT Pro 65 Medium" panose="020B0603020203020204" pitchFamily="34" charset="0"/>
              </a:rPr>
              <a:t>Offers incentivise sale/retention</a:t>
            </a:r>
          </a:p>
          <a:p>
            <a:pPr marL="0" indent="0" algn="ctr">
              <a:buClr>
                <a:srgbClr val="4D4D4D"/>
              </a:buClr>
              <a:buNone/>
            </a:pPr>
            <a:r>
              <a:rPr lang="en-GB" dirty="0">
                <a:latin typeface="Avenir LT Pro 65 Medium" panose="020B0603020203020204" pitchFamily="34" charset="0"/>
              </a:rPr>
              <a:t>Integrated programmes of propensity-driven campaigns</a:t>
            </a:r>
          </a:p>
          <a:p>
            <a:pPr marL="0" indent="0" algn="ctr">
              <a:buClr>
                <a:srgbClr val="4D4D4D"/>
              </a:buClr>
              <a:buNone/>
            </a:pPr>
            <a:r>
              <a:rPr lang="en-GB" dirty="0">
                <a:latin typeface="Avenir LT Pro 65 Medium" panose="020B0603020203020204" pitchFamily="34" charset="0"/>
              </a:rPr>
              <a:t>More complex targeting and management of campaigns</a:t>
            </a:r>
          </a:p>
        </p:txBody>
      </p:sp>
      <p:sp>
        <p:nvSpPr>
          <p:cNvPr id="27" name="TextBox 26">
            <a:extLst>
              <a:ext uri="{FF2B5EF4-FFF2-40B4-BE49-F238E27FC236}">
                <a16:creationId xmlns:a16="http://schemas.microsoft.com/office/drawing/2014/main" id="{26CFC8FD-C6D4-EAA0-6A22-79079B628297}"/>
              </a:ext>
            </a:extLst>
          </p:cNvPr>
          <p:cNvSpPr txBox="1"/>
          <p:nvPr/>
        </p:nvSpPr>
        <p:spPr>
          <a:xfrm>
            <a:off x="2319687" y="1257350"/>
            <a:ext cx="1820305" cy="1214387"/>
          </a:xfrm>
          <a:prstGeom prst="rect">
            <a:avLst/>
          </a:prstGeom>
          <a:solidFill>
            <a:srgbClr val="003F48">
              <a:alpha val="15000"/>
            </a:srgbClr>
          </a:solidFill>
        </p:spPr>
        <p:txBody>
          <a:bodyPr wrap="square" lIns="36000" tIns="108000" rIns="36000" bIns="45252" anchor="t">
            <a:noAutofit/>
          </a:bodyPr>
          <a:lstStyle>
            <a:defPPr>
              <a:defRPr lang="en-US"/>
            </a:defPPr>
            <a:lvl1pPr marL="92075" indent="-92075">
              <a:lnSpc>
                <a:spcPct val="90000"/>
              </a:lnSpc>
              <a:spcAft>
                <a:spcPts val="300"/>
              </a:spcAft>
              <a:buClr>
                <a:srgbClr val="4D4D4D"/>
              </a:buClr>
              <a:buFont typeface="Wingdings" panose="05000000000000000000" pitchFamily="2" charset="2"/>
              <a:buChar char="§"/>
              <a:defRPr sz="800">
                <a:latin typeface="Avenir Next LT Pro" panose="020B0504020202020204" pitchFamily="34" charset="0"/>
              </a:defRPr>
            </a:lvl1pPr>
          </a:lstStyle>
          <a:p>
            <a:pPr marL="0" indent="0" algn="ctr">
              <a:buNone/>
            </a:pPr>
            <a:r>
              <a:rPr lang="en-GB" sz="800" b="1" dirty="0">
                <a:solidFill>
                  <a:srgbClr val="003F48"/>
                </a:solidFill>
                <a:latin typeface="Avenir LT Pro 65 Medium" panose="020B0603020203020204" pitchFamily="34" charset="0"/>
              </a:rPr>
              <a:t>SERVICE </a:t>
            </a:r>
          </a:p>
          <a:p>
            <a:pPr marL="0" indent="0" algn="ctr">
              <a:buNone/>
            </a:pPr>
            <a:r>
              <a:rPr lang="en-GB" dirty="0">
                <a:latin typeface="Avenir LT Pro 65 Medium" panose="020B0603020203020204" pitchFamily="34" charset="0"/>
              </a:rPr>
              <a:t>Well-defined processes</a:t>
            </a:r>
          </a:p>
          <a:p>
            <a:pPr marL="0" indent="0" algn="ctr">
              <a:buNone/>
            </a:pPr>
            <a:r>
              <a:rPr lang="en-GB" dirty="0">
                <a:latin typeface="Avenir LT Pro 65 Medium" panose="020B0603020203020204" pitchFamily="34" charset="0"/>
              </a:rPr>
              <a:t>Integrated messaging</a:t>
            </a:r>
          </a:p>
          <a:p>
            <a:pPr marL="0" indent="0" algn="ctr">
              <a:buNone/>
            </a:pPr>
            <a:r>
              <a:rPr lang="en-GB" dirty="0">
                <a:latin typeface="Avenir LT Pro 65 Medium" panose="020B0603020203020204" pitchFamily="34" charset="0"/>
              </a:rPr>
              <a:t>Most lifecycle processes are customer-centric</a:t>
            </a:r>
          </a:p>
          <a:p>
            <a:pPr marL="0" indent="0" algn="ctr">
              <a:buNone/>
            </a:pPr>
            <a:r>
              <a:rPr lang="en-GB" dirty="0">
                <a:latin typeface="Avenir LT Pro 65 Medium" panose="020B0603020203020204" pitchFamily="34" charset="0"/>
              </a:rPr>
              <a:t>Agent conversations with customers introduce service and sales prompts</a:t>
            </a:r>
          </a:p>
          <a:p>
            <a:pPr marL="0" indent="0" algn="ctr">
              <a:buNone/>
            </a:pPr>
            <a:r>
              <a:rPr lang="en-GB" dirty="0">
                <a:latin typeface="Avenir LT Pro 65 Medium" panose="020B0603020203020204" pitchFamily="34" charset="0"/>
              </a:rPr>
              <a:t>New self-serve tools being piloted</a:t>
            </a:r>
          </a:p>
        </p:txBody>
      </p:sp>
      <p:pic>
        <p:nvPicPr>
          <p:cNvPr id="51" name="Graphic 50" descr="Call center with solid fill">
            <a:extLst>
              <a:ext uri="{FF2B5EF4-FFF2-40B4-BE49-F238E27FC236}">
                <a16:creationId xmlns:a16="http://schemas.microsoft.com/office/drawing/2014/main" id="{F7E7B698-DC38-703F-E581-C1ADC9299EE2}"/>
              </a:ext>
            </a:extLst>
          </p:cNvPr>
          <p:cNvPicPr>
            <a:picLocks noChangeAspect="1"/>
          </p:cNvPicPr>
          <p:nvPr/>
        </p:nvPicPr>
        <p:blipFill>
          <a:blip r:embed="rId13" cstate="print">
            <a:extLst>
              <a:ext uri="{28A0092B-C50C-407E-A947-70E740481C1C}">
                <a14:useLocalDpi xmlns:a14="http://schemas.microsoft.com/office/drawing/2010/main"/>
              </a:ext>
              <a:ext uri="{96DAC541-7B7A-43D3-8B79-37D633B846F1}">
                <asvg:svgBlip xmlns:asvg="http://schemas.microsoft.com/office/drawing/2016/SVG/main" r:embed="rId14"/>
              </a:ext>
            </a:extLst>
          </a:blip>
          <a:stretch>
            <a:fillRect/>
          </a:stretch>
        </p:blipFill>
        <p:spPr>
          <a:xfrm>
            <a:off x="2335930" y="1297710"/>
            <a:ext cx="188813" cy="188813"/>
          </a:xfrm>
          <a:prstGeom prst="rect">
            <a:avLst/>
          </a:prstGeom>
          <a:effectLst>
            <a:glow rad="25400">
              <a:srgbClr val="003F48">
                <a:alpha val="51000"/>
              </a:srgbClr>
            </a:glow>
          </a:effectLst>
        </p:spPr>
      </p:pic>
      <p:pic>
        <p:nvPicPr>
          <p:cNvPr id="52" name="Graphic 51" descr="Connections with solid fill">
            <a:extLst>
              <a:ext uri="{FF2B5EF4-FFF2-40B4-BE49-F238E27FC236}">
                <a16:creationId xmlns:a16="http://schemas.microsoft.com/office/drawing/2014/main" id="{2ADF69F4-3A7D-9B91-A76C-28ACB345896D}"/>
              </a:ext>
            </a:extLst>
          </p:cNvPr>
          <p:cNvPicPr>
            <a:picLocks noChangeAspect="1"/>
          </p:cNvPicPr>
          <p:nvPr/>
        </p:nvPicPr>
        <p:blipFill>
          <a:blip r:embed="rId15" cstate="print">
            <a:extLst>
              <a:ext uri="{28A0092B-C50C-407E-A947-70E740481C1C}">
                <a14:useLocalDpi xmlns:a14="http://schemas.microsoft.com/office/drawing/2010/main"/>
              </a:ext>
              <a:ext uri="{96DAC541-7B7A-43D3-8B79-37D633B846F1}">
                <asvg:svgBlip xmlns:asvg="http://schemas.microsoft.com/office/drawing/2016/SVG/main" r:embed="rId16"/>
              </a:ext>
            </a:extLst>
          </a:blip>
          <a:stretch>
            <a:fillRect/>
          </a:stretch>
        </p:blipFill>
        <p:spPr>
          <a:xfrm>
            <a:off x="2366088" y="2702694"/>
            <a:ext cx="188813" cy="188813"/>
          </a:xfrm>
          <a:prstGeom prst="rect">
            <a:avLst/>
          </a:prstGeom>
          <a:effectLst>
            <a:glow rad="25400">
              <a:srgbClr val="003F48">
                <a:alpha val="51000"/>
              </a:srgbClr>
            </a:glow>
          </a:effectLst>
        </p:spPr>
      </p:pic>
      <p:pic>
        <p:nvPicPr>
          <p:cNvPr id="53" name="Graphic 52" descr="Shopping cart with solid fill">
            <a:extLst>
              <a:ext uri="{FF2B5EF4-FFF2-40B4-BE49-F238E27FC236}">
                <a16:creationId xmlns:a16="http://schemas.microsoft.com/office/drawing/2014/main" id="{E61259C3-9E0C-5BE8-2CF3-539F944FE772}"/>
              </a:ext>
            </a:extLst>
          </p:cNvPr>
          <p:cNvPicPr>
            <a:picLocks noChangeAspect="1"/>
          </p:cNvPicPr>
          <p:nvPr/>
        </p:nvPicPr>
        <p:blipFill>
          <a:blip r:embed="rId17" cstate="print">
            <a:extLst>
              <a:ext uri="{28A0092B-C50C-407E-A947-70E740481C1C}">
                <a14:useLocalDpi xmlns:a14="http://schemas.microsoft.com/office/drawing/2010/main"/>
              </a:ext>
              <a:ext uri="{96DAC541-7B7A-43D3-8B79-37D633B846F1}">
                <asvg:svgBlip xmlns:asvg="http://schemas.microsoft.com/office/drawing/2016/SVG/main" r:embed="rId18"/>
              </a:ext>
            </a:extLst>
          </a:blip>
          <a:stretch>
            <a:fillRect/>
          </a:stretch>
        </p:blipFill>
        <p:spPr>
          <a:xfrm>
            <a:off x="515625" y="1297711"/>
            <a:ext cx="188813" cy="188813"/>
          </a:xfrm>
          <a:prstGeom prst="rect">
            <a:avLst/>
          </a:prstGeom>
          <a:effectLst>
            <a:glow rad="25400">
              <a:srgbClr val="003F48">
                <a:alpha val="51000"/>
              </a:srgbClr>
            </a:glow>
          </a:effectLst>
        </p:spPr>
      </p:pic>
      <p:pic>
        <p:nvPicPr>
          <p:cNvPr id="54" name="Graphic 53" descr="Target Audience with solid fill">
            <a:extLst>
              <a:ext uri="{FF2B5EF4-FFF2-40B4-BE49-F238E27FC236}">
                <a16:creationId xmlns:a16="http://schemas.microsoft.com/office/drawing/2014/main" id="{2DF02BC9-4BCD-6A83-FEAF-B0A89EFEBBFB}"/>
              </a:ext>
            </a:extLst>
          </p:cNvPr>
          <p:cNvPicPr>
            <a:picLocks noChangeAspect="1"/>
          </p:cNvPicPr>
          <p:nvPr/>
        </p:nvPicPr>
        <p:blipFill>
          <a:blip r:embed="rId19" cstate="print">
            <a:extLst>
              <a:ext uri="{28A0092B-C50C-407E-A947-70E740481C1C}">
                <a14:useLocalDpi xmlns:a14="http://schemas.microsoft.com/office/drawing/2010/main"/>
              </a:ext>
              <a:ext uri="{96DAC541-7B7A-43D3-8B79-37D633B846F1}">
                <asvg:svgBlip xmlns:asvg="http://schemas.microsoft.com/office/drawing/2016/SVG/main" r:embed="rId20"/>
              </a:ext>
            </a:extLst>
          </a:blip>
          <a:stretch>
            <a:fillRect/>
          </a:stretch>
        </p:blipFill>
        <p:spPr>
          <a:xfrm>
            <a:off x="4226031" y="2688263"/>
            <a:ext cx="188813" cy="188813"/>
          </a:xfrm>
          <a:prstGeom prst="rect">
            <a:avLst/>
          </a:prstGeom>
          <a:effectLst>
            <a:glow rad="25400">
              <a:srgbClr val="003F48">
                <a:alpha val="51000"/>
              </a:srgbClr>
            </a:glow>
          </a:effectLst>
        </p:spPr>
      </p:pic>
      <p:pic>
        <p:nvPicPr>
          <p:cNvPr id="56" name="Graphic 55" descr="Factory with solid fill">
            <a:extLst>
              <a:ext uri="{FF2B5EF4-FFF2-40B4-BE49-F238E27FC236}">
                <a16:creationId xmlns:a16="http://schemas.microsoft.com/office/drawing/2014/main" id="{0FCC26E3-76D9-8392-C376-AF03C7620E2A}"/>
              </a:ext>
            </a:extLst>
          </p:cNvPr>
          <p:cNvPicPr>
            <a:picLocks noChangeAspect="1"/>
          </p:cNvPicPr>
          <p:nvPr/>
        </p:nvPicPr>
        <p:blipFill>
          <a:blip r:embed="rId21" cstate="print">
            <a:extLst>
              <a:ext uri="{28A0092B-C50C-407E-A947-70E740481C1C}">
                <a14:useLocalDpi xmlns:a14="http://schemas.microsoft.com/office/drawing/2010/main"/>
              </a:ext>
              <a:ext uri="{96DAC541-7B7A-43D3-8B79-37D633B846F1}">
                <asvg:svgBlip xmlns:asvg="http://schemas.microsoft.com/office/drawing/2016/SVG/main" r:embed="rId22"/>
              </a:ext>
            </a:extLst>
          </a:blip>
          <a:stretch>
            <a:fillRect/>
          </a:stretch>
        </p:blipFill>
        <p:spPr>
          <a:xfrm>
            <a:off x="4195345" y="1274041"/>
            <a:ext cx="188813" cy="188813"/>
          </a:xfrm>
          <a:prstGeom prst="rect">
            <a:avLst/>
          </a:prstGeom>
          <a:effectLst>
            <a:glow rad="25400">
              <a:srgbClr val="003F48">
                <a:alpha val="51000"/>
              </a:srgbClr>
            </a:glow>
          </a:effectLst>
        </p:spPr>
      </p:pic>
      <p:pic>
        <p:nvPicPr>
          <p:cNvPr id="57" name="Graphic 56" descr="Users with solid fill">
            <a:extLst>
              <a:ext uri="{FF2B5EF4-FFF2-40B4-BE49-F238E27FC236}">
                <a16:creationId xmlns:a16="http://schemas.microsoft.com/office/drawing/2014/main" id="{D5BDC592-17B4-653E-7C01-1E679C572F10}"/>
              </a:ext>
            </a:extLst>
          </p:cNvPr>
          <p:cNvPicPr>
            <a:picLocks noChangeAspect="1"/>
          </p:cNvPicPr>
          <p:nvPr/>
        </p:nvPicPr>
        <p:blipFill>
          <a:blip r:embed="rId23" cstate="print">
            <a:extLst>
              <a:ext uri="{28A0092B-C50C-407E-A947-70E740481C1C}">
                <a14:useLocalDpi xmlns:a14="http://schemas.microsoft.com/office/drawing/2010/main"/>
              </a:ext>
              <a:ext uri="{96DAC541-7B7A-43D3-8B79-37D633B846F1}">
                <asvg:svgBlip xmlns:asvg="http://schemas.microsoft.com/office/drawing/2016/SVG/main" r:embed="rId24"/>
              </a:ext>
            </a:extLst>
          </a:blip>
          <a:stretch>
            <a:fillRect/>
          </a:stretch>
        </p:blipFill>
        <p:spPr>
          <a:xfrm>
            <a:off x="515625" y="2683287"/>
            <a:ext cx="188813" cy="188813"/>
          </a:xfrm>
          <a:prstGeom prst="rect">
            <a:avLst/>
          </a:prstGeom>
          <a:effectLst>
            <a:glow rad="25400">
              <a:srgbClr val="003F48">
                <a:alpha val="51000"/>
              </a:srgbClr>
            </a:glow>
          </a:effectLst>
        </p:spPr>
      </p:pic>
    </p:spTree>
    <p:extLst>
      <p:ext uri="{BB962C8B-B14F-4D97-AF65-F5344CB8AC3E}">
        <p14:creationId xmlns:p14="http://schemas.microsoft.com/office/powerpoint/2010/main" val="297186502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TextBox 41">
            <a:extLst>
              <a:ext uri="{FF2B5EF4-FFF2-40B4-BE49-F238E27FC236}">
                <a16:creationId xmlns:a16="http://schemas.microsoft.com/office/drawing/2014/main" id="{F17E8775-A327-19B1-E28C-10CB869C449C}"/>
              </a:ext>
            </a:extLst>
          </p:cNvPr>
          <p:cNvSpPr txBox="1"/>
          <p:nvPr/>
        </p:nvSpPr>
        <p:spPr>
          <a:xfrm>
            <a:off x="340029" y="1237650"/>
            <a:ext cx="5531381" cy="1072281"/>
          </a:xfrm>
          <a:prstGeom prst="rect">
            <a:avLst/>
          </a:prstGeom>
          <a:noFill/>
        </p:spPr>
        <p:txBody>
          <a:bodyPr wrap="square" lIns="0" rIns="36000" anchor="t">
            <a:spAutoFit/>
          </a:bodyPr>
          <a:lstStyle>
            <a:defPPr>
              <a:defRPr lang="en-US"/>
            </a:defPPr>
            <a:lvl1pPr marL="92075" indent="-92075">
              <a:lnSpc>
                <a:spcPct val="90000"/>
              </a:lnSpc>
              <a:spcAft>
                <a:spcPts val="300"/>
              </a:spcAft>
              <a:buFont typeface="Arial" panose="020B0604020202020204" pitchFamily="34" charset="0"/>
              <a:buChar char="•"/>
              <a:defRPr sz="800">
                <a:latin typeface="Avenir Next LT Pro" panose="020B0504020202020204" pitchFamily="34" charset="0"/>
              </a:defRPr>
            </a:lvl1pPr>
          </a:lstStyle>
          <a:p>
            <a:pPr marL="985838" indent="-985838" defTabSz="358775">
              <a:spcAft>
                <a:spcPts val="900"/>
              </a:spcAft>
              <a:buClr>
                <a:srgbClr val="003F48"/>
              </a:buClr>
              <a:buNone/>
            </a:pPr>
            <a:r>
              <a:rPr lang="en-GB" sz="900" b="1" dirty="0">
                <a:solidFill>
                  <a:srgbClr val="003F48"/>
                </a:solidFill>
                <a:latin typeface="Avenir LT Pro 65 Medium" panose="020B0603020203020204" pitchFamily="34" charset="0"/>
              </a:rPr>
              <a:t>SUMMARY 	</a:t>
            </a:r>
            <a:r>
              <a:rPr lang="en-GB" sz="900" dirty="0">
                <a:latin typeface="Avenir LT Pro 65 Medium" panose="020B0603020203020204" pitchFamily="34" charset="0"/>
              </a:rPr>
              <a:t>Joined up customer conversations and experiences</a:t>
            </a:r>
          </a:p>
          <a:p>
            <a:pPr marL="985838" indent="-985838" defTabSz="358775">
              <a:spcAft>
                <a:spcPts val="900"/>
              </a:spcAft>
              <a:buClr>
                <a:srgbClr val="003F48"/>
              </a:buClr>
              <a:buNone/>
            </a:pPr>
            <a:r>
              <a:rPr lang="en-GB" sz="900" b="1" dirty="0">
                <a:solidFill>
                  <a:srgbClr val="003F48"/>
                </a:solidFill>
                <a:latin typeface="Avenir LT Pro 65 Medium" panose="020B0603020203020204" pitchFamily="34" charset="0"/>
              </a:rPr>
              <a:t>OBJECTIVES	</a:t>
            </a:r>
            <a:r>
              <a:rPr lang="en-GB" sz="900" dirty="0">
                <a:latin typeface="Avenir LT Pro 65 Medium" panose="020B0603020203020204" pitchFamily="34" charset="0"/>
              </a:rPr>
              <a:t>Based on strategy segments each with different objectives and focus on engagement, maximising relevance and driving improvement in Customer lifetime value (CLV).</a:t>
            </a:r>
          </a:p>
          <a:p>
            <a:pPr marL="985838" indent="-985838" defTabSz="358775">
              <a:spcAft>
                <a:spcPts val="900"/>
              </a:spcAft>
              <a:buClr>
                <a:srgbClr val="003F48"/>
              </a:buClr>
              <a:buNone/>
            </a:pPr>
            <a:r>
              <a:rPr lang="en-GB" sz="900" b="1" dirty="0">
                <a:solidFill>
                  <a:srgbClr val="003F48"/>
                </a:solidFill>
                <a:latin typeface="Avenir LT Pro 65 Medium" panose="020B0603020203020204" pitchFamily="34" charset="0"/>
              </a:rPr>
              <a:t>SUCCESS</a:t>
            </a:r>
            <a:r>
              <a:rPr lang="en-GB" sz="900" dirty="0">
                <a:latin typeface="Avenir LT Pro 65 Medium" panose="020B0603020203020204" pitchFamily="34" charset="0"/>
              </a:rPr>
              <a:t> 	Driven by understanding which activities work best with different audiences. Results repeatable, but uplift dependent on market conditions, offer and message, meaning continuous test &amp; learn is essential to maintain performance.</a:t>
            </a:r>
          </a:p>
        </p:txBody>
      </p:sp>
      <p:sp>
        <p:nvSpPr>
          <p:cNvPr id="66" name="Title 1">
            <a:extLst>
              <a:ext uri="{FF2B5EF4-FFF2-40B4-BE49-F238E27FC236}">
                <a16:creationId xmlns:a16="http://schemas.microsoft.com/office/drawing/2014/main" id="{32E0D895-0217-2D9E-3918-C65870258F5A}"/>
              </a:ext>
            </a:extLst>
          </p:cNvPr>
          <p:cNvSpPr txBox="1">
            <a:spLocks/>
          </p:cNvSpPr>
          <p:nvPr/>
        </p:nvSpPr>
        <p:spPr>
          <a:xfrm>
            <a:off x="340029" y="792683"/>
            <a:ext cx="4020200" cy="277178"/>
          </a:xfrm>
          <a:prstGeom prst="rect">
            <a:avLst/>
          </a:prstGeom>
          <a:noFill/>
        </p:spPr>
        <p:txBody>
          <a:bodyPr vert="horz" wrap="square" lIns="0" tIns="27153" rIns="0" bIns="27153" rtlCol="0" anchor="ctr">
            <a:noAutofit/>
          </a:bodyPr>
          <a:lstStyle>
            <a:lvl1pPr defTabSz="914400">
              <a:lnSpc>
                <a:spcPct val="90000"/>
              </a:lnSpc>
              <a:spcBef>
                <a:spcPct val="0"/>
              </a:spcBef>
              <a:buNone/>
              <a:defRPr lang="en-GB" sz="2000" b="1">
                <a:solidFill>
                  <a:schemeClr val="bg1"/>
                </a:solidFill>
                <a:effectLst/>
                <a:latin typeface="Avenir Next LT Pro" panose="020B0504020202020204" pitchFamily="34" charset="0"/>
              </a:defRPr>
            </a:lvl1pPr>
          </a:lstStyle>
          <a:p>
            <a:r>
              <a:rPr lang="en-GB" sz="1188" dirty="0">
                <a:solidFill>
                  <a:srgbClr val="003F48"/>
                </a:solidFill>
                <a:latin typeface="Avenir LT Pro 65 Medium" panose="020B0603020203020204" pitchFamily="34" charset="0"/>
              </a:rPr>
              <a:t>CHARACTERISTICS OF BUSINESSES AT LEVEL 4</a:t>
            </a:r>
          </a:p>
        </p:txBody>
      </p:sp>
      <p:sp>
        <p:nvSpPr>
          <p:cNvPr id="67" name="Slide Number Placeholder 5">
            <a:extLst>
              <a:ext uri="{FF2B5EF4-FFF2-40B4-BE49-F238E27FC236}">
                <a16:creationId xmlns:a16="http://schemas.microsoft.com/office/drawing/2014/main" id="{13D39E08-7765-2158-54DE-B0C9B897A995}"/>
              </a:ext>
            </a:extLst>
          </p:cNvPr>
          <p:cNvSpPr txBox="1">
            <a:spLocks/>
          </p:cNvSpPr>
          <p:nvPr/>
        </p:nvSpPr>
        <p:spPr>
          <a:xfrm>
            <a:off x="292863" y="333108"/>
            <a:ext cx="303799" cy="216840"/>
          </a:xfrm>
          <a:prstGeom prst="rect">
            <a:avLst/>
          </a:prstGeom>
        </p:spPr>
        <p:txBody>
          <a:bodyPr vert="horz" lIns="54304" tIns="27153" rIns="54304" bIns="27153" rtlCol="0" anchor="ctr"/>
          <a:lstStyle>
            <a:defPPr>
              <a:defRPr lang="en-US"/>
            </a:defPPr>
            <a:lvl1pPr algn="r">
              <a:defRPr sz="600" b="1">
                <a:latin typeface="Avenir Next LT Pro" panose="020B0504020202020204" pitchFamily="34" charset="0"/>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l"/>
            <a:fld id="{AAF318D0-7A32-4883-B264-F6C453FE3576}" type="slidenum">
              <a:rPr lang="en-GB" sz="754">
                <a:latin typeface="Avenir LT Pro 65 Medium" panose="020B0603020203020204" pitchFamily="34" charset="0"/>
              </a:rPr>
              <a:pPr algn="l"/>
              <a:t>46</a:t>
            </a:fld>
            <a:endParaRPr lang="en-GB" sz="754">
              <a:latin typeface="Avenir LT Pro 65 Medium" panose="020B0603020203020204" pitchFamily="34" charset="0"/>
            </a:endParaRPr>
          </a:p>
        </p:txBody>
      </p:sp>
      <p:pic>
        <p:nvPicPr>
          <p:cNvPr id="68" name="Picture 67">
            <a:extLst>
              <a:ext uri="{FF2B5EF4-FFF2-40B4-BE49-F238E27FC236}">
                <a16:creationId xmlns:a16="http://schemas.microsoft.com/office/drawing/2014/main" id="{BD6E34C4-AEB8-A386-CBF0-5459FA5948C1}"/>
              </a:ext>
            </a:extLst>
          </p:cNvPr>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a:off x="340029" y="4007759"/>
            <a:ext cx="513264" cy="134110"/>
          </a:xfrm>
          <a:prstGeom prst="rect">
            <a:avLst/>
          </a:prstGeom>
        </p:spPr>
      </p:pic>
      <p:sp>
        <p:nvSpPr>
          <p:cNvPr id="69" name="TextBox 68">
            <a:extLst>
              <a:ext uri="{FF2B5EF4-FFF2-40B4-BE49-F238E27FC236}">
                <a16:creationId xmlns:a16="http://schemas.microsoft.com/office/drawing/2014/main" id="{867DBC49-CB1C-4792-733E-A3FEA24FC701}"/>
              </a:ext>
            </a:extLst>
          </p:cNvPr>
          <p:cNvSpPr txBox="1"/>
          <p:nvPr/>
        </p:nvSpPr>
        <p:spPr>
          <a:xfrm>
            <a:off x="436511" y="346951"/>
            <a:ext cx="2491778" cy="189154"/>
          </a:xfrm>
          <a:prstGeom prst="rect">
            <a:avLst/>
          </a:prstGeom>
          <a:noFill/>
        </p:spPr>
        <p:txBody>
          <a:bodyPr wrap="square" rtlCol="0" anchor="ctr">
            <a:spAutoFit/>
          </a:bodyPr>
          <a:lstStyle>
            <a:defPPr>
              <a:defRPr lang="en-US"/>
            </a:defPPr>
            <a:lvl1pPr algn="r">
              <a:tabLst>
                <a:tab pos="1058383" algn="l"/>
              </a:tabLst>
              <a:defRPr sz="500">
                <a:latin typeface="Avenir Next LT Pro Light" panose="020B0304020202020204" pitchFamily="34" charset="0"/>
              </a:defRPr>
            </a:lvl1pPr>
          </a:lstStyle>
          <a:p>
            <a:pPr algn="l"/>
            <a:r>
              <a:rPr lang="en-GB" sz="629" dirty="0"/>
              <a:t>Management of Customers Pocketbook</a:t>
            </a:r>
          </a:p>
        </p:txBody>
      </p:sp>
      <p:cxnSp>
        <p:nvCxnSpPr>
          <p:cNvPr id="70" name="Straight Connector 69">
            <a:extLst>
              <a:ext uri="{FF2B5EF4-FFF2-40B4-BE49-F238E27FC236}">
                <a16:creationId xmlns:a16="http://schemas.microsoft.com/office/drawing/2014/main" id="{7B277954-E99E-2894-F058-E534976C1337}"/>
              </a:ext>
            </a:extLst>
          </p:cNvPr>
          <p:cNvCxnSpPr>
            <a:cxnSpLocks/>
          </p:cNvCxnSpPr>
          <p:nvPr/>
        </p:nvCxnSpPr>
        <p:spPr>
          <a:xfrm flipH="1">
            <a:off x="340030" y="533604"/>
            <a:ext cx="5531381" cy="0"/>
          </a:xfrm>
          <a:prstGeom prst="line">
            <a:avLst/>
          </a:prstGeom>
          <a:ln>
            <a:solidFill>
              <a:srgbClr val="003F48"/>
            </a:solidFill>
          </a:ln>
        </p:spPr>
        <p:style>
          <a:lnRef idx="1">
            <a:schemeClr val="accent1"/>
          </a:lnRef>
          <a:fillRef idx="0">
            <a:schemeClr val="accent1"/>
          </a:fillRef>
          <a:effectRef idx="0">
            <a:schemeClr val="accent1"/>
          </a:effectRef>
          <a:fontRef idx="minor">
            <a:schemeClr val="tx1"/>
          </a:fontRef>
        </p:style>
      </p:cxnSp>
      <p:sp>
        <p:nvSpPr>
          <p:cNvPr id="71" name="Rectangle 70">
            <a:extLst>
              <a:ext uri="{FF2B5EF4-FFF2-40B4-BE49-F238E27FC236}">
                <a16:creationId xmlns:a16="http://schemas.microsoft.com/office/drawing/2014/main" id="{742E9290-6D1F-29BA-0B64-1DA971533537}"/>
              </a:ext>
            </a:extLst>
          </p:cNvPr>
          <p:cNvSpPr/>
          <p:nvPr/>
        </p:nvSpPr>
        <p:spPr>
          <a:xfrm>
            <a:off x="6295574" y="0"/>
            <a:ext cx="40140" cy="4500000"/>
          </a:xfrm>
          <a:prstGeom prst="rect">
            <a:avLst/>
          </a:prstGeom>
          <a:solidFill>
            <a:srgbClr val="003F4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528"/>
          </a:p>
        </p:txBody>
      </p:sp>
      <p:graphicFrame>
        <p:nvGraphicFramePr>
          <p:cNvPr id="96" name="Table 95">
            <a:extLst>
              <a:ext uri="{FF2B5EF4-FFF2-40B4-BE49-F238E27FC236}">
                <a16:creationId xmlns:a16="http://schemas.microsoft.com/office/drawing/2014/main" id="{FE4AFB65-9AF2-EA3D-8EDB-3FA0A30FBF85}"/>
              </a:ext>
            </a:extLst>
          </p:cNvPr>
          <p:cNvGraphicFramePr>
            <a:graphicFrameLocks noGrp="1"/>
          </p:cNvGraphicFramePr>
          <p:nvPr>
            <p:extLst>
              <p:ext uri="{D42A27DB-BD31-4B8C-83A1-F6EECF244321}">
                <p14:modId xmlns:p14="http://schemas.microsoft.com/office/powerpoint/2010/main" val="3645940297"/>
              </p:ext>
            </p:extLst>
          </p:nvPr>
        </p:nvGraphicFramePr>
        <p:xfrm>
          <a:off x="340029" y="2465300"/>
          <a:ext cx="5531382" cy="1293176"/>
        </p:xfrm>
        <a:graphic>
          <a:graphicData uri="http://schemas.openxmlformats.org/drawingml/2006/table">
            <a:tbl>
              <a:tblPr>
                <a:tableStyleId>{5C22544A-7EE6-4342-B048-85BDC9FD1C3A}</a:tableStyleId>
              </a:tblPr>
              <a:tblGrid>
                <a:gridCol w="1843794">
                  <a:extLst>
                    <a:ext uri="{9D8B030D-6E8A-4147-A177-3AD203B41FA5}">
                      <a16:colId xmlns:a16="http://schemas.microsoft.com/office/drawing/2014/main" val="4154762390"/>
                    </a:ext>
                  </a:extLst>
                </a:gridCol>
                <a:gridCol w="1843794">
                  <a:extLst>
                    <a:ext uri="{9D8B030D-6E8A-4147-A177-3AD203B41FA5}">
                      <a16:colId xmlns:a16="http://schemas.microsoft.com/office/drawing/2014/main" val="283952235"/>
                    </a:ext>
                  </a:extLst>
                </a:gridCol>
                <a:gridCol w="1843794">
                  <a:extLst>
                    <a:ext uri="{9D8B030D-6E8A-4147-A177-3AD203B41FA5}">
                      <a16:colId xmlns:a16="http://schemas.microsoft.com/office/drawing/2014/main" val="3784862251"/>
                    </a:ext>
                  </a:extLst>
                </a:gridCol>
              </a:tblGrid>
              <a:tr h="646588">
                <a:tc>
                  <a:txBody>
                    <a:bodyPr/>
                    <a:lstStyle/>
                    <a:p>
                      <a:pPr marL="0" marR="0" lvl="0" indent="0" algn="ctr" defTabSz="600121" rtl="0" eaLnBrk="1" fontAlgn="auto" latinLnBrk="0" hangingPunct="1">
                        <a:lnSpc>
                          <a:spcPct val="100000"/>
                        </a:lnSpc>
                        <a:spcBef>
                          <a:spcPts val="0"/>
                        </a:spcBef>
                        <a:spcAft>
                          <a:spcPts val="0"/>
                        </a:spcAft>
                        <a:buClrTx/>
                        <a:buSzTx/>
                        <a:buFontTx/>
                        <a:buNone/>
                        <a:tabLst/>
                        <a:defRPr/>
                      </a:pPr>
                      <a:r>
                        <a:rPr lang="en-GB" sz="900" b="0" dirty="0">
                          <a:solidFill>
                            <a:srgbClr val="003F48"/>
                          </a:solidFill>
                          <a:latin typeface="Avenir LT Pro 65 Medium" panose="020B0603020203020204" pitchFamily="34" charset="0"/>
                        </a:rPr>
                        <a:t>HIGH</a:t>
                      </a:r>
                      <a:r>
                        <a:rPr lang="en-GB" sz="900" b="1" dirty="0">
                          <a:solidFill>
                            <a:srgbClr val="003F48"/>
                          </a:solidFill>
                          <a:latin typeface="Avenir LT Pro 65 Medium" panose="020B0603020203020204" pitchFamily="34" charset="0"/>
                        </a:rPr>
                        <a:t> SATISFACTION</a:t>
                      </a:r>
                    </a:p>
                    <a:p>
                      <a:pPr marL="0" marR="0" lvl="0" indent="0" algn="ctr" defTabSz="600121" rtl="0" eaLnBrk="1" fontAlgn="auto" latinLnBrk="0" hangingPunct="1">
                        <a:lnSpc>
                          <a:spcPct val="100000"/>
                        </a:lnSpc>
                        <a:spcBef>
                          <a:spcPts val="0"/>
                        </a:spcBef>
                        <a:spcAft>
                          <a:spcPts val="0"/>
                        </a:spcAft>
                        <a:buClrTx/>
                        <a:buSzTx/>
                        <a:buFontTx/>
                        <a:buNone/>
                        <a:tabLst/>
                        <a:defRPr/>
                      </a:pPr>
                      <a:r>
                        <a:rPr lang="en-GB" sz="800" dirty="0">
                          <a:latin typeface="Avenir LT Pro 65 Medium" panose="020B0603020203020204" pitchFamily="34" charset="0"/>
                        </a:rPr>
                        <a:t>Analytics personalise customer experience and deliver needs.</a:t>
                      </a:r>
                    </a:p>
                  </a:txBody>
                  <a:tcPr marT="108000" marB="108000">
                    <a:lnT w="12700" cap="flat" cmpd="sng" algn="ctr">
                      <a:solidFill>
                        <a:srgbClr val="003F48"/>
                      </a:solidFill>
                      <a:prstDash val="solid"/>
                      <a:round/>
                      <a:headEnd type="none" w="med" len="med"/>
                      <a:tailEnd type="none" w="med" len="med"/>
                    </a:lnT>
                    <a:lnB w="12700" cap="flat" cmpd="sng" algn="ctr">
                      <a:solidFill>
                        <a:srgbClr val="003F48"/>
                      </a:solidFill>
                      <a:prstDash val="solid"/>
                      <a:round/>
                      <a:headEnd type="none" w="med" len="med"/>
                      <a:tailEnd type="none" w="med" len="med"/>
                    </a:lnB>
                    <a:noFill/>
                  </a:tcPr>
                </a:tc>
                <a:tc>
                  <a:txBody>
                    <a:bodyPr/>
                    <a:lstStyle/>
                    <a:p>
                      <a:pPr marL="0" marR="0" lvl="0" indent="0" algn="ctr" defTabSz="600121" rtl="0" eaLnBrk="1" fontAlgn="auto" latinLnBrk="0" hangingPunct="1">
                        <a:lnSpc>
                          <a:spcPct val="100000"/>
                        </a:lnSpc>
                        <a:spcBef>
                          <a:spcPts val="0"/>
                        </a:spcBef>
                        <a:spcAft>
                          <a:spcPts val="0"/>
                        </a:spcAft>
                        <a:buClrTx/>
                        <a:buSzTx/>
                        <a:buFontTx/>
                        <a:buNone/>
                        <a:tabLst/>
                        <a:defRPr/>
                      </a:pPr>
                      <a:r>
                        <a:rPr lang="en-GB" sz="900" b="0" dirty="0">
                          <a:solidFill>
                            <a:srgbClr val="003F48"/>
                          </a:solidFill>
                          <a:latin typeface="Avenir LT Pro 65 Medium" panose="020B0603020203020204" pitchFamily="34" charset="0"/>
                        </a:rPr>
                        <a:t>HIGH</a:t>
                      </a:r>
                      <a:r>
                        <a:rPr lang="en-GB" sz="900" b="1" dirty="0">
                          <a:solidFill>
                            <a:srgbClr val="003F48"/>
                          </a:solidFill>
                          <a:latin typeface="Avenir LT Pro 65 Medium" panose="020B0603020203020204" pitchFamily="34" charset="0"/>
                        </a:rPr>
                        <a:t> MORALE</a:t>
                      </a:r>
                    </a:p>
                    <a:p>
                      <a:pPr marL="0" marR="0" lvl="0" indent="0" algn="ctr" defTabSz="600121" rtl="0" eaLnBrk="1" fontAlgn="auto" latinLnBrk="0" hangingPunct="1">
                        <a:lnSpc>
                          <a:spcPct val="100000"/>
                        </a:lnSpc>
                        <a:spcBef>
                          <a:spcPts val="0"/>
                        </a:spcBef>
                        <a:spcAft>
                          <a:spcPts val="0"/>
                        </a:spcAft>
                        <a:buClrTx/>
                        <a:buSzTx/>
                        <a:buFontTx/>
                        <a:buNone/>
                        <a:tabLst/>
                        <a:defRPr/>
                      </a:pPr>
                      <a:r>
                        <a:rPr lang="en-GB" sz="800" dirty="0">
                          <a:latin typeface="Avenir LT Pro 65 Medium" panose="020B0603020203020204" pitchFamily="34" charset="0"/>
                        </a:rPr>
                        <a:t>Empowered to use data and analytics to improve experience.</a:t>
                      </a:r>
                    </a:p>
                  </a:txBody>
                  <a:tcPr marT="108000" marB="108000">
                    <a:lnT w="12700" cap="flat" cmpd="sng" algn="ctr">
                      <a:solidFill>
                        <a:srgbClr val="003F48"/>
                      </a:solidFill>
                      <a:prstDash val="solid"/>
                      <a:round/>
                      <a:headEnd type="none" w="med" len="med"/>
                      <a:tailEnd type="none" w="med" len="med"/>
                    </a:lnT>
                    <a:lnB w="12700" cap="flat" cmpd="sng" algn="ctr">
                      <a:solidFill>
                        <a:srgbClr val="003F48"/>
                      </a:solidFill>
                      <a:prstDash val="solid"/>
                      <a:round/>
                      <a:headEnd type="none" w="med" len="med"/>
                      <a:tailEnd type="none" w="med" len="med"/>
                    </a:lnB>
                    <a:noFill/>
                  </a:tcPr>
                </a:tc>
                <a:tc>
                  <a:txBody>
                    <a:bodyPr/>
                    <a:lstStyle/>
                    <a:p>
                      <a:pPr marL="0" marR="0" lvl="0" indent="0" algn="ctr" defTabSz="600121" rtl="0" eaLnBrk="1" fontAlgn="auto" latinLnBrk="0" hangingPunct="1">
                        <a:lnSpc>
                          <a:spcPct val="100000"/>
                        </a:lnSpc>
                        <a:spcBef>
                          <a:spcPts val="0"/>
                        </a:spcBef>
                        <a:spcAft>
                          <a:spcPts val="0"/>
                        </a:spcAft>
                        <a:buClrTx/>
                        <a:buSzTx/>
                        <a:buFontTx/>
                        <a:buNone/>
                        <a:tabLst/>
                        <a:defRPr/>
                      </a:pPr>
                      <a:r>
                        <a:rPr lang="en-GB" sz="900" b="0" dirty="0">
                          <a:solidFill>
                            <a:srgbClr val="003F48"/>
                          </a:solidFill>
                          <a:latin typeface="Avenir LT Pro 65 Medium" panose="020B0603020203020204" pitchFamily="34" charset="0"/>
                        </a:rPr>
                        <a:t>BETTER </a:t>
                      </a:r>
                      <a:r>
                        <a:rPr lang="en-GB" sz="900" b="1" dirty="0">
                          <a:solidFill>
                            <a:srgbClr val="003F48"/>
                          </a:solidFill>
                          <a:latin typeface="Avenir LT Pro 65 Medium" panose="020B0603020203020204" pitchFamily="34" charset="0"/>
                        </a:rPr>
                        <a:t>SALES</a:t>
                      </a:r>
                    </a:p>
                    <a:p>
                      <a:pPr marL="0" marR="0" lvl="0" indent="0" algn="ctr" defTabSz="600121" rtl="0" eaLnBrk="1" fontAlgn="auto" latinLnBrk="0" hangingPunct="1">
                        <a:lnSpc>
                          <a:spcPct val="100000"/>
                        </a:lnSpc>
                        <a:spcBef>
                          <a:spcPts val="0"/>
                        </a:spcBef>
                        <a:spcAft>
                          <a:spcPts val="0"/>
                        </a:spcAft>
                        <a:buClrTx/>
                        <a:buSzTx/>
                        <a:buFontTx/>
                        <a:buNone/>
                        <a:tabLst/>
                        <a:defRPr/>
                      </a:pPr>
                      <a:r>
                        <a:rPr lang="en-GB" sz="800" dirty="0">
                          <a:latin typeface="Avenir LT Pro 65 Medium" panose="020B0603020203020204" pitchFamily="34" charset="0"/>
                        </a:rPr>
                        <a:t>Customers more likely to repeat purchase and advocate.</a:t>
                      </a:r>
                    </a:p>
                  </a:txBody>
                  <a:tcPr marT="108000" marB="108000">
                    <a:lnT w="12700" cap="flat" cmpd="sng" algn="ctr">
                      <a:solidFill>
                        <a:srgbClr val="003F48"/>
                      </a:solidFill>
                      <a:prstDash val="solid"/>
                      <a:round/>
                      <a:headEnd type="none" w="med" len="med"/>
                      <a:tailEnd type="none" w="med" len="med"/>
                    </a:lnT>
                    <a:lnB w="12700" cap="flat" cmpd="sng" algn="ctr">
                      <a:solidFill>
                        <a:srgbClr val="003F48"/>
                      </a:solidFill>
                      <a:prstDash val="solid"/>
                      <a:round/>
                      <a:headEnd type="none" w="med" len="med"/>
                      <a:tailEnd type="none" w="med" len="med"/>
                    </a:lnB>
                    <a:noFill/>
                  </a:tcPr>
                </a:tc>
                <a:extLst>
                  <a:ext uri="{0D108BD9-81ED-4DB2-BD59-A6C34878D82A}">
                    <a16:rowId xmlns:a16="http://schemas.microsoft.com/office/drawing/2014/main" val="3296425543"/>
                  </a:ext>
                </a:extLst>
              </a:tr>
              <a:tr h="646588">
                <a:tc>
                  <a:txBody>
                    <a:bodyPr/>
                    <a:lstStyle/>
                    <a:p>
                      <a:pPr marL="0" marR="0" lvl="0" indent="0" algn="ctr" defTabSz="600121" rtl="0" eaLnBrk="1" fontAlgn="auto" latinLnBrk="0" hangingPunct="1">
                        <a:lnSpc>
                          <a:spcPct val="100000"/>
                        </a:lnSpc>
                        <a:spcBef>
                          <a:spcPts val="0"/>
                        </a:spcBef>
                        <a:spcAft>
                          <a:spcPts val="0"/>
                        </a:spcAft>
                        <a:buClrTx/>
                        <a:buSzTx/>
                        <a:buFontTx/>
                        <a:buNone/>
                        <a:tabLst/>
                        <a:defRPr/>
                      </a:pPr>
                      <a:r>
                        <a:rPr lang="en-GB" sz="900" b="0" dirty="0">
                          <a:solidFill>
                            <a:srgbClr val="003F48"/>
                          </a:solidFill>
                          <a:latin typeface="Avenir LT Pro 65 Medium" panose="020B0603020203020204" pitchFamily="34" charset="0"/>
                        </a:rPr>
                        <a:t>LOW</a:t>
                      </a:r>
                      <a:r>
                        <a:rPr lang="en-GB" sz="900" b="1" dirty="0">
                          <a:solidFill>
                            <a:srgbClr val="003F48"/>
                          </a:solidFill>
                          <a:latin typeface="Avenir LT Pro 65 Medium" panose="020B0603020203020204" pitchFamily="34" charset="0"/>
                        </a:rPr>
                        <a:t> CHURN</a:t>
                      </a:r>
                      <a:endParaRPr lang="en-GB" sz="900" dirty="0">
                        <a:latin typeface="Avenir LT Pro 65 Medium" panose="020B0603020203020204" pitchFamily="34" charset="0"/>
                      </a:endParaRPr>
                    </a:p>
                    <a:p>
                      <a:pPr marL="0" marR="0" lvl="0" indent="0" algn="ctr" defTabSz="600121" rtl="0" eaLnBrk="1" fontAlgn="auto" latinLnBrk="0" hangingPunct="1">
                        <a:lnSpc>
                          <a:spcPct val="100000"/>
                        </a:lnSpc>
                        <a:spcBef>
                          <a:spcPts val="0"/>
                        </a:spcBef>
                        <a:spcAft>
                          <a:spcPts val="0"/>
                        </a:spcAft>
                        <a:buClrTx/>
                        <a:buSzTx/>
                        <a:buFontTx/>
                        <a:buNone/>
                        <a:tabLst/>
                        <a:defRPr/>
                      </a:pPr>
                      <a:r>
                        <a:rPr lang="en-GB" sz="800" dirty="0">
                          <a:latin typeface="Avenir LT Pro 65 Medium" panose="020B0603020203020204" pitchFamily="34" charset="0"/>
                        </a:rPr>
                        <a:t>Data and analytics identify and intercede potential leavers.</a:t>
                      </a:r>
                    </a:p>
                  </a:txBody>
                  <a:tcPr marT="108000" marB="108000">
                    <a:lnT w="12700" cap="flat" cmpd="sng" algn="ctr">
                      <a:solidFill>
                        <a:srgbClr val="003F48"/>
                      </a:solidFill>
                      <a:prstDash val="solid"/>
                      <a:round/>
                      <a:headEnd type="none" w="med" len="med"/>
                      <a:tailEnd type="none" w="med" len="med"/>
                    </a:lnT>
                    <a:lnB w="12700" cap="flat" cmpd="sng" algn="ctr">
                      <a:solidFill>
                        <a:srgbClr val="003F48"/>
                      </a:solidFill>
                      <a:prstDash val="solid"/>
                      <a:round/>
                      <a:headEnd type="none" w="med" len="med"/>
                      <a:tailEnd type="none" w="med" len="med"/>
                    </a:lnB>
                    <a:noFill/>
                  </a:tcPr>
                </a:tc>
                <a:tc>
                  <a:txBody>
                    <a:bodyPr/>
                    <a:lstStyle/>
                    <a:p>
                      <a:pPr marL="0" marR="0" lvl="0" indent="0" algn="ctr" defTabSz="600121" rtl="0" eaLnBrk="1" fontAlgn="auto" latinLnBrk="0" hangingPunct="1">
                        <a:lnSpc>
                          <a:spcPct val="100000"/>
                        </a:lnSpc>
                        <a:spcBef>
                          <a:spcPts val="0"/>
                        </a:spcBef>
                        <a:spcAft>
                          <a:spcPts val="0"/>
                        </a:spcAft>
                        <a:buClrTx/>
                        <a:buSzTx/>
                        <a:buFontTx/>
                        <a:buNone/>
                        <a:tabLst/>
                        <a:defRPr/>
                      </a:pPr>
                      <a:r>
                        <a:rPr lang="en-GB" sz="900" b="0" dirty="0">
                          <a:solidFill>
                            <a:srgbClr val="003F48"/>
                          </a:solidFill>
                          <a:latin typeface="Avenir LT Pro 65 Medium" panose="020B0603020203020204" pitchFamily="34" charset="0"/>
                        </a:rPr>
                        <a:t>STRONG </a:t>
                      </a:r>
                      <a:r>
                        <a:rPr lang="en-GB" sz="900" b="1" dirty="0">
                          <a:solidFill>
                            <a:srgbClr val="003F48"/>
                          </a:solidFill>
                          <a:latin typeface="Avenir LT Pro 65 Medium" panose="020B0603020203020204" pitchFamily="34" charset="0"/>
                        </a:rPr>
                        <a:t>REPUTATION</a:t>
                      </a:r>
                      <a:endParaRPr lang="en-GB" sz="900" dirty="0">
                        <a:solidFill>
                          <a:schemeClr val="tx1">
                            <a:lumMod val="65000"/>
                            <a:lumOff val="35000"/>
                          </a:schemeClr>
                        </a:solidFill>
                        <a:latin typeface="Avenir LT Pro 65 Medium" panose="020B0603020203020204" pitchFamily="34" charset="0"/>
                      </a:endParaRPr>
                    </a:p>
                    <a:p>
                      <a:pPr marL="0" marR="0" lvl="0" indent="0" algn="ctr" defTabSz="600121" rtl="0" eaLnBrk="1" fontAlgn="auto" latinLnBrk="0" hangingPunct="1">
                        <a:lnSpc>
                          <a:spcPct val="100000"/>
                        </a:lnSpc>
                        <a:spcBef>
                          <a:spcPts val="0"/>
                        </a:spcBef>
                        <a:spcAft>
                          <a:spcPts val="0"/>
                        </a:spcAft>
                        <a:buClrTx/>
                        <a:buSzTx/>
                        <a:buFontTx/>
                        <a:buNone/>
                        <a:tabLst/>
                        <a:defRPr/>
                      </a:pPr>
                      <a:r>
                        <a:rPr lang="en-GB" sz="800" dirty="0">
                          <a:solidFill>
                            <a:schemeClr val="tx1"/>
                          </a:solidFill>
                          <a:latin typeface="Avenir LT Pro 65 Medium" panose="020B0603020203020204" pitchFamily="34" charset="0"/>
                        </a:rPr>
                        <a:t>Known for commitment to providing relevant experiences.</a:t>
                      </a:r>
                    </a:p>
                  </a:txBody>
                  <a:tcPr marT="108000" marB="108000">
                    <a:lnT w="12700" cap="flat" cmpd="sng" algn="ctr">
                      <a:solidFill>
                        <a:srgbClr val="003F48"/>
                      </a:solidFill>
                      <a:prstDash val="solid"/>
                      <a:round/>
                      <a:headEnd type="none" w="med" len="med"/>
                      <a:tailEnd type="none" w="med" len="med"/>
                    </a:lnT>
                    <a:lnB w="12700" cap="flat" cmpd="sng" algn="ctr">
                      <a:solidFill>
                        <a:srgbClr val="003F48"/>
                      </a:solidFill>
                      <a:prstDash val="solid"/>
                      <a:round/>
                      <a:headEnd type="none" w="med" len="med"/>
                      <a:tailEnd type="none" w="med" len="med"/>
                    </a:lnB>
                    <a:noFill/>
                  </a:tcPr>
                </a:tc>
                <a:tc>
                  <a:txBody>
                    <a:bodyPr/>
                    <a:lstStyle/>
                    <a:p>
                      <a:pPr marL="0" marR="0" lvl="0" indent="0" algn="ctr" defTabSz="600121" rtl="0" eaLnBrk="1" fontAlgn="auto" latinLnBrk="0" hangingPunct="1">
                        <a:lnSpc>
                          <a:spcPct val="100000"/>
                        </a:lnSpc>
                        <a:spcBef>
                          <a:spcPts val="0"/>
                        </a:spcBef>
                        <a:spcAft>
                          <a:spcPts val="0"/>
                        </a:spcAft>
                        <a:buClrTx/>
                        <a:buSzTx/>
                        <a:buFontTx/>
                        <a:buNone/>
                        <a:tabLst/>
                        <a:defRPr/>
                      </a:pPr>
                      <a:r>
                        <a:rPr lang="en-GB" sz="900" b="0" dirty="0">
                          <a:solidFill>
                            <a:srgbClr val="003F48"/>
                          </a:solidFill>
                          <a:latin typeface="Avenir LT Pro 65 Medium" panose="020B0603020203020204" pitchFamily="34" charset="0"/>
                        </a:rPr>
                        <a:t>HIGHER </a:t>
                      </a:r>
                      <a:r>
                        <a:rPr lang="en-GB" sz="900" b="1" dirty="0">
                          <a:solidFill>
                            <a:srgbClr val="003F48"/>
                          </a:solidFill>
                          <a:latin typeface="Avenir LT Pro 65 Medium" panose="020B0603020203020204" pitchFamily="34" charset="0"/>
                        </a:rPr>
                        <a:t>COSTS</a:t>
                      </a:r>
                    </a:p>
                    <a:p>
                      <a:pPr marL="0" marR="0" lvl="0" indent="0" algn="ctr" defTabSz="600121" rtl="0" eaLnBrk="1" fontAlgn="auto" latinLnBrk="0" hangingPunct="1">
                        <a:lnSpc>
                          <a:spcPct val="100000"/>
                        </a:lnSpc>
                        <a:spcBef>
                          <a:spcPts val="0"/>
                        </a:spcBef>
                        <a:spcAft>
                          <a:spcPts val="0"/>
                        </a:spcAft>
                        <a:buClrTx/>
                        <a:buSzTx/>
                        <a:buFontTx/>
                        <a:buNone/>
                        <a:tabLst/>
                        <a:defRPr/>
                      </a:pPr>
                      <a:r>
                        <a:rPr lang="en-GB" sz="800" dirty="0">
                          <a:latin typeface="Avenir LT Pro 65 Medium" panose="020B0603020203020204" pitchFamily="34" charset="0"/>
                        </a:rPr>
                        <a:t>High investment in capabilities but offset by higher returns.</a:t>
                      </a:r>
                    </a:p>
                  </a:txBody>
                  <a:tcPr marT="108000" marB="108000">
                    <a:lnT w="12700" cap="flat" cmpd="sng" algn="ctr">
                      <a:solidFill>
                        <a:srgbClr val="003F48"/>
                      </a:solidFill>
                      <a:prstDash val="solid"/>
                      <a:round/>
                      <a:headEnd type="none" w="med" len="med"/>
                      <a:tailEnd type="none" w="med" len="med"/>
                    </a:lnT>
                    <a:lnB w="12700" cap="flat" cmpd="sng" algn="ctr">
                      <a:solidFill>
                        <a:srgbClr val="003F48"/>
                      </a:solidFill>
                      <a:prstDash val="solid"/>
                      <a:round/>
                      <a:headEnd type="none" w="med" len="med"/>
                      <a:tailEnd type="none" w="med" len="med"/>
                    </a:lnB>
                    <a:noFill/>
                  </a:tcPr>
                </a:tc>
                <a:extLst>
                  <a:ext uri="{0D108BD9-81ED-4DB2-BD59-A6C34878D82A}">
                    <a16:rowId xmlns:a16="http://schemas.microsoft.com/office/drawing/2014/main" val="3614738653"/>
                  </a:ext>
                </a:extLst>
              </a:tr>
            </a:tbl>
          </a:graphicData>
        </a:graphic>
      </p:graphicFrame>
    </p:spTree>
    <p:extLst>
      <p:ext uri="{BB962C8B-B14F-4D97-AF65-F5344CB8AC3E}">
        <p14:creationId xmlns:p14="http://schemas.microsoft.com/office/powerpoint/2010/main" val="375881123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C240B775-AD14-2A12-641C-726293E9F95E}"/>
              </a:ext>
            </a:extLst>
          </p:cNvPr>
          <p:cNvSpPr txBox="1"/>
          <p:nvPr/>
        </p:nvSpPr>
        <p:spPr>
          <a:xfrm>
            <a:off x="3323670" y="348980"/>
            <a:ext cx="2491778" cy="189154"/>
          </a:xfrm>
          <a:prstGeom prst="rect">
            <a:avLst/>
          </a:prstGeom>
          <a:noFill/>
        </p:spPr>
        <p:txBody>
          <a:bodyPr wrap="square" rtlCol="0" anchor="ctr">
            <a:spAutoFit/>
          </a:bodyPr>
          <a:lstStyle/>
          <a:p>
            <a:pPr algn="r">
              <a:tabLst>
                <a:tab pos="1330387" algn="l"/>
              </a:tabLst>
            </a:pPr>
            <a:r>
              <a:rPr lang="en-GB" sz="629" dirty="0">
                <a:latin typeface="Avenir Next LT Pro Light" panose="020B0304020202020204" pitchFamily="34" charset="0"/>
              </a:rPr>
              <a:t>Management of Customers Pocketbook</a:t>
            </a:r>
          </a:p>
        </p:txBody>
      </p:sp>
      <p:sp>
        <p:nvSpPr>
          <p:cNvPr id="9" name="Slide Number Placeholder 5">
            <a:extLst>
              <a:ext uri="{FF2B5EF4-FFF2-40B4-BE49-F238E27FC236}">
                <a16:creationId xmlns:a16="http://schemas.microsoft.com/office/drawing/2014/main" id="{8CE3BA27-4A0B-FD71-1844-002ACBD2F410}"/>
              </a:ext>
            </a:extLst>
          </p:cNvPr>
          <p:cNvSpPr txBox="1">
            <a:spLocks/>
          </p:cNvSpPr>
          <p:nvPr/>
        </p:nvSpPr>
        <p:spPr>
          <a:xfrm>
            <a:off x="5678078" y="335137"/>
            <a:ext cx="303799" cy="216840"/>
          </a:xfrm>
          <a:prstGeom prst="rect">
            <a:avLst/>
          </a:prstGeom>
        </p:spPr>
        <p:txBody>
          <a:bodyPr vert="horz" lIns="54304" tIns="27153" rIns="54304" bIns="27153" rtlCol="0" anchor="ctr"/>
          <a:lstStyle>
            <a:defPPr>
              <a:defRPr lang="en-US"/>
            </a:defPPr>
            <a:lvl1pPr marL="0" algn="r" defTabSz="457200" rtl="0" eaLnBrk="1" latinLnBrk="0" hangingPunct="1">
              <a:defRPr sz="450" kern="1200">
                <a:solidFill>
                  <a:schemeClr val="bg1">
                    <a:lumMod val="85000"/>
                  </a:schemeClr>
                </a:solidFill>
                <a:latin typeface="Avenir Next LT Pro Light" panose="020B0304020202020204" pitchFamily="34" charset="0"/>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AAF318D0-7A32-4883-B264-F6C453FE3576}" type="slidenum">
              <a:rPr lang="en-GB" sz="754" b="1">
                <a:solidFill>
                  <a:schemeClr val="tx1"/>
                </a:solidFill>
                <a:latin typeface="Avenir LT Pro 65 Medium" panose="020B0603020203020204" pitchFamily="34" charset="0"/>
              </a:rPr>
              <a:pPr/>
              <a:t>47</a:t>
            </a:fld>
            <a:endParaRPr lang="en-GB" sz="754" b="1">
              <a:solidFill>
                <a:schemeClr val="tx1"/>
              </a:solidFill>
              <a:latin typeface="Avenir LT Pro 65 Medium" panose="020B0603020203020204" pitchFamily="34" charset="0"/>
            </a:endParaRPr>
          </a:p>
        </p:txBody>
      </p:sp>
      <p:pic>
        <p:nvPicPr>
          <p:cNvPr id="10" name="Picture 9">
            <a:extLst>
              <a:ext uri="{FF2B5EF4-FFF2-40B4-BE49-F238E27FC236}">
                <a16:creationId xmlns:a16="http://schemas.microsoft.com/office/drawing/2014/main" id="{1C2F9397-3001-18B9-D587-3C3A0CC30CBA}"/>
              </a:ext>
            </a:extLst>
          </p:cNvPr>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a:off x="5421446" y="4002749"/>
            <a:ext cx="513264" cy="134110"/>
          </a:xfrm>
          <a:prstGeom prst="rect">
            <a:avLst/>
          </a:prstGeom>
        </p:spPr>
      </p:pic>
      <p:sp>
        <p:nvSpPr>
          <p:cNvPr id="28" name="Oval 27">
            <a:extLst>
              <a:ext uri="{FF2B5EF4-FFF2-40B4-BE49-F238E27FC236}">
                <a16:creationId xmlns:a16="http://schemas.microsoft.com/office/drawing/2014/main" id="{DAF6C626-C93B-A22E-F2B9-5BA2F12BAEB7}"/>
              </a:ext>
            </a:extLst>
          </p:cNvPr>
          <p:cNvSpPr/>
          <p:nvPr/>
        </p:nvSpPr>
        <p:spPr>
          <a:xfrm rot="11134682">
            <a:off x="5133079" y="835437"/>
            <a:ext cx="170332" cy="170332"/>
          </a:xfrm>
          <a:prstGeom prst="ellipse">
            <a:avLst/>
          </a:prstGeom>
          <a:solidFill>
            <a:schemeClr val="bg1">
              <a:lumMod val="65000"/>
            </a:schemeClr>
          </a:solidFill>
          <a:ln w="6350">
            <a:solidFill>
              <a:srgbClr val="4D4D4D"/>
            </a:solidFill>
            <a:extLst>
              <a:ext uri="{C807C97D-BFC1-408E-A445-0C87EB9F89A2}">
                <ask:lineSketchStyleProps xmlns:ask="http://schemas.microsoft.com/office/drawing/2018/sketchyshapes" sd="3978248048">
                  <a:custGeom>
                    <a:avLst/>
                    <a:gdLst>
                      <a:gd name="connsiteX0" fmla="*/ 0 w 504000"/>
                      <a:gd name="connsiteY0" fmla="*/ 252000 h 504000"/>
                      <a:gd name="connsiteX1" fmla="*/ 252000 w 504000"/>
                      <a:gd name="connsiteY1" fmla="*/ 0 h 504000"/>
                      <a:gd name="connsiteX2" fmla="*/ 504000 w 504000"/>
                      <a:gd name="connsiteY2" fmla="*/ 252000 h 504000"/>
                      <a:gd name="connsiteX3" fmla="*/ 252000 w 504000"/>
                      <a:gd name="connsiteY3" fmla="*/ 504000 h 504000"/>
                      <a:gd name="connsiteX4" fmla="*/ 0 w 504000"/>
                      <a:gd name="connsiteY4" fmla="*/ 252000 h 504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04000" h="504000" fill="none" extrusionOk="0">
                        <a:moveTo>
                          <a:pt x="0" y="252000"/>
                        </a:moveTo>
                        <a:cubicBezTo>
                          <a:pt x="10215" y="121361"/>
                          <a:pt x="108227" y="-5764"/>
                          <a:pt x="252000" y="0"/>
                        </a:cubicBezTo>
                        <a:cubicBezTo>
                          <a:pt x="365645" y="1603"/>
                          <a:pt x="495676" y="146461"/>
                          <a:pt x="504000" y="252000"/>
                        </a:cubicBezTo>
                        <a:cubicBezTo>
                          <a:pt x="504107" y="359184"/>
                          <a:pt x="374048" y="509862"/>
                          <a:pt x="252000" y="504000"/>
                        </a:cubicBezTo>
                        <a:cubicBezTo>
                          <a:pt x="101159" y="488907"/>
                          <a:pt x="20161" y="379868"/>
                          <a:pt x="0" y="252000"/>
                        </a:cubicBezTo>
                        <a:close/>
                      </a:path>
                      <a:path w="504000" h="504000" stroke="0" extrusionOk="0">
                        <a:moveTo>
                          <a:pt x="0" y="252000"/>
                        </a:moveTo>
                        <a:cubicBezTo>
                          <a:pt x="-2454" y="108298"/>
                          <a:pt x="144402" y="-14082"/>
                          <a:pt x="252000" y="0"/>
                        </a:cubicBezTo>
                        <a:cubicBezTo>
                          <a:pt x="400050" y="18812"/>
                          <a:pt x="477128" y="125353"/>
                          <a:pt x="504000" y="252000"/>
                        </a:cubicBezTo>
                        <a:cubicBezTo>
                          <a:pt x="484323" y="374101"/>
                          <a:pt x="415844" y="494832"/>
                          <a:pt x="252000" y="504000"/>
                        </a:cubicBezTo>
                        <a:cubicBezTo>
                          <a:pt x="93898" y="484274"/>
                          <a:pt x="10706" y="399289"/>
                          <a:pt x="0" y="252000"/>
                        </a:cubicBezTo>
                        <a:close/>
                      </a:path>
                    </a:pathLst>
                  </a:custGeom>
                  <ask:type>
                    <ask:lineSketchNone/>
                  </ask:type>
                </ask:lineSketchStyleProps>
              </a:ext>
            </a:extLst>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508"/>
          </a:p>
        </p:txBody>
      </p:sp>
      <p:sp>
        <p:nvSpPr>
          <p:cNvPr id="29" name="Oval 28">
            <a:extLst>
              <a:ext uri="{FF2B5EF4-FFF2-40B4-BE49-F238E27FC236}">
                <a16:creationId xmlns:a16="http://schemas.microsoft.com/office/drawing/2014/main" id="{1E8014AC-EAAA-9B96-4366-28149F3D319B}"/>
              </a:ext>
            </a:extLst>
          </p:cNvPr>
          <p:cNvSpPr/>
          <p:nvPr/>
        </p:nvSpPr>
        <p:spPr>
          <a:xfrm>
            <a:off x="5334582" y="835437"/>
            <a:ext cx="170332" cy="170332"/>
          </a:xfrm>
          <a:prstGeom prst="ellipse">
            <a:avLst/>
          </a:prstGeom>
          <a:solidFill>
            <a:schemeClr val="bg1">
              <a:lumMod val="65000"/>
            </a:schemeClr>
          </a:solidFill>
          <a:ln w="6350">
            <a:solidFill>
              <a:srgbClr val="4D4D4D"/>
            </a:solidFill>
            <a:extLst>
              <a:ext uri="{C807C97D-BFC1-408E-A445-0C87EB9F89A2}">
                <ask:lineSketchStyleProps xmlns:ask="http://schemas.microsoft.com/office/drawing/2018/sketchyshapes" sd="3978248048">
                  <a:custGeom>
                    <a:avLst/>
                    <a:gdLst>
                      <a:gd name="connsiteX0" fmla="*/ 0 w 504000"/>
                      <a:gd name="connsiteY0" fmla="*/ 252000 h 504000"/>
                      <a:gd name="connsiteX1" fmla="*/ 252000 w 504000"/>
                      <a:gd name="connsiteY1" fmla="*/ 0 h 504000"/>
                      <a:gd name="connsiteX2" fmla="*/ 504000 w 504000"/>
                      <a:gd name="connsiteY2" fmla="*/ 252000 h 504000"/>
                      <a:gd name="connsiteX3" fmla="*/ 252000 w 504000"/>
                      <a:gd name="connsiteY3" fmla="*/ 504000 h 504000"/>
                      <a:gd name="connsiteX4" fmla="*/ 0 w 504000"/>
                      <a:gd name="connsiteY4" fmla="*/ 252000 h 504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04000" h="504000" fill="none" extrusionOk="0">
                        <a:moveTo>
                          <a:pt x="0" y="252000"/>
                        </a:moveTo>
                        <a:cubicBezTo>
                          <a:pt x="10215" y="121361"/>
                          <a:pt x="108227" y="-5764"/>
                          <a:pt x="252000" y="0"/>
                        </a:cubicBezTo>
                        <a:cubicBezTo>
                          <a:pt x="365645" y="1603"/>
                          <a:pt x="495676" y="146461"/>
                          <a:pt x="504000" y="252000"/>
                        </a:cubicBezTo>
                        <a:cubicBezTo>
                          <a:pt x="504107" y="359184"/>
                          <a:pt x="374048" y="509862"/>
                          <a:pt x="252000" y="504000"/>
                        </a:cubicBezTo>
                        <a:cubicBezTo>
                          <a:pt x="101159" y="488907"/>
                          <a:pt x="20161" y="379868"/>
                          <a:pt x="0" y="252000"/>
                        </a:cubicBezTo>
                        <a:close/>
                      </a:path>
                      <a:path w="504000" h="504000" stroke="0" extrusionOk="0">
                        <a:moveTo>
                          <a:pt x="0" y="252000"/>
                        </a:moveTo>
                        <a:cubicBezTo>
                          <a:pt x="-2454" y="108298"/>
                          <a:pt x="144402" y="-14082"/>
                          <a:pt x="252000" y="0"/>
                        </a:cubicBezTo>
                        <a:cubicBezTo>
                          <a:pt x="400050" y="18812"/>
                          <a:pt x="477128" y="125353"/>
                          <a:pt x="504000" y="252000"/>
                        </a:cubicBezTo>
                        <a:cubicBezTo>
                          <a:pt x="484323" y="374101"/>
                          <a:pt x="415844" y="494832"/>
                          <a:pt x="252000" y="504000"/>
                        </a:cubicBezTo>
                        <a:cubicBezTo>
                          <a:pt x="93898" y="484274"/>
                          <a:pt x="10706" y="399289"/>
                          <a:pt x="0" y="252000"/>
                        </a:cubicBezTo>
                        <a:close/>
                      </a:path>
                    </a:pathLst>
                  </a:custGeom>
                  <ask:type>
                    <ask:lineSketchNone/>
                  </ask:type>
                </ask:lineSketchStyleProps>
              </a:ext>
            </a:extLst>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508"/>
          </a:p>
        </p:txBody>
      </p:sp>
      <p:sp>
        <p:nvSpPr>
          <p:cNvPr id="31" name="Oval 30">
            <a:extLst>
              <a:ext uri="{FF2B5EF4-FFF2-40B4-BE49-F238E27FC236}">
                <a16:creationId xmlns:a16="http://schemas.microsoft.com/office/drawing/2014/main" id="{7329FC7D-26F8-EC04-D2F3-3BD8795C5239}"/>
              </a:ext>
            </a:extLst>
          </p:cNvPr>
          <p:cNvSpPr/>
          <p:nvPr/>
        </p:nvSpPr>
        <p:spPr>
          <a:xfrm>
            <a:off x="5746420" y="835437"/>
            <a:ext cx="170332" cy="170332"/>
          </a:xfrm>
          <a:prstGeom prst="ellipse">
            <a:avLst/>
          </a:prstGeom>
          <a:solidFill>
            <a:schemeClr val="bg1">
              <a:lumMod val="65000"/>
            </a:schemeClr>
          </a:solidFill>
          <a:ln w="6350">
            <a:solidFill>
              <a:srgbClr val="4D4D4D"/>
            </a:solidFill>
            <a:extLst>
              <a:ext uri="{C807C97D-BFC1-408E-A445-0C87EB9F89A2}">
                <ask:lineSketchStyleProps xmlns:ask="http://schemas.microsoft.com/office/drawing/2018/sketchyshapes" sd="3978248048">
                  <a:custGeom>
                    <a:avLst/>
                    <a:gdLst>
                      <a:gd name="connsiteX0" fmla="*/ 0 w 504000"/>
                      <a:gd name="connsiteY0" fmla="*/ 252000 h 504000"/>
                      <a:gd name="connsiteX1" fmla="*/ 252000 w 504000"/>
                      <a:gd name="connsiteY1" fmla="*/ 0 h 504000"/>
                      <a:gd name="connsiteX2" fmla="*/ 504000 w 504000"/>
                      <a:gd name="connsiteY2" fmla="*/ 252000 h 504000"/>
                      <a:gd name="connsiteX3" fmla="*/ 252000 w 504000"/>
                      <a:gd name="connsiteY3" fmla="*/ 504000 h 504000"/>
                      <a:gd name="connsiteX4" fmla="*/ 0 w 504000"/>
                      <a:gd name="connsiteY4" fmla="*/ 252000 h 504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04000" h="504000" fill="none" extrusionOk="0">
                        <a:moveTo>
                          <a:pt x="0" y="252000"/>
                        </a:moveTo>
                        <a:cubicBezTo>
                          <a:pt x="10215" y="121361"/>
                          <a:pt x="108227" y="-5764"/>
                          <a:pt x="252000" y="0"/>
                        </a:cubicBezTo>
                        <a:cubicBezTo>
                          <a:pt x="365645" y="1603"/>
                          <a:pt x="495676" y="146461"/>
                          <a:pt x="504000" y="252000"/>
                        </a:cubicBezTo>
                        <a:cubicBezTo>
                          <a:pt x="504107" y="359184"/>
                          <a:pt x="374048" y="509862"/>
                          <a:pt x="252000" y="504000"/>
                        </a:cubicBezTo>
                        <a:cubicBezTo>
                          <a:pt x="101159" y="488907"/>
                          <a:pt x="20161" y="379868"/>
                          <a:pt x="0" y="252000"/>
                        </a:cubicBezTo>
                        <a:close/>
                      </a:path>
                      <a:path w="504000" h="504000" stroke="0" extrusionOk="0">
                        <a:moveTo>
                          <a:pt x="0" y="252000"/>
                        </a:moveTo>
                        <a:cubicBezTo>
                          <a:pt x="-2454" y="108298"/>
                          <a:pt x="144402" y="-14082"/>
                          <a:pt x="252000" y="0"/>
                        </a:cubicBezTo>
                        <a:cubicBezTo>
                          <a:pt x="400050" y="18812"/>
                          <a:pt x="477128" y="125353"/>
                          <a:pt x="504000" y="252000"/>
                        </a:cubicBezTo>
                        <a:cubicBezTo>
                          <a:pt x="484323" y="374101"/>
                          <a:pt x="415844" y="494832"/>
                          <a:pt x="252000" y="504000"/>
                        </a:cubicBezTo>
                        <a:cubicBezTo>
                          <a:pt x="93898" y="484274"/>
                          <a:pt x="10706" y="399289"/>
                          <a:pt x="0" y="252000"/>
                        </a:cubicBezTo>
                        <a:close/>
                      </a:path>
                    </a:pathLst>
                  </a:custGeom>
                  <ask:type>
                    <ask:lineSketchNone/>
                  </ask:type>
                </ask:lineSketchStyleProps>
              </a:ext>
            </a:extLst>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508"/>
          </a:p>
        </p:txBody>
      </p:sp>
      <p:pic>
        <p:nvPicPr>
          <p:cNvPr id="32" name="Graphic 31" descr="Rocket with solid fill">
            <a:extLst>
              <a:ext uri="{FF2B5EF4-FFF2-40B4-BE49-F238E27FC236}">
                <a16:creationId xmlns:a16="http://schemas.microsoft.com/office/drawing/2014/main" id="{771E5BFF-EACA-507B-6FCC-E3657E996EA2}"/>
              </a:ext>
            </a:extLst>
          </p:cNvPr>
          <p:cNvPicPr>
            <a:picLocks noChangeAspect="1"/>
          </p:cNvPicPr>
          <p:nvPr/>
        </p:nvPicPr>
        <p:blipFill>
          <a:blip r:embed="rId3" cstate="print">
            <a:extLst>
              <a:ext uri="{28A0092B-C50C-407E-A947-70E740481C1C}">
                <a14:useLocalDpi xmlns:a14="http://schemas.microsoft.com/office/drawing/2010/main"/>
              </a:ext>
              <a:ext uri="{96DAC541-7B7A-43D3-8B79-37D633B846F1}">
                <asvg:svgBlip xmlns:asvg="http://schemas.microsoft.com/office/drawing/2016/SVG/main" r:embed="rId4"/>
              </a:ext>
            </a:extLst>
          </a:blip>
          <a:stretch>
            <a:fillRect/>
          </a:stretch>
        </p:blipFill>
        <p:spPr>
          <a:xfrm>
            <a:off x="5759050" y="855911"/>
            <a:ext cx="129385" cy="129385"/>
          </a:xfrm>
          <a:prstGeom prst="rect">
            <a:avLst/>
          </a:prstGeom>
        </p:spPr>
      </p:pic>
      <p:pic>
        <p:nvPicPr>
          <p:cNvPr id="33" name="Graphic 32" descr="Walk with solid fill">
            <a:extLst>
              <a:ext uri="{FF2B5EF4-FFF2-40B4-BE49-F238E27FC236}">
                <a16:creationId xmlns:a16="http://schemas.microsoft.com/office/drawing/2014/main" id="{D4CC3CA2-9EAC-6AA9-696E-0DF79D395753}"/>
              </a:ext>
            </a:extLst>
          </p:cNvPr>
          <p:cNvPicPr>
            <a:picLocks noChangeAspect="1"/>
          </p:cNvPicPr>
          <p:nvPr/>
        </p:nvPicPr>
        <p:blipFill>
          <a:blip r:embed="rId5" cstate="print">
            <a:extLst>
              <a:ext uri="{28A0092B-C50C-407E-A947-70E740481C1C}">
                <a14:useLocalDpi xmlns:a14="http://schemas.microsoft.com/office/drawing/2010/main"/>
              </a:ext>
              <a:ext uri="{96DAC541-7B7A-43D3-8B79-37D633B846F1}">
                <asvg:svgBlip xmlns:asvg="http://schemas.microsoft.com/office/drawing/2016/SVG/main" r:embed="rId6"/>
              </a:ext>
            </a:extLst>
          </a:blip>
          <a:stretch>
            <a:fillRect/>
          </a:stretch>
        </p:blipFill>
        <p:spPr>
          <a:xfrm>
            <a:off x="5352901" y="858537"/>
            <a:ext cx="124135" cy="124133"/>
          </a:xfrm>
          <a:prstGeom prst="rect">
            <a:avLst/>
          </a:prstGeom>
        </p:spPr>
      </p:pic>
      <p:grpSp>
        <p:nvGrpSpPr>
          <p:cNvPr id="35" name="Group 34">
            <a:extLst>
              <a:ext uri="{FF2B5EF4-FFF2-40B4-BE49-F238E27FC236}">
                <a16:creationId xmlns:a16="http://schemas.microsoft.com/office/drawing/2014/main" id="{520D8444-3620-1FE6-F1C0-351FD6D812CB}"/>
              </a:ext>
            </a:extLst>
          </p:cNvPr>
          <p:cNvGrpSpPr>
            <a:grpSpLocks noChangeAspect="1"/>
          </p:cNvGrpSpPr>
          <p:nvPr/>
        </p:nvGrpSpPr>
        <p:grpSpPr>
          <a:xfrm>
            <a:off x="5181186" y="862610"/>
            <a:ext cx="64801" cy="115987"/>
            <a:chOff x="1761709" y="3023427"/>
            <a:chExt cx="584084" cy="1135811"/>
          </a:xfrm>
          <a:solidFill>
            <a:srgbClr val="4D4D4D"/>
          </a:solidFill>
        </p:grpSpPr>
        <p:sp>
          <p:nvSpPr>
            <p:cNvPr id="40" name="Freeform: Shape 39">
              <a:extLst>
                <a:ext uri="{FF2B5EF4-FFF2-40B4-BE49-F238E27FC236}">
                  <a16:creationId xmlns:a16="http://schemas.microsoft.com/office/drawing/2014/main" id="{6904C6C6-9EEF-8BA4-E0E5-B9C2539343CA}"/>
                </a:ext>
              </a:extLst>
            </p:cNvPr>
            <p:cNvSpPr/>
            <p:nvPr/>
          </p:nvSpPr>
          <p:spPr>
            <a:xfrm>
              <a:off x="1973650" y="3023427"/>
              <a:ext cx="211313" cy="211313"/>
            </a:xfrm>
            <a:custGeom>
              <a:avLst/>
              <a:gdLst>
                <a:gd name="connsiteX0" fmla="*/ 211314 w 211313"/>
                <a:gd name="connsiteY0" fmla="*/ 105657 h 211313"/>
                <a:gd name="connsiteX1" fmla="*/ 105657 w 211313"/>
                <a:gd name="connsiteY1" fmla="*/ 211314 h 211313"/>
                <a:gd name="connsiteX2" fmla="*/ 0 w 211313"/>
                <a:gd name="connsiteY2" fmla="*/ 105657 h 211313"/>
                <a:gd name="connsiteX3" fmla="*/ 105657 w 211313"/>
                <a:gd name="connsiteY3" fmla="*/ 0 h 211313"/>
                <a:gd name="connsiteX4" fmla="*/ 211314 w 211313"/>
                <a:gd name="connsiteY4" fmla="*/ 105657 h 2113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1313" h="211313">
                  <a:moveTo>
                    <a:pt x="211314" y="105657"/>
                  </a:moveTo>
                  <a:cubicBezTo>
                    <a:pt x="211314" y="164009"/>
                    <a:pt x="164009" y="211314"/>
                    <a:pt x="105657" y="211314"/>
                  </a:cubicBezTo>
                  <a:cubicBezTo>
                    <a:pt x="47304" y="211314"/>
                    <a:pt x="0" y="164009"/>
                    <a:pt x="0" y="105657"/>
                  </a:cubicBezTo>
                  <a:cubicBezTo>
                    <a:pt x="0" y="47304"/>
                    <a:pt x="47304" y="0"/>
                    <a:pt x="105657" y="0"/>
                  </a:cubicBezTo>
                  <a:cubicBezTo>
                    <a:pt x="164009" y="0"/>
                    <a:pt x="211314" y="47304"/>
                    <a:pt x="211314" y="105657"/>
                  </a:cubicBezTo>
                  <a:close/>
                </a:path>
              </a:pathLst>
            </a:custGeom>
            <a:solidFill>
              <a:srgbClr val="4D4D4D"/>
            </a:solidFill>
            <a:ln w="1290" cap="flat">
              <a:noFill/>
              <a:prstDash val="solid"/>
              <a:miter/>
            </a:ln>
          </p:spPr>
          <p:txBody>
            <a:bodyPr rtlCol="0" anchor="ctr"/>
            <a:lstStyle/>
            <a:p>
              <a:endParaRPr lang="en-GB" sz="1320"/>
            </a:p>
          </p:txBody>
        </p:sp>
        <p:sp>
          <p:nvSpPr>
            <p:cNvPr id="41" name="Freeform: Shape 40">
              <a:extLst>
                <a:ext uri="{FF2B5EF4-FFF2-40B4-BE49-F238E27FC236}">
                  <a16:creationId xmlns:a16="http://schemas.microsoft.com/office/drawing/2014/main" id="{D1771600-822B-88EA-B7E5-D689CAB99EA1}"/>
                </a:ext>
              </a:extLst>
            </p:cNvPr>
            <p:cNvSpPr/>
            <p:nvPr/>
          </p:nvSpPr>
          <p:spPr>
            <a:xfrm>
              <a:off x="1761709" y="3260940"/>
              <a:ext cx="584084" cy="898298"/>
            </a:xfrm>
            <a:custGeom>
              <a:avLst/>
              <a:gdLst>
                <a:gd name="connsiteX0" fmla="*/ 704299 w 740096"/>
                <a:gd name="connsiteY0" fmla="*/ 279991 h 898083"/>
                <a:gd name="connsiteX1" fmla="*/ 568266 w 740096"/>
                <a:gd name="connsiteY1" fmla="*/ 235086 h 898083"/>
                <a:gd name="connsiteX2" fmla="*/ 490344 w 740096"/>
                <a:gd name="connsiteY2" fmla="*/ 55470 h 898083"/>
                <a:gd name="connsiteX3" fmla="*/ 397894 w 740096"/>
                <a:gd name="connsiteY3" fmla="*/ 0 h 898083"/>
                <a:gd name="connsiteX4" fmla="*/ 352990 w 740096"/>
                <a:gd name="connsiteY4" fmla="*/ 10566 h 898083"/>
                <a:gd name="connsiteX5" fmla="*/ 168091 w 740096"/>
                <a:gd name="connsiteY5" fmla="*/ 83205 h 898083"/>
                <a:gd name="connsiteX6" fmla="*/ 139035 w 740096"/>
                <a:gd name="connsiteY6" fmla="*/ 112260 h 898083"/>
                <a:gd name="connsiteX7" fmla="*/ 73000 w 740096"/>
                <a:gd name="connsiteY7" fmla="*/ 270746 h 898083"/>
                <a:gd name="connsiteX8" fmla="*/ 102055 w 740096"/>
                <a:gd name="connsiteY8" fmla="*/ 339423 h 898083"/>
                <a:gd name="connsiteX9" fmla="*/ 121866 w 740096"/>
                <a:gd name="connsiteY9" fmla="*/ 343385 h 898083"/>
                <a:gd name="connsiteX10" fmla="*/ 170732 w 740096"/>
                <a:gd name="connsiteY10" fmla="*/ 310367 h 898083"/>
                <a:gd name="connsiteX11" fmla="*/ 224881 w 740096"/>
                <a:gd name="connsiteY11" fmla="*/ 173013 h 898083"/>
                <a:gd name="connsiteX12" fmla="*/ 280351 w 740096"/>
                <a:gd name="connsiteY12" fmla="*/ 151882 h 898083"/>
                <a:gd name="connsiteX13" fmla="*/ 189222 w 740096"/>
                <a:gd name="connsiteY13" fmla="*/ 596961 h 898083"/>
                <a:gd name="connsiteX14" fmla="*/ 12247 w 740096"/>
                <a:gd name="connsiteY14" fmla="*/ 812237 h 898083"/>
                <a:gd name="connsiteX15" fmla="*/ 18851 w 740096"/>
                <a:gd name="connsiteY15" fmla="*/ 886197 h 898083"/>
                <a:gd name="connsiteX16" fmla="*/ 51868 w 740096"/>
                <a:gd name="connsiteY16" fmla="*/ 898083 h 898083"/>
                <a:gd name="connsiteX17" fmla="*/ 92810 w 740096"/>
                <a:gd name="connsiteY17" fmla="*/ 878272 h 898083"/>
                <a:gd name="connsiteX18" fmla="*/ 277710 w 740096"/>
                <a:gd name="connsiteY18" fmla="*/ 653752 h 898083"/>
                <a:gd name="connsiteX19" fmla="*/ 288275 w 740096"/>
                <a:gd name="connsiteY19" fmla="*/ 631300 h 898083"/>
                <a:gd name="connsiteX20" fmla="*/ 319973 w 740096"/>
                <a:gd name="connsiteY20" fmla="*/ 478097 h 898083"/>
                <a:gd name="connsiteX21" fmla="*/ 462609 w 740096"/>
                <a:gd name="connsiteY21" fmla="*/ 581113 h 898083"/>
                <a:gd name="connsiteX22" fmla="*/ 462609 w 740096"/>
                <a:gd name="connsiteY22" fmla="*/ 845255 h 898083"/>
                <a:gd name="connsiteX23" fmla="*/ 515438 w 740096"/>
                <a:gd name="connsiteY23" fmla="*/ 898083 h 898083"/>
                <a:gd name="connsiteX24" fmla="*/ 568266 w 740096"/>
                <a:gd name="connsiteY24" fmla="*/ 845255 h 898083"/>
                <a:gd name="connsiteX25" fmla="*/ 568266 w 740096"/>
                <a:gd name="connsiteY25" fmla="*/ 554698 h 898083"/>
                <a:gd name="connsiteX26" fmla="*/ 547135 w 740096"/>
                <a:gd name="connsiteY26" fmla="*/ 512436 h 898083"/>
                <a:gd name="connsiteX27" fmla="*/ 419026 w 740096"/>
                <a:gd name="connsiteY27" fmla="*/ 418665 h 898083"/>
                <a:gd name="connsiteX28" fmla="*/ 454685 w 740096"/>
                <a:gd name="connsiteY28" fmla="*/ 240369 h 898083"/>
                <a:gd name="connsiteX29" fmla="*/ 479778 w 740096"/>
                <a:gd name="connsiteY29" fmla="*/ 298481 h 898083"/>
                <a:gd name="connsiteX30" fmla="*/ 511476 w 740096"/>
                <a:gd name="connsiteY30" fmla="*/ 327536 h 898083"/>
                <a:gd name="connsiteX31" fmla="*/ 669961 w 740096"/>
                <a:gd name="connsiteY31" fmla="*/ 380365 h 898083"/>
                <a:gd name="connsiteX32" fmla="*/ 687130 w 740096"/>
                <a:gd name="connsiteY32" fmla="*/ 383006 h 898083"/>
                <a:gd name="connsiteX33" fmla="*/ 737317 w 740096"/>
                <a:gd name="connsiteY33" fmla="*/ 347347 h 898083"/>
                <a:gd name="connsiteX34" fmla="*/ 704299 w 740096"/>
                <a:gd name="connsiteY34" fmla="*/ 279991 h 898083"/>
                <a:gd name="connsiteX0" fmla="*/ 704299 w 740096"/>
                <a:gd name="connsiteY0" fmla="*/ 279991 h 898083"/>
                <a:gd name="connsiteX1" fmla="*/ 568266 w 740096"/>
                <a:gd name="connsiteY1" fmla="*/ 235086 h 898083"/>
                <a:gd name="connsiteX2" fmla="*/ 490344 w 740096"/>
                <a:gd name="connsiteY2" fmla="*/ 55470 h 898083"/>
                <a:gd name="connsiteX3" fmla="*/ 397894 w 740096"/>
                <a:gd name="connsiteY3" fmla="*/ 0 h 898083"/>
                <a:gd name="connsiteX4" fmla="*/ 352990 w 740096"/>
                <a:gd name="connsiteY4" fmla="*/ 10566 h 898083"/>
                <a:gd name="connsiteX5" fmla="*/ 168091 w 740096"/>
                <a:gd name="connsiteY5" fmla="*/ 83205 h 898083"/>
                <a:gd name="connsiteX6" fmla="*/ 139035 w 740096"/>
                <a:gd name="connsiteY6" fmla="*/ 112260 h 898083"/>
                <a:gd name="connsiteX7" fmla="*/ 73000 w 740096"/>
                <a:gd name="connsiteY7" fmla="*/ 270746 h 898083"/>
                <a:gd name="connsiteX8" fmla="*/ 102055 w 740096"/>
                <a:gd name="connsiteY8" fmla="*/ 339423 h 898083"/>
                <a:gd name="connsiteX9" fmla="*/ 121866 w 740096"/>
                <a:gd name="connsiteY9" fmla="*/ 343385 h 898083"/>
                <a:gd name="connsiteX10" fmla="*/ 170732 w 740096"/>
                <a:gd name="connsiteY10" fmla="*/ 310367 h 898083"/>
                <a:gd name="connsiteX11" fmla="*/ 224881 w 740096"/>
                <a:gd name="connsiteY11" fmla="*/ 173013 h 898083"/>
                <a:gd name="connsiteX12" fmla="*/ 280351 w 740096"/>
                <a:gd name="connsiteY12" fmla="*/ 151882 h 898083"/>
                <a:gd name="connsiteX13" fmla="*/ 189222 w 740096"/>
                <a:gd name="connsiteY13" fmla="*/ 596961 h 898083"/>
                <a:gd name="connsiteX14" fmla="*/ 12247 w 740096"/>
                <a:gd name="connsiteY14" fmla="*/ 812237 h 898083"/>
                <a:gd name="connsiteX15" fmla="*/ 18851 w 740096"/>
                <a:gd name="connsiteY15" fmla="*/ 886197 h 898083"/>
                <a:gd name="connsiteX16" fmla="*/ 51868 w 740096"/>
                <a:gd name="connsiteY16" fmla="*/ 898083 h 898083"/>
                <a:gd name="connsiteX17" fmla="*/ 92810 w 740096"/>
                <a:gd name="connsiteY17" fmla="*/ 878272 h 898083"/>
                <a:gd name="connsiteX18" fmla="*/ 277710 w 740096"/>
                <a:gd name="connsiteY18" fmla="*/ 653752 h 898083"/>
                <a:gd name="connsiteX19" fmla="*/ 288275 w 740096"/>
                <a:gd name="connsiteY19" fmla="*/ 631300 h 898083"/>
                <a:gd name="connsiteX20" fmla="*/ 319973 w 740096"/>
                <a:gd name="connsiteY20" fmla="*/ 478097 h 898083"/>
                <a:gd name="connsiteX21" fmla="*/ 462609 w 740096"/>
                <a:gd name="connsiteY21" fmla="*/ 581113 h 898083"/>
                <a:gd name="connsiteX22" fmla="*/ 462609 w 740096"/>
                <a:gd name="connsiteY22" fmla="*/ 845255 h 898083"/>
                <a:gd name="connsiteX23" fmla="*/ 515438 w 740096"/>
                <a:gd name="connsiteY23" fmla="*/ 898083 h 898083"/>
                <a:gd name="connsiteX24" fmla="*/ 568266 w 740096"/>
                <a:gd name="connsiteY24" fmla="*/ 845255 h 898083"/>
                <a:gd name="connsiteX25" fmla="*/ 568266 w 740096"/>
                <a:gd name="connsiteY25" fmla="*/ 554698 h 898083"/>
                <a:gd name="connsiteX26" fmla="*/ 547135 w 740096"/>
                <a:gd name="connsiteY26" fmla="*/ 512436 h 898083"/>
                <a:gd name="connsiteX27" fmla="*/ 419026 w 740096"/>
                <a:gd name="connsiteY27" fmla="*/ 418665 h 898083"/>
                <a:gd name="connsiteX28" fmla="*/ 454685 w 740096"/>
                <a:gd name="connsiteY28" fmla="*/ 240369 h 898083"/>
                <a:gd name="connsiteX29" fmla="*/ 479778 w 740096"/>
                <a:gd name="connsiteY29" fmla="*/ 298481 h 898083"/>
                <a:gd name="connsiteX30" fmla="*/ 511476 w 740096"/>
                <a:gd name="connsiteY30" fmla="*/ 327536 h 898083"/>
                <a:gd name="connsiteX31" fmla="*/ 591380 w 740096"/>
                <a:gd name="connsiteY31" fmla="*/ 416084 h 898083"/>
                <a:gd name="connsiteX32" fmla="*/ 687130 w 740096"/>
                <a:gd name="connsiteY32" fmla="*/ 383006 h 898083"/>
                <a:gd name="connsiteX33" fmla="*/ 737317 w 740096"/>
                <a:gd name="connsiteY33" fmla="*/ 347347 h 898083"/>
                <a:gd name="connsiteX34" fmla="*/ 704299 w 740096"/>
                <a:gd name="connsiteY34" fmla="*/ 279991 h 898083"/>
                <a:gd name="connsiteX0" fmla="*/ 704299 w 740096"/>
                <a:gd name="connsiteY0" fmla="*/ 279991 h 898083"/>
                <a:gd name="connsiteX1" fmla="*/ 568266 w 740096"/>
                <a:gd name="connsiteY1" fmla="*/ 235086 h 898083"/>
                <a:gd name="connsiteX2" fmla="*/ 490344 w 740096"/>
                <a:gd name="connsiteY2" fmla="*/ 55470 h 898083"/>
                <a:gd name="connsiteX3" fmla="*/ 397894 w 740096"/>
                <a:gd name="connsiteY3" fmla="*/ 0 h 898083"/>
                <a:gd name="connsiteX4" fmla="*/ 352990 w 740096"/>
                <a:gd name="connsiteY4" fmla="*/ 10566 h 898083"/>
                <a:gd name="connsiteX5" fmla="*/ 168091 w 740096"/>
                <a:gd name="connsiteY5" fmla="*/ 83205 h 898083"/>
                <a:gd name="connsiteX6" fmla="*/ 139035 w 740096"/>
                <a:gd name="connsiteY6" fmla="*/ 112260 h 898083"/>
                <a:gd name="connsiteX7" fmla="*/ 73000 w 740096"/>
                <a:gd name="connsiteY7" fmla="*/ 270746 h 898083"/>
                <a:gd name="connsiteX8" fmla="*/ 102055 w 740096"/>
                <a:gd name="connsiteY8" fmla="*/ 339423 h 898083"/>
                <a:gd name="connsiteX9" fmla="*/ 121866 w 740096"/>
                <a:gd name="connsiteY9" fmla="*/ 343385 h 898083"/>
                <a:gd name="connsiteX10" fmla="*/ 170732 w 740096"/>
                <a:gd name="connsiteY10" fmla="*/ 310367 h 898083"/>
                <a:gd name="connsiteX11" fmla="*/ 224881 w 740096"/>
                <a:gd name="connsiteY11" fmla="*/ 173013 h 898083"/>
                <a:gd name="connsiteX12" fmla="*/ 280351 w 740096"/>
                <a:gd name="connsiteY12" fmla="*/ 151882 h 898083"/>
                <a:gd name="connsiteX13" fmla="*/ 189222 w 740096"/>
                <a:gd name="connsiteY13" fmla="*/ 596961 h 898083"/>
                <a:gd name="connsiteX14" fmla="*/ 12247 w 740096"/>
                <a:gd name="connsiteY14" fmla="*/ 812237 h 898083"/>
                <a:gd name="connsiteX15" fmla="*/ 18851 w 740096"/>
                <a:gd name="connsiteY15" fmla="*/ 886197 h 898083"/>
                <a:gd name="connsiteX16" fmla="*/ 51868 w 740096"/>
                <a:gd name="connsiteY16" fmla="*/ 898083 h 898083"/>
                <a:gd name="connsiteX17" fmla="*/ 92810 w 740096"/>
                <a:gd name="connsiteY17" fmla="*/ 878272 h 898083"/>
                <a:gd name="connsiteX18" fmla="*/ 277710 w 740096"/>
                <a:gd name="connsiteY18" fmla="*/ 653752 h 898083"/>
                <a:gd name="connsiteX19" fmla="*/ 288275 w 740096"/>
                <a:gd name="connsiteY19" fmla="*/ 631300 h 898083"/>
                <a:gd name="connsiteX20" fmla="*/ 319973 w 740096"/>
                <a:gd name="connsiteY20" fmla="*/ 478097 h 898083"/>
                <a:gd name="connsiteX21" fmla="*/ 462609 w 740096"/>
                <a:gd name="connsiteY21" fmla="*/ 581113 h 898083"/>
                <a:gd name="connsiteX22" fmla="*/ 462609 w 740096"/>
                <a:gd name="connsiteY22" fmla="*/ 845255 h 898083"/>
                <a:gd name="connsiteX23" fmla="*/ 515438 w 740096"/>
                <a:gd name="connsiteY23" fmla="*/ 898083 h 898083"/>
                <a:gd name="connsiteX24" fmla="*/ 568266 w 740096"/>
                <a:gd name="connsiteY24" fmla="*/ 845255 h 898083"/>
                <a:gd name="connsiteX25" fmla="*/ 568266 w 740096"/>
                <a:gd name="connsiteY25" fmla="*/ 554698 h 898083"/>
                <a:gd name="connsiteX26" fmla="*/ 547135 w 740096"/>
                <a:gd name="connsiteY26" fmla="*/ 512436 h 898083"/>
                <a:gd name="connsiteX27" fmla="*/ 419026 w 740096"/>
                <a:gd name="connsiteY27" fmla="*/ 418665 h 898083"/>
                <a:gd name="connsiteX28" fmla="*/ 454685 w 740096"/>
                <a:gd name="connsiteY28" fmla="*/ 240369 h 898083"/>
                <a:gd name="connsiteX29" fmla="*/ 479778 w 740096"/>
                <a:gd name="connsiteY29" fmla="*/ 298481 h 898083"/>
                <a:gd name="connsiteX30" fmla="*/ 511476 w 740096"/>
                <a:gd name="connsiteY30" fmla="*/ 327536 h 898083"/>
                <a:gd name="connsiteX31" fmla="*/ 591380 w 740096"/>
                <a:gd name="connsiteY31" fmla="*/ 416084 h 898083"/>
                <a:gd name="connsiteX32" fmla="*/ 615693 w 740096"/>
                <a:gd name="connsiteY32" fmla="*/ 418724 h 898083"/>
                <a:gd name="connsiteX33" fmla="*/ 737317 w 740096"/>
                <a:gd name="connsiteY33" fmla="*/ 347347 h 898083"/>
                <a:gd name="connsiteX34" fmla="*/ 704299 w 740096"/>
                <a:gd name="connsiteY34" fmla="*/ 279991 h 898083"/>
                <a:gd name="connsiteX0" fmla="*/ 704299 w 710673"/>
                <a:gd name="connsiteY0" fmla="*/ 279991 h 898083"/>
                <a:gd name="connsiteX1" fmla="*/ 568266 w 710673"/>
                <a:gd name="connsiteY1" fmla="*/ 235086 h 898083"/>
                <a:gd name="connsiteX2" fmla="*/ 490344 w 710673"/>
                <a:gd name="connsiteY2" fmla="*/ 55470 h 898083"/>
                <a:gd name="connsiteX3" fmla="*/ 397894 w 710673"/>
                <a:gd name="connsiteY3" fmla="*/ 0 h 898083"/>
                <a:gd name="connsiteX4" fmla="*/ 352990 w 710673"/>
                <a:gd name="connsiteY4" fmla="*/ 10566 h 898083"/>
                <a:gd name="connsiteX5" fmla="*/ 168091 w 710673"/>
                <a:gd name="connsiteY5" fmla="*/ 83205 h 898083"/>
                <a:gd name="connsiteX6" fmla="*/ 139035 w 710673"/>
                <a:gd name="connsiteY6" fmla="*/ 112260 h 898083"/>
                <a:gd name="connsiteX7" fmla="*/ 73000 w 710673"/>
                <a:gd name="connsiteY7" fmla="*/ 270746 h 898083"/>
                <a:gd name="connsiteX8" fmla="*/ 102055 w 710673"/>
                <a:gd name="connsiteY8" fmla="*/ 339423 h 898083"/>
                <a:gd name="connsiteX9" fmla="*/ 121866 w 710673"/>
                <a:gd name="connsiteY9" fmla="*/ 343385 h 898083"/>
                <a:gd name="connsiteX10" fmla="*/ 170732 w 710673"/>
                <a:gd name="connsiteY10" fmla="*/ 310367 h 898083"/>
                <a:gd name="connsiteX11" fmla="*/ 224881 w 710673"/>
                <a:gd name="connsiteY11" fmla="*/ 173013 h 898083"/>
                <a:gd name="connsiteX12" fmla="*/ 280351 w 710673"/>
                <a:gd name="connsiteY12" fmla="*/ 151882 h 898083"/>
                <a:gd name="connsiteX13" fmla="*/ 189222 w 710673"/>
                <a:gd name="connsiteY13" fmla="*/ 596961 h 898083"/>
                <a:gd name="connsiteX14" fmla="*/ 12247 w 710673"/>
                <a:gd name="connsiteY14" fmla="*/ 812237 h 898083"/>
                <a:gd name="connsiteX15" fmla="*/ 18851 w 710673"/>
                <a:gd name="connsiteY15" fmla="*/ 886197 h 898083"/>
                <a:gd name="connsiteX16" fmla="*/ 51868 w 710673"/>
                <a:gd name="connsiteY16" fmla="*/ 898083 h 898083"/>
                <a:gd name="connsiteX17" fmla="*/ 92810 w 710673"/>
                <a:gd name="connsiteY17" fmla="*/ 878272 h 898083"/>
                <a:gd name="connsiteX18" fmla="*/ 277710 w 710673"/>
                <a:gd name="connsiteY18" fmla="*/ 653752 h 898083"/>
                <a:gd name="connsiteX19" fmla="*/ 288275 w 710673"/>
                <a:gd name="connsiteY19" fmla="*/ 631300 h 898083"/>
                <a:gd name="connsiteX20" fmla="*/ 319973 w 710673"/>
                <a:gd name="connsiteY20" fmla="*/ 478097 h 898083"/>
                <a:gd name="connsiteX21" fmla="*/ 462609 w 710673"/>
                <a:gd name="connsiteY21" fmla="*/ 581113 h 898083"/>
                <a:gd name="connsiteX22" fmla="*/ 462609 w 710673"/>
                <a:gd name="connsiteY22" fmla="*/ 845255 h 898083"/>
                <a:gd name="connsiteX23" fmla="*/ 515438 w 710673"/>
                <a:gd name="connsiteY23" fmla="*/ 898083 h 898083"/>
                <a:gd name="connsiteX24" fmla="*/ 568266 w 710673"/>
                <a:gd name="connsiteY24" fmla="*/ 845255 h 898083"/>
                <a:gd name="connsiteX25" fmla="*/ 568266 w 710673"/>
                <a:gd name="connsiteY25" fmla="*/ 554698 h 898083"/>
                <a:gd name="connsiteX26" fmla="*/ 547135 w 710673"/>
                <a:gd name="connsiteY26" fmla="*/ 512436 h 898083"/>
                <a:gd name="connsiteX27" fmla="*/ 419026 w 710673"/>
                <a:gd name="connsiteY27" fmla="*/ 418665 h 898083"/>
                <a:gd name="connsiteX28" fmla="*/ 454685 w 710673"/>
                <a:gd name="connsiteY28" fmla="*/ 240369 h 898083"/>
                <a:gd name="connsiteX29" fmla="*/ 479778 w 710673"/>
                <a:gd name="connsiteY29" fmla="*/ 298481 h 898083"/>
                <a:gd name="connsiteX30" fmla="*/ 511476 w 710673"/>
                <a:gd name="connsiteY30" fmla="*/ 327536 h 898083"/>
                <a:gd name="connsiteX31" fmla="*/ 591380 w 710673"/>
                <a:gd name="connsiteY31" fmla="*/ 416084 h 898083"/>
                <a:gd name="connsiteX32" fmla="*/ 615693 w 710673"/>
                <a:gd name="connsiteY32" fmla="*/ 418724 h 898083"/>
                <a:gd name="connsiteX33" fmla="*/ 651592 w 710673"/>
                <a:gd name="connsiteY33" fmla="*/ 380685 h 898083"/>
                <a:gd name="connsiteX34" fmla="*/ 704299 w 710673"/>
                <a:gd name="connsiteY34" fmla="*/ 279991 h 898083"/>
                <a:gd name="connsiteX0" fmla="*/ 609049 w 653604"/>
                <a:gd name="connsiteY0" fmla="*/ 303803 h 898083"/>
                <a:gd name="connsiteX1" fmla="*/ 568266 w 653604"/>
                <a:gd name="connsiteY1" fmla="*/ 235086 h 898083"/>
                <a:gd name="connsiteX2" fmla="*/ 490344 w 653604"/>
                <a:gd name="connsiteY2" fmla="*/ 55470 h 898083"/>
                <a:gd name="connsiteX3" fmla="*/ 397894 w 653604"/>
                <a:gd name="connsiteY3" fmla="*/ 0 h 898083"/>
                <a:gd name="connsiteX4" fmla="*/ 352990 w 653604"/>
                <a:gd name="connsiteY4" fmla="*/ 10566 h 898083"/>
                <a:gd name="connsiteX5" fmla="*/ 168091 w 653604"/>
                <a:gd name="connsiteY5" fmla="*/ 83205 h 898083"/>
                <a:gd name="connsiteX6" fmla="*/ 139035 w 653604"/>
                <a:gd name="connsiteY6" fmla="*/ 112260 h 898083"/>
                <a:gd name="connsiteX7" fmla="*/ 73000 w 653604"/>
                <a:gd name="connsiteY7" fmla="*/ 270746 h 898083"/>
                <a:gd name="connsiteX8" fmla="*/ 102055 w 653604"/>
                <a:gd name="connsiteY8" fmla="*/ 339423 h 898083"/>
                <a:gd name="connsiteX9" fmla="*/ 121866 w 653604"/>
                <a:gd name="connsiteY9" fmla="*/ 343385 h 898083"/>
                <a:gd name="connsiteX10" fmla="*/ 170732 w 653604"/>
                <a:gd name="connsiteY10" fmla="*/ 310367 h 898083"/>
                <a:gd name="connsiteX11" fmla="*/ 224881 w 653604"/>
                <a:gd name="connsiteY11" fmla="*/ 173013 h 898083"/>
                <a:gd name="connsiteX12" fmla="*/ 280351 w 653604"/>
                <a:gd name="connsiteY12" fmla="*/ 151882 h 898083"/>
                <a:gd name="connsiteX13" fmla="*/ 189222 w 653604"/>
                <a:gd name="connsiteY13" fmla="*/ 596961 h 898083"/>
                <a:gd name="connsiteX14" fmla="*/ 12247 w 653604"/>
                <a:gd name="connsiteY14" fmla="*/ 812237 h 898083"/>
                <a:gd name="connsiteX15" fmla="*/ 18851 w 653604"/>
                <a:gd name="connsiteY15" fmla="*/ 886197 h 898083"/>
                <a:gd name="connsiteX16" fmla="*/ 51868 w 653604"/>
                <a:gd name="connsiteY16" fmla="*/ 898083 h 898083"/>
                <a:gd name="connsiteX17" fmla="*/ 92810 w 653604"/>
                <a:gd name="connsiteY17" fmla="*/ 878272 h 898083"/>
                <a:gd name="connsiteX18" fmla="*/ 277710 w 653604"/>
                <a:gd name="connsiteY18" fmla="*/ 653752 h 898083"/>
                <a:gd name="connsiteX19" fmla="*/ 288275 w 653604"/>
                <a:gd name="connsiteY19" fmla="*/ 631300 h 898083"/>
                <a:gd name="connsiteX20" fmla="*/ 319973 w 653604"/>
                <a:gd name="connsiteY20" fmla="*/ 478097 h 898083"/>
                <a:gd name="connsiteX21" fmla="*/ 462609 w 653604"/>
                <a:gd name="connsiteY21" fmla="*/ 581113 h 898083"/>
                <a:gd name="connsiteX22" fmla="*/ 462609 w 653604"/>
                <a:gd name="connsiteY22" fmla="*/ 845255 h 898083"/>
                <a:gd name="connsiteX23" fmla="*/ 515438 w 653604"/>
                <a:gd name="connsiteY23" fmla="*/ 898083 h 898083"/>
                <a:gd name="connsiteX24" fmla="*/ 568266 w 653604"/>
                <a:gd name="connsiteY24" fmla="*/ 845255 h 898083"/>
                <a:gd name="connsiteX25" fmla="*/ 568266 w 653604"/>
                <a:gd name="connsiteY25" fmla="*/ 554698 h 898083"/>
                <a:gd name="connsiteX26" fmla="*/ 547135 w 653604"/>
                <a:gd name="connsiteY26" fmla="*/ 512436 h 898083"/>
                <a:gd name="connsiteX27" fmla="*/ 419026 w 653604"/>
                <a:gd name="connsiteY27" fmla="*/ 418665 h 898083"/>
                <a:gd name="connsiteX28" fmla="*/ 454685 w 653604"/>
                <a:gd name="connsiteY28" fmla="*/ 240369 h 898083"/>
                <a:gd name="connsiteX29" fmla="*/ 479778 w 653604"/>
                <a:gd name="connsiteY29" fmla="*/ 298481 h 898083"/>
                <a:gd name="connsiteX30" fmla="*/ 511476 w 653604"/>
                <a:gd name="connsiteY30" fmla="*/ 327536 h 898083"/>
                <a:gd name="connsiteX31" fmla="*/ 591380 w 653604"/>
                <a:gd name="connsiteY31" fmla="*/ 416084 h 898083"/>
                <a:gd name="connsiteX32" fmla="*/ 615693 w 653604"/>
                <a:gd name="connsiteY32" fmla="*/ 418724 h 898083"/>
                <a:gd name="connsiteX33" fmla="*/ 651592 w 653604"/>
                <a:gd name="connsiteY33" fmla="*/ 380685 h 898083"/>
                <a:gd name="connsiteX34" fmla="*/ 609049 w 653604"/>
                <a:gd name="connsiteY34" fmla="*/ 303803 h 898083"/>
                <a:gd name="connsiteX0" fmla="*/ 609049 w 653604"/>
                <a:gd name="connsiteY0" fmla="*/ 303803 h 898083"/>
                <a:gd name="connsiteX1" fmla="*/ 568266 w 653604"/>
                <a:gd name="connsiteY1" fmla="*/ 235086 h 898083"/>
                <a:gd name="connsiteX2" fmla="*/ 490344 w 653604"/>
                <a:gd name="connsiteY2" fmla="*/ 55470 h 898083"/>
                <a:gd name="connsiteX3" fmla="*/ 397894 w 653604"/>
                <a:gd name="connsiteY3" fmla="*/ 0 h 898083"/>
                <a:gd name="connsiteX4" fmla="*/ 352990 w 653604"/>
                <a:gd name="connsiteY4" fmla="*/ 10566 h 898083"/>
                <a:gd name="connsiteX5" fmla="*/ 168091 w 653604"/>
                <a:gd name="connsiteY5" fmla="*/ 83205 h 898083"/>
                <a:gd name="connsiteX6" fmla="*/ 139035 w 653604"/>
                <a:gd name="connsiteY6" fmla="*/ 112260 h 898083"/>
                <a:gd name="connsiteX7" fmla="*/ 73000 w 653604"/>
                <a:gd name="connsiteY7" fmla="*/ 270746 h 898083"/>
                <a:gd name="connsiteX8" fmla="*/ 102055 w 653604"/>
                <a:gd name="connsiteY8" fmla="*/ 339423 h 898083"/>
                <a:gd name="connsiteX9" fmla="*/ 121866 w 653604"/>
                <a:gd name="connsiteY9" fmla="*/ 343385 h 898083"/>
                <a:gd name="connsiteX10" fmla="*/ 170732 w 653604"/>
                <a:gd name="connsiteY10" fmla="*/ 310367 h 898083"/>
                <a:gd name="connsiteX11" fmla="*/ 224881 w 653604"/>
                <a:gd name="connsiteY11" fmla="*/ 173013 h 898083"/>
                <a:gd name="connsiteX12" fmla="*/ 280351 w 653604"/>
                <a:gd name="connsiteY12" fmla="*/ 151882 h 898083"/>
                <a:gd name="connsiteX13" fmla="*/ 189222 w 653604"/>
                <a:gd name="connsiteY13" fmla="*/ 596961 h 898083"/>
                <a:gd name="connsiteX14" fmla="*/ 12247 w 653604"/>
                <a:gd name="connsiteY14" fmla="*/ 812237 h 898083"/>
                <a:gd name="connsiteX15" fmla="*/ 18851 w 653604"/>
                <a:gd name="connsiteY15" fmla="*/ 886197 h 898083"/>
                <a:gd name="connsiteX16" fmla="*/ 51868 w 653604"/>
                <a:gd name="connsiteY16" fmla="*/ 898083 h 898083"/>
                <a:gd name="connsiteX17" fmla="*/ 92810 w 653604"/>
                <a:gd name="connsiteY17" fmla="*/ 878272 h 898083"/>
                <a:gd name="connsiteX18" fmla="*/ 277710 w 653604"/>
                <a:gd name="connsiteY18" fmla="*/ 653752 h 898083"/>
                <a:gd name="connsiteX19" fmla="*/ 288275 w 653604"/>
                <a:gd name="connsiteY19" fmla="*/ 631300 h 898083"/>
                <a:gd name="connsiteX20" fmla="*/ 319973 w 653604"/>
                <a:gd name="connsiteY20" fmla="*/ 478097 h 898083"/>
                <a:gd name="connsiteX21" fmla="*/ 462609 w 653604"/>
                <a:gd name="connsiteY21" fmla="*/ 581113 h 898083"/>
                <a:gd name="connsiteX22" fmla="*/ 462609 w 653604"/>
                <a:gd name="connsiteY22" fmla="*/ 845255 h 898083"/>
                <a:gd name="connsiteX23" fmla="*/ 515438 w 653604"/>
                <a:gd name="connsiteY23" fmla="*/ 898083 h 898083"/>
                <a:gd name="connsiteX24" fmla="*/ 568266 w 653604"/>
                <a:gd name="connsiteY24" fmla="*/ 845255 h 898083"/>
                <a:gd name="connsiteX25" fmla="*/ 568266 w 653604"/>
                <a:gd name="connsiteY25" fmla="*/ 554698 h 898083"/>
                <a:gd name="connsiteX26" fmla="*/ 547135 w 653604"/>
                <a:gd name="connsiteY26" fmla="*/ 512436 h 898083"/>
                <a:gd name="connsiteX27" fmla="*/ 419026 w 653604"/>
                <a:gd name="connsiteY27" fmla="*/ 418665 h 898083"/>
                <a:gd name="connsiteX28" fmla="*/ 454685 w 653604"/>
                <a:gd name="connsiteY28" fmla="*/ 240369 h 898083"/>
                <a:gd name="connsiteX29" fmla="*/ 479778 w 653604"/>
                <a:gd name="connsiteY29" fmla="*/ 298481 h 898083"/>
                <a:gd name="connsiteX30" fmla="*/ 511476 w 653604"/>
                <a:gd name="connsiteY30" fmla="*/ 327536 h 898083"/>
                <a:gd name="connsiteX31" fmla="*/ 591380 w 653604"/>
                <a:gd name="connsiteY31" fmla="*/ 416084 h 898083"/>
                <a:gd name="connsiteX32" fmla="*/ 615693 w 653604"/>
                <a:gd name="connsiteY32" fmla="*/ 418724 h 898083"/>
                <a:gd name="connsiteX33" fmla="*/ 651592 w 653604"/>
                <a:gd name="connsiteY33" fmla="*/ 380685 h 898083"/>
                <a:gd name="connsiteX34" fmla="*/ 609049 w 653604"/>
                <a:gd name="connsiteY34" fmla="*/ 303803 h 898083"/>
                <a:gd name="connsiteX0" fmla="*/ 609049 w 653604"/>
                <a:gd name="connsiteY0" fmla="*/ 303803 h 898083"/>
                <a:gd name="connsiteX1" fmla="*/ 568266 w 653604"/>
                <a:gd name="connsiteY1" fmla="*/ 235086 h 898083"/>
                <a:gd name="connsiteX2" fmla="*/ 490344 w 653604"/>
                <a:gd name="connsiteY2" fmla="*/ 55470 h 898083"/>
                <a:gd name="connsiteX3" fmla="*/ 397894 w 653604"/>
                <a:gd name="connsiteY3" fmla="*/ 0 h 898083"/>
                <a:gd name="connsiteX4" fmla="*/ 352990 w 653604"/>
                <a:gd name="connsiteY4" fmla="*/ 10566 h 898083"/>
                <a:gd name="connsiteX5" fmla="*/ 168091 w 653604"/>
                <a:gd name="connsiteY5" fmla="*/ 83205 h 898083"/>
                <a:gd name="connsiteX6" fmla="*/ 139035 w 653604"/>
                <a:gd name="connsiteY6" fmla="*/ 112260 h 898083"/>
                <a:gd name="connsiteX7" fmla="*/ 73000 w 653604"/>
                <a:gd name="connsiteY7" fmla="*/ 270746 h 898083"/>
                <a:gd name="connsiteX8" fmla="*/ 102055 w 653604"/>
                <a:gd name="connsiteY8" fmla="*/ 339423 h 898083"/>
                <a:gd name="connsiteX9" fmla="*/ 121866 w 653604"/>
                <a:gd name="connsiteY9" fmla="*/ 343385 h 898083"/>
                <a:gd name="connsiteX10" fmla="*/ 170732 w 653604"/>
                <a:gd name="connsiteY10" fmla="*/ 310367 h 898083"/>
                <a:gd name="connsiteX11" fmla="*/ 224881 w 653604"/>
                <a:gd name="connsiteY11" fmla="*/ 173013 h 898083"/>
                <a:gd name="connsiteX12" fmla="*/ 280351 w 653604"/>
                <a:gd name="connsiteY12" fmla="*/ 151882 h 898083"/>
                <a:gd name="connsiteX13" fmla="*/ 189222 w 653604"/>
                <a:gd name="connsiteY13" fmla="*/ 596961 h 898083"/>
                <a:gd name="connsiteX14" fmla="*/ 12247 w 653604"/>
                <a:gd name="connsiteY14" fmla="*/ 812237 h 898083"/>
                <a:gd name="connsiteX15" fmla="*/ 18851 w 653604"/>
                <a:gd name="connsiteY15" fmla="*/ 886197 h 898083"/>
                <a:gd name="connsiteX16" fmla="*/ 51868 w 653604"/>
                <a:gd name="connsiteY16" fmla="*/ 898083 h 898083"/>
                <a:gd name="connsiteX17" fmla="*/ 92810 w 653604"/>
                <a:gd name="connsiteY17" fmla="*/ 878272 h 898083"/>
                <a:gd name="connsiteX18" fmla="*/ 277710 w 653604"/>
                <a:gd name="connsiteY18" fmla="*/ 653752 h 898083"/>
                <a:gd name="connsiteX19" fmla="*/ 288275 w 653604"/>
                <a:gd name="connsiteY19" fmla="*/ 631300 h 898083"/>
                <a:gd name="connsiteX20" fmla="*/ 319973 w 653604"/>
                <a:gd name="connsiteY20" fmla="*/ 478097 h 898083"/>
                <a:gd name="connsiteX21" fmla="*/ 462609 w 653604"/>
                <a:gd name="connsiteY21" fmla="*/ 581113 h 898083"/>
                <a:gd name="connsiteX22" fmla="*/ 462609 w 653604"/>
                <a:gd name="connsiteY22" fmla="*/ 845255 h 898083"/>
                <a:gd name="connsiteX23" fmla="*/ 515438 w 653604"/>
                <a:gd name="connsiteY23" fmla="*/ 898083 h 898083"/>
                <a:gd name="connsiteX24" fmla="*/ 568266 w 653604"/>
                <a:gd name="connsiteY24" fmla="*/ 845255 h 898083"/>
                <a:gd name="connsiteX25" fmla="*/ 568266 w 653604"/>
                <a:gd name="connsiteY25" fmla="*/ 554698 h 898083"/>
                <a:gd name="connsiteX26" fmla="*/ 547135 w 653604"/>
                <a:gd name="connsiteY26" fmla="*/ 512436 h 898083"/>
                <a:gd name="connsiteX27" fmla="*/ 419026 w 653604"/>
                <a:gd name="connsiteY27" fmla="*/ 418665 h 898083"/>
                <a:gd name="connsiteX28" fmla="*/ 454685 w 653604"/>
                <a:gd name="connsiteY28" fmla="*/ 240369 h 898083"/>
                <a:gd name="connsiteX29" fmla="*/ 479778 w 653604"/>
                <a:gd name="connsiteY29" fmla="*/ 298481 h 898083"/>
                <a:gd name="connsiteX30" fmla="*/ 537670 w 653604"/>
                <a:gd name="connsiteY30" fmla="*/ 363255 h 898083"/>
                <a:gd name="connsiteX31" fmla="*/ 591380 w 653604"/>
                <a:gd name="connsiteY31" fmla="*/ 416084 h 898083"/>
                <a:gd name="connsiteX32" fmla="*/ 615693 w 653604"/>
                <a:gd name="connsiteY32" fmla="*/ 418724 h 898083"/>
                <a:gd name="connsiteX33" fmla="*/ 651592 w 653604"/>
                <a:gd name="connsiteY33" fmla="*/ 380685 h 898083"/>
                <a:gd name="connsiteX34" fmla="*/ 609049 w 653604"/>
                <a:gd name="connsiteY34" fmla="*/ 303803 h 898083"/>
                <a:gd name="connsiteX0" fmla="*/ 609049 w 653604"/>
                <a:gd name="connsiteY0" fmla="*/ 303803 h 898083"/>
                <a:gd name="connsiteX1" fmla="*/ 561123 w 653604"/>
                <a:gd name="connsiteY1" fmla="*/ 251754 h 898083"/>
                <a:gd name="connsiteX2" fmla="*/ 490344 w 653604"/>
                <a:gd name="connsiteY2" fmla="*/ 55470 h 898083"/>
                <a:gd name="connsiteX3" fmla="*/ 397894 w 653604"/>
                <a:gd name="connsiteY3" fmla="*/ 0 h 898083"/>
                <a:gd name="connsiteX4" fmla="*/ 352990 w 653604"/>
                <a:gd name="connsiteY4" fmla="*/ 10566 h 898083"/>
                <a:gd name="connsiteX5" fmla="*/ 168091 w 653604"/>
                <a:gd name="connsiteY5" fmla="*/ 83205 h 898083"/>
                <a:gd name="connsiteX6" fmla="*/ 139035 w 653604"/>
                <a:gd name="connsiteY6" fmla="*/ 112260 h 898083"/>
                <a:gd name="connsiteX7" fmla="*/ 73000 w 653604"/>
                <a:gd name="connsiteY7" fmla="*/ 270746 h 898083"/>
                <a:gd name="connsiteX8" fmla="*/ 102055 w 653604"/>
                <a:gd name="connsiteY8" fmla="*/ 339423 h 898083"/>
                <a:gd name="connsiteX9" fmla="*/ 121866 w 653604"/>
                <a:gd name="connsiteY9" fmla="*/ 343385 h 898083"/>
                <a:gd name="connsiteX10" fmla="*/ 170732 w 653604"/>
                <a:gd name="connsiteY10" fmla="*/ 310367 h 898083"/>
                <a:gd name="connsiteX11" fmla="*/ 224881 w 653604"/>
                <a:gd name="connsiteY11" fmla="*/ 173013 h 898083"/>
                <a:gd name="connsiteX12" fmla="*/ 280351 w 653604"/>
                <a:gd name="connsiteY12" fmla="*/ 151882 h 898083"/>
                <a:gd name="connsiteX13" fmla="*/ 189222 w 653604"/>
                <a:gd name="connsiteY13" fmla="*/ 596961 h 898083"/>
                <a:gd name="connsiteX14" fmla="*/ 12247 w 653604"/>
                <a:gd name="connsiteY14" fmla="*/ 812237 h 898083"/>
                <a:gd name="connsiteX15" fmla="*/ 18851 w 653604"/>
                <a:gd name="connsiteY15" fmla="*/ 886197 h 898083"/>
                <a:gd name="connsiteX16" fmla="*/ 51868 w 653604"/>
                <a:gd name="connsiteY16" fmla="*/ 898083 h 898083"/>
                <a:gd name="connsiteX17" fmla="*/ 92810 w 653604"/>
                <a:gd name="connsiteY17" fmla="*/ 878272 h 898083"/>
                <a:gd name="connsiteX18" fmla="*/ 277710 w 653604"/>
                <a:gd name="connsiteY18" fmla="*/ 653752 h 898083"/>
                <a:gd name="connsiteX19" fmla="*/ 288275 w 653604"/>
                <a:gd name="connsiteY19" fmla="*/ 631300 h 898083"/>
                <a:gd name="connsiteX20" fmla="*/ 319973 w 653604"/>
                <a:gd name="connsiteY20" fmla="*/ 478097 h 898083"/>
                <a:gd name="connsiteX21" fmla="*/ 462609 w 653604"/>
                <a:gd name="connsiteY21" fmla="*/ 581113 h 898083"/>
                <a:gd name="connsiteX22" fmla="*/ 462609 w 653604"/>
                <a:gd name="connsiteY22" fmla="*/ 845255 h 898083"/>
                <a:gd name="connsiteX23" fmla="*/ 515438 w 653604"/>
                <a:gd name="connsiteY23" fmla="*/ 898083 h 898083"/>
                <a:gd name="connsiteX24" fmla="*/ 568266 w 653604"/>
                <a:gd name="connsiteY24" fmla="*/ 845255 h 898083"/>
                <a:gd name="connsiteX25" fmla="*/ 568266 w 653604"/>
                <a:gd name="connsiteY25" fmla="*/ 554698 h 898083"/>
                <a:gd name="connsiteX26" fmla="*/ 547135 w 653604"/>
                <a:gd name="connsiteY26" fmla="*/ 512436 h 898083"/>
                <a:gd name="connsiteX27" fmla="*/ 419026 w 653604"/>
                <a:gd name="connsiteY27" fmla="*/ 418665 h 898083"/>
                <a:gd name="connsiteX28" fmla="*/ 454685 w 653604"/>
                <a:gd name="connsiteY28" fmla="*/ 240369 h 898083"/>
                <a:gd name="connsiteX29" fmla="*/ 479778 w 653604"/>
                <a:gd name="connsiteY29" fmla="*/ 298481 h 898083"/>
                <a:gd name="connsiteX30" fmla="*/ 537670 w 653604"/>
                <a:gd name="connsiteY30" fmla="*/ 363255 h 898083"/>
                <a:gd name="connsiteX31" fmla="*/ 591380 w 653604"/>
                <a:gd name="connsiteY31" fmla="*/ 416084 h 898083"/>
                <a:gd name="connsiteX32" fmla="*/ 615693 w 653604"/>
                <a:gd name="connsiteY32" fmla="*/ 418724 h 898083"/>
                <a:gd name="connsiteX33" fmla="*/ 651592 w 653604"/>
                <a:gd name="connsiteY33" fmla="*/ 380685 h 898083"/>
                <a:gd name="connsiteX34" fmla="*/ 609049 w 653604"/>
                <a:gd name="connsiteY34" fmla="*/ 303803 h 898083"/>
                <a:gd name="connsiteX0" fmla="*/ 609049 w 653604"/>
                <a:gd name="connsiteY0" fmla="*/ 303803 h 898083"/>
                <a:gd name="connsiteX1" fmla="*/ 561123 w 653604"/>
                <a:gd name="connsiteY1" fmla="*/ 251754 h 898083"/>
                <a:gd name="connsiteX2" fmla="*/ 490344 w 653604"/>
                <a:gd name="connsiteY2" fmla="*/ 55470 h 898083"/>
                <a:gd name="connsiteX3" fmla="*/ 397894 w 653604"/>
                <a:gd name="connsiteY3" fmla="*/ 0 h 898083"/>
                <a:gd name="connsiteX4" fmla="*/ 352990 w 653604"/>
                <a:gd name="connsiteY4" fmla="*/ 10566 h 898083"/>
                <a:gd name="connsiteX5" fmla="*/ 168091 w 653604"/>
                <a:gd name="connsiteY5" fmla="*/ 83205 h 898083"/>
                <a:gd name="connsiteX6" fmla="*/ 139035 w 653604"/>
                <a:gd name="connsiteY6" fmla="*/ 112260 h 898083"/>
                <a:gd name="connsiteX7" fmla="*/ 73000 w 653604"/>
                <a:gd name="connsiteY7" fmla="*/ 270746 h 898083"/>
                <a:gd name="connsiteX8" fmla="*/ 102055 w 653604"/>
                <a:gd name="connsiteY8" fmla="*/ 339423 h 898083"/>
                <a:gd name="connsiteX9" fmla="*/ 121866 w 653604"/>
                <a:gd name="connsiteY9" fmla="*/ 343385 h 898083"/>
                <a:gd name="connsiteX10" fmla="*/ 170732 w 653604"/>
                <a:gd name="connsiteY10" fmla="*/ 310367 h 898083"/>
                <a:gd name="connsiteX11" fmla="*/ 224881 w 653604"/>
                <a:gd name="connsiteY11" fmla="*/ 173013 h 898083"/>
                <a:gd name="connsiteX12" fmla="*/ 280351 w 653604"/>
                <a:gd name="connsiteY12" fmla="*/ 151882 h 898083"/>
                <a:gd name="connsiteX13" fmla="*/ 189222 w 653604"/>
                <a:gd name="connsiteY13" fmla="*/ 596961 h 898083"/>
                <a:gd name="connsiteX14" fmla="*/ 12247 w 653604"/>
                <a:gd name="connsiteY14" fmla="*/ 812237 h 898083"/>
                <a:gd name="connsiteX15" fmla="*/ 18851 w 653604"/>
                <a:gd name="connsiteY15" fmla="*/ 886197 h 898083"/>
                <a:gd name="connsiteX16" fmla="*/ 51868 w 653604"/>
                <a:gd name="connsiteY16" fmla="*/ 898083 h 898083"/>
                <a:gd name="connsiteX17" fmla="*/ 92810 w 653604"/>
                <a:gd name="connsiteY17" fmla="*/ 878272 h 898083"/>
                <a:gd name="connsiteX18" fmla="*/ 277710 w 653604"/>
                <a:gd name="connsiteY18" fmla="*/ 653752 h 898083"/>
                <a:gd name="connsiteX19" fmla="*/ 288275 w 653604"/>
                <a:gd name="connsiteY19" fmla="*/ 631300 h 898083"/>
                <a:gd name="connsiteX20" fmla="*/ 319973 w 653604"/>
                <a:gd name="connsiteY20" fmla="*/ 478097 h 898083"/>
                <a:gd name="connsiteX21" fmla="*/ 410221 w 653604"/>
                <a:gd name="connsiteY21" fmla="*/ 612069 h 898083"/>
                <a:gd name="connsiteX22" fmla="*/ 462609 w 653604"/>
                <a:gd name="connsiteY22" fmla="*/ 845255 h 898083"/>
                <a:gd name="connsiteX23" fmla="*/ 515438 w 653604"/>
                <a:gd name="connsiteY23" fmla="*/ 898083 h 898083"/>
                <a:gd name="connsiteX24" fmla="*/ 568266 w 653604"/>
                <a:gd name="connsiteY24" fmla="*/ 845255 h 898083"/>
                <a:gd name="connsiteX25" fmla="*/ 568266 w 653604"/>
                <a:gd name="connsiteY25" fmla="*/ 554698 h 898083"/>
                <a:gd name="connsiteX26" fmla="*/ 547135 w 653604"/>
                <a:gd name="connsiteY26" fmla="*/ 512436 h 898083"/>
                <a:gd name="connsiteX27" fmla="*/ 419026 w 653604"/>
                <a:gd name="connsiteY27" fmla="*/ 418665 h 898083"/>
                <a:gd name="connsiteX28" fmla="*/ 454685 w 653604"/>
                <a:gd name="connsiteY28" fmla="*/ 240369 h 898083"/>
                <a:gd name="connsiteX29" fmla="*/ 479778 w 653604"/>
                <a:gd name="connsiteY29" fmla="*/ 298481 h 898083"/>
                <a:gd name="connsiteX30" fmla="*/ 537670 w 653604"/>
                <a:gd name="connsiteY30" fmla="*/ 363255 h 898083"/>
                <a:gd name="connsiteX31" fmla="*/ 591380 w 653604"/>
                <a:gd name="connsiteY31" fmla="*/ 416084 h 898083"/>
                <a:gd name="connsiteX32" fmla="*/ 615693 w 653604"/>
                <a:gd name="connsiteY32" fmla="*/ 418724 h 898083"/>
                <a:gd name="connsiteX33" fmla="*/ 651592 w 653604"/>
                <a:gd name="connsiteY33" fmla="*/ 380685 h 898083"/>
                <a:gd name="connsiteX34" fmla="*/ 609049 w 653604"/>
                <a:gd name="connsiteY34" fmla="*/ 303803 h 898083"/>
                <a:gd name="connsiteX0" fmla="*/ 609049 w 653604"/>
                <a:gd name="connsiteY0" fmla="*/ 303803 h 898083"/>
                <a:gd name="connsiteX1" fmla="*/ 561123 w 653604"/>
                <a:gd name="connsiteY1" fmla="*/ 251754 h 898083"/>
                <a:gd name="connsiteX2" fmla="*/ 490344 w 653604"/>
                <a:gd name="connsiteY2" fmla="*/ 55470 h 898083"/>
                <a:gd name="connsiteX3" fmla="*/ 397894 w 653604"/>
                <a:gd name="connsiteY3" fmla="*/ 0 h 898083"/>
                <a:gd name="connsiteX4" fmla="*/ 352990 w 653604"/>
                <a:gd name="connsiteY4" fmla="*/ 10566 h 898083"/>
                <a:gd name="connsiteX5" fmla="*/ 168091 w 653604"/>
                <a:gd name="connsiteY5" fmla="*/ 83205 h 898083"/>
                <a:gd name="connsiteX6" fmla="*/ 139035 w 653604"/>
                <a:gd name="connsiteY6" fmla="*/ 112260 h 898083"/>
                <a:gd name="connsiteX7" fmla="*/ 73000 w 653604"/>
                <a:gd name="connsiteY7" fmla="*/ 270746 h 898083"/>
                <a:gd name="connsiteX8" fmla="*/ 102055 w 653604"/>
                <a:gd name="connsiteY8" fmla="*/ 339423 h 898083"/>
                <a:gd name="connsiteX9" fmla="*/ 121866 w 653604"/>
                <a:gd name="connsiteY9" fmla="*/ 343385 h 898083"/>
                <a:gd name="connsiteX10" fmla="*/ 170732 w 653604"/>
                <a:gd name="connsiteY10" fmla="*/ 310367 h 898083"/>
                <a:gd name="connsiteX11" fmla="*/ 224881 w 653604"/>
                <a:gd name="connsiteY11" fmla="*/ 173013 h 898083"/>
                <a:gd name="connsiteX12" fmla="*/ 280351 w 653604"/>
                <a:gd name="connsiteY12" fmla="*/ 151882 h 898083"/>
                <a:gd name="connsiteX13" fmla="*/ 189222 w 653604"/>
                <a:gd name="connsiteY13" fmla="*/ 596961 h 898083"/>
                <a:gd name="connsiteX14" fmla="*/ 12247 w 653604"/>
                <a:gd name="connsiteY14" fmla="*/ 812237 h 898083"/>
                <a:gd name="connsiteX15" fmla="*/ 18851 w 653604"/>
                <a:gd name="connsiteY15" fmla="*/ 886197 h 898083"/>
                <a:gd name="connsiteX16" fmla="*/ 51868 w 653604"/>
                <a:gd name="connsiteY16" fmla="*/ 898083 h 898083"/>
                <a:gd name="connsiteX17" fmla="*/ 92810 w 653604"/>
                <a:gd name="connsiteY17" fmla="*/ 878272 h 898083"/>
                <a:gd name="connsiteX18" fmla="*/ 277710 w 653604"/>
                <a:gd name="connsiteY18" fmla="*/ 653752 h 898083"/>
                <a:gd name="connsiteX19" fmla="*/ 288275 w 653604"/>
                <a:gd name="connsiteY19" fmla="*/ 631300 h 898083"/>
                <a:gd name="connsiteX20" fmla="*/ 319973 w 653604"/>
                <a:gd name="connsiteY20" fmla="*/ 478097 h 898083"/>
                <a:gd name="connsiteX21" fmla="*/ 410221 w 653604"/>
                <a:gd name="connsiteY21" fmla="*/ 612069 h 898083"/>
                <a:gd name="connsiteX22" fmla="*/ 462609 w 653604"/>
                <a:gd name="connsiteY22" fmla="*/ 845255 h 898083"/>
                <a:gd name="connsiteX23" fmla="*/ 515438 w 653604"/>
                <a:gd name="connsiteY23" fmla="*/ 898083 h 898083"/>
                <a:gd name="connsiteX24" fmla="*/ 568266 w 653604"/>
                <a:gd name="connsiteY24" fmla="*/ 845255 h 898083"/>
                <a:gd name="connsiteX25" fmla="*/ 568266 w 653604"/>
                <a:gd name="connsiteY25" fmla="*/ 554698 h 898083"/>
                <a:gd name="connsiteX26" fmla="*/ 497129 w 653604"/>
                <a:gd name="connsiteY26" fmla="*/ 560061 h 898083"/>
                <a:gd name="connsiteX27" fmla="*/ 419026 w 653604"/>
                <a:gd name="connsiteY27" fmla="*/ 418665 h 898083"/>
                <a:gd name="connsiteX28" fmla="*/ 454685 w 653604"/>
                <a:gd name="connsiteY28" fmla="*/ 240369 h 898083"/>
                <a:gd name="connsiteX29" fmla="*/ 479778 w 653604"/>
                <a:gd name="connsiteY29" fmla="*/ 298481 h 898083"/>
                <a:gd name="connsiteX30" fmla="*/ 537670 w 653604"/>
                <a:gd name="connsiteY30" fmla="*/ 363255 h 898083"/>
                <a:gd name="connsiteX31" fmla="*/ 591380 w 653604"/>
                <a:gd name="connsiteY31" fmla="*/ 416084 h 898083"/>
                <a:gd name="connsiteX32" fmla="*/ 615693 w 653604"/>
                <a:gd name="connsiteY32" fmla="*/ 418724 h 898083"/>
                <a:gd name="connsiteX33" fmla="*/ 651592 w 653604"/>
                <a:gd name="connsiteY33" fmla="*/ 380685 h 898083"/>
                <a:gd name="connsiteX34" fmla="*/ 609049 w 653604"/>
                <a:gd name="connsiteY34" fmla="*/ 303803 h 898083"/>
                <a:gd name="connsiteX0" fmla="*/ 609049 w 653604"/>
                <a:gd name="connsiteY0" fmla="*/ 303803 h 898083"/>
                <a:gd name="connsiteX1" fmla="*/ 561123 w 653604"/>
                <a:gd name="connsiteY1" fmla="*/ 251754 h 898083"/>
                <a:gd name="connsiteX2" fmla="*/ 490344 w 653604"/>
                <a:gd name="connsiteY2" fmla="*/ 55470 h 898083"/>
                <a:gd name="connsiteX3" fmla="*/ 397894 w 653604"/>
                <a:gd name="connsiteY3" fmla="*/ 0 h 898083"/>
                <a:gd name="connsiteX4" fmla="*/ 352990 w 653604"/>
                <a:gd name="connsiteY4" fmla="*/ 10566 h 898083"/>
                <a:gd name="connsiteX5" fmla="*/ 168091 w 653604"/>
                <a:gd name="connsiteY5" fmla="*/ 83205 h 898083"/>
                <a:gd name="connsiteX6" fmla="*/ 139035 w 653604"/>
                <a:gd name="connsiteY6" fmla="*/ 112260 h 898083"/>
                <a:gd name="connsiteX7" fmla="*/ 73000 w 653604"/>
                <a:gd name="connsiteY7" fmla="*/ 270746 h 898083"/>
                <a:gd name="connsiteX8" fmla="*/ 102055 w 653604"/>
                <a:gd name="connsiteY8" fmla="*/ 339423 h 898083"/>
                <a:gd name="connsiteX9" fmla="*/ 121866 w 653604"/>
                <a:gd name="connsiteY9" fmla="*/ 343385 h 898083"/>
                <a:gd name="connsiteX10" fmla="*/ 170732 w 653604"/>
                <a:gd name="connsiteY10" fmla="*/ 310367 h 898083"/>
                <a:gd name="connsiteX11" fmla="*/ 224881 w 653604"/>
                <a:gd name="connsiteY11" fmla="*/ 173013 h 898083"/>
                <a:gd name="connsiteX12" fmla="*/ 280351 w 653604"/>
                <a:gd name="connsiteY12" fmla="*/ 151882 h 898083"/>
                <a:gd name="connsiteX13" fmla="*/ 189222 w 653604"/>
                <a:gd name="connsiteY13" fmla="*/ 596961 h 898083"/>
                <a:gd name="connsiteX14" fmla="*/ 12247 w 653604"/>
                <a:gd name="connsiteY14" fmla="*/ 812237 h 898083"/>
                <a:gd name="connsiteX15" fmla="*/ 18851 w 653604"/>
                <a:gd name="connsiteY15" fmla="*/ 886197 h 898083"/>
                <a:gd name="connsiteX16" fmla="*/ 51868 w 653604"/>
                <a:gd name="connsiteY16" fmla="*/ 898083 h 898083"/>
                <a:gd name="connsiteX17" fmla="*/ 92810 w 653604"/>
                <a:gd name="connsiteY17" fmla="*/ 878272 h 898083"/>
                <a:gd name="connsiteX18" fmla="*/ 277710 w 653604"/>
                <a:gd name="connsiteY18" fmla="*/ 653752 h 898083"/>
                <a:gd name="connsiteX19" fmla="*/ 288275 w 653604"/>
                <a:gd name="connsiteY19" fmla="*/ 631300 h 898083"/>
                <a:gd name="connsiteX20" fmla="*/ 319973 w 653604"/>
                <a:gd name="connsiteY20" fmla="*/ 478097 h 898083"/>
                <a:gd name="connsiteX21" fmla="*/ 410221 w 653604"/>
                <a:gd name="connsiteY21" fmla="*/ 612069 h 898083"/>
                <a:gd name="connsiteX22" fmla="*/ 462609 w 653604"/>
                <a:gd name="connsiteY22" fmla="*/ 845255 h 898083"/>
                <a:gd name="connsiteX23" fmla="*/ 515438 w 653604"/>
                <a:gd name="connsiteY23" fmla="*/ 898083 h 898083"/>
                <a:gd name="connsiteX24" fmla="*/ 568266 w 653604"/>
                <a:gd name="connsiteY24" fmla="*/ 845255 h 898083"/>
                <a:gd name="connsiteX25" fmla="*/ 518260 w 653604"/>
                <a:gd name="connsiteY25" fmla="*/ 626136 h 898083"/>
                <a:gd name="connsiteX26" fmla="*/ 497129 w 653604"/>
                <a:gd name="connsiteY26" fmla="*/ 560061 h 898083"/>
                <a:gd name="connsiteX27" fmla="*/ 419026 w 653604"/>
                <a:gd name="connsiteY27" fmla="*/ 418665 h 898083"/>
                <a:gd name="connsiteX28" fmla="*/ 454685 w 653604"/>
                <a:gd name="connsiteY28" fmla="*/ 240369 h 898083"/>
                <a:gd name="connsiteX29" fmla="*/ 479778 w 653604"/>
                <a:gd name="connsiteY29" fmla="*/ 298481 h 898083"/>
                <a:gd name="connsiteX30" fmla="*/ 537670 w 653604"/>
                <a:gd name="connsiteY30" fmla="*/ 363255 h 898083"/>
                <a:gd name="connsiteX31" fmla="*/ 591380 w 653604"/>
                <a:gd name="connsiteY31" fmla="*/ 416084 h 898083"/>
                <a:gd name="connsiteX32" fmla="*/ 615693 w 653604"/>
                <a:gd name="connsiteY32" fmla="*/ 418724 h 898083"/>
                <a:gd name="connsiteX33" fmla="*/ 651592 w 653604"/>
                <a:gd name="connsiteY33" fmla="*/ 380685 h 898083"/>
                <a:gd name="connsiteX34" fmla="*/ 609049 w 653604"/>
                <a:gd name="connsiteY34" fmla="*/ 303803 h 898083"/>
                <a:gd name="connsiteX0" fmla="*/ 609049 w 653604"/>
                <a:gd name="connsiteY0" fmla="*/ 304318 h 898598"/>
                <a:gd name="connsiteX1" fmla="*/ 561123 w 653604"/>
                <a:gd name="connsiteY1" fmla="*/ 252269 h 898598"/>
                <a:gd name="connsiteX2" fmla="*/ 490344 w 653604"/>
                <a:gd name="connsiteY2" fmla="*/ 55985 h 898598"/>
                <a:gd name="connsiteX3" fmla="*/ 397894 w 653604"/>
                <a:gd name="connsiteY3" fmla="*/ 515 h 898598"/>
                <a:gd name="connsiteX4" fmla="*/ 168091 w 653604"/>
                <a:gd name="connsiteY4" fmla="*/ 83720 h 898598"/>
                <a:gd name="connsiteX5" fmla="*/ 139035 w 653604"/>
                <a:gd name="connsiteY5" fmla="*/ 112775 h 898598"/>
                <a:gd name="connsiteX6" fmla="*/ 73000 w 653604"/>
                <a:gd name="connsiteY6" fmla="*/ 271261 h 898598"/>
                <a:gd name="connsiteX7" fmla="*/ 102055 w 653604"/>
                <a:gd name="connsiteY7" fmla="*/ 339938 h 898598"/>
                <a:gd name="connsiteX8" fmla="*/ 121866 w 653604"/>
                <a:gd name="connsiteY8" fmla="*/ 343900 h 898598"/>
                <a:gd name="connsiteX9" fmla="*/ 170732 w 653604"/>
                <a:gd name="connsiteY9" fmla="*/ 310882 h 898598"/>
                <a:gd name="connsiteX10" fmla="*/ 224881 w 653604"/>
                <a:gd name="connsiteY10" fmla="*/ 173528 h 898598"/>
                <a:gd name="connsiteX11" fmla="*/ 280351 w 653604"/>
                <a:gd name="connsiteY11" fmla="*/ 152397 h 898598"/>
                <a:gd name="connsiteX12" fmla="*/ 189222 w 653604"/>
                <a:gd name="connsiteY12" fmla="*/ 597476 h 898598"/>
                <a:gd name="connsiteX13" fmla="*/ 12247 w 653604"/>
                <a:gd name="connsiteY13" fmla="*/ 812752 h 898598"/>
                <a:gd name="connsiteX14" fmla="*/ 18851 w 653604"/>
                <a:gd name="connsiteY14" fmla="*/ 886712 h 898598"/>
                <a:gd name="connsiteX15" fmla="*/ 51868 w 653604"/>
                <a:gd name="connsiteY15" fmla="*/ 898598 h 898598"/>
                <a:gd name="connsiteX16" fmla="*/ 92810 w 653604"/>
                <a:gd name="connsiteY16" fmla="*/ 878787 h 898598"/>
                <a:gd name="connsiteX17" fmla="*/ 277710 w 653604"/>
                <a:gd name="connsiteY17" fmla="*/ 654267 h 898598"/>
                <a:gd name="connsiteX18" fmla="*/ 288275 w 653604"/>
                <a:gd name="connsiteY18" fmla="*/ 631815 h 898598"/>
                <a:gd name="connsiteX19" fmla="*/ 319973 w 653604"/>
                <a:gd name="connsiteY19" fmla="*/ 478612 h 898598"/>
                <a:gd name="connsiteX20" fmla="*/ 410221 w 653604"/>
                <a:gd name="connsiteY20" fmla="*/ 612584 h 898598"/>
                <a:gd name="connsiteX21" fmla="*/ 462609 w 653604"/>
                <a:gd name="connsiteY21" fmla="*/ 845770 h 898598"/>
                <a:gd name="connsiteX22" fmla="*/ 515438 w 653604"/>
                <a:gd name="connsiteY22" fmla="*/ 898598 h 898598"/>
                <a:gd name="connsiteX23" fmla="*/ 568266 w 653604"/>
                <a:gd name="connsiteY23" fmla="*/ 845770 h 898598"/>
                <a:gd name="connsiteX24" fmla="*/ 518260 w 653604"/>
                <a:gd name="connsiteY24" fmla="*/ 626651 h 898598"/>
                <a:gd name="connsiteX25" fmla="*/ 497129 w 653604"/>
                <a:gd name="connsiteY25" fmla="*/ 560576 h 898598"/>
                <a:gd name="connsiteX26" fmla="*/ 419026 w 653604"/>
                <a:gd name="connsiteY26" fmla="*/ 419180 h 898598"/>
                <a:gd name="connsiteX27" fmla="*/ 454685 w 653604"/>
                <a:gd name="connsiteY27" fmla="*/ 240884 h 898598"/>
                <a:gd name="connsiteX28" fmla="*/ 479778 w 653604"/>
                <a:gd name="connsiteY28" fmla="*/ 298996 h 898598"/>
                <a:gd name="connsiteX29" fmla="*/ 537670 w 653604"/>
                <a:gd name="connsiteY29" fmla="*/ 363770 h 898598"/>
                <a:gd name="connsiteX30" fmla="*/ 591380 w 653604"/>
                <a:gd name="connsiteY30" fmla="*/ 416599 h 898598"/>
                <a:gd name="connsiteX31" fmla="*/ 615693 w 653604"/>
                <a:gd name="connsiteY31" fmla="*/ 419239 h 898598"/>
                <a:gd name="connsiteX32" fmla="*/ 651592 w 653604"/>
                <a:gd name="connsiteY32" fmla="*/ 381200 h 898598"/>
                <a:gd name="connsiteX33" fmla="*/ 609049 w 653604"/>
                <a:gd name="connsiteY33" fmla="*/ 304318 h 898598"/>
                <a:gd name="connsiteX0" fmla="*/ 609049 w 653604"/>
                <a:gd name="connsiteY0" fmla="*/ 299647 h 893927"/>
                <a:gd name="connsiteX1" fmla="*/ 561123 w 653604"/>
                <a:gd name="connsiteY1" fmla="*/ 247598 h 893927"/>
                <a:gd name="connsiteX2" fmla="*/ 490344 w 653604"/>
                <a:gd name="connsiteY2" fmla="*/ 51314 h 893927"/>
                <a:gd name="connsiteX3" fmla="*/ 326457 w 653604"/>
                <a:gd name="connsiteY3" fmla="*/ 606 h 893927"/>
                <a:gd name="connsiteX4" fmla="*/ 168091 w 653604"/>
                <a:gd name="connsiteY4" fmla="*/ 79049 h 893927"/>
                <a:gd name="connsiteX5" fmla="*/ 139035 w 653604"/>
                <a:gd name="connsiteY5" fmla="*/ 108104 h 893927"/>
                <a:gd name="connsiteX6" fmla="*/ 73000 w 653604"/>
                <a:gd name="connsiteY6" fmla="*/ 266590 h 893927"/>
                <a:gd name="connsiteX7" fmla="*/ 102055 w 653604"/>
                <a:gd name="connsiteY7" fmla="*/ 335267 h 893927"/>
                <a:gd name="connsiteX8" fmla="*/ 121866 w 653604"/>
                <a:gd name="connsiteY8" fmla="*/ 339229 h 893927"/>
                <a:gd name="connsiteX9" fmla="*/ 170732 w 653604"/>
                <a:gd name="connsiteY9" fmla="*/ 306211 h 893927"/>
                <a:gd name="connsiteX10" fmla="*/ 224881 w 653604"/>
                <a:gd name="connsiteY10" fmla="*/ 168857 h 893927"/>
                <a:gd name="connsiteX11" fmla="*/ 280351 w 653604"/>
                <a:gd name="connsiteY11" fmla="*/ 147726 h 893927"/>
                <a:gd name="connsiteX12" fmla="*/ 189222 w 653604"/>
                <a:gd name="connsiteY12" fmla="*/ 592805 h 893927"/>
                <a:gd name="connsiteX13" fmla="*/ 12247 w 653604"/>
                <a:gd name="connsiteY13" fmla="*/ 808081 h 893927"/>
                <a:gd name="connsiteX14" fmla="*/ 18851 w 653604"/>
                <a:gd name="connsiteY14" fmla="*/ 882041 h 893927"/>
                <a:gd name="connsiteX15" fmla="*/ 51868 w 653604"/>
                <a:gd name="connsiteY15" fmla="*/ 893927 h 893927"/>
                <a:gd name="connsiteX16" fmla="*/ 92810 w 653604"/>
                <a:gd name="connsiteY16" fmla="*/ 874116 h 893927"/>
                <a:gd name="connsiteX17" fmla="*/ 277710 w 653604"/>
                <a:gd name="connsiteY17" fmla="*/ 649596 h 893927"/>
                <a:gd name="connsiteX18" fmla="*/ 288275 w 653604"/>
                <a:gd name="connsiteY18" fmla="*/ 627144 h 893927"/>
                <a:gd name="connsiteX19" fmla="*/ 319973 w 653604"/>
                <a:gd name="connsiteY19" fmla="*/ 473941 h 893927"/>
                <a:gd name="connsiteX20" fmla="*/ 410221 w 653604"/>
                <a:gd name="connsiteY20" fmla="*/ 607913 h 893927"/>
                <a:gd name="connsiteX21" fmla="*/ 462609 w 653604"/>
                <a:gd name="connsiteY21" fmla="*/ 841099 h 893927"/>
                <a:gd name="connsiteX22" fmla="*/ 515438 w 653604"/>
                <a:gd name="connsiteY22" fmla="*/ 893927 h 893927"/>
                <a:gd name="connsiteX23" fmla="*/ 568266 w 653604"/>
                <a:gd name="connsiteY23" fmla="*/ 841099 h 893927"/>
                <a:gd name="connsiteX24" fmla="*/ 518260 w 653604"/>
                <a:gd name="connsiteY24" fmla="*/ 621980 h 893927"/>
                <a:gd name="connsiteX25" fmla="*/ 497129 w 653604"/>
                <a:gd name="connsiteY25" fmla="*/ 555905 h 893927"/>
                <a:gd name="connsiteX26" fmla="*/ 419026 w 653604"/>
                <a:gd name="connsiteY26" fmla="*/ 414509 h 893927"/>
                <a:gd name="connsiteX27" fmla="*/ 454685 w 653604"/>
                <a:gd name="connsiteY27" fmla="*/ 236213 h 893927"/>
                <a:gd name="connsiteX28" fmla="*/ 479778 w 653604"/>
                <a:gd name="connsiteY28" fmla="*/ 294325 h 893927"/>
                <a:gd name="connsiteX29" fmla="*/ 537670 w 653604"/>
                <a:gd name="connsiteY29" fmla="*/ 359099 h 893927"/>
                <a:gd name="connsiteX30" fmla="*/ 591380 w 653604"/>
                <a:gd name="connsiteY30" fmla="*/ 411928 h 893927"/>
                <a:gd name="connsiteX31" fmla="*/ 615693 w 653604"/>
                <a:gd name="connsiteY31" fmla="*/ 414568 h 893927"/>
                <a:gd name="connsiteX32" fmla="*/ 651592 w 653604"/>
                <a:gd name="connsiteY32" fmla="*/ 376529 h 893927"/>
                <a:gd name="connsiteX33" fmla="*/ 609049 w 653604"/>
                <a:gd name="connsiteY33" fmla="*/ 299647 h 893927"/>
                <a:gd name="connsiteX0" fmla="*/ 609049 w 653604"/>
                <a:gd name="connsiteY0" fmla="*/ 304018 h 898298"/>
                <a:gd name="connsiteX1" fmla="*/ 561123 w 653604"/>
                <a:gd name="connsiteY1" fmla="*/ 251969 h 898298"/>
                <a:gd name="connsiteX2" fmla="*/ 459388 w 653604"/>
                <a:gd name="connsiteY2" fmla="*/ 29491 h 898298"/>
                <a:gd name="connsiteX3" fmla="*/ 326457 w 653604"/>
                <a:gd name="connsiteY3" fmla="*/ 4977 h 898298"/>
                <a:gd name="connsiteX4" fmla="*/ 168091 w 653604"/>
                <a:gd name="connsiteY4" fmla="*/ 83420 h 898298"/>
                <a:gd name="connsiteX5" fmla="*/ 139035 w 653604"/>
                <a:gd name="connsiteY5" fmla="*/ 112475 h 898298"/>
                <a:gd name="connsiteX6" fmla="*/ 73000 w 653604"/>
                <a:gd name="connsiteY6" fmla="*/ 270961 h 898298"/>
                <a:gd name="connsiteX7" fmla="*/ 102055 w 653604"/>
                <a:gd name="connsiteY7" fmla="*/ 339638 h 898298"/>
                <a:gd name="connsiteX8" fmla="*/ 121866 w 653604"/>
                <a:gd name="connsiteY8" fmla="*/ 343600 h 898298"/>
                <a:gd name="connsiteX9" fmla="*/ 170732 w 653604"/>
                <a:gd name="connsiteY9" fmla="*/ 310582 h 898298"/>
                <a:gd name="connsiteX10" fmla="*/ 224881 w 653604"/>
                <a:gd name="connsiteY10" fmla="*/ 173228 h 898298"/>
                <a:gd name="connsiteX11" fmla="*/ 280351 w 653604"/>
                <a:gd name="connsiteY11" fmla="*/ 152097 h 898298"/>
                <a:gd name="connsiteX12" fmla="*/ 189222 w 653604"/>
                <a:gd name="connsiteY12" fmla="*/ 597176 h 898298"/>
                <a:gd name="connsiteX13" fmla="*/ 12247 w 653604"/>
                <a:gd name="connsiteY13" fmla="*/ 812452 h 898298"/>
                <a:gd name="connsiteX14" fmla="*/ 18851 w 653604"/>
                <a:gd name="connsiteY14" fmla="*/ 886412 h 898298"/>
                <a:gd name="connsiteX15" fmla="*/ 51868 w 653604"/>
                <a:gd name="connsiteY15" fmla="*/ 898298 h 898298"/>
                <a:gd name="connsiteX16" fmla="*/ 92810 w 653604"/>
                <a:gd name="connsiteY16" fmla="*/ 878487 h 898298"/>
                <a:gd name="connsiteX17" fmla="*/ 277710 w 653604"/>
                <a:gd name="connsiteY17" fmla="*/ 653967 h 898298"/>
                <a:gd name="connsiteX18" fmla="*/ 288275 w 653604"/>
                <a:gd name="connsiteY18" fmla="*/ 631515 h 898298"/>
                <a:gd name="connsiteX19" fmla="*/ 319973 w 653604"/>
                <a:gd name="connsiteY19" fmla="*/ 478312 h 898298"/>
                <a:gd name="connsiteX20" fmla="*/ 410221 w 653604"/>
                <a:gd name="connsiteY20" fmla="*/ 612284 h 898298"/>
                <a:gd name="connsiteX21" fmla="*/ 462609 w 653604"/>
                <a:gd name="connsiteY21" fmla="*/ 845470 h 898298"/>
                <a:gd name="connsiteX22" fmla="*/ 515438 w 653604"/>
                <a:gd name="connsiteY22" fmla="*/ 898298 h 898298"/>
                <a:gd name="connsiteX23" fmla="*/ 568266 w 653604"/>
                <a:gd name="connsiteY23" fmla="*/ 845470 h 898298"/>
                <a:gd name="connsiteX24" fmla="*/ 518260 w 653604"/>
                <a:gd name="connsiteY24" fmla="*/ 626351 h 898298"/>
                <a:gd name="connsiteX25" fmla="*/ 497129 w 653604"/>
                <a:gd name="connsiteY25" fmla="*/ 560276 h 898298"/>
                <a:gd name="connsiteX26" fmla="*/ 419026 w 653604"/>
                <a:gd name="connsiteY26" fmla="*/ 418880 h 898298"/>
                <a:gd name="connsiteX27" fmla="*/ 454685 w 653604"/>
                <a:gd name="connsiteY27" fmla="*/ 240584 h 898298"/>
                <a:gd name="connsiteX28" fmla="*/ 479778 w 653604"/>
                <a:gd name="connsiteY28" fmla="*/ 298696 h 898298"/>
                <a:gd name="connsiteX29" fmla="*/ 537670 w 653604"/>
                <a:gd name="connsiteY29" fmla="*/ 363470 h 898298"/>
                <a:gd name="connsiteX30" fmla="*/ 591380 w 653604"/>
                <a:gd name="connsiteY30" fmla="*/ 416299 h 898298"/>
                <a:gd name="connsiteX31" fmla="*/ 615693 w 653604"/>
                <a:gd name="connsiteY31" fmla="*/ 418939 h 898298"/>
                <a:gd name="connsiteX32" fmla="*/ 651592 w 653604"/>
                <a:gd name="connsiteY32" fmla="*/ 380900 h 898298"/>
                <a:gd name="connsiteX33" fmla="*/ 609049 w 653604"/>
                <a:gd name="connsiteY33" fmla="*/ 304018 h 898298"/>
                <a:gd name="connsiteX0" fmla="*/ 609049 w 653604"/>
                <a:gd name="connsiteY0" fmla="*/ 304018 h 898298"/>
                <a:gd name="connsiteX1" fmla="*/ 561123 w 653604"/>
                <a:gd name="connsiteY1" fmla="*/ 251969 h 898298"/>
                <a:gd name="connsiteX2" fmla="*/ 459388 w 653604"/>
                <a:gd name="connsiteY2" fmla="*/ 29491 h 898298"/>
                <a:gd name="connsiteX3" fmla="*/ 326457 w 653604"/>
                <a:gd name="connsiteY3" fmla="*/ 4977 h 898298"/>
                <a:gd name="connsiteX4" fmla="*/ 168091 w 653604"/>
                <a:gd name="connsiteY4" fmla="*/ 83420 h 898298"/>
                <a:gd name="connsiteX5" fmla="*/ 139035 w 653604"/>
                <a:gd name="connsiteY5" fmla="*/ 112475 h 898298"/>
                <a:gd name="connsiteX6" fmla="*/ 73000 w 653604"/>
                <a:gd name="connsiteY6" fmla="*/ 270961 h 898298"/>
                <a:gd name="connsiteX7" fmla="*/ 102055 w 653604"/>
                <a:gd name="connsiteY7" fmla="*/ 339638 h 898298"/>
                <a:gd name="connsiteX8" fmla="*/ 121866 w 653604"/>
                <a:gd name="connsiteY8" fmla="*/ 343600 h 898298"/>
                <a:gd name="connsiteX9" fmla="*/ 170732 w 653604"/>
                <a:gd name="connsiteY9" fmla="*/ 310582 h 898298"/>
                <a:gd name="connsiteX10" fmla="*/ 224881 w 653604"/>
                <a:gd name="connsiteY10" fmla="*/ 173228 h 898298"/>
                <a:gd name="connsiteX11" fmla="*/ 280351 w 653604"/>
                <a:gd name="connsiteY11" fmla="*/ 152097 h 898298"/>
                <a:gd name="connsiteX12" fmla="*/ 189222 w 653604"/>
                <a:gd name="connsiteY12" fmla="*/ 597176 h 898298"/>
                <a:gd name="connsiteX13" fmla="*/ 12247 w 653604"/>
                <a:gd name="connsiteY13" fmla="*/ 812452 h 898298"/>
                <a:gd name="connsiteX14" fmla="*/ 18851 w 653604"/>
                <a:gd name="connsiteY14" fmla="*/ 886412 h 898298"/>
                <a:gd name="connsiteX15" fmla="*/ 51868 w 653604"/>
                <a:gd name="connsiteY15" fmla="*/ 898298 h 898298"/>
                <a:gd name="connsiteX16" fmla="*/ 92810 w 653604"/>
                <a:gd name="connsiteY16" fmla="*/ 878487 h 898298"/>
                <a:gd name="connsiteX17" fmla="*/ 277710 w 653604"/>
                <a:gd name="connsiteY17" fmla="*/ 653967 h 898298"/>
                <a:gd name="connsiteX18" fmla="*/ 288275 w 653604"/>
                <a:gd name="connsiteY18" fmla="*/ 631515 h 898298"/>
                <a:gd name="connsiteX19" fmla="*/ 346167 w 653604"/>
                <a:gd name="connsiteY19" fmla="*/ 497362 h 898298"/>
                <a:gd name="connsiteX20" fmla="*/ 410221 w 653604"/>
                <a:gd name="connsiteY20" fmla="*/ 612284 h 898298"/>
                <a:gd name="connsiteX21" fmla="*/ 462609 w 653604"/>
                <a:gd name="connsiteY21" fmla="*/ 845470 h 898298"/>
                <a:gd name="connsiteX22" fmla="*/ 515438 w 653604"/>
                <a:gd name="connsiteY22" fmla="*/ 898298 h 898298"/>
                <a:gd name="connsiteX23" fmla="*/ 568266 w 653604"/>
                <a:gd name="connsiteY23" fmla="*/ 845470 h 898298"/>
                <a:gd name="connsiteX24" fmla="*/ 518260 w 653604"/>
                <a:gd name="connsiteY24" fmla="*/ 626351 h 898298"/>
                <a:gd name="connsiteX25" fmla="*/ 497129 w 653604"/>
                <a:gd name="connsiteY25" fmla="*/ 560276 h 898298"/>
                <a:gd name="connsiteX26" fmla="*/ 419026 w 653604"/>
                <a:gd name="connsiteY26" fmla="*/ 418880 h 898298"/>
                <a:gd name="connsiteX27" fmla="*/ 454685 w 653604"/>
                <a:gd name="connsiteY27" fmla="*/ 240584 h 898298"/>
                <a:gd name="connsiteX28" fmla="*/ 479778 w 653604"/>
                <a:gd name="connsiteY28" fmla="*/ 298696 h 898298"/>
                <a:gd name="connsiteX29" fmla="*/ 537670 w 653604"/>
                <a:gd name="connsiteY29" fmla="*/ 363470 h 898298"/>
                <a:gd name="connsiteX30" fmla="*/ 591380 w 653604"/>
                <a:gd name="connsiteY30" fmla="*/ 416299 h 898298"/>
                <a:gd name="connsiteX31" fmla="*/ 615693 w 653604"/>
                <a:gd name="connsiteY31" fmla="*/ 418939 h 898298"/>
                <a:gd name="connsiteX32" fmla="*/ 651592 w 653604"/>
                <a:gd name="connsiteY32" fmla="*/ 380900 h 898298"/>
                <a:gd name="connsiteX33" fmla="*/ 609049 w 653604"/>
                <a:gd name="connsiteY33" fmla="*/ 304018 h 898298"/>
                <a:gd name="connsiteX0" fmla="*/ 609049 w 653604"/>
                <a:gd name="connsiteY0" fmla="*/ 304018 h 898298"/>
                <a:gd name="connsiteX1" fmla="*/ 561123 w 653604"/>
                <a:gd name="connsiteY1" fmla="*/ 251969 h 898298"/>
                <a:gd name="connsiteX2" fmla="*/ 459388 w 653604"/>
                <a:gd name="connsiteY2" fmla="*/ 29491 h 898298"/>
                <a:gd name="connsiteX3" fmla="*/ 326457 w 653604"/>
                <a:gd name="connsiteY3" fmla="*/ 4977 h 898298"/>
                <a:gd name="connsiteX4" fmla="*/ 168091 w 653604"/>
                <a:gd name="connsiteY4" fmla="*/ 83420 h 898298"/>
                <a:gd name="connsiteX5" fmla="*/ 139035 w 653604"/>
                <a:gd name="connsiteY5" fmla="*/ 112475 h 898298"/>
                <a:gd name="connsiteX6" fmla="*/ 73000 w 653604"/>
                <a:gd name="connsiteY6" fmla="*/ 270961 h 898298"/>
                <a:gd name="connsiteX7" fmla="*/ 102055 w 653604"/>
                <a:gd name="connsiteY7" fmla="*/ 339638 h 898298"/>
                <a:gd name="connsiteX8" fmla="*/ 121866 w 653604"/>
                <a:gd name="connsiteY8" fmla="*/ 343600 h 898298"/>
                <a:gd name="connsiteX9" fmla="*/ 170732 w 653604"/>
                <a:gd name="connsiteY9" fmla="*/ 310582 h 898298"/>
                <a:gd name="connsiteX10" fmla="*/ 224881 w 653604"/>
                <a:gd name="connsiteY10" fmla="*/ 173228 h 898298"/>
                <a:gd name="connsiteX11" fmla="*/ 280351 w 653604"/>
                <a:gd name="connsiteY11" fmla="*/ 152097 h 898298"/>
                <a:gd name="connsiteX12" fmla="*/ 189222 w 653604"/>
                <a:gd name="connsiteY12" fmla="*/ 597176 h 898298"/>
                <a:gd name="connsiteX13" fmla="*/ 12247 w 653604"/>
                <a:gd name="connsiteY13" fmla="*/ 812452 h 898298"/>
                <a:gd name="connsiteX14" fmla="*/ 18851 w 653604"/>
                <a:gd name="connsiteY14" fmla="*/ 886412 h 898298"/>
                <a:gd name="connsiteX15" fmla="*/ 51868 w 653604"/>
                <a:gd name="connsiteY15" fmla="*/ 898298 h 898298"/>
                <a:gd name="connsiteX16" fmla="*/ 92810 w 653604"/>
                <a:gd name="connsiteY16" fmla="*/ 878487 h 898298"/>
                <a:gd name="connsiteX17" fmla="*/ 277710 w 653604"/>
                <a:gd name="connsiteY17" fmla="*/ 653967 h 898298"/>
                <a:gd name="connsiteX18" fmla="*/ 304944 w 653604"/>
                <a:gd name="connsiteY18" fmla="*/ 579127 h 898298"/>
                <a:gd name="connsiteX19" fmla="*/ 346167 w 653604"/>
                <a:gd name="connsiteY19" fmla="*/ 497362 h 898298"/>
                <a:gd name="connsiteX20" fmla="*/ 410221 w 653604"/>
                <a:gd name="connsiteY20" fmla="*/ 612284 h 898298"/>
                <a:gd name="connsiteX21" fmla="*/ 462609 w 653604"/>
                <a:gd name="connsiteY21" fmla="*/ 845470 h 898298"/>
                <a:gd name="connsiteX22" fmla="*/ 515438 w 653604"/>
                <a:gd name="connsiteY22" fmla="*/ 898298 h 898298"/>
                <a:gd name="connsiteX23" fmla="*/ 568266 w 653604"/>
                <a:gd name="connsiteY23" fmla="*/ 845470 h 898298"/>
                <a:gd name="connsiteX24" fmla="*/ 518260 w 653604"/>
                <a:gd name="connsiteY24" fmla="*/ 626351 h 898298"/>
                <a:gd name="connsiteX25" fmla="*/ 497129 w 653604"/>
                <a:gd name="connsiteY25" fmla="*/ 560276 h 898298"/>
                <a:gd name="connsiteX26" fmla="*/ 419026 w 653604"/>
                <a:gd name="connsiteY26" fmla="*/ 418880 h 898298"/>
                <a:gd name="connsiteX27" fmla="*/ 454685 w 653604"/>
                <a:gd name="connsiteY27" fmla="*/ 240584 h 898298"/>
                <a:gd name="connsiteX28" fmla="*/ 479778 w 653604"/>
                <a:gd name="connsiteY28" fmla="*/ 298696 h 898298"/>
                <a:gd name="connsiteX29" fmla="*/ 537670 w 653604"/>
                <a:gd name="connsiteY29" fmla="*/ 363470 h 898298"/>
                <a:gd name="connsiteX30" fmla="*/ 591380 w 653604"/>
                <a:gd name="connsiteY30" fmla="*/ 416299 h 898298"/>
                <a:gd name="connsiteX31" fmla="*/ 615693 w 653604"/>
                <a:gd name="connsiteY31" fmla="*/ 418939 h 898298"/>
                <a:gd name="connsiteX32" fmla="*/ 651592 w 653604"/>
                <a:gd name="connsiteY32" fmla="*/ 380900 h 898298"/>
                <a:gd name="connsiteX33" fmla="*/ 609049 w 653604"/>
                <a:gd name="connsiteY33" fmla="*/ 304018 h 898298"/>
                <a:gd name="connsiteX0" fmla="*/ 609049 w 653604"/>
                <a:gd name="connsiteY0" fmla="*/ 304018 h 898298"/>
                <a:gd name="connsiteX1" fmla="*/ 561123 w 653604"/>
                <a:gd name="connsiteY1" fmla="*/ 251969 h 898298"/>
                <a:gd name="connsiteX2" fmla="*/ 459388 w 653604"/>
                <a:gd name="connsiteY2" fmla="*/ 29491 h 898298"/>
                <a:gd name="connsiteX3" fmla="*/ 326457 w 653604"/>
                <a:gd name="connsiteY3" fmla="*/ 4977 h 898298"/>
                <a:gd name="connsiteX4" fmla="*/ 168091 w 653604"/>
                <a:gd name="connsiteY4" fmla="*/ 83420 h 898298"/>
                <a:gd name="connsiteX5" fmla="*/ 139035 w 653604"/>
                <a:gd name="connsiteY5" fmla="*/ 112475 h 898298"/>
                <a:gd name="connsiteX6" fmla="*/ 73000 w 653604"/>
                <a:gd name="connsiteY6" fmla="*/ 270961 h 898298"/>
                <a:gd name="connsiteX7" fmla="*/ 102055 w 653604"/>
                <a:gd name="connsiteY7" fmla="*/ 339638 h 898298"/>
                <a:gd name="connsiteX8" fmla="*/ 121866 w 653604"/>
                <a:gd name="connsiteY8" fmla="*/ 343600 h 898298"/>
                <a:gd name="connsiteX9" fmla="*/ 170732 w 653604"/>
                <a:gd name="connsiteY9" fmla="*/ 310582 h 898298"/>
                <a:gd name="connsiteX10" fmla="*/ 224881 w 653604"/>
                <a:gd name="connsiteY10" fmla="*/ 173228 h 898298"/>
                <a:gd name="connsiteX11" fmla="*/ 280351 w 653604"/>
                <a:gd name="connsiteY11" fmla="*/ 152097 h 898298"/>
                <a:gd name="connsiteX12" fmla="*/ 189222 w 653604"/>
                <a:gd name="connsiteY12" fmla="*/ 597176 h 898298"/>
                <a:gd name="connsiteX13" fmla="*/ 12247 w 653604"/>
                <a:gd name="connsiteY13" fmla="*/ 812452 h 898298"/>
                <a:gd name="connsiteX14" fmla="*/ 18851 w 653604"/>
                <a:gd name="connsiteY14" fmla="*/ 886412 h 898298"/>
                <a:gd name="connsiteX15" fmla="*/ 51868 w 653604"/>
                <a:gd name="connsiteY15" fmla="*/ 898298 h 898298"/>
                <a:gd name="connsiteX16" fmla="*/ 92810 w 653604"/>
                <a:gd name="connsiteY16" fmla="*/ 878487 h 898298"/>
                <a:gd name="connsiteX17" fmla="*/ 277710 w 653604"/>
                <a:gd name="connsiteY17" fmla="*/ 653967 h 898298"/>
                <a:gd name="connsiteX18" fmla="*/ 346167 w 653604"/>
                <a:gd name="connsiteY18" fmla="*/ 497362 h 898298"/>
                <a:gd name="connsiteX19" fmla="*/ 410221 w 653604"/>
                <a:gd name="connsiteY19" fmla="*/ 612284 h 898298"/>
                <a:gd name="connsiteX20" fmla="*/ 462609 w 653604"/>
                <a:gd name="connsiteY20" fmla="*/ 845470 h 898298"/>
                <a:gd name="connsiteX21" fmla="*/ 515438 w 653604"/>
                <a:gd name="connsiteY21" fmla="*/ 898298 h 898298"/>
                <a:gd name="connsiteX22" fmla="*/ 568266 w 653604"/>
                <a:gd name="connsiteY22" fmla="*/ 845470 h 898298"/>
                <a:gd name="connsiteX23" fmla="*/ 518260 w 653604"/>
                <a:gd name="connsiteY23" fmla="*/ 626351 h 898298"/>
                <a:gd name="connsiteX24" fmla="*/ 497129 w 653604"/>
                <a:gd name="connsiteY24" fmla="*/ 560276 h 898298"/>
                <a:gd name="connsiteX25" fmla="*/ 419026 w 653604"/>
                <a:gd name="connsiteY25" fmla="*/ 418880 h 898298"/>
                <a:gd name="connsiteX26" fmla="*/ 454685 w 653604"/>
                <a:gd name="connsiteY26" fmla="*/ 240584 h 898298"/>
                <a:gd name="connsiteX27" fmla="*/ 479778 w 653604"/>
                <a:gd name="connsiteY27" fmla="*/ 298696 h 898298"/>
                <a:gd name="connsiteX28" fmla="*/ 537670 w 653604"/>
                <a:gd name="connsiteY28" fmla="*/ 363470 h 898298"/>
                <a:gd name="connsiteX29" fmla="*/ 591380 w 653604"/>
                <a:gd name="connsiteY29" fmla="*/ 416299 h 898298"/>
                <a:gd name="connsiteX30" fmla="*/ 615693 w 653604"/>
                <a:gd name="connsiteY30" fmla="*/ 418939 h 898298"/>
                <a:gd name="connsiteX31" fmla="*/ 651592 w 653604"/>
                <a:gd name="connsiteY31" fmla="*/ 380900 h 898298"/>
                <a:gd name="connsiteX32" fmla="*/ 609049 w 653604"/>
                <a:gd name="connsiteY32" fmla="*/ 304018 h 898298"/>
                <a:gd name="connsiteX0" fmla="*/ 609049 w 653604"/>
                <a:gd name="connsiteY0" fmla="*/ 304018 h 898298"/>
                <a:gd name="connsiteX1" fmla="*/ 561123 w 653604"/>
                <a:gd name="connsiteY1" fmla="*/ 251969 h 898298"/>
                <a:gd name="connsiteX2" fmla="*/ 459388 w 653604"/>
                <a:gd name="connsiteY2" fmla="*/ 29491 h 898298"/>
                <a:gd name="connsiteX3" fmla="*/ 326457 w 653604"/>
                <a:gd name="connsiteY3" fmla="*/ 4977 h 898298"/>
                <a:gd name="connsiteX4" fmla="*/ 168091 w 653604"/>
                <a:gd name="connsiteY4" fmla="*/ 83420 h 898298"/>
                <a:gd name="connsiteX5" fmla="*/ 139035 w 653604"/>
                <a:gd name="connsiteY5" fmla="*/ 112475 h 898298"/>
                <a:gd name="connsiteX6" fmla="*/ 73000 w 653604"/>
                <a:gd name="connsiteY6" fmla="*/ 270961 h 898298"/>
                <a:gd name="connsiteX7" fmla="*/ 102055 w 653604"/>
                <a:gd name="connsiteY7" fmla="*/ 339638 h 898298"/>
                <a:gd name="connsiteX8" fmla="*/ 121866 w 653604"/>
                <a:gd name="connsiteY8" fmla="*/ 343600 h 898298"/>
                <a:gd name="connsiteX9" fmla="*/ 170732 w 653604"/>
                <a:gd name="connsiteY9" fmla="*/ 310582 h 898298"/>
                <a:gd name="connsiteX10" fmla="*/ 224881 w 653604"/>
                <a:gd name="connsiteY10" fmla="*/ 173228 h 898298"/>
                <a:gd name="connsiteX11" fmla="*/ 280351 w 653604"/>
                <a:gd name="connsiteY11" fmla="*/ 152097 h 898298"/>
                <a:gd name="connsiteX12" fmla="*/ 239228 w 653604"/>
                <a:gd name="connsiteY12" fmla="*/ 585269 h 898298"/>
                <a:gd name="connsiteX13" fmla="*/ 12247 w 653604"/>
                <a:gd name="connsiteY13" fmla="*/ 812452 h 898298"/>
                <a:gd name="connsiteX14" fmla="*/ 18851 w 653604"/>
                <a:gd name="connsiteY14" fmla="*/ 886412 h 898298"/>
                <a:gd name="connsiteX15" fmla="*/ 51868 w 653604"/>
                <a:gd name="connsiteY15" fmla="*/ 898298 h 898298"/>
                <a:gd name="connsiteX16" fmla="*/ 92810 w 653604"/>
                <a:gd name="connsiteY16" fmla="*/ 878487 h 898298"/>
                <a:gd name="connsiteX17" fmla="*/ 277710 w 653604"/>
                <a:gd name="connsiteY17" fmla="*/ 653967 h 898298"/>
                <a:gd name="connsiteX18" fmla="*/ 346167 w 653604"/>
                <a:gd name="connsiteY18" fmla="*/ 497362 h 898298"/>
                <a:gd name="connsiteX19" fmla="*/ 410221 w 653604"/>
                <a:gd name="connsiteY19" fmla="*/ 612284 h 898298"/>
                <a:gd name="connsiteX20" fmla="*/ 462609 w 653604"/>
                <a:gd name="connsiteY20" fmla="*/ 845470 h 898298"/>
                <a:gd name="connsiteX21" fmla="*/ 515438 w 653604"/>
                <a:gd name="connsiteY21" fmla="*/ 898298 h 898298"/>
                <a:gd name="connsiteX22" fmla="*/ 568266 w 653604"/>
                <a:gd name="connsiteY22" fmla="*/ 845470 h 898298"/>
                <a:gd name="connsiteX23" fmla="*/ 518260 w 653604"/>
                <a:gd name="connsiteY23" fmla="*/ 626351 h 898298"/>
                <a:gd name="connsiteX24" fmla="*/ 497129 w 653604"/>
                <a:gd name="connsiteY24" fmla="*/ 560276 h 898298"/>
                <a:gd name="connsiteX25" fmla="*/ 419026 w 653604"/>
                <a:gd name="connsiteY25" fmla="*/ 418880 h 898298"/>
                <a:gd name="connsiteX26" fmla="*/ 454685 w 653604"/>
                <a:gd name="connsiteY26" fmla="*/ 240584 h 898298"/>
                <a:gd name="connsiteX27" fmla="*/ 479778 w 653604"/>
                <a:gd name="connsiteY27" fmla="*/ 298696 h 898298"/>
                <a:gd name="connsiteX28" fmla="*/ 537670 w 653604"/>
                <a:gd name="connsiteY28" fmla="*/ 363470 h 898298"/>
                <a:gd name="connsiteX29" fmla="*/ 591380 w 653604"/>
                <a:gd name="connsiteY29" fmla="*/ 416299 h 898298"/>
                <a:gd name="connsiteX30" fmla="*/ 615693 w 653604"/>
                <a:gd name="connsiteY30" fmla="*/ 418939 h 898298"/>
                <a:gd name="connsiteX31" fmla="*/ 651592 w 653604"/>
                <a:gd name="connsiteY31" fmla="*/ 380900 h 898298"/>
                <a:gd name="connsiteX32" fmla="*/ 609049 w 653604"/>
                <a:gd name="connsiteY32" fmla="*/ 304018 h 898298"/>
                <a:gd name="connsiteX0" fmla="*/ 609049 w 653604"/>
                <a:gd name="connsiteY0" fmla="*/ 304018 h 898298"/>
                <a:gd name="connsiteX1" fmla="*/ 561123 w 653604"/>
                <a:gd name="connsiteY1" fmla="*/ 251969 h 898298"/>
                <a:gd name="connsiteX2" fmla="*/ 459388 w 653604"/>
                <a:gd name="connsiteY2" fmla="*/ 29491 h 898298"/>
                <a:gd name="connsiteX3" fmla="*/ 326457 w 653604"/>
                <a:gd name="connsiteY3" fmla="*/ 4977 h 898298"/>
                <a:gd name="connsiteX4" fmla="*/ 168091 w 653604"/>
                <a:gd name="connsiteY4" fmla="*/ 83420 h 898298"/>
                <a:gd name="connsiteX5" fmla="*/ 139035 w 653604"/>
                <a:gd name="connsiteY5" fmla="*/ 112475 h 898298"/>
                <a:gd name="connsiteX6" fmla="*/ 73000 w 653604"/>
                <a:gd name="connsiteY6" fmla="*/ 270961 h 898298"/>
                <a:gd name="connsiteX7" fmla="*/ 102055 w 653604"/>
                <a:gd name="connsiteY7" fmla="*/ 339638 h 898298"/>
                <a:gd name="connsiteX8" fmla="*/ 121866 w 653604"/>
                <a:gd name="connsiteY8" fmla="*/ 343600 h 898298"/>
                <a:gd name="connsiteX9" fmla="*/ 170732 w 653604"/>
                <a:gd name="connsiteY9" fmla="*/ 310582 h 898298"/>
                <a:gd name="connsiteX10" fmla="*/ 224881 w 653604"/>
                <a:gd name="connsiteY10" fmla="*/ 173228 h 898298"/>
                <a:gd name="connsiteX11" fmla="*/ 280351 w 653604"/>
                <a:gd name="connsiteY11" fmla="*/ 152097 h 898298"/>
                <a:gd name="connsiteX12" fmla="*/ 239228 w 653604"/>
                <a:gd name="connsiteY12" fmla="*/ 585269 h 898298"/>
                <a:gd name="connsiteX13" fmla="*/ 12247 w 653604"/>
                <a:gd name="connsiteY13" fmla="*/ 812452 h 898298"/>
                <a:gd name="connsiteX14" fmla="*/ 18851 w 653604"/>
                <a:gd name="connsiteY14" fmla="*/ 886412 h 898298"/>
                <a:gd name="connsiteX15" fmla="*/ 51868 w 653604"/>
                <a:gd name="connsiteY15" fmla="*/ 898298 h 898298"/>
                <a:gd name="connsiteX16" fmla="*/ 92810 w 653604"/>
                <a:gd name="connsiteY16" fmla="*/ 878487 h 898298"/>
                <a:gd name="connsiteX17" fmla="*/ 294379 w 653604"/>
                <a:gd name="connsiteY17" fmla="*/ 656348 h 898298"/>
                <a:gd name="connsiteX18" fmla="*/ 346167 w 653604"/>
                <a:gd name="connsiteY18" fmla="*/ 497362 h 898298"/>
                <a:gd name="connsiteX19" fmla="*/ 410221 w 653604"/>
                <a:gd name="connsiteY19" fmla="*/ 612284 h 898298"/>
                <a:gd name="connsiteX20" fmla="*/ 462609 w 653604"/>
                <a:gd name="connsiteY20" fmla="*/ 845470 h 898298"/>
                <a:gd name="connsiteX21" fmla="*/ 515438 w 653604"/>
                <a:gd name="connsiteY21" fmla="*/ 898298 h 898298"/>
                <a:gd name="connsiteX22" fmla="*/ 568266 w 653604"/>
                <a:gd name="connsiteY22" fmla="*/ 845470 h 898298"/>
                <a:gd name="connsiteX23" fmla="*/ 518260 w 653604"/>
                <a:gd name="connsiteY23" fmla="*/ 626351 h 898298"/>
                <a:gd name="connsiteX24" fmla="*/ 497129 w 653604"/>
                <a:gd name="connsiteY24" fmla="*/ 560276 h 898298"/>
                <a:gd name="connsiteX25" fmla="*/ 419026 w 653604"/>
                <a:gd name="connsiteY25" fmla="*/ 418880 h 898298"/>
                <a:gd name="connsiteX26" fmla="*/ 454685 w 653604"/>
                <a:gd name="connsiteY26" fmla="*/ 240584 h 898298"/>
                <a:gd name="connsiteX27" fmla="*/ 479778 w 653604"/>
                <a:gd name="connsiteY27" fmla="*/ 298696 h 898298"/>
                <a:gd name="connsiteX28" fmla="*/ 537670 w 653604"/>
                <a:gd name="connsiteY28" fmla="*/ 363470 h 898298"/>
                <a:gd name="connsiteX29" fmla="*/ 591380 w 653604"/>
                <a:gd name="connsiteY29" fmla="*/ 416299 h 898298"/>
                <a:gd name="connsiteX30" fmla="*/ 615693 w 653604"/>
                <a:gd name="connsiteY30" fmla="*/ 418939 h 898298"/>
                <a:gd name="connsiteX31" fmla="*/ 651592 w 653604"/>
                <a:gd name="connsiteY31" fmla="*/ 380900 h 898298"/>
                <a:gd name="connsiteX32" fmla="*/ 609049 w 653604"/>
                <a:gd name="connsiteY32" fmla="*/ 304018 h 898298"/>
                <a:gd name="connsiteX0" fmla="*/ 609049 w 653604"/>
                <a:gd name="connsiteY0" fmla="*/ 304018 h 898298"/>
                <a:gd name="connsiteX1" fmla="*/ 561123 w 653604"/>
                <a:gd name="connsiteY1" fmla="*/ 251969 h 898298"/>
                <a:gd name="connsiteX2" fmla="*/ 459388 w 653604"/>
                <a:gd name="connsiteY2" fmla="*/ 29491 h 898298"/>
                <a:gd name="connsiteX3" fmla="*/ 326457 w 653604"/>
                <a:gd name="connsiteY3" fmla="*/ 4977 h 898298"/>
                <a:gd name="connsiteX4" fmla="*/ 168091 w 653604"/>
                <a:gd name="connsiteY4" fmla="*/ 83420 h 898298"/>
                <a:gd name="connsiteX5" fmla="*/ 139035 w 653604"/>
                <a:gd name="connsiteY5" fmla="*/ 112475 h 898298"/>
                <a:gd name="connsiteX6" fmla="*/ 73000 w 653604"/>
                <a:gd name="connsiteY6" fmla="*/ 270961 h 898298"/>
                <a:gd name="connsiteX7" fmla="*/ 102055 w 653604"/>
                <a:gd name="connsiteY7" fmla="*/ 339638 h 898298"/>
                <a:gd name="connsiteX8" fmla="*/ 121866 w 653604"/>
                <a:gd name="connsiteY8" fmla="*/ 343600 h 898298"/>
                <a:gd name="connsiteX9" fmla="*/ 170732 w 653604"/>
                <a:gd name="connsiteY9" fmla="*/ 310582 h 898298"/>
                <a:gd name="connsiteX10" fmla="*/ 224881 w 653604"/>
                <a:gd name="connsiteY10" fmla="*/ 173228 h 898298"/>
                <a:gd name="connsiteX11" fmla="*/ 280351 w 653604"/>
                <a:gd name="connsiteY11" fmla="*/ 152097 h 898298"/>
                <a:gd name="connsiteX12" fmla="*/ 239228 w 653604"/>
                <a:gd name="connsiteY12" fmla="*/ 585269 h 898298"/>
                <a:gd name="connsiteX13" fmla="*/ 12247 w 653604"/>
                <a:gd name="connsiteY13" fmla="*/ 812452 h 898298"/>
                <a:gd name="connsiteX14" fmla="*/ 18851 w 653604"/>
                <a:gd name="connsiteY14" fmla="*/ 886412 h 898298"/>
                <a:gd name="connsiteX15" fmla="*/ 51868 w 653604"/>
                <a:gd name="connsiteY15" fmla="*/ 898298 h 898298"/>
                <a:gd name="connsiteX16" fmla="*/ 92810 w 653604"/>
                <a:gd name="connsiteY16" fmla="*/ 878487 h 898298"/>
                <a:gd name="connsiteX17" fmla="*/ 313429 w 653604"/>
                <a:gd name="connsiteY17" fmla="*/ 653967 h 898298"/>
                <a:gd name="connsiteX18" fmla="*/ 346167 w 653604"/>
                <a:gd name="connsiteY18" fmla="*/ 497362 h 898298"/>
                <a:gd name="connsiteX19" fmla="*/ 410221 w 653604"/>
                <a:gd name="connsiteY19" fmla="*/ 612284 h 898298"/>
                <a:gd name="connsiteX20" fmla="*/ 462609 w 653604"/>
                <a:gd name="connsiteY20" fmla="*/ 845470 h 898298"/>
                <a:gd name="connsiteX21" fmla="*/ 515438 w 653604"/>
                <a:gd name="connsiteY21" fmla="*/ 898298 h 898298"/>
                <a:gd name="connsiteX22" fmla="*/ 568266 w 653604"/>
                <a:gd name="connsiteY22" fmla="*/ 845470 h 898298"/>
                <a:gd name="connsiteX23" fmla="*/ 518260 w 653604"/>
                <a:gd name="connsiteY23" fmla="*/ 626351 h 898298"/>
                <a:gd name="connsiteX24" fmla="*/ 497129 w 653604"/>
                <a:gd name="connsiteY24" fmla="*/ 560276 h 898298"/>
                <a:gd name="connsiteX25" fmla="*/ 419026 w 653604"/>
                <a:gd name="connsiteY25" fmla="*/ 418880 h 898298"/>
                <a:gd name="connsiteX26" fmla="*/ 454685 w 653604"/>
                <a:gd name="connsiteY26" fmla="*/ 240584 h 898298"/>
                <a:gd name="connsiteX27" fmla="*/ 479778 w 653604"/>
                <a:gd name="connsiteY27" fmla="*/ 298696 h 898298"/>
                <a:gd name="connsiteX28" fmla="*/ 537670 w 653604"/>
                <a:gd name="connsiteY28" fmla="*/ 363470 h 898298"/>
                <a:gd name="connsiteX29" fmla="*/ 591380 w 653604"/>
                <a:gd name="connsiteY29" fmla="*/ 416299 h 898298"/>
                <a:gd name="connsiteX30" fmla="*/ 615693 w 653604"/>
                <a:gd name="connsiteY30" fmla="*/ 418939 h 898298"/>
                <a:gd name="connsiteX31" fmla="*/ 651592 w 653604"/>
                <a:gd name="connsiteY31" fmla="*/ 380900 h 898298"/>
                <a:gd name="connsiteX32" fmla="*/ 609049 w 653604"/>
                <a:gd name="connsiteY32" fmla="*/ 304018 h 898298"/>
                <a:gd name="connsiteX0" fmla="*/ 609049 w 653604"/>
                <a:gd name="connsiteY0" fmla="*/ 304018 h 901796"/>
                <a:gd name="connsiteX1" fmla="*/ 561123 w 653604"/>
                <a:gd name="connsiteY1" fmla="*/ 251969 h 901796"/>
                <a:gd name="connsiteX2" fmla="*/ 459388 w 653604"/>
                <a:gd name="connsiteY2" fmla="*/ 29491 h 901796"/>
                <a:gd name="connsiteX3" fmla="*/ 326457 w 653604"/>
                <a:gd name="connsiteY3" fmla="*/ 4977 h 901796"/>
                <a:gd name="connsiteX4" fmla="*/ 168091 w 653604"/>
                <a:gd name="connsiteY4" fmla="*/ 83420 h 901796"/>
                <a:gd name="connsiteX5" fmla="*/ 139035 w 653604"/>
                <a:gd name="connsiteY5" fmla="*/ 112475 h 901796"/>
                <a:gd name="connsiteX6" fmla="*/ 73000 w 653604"/>
                <a:gd name="connsiteY6" fmla="*/ 270961 h 901796"/>
                <a:gd name="connsiteX7" fmla="*/ 102055 w 653604"/>
                <a:gd name="connsiteY7" fmla="*/ 339638 h 901796"/>
                <a:gd name="connsiteX8" fmla="*/ 121866 w 653604"/>
                <a:gd name="connsiteY8" fmla="*/ 343600 h 901796"/>
                <a:gd name="connsiteX9" fmla="*/ 170732 w 653604"/>
                <a:gd name="connsiteY9" fmla="*/ 310582 h 901796"/>
                <a:gd name="connsiteX10" fmla="*/ 224881 w 653604"/>
                <a:gd name="connsiteY10" fmla="*/ 173228 h 901796"/>
                <a:gd name="connsiteX11" fmla="*/ 280351 w 653604"/>
                <a:gd name="connsiteY11" fmla="*/ 152097 h 901796"/>
                <a:gd name="connsiteX12" fmla="*/ 239228 w 653604"/>
                <a:gd name="connsiteY12" fmla="*/ 585269 h 901796"/>
                <a:gd name="connsiteX13" fmla="*/ 12247 w 653604"/>
                <a:gd name="connsiteY13" fmla="*/ 812452 h 901796"/>
                <a:gd name="connsiteX14" fmla="*/ 18851 w 653604"/>
                <a:gd name="connsiteY14" fmla="*/ 886412 h 901796"/>
                <a:gd name="connsiteX15" fmla="*/ 51868 w 653604"/>
                <a:gd name="connsiteY15" fmla="*/ 898298 h 901796"/>
                <a:gd name="connsiteX16" fmla="*/ 199966 w 653604"/>
                <a:gd name="connsiteY16" fmla="*/ 826099 h 901796"/>
                <a:gd name="connsiteX17" fmla="*/ 313429 w 653604"/>
                <a:gd name="connsiteY17" fmla="*/ 653967 h 901796"/>
                <a:gd name="connsiteX18" fmla="*/ 346167 w 653604"/>
                <a:gd name="connsiteY18" fmla="*/ 497362 h 901796"/>
                <a:gd name="connsiteX19" fmla="*/ 410221 w 653604"/>
                <a:gd name="connsiteY19" fmla="*/ 612284 h 901796"/>
                <a:gd name="connsiteX20" fmla="*/ 462609 w 653604"/>
                <a:gd name="connsiteY20" fmla="*/ 845470 h 901796"/>
                <a:gd name="connsiteX21" fmla="*/ 515438 w 653604"/>
                <a:gd name="connsiteY21" fmla="*/ 898298 h 901796"/>
                <a:gd name="connsiteX22" fmla="*/ 568266 w 653604"/>
                <a:gd name="connsiteY22" fmla="*/ 845470 h 901796"/>
                <a:gd name="connsiteX23" fmla="*/ 518260 w 653604"/>
                <a:gd name="connsiteY23" fmla="*/ 626351 h 901796"/>
                <a:gd name="connsiteX24" fmla="*/ 497129 w 653604"/>
                <a:gd name="connsiteY24" fmla="*/ 560276 h 901796"/>
                <a:gd name="connsiteX25" fmla="*/ 419026 w 653604"/>
                <a:gd name="connsiteY25" fmla="*/ 418880 h 901796"/>
                <a:gd name="connsiteX26" fmla="*/ 454685 w 653604"/>
                <a:gd name="connsiteY26" fmla="*/ 240584 h 901796"/>
                <a:gd name="connsiteX27" fmla="*/ 479778 w 653604"/>
                <a:gd name="connsiteY27" fmla="*/ 298696 h 901796"/>
                <a:gd name="connsiteX28" fmla="*/ 537670 w 653604"/>
                <a:gd name="connsiteY28" fmla="*/ 363470 h 901796"/>
                <a:gd name="connsiteX29" fmla="*/ 591380 w 653604"/>
                <a:gd name="connsiteY29" fmla="*/ 416299 h 901796"/>
                <a:gd name="connsiteX30" fmla="*/ 615693 w 653604"/>
                <a:gd name="connsiteY30" fmla="*/ 418939 h 901796"/>
                <a:gd name="connsiteX31" fmla="*/ 651592 w 653604"/>
                <a:gd name="connsiteY31" fmla="*/ 380900 h 901796"/>
                <a:gd name="connsiteX32" fmla="*/ 609049 w 653604"/>
                <a:gd name="connsiteY32" fmla="*/ 304018 h 901796"/>
                <a:gd name="connsiteX0" fmla="*/ 609049 w 653604"/>
                <a:gd name="connsiteY0" fmla="*/ 304018 h 898298"/>
                <a:gd name="connsiteX1" fmla="*/ 561123 w 653604"/>
                <a:gd name="connsiteY1" fmla="*/ 251969 h 898298"/>
                <a:gd name="connsiteX2" fmla="*/ 459388 w 653604"/>
                <a:gd name="connsiteY2" fmla="*/ 29491 h 898298"/>
                <a:gd name="connsiteX3" fmla="*/ 326457 w 653604"/>
                <a:gd name="connsiteY3" fmla="*/ 4977 h 898298"/>
                <a:gd name="connsiteX4" fmla="*/ 168091 w 653604"/>
                <a:gd name="connsiteY4" fmla="*/ 83420 h 898298"/>
                <a:gd name="connsiteX5" fmla="*/ 139035 w 653604"/>
                <a:gd name="connsiteY5" fmla="*/ 112475 h 898298"/>
                <a:gd name="connsiteX6" fmla="*/ 73000 w 653604"/>
                <a:gd name="connsiteY6" fmla="*/ 270961 h 898298"/>
                <a:gd name="connsiteX7" fmla="*/ 102055 w 653604"/>
                <a:gd name="connsiteY7" fmla="*/ 339638 h 898298"/>
                <a:gd name="connsiteX8" fmla="*/ 121866 w 653604"/>
                <a:gd name="connsiteY8" fmla="*/ 343600 h 898298"/>
                <a:gd name="connsiteX9" fmla="*/ 170732 w 653604"/>
                <a:gd name="connsiteY9" fmla="*/ 310582 h 898298"/>
                <a:gd name="connsiteX10" fmla="*/ 224881 w 653604"/>
                <a:gd name="connsiteY10" fmla="*/ 173228 h 898298"/>
                <a:gd name="connsiteX11" fmla="*/ 280351 w 653604"/>
                <a:gd name="connsiteY11" fmla="*/ 152097 h 898298"/>
                <a:gd name="connsiteX12" fmla="*/ 239228 w 653604"/>
                <a:gd name="connsiteY12" fmla="*/ 585269 h 898298"/>
                <a:gd name="connsiteX13" fmla="*/ 12247 w 653604"/>
                <a:gd name="connsiteY13" fmla="*/ 812452 h 898298"/>
                <a:gd name="connsiteX14" fmla="*/ 18851 w 653604"/>
                <a:gd name="connsiteY14" fmla="*/ 886412 h 898298"/>
                <a:gd name="connsiteX15" fmla="*/ 132831 w 653604"/>
                <a:gd name="connsiteY15" fmla="*/ 872104 h 898298"/>
                <a:gd name="connsiteX16" fmla="*/ 199966 w 653604"/>
                <a:gd name="connsiteY16" fmla="*/ 826099 h 898298"/>
                <a:gd name="connsiteX17" fmla="*/ 313429 w 653604"/>
                <a:gd name="connsiteY17" fmla="*/ 653967 h 898298"/>
                <a:gd name="connsiteX18" fmla="*/ 346167 w 653604"/>
                <a:gd name="connsiteY18" fmla="*/ 497362 h 898298"/>
                <a:gd name="connsiteX19" fmla="*/ 410221 w 653604"/>
                <a:gd name="connsiteY19" fmla="*/ 612284 h 898298"/>
                <a:gd name="connsiteX20" fmla="*/ 462609 w 653604"/>
                <a:gd name="connsiteY20" fmla="*/ 845470 h 898298"/>
                <a:gd name="connsiteX21" fmla="*/ 515438 w 653604"/>
                <a:gd name="connsiteY21" fmla="*/ 898298 h 898298"/>
                <a:gd name="connsiteX22" fmla="*/ 568266 w 653604"/>
                <a:gd name="connsiteY22" fmla="*/ 845470 h 898298"/>
                <a:gd name="connsiteX23" fmla="*/ 518260 w 653604"/>
                <a:gd name="connsiteY23" fmla="*/ 626351 h 898298"/>
                <a:gd name="connsiteX24" fmla="*/ 497129 w 653604"/>
                <a:gd name="connsiteY24" fmla="*/ 560276 h 898298"/>
                <a:gd name="connsiteX25" fmla="*/ 419026 w 653604"/>
                <a:gd name="connsiteY25" fmla="*/ 418880 h 898298"/>
                <a:gd name="connsiteX26" fmla="*/ 454685 w 653604"/>
                <a:gd name="connsiteY26" fmla="*/ 240584 h 898298"/>
                <a:gd name="connsiteX27" fmla="*/ 479778 w 653604"/>
                <a:gd name="connsiteY27" fmla="*/ 298696 h 898298"/>
                <a:gd name="connsiteX28" fmla="*/ 537670 w 653604"/>
                <a:gd name="connsiteY28" fmla="*/ 363470 h 898298"/>
                <a:gd name="connsiteX29" fmla="*/ 591380 w 653604"/>
                <a:gd name="connsiteY29" fmla="*/ 416299 h 898298"/>
                <a:gd name="connsiteX30" fmla="*/ 615693 w 653604"/>
                <a:gd name="connsiteY30" fmla="*/ 418939 h 898298"/>
                <a:gd name="connsiteX31" fmla="*/ 651592 w 653604"/>
                <a:gd name="connsiteY31" fmla="*/ 380900 h 898298"/>
                <a:gd name="connsiteX32" fmla="*/ 609049 w 653604"/>
                <a:gd name="connsiteY32" fmla="*/ 304018 h 898298"/>
                <a:gd name="connsiteX0" fmla="*/ 600414 w 644969"/>
                <a:gd name="connsiteY0" fmla="*/ 304018 h 898298"/>
                <a:gd name="connsiteX1" fmla="*/ 552488 w 644969"/>
                <a:gd name="connsiteY1" fmla="*/ 251969 h 898298"/>
                <a:gd name="connsiteX2" fmla="*/ 450753 w 644969"/>
                <a:gd name="connsiteY2" fmla="*/ 29491 h 898298"/>
                <a:gd name="connsiteX3" fmla="*/ 317822 w 644969"/>
                <a:gd name="connsiteY3" fmla="*/ 4977 h 898298"/>
                <a:gd name="connsiteX4" fmla="*/ 159456 w 644969"/>
                <a:gd name="connsiteY4" fmla="*/ 83420 h 898298"/>
                <a:gd name="connsiteX5" fmla="*/ 130400 w 644969"/>
                <a:gd name="connsiteY5" fmla="*/ 112475 h 898298"/>
                <a:gd name="connsiteX6" fmla="*/ 64365 w 644969"/>
                <a:gd name="connsiteY6" fmla="*/ 270961 h 898298"/>
                <a:gd name="connsiteX7" fmla="*/ 93420 w 644969"/>
                <a:gd name="connsiteY7" fmla="*/ 339638 h 898298"/>
                <a:gd name="connsiteX8" fmla="*/ 113231 w 644969"/>
                <a:gd name="connsiteY8" fmla="*/ 343600 h 898298"/>
                <a:gd name="connsiteX9" fmla="*/ 162097 w 644969"/>
                <a:gd name="connsiteY9" fmla="*/ 310582 h 898298"/>
                <a:gd name="connsiteX10" fmla="*/ 216246 w 644969"/>
                <a:gd name="connsiteY10" fmla="*/ 173228 h 898298"/>
                <a:gd name="connsiteX11" fmla="*/ 271716 w 644969"/>
                <a:gd name="connsiteY11" fmla="*/ 152097 h 898298"/>
                <a:gd name="connsiteX12" fmla="*/ 230593 w 644969"/>
                <a:gd name="connsiteY12" fmla="*/ 585269 h 898298"/>
                <a:gd name="connsiteX13" fmla="*/ 3612 w 644969"/>
                <a:gd name="connsiteY13" fmla="*/ 812452 h 898298"/>
                <a:gd name="connsiteX14" fmla="*/ 64985 w 644969"/>
                <a:gd name="connsiteY14" fmla="*/ 857837 h 898298"/>
                <a:gd name="connsiteX15" fmla="*/ 124196 w 644969"/>
                <a:gd name="connsiteY15" fmla="*/ 872104 h 898298"/>
                <a:gd name="connsiteX16" fmla="*/ 191331 w 644969"/>
                <a:gd name="connsiteY16" fmla="*/ 826099 h 898298"/>
                <a:gd name="connsiteX17" fmla="*/ 304794 w 644969"/>
                <a:gd name="connsiteY17" fmla="*/ 653967 h 898298"/>
                <a:gd name="connsiteX18" fmla="*/ 337532 w 644969"/>
                <a:gd name="connsiteY18" fmla="*/ 497362 h 898298"/>
                <a:gd name="connsiteX19" fmla="*/ 401586 w 644969"/>
                <a:gd name="connsiteY19" fmla="*/ 612284 h 898298"/>
                <a:gd name="connsiteX20" fmla="*/ 453974 w 644969"/>
                <a:gd name="connsiteY20" fmla="*/ 845470 h 898298"/>
                <a:gd name="connsiteX21" fmla="*/ 506803 w 644969"/>
                <a:gd name="connsiteY21" fmla="*/ 898298 h 898298"/>
                <a:gd name="connsiteX22" fmla="*/ 559631 w 644969"/>
                <a:gd name="connsiteY22" fmla="*/ 845470 h 898298"/>
                <a:gd name="connsiteX23" fmla="*/ 509625 w 644969"/>
                <a:gd name="connsiteY23" fmla="*/ 626351 h 898298"/>
                <a:gd name="connsiteX24" fmla="*/ 488494 w 644969"/>
                <a:gd name="connsiteY24" fmla="*/ 560276 h 898298"/>
                <a:gd name="connsiteX25" fmla="*/ 410391 w 644969"/>
                <a:gd name="connsiteY25" fmla="*/ 418880 h 898298"/>
                <a:gd name="connsiteX26" fmla="*/ 446050 w 644969"/>
                <a:gd name="connsiteY26" fmla="*/ 240584 h 898298"/>
                <a:gd name="connsiteX27" fmla="*/ 471143 w 644969"/>
                <a:gd name="connsiteY27" fmla="*/ 298696 h 898298"/>
                <a:gd name="connsiteX28" fmla="*/ 529035 w 644969"/>
                <a:gd name="connsiteY28" fmla="*/ 363470 h 898298"/>
                <a:gd name="connsiteX29" fmla="*/ 582745 w 644969"/>
                <a:gd name="connsiteY29" fmla="*/ 416299 h 898298"/>
                <a:gd name="connsiteX30" fmla="*/ 607058 w 644969"/>
                <a:gd name="connsiteY30" fmla="*/ 418939 h 898298"/>
                <a:gd name="connsiteX31" fmla="*/ 642957 w 644969"/>
                <a:gd name="connsiteY31" fmla="*/ 380900 h 898298"/>
                <a:gd name="connsiteX32" fmla="*/ 600414 w 644969"/>
                <a:gd name="connsiteY32" fmla="*/ 304018 h 898298"/>
                <a:gd name="connsiteX0" fmla="*/ 598772 w 643327"/>
                <a:gd name="connsiteY0" fmla="*/ 304018 h 898298"/>
                <a:gd name="connsiteX1" fmla="*/ 550846 w 643327"/>
                <a:gd name="connsiteY1" fmla="*/ 251969 h 898298"/>
                <a:gd name="connsiteX2" fmla="*/ 449111 w 643327"/>
                <a:gd name="connsiteY2" fmla="*/ 29491 h 898298"/>
                <a:gd name="connsiteX3" fmla="*/ 316180 w 643327"/>
                <a:gd name="connsiteY3" fmla="*/ 4977 h 898298"/>
                <a:gd name="connsiteX4" fmla="*/ 157814 w 643327"/>
                <a:gd name="connsiteY4" fmla="*/ 83420 h 898298"/>
                <a:gd name="connsiteX5" fmla="*/ 128758 w 643327"/>
                <a:gd name="connsiteY5" fmla="*/ 112475 h 898298"/>
                <a:gd name="connsiteX6" fmla="*/ 62723 w 643327"/>
                <a:gd name="connsiteY6" fmla="*/ 270961 h 898298"/>
                <a:gd name="connsiteX7" fmla="*/ 91778 w 643327"/>
                <a:gd name="connsiteY7" fmla="*/ 339638 h 898298"/>
                <a:gd name="connsiteX8" fmla="*/ 111589 w 643327"/>
                <a:gd name="connsiteY8" fmla="*/ 343600 h 898298"/>
                <a:gd name="connsiteX9" fmla="*/ 160455 w 643327"/>
                <a:gd name="connsiteY9" fmla="*/ 310582 h 898298"/>
                <a:gd name="connsiteX10" fmla="*/ 214604 w 643327"/>
                <a:gd name="connsiteY10" fmla="*/ 173228 h 898298"/>
                <a:gd name="connsiteX11" fmla="*/ 270074 w 643327"/>
                <a:gd name="connsiteY11" fmla="*/ 152097 h 898298"/>
                <a:gd name="connsiteX12" fmla="*/ 228951 w 643327"/>
                <a:gd name="connsiteY12" fmla="*/ 585269 h 898298"/>
                <a:gd name="connsiteX13" fmla="*/ 1970 w 643327"/>
                <a:gd name="connsiteY13" fmla="*/ 812452 h 898298"/>
                <a:gd name="connsiteX14" fmla="*/ 122554 w 643327"/>
                <a:gd name="connsiteY14" fmla="*/ 872104 h 898298"/>
                <a:gd name="connsiteX15" fmla="*/ 189689 w 643327"/>
                <a:gd name="connsiteY15" fmla="*/ 826099 h 898298"/>
                <a:gd name="connsiteX16" fmla="*/ 303152 w 643327"/>
                <a:gd name="connsiteY16" fmla="*/ 653967 h 898298"/>
                <a:gd name="connsiteX17" fmla="*/ 335890 w 643327"/>
                <a:gd name="connsiteY17" fmla="*/ 497362 h 898298"/>
                <a:gd name="connsiteX18" fmla="*/ 399944 w 643327"/>
                <a:gd name="connsiteY18" fmla="*/ 612284 h 898298"/>
                <a:gd name="connsiteX19" fmla="*/ 452332 w 643327"/>
                <a:gd name="connsiteY19" fmla="*/ 845470 h 898298"/>
                <a:gd name="connsiteX20" fmla="*/ 505161 w 643327"/>
                <a:gd name="connsiteY20" fmla="*/ 898298 h 898298"/>
                <a:gd name="connsiteX21" fmla="*/ 557989 w 643327"/>
                <a:gd name="connsiteY21" fmla="*/ 845470 h 898298"/>
                <a:gd name="connsiteX22" fmla="*/ 507983 w 643327"/>
                <a:gd name="connsiteY22" fmla="*/ 626351 h 898298"/>
                <a:gd name="connsiteX23" fmla="*/ 486852 w 643327"/>
                <a:gd name="connsiteY23" fmla="*/ 560276 h 898298"/>
                <a:gd name="connsiteX24" fmla="*/ 408749 w 643327"/>
                <a:gd name="connsiteY24" fmla="*/ 418880 h 898298"/>
                <a:gd name="connsiteX25" fmla="*/ 444408 w 643327"/>
                <a:gd name="connsiteY25" fmla="*/ 240584 h 898298"/>
                <a:gd name="connsiteX26" fmla="*/ 469501 w 643327"/>
                <a:gd name="connsiteY26" fmla="*/ 298696 h 898298"/>
                <a:gd name="connsiteX27" fmla="*/ 527393 w 643327"/>
                <a:gd name="connsiteY27" fmla="*/ 363470 h 898298"/>
                <a:gd name="connsiteX28" fmla="*/ 581103 w 643327"/>
                <a:gd name="connsiteY28" fmla="*/ 416299 h 898298"/>
                <a:gd name="connsiteX29" fmla="*/ 605416 w 643327"/>
                <a:gd name="connsiteY29" fmla="*/ 418939 h 898298"/>
                <a:gd name="connsiteX30" fmla="*/ 641315 w 643327"/>
                <a:gd name="connsiteY30" fmla="*/ 380900 h 898298"/>
                <a:gd name="connsiteX31" fmla="*/ 598772 w 643327"/>
                <a:gd name="connsiteY31" fmla="*/ 304018 h 898298"/>
                <a:gd name="connsiteX0" fmla="*/ 539870 w 584425"/>
                <a:gd name="connsiteY0" fmla="*/ 304018 h 898298"/>
                <a:gd name="connsiteX1" fmla="*/ 491944 w 584425"/>
                <a:gd name="connsiteY1" fmla="*/ 251969 h 898298"/>
                <a:gd name="connsiteX2" fmla="*/ 390209 w 584425"/>
                <a:gd name="connsiteY2" fmla="*/ 29491 h 898298"/>
                <a:gd name="connsiteX3" fmla="*/ 257278 w 584425"/>
                <a:gd name="connsiteY3" fmla="*/ 4977 h 898298"/>
                <a:gd name="connsiteX4" fmla="*/ 98912 w 584425"/>
                <a:gd name="connsiteY4" fmla="*/ 83420 h 898298"/>
                <a:gd name="connsiteX5" fmla="*/ 69856 w 584425"/>
                <a:gd name="connsiteY5" fmla="*/ 112475 h 898298"/>
                <a:gd name="connsiteX6" fmla="*/ 3821 w 584425"/>
                <a:gd name="connsiteY6" fmla="*/ 270961 h 898298"/>
                <a:gd name="connsiteX7" fmla="*/ 32876 w 584425"/>
                <a:gd name="connsiteY7" fmla="*/ 339638 h 898298"/>
                <a:gd name="connsiteX8" fmla="*/ 52687 w 584425"/>
                <a:gd name="connsiteY8" fmla="*/ 343600 h 898298"/>
                <a:gd name="connsiteX9" fmla="*/ 101553 w 584425"/>
                <a:gd name="connsiteY9" fmla="*/ 310582 h 898298"/>
                <a:gd name="connsiteX10" fmla="*/ 155702 w 584425"/>
                <a:gd name="connsiteY10" fmla="*/ 173228 h 898298"/>
                <a:gd name="connsiteX11" fmla="*/ 211172 w 584425"/>
                <a:gd name="connsiteY11" fmla="*/ 152097 h 898298"/>
                <a:gd name="connsiteX12" fmla="*/ 170049 w 584425"/>
                <a:gd name="connsiteY12" fmla="*/ 585269 h 898298"/>
                <a:gd name="connsiteX13" fmla="*/ 24030 w 584425"/>
                <a:gd name="connsiteY13" fmla="*/ 788640 h 898298"/>
                <a:gd name="connsiteX14" fmla="*/ 63652 w 584425"/>
                <a:gd name="connsiteY14" fmla="*/ 872104 h 898298"/>
                <a:gd name="connsiteX15" fmla="*/ 130787 w 584425"/>
                <a:gd name="connsiteY15" fmla="*/ 826099 h 898298"/>
                <a:gd name="connsiteX16" fmla="*/ 244250 w 584425"/>
                <a:gd name="connsiteY16" fmla="*/ 653967 h 898298"/>
                <a:gd name="connsiteX17" fmla="*/ 276988 w 584425"/>
                <a:gd name="connsiteY17" fmla="*/ 497362 h 898298"/>
                <a:gd name="connsiteX18" fmla="*/ 341042 w 584425"/>
                <a:gd name="connsiteY18" fmla="*/ 612284 h 898298"/>
                <a:gd name="connsiteX19" fmla="*/ 393430 w 584425"/>
                <a:gd name="connsiteY19" fmla="*/ 845470 h 898298"/>
                <a:gd name="connsiteX20" fmla="*/ 446259 w 584425"/>
                <a:gd name="connsiteY20" fmla="*/ 898298 h 898298"/>
                <a:gd name="connsiteX21" fmla="*/ 499087 w 584425"/>
                <a:gd name="connsiteY21" fmla="*/ 845470 h 898298"/>
                <a:gd name="connsiteX22" fmla="*/ 449081 w 584425"/>
                <a:gd name="connsiteY22" fmla="*/ 626351 h 898298"/>
                <a:gd name="connsiteX23" fmla="*/ 427950 w 584425"/>
                <a:gd name="connsiteY23" fmla="*/ 560276 h 898298"/>
                <a:gd name="connsiteX24" fmla="*/ 349847 w 584425"/>
                <a:gd name="connsiteY24" fmla="*/ 418880 h 898298"/>
                <a:gd name="connsiteX25" fmla="*/ 385506 w 584425"/>
                <a:gd name="connsiteY25" fmla="*/ 240584 h 898298"/>
                <a:gd name="connsiteX26" fmla="*/ 410599 w 584425"/>
                <a:gd name="connsiteY26" fmla="*/ 298696 h 898298"/>
                <a:gd name="connsiteX27" fmla="*/ 468491 w 584425"/>
                <a:gd name="connsiteY27" fmla="*/ 363470 h 898298"/>
                <a:gd name="connsiteX28" fmla="*/ 522201 w 584425"/>
                <a:gd name="connsiteY28" fmla="*/ 416299 h 898298"/>
                <a:gd name="connsiteX29" fmla="*/ 546514 w 584425"/>
                <a:gd name="connsiteY29" fmla="*/ 418939 h 898298"/>
                <a:gd name="connsiteX30" fmla="*/ 582413 w 584425"/>
                <a:gd name="connsiteY30" fmla="*/ 380900 h 898298"/>
                <a:gd name="connsiteX31" fmla="*/ 539870 w 584425"/>
                <a:gd name="connsiteY31" fmla="*/ 304018 h 898298"/>
                <a:gd name="connsiteX0" fmla="*/ 539870 w 584425"/>
                <a:gd name="connsiteY0" fmla="*/ 304018 h 898298"/>
                <a:gd name="connsiteX1" fmla="*/ 491944 w 584425"/>
                <a:gd name="connsiteY1" fmla="*/ 251969 h 898298"/>
                <a:gd name="connsiteX2" fmla="*/ 390209 w 584425"/>
                <a:gd name="connsiteY2" fmla="*/ 29491 h 898298"/>
                <a:gd name="connsiteX3" fmla="*/ 257278 w 584425"/>
                <a:gd name="connsiteY3" fmla="*/ 4977 h 898298"/>
                <a:gd name="connsiteX4" fmla="*/ 98912 w 584425"/>
                <a:gd name="connsiteY4" fmla="*/ 83420 h 898298"/>
                <a:gd name="connsiteX5" fmla="*/ 69856 w 584425"/>
                <a:gd name="connsiteY5" fmla="*/ 112475 h 898298"/>
                <a:gd name="connsiteX6" fmla="*/ 3821 w 584425"/>
                <a:gd name="connsiteY6" fmla="*/ 270961 h 898298"/>
                <a:gd name="connsiteX7" fmla="*/ 32876 w 584425"/>
                <a:gd name="connsiteY7" fmla="*/ 339638 h 898298"/>
                <a:gd name="connsiteX8" fmla="*/ 52687 w 584425"/>
                <a:gd name="connsiteY8" fmla="*/ 343600 h 898298"/>
                <a:gd name="connsiteX9" fmla="*/ 101553 w 584425"/>
                <a:gd name="connsiteY9" fmla="*/ 310582 h 898298"/>
                <a:gd name="connsiteX10" fmla="*/ 155702 w 584425"/>
                <a:gd name="connsiteY10" fmla="*/ 173228 h 898298"/>
                <a:gd name="connsiteX11" fmla="*/ 211172 w 584425"/>
                <a:gd name="connsiteY11" fmla="*/ 152097 h 898298"/>
                <a:gd name="connsiteX12" fmla="*/ 170049 w 584425"/>
                <a:gd name="connsiteY12" fmla="*/ 585269 h 898298"/>
                <a:gd name="connsiteX13" fmla="*/ 24030 w 584425"/>
                <a:gd name="connsiteY13" fmla="*/ 788640 h 898298"/>
                <a:gd name="connsiteX14" fmla="*/ 63652 w 584425"/>
                <a:gd name="connsiteY14" fmla="*/ 872104 h 898298"/>
                <a:gd name="connsiteX15" fmla="*/ 126025 w 584425"/>
                <a:gd name="connsiteY15" fmla="*/ 838005 h 898298"/>
                <a:gd name="connsiteX16" fmla="*/ 244250 w 584425"/>
                <a:gd name="connsiteY16" fmla="*/ 653967 h 898298"/>
                <a:gd name="connsiteX17" fmla="*/ 276988 w 584425"/>
                <a:gd name="connsiteY17" fmla="*/ 497362 h 898298"/>
                <a:gd name="connsiteX18" fmla="*/ 341042 w 584425"/>
                <a:gd name="connsiteY18" fmla="*/ 612284 h 898298"/>
                <a:gd name="connsiteX19" fmla="*/ 393430 w 584425"/>
                <a:gd name="connsiteY19" fmla="*/ 845470 h 898298"/>
                <a:gd name="connsiteX20" fmla="*/ 446259 w 584425"/>
                <a:gd name="connsiteY20" fmla="*/ 898298 h 898298"/>
                <a:gd name="connsiteX21" fmla="*/ 499087 w 584425"/>
                <a:gd name="connsiteY21" fmla="*/ 845470 h 898298"/>
                <a:gd name="connsiteX22" fmla="*/ 449081 w 584425"/>
                <a:gd name="connsiteY22" fmla="*/ 626351 h 898298"/>
                <a:gd name="connsiteX23" fmla="*/ 427950 w 584425"/>
                <a:gd name="connsiteY23" fmla="*/ 560276 h 898298"/>
                <a:gd name="connsiteX24" fmla="*/ 349847 w 584425"/>
                <a:gd name="connsiteY24" fmla="*/ 418880 h 898298"/>
                <a:gd name="connsiteX25" fmla="*/ 385506 w 584425"/>
                <a:gd name="connsiteY25" fmla="*/ 240584 h 898298"/>
                <a:gd name="connsiteX26" fmla="*/ 410599 w 584425"/>
                <a:gd name="connsiteY26" fmla="*/ 298696 h 898298"/>
                <a:gd name="connsiteX27" fmla="*/ 468491 w 584425"/>
                <a:gd name="connsiteY27" fmla="*/ 363470 h 898298"/>
                <a:gd name="connsiteX28" fmla="*/ 522201 w 584425"/>
                <a:gd name="connsiteY28" fmla="*/ 416299 h 898298"/>
                <a:gd name="connsiteX29" fmla="*/ 546514 w 584425"/>
                <a:gd name="connsiteY29" fmla="*/ 418939 h 898298"/>
                <a:gd name="connsiteX30" fmla="*/ 582413 w 584425"/>
                <a:gd name="connsiteY30" fmla="*/ 380900 h 898298"/>
                <a:gd name="connsiteX31" fmla="*/ 539870 w 584425"/>
                <a:gd name="connsiteY31" fmla="*/ 304018 h 898298"/>
                <a:gd name="connsiteX0" fmla="*/ 539870 w 584425"/>
                <a:gd name="connsiteY0" fmla="*/ 304018 h 898298"/>
                <a:gd name="connsiteX1" fmla="*/ 491944 w 584425"/>
                <a:gd name="connsiteY1" fmla="*/ 251969 h 898298"/>
                <a:gd name="connsiteX2" fmla="*/ 390209 w 584425"/>
                <a:gd name="connsiteY2" fmla="*/ 29491 h 898298"/>
                <a:gd name="connsiteX3" fmla="*/ 257278 w 584425"/>
                <a:gd name="connsiteY3" fmla="*/ 4977 h 898298"/>
                <a:gd name="connsiteX4" fmla="*/ 98912 w 584425"/>
                <a:gd name="connsiteY4" fmla="*/ 83420 h 898298"/>
                <a:gd name="connsiteX5" fmla="*/ 69856 w 584425"/>
                <a:gd name="connsiteY5" fmla="*/ 112475 h 898298"/>
                <a:gd name="connsiteX6" fmla="*/ 3821 w 584425"/>
                <a:gd name="connsiteY6" fmla="*/ 270961 h 898298"/>
                <a:gd name="connsiteX7" fmla="*/ 32876 w 584425"/>
                <a:gd name="connsiteY7" fmla="*/ 339638 h 898298"/>
                <a:gd name="connsiteX8" fmla="*/ 52687 w 584425"/>
                <a:gd name="connsiteY8" fmla="*/ 343600 h 898298"/>
                <a:gd name="connsiteX9" fmla="*/ 101553 w 584425"/>
                <a:gd name="connsiteY9" fmla="*/ 310582 h 898298"/>
                <a:gd name="connsiteX10" fmla="*/ 155702 w 584425"/>
                <a:gd name="connsiteY10" fmla="*/ 173228 h 898298"/>
                <a:gd name="connsiteX11" fmla="*/ 211172 w 584425"/>
                <a:gd name="connsiteY11" fmla="*/ 152097 h 898298"/>
                <a:gd name="connsiteX12" fmla="*/ 170049 w 584425"/>
                <a:gd name="connsiteY12" fmla="*/ 585269 h 898298"/>
                <a:gd name="connsiteX13" fmla="*/ 24030 w 584425"/>
                <a:gd name="connsiteY13" fmla="*/ 788640 h 898298"/>
                <a:gd name="connsiteX14" fmla="*/ 63652 w 584425"/>
                <a:gd name="connsiteY14" fmla="*/ 872104 h 898298"/>
                <a:gd name="connsiteX15" fmla="*/ 126025 w 584425"/>
                <a:gd name="connsiteY15" fmla="*/ 838005 h 898298"/>
                <a:gd name="connsiteX16" fmla="*/ 244250 w 584425"/>
                <a:gd name="connsiteY16" fmla="*/ 653967 h 898298"/>
                <a:gd name="connsiteX17" fmla="*/ 276988 w 584425"/>
                <a:gd name="connsiteY17" fmla="*/ 497362 h 898298"/>
                <a:gd name="connsiteX18" fmla="*/ 341042 w 584425"/>
                <a:gd name="connsiteY18" fmla="*/ 612284 h 898298"/>
                <a:gd name="connsiteX19" fmla="*/ 393430 w 584425"/>
                <a:gd name="connsiteY19" fmla="*/ 845470 h 898298"/>
                <a:gd name="connsiteX20" fmla="*/ 446259 w 584425"/>
                <a:gd name="connsiteY20" fmla="*/ 898298 h 898298"/>
                <a:gd name="connsiteX21" fmla="*/ 499087 w 584425"/>
                <a:gd name="connsiteY21" fmla="*/ 845470 h 898298"/>
                <a:gd name="connsiteX22" fmla="*/ 449081 w 584425"/>
                <a:gd name="connsiteY22" fmla="*/ 626351 h 898298"/>
                <a:gd name="connsiteX23" fmla="*/ 427950 w 584425"/>
                <a:gd name="connsiteY23" fmla="*/ 560276 h 898298"/>
                <a:gd name="connsiteX24" fmla="*/ 371279 w 584425"/>
                <a:gd name="connsiteY24" fmla="*/ 435549 h 898298"/>
                <a:gd name="connsiteX25" fmla="*/ 385506 w 584425"/>
                <a:gd name="connsiteY25" fmla="*/ 240584 h 898298"/>
                <a:gd name="connsiteX26" fmla="*/ 410599 w 584425"/>
                <a:gd name="connsiteY26" fmla="*/ 298696 h 898298"/>
                <a:gd name="connsiteX27" fmla="*/ 468491 w 584425"/>
                <a:gd name="connsiteY27" fmla="*/ 363470 h 898298"/>
                <a:gd name="connsiteX28" fmla="*/ 522201 w 584425"/>
                <a:gd name="connsiteY28" fmla="*/ 416299 h 898298"/>
                <a:gd name="connsiteX29" fmla="*/ 546514 w 584425"/>
                <a:gd name="connsiteY29" fmla="*/ 418939 h 898298"/>
                <a:gd name="connsiteX30" fmla="*/ 582413 w 584425"/>
                <a:gd name="connsiteY30" fmla="*/ 380900 h 898298"/>
                <a:gd name="connsiteX31" fmla="*/ 539870 w 584425"/>
                <a:gd name="connsiteY31" fmla="*/ 304018 h 898298"/>
                <a:gd name="connsiteX0" fmla="*/ 539870 w 584425"/>
                <a:gd name="connsiteY0" fmla="*/ 304018 h 898298"/>
                <a:gd name="connsiteX1" fmla="*/ 491944 w 584425"/>
                <a:gd name="connsiteY1" fmla="*/ 251969 h 898298"/>
                <a:gd name="connsiteX2" fmla="*/ 390209 w 584425"/>
                <a:gd name="connsiteY2" fmla="*/ 29491 h 898298"/>
                <a:gd name="connsiteX3" fmla="*/ 257278 w 584425"/>
                <a:gd name="connsiteY3" fmla="*/ 4977 h 898298"/>
                <a:gd name="connsiteX4" fmla="*/ 98912 w 584425"/>
                <a:gd name="connsiteY4" fmla="*/ 83420 h 898298"/>
                <a:gd name="connsiteX5" fmla="*/ 69856 w 584425"/>
                <a:gd name="connsiteY5" fmla="*/ 112475 h 898298"/>
                <a:gd name="connsiteX6" fmla="*/ 3821 w 584425"/>
                <a:gd name="connsiteY6" fmla="*/ 270961 h 898298"/>
                <a:gd name="connsiteX7" fmla="*/ 32876 w 584425"/>
                <a:gd name="connsiteY7" fmla="*/ 339638 h 898298"/>
                <a:gd name="connsiteX8" fmla="*/ 52687 w 584425"/>
                <a:gd name="connsiteY8" fmla="*/ 343600 h 898298"/>
                <a:gd name="connsiteX9" fmla="*/ 101553 w 584425"/>
                <a:gd name="connsiteY9" fmla="*/ 310582 h 898298"/>
                <a:gd name="connsiteX10" fmla="*/ 155702 w 584425"/>
                <a:gd name="connsiteY10" fmla="*/ 173228 h 898298"/>
                <a:gd name="connsiteX11" fmla="*/ 211172 w 584425"/>
                <a:gd name="connsiteY11" fmla="*/ 152097 h 898298"/>
                <a:gd name="connsiteX12" fmla="*/ 170049 w 584425"/>
                <a:gd name="connsiteY12" fmla="*/ 585269 h 898298"/>
                <a:gd name="connsiteX13" fmla="*/ 24030 w 584425"/>
                <a:gd name="connsiteY13" fmla="*/ 788640 h 898298"/>
                <a:gd name="connsiteX14" fmla="*/ 63652 w 584425"/>
                <a:gd name="connsiteY14" fmla="*/ 872104 h 898298"/>
                <a:gd name="connsiteX15" fmla="*/ 190319 w 584425"/>
                <a:gd name="connsiteY15" fmla="*/ 818955 h 898298"/>
                <a:gd name="connsiteX16" fmla="*/ 244250 w 584425"/>
                <a:gd name="connsiteY16" fmla="*/ 653967 h 898298"/>
                <a:gd name="connsiteX17" fmla="*/ 276988 w 584425"/>
                <a:gd name="connsiteY17" fmla="*/ 497362 h 898298"/>
                <a:gd name="connsiteX18" fmla="*/ 341042 w 584425"/>
                <a:gd name="connsiteY18" fmla="*/ 612284 h 898298"/>
                <a:gd name="connsiteX19" fmla="*/ 393430 w 584425"/>
                <a:gd name="connsiteY19" fmla="*/ 845470 h 898298"/>
                <a:gd name="connsiteX20" fmla="*/ 446259 w 584425"/>
                <a:gd name="connsiteY20" fmla="*/ 898298 h 898298"/>
                <a:gd name="connsiteX21" fmla="*/ 499087 w 584425"/>
                <a:gd name="connsiteY21" fmla="*/ 845470 h 898298"/>
                <a:gd name="connsiteX22" fmla="*/ 449081 w 584425"/>
                <a:gd name="connsiteY22" fmla="*/ 626351 h 898298"/>
                <a:gd name="connsiteX23" fmla="*/ 427950 w 584425"/>
                <a:gd name="connsiteY23" fmla="*/ 560276 h 898298"/>
                <a:gd name="connsiteX24" fmla="*/ 371279 w 584425"/>
                <a:gd name="connsiteY24" fmla="*/ 435549 h 898298"/>
                <a:gd name="connsiteX25" fmla="*/ 385506 w 584425"/>
                <a:gd name="connsiteY25" fmla="*/ 240584 h 898298"/>
                <a:gd name="connsiteX26" fmla="*/ 410599 w 584425"/>
                <a:gd name="connsiteY26" fmla="*/ 298696 h 898298"/>
                <a:gd name="connsiteX27" fmla="*/ 468491 w 584425"/>
                <a:gd name="connsiteY27" fmla="*/ 363470 h 898298"/>
                <a:gd name="connsiteX28" fmla="*/ 522201 w 584425"/>
                <a:gd name="connsiteY28" fmla="*/ 416299 h 898298"/>
                <a:gd name="connsiteX29" fmla="*/ 546514 w 584425"/>
                <a:gd name="connsiteY29" fmla="*/ 418939 h 898298"/>
                <a:gd name="connsiteX30" fmla="*/ 582413 w 584425"/>
                <a:gd name="connsiteY30" fmla="*/ 380900 h 898298"/>
                <a:gd name="connsiteX31" fmla="*/ 539870 w 584425"/>
                <a:gd name="connsiteY31" fmla="*/ 304018 h 898298"/>
                <a:gd name="connsiteX0" fmla="*/ 539870 w 584425"/>
                <a:gd name="connsiteY0" fmla="*/ 304018 h 898298"/>
                <a:gd name="connsiteX1" fmla="*/ 491944 w 584425"/>
                <a:gd name="connsiteY1" fmla="*/ 251969 h 898298"/>
                <a:gd name="connsiteX2" fmla="*/ 390209 w 584425"/>
                <a:gd name="connsiteY2" fmla="*/ 29491 h 898298"/>
                <a:gd name="connsiteX3" fmla="*/ 257278 w 584425"/>
                <a:gd name="connsiteY3" fmla="*/ 4977 h 898298"/>
                <a:gd name="connsiteX4" fmla="*/ 98912 w 584425"/>
                <a:gd name="connsiteY4" fmla="*/ 83420 h 898298"/>
                <a:gd name="connsiteX5" fmla="*/ 69856 w 584425"/>
                <a:gd name="connsiteY5" fmla="*/ 112475 h 898298"/>
                <a:gd name="connsiteX6" fmla="*/ 3821 w 584425"/>
                <a:gd name="connsiteY6" fmla="*/ 270961 h 898298"/>
                <a:gd name="connsiteX7" fmla="*/ 32876 w 584425"/>
                <a:gd name="connsiteY7" fmla="*/ 339638 h 898298"/>
                <a:gd name="connsiteX8" fmla="*/ 52687 w 584425"/>
                <a:gd name="connsiteY8" fmla="*/ 343600 h 898298"/>
                <a:gd name="connsiteX9" fmla="*/ 101553 w 584425"/>
                <a:gd name="connsiteY9" fmla="*/ 310582 h 898298"/>
                <a:gd name="connsiteX10" fmla="*/ 155702 w 584425"/>
                <a:gd name="connsiteY10" fmla="*/ 173228 h 898298"/>
                <a:gd name="connsiteX11" fmla="*/ 211172 w 584425"/>
                <a:gd name="connsiteY11" fmla="*/ 152097 h 898298"/>
                <a:gd name="connsiteX12" fmla="*/ 170049 w 584425"/>
                <a:gd name="connsiteY12" fmla="*/ 585269 h 898298"/>
                <a:gd name="connsiteX13" fmla="*/ 24030 w 584425"/>
                <a:gd name="connsiteY13" fmla="*/ 788640 h 898298"/>
                <a:gd name="connsiteX14" fmla="*/ 127945 w 584425"/>
                <a:gd name="connsiteY14" fmla="*/ 860198 h 898298"/>
                <a:gd name="connsiteX15" fmla="*/ 190319 w 584425"/>
                <a:gd name="connsiteY15" fmla="*/ 818955 h 898298"/>
                <a:gd name="connsiteX16" fmla="*/ 244250 w 584425"/>
                <a:gd name="connsiteY16" fmla="*/ 653967 h 898298"/>
                <a:gd name="connsiteX17" fmla="*/ 276988 w 584425"/>
                <a:gd name="connsiteY17" fmla="*/ 497362 h 898298"/>
                <a:gd name="connsiteX18" fmla="*/ 341042 w 584425"/>
                <a:gd name="connsiteY18" fmla="*/ 612284 h 898298"/>
                <a:gd name="connsiteX19" fmla="*/ 393430 w 584425"/>
                <a:gd name="connsiteY19" fmla="*/ 845470 h 898298"/>
                <a:gd name="connsiteX20" fmla="*/ 446259 w 584425"/>
                <a:gd name="connsiteY20" fmla="*/ 898298 h 898298"/>
                <a:gd name="connsiteX21" fmla="*/ 499087 w 584425"/>
                <a:gd name="connsiteY21" fmla="*/ 845470 h 898298"/>
                <a:gd name="connsiteX22" fmla="*/ 449081 w 584425"/>
                <a:gd name="connsiteY22" fmla="*/ 626351 h 898298"/>
                <a:gd name="connsiteX23" fmla="*/ 427950 w 584425"/>
                <a:gd name="connsiteY23" fmla="*/ 560276 h 898298"/>
                <a:gd name="connsiteX24" fmla="*/ 371279 w 584425"/>
                <a:gd name="connsiteY24" fmla="*/ 435549 h 898298"/>
                <a:gd name="connsiteX25" fmla="*/ 385506 w 584425"/>
                <a:gd name="connsiteY25" fmla="*/ 240584 h 898298"/>
                <a:gd name="connsiteX26" fmla="*/ 410599 w 584425"/>
                <a:gd name="connsiteY26" fmla="*/ 298696 h 898298"/>
                <a:gd name="connsiteX27" fmla="*/ 468491 w 584425"/>
                <a:gd name="connsiteY27" fmla="*/ 363470 h 898298"/>
                <a:gd name="connsiteX28" fmla="*/ 522201 w 584425"/>
                <a:gd name="connsiteY28" fmla="*/ 416299 h 898298"/>
                <a:gd name="connsiteX29" fmla="*/ 546514 w 584425"/>
                <a:gd name="connsiteY29" fmla="*/ 418939 h 898298"/>
                <a:gd name="connsiteX30" fmla="*/ 582413 w 584425"/>
                <a:gd name="connsiteY30" fmla="*/ 380900 h 898298"/>
                <a:gd name="connsiteX31" fmla="*/ 539870 w 584425"/>
                <a:gd name="connsiteY31" fmla="*/ 304018 h 898298"/>
                <a:gd name="connsiteX0" fmla="*/ 539870 w 584425"/>
                <a:gd name="connsiteY0" fmla="*/ 304018 h 898298"/>
                <a:gd name="connsiteX1" fmla="*/ 491944 w 584425"/>
                <a:gd name="connsiteY1" fmla="*/ 251969 h 898298"/>
                <a:gd name="connsiteX2" fmla="*/ 390209 w 584425"/>
                <a:gd name="connsiteY2" fmla="*/ 29491 h 898298"/>
                <a:gd name="connsiteX3" fmla="*/ 257278 w 584425"/>
                <a:gd name="connsiteY3" fmla="*/ 4977 h 898298"/>
                <a:gd name="connsiteX4" fmla="*/ 98912 w 584425"/>
                <a:gd name="connsiteY4" fmla="*/ 83420 h 898298"/>
                <a:gd name="connsiteX5" fmla="*/ 69856 w 584425"/>
                <a:gd name="connsiteY5" fmla="*/ 112475 h 898298"/>
                <a:gd name="connsiteX6" fmla="*/ 3821 w 584425"/>
                <a:gd name="connsiteY6" fmla="*/ 270961 h 898298"/>
                <a:gd name="connsiteX7" fmla="*/ 32876 w 584425"/>
                <a:gd name="connsiteY7" fmla="*/ 339638 h 898298"/>
                <a:gd name="connsiteX8" fmla="*/ 52687 w 584425"/>
                <a:gd name="connsiteY8" fmla="*/ 343600 h 898298"/>
                <a:gd name="connsiteX9" fmla="*/ 101553 w 584425"/>
                <a:gd name="connsiteY9" fmla="*/ 310582 h 898298"/>
                <a:gd name="connsiteX10" fmla="*/ 155702 w 584425"/>
                <a:gd name="connsiteY10" fmla="*/ 173228 h 898298"/>
                <a:gd name="connsiteX11" fmla="*/ 211172 w 584425"/>
                <a:gd name="connsiteY11" fmla="*/ 152097 h 898298"/>
                <a:gd name="connsiteX12" fmla="*/ 170049 w 584425"/>
                <a:gd name="connsiteY12" fmla="*/ 585269 h 898298"/>
                <a:gd name="connsiteX13" fmla="*/ 85943 w 584425"/>
                <a:gd name="connsiteY13" fmla="*/ 771972 h 898298"/>
                <a:gd name="connsiteX14" fmla="*/ 127945 w 584425"/>
                <a:gd name="connsiteY14" fmla="*/ 860198 h 898298"/>
                <a:gd name="connsiteX15" fmla="*/ 190319 w 584425"/>
                <a:gd name="connsiteY15" fmla="*/ 818955 h 898298"/>
                <a:gd name="connsiteX16" fmla="*/ 244250 w 584425"/>
                <a:gd name="connsiteY16" fmla="*/ 653967 h 898298"/>
                <a:gd name="connsiteX17" fmla="*/ 276988 w 584425"/>
                <a:gd name="connsiteY17" fmla="*/ 497362 h 898298"/>
                <a:gd name="connsiteX18" fmla="*/ 341042 w 584425"/>
                <a:gd name="connsiteY18" fmla="*/ 612284 h 898298"/>
                <a:gd name="connsiteX19" fmla="*/ 393430 w 584425"/>
                <a:gd name="connsiteY19" fmla="*/ 845470 h 898298"/>
                <a:gd name="connsiteX20" fmla="*/ 446259 w 584425"/>
                <a:gd name="connsiteY20" fmla="*/ 898298 h 898298"/>
                <a:gd name="connsiteX21" fmla="*/ 499087 w 584425"/>
                <a:gd name="connsiteY21" fmla="*/ 845470 h 898298"/>
                <a:gd name="connsiteX22" fmla="*/ 449081 w 584425"/>
                <a:gd name="connsiteY22" fmla="*/ 626351 h 898298"/>
                <a:gd name="connsiteX23" fmla="*/ 427950 w 584425"/>
                <a:gd name="connsiteY23" fmla="*/ 560276 h 898298"/>
                <a:gd name="connsiteX24" fmla="*/ 371279 w 584425"/>
                <a:gd name="connsiteY24" fmla="*/ 435549 h 898298"/>
                <a:gd name="connsiteX25" fmla="*/ 385506 w 584425"/>
                <a:gd name="connsiteY25" fmla="*/ 240584 h 898298"/>
                <a:gd name="connsiteX26" fmla="*/ 410599 w 584425"/>
                <a:gd name="connsiteY26" fmla="*/ 298696 h 898298"/>
                <a:gd name="connsiteX27" fmla="*/ 468491 w 584425"/>
                <a:gd name="connsiteY27" fmla="*/ 363470 h 898298"/>
                <a:gd name="connsiteX28" fmla="*/ 522201 w 584425"/>
                <a:gd name="connsiteY28" fmla="*/ 416299 h 898298"/>
                <a:gd name="connsiteX29" fmla="*/ 546514 w 584425"/>
                <a:gd name="connsiteY29" fmla="*/ 418939 h 898298"/>
                <a:gd name="connsiteX30" fmla="*/ 582413 w 584425"/>
                <a:gd name="connsiteY30" fmla="*/ 380900 h 898298"/>
                <a:gd name="connsiteX31" fmla="*/ 539870 w 584425"/>
                <a:gd name="connsiteY31" fmla="*/ 304018 h 898298"/>
                <a:gd name="connsiteX0" fmla="*/ 539870 w 584425"/>
                <a:gd name="connsiteY0" fmla="*/ 304018 h 898298"/>
                <a:gd name="connsiteX1" fmla="*/ 491944 w 584425"/>
                <a:gd name="connsiteY1" fmla="*/ 251969 h 898298"/>
                <a:gd name="connsiteX2" fmla="*/ 390209 w 584425"/>
                <a:gd name="connsiteY2" fmla="*/ 29491 h 898298"/>
                <a:gd name="connsiteX3" fmla="*/ 257278 w 584425"/>
                <a:gd name="connsiteY3" fmla="*/ 4977 h 898298"/>
                <a:gd name="connsiteX4" fmla="*/ 98912 w 584425"/>
                <a:gd name="connsiteY4" fmla="*/ 83420 h 898298"/>
                <a:gd name="connsiteX5" fmla="*/ 69856 w 584425"/>
                <a:gd name="connsiteY5" fmla="*/ 112475 h 898298"/>
                <a:gd name="connsiteX6" fmla="*/ 3821 w 584425"/>
                <a:gd name="connsiteY6" fmla="*/ 270961 h 898298"/>
                <a:gd name="connsiteX7" fmla="*/ 32876 w 584425"/>
                <a:gd name="connsiteY7" fmla="*/ 339638 h 898298"/>
                <a:gd name="connsiteX8" fmla="*/ 52687 w 584425"/>
                <a:gd name="connsiteY8" fmla="*/ 343600 h 898298"/>
                <a:gd name="connsiteX9" fmla="*/ 101553 w 584425"/>
                <a:gd name="connsiteY9" fmla="*/ 310582 h 898298"/>
                <a:gd name="connsiteX10" fmla="*/ 155702 w 584425"/>
                <a:gd name="connsiteY10" fmla="*/ 173228 h 898298"/>
                <a:gd name="connsiteX11" fmla="*/ 211172 w 584425"/>
                <a:gd name="connsiteY11" fmla="*/ 152097 h 898298"/>
                <a:gd name="connsiteX12" fmla="*/ 170049 w 584425"/>
                <a:gd name="connsiteY12" fmla="*/ 585269 h 898298"/>
                <a:gd name="connsiteX13" fmla="*/ 85943 w 584425"/>
                <a:gd name="connsiteY13" fmla="*/ 771972 h 898298"/>
                <a:gd name="connsiteX14" fmla="*/ 113657 w 584425"/>
                <a:gd name="connsiteY14" fmla="*/ 853054 h 898298"/>
                <a:gd name="connsiteX15" fmla="*/ 190319 w 584425"/>
                <a:gd name="connsiteY15" fmla="*/ 818955 h 898298"/>
                <a:gd name="connsiteX16" fmla="*/ 244250 w 584425"/>
                <a:gd name="connsiteY16" fmla="*/ 653967 h 898298"/>
                <a:gd name="connsiteX17" fmla="*/ 276988 w 584425"/>
                <a:gd name="connsiteY17" fmla="*/ 497362 h 898298"/>
                <a:gd name="connsiteX18" fmla="*/ 341042 w 584425"/>
                <a:gd name="connsiteY18" fmla="*/ 612284 h 898298"/>
                <a:gd name="connsiteX19" fmla="*/ 393430 w 584425"/>
                <a:gd name="connsiteY19" fmla="*/ 845470 h 898298"/>
                <a:gd name="connsiteX20" fmla="*/ 446259 w 584425"/>
                <a:gd name="connsiteY20" fmla="*/ 898298 h 898298"/>
                <a:gd name="connsiteX21" fmla="*/ 499087 w 584425"/>
                <a:gd name="connsiteY21" fmla="*/ 845470 h 898298"/>
                <a:gd name="connsiteX22" fmla="*/ 449081 w 584425"/>
                <a:gd name="connsiteY22" fmla="*/ 626351 h 898298"/>
                <a:gd name="connsiteX23" fmla="*/ 427950 w 584425"/>
                <a:gd name="connsiteY23" fmla="*/ 560276 h 898298"/>
                <a:gd name="connsiteX24" fmla="*/ 371279 w 584425"/>
                <a:gd name="connsiteY24" fmla="*/ 435549 h 898298"/>
                <a:gd name="connsiteX25" fmla="*/ 385506 w 584425"/>
                <a:gd name="connsiteY25" fmla="*/ 240584 h 898298"/>
                <a:gd name="connsiteX26" fmla="*/ 410599 w 584425"/>
                <a:gd name="connsiteY26" fmla="*/ 298696 h 898298"/>
                <a:gd name="connsiteX27" fmla="*/ 468491 w 584425"/>
                <a:gd name="connsiteY27" fmla="*/ 363470 h 898298"/>
                <a:gd name="connsiteX28" fmla="*/ 522201 w 584425"/>
                <a:gd name="connsiteY28" fmla="*/ 416299 h 898298"/>
                <a:gd name="connsiteX29" fmla="*/ 546514 w 584425"/>
                <a:gd name="connsiteY29" fmla="*/ 418939 h 898298"/>
                <a:gd name="connsiteX30" fmla="*/ 582413 w 584425"/>
                <a:gd name="connsiteY30" fmla="*/ 380900 h 898298"/>
                <a:gd name="connsiteX31" fmla="*/ 539870 w 584425"/>
                <a:gd name="connsiteY31" fmla="*/ 304018 h 898298"/>
                <a:gd name="connsiteX0" fmla="*/ 539870 w 584425"/>
                <a:gd name="connsiteY0" fmla="*/ 304018 h 898298"/>
                <a:gd name="connsiteX1" fmla="*/ 491944 w 584425"/>
                <a:gd name="connsiteY1" fmla="*/ 251969 h 898298"/>
                <a:gd name="connsiteX2" fmla="*/ 390209 w 584425"/>
                <a:gd name="connsiteY2" fmla="*/ 29491 h 898298"/>
                <a:gd name="connsiteX3" fmla="*/ 257278 w 584425"/>
                <a:gd name="connsiteY3" fmla="*/ 4977 h 898298"/>
                <a:gd name="connsiteX4" fmla="*/ 98912 w 584425"/>
                <a:gd name="connsiteY4" fmla="*/ 83420 h 898298"/>
                <a:gd name="connsiteX5" fmla="*/ 69856 w 584425"/>
                <a:gd name="connsiteY5" fmla="*/ 112475 h 898298"/>
                <a:gd name="connsiteX6" fmla="*/ 3821 w 584425"/>
                <a:gd name="connsiteY6" fmla="*/ 270961 h 898298"/>
                <a:gd name="connsiteX7" fmla="*/ 32876 w 584425"/>
                <a:gd name="connsiteY7" fmla="*/ 339638 h 898298"/>
                <a:gd name="connsiteX8" fmla="*/ 52687 w 584425"/>
                <a:gd name="connsiteY8" fmla="*/ 343600 h 898298"/>
                <a:gd name="connsiteX9" fmla="*/ 101553 w 584425"/>
                <a:gd name="connsiteY9" fmla="*/ 310582 h 898298"/>
                <a:gd name="connsiteX10" fmla="*/ 155702 w 584425"/>
                <a:gd name="connsiteY10" fmla="*/ 173228 h 898298"/>
                <a:gd name="connsiteX11" fmla="*/ 211172 w 584425"/>
                <a:gd name="connsiteY11" fmla="*/ 152097 h 898298"/>
                <a:gd name="connsiteX12" fmla="*/ 170049 w 584425"/>
                <a:gd name="connsiteY12" fmla="*/ 585269 h 898298"/>
                <a:gd name="connsiteX13" fmla="*/ 85943 w 584425"/>
                <a:gd name="connsiteY13" fmla="*/ 771972 h 898298"/>
                <a:gd name="connsiteX14" fmla="*/ 113657 w 584425"/>
                <a:gd name="connsiteY14" fmla="*/ 853054 h 898298"/>
                <a:gd name="connsiteX15" fmla="*/ 152816 w 584425"/>
                <a:gd name="connsiteY15" fmla="*/ 846716 h 898298"/>
                <a:gd name="connsiteX16" fmla="*/ 190319 w 584425"/>
                <a:gd name="connsiteY16" fmla="*/ 818955 h 898298"/>
                <a:gd name="connsiteX17" fmla="*/ 244250 w 584425"/>
                <a:gd name="connsiteY17" fmla="*/ 653967 h 898298"/>
                <a:gd name="connsiteX18" fmla="*/ 276988 w 584425"/>
                <a:gd name="connsiteY18" fmla="*/ 497362 h 898298"/>
                <a:gd name="connsiteX19" fmla="*/ 341042 w 584425"/>
                <a:gd name="connsiteY19" fmla="*/ 612284 h 898298"/>
                <a:gd name="connsiteX20" fmla="*/ 393430 w 584425"/>
                <a:gd name="connsiteY20" fmla="*/ 845470 h 898298"/>
                <a:gd name="connsiteX21" fmla="*/ 446259 w 584425"/>
                <a:gd name="connsiteY21" fmla="*/ 898298 h 898298"/>
                <a:gd name="connsiteX22" fmla="*/ 499087 w 584425"/>
                <a:gd name="connsiteY22" fmla="*/ 845470 h 898298"/>
                <a:gd name="connsiteX23" fmla="*/ 449081 w 584425"/>
                <a:gd name="connsiteY23" fmla="*/ 626351 h 898298"/>
                <a:gd name="connsiteX24" fmla="*/ 427950 w 584425"/>
                <a:gd name="connsiteY24" fmla="*/ 560276 h 898298"/>
                <a:gd name="connsiteX25" fmla="*/ 371279 w 584425"/>
                <a:gd name="connsiteY25" fmla="*/ 435549 h 898298"/>
                <a:gd name="connsiteX26" fmla="*/ 385506 w 584425"/>
                <a:gd name="connsiteY26" fmla="*/ 240584 h 898298"/>
                <a:gd name="connsiteX27" fmla="*/ 410599 w 584425"/>
                <a:gd name="connsiteY27" fmla="*/ 298696 h 898298"/>
                <a:gd name="connsiteX28" fmla="*/ 468491 w 584425"/>
                <a:gd name="connsiteY28" fmla="*/ 363470 h 898298"/>
                <a:gd name="connsiteX29" fmla="*/ 522201 w 584425"/>
                <a:gd name="connsiteY29" fmla="*/ 416299 h 898298"/>
                <a:gd name="connsiteX30" fmla="*/ 546514 w 584425"/>
                <a:gd name="connsiteY30" fmla="*/ 418939 h 898298"/>
                <a:gd name="connsiteX31" fmla="*/ 582413 w 584425"/>
                <a:gd name="connsiteY31" fmla="*/ 380900 h 898298"/>
                <a:gd name="connsiteX32" fmla="*/ 539870 w 584425"/>
                <a:gd name="connsiteY32" fmla="*/ 304018 h 898298"/>
                <a:gd name="connsiteX0" fmla="*/ 539870 w 584425"/>
                <a:gd name="connsiteY0" fmla="*/ 304018 h 898298"/>
                <a:gd name="connsiteX1" fmla="*/ 491944 w 584425"/>
                <a:gd name="connsiteY1" fmla="*/ 251969 h 898298"/>
                <a:gd name="connsiteX2" fmla="*/ 390209 w 584425"/>
                <a:gd name="connsiteY2" fmla="*/ 29491 h 898298"/>
                <a:gd name="connsiteX3" fmla="*/ 257278 w 584425"/>
                <a:gd name="connsiteY3" fmla="*/ 4977 h 898298"/>
                <a:gd name="connsiteX4" fmla="*/ 98912 w 584425"/>
                <a:gd name="connsiteY4" fmla="*/ 83420 h 898298"/>
                <a:gd name="connsiteX5" fmla="*/ 69856 w 584425"/>
                <a:gd name="connsiteY5" fmla="*/ 112475 h 898298"/>
                <a:gd name="connsiteX6" fmla="*/ 3821 w 584425"/>
                <a:gd name="connsiteY6" fmla="*/ 270961 h 898298"/>
                <a:gd name="connsiteX7" fmla="*/ 32876 w 584425"/>
                <a:gd name="connsiteY7" fmla="*/ 339638 h 898298"/>
                <a:gd name="connsiteX8" fmla="*/ 52687 w 584425"/>
                <a:gd name="connsiteY8" fmla="*/ 343600 h 898298"/>
                <a:gd name="connsiteX9" fmla="*/ 101553 w 584425"/>
                <a:gd name="connsiteY9" fmla="*/ 310582 h 898298"/>
                <a:gd name="connsiteX10" fmla="*/ 155702 w 584425"/>
                <a:gd name="connsiteY10" fmla="*/ 173228 h 898298"/>
                <a:gd name="connsiteX11" fmla="*/ 211172 w 584425"/>
                <a:gd name="connsiteY11" fmla="*/ 152097 h 898298"/>
                <a:gd name="connsiteX12" fmla="*/ 170049 w 584425"/>
                <a:gd name="connsiteY12" fmla="*/ 585269 h 898298"/>
                <a:gd name="connsiteX13" fmla="*/ 85943 w 584425"/>
                <a:gd name="connsiteY13" fmla="*/ 771972 h 898298"/>
                <a:gd name="connsiteX14" fmla="*/ 113657 w 584425"/>
                <a:gd name="connsiteY14" fmla="*/ 853054 h 898298"/>
                <a:gd name="connsiteX15" fmla="*/ 162341 w 584425"/>
                <a:gd name="connsiteY15" fmla="*/ 853860 h 898298"/>
                <a:gd name="connsiteX16" fmla="*/ 190319 w 584425"/>
                <a:gd name="connsiteY16" fmla="*/ 818955 h 898298"/>
                <a:gd name="connsiteX17" fmla="*/ 244250 w 584425"/>
                <a:gd name="connsiteY17" fmla="*/ 653967 h 898298"/>
                <a:gd name="connsiteX18" fmla="*/ 276988 w 584425"/>
                <a:gd name="connsiteY18" fmla="*/ 497362 h 898298"/>
                <a:gd name="connsiteX19" fmla="*/ 341042 w 584425"/>
                <a:gd name="connsiteY19" fmla="*/ 612284 h 898298"/>
                <a:gd name="connsiteX20" fmla="*/ 393430 w 584425"/>
                <a:gd name="connsiteY20" fmla="*/ 845470 h 898298"/>
                <a:gd name="connsiteX21" fmla="*/ 446259 w 584425"/>
                <a:gd name="connsiteY21" fmla="*/ 898298 h 898298"/>
                <a:gd name="connsiteX22" fmla="*/ 499087 w 584425"/>
                <a:gd name="connsiteY22" fmla="*/ 845470 h 898298"/>
                <a:gd name="connsiteX23" fmla="*/ 449081 w 584425"/>
                <a:gd name="connsiteY23" fmla="*/ 626351 h 898298"/>
                <a:gd name="connsiteX24" fmla="*/ 427950 w 584425"/>
                <a:gd name="connsiteY24" fmla="*/ 560276 h 898298"/>
                <a:gd name="connsiteX25" fmla="*/ 371279 w 584425"/>
                <a:gd name="connsiteY25" fmla="*/ 435549 h 898298"/>
                <a:gd name="connsiteX26" fmla="*/ 385506 w 584425"/>
                <a:gd name="connsiteY26" fmla="*/ 240584 h 898298"/>
                <a:gd name="connsiteX27" fmla="*/ 410599 w 584425"/>
                <a:gd name="connsiteY27" fmla="*/ 298696 h 898298"/>
                <a:gd name="connsiteX28" fmla="*/ 468491 w 584425"/>
                <a:gd name="connsiteY28" fmla="*/ 363470 h 898298"/>
                <a:gd name="connsiteX29" fmla="*/ 522201 w 584425"/>
                <a:gd name="connsiteY29" fmla="*/ 416299 h 898298"/>
                <a:gd name="connsiteX30" fmla="*/ 546514 w 584425"/>
                <a:gd name="connsiteY30" fmla="*/ 418939 h 898298"/>
                <a:gd name="connsiteX31" fmla="*/ 582413 w 584425"/>
                <a:gd name="connsiteY31" fmla="*/ 380900 h 898298"/>
                <a:gd name="connsiteX32" fmla="*/ 539870 w 584425"/>
                <a:gd name="connsiteY32" fmla="*/ 304018 h 898298"/>
                <a:gd name="connsiteX0" fmla="*/ 539870 w 584425"/>
                <a:gd name="connsiteY0" fmla="*/ 304018 h 898298"/>
                <a:gd name="connsiteX1" fmla="*/ 491944 w 584425"/>
                <a:gd name="connsiteY1" fmla="*/ 251969 h 898298"/>
                <a:gd name="connsiteX2" fmla="*/ 390209 w 584425"/>
                <a:gd name="connsiteY2" fmla="*/ 29491 h 898298"/>
                <a:gd name="connsiteX3" fmla="*/ 257278 w 584425"/>
                <a:gd name="connsiteY3" fmla="*/ 4977 h 898298"/>
                <a:gd name="connsiteX4" fmla="*/ 98912 w 584425"/>
                <a:gd name="connsiteY4" fmla="*/ 83420 h 898298"/>
                <a:gd name="connsiteX5" fmla="*/ 69856 w 584425"/>
                <a:gd name="connsiteY5" fmla="*/ 112475 h 898298"/>
                <a:gd name="connsiteX6" fmla="*/ 3821 w 584425"/>
                <a:gd name="connsiteY6" fmla="*/ 270961 h 898298"/>
                <a:gd name="connsiteX7" fmla="*/ 32876 w 584425"/>
                <a:gd name="connsiteY7" fmla="*/ 339638 h 898298"/>
                <a:gd name="connsiteX8" fmla="*/ 52687 w 584425"/>
                <a:gd name="connsiteY8" fmla="*/ 343600 h 898298"/>
                <a:gd name="connsiteX9" fmla="*/ 101553 w 584425"/>
                <a:gd name="connsiteY9" fmla="*/ 310582 h 898298"/>
                <a:gd name="connsiteX10" fmla="*/ 155702 w 584425"/>
                <a:gd name="connsiteY10" fmla="*/ 173228 h 898298"/>
                <a:gd name="connsiteX11" fmla="*/ 211172 w 584425"/>
                <a:gd name="connsiteY11" fmla="*/ 152097 h 898298"/>
                <a:gd name="connsiteX12" fmla="*/ 170049 w 584425"/>
                <a:gd name="connsiteY12" fmla="*/ 585269 h 898298"/>
                <a:gd name="connsiteX13" fmla="*/ 85943 w 584425"/>
                <a:gd name="connsiteY13" fmla="*/ 771972 h 898298"/>
                <a:gd name="connsiteX14" fmla="*/ 113657 w 584425"/>
                <a:gd name="connsiteY14" fmla="*/ 853054 h 898298"/>
                <a:gd name="connsiteX15" fmla="*/ 162341 w 584425"/>
                <a:gd name="connsiteY15" fmla="*/ 853860 h 898298"/>
                <a:gd name="connsiteX16" fmla="*/ 190319 w 584425"/>
                <a:gd name="connsiteY16" fmla="*/ 818955 h 898298"/>
                <a:gd name="connsiteX17" fmla="*/ 246631 w 584425"/>
                <a:gd name="connsiteY17" fmla="*/ 663492 h 898298"/>
                <a:gd name="connsiteX18" fmla="*/ 276988 w 584425"/>
                <a:gd name="connsiteY18" fmla="*/ 497362 h 898298"/>
                <a:gd name="connsiteX19" fmla="*/ 341042 w 584425"/>
                <a:gd name="connsiteY19" fmla="*/ 612284 h 898298"/>
                <a:gd name="connsiteX20" fmla="*/ 393430 w 584425"/>
                <a:gd name="connsiteY20" fmla="*/ 845470 h 898298"/>
                <a:gd name="connsiteX21" fmla="*/ 446259 w 584425"/>
                <a:gd name="connsiteY21" fmla="*/ 898298 h 898298"/>
                <a:gd name="connsiteX22" fmla="*/ 499087 w 584425"/>
                <a:gd name="connsiteY22" fmla="*/ 845470 h 898298"/>
                <a:gd name="connsiteX23" fmla="*/ 449081 w 584425"/>
                <a:gd name="connsiteY23" fmla="*/ 626351 h 898298"/>
                <a:gd name="connsiteX24" fmla="*/ 427950 w 584425"/>
                <a:gd name="connsiteY24" fmla="*/ 560276 h 898298"/>
                <a:gd name="connsiteX25" fmla="*/ 371279 w 584425"/>
                <a:gd name="connsiteY25" fmla="*/ 435549 h 898298"/>
                <a:gd name="connsiteX26" fmla="*/ 385506 w 584425"/>
                <a:gd name="connsiteY26" fmla="*/ 240584 h 898298"/>
                <a:gd name="connsiteX27" fmla="*/ 410599 w 584425"/>
                <a:gd name="connsiteY27" fmla="*/ 298696 h 898298"/>
                <a:gd name="connsiteX28" fmla="*/ 468491 w 584425"/>
                <a:gd name="connsiteY28" fmla="*/ 363470 h 898298"/>
                <a:gd name="connsiteX29" fmla="*/ 522201 w 584425"/>
                <a:gd name="connsiteY29" fmla="*/ 416299 h 898298"/>
                <a:gd name="connsiteX30" fmla="*/ 546514 w 584425"/>
                <a:gd name="connsiteY30" fmla="*/ 418939 h 898298"/>
                <a:gd name="connsiteX31" fmla="*/ 582413 w 584425"/>
                <a:gd name="connsiteY31" fmla="*/ 380900 h 898298"/>
                <a:gd name="connsiteX32" fmla="*/ 539870 w 584425"/>
                <a:gd name="connsiteY32" fmla="*/ 304018 h 898298"/>
                <a:gd name="connsiteX0" fmla="*/ 539870 w 584425"/>
                <a:gd name="connsiteY0" fmla="*/ 304018 h 898298"/>
                <a:gd name="connsiteX1" fmla="*/ 491944 w 584425"/>
                <a:gd name="connsiteY1" fmla="*/ 251969 h 898298"/>
                <a:gd name="connsiteX2" fmla="*/ 390209 w 584425"/>
                <a:gd name="connsiteY2" fmla="*/ 29491 h 898298"/>
                <a:gd name="connsiteX3" fmla="*/ 257278 w 584425"/>
                <a:gd name="connsiteY3" fmla="*/ 4977 h 898298"/>
                <a:gd name="connsiteX4" fmla="*/ 98912 w 584425"/>
                <a:gd name="connsiteY4" fmla="*/ 83420 h 898298"/>
                <a:gd name="connsiteX5" fmla="*/ 69856 w 584425"/>
                <a:gd name="connsiteY5" fmla="*/ 112475 h 898298"/>
                <a:gd name="connsiteX6" fmla="*/ 3821 w 584425"/>
                <a:gd name="connsiteY6" fmla="*/ 270961 h 898298"/>
                <a:gd name="connsiteX7" fmla="*/ 32876 w 584425"/>
                <a:gd name="connsiteY7" fmla="*/ 339638 h 898298"/>
                <a:gd name="connsiteX8" fmla="*/ 52687 w 584425"/>
                <a:gd name="connsiteY8" fmla="*/ 343600 h 898298"/>
                <a:gd name="connsiteX9" fmla="*/ 101553 w 584425"/>
                <a:gd name="connsiteY9" fmla="*/ 310582 h 898298"/>
                <a:gd name="connsiteX10" fmla="*/ 155702 w 584425"/>
                <a:gd name="connsiteY10" fmla="*/ 173228 h 898298"/>
                <a:gd name="connsiteX11" fmla="*/ 211172 w 584425"/>
                <a:gd name="connsiteY11" fmla="*/ 152097 h 898298"/>
                <a:gd name="connsiteX12" fmla="*/ 170049 w 584425"/>
                <a:gd name="connsiteY12" fmla="*/ 585269 h 898298"/>
                <a:gd name="connsiteX13" fmla="*/ 85943 w 584425"/>
                <a:gd name="connsiteY13" fmla="*/ 771972 h 898298"/>
                <a:gd name="connsiteX14" fmla="*/ 113657 w 584425"/>
                <a:gd name="connsiteY14" fmla="*/ 853054 h 898298"/>
                <a:gd name="connsiteX15" fmla="*/ 162341 w 584425"/>
                <a:gd name="connsiteY15" fmla="*/ 853860 h 898298"/>
                <a:gd name="connsiteX16" fmla="*/ 190319 w 584425"/>
                <a:gd name="connsiteY16" fmla="*/ 818955 h 898298"/>
                <a:gd name="connsiteX17" fmla="*/ 246631 w 584425"/>
                <a:gd name="connsiteY17" fmla="*/ 663492 h 898298"/>
                <a:gd name="connsiteX18" fmla="*/ 276988 w 584425"/>
                <a:gd name="connsiteY18" fmla="*/ 497362 h 898298"/>
                <a:gd name="connsiteX19" fmla="*/ 341042 w 584425"/>
                <a:gd name="connsiteY19" fmla="*/ 612284 h 898298"/>
                <a:gd name="connsiteX20" fmla="*/ 393430 w 584425"/>
                <a:gd name="connsiteY20" fmla="*/ 845470 h 898298"/>
                <a:gd name="connsiteX21" fmla="*/ 446259 w 584425"/>
                <a:gd name="connsiteY21" fmla="*/ 898298 h 898298"/>
                <a:gd name="connsiteX22" fmla="*/ 499087 w 584425"/>
                <a:gd name="connsiteY22" fmla="*/ 845470 h 898298"/>
                <a:gd name="connsiteX23" fmla="*/ 449081 w 584425"/>
                <a:gd name="connsiteY23" fmla="*/ 626351 h 898298"/>
                <a:gd name="connsiteX24" fmla="*/ 427950 w 584425"/>
                <a:gd name="connsiteY24" fmla="*/ 560276 h 898298"/>
                <a:gd name="connsiteX25" fmla="*/ 371279 w 584425"/>
                <a:gd name="connsiteY25" fmla="*/ 435549 h 898298"/>
                <a:gd name="connsiteX26" fmla="*/ 385506 w 584425"/>
                <a:gd name="connsiteY26" fmla="*/ 240584 h 898298"/>
                <a:gd name="connsiteX27" fmla="*/ 410599 w 584425"/>
                <a:gd name="connsiteY27" fmla="*/ 298696 h 898298"/>
                <a:gd name="connsiteX28" fmla="*/ 468491 w 584425"/>
                <a:gd name="connsiteY28" fmla="*/ 363470 h 898298"/>
                <a:gd name="connsiteX29" fmla="*/ 522201 w 584425"/>
                <a:gd name="connsiteY29" fmla="*/ 416299 h 898298"/>
                <a:gd name="connsiteX30" fmla="*/ 546514 w 584425"/>
                <a:gd name="connsiteY30" fmla="*/ 418939 h 898298"/>
                <a:gd name="connsiteX31" fmla="*/ 582413 w 584425"/>
                <a:gd name="connsiteY31" fmla="*/ 380900 h 898298"/>
                <a:gd name="connsiteX32" fmla="*/ 539870 w 584425"/>
                <a:gd name="connsiteY32" fmla="*/ 304018 h 898298"/>
                <a:gd name="connsiteX0" fmla="*/ 539870 w 584425"/>
                <a:gd name="connsiteY0" fmla="*/ 304018 h 898298"/>
                <a:gd name="connsiteX1" fmla="*/ 491944 w 584425"/>
                <a:gd name="connsiteY1" fmla="*/ 251969 h 898298"/>
                <a:gd name="connsiteX2" fmla="*/ 390209 w 584425"/>
                <a:gd name="connsiteY2" fmla="*/ 29491 h 898298"/>
                <a:gd name="connsiteX3" fmla="*/ 257278 w 584425"/>
                <a:gd name="connsiteY3" fmla="*/ 4977 h 898298"/>
                <a:gd name="connsiteX4" fmla="*/ 98912 w 584425"/>
                <a:gd name="connsiteY4" fmla="*/ 83420 h 898298"/>
                <a:gd name="connsiteX5" fmla="*/ 69856 w 584425"/>
                <a:gd name="connsiteY5" fmla="*/ 112475 h 898298"/>
                <a:gd name="connsiteX6" fmla="*/ 3821 w 584425"/>
                <a:gd name="connsiteY6" fmla="*/ 270961 h 898298"/>
                <a:gd name="connsiteX7" fmla="*/ 32876 w 584425"/>
                <a:gd name="connsiteY7" fmla="*/ 339638 h 898298"/>
                <a:gd name="connsiteX8" fmla="*/ 52687 w 584425"/>
                <a:gd name="connsiteY8" fmla="*/ 343600 h 898298"/>
                <a:gd name="connsiteX9" fmla="*/ 101553 w 584425"/>
                <a:gd name="connsiteY9" fmla="*/ 310582 h 898298"/>
                <a:gd name="connsiteX10" fmla="*/ 155702 w 584425"/>
                <a:gd name="connsiteY10" fmla="*/ 173228 h 898298"/>
                <a:gd name="connsiteX11" fmla="*/ 211172 w 584425"/>
                <a:gd name="connsiteY11" fmla="*/ 152097 h 898298"/>
                <a:gd name="connsiteX12" fmla="*/ 170049 w 584425"/>
                <a:gd name="connsiteY12" fmla="*/ 585269 h 898298"/>
                <a:gd name="connsiteX13" fmla="*/ 85943 w 584425"/>
                <a:gd name="connsiteY13" fmla="*/ 771972 h 898298"/>
                <a:gd name="connsiteX14" fmla="*/ 113657 w 584425"/>
                <a:gd name="connsiteY14" fmla="*/ 853054 h 898298"/>
                <a:gd name="connsiteX15" fmla="*/ 162341 w 584425"/>
                <a:gd name="connsiteY15" fmla="*/ 853860 h 898298"/>
                <a:gd name="connsiteX16" fmla="*/ 190319 w 584425"/>
                <a:gd name="connsiteY16" fmla="*/ 818955 h 898298"/>
                <a:gd name="connsiteX17" fmla="*/ 246631 w 584425"/>
                <a:gd name="connsiteY17" fmla="*/ 663492 h 898298"/>
                <a:gd name="connsiteX18" fmla="*/ 300800 w 584425"/>
                <a:gd name="connsiteY18" fmla="*/ 518794 h 898298"/>
                <a:gd name="connsiteX19" fmla="*/ 341042 w 584425"/>
                <a:gd name="connsiteY19" fmla="*/ 612284 h 898298"/>
                <a:gd name="connsiteX20" fmla="*/ 393430 w 584425"/>
                <a:gd name="connsiteY20" fmla="*/ 845470 h 898298"/>
                <a:gd name="connsiteX21" fmla="*/ 446259 w 584425"/>
                <a:gd name="connsiteY21" fmla="*/ 898298 h 898298"/>
                <a:gd name="connsiteX22" fmla="*/ 499087 w 584425"/>
                <a:gd name="connsiteY22" fmla="*/ 845470 h 898298"/>
                <a:gd name="connsiteX23" fmla="*/ 449081 w 584425"/>
                <a:gd name="connsiteY23" fmla="*/ 626351 h 898298"/>
                <a:gd name="connsiteX24" fmla="*/ 427950 w 584425"/>
                <a:gd name="connsiteY24" fmla="*/ 560276 h 898298"/>
                <a:gd name="connsiteX25" fmla="*/ 371279 w 584425"/>
                <a:gd name="connsiteY25" fmla="*/ 435549 h 898298"/>
                <a:gd name="connsiteX26" fmla="*/ 385506 w 584425"/>
                <a:gd name="connsiteY26" fmla="*/ 240584 h 898298"/>
                <a:gd name="connsiteX27" fmla="*/ 410599 w 584425"/>
                <a:gd name="connsiteY27" fmla="*/ 298696 h 898298"/>
                <a:gd name="connsiteX28" fmla="*/ 468491 w 584425"/>
                <a:gd name="connsiteY28" fmla="*/ 363470 h 898298"/>
                <a:gd name="connsiteX29" fmla="*/ 522201 w 584425"/>
                <a:gd name="connsiteY29" fmla="*/ 416299 h 898298"/>
                <a:gd name="connsiteX30" fmla="*/ 546514 w 584425"/>
                <a:gd name="connsiteY30" fmla="*/ 418939 h 898298"/>
                <a:gd name="connsiteX31" fmla="*/ 582413 w 584425"/>
                <a:gd name="connsiteY31" fmla="*/ 380900 h 898298"/>
                <a:gd name="connsiteX32" fmla="*/ 539870 w 584425"/>
                <a:gd name="connsiteY32" fmla="*/ 304018 h 898298"/>
                <a:gd name="connsiteX0" fmla="*/ 539870 w 584425"/>
                <a:gd name="connsiteY0" fmla="*/ 304018 h 898298"/>
                <a:gd name="connsiteX1" fmla="*/ 491944 w 584425"/>
                <a:gd name="connsiteY1" fmla="*/ 251969 h 898298"/>
                <a:gd name="connsiteX2" fmla="*/ 390209 w 584425"/>
                <a:gd name="connsiteY2" fmla="*/ 29491 h 898298"/>
                <a:gd name="connsiteX3" fmla="*/ 257278 w 584425"/>
                <a:gd name="connsiteY3" fmla="*/ 4977 h 898298"/>
                <a:gd name="connsiteX4" fmla="*/ 98912 w 584425"/>
                <a:gd name="connsiteY4" fmla="*/ 83420 h 898298"/>
                <a:gd name="connsiteX5" fmla="*/ 69856 w 584425"/>
                <a:gd name="connsiteY5" fmla="*/ 112475 h 898298"/>
                <a:gd name="connsiteX6" fmla="*/ 3821 w 584425"/>
                <a:gd name="connsiteY6" fmla="*/ 270961 h 898298"/>
                <a:gd name="connsiteX7" fmla="*/ 32876 w 584425"/>
                <a:gd name="connsiteY7" fmla="*/ 339638 h 898298"/>
                <a:gd name="connsiteX8" fmla="*/ 52687 w 584425"/>
                <a:gd name="connsiteY8" fmla="*/ 343600 h 898298"/>
                <a:gd name="connsiteX9" fmla="*/ 101553 w 584425"/>
                <a:gd name="connsiteY9" fmla="*/ 310582 h 898298"/>
                <a:gd name="connsiteX10" fmla="*/ 155702 w 584425"/>
                <a:gd name="connsiteY10" fmla="*/ 173228 h 898298"/>
                <a:gd name="connsiteX11" fmla="*/ 211172 w 584425"/>
                <a:gd name="connsiteY11" fmla="*/ 152097 h 898298"/>
                <a:gd name="connsiteX12" fmla="*/ 170049 w 584425"/>
                <a:gd name="connsiteY12" fmla="*/ 585269 h 898298"/>
                <a:gd name="connsiteX13" fmla="*/ 85943 w 584425"/>
                <a:gd name="connsiteY13" fmla="*/ 771972 h 898298"/>
                <a:gd name="connsiteX14" fmla="*/ 113657 w 584425"/>
                <a:gd name="connsiteY14" fmla="*/ 853054 h 898298"/>
                <a:gd name="connsiteX15" fmla="*/ 162341 w 584425"/>
                <a:gd name="connsiteY15" fmla="*/ 853860 h 898298"/>
                <a:gd name="connsiteX16" fmla="*/ 190319 w 584425"/>
                <a:gd name="connsiteY16" fmla="*/ 818955 h 898298"/>
                <a:gd name="connsiteX17" fmla="*/ 246631 w 584425"/>
                <a:gd name="connsiteY17" fmla="*/ 663492 h 898298"/>
                <a:gd name="connsiteX18" fmla="*/ 300800 w 584425"/>
                <a:gd name="connsiteY18" fmla="*/ 518794 h 898298"/>
                <a:gd name="connsiteX19" fmla="*/ 341042 w 584425"/>
                <a:gd name="connsiteY19" fmla="*/ 612284 h 898298"/>
                <a:gd name="connsiteX20" fmla="*/ 393430 w 584425"/>
                <a:gd name="connsiteY20" fmla="*/ 845470 h 898298"/>
                <a:gd name="connsiteX21" fmla="*/ 446259 w 584425"/>
                <a:gd name="connsiteY21" fmla="*/ 898298 h 898298"/>
                <a:gd name="connsiteX22" fmla="*/ 499087 w 584425"/>
                <a:gd name="connsiteY22" fmla="*/ 845470 h 898298"/>
                <a:gd name="connsiteX23" fmla="*/ 449081 w 584425"/>
                <a:gd name="connsiteY23" fmla="*/ 626351 h 898298"/>
                <a:gd name="connsiteX24" fmla="*/ 427950 w 584425"/>
                <a:gd name="connsiteY24" fmla="*/ 560276 h 898298"/>
                <a:gd name="connsiteX25" fmla="*/ 371279 w 584425"/>
                <a:gd name="connsiteY25" fmla="*/ 435549 h 898298"/>
                <a:gd name="connsiteX26" fmla="*/ 385506 w 584425"/>
                <a:gd name="connsiteY26" fmla="*/ 240584 h 898298"/>
                <a:gd name="connsiteX27" fmla="*/ 410599 w 584425"/>
                <a:gd name="connsiteY27" fmla="*/ 298696 h 898298"/>
                <a:gd name="connsiteX28" fmla="*/ 468491 w 584425"/>
                <a:gd name="connsiteY28" fmla="*/ 363470 h 898298"/>
                <a:gd name="connsiteX29" fmla="*/ 522201 w 584425"/>
                <a:gd name="connsiteY29" fmla="*/ 416299 h 898298"/>
                <a:gd name="connsiteX30" fmla="*/ 546514 w 584425"/>
                <a:gd name="connsiteY30" fmla="*/ 418939 h 898298"/>
                <a:gd name="connsiteX31" fmla="*/ 582413 w 584425"/>
                <a:gd name="connsiteY31" fmla="*/ 380900 h 898298"/>
                <a:gd name="connsiteX32" fmla="*/ 539870 w 584425"/>
                <a:gd name="connsiteY32" fmla="*/ 304018 h 898298"/>
                <a:gd name="connsiteX0" fmla="*/ 539870 w 584084"/>
                <a:gd name="connsiteY0" fmla="*/ 304018 h 898298"/>
                <a:gd name="connsiteX1" fmla="*/ 491944 w 584084"/>
                <a:gd name="connsiteY1" fmla="*/ 251969 h 898298"/>
                <a:gd name="connsiteX2" fmla="*/ 390209 w 584084"/>
                <a:gd name="connsiteY2" fmla="*/ 29491 h 898298"/>
                <a:gd name="connsiteX3" fmla="*/ 257278 w 584084"/>
                <a:gd name="connsiteY3" fmla="*/ 4977 h 898298"/>
                <a:gd name="connsiteX4" fmla="*/ 98912 w 584084"/>
                <a:gd name="connsiteY4" fmla="*/ 83420 h 898298"/>
                <a:gd name="connsiteX5" fmla="*/ 69856 w 584084"/>
                <a:gd name="connsiteY5" fmla="*/ 112475 h 898298"/>
                <a:gd name="connsiteX6" fmla="*/ 3821 w 584084"/>
                <a:gd name="connsiteY6" fmla="*/ 270961 h 898298"/>
                <a:gd name="connsiteX7" fmla="*/ 32876 w 584084"/>
                <a:gd name="connsiteY7" fmla="*/ 339638 h 898298"/>
                <a:gd name="connsiteX8" fmla="*/ 52687 w 584084"/>
                <a:gd name="connsiteY8" fmla="*/ 343600 h 898298"/>
                <a:gd name="connsiteX9" fmla="*/ 101553 w 584084"/>
                <a:gd name="connsiteY9" fmla="*/ 310582 h 898298"/>
                <a:gd name="connsiteX10" fmla="*/ 155702 w 584084"/>
                <a:gd name="connsiteY10" fmla="*/ 173228 h 898298"/>
                <a:gd name="connsiteX11" fmla="*/ 211172 w 584084"/>
                <a:gd name="connsiteY11" fmla="*/ 152097 h 898298"/>
                <a:gd name="connsiteX12" fmla="*/ 170049 w 584084"/>
                <a:gd name="connsiteY12" fmla="*/ 585269 h 898298"/>
                <a:gd name="connsiteX13" fmla="*/ 85943 w 584084"/>
                <a:gd name="connsiteY13" fmla="*/ 771972 h 898298"/>
                <a:gd name="connsiteX14" fmla="*/ 113657 w 584084"/>
                <a:gd name="connsiteY14" fmla="*/ 853054 h 898298"/>
                <a:gd name="connsiteX15" fmla="*/ 162341 w 584084"/>
                <a:gd name="connsiteY15" fmla="*/ 853860 h 898298"/>
                <a:gd name="connsiteX16" fmla="*/ 190319 w 584084"/>
                <a:gd name="connsiteY16" fmla="*/ 818955 h 898298"/>
                <a:gd name="connsiteX17" fmla="*/ 246631 w 584084"/>
                <a:gd name="connsiteY17" fmla="*/ 663492 h 898298"/>
                <a:gd name="connsiteX18" fmla="*/ 300800 w 584084"/>
                <a:gd name="connsiteY18" fmla="*/ 518794 h 898298"/>
                <a:gd name="connsiteX19" fmla="*/ 341042 w 584084"/>
                <a:gd name="connsiteY19" fmla="*/ 612284 h 898298"/>
                <a:gd name="connsiteX20" fmla="*/ 393430 w 584084"/>
                <a:gd name="connsiteY20" fmla="*/ 845470 h 898298"/>
                <a:gd name="connsiteX21" fmla="*/ 446259 w 584084"/>
                <a:gd name="connsiteY21" fmla="*/ 898298 h 898298"/>
                <a:gd name="connsiteX22" fmla="*/ 499087 w 584084"/>
                <a:gd name="connsiteY22" fmla="*/ 845470 h 898298"/>
                <a:gd name="connsiteX23" fmla="*/ 449081 w 584084"/>
                <a:gd name="connsiteY23" fmla="*/ 626351 h 898298"/>
                <a:gd name="connsiteX24" fmla="*/ 427950 w 584084"/>
                <a:gd name="connsiteY24" fmla="*/ 560276 h 898298"/>
                <a:gd name="connsiteX25" fmla="*/ 371279 w 584084"/>
                <a:gd name="connsiteY25" fmla="*/ 435549 h 898298"/>
                <a:gd name="connsiteX26" fmla="*/ 385506 w 584084"/>
                <a:gd name="connsiteY26" fmla="*/ 240584 h 898298"/>
                <a:gd name="connsiteX27" fmla="*/ 410599 w 584084"/>
                <a:gd name="connsiteY27" fmla="*/ 298696 h 898298"/>
                <a:gd name="connsiteX28" fmla="*/ 468491 w 584084"/>
                <a:gd name="connsiteY28" fmla="*/ 363470 h 898298"/>
                <a:gd name="connsiteX29" fmla="*/ 522201 w 584084"/>
                <a:gd name="connsiteY29" fmla="*/ 416299 h 898298"/>
                <a:gd name="connsiteX30" fmla="*/ 546514 w 584084"/>
                <a:gd name="connsiteY30" fmla="*/ 418939 h 898298"/>
                <a:gd name="connsiteX31" fmla="*/ 582413 w 584084"/>
                <a:gd name="connsiteY31" fmla="*/ 380900 h 898298"/>
                <a:gd name="connsiteX32" fmla="*/ 539870 w 584084"/>
                <a:gd name="connsiteY32" fmla="*/ 304018 h 8982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584084" h="898298">
                  <a:moveTo>
                    <a:pt x="539870" y="304018"/>
                  </a:moveTo>
                  <a:lnTo>
                    <a:pt x="491944" y="251969"/>
                  </a:lnTo>
                  <a:lnTo>
                    <a:pt x="390209" y="29491"/>
                  </a:lnTo>
                  <a:cubicBezTo>
                    <a:pt x="371719" y="-3527"/>
                    <a:pt x="305828" y="-4011"/>
                    <a:pt x="257278" y="4977"/>
                  </a:cubicBezTo>
                  <a:cubicBezTo>
                    <a:pt x="208729" y="13965"/>
                    <a:pt x="142055" y="64710"/>
                    <a:pt x="98912" y="83420"/>
                  </a:cubicBezTo>
                  <a:cubicBezTo>
                    <a:pt x="85705" y="88703"/>
                    <a:pt x="75139" y="99268"/>
                    <a:pt x="69856" y="112475"/>
                  </a:cubicBezTo>
                  <a:lnTo>
                    <a:pt x="3821" y="270961"/>
                  </a:lnTo>
                  <a:cubicBezTo>
                    <a:pt x="-6745" y="297375"/>
                    <a:pt x="5141" y="329072"/>
                    <a:pt x="32876" y="339638"/>
                  </a:cubicBezTo>
                  <a:cubicBezTo>
                    <a:pt x="39480" y="342279"/>
                    <a:pt x="46083" y="343600"/>
                    <a:pt x="52687" y="343600"/>
                  </a:cubicBezTo>
                  <a:cubicBezTo>
                    <a:pt x="73818" y="343600"/>
                    <a:pt x="93629" y="331713"/>
                    <a:pt x="101553" y="310582"/>
                  </a:cubicBezTo>
                  <a:lnTo>
                    <a:pt x="155702" y="173228"/>
                  </a:lnTo>
                  <a:lnTo>
                    <a:pt x="211172" y="152097"/>
                  </a:lnTo>
                  <a:lnTo>
                    <a:pt x="170049" y="585269"/>
                  </a:lnTo>
                  <a:lnTo>
                    <a:pt x="85943" y="771972"/>
                  </a:lnTo>
                  <a:cubicBezTo>
                    <a:pt x="68210" y="819778"/>
                    <a:pt x="100924" y="839406"/>
                    <a:pt x="113657" y="853054"/>
                  </a:cubicBezTo>
                  <a:cubicBezTo>
                    <a:pt x="126390" y="866702"/>
                    <a:pt x="149564" y="859543"/>
                    <a:pt x="162341" y="853860"/>
                  </a:cubicBezTo>
                  <a:cubicBezTo>
                    <a:pt x="175118" y="848177"/>
                    <a:pt x="175080" y="851080"/>
                    <a:pt x="190319" y="818955"/>
                  </a:cubicBezTo>
                  <a:lnTo>
                    <a:pt x="246631" y="663492"/>
                  </a:lnTo>
                  <a:cubicBezTo>
                    <a:pt x="276951" y="595208"/>
                    <a:pt x="278715" y="525741"/>
                    <a:pt x="300800" y="518794"/>
                  </a:cubicBezTo>
                  <a:lnTo>
                    <a:pt x="341042" y="612284"/>
                  </a:lnTo>
                  <a:lnTo>
                    <a:pt x="393430" y="845470"/>
                  </a:lnTo>
                  <a:cubicBezTo>
                    <a:pt x="393430" y="874525"/>
                    <a:pt x="417203" y="898298"/>
                    <a:pt x="446259" y="898298"/>
                  </a:cubicBezTo>
                  <a:cubicBezTo>
                    <a:pt x="475314" y="898298"/>
                    <a:pt x="499087" y="874525"/>
                    <a:pt x="499087" y="845470"/>
                  </a:cubicBezTo>
                  <a:lnTo>
                    <a:pt x="449081" y="626351"/>
                  </a:lnTo>
                  <a:cubicBezTo>
                    <a:pt x="449081" y="609182"/>
                    <a:pt x="441157" y="569521"/>
                    <a:pt x="427950" y="560276"/>
                  </a:cubicBezTo>
                  <a:lnTo>
                    <a:pt x="371279" y="435549"/>
                  </a:lnTo>
                  <a:lnTo>
                    <a:pt x="385506" y="240584"/>
                  </a:lnTo>
                  <a:lnTo>
                    <a:pt x="410599" y="298696"/>
                  </a:lnTo>
                  <a:cubicBezTo>
                    <a:pt x="417203" y="311903"/>
                    <a:pt x="453963" y="358187"/>
                    <a:pt x="468491" y="363470"/>
                  </a:cubicBezTo>
                  <a:lnTo>
                    <a:pt x="522201" y="416299"/>
                  </a:lnTo>
                  <a:cubicBezTo>
                    <a:pt x="527484" y="417619"/>
                    <a:pt x="539910" y="418939"/>
                    <a:pt x="546514" y="418939"/>
                  </a:cubicBezTo>
                  <a:cubicBezTo>
                    <a:pt x="568966" y="418939"/>
                    <a:pt x="574489" y="402031"/>
                    <a:pt x="582413" y="380900"/>
                  </a:cubicBezTo>
                  <a:cubicBezTo>
                    <a:pt x="591658" y="353165"/>
                    <a:pt x="560462" y="325169"/>
                    <a:pt x="539870" y="304018"/>
                  </a:cubicBezTo>
                  <a:close/>
                </a:path>
              </a:pathLst>
            </a:custGeom>
            <a:solidFill>
              <a:srgbClr val="4D4D4D"/>
            </a:solidFill>
            <a:ln w="1290" cap="flat">
              <a:noFill/>
              <a:prstDash val="solid"/>
              <a:miter/>
            </a:ln>
          </p:spPr>
          <p:txBody>
            <a:bodyPr rtlCol="0" anchor="ctr"/>
            <a:lstStyle/>
            <a:p>
              <a:endParaRPr lang="en-GB" sz="1320"/>
            </a:p>
          </p:txBody>
        </p:sp>
      </p:grpSp>
      <p:sp>
        <p:nvSpPr>
          <p:cNvPr id="36" name="Oval 35">
            <a:extLst>
              <a:ext uri="{FF2B5EF4-FFF2-40B4-BE49-F238E27FC236}">
                <a16:creationId xmlns:a16="http://schemas.microsoft.com/office/drawing/2014/main" id="{DEDE5019-9B6D-F094-1E9C-C3EA5A4616B9}"/>
              </a:ext>
            </a:extLst>
          </p:cNvPr>
          <p:cNvSpPr/>
          <p:nvPr/>
        </p:nvSpPr>
        <p:spPr>
          <a:xfrm>
            <a:off x="4720358" y="835437"/>
            <a:ext cx="170332" cy="170332"/>
          </a:xfrm>
          <a:prstGeom prst="ellipse">
            <a:avLst/>
          </a:prstGeom>
          <a:solidFill>
            <a:schemeClr val="bg1">
              <a:lumMod val="65000"/>
            </a:schemeClr>
          </a:solidFill>
          <a:ln w="6350">
            <a:solidFill>
              <a:srgbClr val="4D4D4D"/>
            </a:solidFill>
            <a:extLst>
              <a:ext uri="{C807C97D-BFC1-408E-A445-0C87EB9F89A2}">
                <ask:lineSketchStyleProps xmlns:ask="http://schemas.microsoft.com/office/drawing/2018/sketchyshapes" sd="3978248048">
                  <a:custGeom>
                    <a:avLst/>
                    <a:gdLst>
                      <a:gd name="connsiteX0" fmla="*/ 0 w 504000"/>
                      <a:gd name="connsiteY0" fmla="*/ 252000 h 504000"/>
                      <a:gd name="connsiteX1" fmla="*/ 252000 w 504000"/>
                      <a:gd name="connsiteY1" fmla="*/ 0 h 504000"/>
                      <a:gd name="connsiteX2" fmla="*/ 504000 w 504000"/>
                      <a:gd name="connsiteY2" fmla="*/ 252000 h 504000"/>
                      <a:gd name="connsiteX3" fmla="*/ 252000 w 504000"/>
                      <a:gd name="connsiteY3" fmla="*/ 504000 h 504000"/>
                      <a:gd name="connsiteX4" fmla="*/ 0 w 504000"/>
                      <a:gd name="connsiteY4" fmla="*/ 252000 h 504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04000" h="504000" fill="none" extrusionOk="0">
                        <a:moveTo>
                          <a:pt x="0" y="252000"/>
                        </a:moveTo>
                        <a:cubicBezTo>
                          <a:pt x="10215" y="121361"/>
                          <a:pt x="108227" y="-5764"/>
                          <a:pt x="252000" y="0"/>
                        </a:cubicBezTo>
                        <a:cubicBezTo>
                          <a:pt x="365645" y="1603"/>
                          <a:pt x="495676" y="146461"/>
                          <a:pt x="504000" y="252000"/>
                        </a:cubicBezTo>
                        <a:cubicBezTo>
                          <a:pt x="504107" y="359184"/>
                          <a:pt x="374048" y="509862"/>
                          <a:pt x="252000" y="504000"/>
                        </a:cubicBezTo>
                        <a:cubicBezTo>
                          <a:pt x="101159" y="488907"/>
                          <a:pt x="20161" y="379868"/>
                          <a:pt x="0" y="252000"/>
                        </a:cubicBezTo>
                        <a:close/>
                      </a:path>
                      <a:path w="504000" h="504000" stroke="0" extrusionOk="0">
                        <a:moveTo>
                          <a:pt x="0" y="252000"/>
                        </a:moveTo>
                        <a:cubicBezTo>
                          <a:pt x="-2454" y="108298"/>
                          <a:pt x="144402" y="-14082"/>
                          <a:pt x="252000" y="0"/>
                        </a:cubicBezTo>
                        <a:cubicBezTo>
                          <a:pt x="400050" y="18812"/>
                          <a:pt x="477128" y="125353"/>
                          <a:pt x="504000" y="252000"/>
                        </a:cubicBezTo>
                        <a:cubicBezTo>
                          <a:pt x="484323" y="374101"/>
                          <a:pt x="415844" y="494832"/>
                          <a:pt x="252000" y="504000"/>
                        </a:cubicBezTo>
                        <a:cubicBezTo>
                          <a:pt x="93898" y="484274"/>
                          <a:pt x="10706" y="399289"/>
                          <a:pt x="0" y="252000"/>
                        </a:cubicBezTo>
                        <a:close/>
                      </a:path>
                    </a:pathLst>
                  </a:custGeom>
                  <ask:type>
                    <ask:lineSketchNone/>
                  </ask:type>
                </ask:lineSketchStyleProps>
              </a:ext>
            </a:extLst>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508"/>
          </a:p>
        </p:txBody>
      </p:sp>
      <p:pic>
        <p:nvPicPr>
          <p:cNvPr id="37" name="Graphic 36" descr="Thought bubble with solid fill">
            <a:extLst>
              <a:ext uri="{FF2B5EF4-FFF2-40B4-BE49-F238E27FC236}">
                <a16:creationId xmlns:a16="http://schemas.microsoft.com/office/drawing/2014/main" id="{DD76943A-2923-F80D-F80F-3F67886062A7}"/>
              </a:ext>
            </a:extLst>
          </p:cNvPr>
          <p:cNvPicPr>
            <a:picLocks noChangeAspect="1"/>
          </p:cNvPicPr>
          <p:nvPr/>
        </p:nvPicPr>
        <p:blipFill>
          <a:blip r:embed="rId7" cstate="print">
            <a:extLst>
              <a:ext uri="{28A0092B-C50C-407E-A947-70E740481C1C}">
                <a14:useLocalDpi xmlns:a14="http://schemas.microsoft.com/office/drawing/2010/main"/>
              </a:ext>
              <a:ext uri="{96DAC541-7B7A-43D3-8B79-37D633B846F1}">
                <asvg:svgBlip xmlns:asvg="http://schemas.microsoft.com/office/drawing/2016/SVG/main" r:embed="rId8"/>
              </a:ext>
            </a:extLst>
          </a:blip>
          <a:srcRect/>
          <a:stretch/>
        </p:blipFill>
        <p:spPr>
          <a:xfrm>
            <a:off x="4750564" y="862611"/>
            <a:ext cx="115985" cy="115985"/>
          </a:xfrm>
          <a:prstGeom prst="rect">
            <a:avLst/>
          </a:prstGeom>
        </p:spPr>
      </p:pic>
      <p:sp>
        <p:nvSpPr>
          <p:cNvPr id="38" name="Oval 37">
            <a:extLst>
              <a:ext uri="{FF2B5EF4-FFF2-40B4-BE49-F238E27FC236}">
                <a16:creationId xmlns:a16="http://schemas.microsoft.com/office/drawing/2014/main" id="{6496E8B3-841D-BB91-F908-69DF1647E7AC}"/>
              </a:ext>
            </a:extLst>
          </p:cNvPr>
          <p:cNvSpPr/>
          <p:nvPr/>
        </p:nvSpPr>
        <p:spPr>
          <a:xfrm>
            <a:off x="4926880" y="835437"/>
            <a:ext cx="170332" cy="170332"/>
          </a:xfrm>
          <a:prstGeom prst="ellipse">
            <a:avLst/>
          </a:prstGeom>
          <a:solidFill>
            <a:schemeClr val="bg1">
              <a:lumMod val="65000"/>
            </a:schemeClr>
          </a:solidFill>
          <a:ln w="6350">
            <a:solidFill>
              <a:srgbClr val="4D4D4D"/>
            </a:solidFill>
            <a:extLst>
              <a:ext uri="{C807C97D-BFC1-408E-A445-0C87EB9F89A2}">
                <ask:lineSketchStyleProps xmlns:ask="http://schemas.microsoft.com/office/drawing/2018/sketchyshapes" sd="3978248048">
                  <a:custGeom>
                    <a:avLst/>
                    <a:gdLst>
                      <a:gd name="connsiteX0" fmla="*/ 0 w 504000"/>
                      <a:gd name="connsiteY0" fmla="*/ 252000 h 504000"/>
                      <a:gd name="connsiteX1" fmla="*/ 252000 w 504000"/>
                      <a:gd name="connsiteY1" fmla="*/ 0 h 504000"/>
                      <a:gd name="connsiteX2" fmla="*/ 504000 w 504000"/>
                      <a:gd name="connsiteY2" fmla="*/ 252000 h 504000"/>
                      <a:gd name="connsiteX3" fmla="*/ 252000 w 504000"/>
                      <a:gd name="connsiteY3" fmla="*/ 504000 h 504000"/>
                      <a:gd name="connsiteX4" fmla="*/ 0 w 504000"/>
                      <a:gd name="connsiteY4" fmla="*/ 252000 h 504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04000" h="504000" fill="none" extrusionOk="0">
                        <a:moveTo>
                          <a:pt x="0" y="252000"/>
                        </a:moveTo>
                        <a:cubicBezTo>
                          <a:pt x="10215" y="121361"/>
                          <a:pt x="108227" y="-5764"/>
                          <a:pt x="252000" y="0"/>
                        </a:cubicBezTo>
                        <a:cubicBezTo>
                          <a:pt x="365645" y="1603"/>
                          <a:pt x="495676" y="146461"/>
                          <a:pt x="504000" y="252000"/>
                        </a:cubicBezTo>
                        <a:cubicBezTo>
                          <a:pt x="504107" y="359184"/>
                          <a:pt x="374048" y="509862"/>
                          <a:pt x="252000" y="504000"/>
                        </a:cubicBezTo>
                        <a:cubicBezTo>
                          <a:pt x="101159" y="488907"/>
                          <a:pt x="20161" y="379868"/>
                          <a:pt x="0" y="252000"/>
                        </a:cubicBezTo>
                        <a:close/>
                      </a:path>
                      <a:path w="504000" h="504000" stroke="0" extrusionOk="0">
                        <a:moveTo>
                          <a:pt x="0" y="252000"/>
                        </a:moveTo>
                        <a:cubicBezTo>
                          <a:pt x="-2454" y="108298"/>
                          <a:pt x="144402" y="-14082"/>
                          <a:pt x="252000" y="0"/>
                        </a:cubicBezTo>
                        <a:cubicBezTo>
                          <a:pt x="400050" y="18812"/>
                          <a:pt x="477128" y="125353"/>
                          <a:pt x="504000" y="252000"/>
                        </a:cubicBezTo>
                        <a:cubicBezTo>
                          <a:pt x="484323" y="374101"/>
                          <a:pt x="415844" y="494832"/>
                          <a:pt x="252000" y="504000"/>
                        </a:cubicBezTo>
                        <a:cubicBezTo>
                          <a:pt x="93898" y="484274"/>
                          <a:pt x="10706" y="399289"/>
                          <a:pt x="0" y="252000"/>
                        </a:cubicBezTo>
                        <a:close/>
                      </a:path>
                    </a:pathLst>
                  </a:custGeom>
                  <ask:type>
                    <ask:lineSketchNone/>
                  </ask:type>
                </ask:lineSketchStyleProps>
              </a:ext>
            </a:extLst>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508"/>
          </a:p>
        </p:txBody>
      </p:sp>
      <p:pic>
        <p:nvPicPr>
          <p:cNvPr id="39" name="Graphic 38" descr="Baby crawling with solid fill">
            <a:extLst>
              <a:ext uri="{FF2B5EF4-FFF2-40B4-BE49-F238E27FC236}">
                <a16:creationId xmlns:a16="http://schemas.microsoft.com/office/drawing/2014/main" id="{10CA9E10-0C87-DF37-9E32-036BB5A7058B}"/>
              </a:ext>
            </a:extLst>
          </p:cNvPr>
          <p:cNvPicPr>
            <a:picLocks noChangeAspect="1"/>
          </p:cNvPicPr>
          <p:nvPr/>
        </p:nvPicPr>
        <p:blipFill>
          <a:blip r:embed="rId9" cstate="print">
            <a:extLst>
              <a:ext uri="{28A0092B-C50C-407E-A947-70E740481C1C}">
                <a14:useLocalDpi xmlns:a14="http://schemas.microsoft.com/office/drawing/2010/main"/>
              </a:ext>
              <a:ext uri="{96DAC541-7B7A-43D3-8B79-37D633B846F1}">
                <asvg:svgBlip xmlns:asvg="http://schemas.microsoft.com/office/drawing/2016/SVG/main" r:embed="rId10"/>
              </a:ext>
            </a:extLst>
          </a:blip>
          <a:stretch>
            <a:fillRect/>
          </a:stretch>
        </p:blipFill>
        <p:spPr>
          <a:xfrm>
            <a:off x="4950073" y="862611"/>
            <a:ext cx="115985" cy="115985"/>
          </a:xfrm>
          <a:prstGeom prst="rect">
            <a:avLst/>
          </a:prstGeom>
        </p:spPr>
      </p:pic>
      <p:sp>
        <p:nvSpPr>
          <p:cNvPr id="75" name="TextBox 74">
            <a:extLst>
              <a:ext uri="{FF2B5EF4-FFF2-40B4-BE49-F238E27FC236}">
                <a16:creationId xmlns:a16="http://schemas.microsoft.com/office/drawing/2014/main" id="{A7174662-8E09-F807-6205-82A5926CECE3}"/>
              </a:ext>
            </a:extLst>
          </p:cNvPr>
          <p:cNvSpPr txBox="1"/>
          <p:nvPr/>
        </p:nvSpPr>
        <p:spPr>
          <a:xfrm>
            <a:off x="5448589" y="977929"/>
            <a:ext cx="354584" cy="184666"/>
          </a:xfrm>
          <a:prstGeom prst="rect">
            <a:avLst/>
          </a:prstGeom>
          <a:noFill/>
        </p:spPr>
        <p:txBody>
          <a:bodyPr wrap="none" rtlCol="0">
            <a:spAutoFit/>
          </a:bodyPr>
          <a:lstStyle/>
          <a:p>
            <a:r>
              <a:rPr lang="en-GB" sz="600" b="1" dirty="0">
                <a:solidFill>
                  <a:srgbClr val="003F48"/>
                </a:solidFill>
                <a:latin typeface="Avenir LT Pro 65 Medium" panose="020B0603020203020204" pitchFamily="34" charset="0"/>
              </a:rPr>
              <a:t>RUN</a:t>
            </a:r>
          </a:p>
        </p:txBody>
      </p:sp>
      <p:cxnSp>
        <p:nvCxnSpPr>
          <p:cNvPr id="2" name="Straight Connector 1">
            <a:extLst>
              <a:ext uri="{FF2B5EF4-FFF2-40B4-BE49-F238E27FC236}">
                <a16:creationId xmlns:a16="http://schemas.microsoft.com/office/drawing/2014/main" id="{663E169E-8613-680A-9ADF-E1F86EF54ECC}"/>
              </a:ext>
            </a:extLst>
          </p:cNvPr>
          <p:cNvCxnSpPr>
            <a:cxnSpLocks/>
          </p:cNvCxnSpPr>
          <p:nvPr/>
        </p:nvCxnSpPr>
        <p:spPr>
          <a:xfrm flipH="1">
            <a:off x="475916" y="533604"/>
            <a:ext cx="5456337" cy="0"/>
          </a:xfrm>
          <a:prstGeom prst="line">
            <a:avLst/>
          </a:prstGeom>
          <a:ln>
            <a:solidFill>
              <a:srgbClr val="003F48"/>
            </a:solidFill>
          </a:ln>
        </p:spPr>
        <p:style>
          <a:lnRef idx="1">
            <a:schemeClr val="accent1"/>
          </a:lnRef>
          <a:fillRef idx="0">
            <a:schemeClr val="accent1"/>
          </a:fillRef>
          <a:effectRef idx="0">
            <a:schemeClr val="accent1"/>
          </a:effectRef>
          <a:fontRef idx="minor">
            <a:schemeClr val="tx1"/>
          </a:fontRef>
        </p:style>
      </p:cxnSp>
      <p:sp>
        <p:nvSpPr>
          <p:cNvPr id="6" name="Rectangle 5">
            <a:extLst>
              <a:ext uri="{FF2B5EF4-FFF2-40B4-BE49-F238E27FC236}">
                <a16:creationId xmlns:a16="http://schemas.microsoft.com/office/drawing/2014/main" id="{A1FAAE0D-A09C-9C03-E461-D821C7A80FEA}"/>
              </a:ext>
            </a:extLst>
          </p:cNvPr>
          <p:cNvSpPr/>
          <p:nvPr/>
        </p:nvSpPr>
        <p:spPr>
          <a:xfrm>
            <a:off x="0" y="0"/>
            <a:ext cx="40140" cy="4500000"/>
          </a:xfrm>
          <a:prstGeom prst="rect">
            <a:avLst/>
          </a:prstGeom>
          <a:solidFill>
            <a:srgbClr val="003F4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528"/>
          </a:p>
        </p:txBody>
      </p:sp>
      <p:sp>
        <p:nvSpPr>
          <p:cNvPr id="72" name="TextBox 71">
            <a:extLst>
              <a:ext uri="{FF2B5EF4-FFF2-40B4-BE49-F238E27FC236}">
                <a16:creationId xmlns:a16="http://schemas.microsoft.com/office/drawing/2014/main" id="{CE6D42C6-FCC8-0C9B-2A1A-0524791B8FC8}"/>
              </a:ext>
            </a:extLst>
          </p:cNvPr>
          <p:cNvSpPr txBox="1"/>
          <p:nvPr/>
        </p:nvSpPr>
        <p:spPr>
          <a:xfrm>
            <a:off x="4181056" y="2673802"/>
            <a:ext cx="1751197" cy="1214387"/>
          </a:xfrm>
          <a:prstGeom prst="rect">
            <a:avLst/>
          </a:prstGeom>
          <a:solidFill>
            <a:srgbClr val="003F48">
              <a:alpha val="15000"/>
            </a:srgbClr>
          </a:solidFill>
        </p:spPr>
        <p:txBody>
          <a:bodyPr wrap="square" lIns="36000" tIns="108000" rIns="36000" bIns="45252" anchor="t">
            <a:noAutofit/>
          </a:bodyPr>
          <a:lstStyle>
            <a:defPPr>
              <a:defRPr lang="en-US"/>
            </a:defPPr>
            <a:lvl1pPr marL="92075" indent="-92075">
              <a:lnSpc>
                <a:spcPct val="90000"/>
              </a:lnSpc>
              <a:spcAft>
                <a:spcPts val="300"/>
              </a:spcAft>
              <a:buClr>
                <a:srgbClr val="4D4D4D"/>
              </a:buClr>
              <a:buFont typeface="Wingdings" panose="05000000000000000000" pitchFamily="2" charset="2"/>
              <a:buChar char="§"/>
              <a:defRPr sz="800">
                <a:latin typeface="Avenir Next LT Pro" panose="020B0504020202020204" pitchFamily="34" charset="0"/>
              </a:defRPr>
            </a:lvl1pPr>
          </a:lstStyle>
          <a:p>
            <a:pPr marL="0" indent="0" algn="ctr">
              <a:buNone/>
            </a:pPr>
            <a:r>
              <a:rPr lang="en-GB" sz="800" b="1" dirty="0">
                <a:solidFill>
                  <a:srgbClr val="003F48"/>
                </a:solidFill>
                <a:latin typeface="Avenir LT Pro 65 Medium" panose="020B0603020203020204" pitchFamily="34" charset="0"/>
              </a:rPr>
              <a:t>DATA AND INSIGHT</a:t>
            </a:r>
          </a:p>
          <a:p>
            <a:pPr marL="0" indent="0" algn="ctr">
              <a:buNone/>
            </a:pPr>
            <a:r>
              <a:rPr lang="en-GB" dirty="0">
                <a:latin typeface="Avenir LT Pro 65 Medium" panose="020B0603020203020204" pitchFamily="34" charset="0"/>
              </a:rPr>
              <a:t>Deep understanding of customers</a:t>
            </a:r>
          </a:p>
          <a:p>
            <a:pPr marL="0" indent="0" algn="ctr">
              <a:buNone/>
            </a:pPr>
            <a:r>
              <a:rPr lang="en-GB" dirty="0">
                <a:latin typeface="Avenir LT Pro 65 Medium" panose="020B0603020203020204" pitchFamily="34" charset="0"/>
              </a:rPr>
              <a:t>Accessible customer record</a:t>
            </a:r>
          </a:p>
          <a:p>
            <a:pPr marL="0" indent="0" algn="ctr">
              <a:buNone/>
            </a:pPr>
            <a:r>
              <a:rPr lang="en-GB" dirty="0">
                <a:latin typeface="Avenir LT Pro 65 Medium" panose="020B0603020203020204" pitchFamily="34" charset="0"/>
              </a:rPr>
              <a:t>Automated propensity build and monitoring</a:t>
            </a:r>
          </a:p>
          <a:p>
            <a:pPr marL="0" indent="0" algn="ctr">
              <a:buNone/>
            </a:pPr>
            <a:r>
              <a:rPr lang="en-GB" dirty="0">
                <a:latin typeface="Avenir LT Pro 65 Medium" panose="020B0603020203020204" pitchFamily="34" charset="0"/>
              </a:rPr>
              <a:t>Predict outcomes for actions</a:t>
            </a:r>
          </a:p>
          <a:p>
            <a:pPr marL="0" indent="0" algn="ctr">
              <a:buNone/>
            </a:pPr>
            <a:r>
              <a:rPr lang="en-GB" dirty="0">
                <a:latin typeface="Avenir LT Pro 65 Medium" panose="020B0603020203020204" pitchFamily="34" charset="0"/>
              </a:rPr>
              <a:t>Econometric forecasting informs business strategy</a:t>
            </a:r>
          </a:p>
        </p:txBody>
      </p:sp>
      <p:sp>
        <p:nvSpPr>
          <p:cNvPr id="73" name="TextBox 72">
            <a:extLst>
              <a:ext uri="{FF2B5EF4-FFF2-40B4-BE49-F238E27FC236}">
                <a16:creationId xmlns:a16="http://schemas.microsoft.com/office/drawing/2014/main" id="{01114F52-4A9B-D287-8169-B12855DAE468}"/>
              </a:ext>
            </a:extLst>
          </p:cNvPr>
          <p:cNvSpPr txBox="1"/>
          <p:nvPr/>
        </p:nvSpPr>
        <p:spPr>
          <a:xfrm>
            <a:off x="475916" y="2673804"/>
            <a:ext cx="1820305" cy="1214387"/>
          </a:xfrm>
          <a:prstGeom prst="rect">
            <a:avLst/>
          </a:prstGeom>
          <a:solidFill>
            <a:srgbClr val="003F48">
              <a:alpha val="15000"/>
            </a:srgbClr>
          </a:solidFill>
        </p:spPr>
        <p:txBody>
          <a:bodyPr wrap="square" lIns="36000" tIns="108000" rIns="36000" bIns="45252" anchor="t">
            <a:noAutofit/>
          </a:bodyPr>
          <a:lstStyle>
            <a:defPPr>
              <a:defRPr lang="en-US"/>
            </a:defPPr>
            <a:lvl1pPr marL="92075" indent="-92075">
              <a:lnSpc>
                <a:spcPct val="90000"/>
              </a:lnSpc>
              <a:spcAft>
                <a:spcPts val="300"/>
              </a:spcAft>
              <a:buFont typeface="Arial" panose="020B0604020202020204" pitchFamily="34" charset="0"/>
              <a:buChar char="•"/>
              <a:defRPr sz="800">
                <a:latin typeface="Avenir Next LT Pro" panose="020B0504020202020204" pitchFamily="34" charset="0"/>
              </a:defRPr>
            </a:lvl1pPr>
          </a:lstStyle>
          <a:p>
            <a:pPr marL="0" indent="0" algn="ctr">
              <a:buClr>
                <a:srgbClr val="4D4D4D"/>
              </a:buClr>
              <a:buNone/>
            </a:pPr>
            <a:r>
              <a:rPr lang="en-GB" b="1" dirty="0">
                <a:solidFill>
                  <a:srgbClr val="003F48"/>
                </a:solidFill>
                <a:latin typeface="Avenir LT Pro 65 Medium" panose="020B0603020203020204" pitchFamily="34" charset="0"/>
              </a:rPr>
              <a:t>PEOPLE</a:t>
            </a:r>
          </a:p>
          <a:p>
            <a:pPr marL="0" indent="0" algn="ctr">
              <a:buNone/>
            </a:pPr>
            <a:r>
              <a:rPr lang="en-GB" dirty="0">
                <a:latin typeface="Avenir LT Pro 65 Medium" panose="020B0603020203020204" pitchFamily="34" charset="0"/>
              </a:rPr>
              <a:t>Focused on segments</a:t>
            </a:r>
          </a:p>
          <a:p>
            <a:pPr marL="0" indent="0" algn="ctr">
              <a:buNone/>
            </a:pPr>
            <a:r>
              <a:rPr lang="en-GB" dirty="0">
                <a:latin typeface="Avenir LT Pro 65 Medium" panose="020B0603020203020204" pitchFamily="34" charset="0"/>
              </a:rPr>
              <a:t>Teams of cross-functional specialists fully aligned to their segment</a:t>
            </a:r>
          </a:p>
          <a:p>
            <a:pPr marL="0" indent="0" algn="ctr">
              <a:buNone/>
            </a:pPr>
            <a:r>
              <a:rPr lang="en-GB" dirty="0">
                <a:latin typeface="Avenir LT Pro 65 Medium" panose="020B0603020203020204" pitchFamily="34" charset="0"/>
              </a:rPr>
              <a:t>Training programmes onboard and refresh skills periodically</a:t>
            </a:r>
          </a:p>
          <a:p>
            <a:pPr marL="0" indent="0" algn="ctr">
              <a:buNone/>
            </a:pPr>
            <a:r>
              <a:rPr lang="en-GB" dirty="0">
                <a:latin typeface="Avenir LT Pro 65 Medium" panose="020B0603020203020204" pitchFamily="34" charset="0"/>
              </a:rPr>
              <a:t>Opportunities to up-skill</a:t>
            </a:r>
          </a:p>
          <a:p>
            <a:pPr marL="0" indent="0" algn="ctr">
              <a:buNone/>
            </a:pPr>
            <a:r>
              <a:rPr lang="en-GB" dirty="0">
                <a:latin typeface="Avenir LT Pro 65 Medium" panose="020B0603020203020204" pitchFamily="34" charset="0"/>
              </a:rPr>
              <a:t>Data science and experiment focus</a:t>
            </a:r>
          </a:p>
        </p:txBody>
      </p:sp>
      <p:sp>
        <p:nvSpPr>
          <p:cNvPr id="74" name="TextBox 73">
            <a:extLst>
              <a:ext uri="{FF2B5EF4-FFF2-40B4-BE49-F238E27FC236}">
                <a16:creationId xmlns:a16="http://schemas.microsoft.com/office/drawing/2014/main" id="{F18EFC8B-BB97-0668-377C-697345F67C8F}"/>
              </a:ext>
            </a:extLst>
          </p:cNvPr>
          <p:cNvSpPr txBox="1"/>
          <p:nvPr/>
        </p:nvSpPr>
        <p:spPr>
          <a:xfrm>
            <a:off x="2319687" y="2673802"/>
            <a:ext cx="1820305" cy="1214387"/>
          </a:xfrm>
          <a:prstGeom prst="rect">
            <a:avLst/>
          </a:prstGeom>
          <a:solidFill>
            <a:srgbClr val="003F48">
              <a:alpha val="15000"/>
            </a:srgbClr>
          </a:solidFill>
        </p:spPr>
        <p:txBody>
          <a:bodyPr wrap="square" lIns="36000" tIns="108000" rIns="36000" bIns="45252" anchor="t">
            <a:noAutofit/>
          </a:bodyPr>
          <a:lstStyle>
            <a:defPPr>
              <a:defRPr lang="en-US"/>
            </a:defPPr>
            <a:lvl1pPr marL="92075" indent="-92075">
              <a:lnSpc>
                <a:spcPct val="90000"/>
              </a:lnSpc>
              <a:spcAft>
                <a:spcPts val="300"/>
              </a:spcAft>
              <a:buClr>
                <a:srgbClr val="4D4D4D"/>
              </a:buClr>
              <a:buFont typeface="Wingdings" panose="05000000000000000000" pitchFamily="2" charset="2"/>
              <a:buChar char="§"/>
              <a:defRPr sz="800">
                <a:latin typeface="Avenir Next LT Pro" panose="020B0504020202020204" pitchFamily="34" charset="0"/>
              </a:defRPr>
            </a:lvl1pPr>
          </a:lstStyle>
          <a:p>
            <a:pPr marL="0" indent="0" algn="ctr">
              <a:buNone/>
            </a:pPr>
            <a:r>
              <a:rPr lang="en-GB" sz="800" b="1" dirty="0">
                <a:solidFill>
                  <a:srgbClr val="003F48"/>
                </a:solidFill>
                <a:latin typeface="Avenir LT Pro 65 Medium" panose="020B0603020203020204" pitchFamily="34" charset="0"/>
              </a:rPr>
              <a:t>CRM </a:t>
            </a:r>
          </a:p>
          <a:p>
            <a:pPr marL="0" indent="0" algn="ctr">
              <a:buNone/>
            </a:pPr>
            <a:r>
              <a:rPr lang="en-GB" dirty="0">
                <a:latin typeface="Avenir LT Pro 65 Medium" panose="020B0603020203020204" pitchFamily="34" charset="0"/>
              </a:rPr>
              <a:t>Fully automated &amp; integrated</a:t>
            </a:r>
          </a:p>
          <a:p>
            <a:pPr marL="0" indent="0" algn="ctr">
              <a:buNone/>
            </a:pPr>
            <a:r>
              <a:rPr lang="en-GB" dirty="0">
                <a:latin typeface="Avenir LT Pro 65 Medium" panose="020B0603020203020204" pitchFamily="34" charset="0"/>
              </a:rPr>
              <a:t>Customer experience management across all channels</a:t>
            </a:r>
          </a:p>
          <a:p>
            <a:pPr marL="0" indent="0" algn="ctr">
              <a:buNone/>
            </a:pPr>
            <a:r>
              <a:rPr lang="en-GB" dirty="0">
                <a:latin typeface="Avenir LT Pro 65 Medium" panose="020B0603020203020204" pitchFamily="34" charset="0"/>
              </a:rPr>
              <a:t>Orchestrated customer treatments</a:t>
            </a:r>
          </a:p>
          <a:p>
            <a:pPr marL="0" indent="0" algn="ctr">
              <a:buNone/>
            </a:pPr>
            <a:r>
              <a:rPr lang="en-GB" dirty="0">
                <a:latin typeface="Avenir LT Pro 65 Medium" panose="020B0603020203020204" pitchFamily="34" charset="0"/>
              </a:rPr>
              <a:t>Implement defined journeys, triggered opportunities and next best actions</a:t>
            </a:r>
          </a:p>
        </p:txBody>
      </p:sp>
      <p:sp>
        <p:nvSpPr>
          <p:cNvPr id="23" name="TextBox 22">
            <a:extLst>
              <a:ext uri="{FF2B5EF4-FFF2-40B4-BE49-F238E27FC236}">
                <a16:creationId xmlns:a16="http://schemas.microsoft.com/office/drawing/2014/main" id="{9949EB3F-2507-3B11-BD3D-1775A0733A26}"/>
              </a:ext>
            </a:extLst>
          </p:cNvPr>
          <p:cNvSpPr txBox="1"/>
          <p:nvPr/>
        </p:nvSpPr>
        <p:spPr>
          <a:xfrm>
            <a:off x="4181056" y="1257350"/>
            <a:ext cx="1751197" cy="1214387"/>
          </a:xfrm>
          <a:prstGeom prst="rect">
            <a:avLst/>
          </a:prstGeom>
          <a:solidFill>
            <a:srgbClr val="003F48">
              <a:alpha val="15000"/>
            </a:srgbClr>
          </a:solidFill>
        </p:spPr>
        <p:txBody>
          <a:bodyPr wrap="square" lIns="36000" tIns="108000" rIns="36000" bIns="45252" anchor="t">
            <a:noAutofit/>
          </a:bodyPr>
          <a:lstStyle>
            <a:defPPr>
              <a:defRPr lang="en-US"/>
            </a:defPPr>
            <a:lvl1pPr marL="92075" indent="-92075">
              <a:lnSpc>
                <a:spcPct val="90000"/>
              </a:lnSpc>
              <a:spcAft>
                <a:spcPts val="300"/>
              </a:spcAft>
              <a:buClr>
                <a:srgbClr val="4D4D4D"/>
              </a:buClr>
              <a:buFont typeface="Wingdings" panose="05000000000000000000" pitchFamily="2" charset="2"/>
              <a:buChar char="§"/>
              <a:defRPr sz="800">
                <a:latin typeface="Avenir Next LT Pro" panose="020B0504020202020204" pitchFamily="34" charset="0"/>
              </a:defRPr>
            </a:lvl1pPr>
          </a:lstStyle>
          <a:p>
            <a:pPr marL="0" indent="0" algn="ctr">
              <a:buNone/>
            </a:pPr>
            <a:r>
              <a:rPr lang="en-GB" sz="800" b="1" dirty="0">
                <a:solidFill>
                  <a:srgbClr val="003F48"/>
                </a:solidFill>
                <a:latin typeface="Avenir LT Pro 65 Medium" panose="020B0603020203020204" pitchFamily="34" charset="0"/>
              </a:rPr>
              <a:t>OPERATIONS</a:t>
            </a:r>
          </a:p>
          <a:p>
            <a:pPr marL="0" indent="0" algn="ctr">
              <a:buNone/>
            </a:pPr>
            <a:r>
              <a:rPr lang="en-GB" dirty="0">
                <a:latin typeface="Avenir LT Pro 65 Medium" panose="020B0603020203020204" pitchFamily="34" charset="0"/>
              </a:rPr>
              <a:t>Customer-centric processes</a:t>
            </a:r>
          </a:p>
          <a:p>
            <a:pPr marL="0" indent="0" algn="ctr">
              <a:buNone/>
            </a:pPr>
            <a:r>
              <a:rPr lang="en-GB" dirty="0">
                <a:latin typeface="Avenir LT Pro 65 Medium" panose="020B0603020203020204" pitchFamily="34" charset="0"/>
              </a:rPr>
              <a:t>Standard journeys, e.g. onboarding, maintain a ‘customer conversation’</a:t>
            </a:r>
          </a:p>
          <a:p>
            <a:pPr marL="0" indent="0" algn="ctr">
              <a:buNone/>
            </a:pPr>
            <a:r>
              <a:rPr lang="en-GB" dirty="0">
                <a:latin typeface="Avenir LT Pro 65 Medium" panose="020B0603020203020204" pitchFamily="34" charset="0"/>
              </a:rPr>
              <a:t>Productionising best practice</a:t>
            </a:r>
          </a:p>
          <a:p>
            <a:pPr marL="0" indent="0" algn="ctr">
              <a:buNone/>
            </a:pPr>
            <a:r>
              <a:rPr lang="en-GB" dirty="0">
                <a:latin typeface="Avenir LT Pro 65 Medium" panose="020B0603020203020204" pitchFamily="34" charset="0"/>
              </a:rPr>
              <a:t>Optimising customer processes </a:t>
            </a:r>
          </a:p>
          <a:p>
            <a:pPr marL="0" indent="0" algn="ctr">
              <a:buNone/>
            </a:pPr>
            <a:r>
              <a:rPr lang="en-GB" dirty="0">
                <a:latin typeface="Avenir LT Pro 65 Medium" panose="020B0603020203020204" pitchFamily="34" charset="0"/>
              </a:rPr>
              <a:t>Balancing customer vs commercial priorities</a:t>
            </a:r>
          </a:p>
        </p:txBody>
      </p:sp>
      <p:sp>
        <p:nvSpPr>
          <p:cNvPr id="24" name="TextBox 23">
            <a:extLst>
              <a:ext uri="{FF2B5EF4-FFF2-40B4-BE49-F238E27FC236}">
                <a16:creationId xmlns:a16="http://schemas.microsoft.com/office/drawing/2014/main" id="{04CD5365-2C90-CC45-2495-5EF1E30F7098}"/>
              </a:ext>
            </a:extLst>
          </p:cNvPr>
          <p:cNvSpPr txBox="1"/>
          <p:nvPr/>
        </p:nvSpPr>
        <p:spPr>
          <a:xfrm>
            <a:off x="475916" y="1257352"/>
            <a:ext cx="1820305" cy="1214387"/>
          </a:xfrm>
          <a:prstGeom prst="rect">
            <a:avLst/>
          </a:prstGeom>
          <a:solidFill>
            <a:srgbClr val="003F48">
              <a:alpha val="15000"/>
            </a:srgbClr>
          </a:solidFill>
        </p:spPr>
        <p:txBody>
          <a:bodyPr wrap="square" lIns="36000" tIns="108000" rIns="36000" bIns="45252" anchor="t">
            <a:noAutofit/>
          </a:bodyPr>
          <a:lstStyle>
            <a:defPPr>
              <a:defRPr lang="en-US"/>
            </a:defPPr>
            <a:lvl1pPr marL="92075" indent="-92075">
              <a:lnSpc>
                <a:spcPct val="90000"/>
              </a:lnSpc>
              <a:spcAft>
                <a:spcPts val="300"/>
              </a:spcAft>
              <a:buFont typeface="Arial" panose="020B0604020202020204" pitchFamily="34" charset="0"/>
              <a:buChar char="•"/>
              <a:defRPr sz="800">
                <a:latin typeface="Avenir Next LT Pro" panose="020B0504020202020204" pitchFamily="34" charset="0"/>
              </a:defRPr>
            </a:lvl1pPr>
          </a:lstStyle>
          <a:p>
            <a:pPr marL="0" indent="0" algn="ctr">
              <a:buClr>
                <a:srgbClr val="4D4D4D"/>
              </a:buClr>
              <a:buNone/>
            </a:pPr>
            <a:r>
              <a:rPr lang="en-GB" b="1" dirty="0">
                <a:solidFill>
                  <a:srgbClr val="003F48"/>
                </a:solidFill>
                <a:latin typeface="Avenir LT Pro 65 Medium" panose="020B0603020203020204" pitchFamily="34" charset="0"/>
              </a:rPr>
              <a:t>SALES</a:t>
            </a:r>
          </a:p>
          <a:p>
            <a:pPr marL="0" indent="0" algn="ctr">
              <a:buClr>
                <a:srgbClr val="4D4D4D"/>
              </a:buClr>
              <a:buNone/>
            </a:pPr>
            <a:r>
              <a:rPr lang="en-GB" dirty="0">
                <a:latin typeface="Avenir LT Pro 65 Medium" panose="020B0603020203020204" pitchFamily="34" charset="0"/>
              </a:rPr>
              <a:t>Balance between product push and customer needs-driven sales</a:t>
            </a:r>
          </a:p>
          <a:p>
            <a:pPr marL="0" indent="0" algn="ctr">
              <a:buClr>
                <a:srgbClr val="4D4D4D"/>
              </a:buClr>
              <a:buNone/>
            </a:pPr>
            <a:r>
              <a:rPr lang="en-GB" dirty="0">
                <a:latin typeface="Avenir LT Pro 65 Medium" panose="020B0603020203020204" pitchFamily="34" charset="0"/>
              </a:rPr>
              <a:t>Tailored offers incentivise purchase, retention, loyalty </a:t>
            </a:r>
          </a:p>
          <a:p>
            <a:pPr marL="0" indent="0" algn="ctr">
              <a:buClr>
                <a:srgbClr val="4D4D4D"/>
              </a:buClr>
              <a:buNone/>
            </a:pPr>
            <a:r>
              <a:rPr lang="en-GB" dirty="0">
                <a:latin typeface="Avenir LT Pro 65 Medium" panose="020B0603020203020204" pitchFamily="34" charset="0"/>
              </a:rPr>
              <a:t>Fully integrated customer contact planning across all channels</a:t>
            </a:r>
          </a:p>
          <a:p>
            <a:pPr marL="0" indent="0" algn="ctr">
              <a:buClr>
                <a:srgbClr val="4D4D4D"/>
              </a:buClr>
              <a:buNone/>
            </a:pPr>
            <a:r>
              <a:rPr lang="en-GB" dirty="0">
                <a:latin typeface="Avenir LT Pro 65 Medium" panose="020B0603020203020204" pitchFamily="34" charset="0"/>
              </a:rPr>
              <a:t>Smart reactive and proactive sales</a:t>
            </a:r>
          </a:p>
        </p:txBody>
      </p:sp>
      <p:sp>
        <p:nvSpPr>
          <p:cNvPr id="27" name="TextBox 26">
            <a:extLst>
              <a:ext uri="{FF2B5EF4-FFF2-40B4-BE49-F238E27FC236}">
                <a16:creationId xmlns:a16="http://schemas.microsoft.com/office/drawing/2014/main" id="{26CFC8FD-C6D4-EAA0-6A22-79079B628297}"/>
              </a:ext>
            </a:extLst>
          </p:cNvPr>
          <p:cNvSpPr txBox="1"/>
          <p:nvPr/>
        </p:nvSpPr>
        <p:spPr>
          <a:xfrm>
            <a:off x="2319687" y="1257350"/>
            <a:ext cx="1820305" cy="1214387"/>
          </a:xfrm>
          <a:prstGeom prst="rect">
            <a:avLst/>
          </a:prstGeom>
          <a:solidFill>
            <a:srgbClr val="003F48">
              <a:alpha val="15000"/>
            </a:srgbClr>
          </a:solidFill>
        </p:spPr>
        <p:txBody>
          <a:bodyPr wrap="square" lIns="36000" tIns="108000" rIns="36000" bIns="45252" anchor="t">
            <a:noAutofit/>
          </a:bodyPr>
          <a:lstStyle>
            <a:defPPr>
              <a:defRPr lang="en-US"/>
            </a:defPPr>
            <a:lvl1pPr marL="92075" indent="-92075">
              <a:lnSpc>
                <a:spcPct val="90000"/>
              </a:lnSpc>
              <a:spcAft>
                <a:spcPts val="300"/>
              </a:spcAft>
              <a:buClr>
                <a:srgbClr val="4D4D4D"/>
              </a:buClr>
              <a:buFont typeface="Wingdings" panose="05000000000000000000" pitchFamily="2" charset="2"/>
              <a:buChar char="§"/>
              <a:defRPr sz="800">
                <a:latin typeface="Avenir Next LT Pro" panose="020B0504020202020204" pitchFamily="34" charset="0"/>
              </a:defRPr>
            </a:lvl1pPr>
          </a:lstStyle>
          <a:p>
            <a:pPr marL="0" indent="0" algn="ctr">
              <a:buNone/>
            </a:pPr>
            <a:r>
              <a:rPr lang="en-GB" sz="800" b="1" dirty="0">
                <a:solidFill>
                  <a:srgbClr val="003F48"/>
                </a:solidFill>
                <a:latin typeface="Avenir LT Pro 65 Medium" panose="020B0603020203020204" pitchFamily="34" charset="0"/>
              </a:rPr>
              <a:t>SERVICE </a:t>
            </a:r>
          </a:p>
          <a:p>
            <a:pPr marL="0" indent="0" algn="ctr">
              <a:buNone/>
            </a:pPr>
            <a:r>
              <a:rPr lang="en-GB" dirty="0">
                <a:latin typeface="Avenir LT Pro 65 Medium" panose="020B0603020203020204" pitchFamily="34" charset="0"/>
              </a:rPr>
              <a:t>Tiered by customer strategy</a:t>
            </a:r>
          </a:p>
          <a:p>
            <a:pPr marL="0" indent="0" algn="ctr">
              <a:buNone/>
            </a:pPr>
            <a:r>
              <a:rPr lang="en-GB" dirty="0">
                <a:latin typeface="Avenir LT Pro 65 Medium" panose="020B0603020203020204" pitchFamily="34" charset="0"/>
              </a:rPr>
              <a:t>Omni-channel</a:t>
            </a:r>
          </a:p>
          <a:p>
            <a:pPr marL="0" indent="0" algn="ctr">
              <a:buNone/>
            </a:pPr>
            <a:r>
              <a:rPr lang="en-GB" dirty="0">
                <a:latin typeface="Avenir LT Pro 65 Medium" panose="020B0603020203020204" pitchFamily="34" charset="0"/>
              </a:rPr>
              <a:t>Proactive service messages and prompts for sales-over-service</a:t>
            </a:r>
          </a:p>
          <a:p>
            <a:pPr marL="0" indent="0" algn="ctr">
              <a:buNone/>
            </a:pPr>
            <a:r>
              <a:rPr lang="en-GB" dirty="0">
                <a:latin typeface="Avenir LT Pro 65 Medium" panose="020B0603020203020204" pitchFamily="34" charset="0"/>
              </a:rPr>
              <a:t>Self-serve tools, e.g. AI driven help, are already implemented</a:t>
            </a:r>
          </a:p>
        </p:txBody>
      </p:sp>
      <p:pic>
        <p:nvPicPr>
          <p:cNvPr id="51" name="Graphic 50" descr="Call center with solid fill">
            <a:extLst>
              <a:ext uri="{FF2B5EF4-FFF2-40B4-BE49-F238E27FC236}">
                <a16:creationId xmlns:a16="http://schemas.microsoft.com/office/drawing/2014/main" id="{F7E7B698-DC38-703F-E581-C1ADC9299EE2}"/>
              </a:ext>
            </a:extLst>
          </p:cNvPr>
          <p:cNvPicPr>
            <a:picLocks noChangeAspect="1"/>
          </p:cNvPicPr>
          <p:nvPr/>
        </p:nvPicPr>
        <p:blipFill>
          <a:blip r:embed="rId11" cstate="print">
            <a:extLst>
              <a:ext uri="{28A0092B-C50C-407E-A947-70E740481C1C}">
                <a14:useLocalDpi xmlns:a14="http://schemas.microsoft.com/office/drawing/2010/main"/>
              </a:ext>
              <a:ext uri="{96DAC541-7B7A-43D3-8B79-37D633B846F1}">
                <asvg:svgBlip xmlns:asvg="http://schemas.microsoft.com/office/drawing/2016/SVG/main" r:embed="rId12"/>
              </a:ext>
            </a:extLst>
          </a:blip>
          <a:stretch>
            <a:fillRect/>
          </a:stretch>
        </p:blipFill>
        <p:spPr>
          <a:xfrm>
            <a:off x="2335930" y="1297710"/>
            <a:ext cx="188813" cy="188813"/>
          </a:xfrm>
          <a:prstGeom prst="rect">
            <a:avLst/>
          </a:prstGeom>
          <a:effectLst>
            <a:glow rad="25400">
              <a:srgbClr val="003F48">
                <a:alpha val="51000"/>
              </a:srgbClr>
            </a:glow>
          </a:effectLst>
        </p:spPr>
      </p:pic>
      <p:pic>
        <p:nvPicPr>
          <p:cNvPr id="52" name="Graphic 51" descr="Connections with solid fill">
            <a:extLst>
              <a:ext uri="{FF2B5EF4-FFF2-40B4-BE49-F238E27FC236}">
                <a16:creationId xmlns:a16="http://schemas.microsoft.com/office/drawing/2014/main" id="{2ADF69F4-3A7D-9B91-A76C-28ACB345896D}"/>
              </a:ext>
            </a:extLst>
          </p:cNvPr>
          <p:cNvPicPr>
            <a:picLocks noChangeAspect="1"/>
          </p:cNvPicPr>
          <p:nvPr/>
        </p:nvPicPr>
        <p:blipFill>
          <a:blip r:embed="rId13" cstate="print">
            <a:extLst>
              <a:ext uri="{28A0092B-C50C-407E-A947-70E740481C1C}">
                <a14:useLocalDpi xmlns:a14="http://schemas.microsoft.com/office/drawing/2010/main"/>
              </a:ext>
              <a:ext uri="{96DAC541-7B7A-43D3-8B79-37D633B846F1}">
                <asvg:svgBlip xmlns:asvg="http://schemas.microsoft.com/office/drawing/2016/SVG/main" r:embed="rId14"/>
              </a:ext>
            </a:extLst>
          </a:blip>
          <a:stretch>
            <a:fillRect/>
          </a:stretch>
        </p:blipFill>
        <p:spPr>
          <a:xfrm>
            <a:off x="2366088" y="2702694"/>
            <a:ext cx="188813" cy="188813"/>
          </a:xfrm>
          <a:prstGeom prst="rect">
            <a:avLst/>
          </a:prstGeom>
          <a:effectLst>
            <a:glow rad="25400">
              <a:srgbClr val="003F48">
                <a:alpha val="51000"/>
              </a:srgbClr>
            </a:glow>
          </a:effectLst>
        </p:spPr>
      </p:pic>
      <p:pic>
        <p:nvPicPr>
          <p:cNvPr id="53" name="Graphic 52" descr="Shopping cart with solid fill">
            <a:extLst>
              <a:ext uri="{FF2B5EF4-FFF2-40B4-BE49-F238E27FC236}">
                <a16:creationId xmlns:a16="http://schemas.microsoft.com/office/drawing/2014/main" id="{E61259C3-9E0C-5BE8-2CF3-539F944FE772}"/>
              </a:ext>
            </a:extLst>
          </p:cNvPr>
          <p:cNvPicPr>
            <a:picLocks noChangeAspect="1"/>
          </p:cNvPicPr>
          <p:nvPr/>
        </p:nvPicPr>
        <p:blipFill>
          <a:blip r:embed="rId15" cstate="print">
            <a:extLst>
              <a:ext uri="{28A0092B-C50C-407E-A947-70E740481C1C}">
                <a14:useLocalDpi xmlns:a14="http://schemas.microsoft.com/office/drawing/2010/main"/>
              </a:ext>
              <a:ext uri="{96DAC541-7B7A-43D3-8B79-37D633B846F1}">
                <asvg:svgBlip xmlns:asvg="http://schemas.microsoft.com/office/drawing/2016/SVG/main" r:embed="rId16"/>
              </a:ext>
            </a:extLst>
          </a:blip>
          <a:stretch>
            <a:fillRect/>
          </a:stretch>
        </p:blipFill>
        <p:spPr>
          <a:xfrm>
            <a:off x="515625" y="1297711"/>
            <a:ext cx="188813" cy="188813"/>
          </a:xfrm>
          <a:prstGeom prst="rect">
            <a:avLst/>
          </a:prstGeom>
          <a:effectLst>
            <a:glow rad="25400">
              <a:srgbClr val="003F48">
                <a:alpha val="51000"/>
              </a:srgbClr>
            </a:glow>
          </a:effectLst>
        </p:spPr>
      </p:pic>
      <p:pic>
        <p:nvPicPr>
          <p:cNvPr id="54" name="Graphic 53" descr="Target Audience with solid fill">
            <a:extLst>
              <a:ext uri="{FF2B5EF4-FFF2-40B4-BE49-F238E27FC236}">
                <a16:creationId xmlns:a16="http://schemas.microsoft.com/office/drawing/2014/main" id="{2DF02BC9-4BCD-6A83-FEAF-B0A89EFEBBFB}"/>
              </a:ext>
            </a:extLst>
          </p:cNvPr>
          <p:cNvPicPr>
            <a:picLocks noChangeAspect="1"/>
          </p:cNvPicPr>
          <p:nvPr/>
        </p:nvPicPr>
        <p:blipFill>
          <a:blip r:embed="rId17" cstate="print">
            <a:extLst>
              <a:ext uri="{28A0092B-C50C-407E-A947-70E740481C1C}">
                <a14:useLocalDpi xmlns:a14="http://schemas.microsoft.com/office/drawing/2010/main"/>
              </a:ext>
              <a:ext uri="{96DAC541-7B7A-43D3-8B79-37D633B846F1}">
                <asvg:svgBlip xmlns:asvg="http://schemas.microsoft.com/office/drawing/2016/SVG/main" r:embed="rId18"/>
              </a:ext>
            </a:extLst>
          </a:blip>
          <a:stretch>
            <a:fillRect/>
          </a:stretch>
        </p:blipFill>
        <p:spPr>
          <a:xfrm>
            <a:off x="4226031" y="2688263"/>
            <a:ext cx="188813" cy="188813"/>
          </a:xfrm>
          <a:prstGeom prst="rect">
            <a:avLst/>
          </a:prstGeom>
          <a:effectLst>
            <a:glow rad="25400">
              <a:srgbClr val="003F48">
                <a:alpha val="51000"/>
              </a:srgbClr>
            </a:glow>
          </a:effectLst>
        </p:spPr>
      </p:pic>
      <p:pic>
        <p:nvPicPr>
          <p:cNvPr id="56" name="Graphic 55" descr="Factory with solid fill">
            <a:extLst>
              <a:ext uri="{FF2B5EF4-FFF2-40B4-BE49-F238E27FC236}">
                <a16:creationId xmlns:a16="http://schemas.microsoft.com/office/drawing/2014/main" id="{0FCC26E3-76D9-8392-C376-AF03C7620E2A}"/>
              </a:ext>
            </a:extLst>
          </p:cNvPr>
          <p:cNvPicPr>
            <a:picLocks noChangeAspect="1"/>
          </p:cNvPicPr>
          <p:nvPr/>
        </p:nvPicPr>
        <p:blipFill>
          <a:blip r:embed="rId19" cstate="print">
            <a:extLst>
              <a:ext uri="{28A0092B-C50C-407E-A947-70E740481C1C}">
                <a14:useLocalDpi xmlns:a14="http://schemas.microsoft.com/office/drawing/2010/main"/>
              </a:ext>
              <a:ext uri="{96DAC541-7B7A-43D3-8B79-37D633B846F1}">
                <asvg:svgBlip xmlns:asvg="http://schemas.microsoft.com/office/drawing/2016/SVG/main" r:embed="rId20"/>
              </a:ext>
            </a:extLst>
          </a:blip>
          <a:stretch>
            <a:fillRect/>
          </a:stretch>
        </p:blipFill>
        <p:spPr>
          <a:xfrm>
            <a:off x="4195345" y="1274041"/>
            <a:ext cx="188813" cy="188813"/>
          </a:xfrm>
          <a:prstGeom prst="rect">
            <a:avLst/>
          </a:prstGeom>
          <a:effectLst>
            <a:glow rad="25400">
              <a:srgbClr val="003F48">
                <a:alpha val="51000"/>
              </a:srgbClr>
            </a:glow>
          </a:effectLst>
        </p:spPr>
      </p:pic>
      <p:pic>
        <p:nvPicPr>
          <p:cNvPr id="57" name="Graphic 56" descr="Users with solid fill">
            <a:extLst>
              <a:ext uri="{FF2B5EF4-FFF2-40B4-BE49-F238E27FC236}">
                <a16:creationId xmlns:a16="http://schemas.microsoft.com/office/drawing/2014/main" id="{D5BDC592-17B4-653E-7C01-1E679C572F10}"/>
              </a:ext>
            </a:extLst>
          </p:cNvPr>
          <p:cNvPicPr>
            <a:picLocks noChangeAspect="1"/>
          </p:cNvPicPr>
          <p:nvPr/>
        </p:nvPicPr>
        <p:blipFill>
          <a:blip r:embed="rId21" cstate="print">
            <a:extLst>
              <a:ext uri="{28A0092B-C50C-407E-A947-70E740481C1C}">
                <a14:useLocalDpi xmlns:a14="http://schemas.microsoft.com/office/drawing/2010/main"/>
              </a:ext>
              <a:ext uri="{96DAC541-7B7A-43D3-8B79-37D633B846F1}">
                <asvg:svgBlip xmlns:asvg="http://schemas.microsoft.com/office/drawing/2016/SVG/main" r:embed="rId22"/>
              </a:ext>
            </a:extLst>
          </a:blip>
          <a:stretch>
            <a:fillRect/>
          </a:stretch>
        </p:blipFill>
        <p:spPr>
          <a:xfrm>
            <a:off x="515625" y="2683287"/>
            <a:ext cx="188813" cy="188813"/>
          </a:xfrm>
          <a:prstGeom prst="rect">
            <a:avLst/>
          </a:prstGeom>
          <a:effectLst>
            <a:glow rad="25400">
              <a:srgbClr val="003F48">
                <a:alpha val="51000"/>
              </a:srgbClr>
            </a:glow>
          </a:effectLst>
        </p:spPr>
      </p:pic>
      <p:sp>
        <p:nvSpPr>
          <p:cNvPr id="3" name="Oval 2">
            <a:extLst>
              <a:ext uri="{FF2B5EF4-FFF2-40B4-BE49-F238E27FC236}">
                <a16:creationId xmlns:a16="http://schemas.microsoft.com/office/drawing/2014/main" id="{61DDF8B7-C537-F76E-2E44-34328ACB1361}"/>
              </a:ext>
            </a:extLst>
          </p:cNvPr>
          <p:cNvSpPr/>
          <p:nvPr/>
        </p:nvSpPr>
        <p:spPr>
          <a:xfrm rot="18691099">
            <a:off x="5540715" y="835437"/>
            <a:ext cx="170332" cy="170332"/>
          </a:xfrm>
          <a:prstGeom prst="ellipse">
            <a:avLst/>
          </a:prstGeom>
          <a:solidFill>
            <a:srgbClr val="007382"/>
          </a:solidFill>
          <a:ln w="12700">
            <a:solidFill>
              <a:srgbClr val="003F48"/>
            </a:solidFill>
            <a:extLst>
              <a:ext uri="{C807C97D-BFC1-408E-A445-0C87EB9F89A2}">
                <ask:lineSketchStyleProps xmlns:ask="http://schemas.microsoft.com/office/drawing/2018/sketchyshapes" sd="3978248048">
                  <a:custGeom>
                    <a:avLst/>
                    <a:gdLst>
                      <a:gd name="connsiteX0" fmla="*/ 0 w 504000"/>
                      <a:gd name="connsiteY0" fmla="*/ 252000 h 504000"/>
                      <a:gd name="connsiteX1" fmla="*/ 252000 w 504000"/>
                      <a:gd name="connsiteY1" fmla="*/ 0 h 504000"/>
                      <a:gd name="connsiteX2" fmla="*/ 504000 w 504000"/>
                      <a:gd name="connsiteY2" fmla="*/ 252000 h 504000"/>
                      <a:gd name="connsiteX3" fmla="*/ 252000 w 504000"/>
                      <a:gd name="connsiteY3" fmla="*/ 504000 h 504000"/>
                      <a:gd name="connsiteX4" fmla="*/ 0 w 504000"/>
                      <a:gd name="connsiteY4" fmla="*/ 252000 h 504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04000" h="504000" fill="none" extrusionOk="0">
                        <a:moveTo>
                          <a:pt x="0" y="252000"/>
                        </a:moveTo>
                        <a:cubicBezTo>
                          <a:pt x="10215" y="121361"/>
                          <a:pt x="108227" y="-5764"/>
                          <a:pt x="252000" y="0"/>
                        </a:cubicBezTo>
                        <a:cubicBezTo>
                          <a:pt x="365645" y="1603"/>
                          <a:pt x="495676" y="146461"/>
                          <a:pt x="504000" y="252000"/>
                        </a:cubicBezTo>
                        <a:cubicBezTo>
                          <a:pt x="504107" y="359184"/>
                          <a:pt x="374048" y="509862"/>
                          <a:pt x="252000" y="504000"/>
                        </a:cubicBezTo>
                        <a:cubicBezTo>
                          <a:pt x="101159" y="488907"/>
                          <a:pt x="20161" y="379868"/>
                          <a:pt x="0" y="252000"/>
                        </a:cubicBezTo>
                        <a:close/>
                      </a:path>
                      <a:path w="504000" h="504000" stroke="0" extrusionOk="0">
                        <a:moveTo>
                          <a:pt x="0" y="252000"/>
                        </a:moveTo>
                        <a:cubicBezTo>
                          <a:pt x="-2454" y="108298"/>
                          <a:pt x="144402" y="-14082"/>
                          <a:pt x="252000" y="0"/>
                        </a:cubicBezTo>
                        <a:cubicBezTo>
                          <a:pt x="400050" y="18812"/>
                          <a:pt x="477128" y="125353"/>
                          <a:pt x="504000" y="252000"/>
                        </a:cubicBezTo>
                        <a:cubicBezTo>
                          <a:pt x="484323" y="374101"/>
                          <a:pt x="415844" y="494832"/>
                          <a:pt x="252000" y="504000"/>
                        </a:cubicBezTo>
                        <a:cubicBezTo>
                          <a:pt x="93898" y="484274"/>
                          <a:pt x="10706" y="399289"/>
                          <a:pt x="0" y="252000"/>
                        </a:cubicBezTo>
                        <a:close/>
                      </a:path>
                    </a:pathLst>
                  </a:custGeom>
                  <ask:type>
                    <ask:lineSketchNone/>
                  </ask:type>
                </ask:lineSketchStyleProps>
              </a:ext>
            </a:extLst>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70"/>
          </a:p>
        </p:txBody>
      </p:sp>
      <p:pic>
        <p:nvPicPr>
          <p:cNvPr id="4" name="Graphic 3" descr="Run with solid fill">
            <a:extLst>
              <a:ext uri="{FF2B5EF4-FFF2-40B4-BE49-F238E27FC236}">
                <a16:creationId xmlns:a16="http://schemas.microsoft.com/office/drawing/2014/main" id="{3D007D3B-3CB8-B756-4E83-A8439E1D1807}"/>
              </a:ext>
            </a:extLst>
          </p:cNvPr>
          <p:cNvPicPr>
            <a:picLocks noChangeAspect="1"/>
          </p:cNvPicPr>
          <p:nvPr/>
        </p:nvPicPr>
        <p:blipFill>
          <a:blip r:embed="rId23" cstate="print">
            <a:extLst>
              <a:ext uri="{28A0092B-C50C-407E-A947-70E740481C1C}">
                <a14:useLocalDpi xmlns:a14="http://schemas.microsoft.com/office/drawing/2010/main"/>
              </a:ext>
              <a:ext uri="{96DAC541-7B7A-43D3-8B79-37D633B846F1}">
                <asvg:svgBlip xmlns:asvg="http://schemas.microsoft.com/office/drawing/2016/SVG/main" r:embed="rId24"/>
              </a:ext>
            </a:extLst>
          </a:blip>
          <a:stretch>
            <a:fillRect/>
          </a:stretch>
        </p:blipFill>
        <p:spPr>
          <a:xfrm>
            <a:off x="5554373" y="858536"/>
            <a:ext cx="124135" cy="124133"/>
          </a:xfrm>
          <a:prstGeom prst="rect">
            <a:avLst/>
          </a:prstGeom>
        </p:spPr>
      </p:pic>
    </p:spTree>
    <p:extLst>
      <p:ext uri="{BB962C8B-B14F-4D97-AF65-F5344CB8AC3E}">
        <p14:creationId xmlns:p14="http://schemas.microsoft.com/office/powerpoint/2010/main" val="399726247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TextBox 41">
            <a:extLst>
              <a:ext uri="{FF2B5EF4-FFF2-40B4-BE49-F238E27FC236}">
                <a16:creationId xmlns:a16="http://schemas.microsoft.com/office/drawing/2014/main" id="{F17E8775-A327-19B1-E28C-10CB869C449C}"/>
              </a:ext>
            </a:extLst>
          </p:cNvPr>
          <p:cNvSpPr txBox="1"/>
          <p:nvPr/>
        </p:nvSpPr>
        <p:spPr>
          <a:xfrm>
            <a:off x="340029" y="1237650"/>
            <a:ext cx="5531381" cy="1072281"/>
          </a:xfrm>
          <a:prstGeom prst="rect">
            <a:avLst/>
          </a:prstGeom>
          <a:noFill/>
        </p:spPr>
        <p:txBody>
          <a:bodyPr wrap="square" lIns="0" rIns="36000" anchor="t">
            <a:spAutoFit/>
          </a:bodyPr>
          <a:lstStyle>
            <a:defPPr>
              <a:defRPr lang="en-US"/>
            </a:defPPr>
            <a:lvl1pPr marL="92075" indent="-92075">
              <a:lnSpc>
                <a:spcPct val="90000"/>
              </a:lnSpc>
              <a:spcAft>
                <a:spcPts val="300"/>
              </a:spcAft>
              <a:buFont typeface="Arial" panose="020B0604020202020204" pitchFamily="34" charset="0"/>
              <a:buChar char="•"/>
              <a:defRPr sz="800">
                <a:latin typeface="Avenir Next LT Pro" panose="020B0504020202020204" pitchFamily="34" charset="0"/>
              </a:defRPr>
            </a:lvl1pPr>
          </a:lstStyle>
          <a:p>
            <a:pPr marL="985838" indent="-985838" defTabSz="358775">
              <a:spcAft>
                <a:spcPts val="900"/>
              </a:spcAft>
              <a:buClr>
                <a:srgbClr val="003F48"/>
              </a:buClr>
              <a:buNone/>
            </a:pPr>
            <a:r>
              <a:rPr lang="en-GB" sz="900" b="1" dirty="0">
                <a:solidFill>
                  <a:srgbClr val="003F48"/>
                </a:solidFill>
                <a:latin typeface="Avenir LT Pro 65 Medium" panose="020B0603020203020204" pitchFamily="34" charset="0"/>
              </a:rPr>
              <a:t>SUMMARY 	</a:t>
            </a:r>
            <a:r>
              <a:rPr lang="en-GB" sz="900" dirty="0">
                <a:latin typeface="Avenir LT Pro 65 Medium" panose="020B0603020203020204" pitchFamily="34" charset="0"/>
              </a:rPr>
              <a:t>Optimised customer opportunity and experience</a:t>
            </a:r>
          </a:p>
          <a:p>
            <a:pPr marL="985838" indent="-985838" defTabSz="358775">
              <a:spcAft>
                <a:spcPts val="900"/>
              </a:spcAft>
              <a:buClr>
                <a:srgbClr val="003F48"/>
              </a:buClr>
              <a:buNone/>
            </a:pPr>
            <a:r>
              <a:rPr lang="en-GB" sz="900" b="1" dirty="0">
                <a:solidFill>
                  <a:srgbClr val="003F48"/>
                </a:solidFill>
                <a:latin typeface="Avenir LT Pro 65 Medium" panose="020B0603020203020204" pitchFamily="34" charset="0"/>
              </a:rPr>
              <a:t>OBJECTIVES	</a:t>
            </a:r>
            <a:r>
              <a:rPr lang="en-GB" sz="900" dirty="0">
                <a:latin typeface="Avenir LT Pro 65 Medium" panose="020B0603020203020204" pitchFamily="34" charset="0"/>
              </a:rPr>
              <a:t>Focus on future marginal profitability of each customer decision. Innovation, best practice, customer experience, engagement and reputation are all fundamental.</a:t>
            </a:r>
          </a:p>
          <a:p>
            <a:pPr marL="985838" indent="-985838" defTabSz="358775">
              <a:spcAft>
                <a:spcPts val="900"/>
              </a:spcAft>
              <a:buClr>
                <a:srgbClr val="003F48"/>
              </a:buClr>
              <a:buNone/>
            </a:pPr>
            <a:r>
              <a:rPr lang="en-GB" sz="900" b="1" dirty="0">
                <a:solidFill>
                  <a:srgbClr val="003F48"/>
                </a:solidFill>
                <a:latin typeface="Avenir LT Pro 65 Medium" panose="020B0603020203020204" pitchFamily="34" charset="0"/>
              </a:rPr>
              <a:t>SUCCESS</a:t>
            </a:r>
            <a:r>
              <a:rPr lang="en-GB" sz="900" dirty="0">
                <a:latin typeface="Avenir LT Pro 65 Medium" panose="020B0603020203020204" pitchFamily="34" charset="0"/>
              </a:rPr>
              <a:t> 	Driven by a forensic understanding of which activities work best with each customer and how it will impact performance. Outcomes are predictable and repeatable, but experimentation keeps pushing knowledge of the art of the possible in performance.</a:t>
            </a:r>
          </a:p>
        </p:txBody>
      </p:sp>
      <p:sp>
        <p:nvSpPr>
          <p:cNvPr id="66" name="Title 1">
            <a:extLst>
              <a:ext uri="{FF2B5EF4-FFF2-40B4-BE49-F238E27FC236}">
                <a16:creationId xmlns:a16="http://schemas.microsoft.com/office/drawing/2014/main" id="{32E0D895-0217-2D9E-3918-C65870258F5A}"/>
              </a:ext>
            </a:extLst>
          </p:cNvPr>
          <p:cNvSpPr txBox="1">
            <a:spLocks/>
          </p:cNvSpPr>
          <p:nvPr/>
        </p:nvSpPr>
        <p:spPr>
          <a:xfrm>
            <a:off x="340029" y="792683"/>
            <a:ext cx="4020200" cy="277178"/>
          </a:xfrm>
          <a:prstGeom prst="rect">
            <a:avLst/>
          </a:prstGeom>
          <a:noFill/>
        </p:spPr>
        <p:txBody>
          <a:bodyPr vert="horz" wrap="square" lIns="0" tIns="27153" rIns="0" bIns="27153" rtlCol="0" anchor="ctr">
            <a:noAutofit/>
          </a:bodyPr>
          <a:lstStyle>
            <a:lvl1pPr defTabSz="914400">
              <a:lnSpc>
                <a:spcPct val="90000"/>
              </a:lnSpc>
              <a:spcBef>
                <a:spcPct val="0"/>
              </a:spcBef>
              <a:buNone/>
              <a:defRPr lang="en-GB" sz="2000" b="1">
                <a:solidFill>
                  <a:schemeClr val="bg1"/>
                </a:solidFill>
                <a:effectLst/>
                <a:latin typeface="Avenir Next LT Pro" panose="020B0504020202020204" pitchFamily="34" charset="0"/>
              </a:defRPr>
            </a:lvl1pPr>
          </a:lstStyle>
          <a:p>
            <a:r>
              <a:rPr lang="en-GB" sz="1188" dirty="0">
                <a:solidFill>
                  <a:srgbClr val="003F48"/>
                </a:solidFill>
                <a:latin typeface="Avenir LT Pro 65 Medium" panose="020B0603020203020204" pitchFamily="34" charset="0"/>
              </a:rPr>
              <a:t>CHARACTERISTICS OF BUSINESSES AT LEVEL 5</a:t>
            </a:r>
          </a:p>
        </p:txBody>
      </p:sp>
      <p:sp>
        <p:nvSpPr>
          <p:cNvPr id="67" name="Slide Number Placeholder 5">
            <a:extLst>
              <a:ext uri="{FF2B5EF4-FFF2-40B4-BE49-F238E27FC236}">
                <a16:creationId xmlns:a16="http://schemas.microsoft.com/office/drawing/2014/main" id="{13D39E08-7765-2158-54DE-B0C9B897A995}"/>
              </a:ext>
            </a:extLst>
          </p:cNvPr>
          <p:cNvSpPr txBox="1">
            <a:spLocks/>
          </p:cNvSpPr>
          <p:nvPr/>
        </p:nvSpPr>
        <p:spPr>
          <a:xfrm>
            <a:off x="292863" y="333108"/>
            <a:ext cx="303799" cy="216840"/>
          </a:xfrm>
          <a:prstGeom prst="rect">
            <a:avLst/>
          </a:prstGeom>
        </p:spPr>
        <p:txBody>
          <a:bodyPr vert="horz" lIns="54304" tIns="27153" rIns="54304" bIns="27153" rtlCol="0" anchor="ctr"/>
          <a:lstStyle>
            <a:defPPr>
              <a:defRPr lang="en-US"/>
            </a:defPPr>
            <a:lvl1pPr algn="r">
              <a:defRPr sz="600" b="1">
                <a:latin typeface="Avenir Next LT Pro" panose="020B0504020202020204" pitchFamily="34" charset="0"/>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l"/>
            <a:fld id="{AAF318D0-7A32-4883-B264-F6C453FE3576}" type="slidenum">
              <a:rPr lang="en-GB" sz="754">
                <a:latin typeface="Avenir LT Pro 65 Medium" panose="020B0603020203020204" pitchFamily="34" charset="0"/>
              </a:rPr>
              <a:pPr algn="l"/>
              <a:t>48</a:t>
            </a:fld>
            <a:endParaRPr lang="en-GB" sz="754">
              <a:latin typeface="Avenir LT Pro 65 Medium" panose="020B0603020203020204" pitchFamily="34" charset="0"/>
            </a:endParaRPr>
          </a:p>
        </p:txBody>
      </p:sp>
      <p:pic>
        <p:nvPicPr>
          <p:cNvPr id="68" name="Picture 67">
            <a:extLst>
              <a:ext uri="{FF2B5EF4-FFF2-40B4-BE49-F238E27FC236}">
                <a16:creationId xmlns:a16="http://schemas.microsoft.com/office/drawing/2014/main" id="{BD6E34C4-AEB8-A386-CBF0-5459FA5948C1}"/>
              </a:ext>
            </a:extLst>
          </p:cNvPr>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a:off x="340029" y="4007759"/>
            <a:ext cx="513264" cy="134110"/>
          </a:xfrm>
          <a:prstGeom prst="rect">
            <a:avLst/>
          </a:prstGeom>
        </p:spPr>
      </p:pic>
      <p:sp>
        <p:nvSpPr>
          <p:cNvPr id="69" name="TextBox 68">
            <a:extLst>
              <a:ext uri="{FF2B5EF4-FFF2-40B4-BE49-F238E27FC236}">
                <a16:creationId xmlns:a16="http://schemas.microsoft.com/office/drawing/2014/main" id="{867DBC49-CB1C-4792-733E-A3FEA24FC701}"/>
              </a:ext>
            </a:extLst>
          </p:cNvPr>
          <p:cNvSpPr txBox="1"/>
          <p:nvPr/>
        </p:nvSpPr>
        <p:spPr>
          <a:xfrm>
            <a:off x="436511" y="346951"/>
            <a:ext cx="2491778" cy="189154"/>
          </a:xfrm>
          <a:prstGeom prst="rect">
            <a:avLst/>
          </a:prstGeom>
          <a:noFill/>
        </p:spPr>
        <p:txBody>
          <a:bodyPr wrap="square" rtlCol="0" anchor="ctr">
            <a:spAutoFit/>
          </a:bodyPr>
          <a:lstStyle>
            <a:defPPr>
              <a:defRPr lang="en-US"/>
            </a:defPPr>
            <a:lvl1pPr algn="r">
              <a:tabLst>
                <a:tab pos="1058383" algn="l"/>
              </a:tabLst>
              <a:defRPr sz="500">
                <a:latin typeface="Avenir Next LT Pro Light" panose="020B0304020202020204" pitchFamily="34" charset="0"/>
              </a:defRPr>
            </a:lvl1pPr>
          </a:lstStyle>
          <a:p>
            <a:pPr algn="l"/>
            <a:r>
              <a:rPr lang="en-GB" sz="629" dirty="0"/>
              <a:t>Management of Customers Pocketbook</a:t>
            </a:r>
          </a:p>
        </p:txBody>
      </p:sp>
      <p:cxnSp>
        <p:nvCxnSpPr>
          <p:cNvPr id="70" name="Straight Connector 69">
            <a:extLst>
              <a:ext uri="{FF2B5EF4-FFF2-40B4-BE49-F238E27FC236}">
                <a16:creationId xmlns:a16="http://schemas.microsoft.com/office/drawing/2014/main" id="{7B277954-E99E-2894-F058-E534976C1337}"/>
              </a:ext>
            </a:extLst>
          </p:cNvPr>
          <p:cNvCxnSpPr>
            <a:cxnSpLocks/>
          </p:cNvCxnSpPr>
          <p:nvPr/>
        </p:nvCxnSpPr>
        <p:spPr>
          <a:xfrm flipH="1">
            <a:off x="340030" y="533604"/>
            <a:ext cx="5531381" cy="0"/>
          </a:xfrm>
          <a:prstGeom prst="line">
            <a:avLst/>
          </a:prstGeom>
          <a:ln>
            <a:solidFill>
              <a:srgbClr val="003F48"/>
            </a:solidFill>
          </a:ln>
        </p:spPr>
        <p:style>
          <a:lnRef idx="1">
            <a:schemeClr val="accent1"/>
          </a:lnRef>
          <a:fillRef idx="0">
            <a:schemeClr val="accent1"/>
          </a:fillRef>
          <a:effectRef idx="0">
            <a:schemeClr val="accent1"/>
          </a:effectRef>
          <a:fontRef idx="minor">
            <a:schemeClr val="tx1"/>
          </a:fontRef>
        </p:style>
      </p:cxnSp>
      <p:sp>
        <p:nvSpPr>
          <p:cNvPr id="71" name="Rectangle 70">
            <a:extLst>
              <a:ext uri="{FF2B5EF4-FFF2-40B4-BE49-F238E27FC236}">
                <a16:creationId xmlns:a16="http://schemas.microsoft.com/office/drawing/2014/main" id="{742E9290-6D1F-29BA-0B64-1DA971533537}"/>
              </a:ext>
            </a:extLst>
          </p:cNvPr>
          <p:cNvSpPr/>
          <p:nvPr/>
        </p:nvSpPr>
        <p:spPr>
          <a:xfrm>
            <a:off x="6295574" y="0"/>
            <a:ext cx="40140" cy="4500000"/>
          </a:xfrm>
          <a:prstGeom prst="rect">
            <a:avLst/>
          </a:prstGeom>
          <a:solidFill>
            <a:srgbClr val="003F4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528"/>
          </a:p>
        </p:txBody>
      </p:sp>
      <p:graphicFrame>
        <p:nvGraphicFramePr>
          <p:cNvPr id="96" name="Table 95">
            <a:extLst>
              <a:ext uri="{FF2B5EF4-FFF2-40B4-BE49-F238E27FC236}">
                <a16:creationId xmlns:a16="http://schemas.microsoft.com/office/drawing/2014/main" id="{FE4AFB65-9AF2-EA3D-8EDB-3FA0A30FBF85}"/>
              </a:ext>
            </a:extLst>
          </p:cNvPr>
          <p:cNvGraphicFramePr>
            <a:graphicFrameLocks noGrp="1"/>
          </p:cNvGraphicFramePr>
          <p:nvPr>
            <p:extLst>
              <p:ext uri="{D42A27DB-BD31-4B8C-83A1-F6EECF244321}">
                <p14:modId xmlns:p14="http://schemas.microsoft.com/office/powerpoint/2010/main" val="2330895261"/>
              </p:ext>
            </p:extLst>
          </p:nvPr>
        </p:nvGraphicFramePr>
        <p:xfrm>
          <a:off x="340029" y="2465300"/>
          <a:ext cx="5531382" cy="1293176"/>
        </p:xfrm>
        <a:graphic>
          <a:graphicData uri="http://schemas.openxmlformats.org/drawingml/2006/table">
            <a:tbl>
              <a:tblPr>
                <a:tableStyleId>{5C22544A-7EE6-4342-B048-85BDC9FD1C3A}</a:tableStyleId>
              </a:tblPr>
              <a:tblGrid>
                <a:gridCol w="1843794">
                  <a:extLst>
                    <a:ext uri="{9D8B030D-6E8A-4147-A177-3AD203B41FA5}">
                      <a16:colId xmlns:a16="http://schemas.microsoft.com/office/drawing/2014/main" val="4154762390"/>
                    </a:ext>
                  </a:extLst>
                </a:gridCol>
                <a:gridCol w="1843794">
                  <a:extLst>
                    <a:ext uri="{9D8B030D-6E8A-4147-A177-3AD203B41FA5}">
                      <a16:colId xmlns:a16="http://schemas.microsoft.com/office/drawing/2014/main" val="283952235"/>
                    </a:ext>
                  </a:extLst>
                </a:gridCol>
                <a:gridCol w="1843794">
                  <a:extLst>
                    <a:ext uri="{9D8B030D-6E8A-4147-A177-3AD203B41FA5}">
                      <a16:colId xmlns:a16="http://schemas.microsoft.com/office/drawing/2014/main" val="3784862251"/>
                    </a:ext>
                  </a:extLst>
                </a:gridCol>
              </a:tblGrid>
              <a:tr h="646588">
                <a:tc>
                  <a:txBody>
                    <a:bodyPr/>
                    <a:lstStyle/>
                    <a:p>
                      <a:pPr marL="0" marR="0" lvl="0" indent="0" algn="ctr" defTabSz="600121" rtl="0" eaLnBrk="1" fontAlgn="auto" latinLnBrk="0" hangingPunct="1">
                        <a:lnSpc>
                          <a:spcPct val="100000"/>
                        </a:lnSpc>
                        <a:spcBef>
                          <a:spcPts val="0"/>
                        </a:spcBef>
                        <a:spcAft>
                          <a:spcPts val="0"/>
                        </a:spcAft>
                        <a:buClrTx/>
                        <a:buSzTx/>
                        <a:buFontTx/>
                        <a:buNone/>
                        <a:tabLst/>
                        <a:defRPr/>
                      </a:pPr>
                      <a:r>
                        <a:rPr lang="en-GB" sz="900" b="0" dirty="0">
                          <a:solidFill>
                            <a:srgbClr val="003F48"/>
                          </a:solidFill>
                          <a:latin typeface="Avenir LT Pro 65 Medium" panose="020B0603020203020204" pitchFamily="34" charset="0"/>
                        </a:rPr>
                        <a:t>HIGHEST</a:t>
                      </a:r>
                      <a:r>
                        <a:rPr lang="en-GB" sz="900" b="1" dirty="0">
                          <a:solidFill>
                            <a:srgbClr val="003F48"/>
                          </a:solidFill>
                          <a:latin typeface="Avenir LT Pro 65 Medium" panose="020B0603020203020204" pitchFamily="34" charset="0"/>
                        </a:rPr>
                        <a:t> SATISFACTION</a:t>
                      </a:r>
                    </a:p>
                    <a:p>
                      <a:pPr marL="0" marR="0" lvl="0" indent="0" algn="ctr" defTabSz="600121" rtl="0" eaLnBrk="1" fontAlgn="auto" latinLnBrk="0" hangingPunct="1">
                        <a:lnSpc>
                          <a:spcPct val="100000"/>
                        </a:lnSpc>
                        <a:spcBef>
                          <a:spcPts val="0"/>
                        </a:spcBef>
                        <a:spcAft>
                          <a:spcPts val="0"/>
                        </a:spcAft>
                        <a:buClrTx/>
                        <a:buSzTx/>
                        <a:buFontTx/>
                        <a:buNone/>
                        <a:tabLst/>
                        <a:defRPr/>
                      </a:pPr>
                      <a:r>
                        <a:rPr lang="en-GB" sz="800" dirty="0">
                          <a:latin typeface="Avenir LT Pro 65 Medium" panose="020B0603020203020204" pitchFamily="34" charset="0"/>
                        </a:rPr>
                        <a:t>Constant innovation meets and exceeds customer expectations.</a:t>
                      </a:r>
                    </a:p>
                  </a:txBody>
                  <a:tcPr marT="108000" marB="108000">
                    <a:lnT w="12700" cap="flat" cmpd="sng" algn="ctr">
                      <a:solidFill>
                        <a:srgbClr val="003F48"/>
                      </a:solidFill>
                      <a:prstDash val="solid"/>
                      <a:round/>
                      <a:headEnd type="none" w="med" len="med"/>
                      <a:tailEnd type="none" w="med" len="med"/>
                    </a:lnT>
                    <a:lnB w="12700" cap="flat" cmpd="sng" algn="ctr">
                      <a:solidFill>
                        <a:srgbClr val="003F48"/>
                      </a:solidFill>
                      <a:prstDash val="solid"/>
                      <a:round/>
                      <a:headEnd type="none" w="med" len="med"/>
                      <a:tailEnd type="none" w="med" len="med"/>
                    </a:lnB>
                    <a:noFill/>
                  </a:tcPr>
                </a:tc>
                <a:tc>
                  <a:txBody>
                    <a:bodyPr/>
                    <a:lstStyle/>
                    <a:p>
                      <a:pPr marL="0" marR="0" lvl="0" indent="0" algn="ctr" defTabSz="600121" rtl="0" eaLnBrk="1" fontAlgn="auto" latinLnBrk="0" hangingPunct="1">
                        <a:lnSpc>
                          <a:spcPct val="100000"/>
                        </a:lnSpc>
                        <a:spcBef>
                          <a:spcPts val="0"/>
                        </a:spcBef>
                        <a:spcAft>
                          <a:spcPts val="0"/>
                        </a:spcAft>
                        <a:buClrTx/>
                        <a:buSzTx/>
                        <a:buFontTx/>
                        <a:buNone/>
                        <a:tabLst/>
                        <a:defRPr/>
                      </a:pPr>
                      <a:r>
                        <a:rPr lang="en-GB" sz="900" b="0" dirty="0">
                          <a:solidFill>
                            <a:srgbClr val="003F48"/>
                          </a:solidFill>
                          <a:latin typeface="Avenir LT Pro 65 Medium" panose="020B0603020203020204" pitchFamily="34" charset="0"/>
                        </a:rPr>
                        <a:t>HIGHEST</a:t>
                      </a:r>
                      <a:r>
                        <a:rPr lang="en-GB" sz="900" b="1" dirty="0">
                          <a:solidFill>
                            <a:srgbClr val="003F48"/>
                          </a:solidFill>
                          <a:latin typeface="Avenir LT Pro 65 Medium" panose="020B0603020203020204" pitchFamily="34" charset="0"/>
                        </a:rPr>
                        <a:t> MORALE</a:t>
                      </a:r>
                    </a:p>
                    <a:p>
                      <a:pPr marL="0" marR="0" lvl="0" indent="0" algn="ctr" defTabSz="600121" rtl="0" eaLnBrk="1" fontAlgn="auto" latinLnBrk="0" hangingPunct="1">
                        <a:lnSpc>
                          <a:spcPct val="100000"/>
                        </a:lnSpc>
                        <a:spcBef>
                          <a:spcPts val="0"/>
                        </a:spcBef>
                        <a:spcAft>
                          <a:spcPts val="0"/>
                        </a:spcAft>
                        <a:buClrTx/>
                        <a:buSzTx/>
                        <a:buFontTx/>
                        <a:buNone/>
                        <a:tabLst/>
                        <a:defRPr/>
                      </a:pPr>
                      <a:r>
                        <a:rPr lang="en-GB" sz="800" dirty="0">
                          <a:latin typeface="Avenir LT Pro 65 Medium" panose="020B0603020203020204" pitchFamily="34" charset="0"/>
                        </a:rPr>
                        <a:t>Full empowerment. Competition to work in the business.</a:t>
                      </a:r>
                    </a:p>
                  </a:txBody>
                  <a:tcPr marT="108000" marB="108000">
                    <a:lnT w="12700" cap="flat" cmpd="sng" algn="ctr">
                      <a:solidFill>
                        <a:srgbClr val="003F48"/>
                      </a:solidFill>
                      <a:prstDash val="solid"/>
                      <a:round/>
                      <a:headEnd type="none" w="med" len="med"/>
                      <a:tailEnd type="none" w="med" len="med"/>
                    </a:lnT>
                    <a:lnB w="12700" cap="flat" cmpd="sng" algn="ctr">
                      <a:solidFill>
                        <a:srgbClr val="003F48"/>
                      </a:solidFill>
                      <a:prstDash val="solid"/>
                      <a:round/>
                      <a:headEnd type="none" w="med" len="med"/>
                      <a:tailEnd type="none" w="med" len="med"/>
                    </a:lnB>
                    <a:noFill/>
                  </a:tcPr>
                </a:tc>
                <a:tc>
                  <a:txBody>
                    <a:bodyPr/>
                    <a:lstStyle/>
                    <a:p>
                      <a:pPr marL="0" marR="0" lvl="0" indent="0" algn="ctr" defTabSz="600121" rtl="0" eaLnBrk="1" fontAlgn="auto" latinLnBrk="0" hangingPunct="1">
                        <a:lnSpc>
                          <a:spcPct val="100000"/>
                        </a:lnSpc>
                        <a:spcBef>
                          <a:spcPts val="0"/>
                        </a:spcBef>
                        <a:spcAft>
                          <a:spcPts val="0"/>
                        </a:spcAft>
                        <a:buClrTx/>
                        <a:buSzTx/>
                        <a:buFontTx/>
                        <a:buNone/>
                        <a:tabLst/>
                        <a:defRPr/>
                      </a:pPr>
                      <a:r>
                        <a:rPr lang="en-GB" sz="900" b="0" dirty="0">
                          <a:solidFill>
                            <a:srgbClr val="003F48"/>
                          </a:solidFill>
                          <a:latin typeface="Avenir LT Pro 65 Medium" panose="020B0603020203020204" pitchFamily="34" charset="0"/>
                        </a:rPr>
                        <a:t>HIGH </a:t>
                      </a:r>
                      <a:r>
                        <a:rPr lang="en-GB" sz="900" b="1" dirty="0">
                          <a:solidFill>
                            <a:srgbClr val="003F48"/>
                          </a:solidFill>
                          <a:latin typeface="Avenir LT Pro 65 Medium" panose="020B0603020203020204" pitchFamily="34" charset="0"/>
                        </a:rPr>
                        <a:t>SALES</a:t>
                      </a:r>
                    </a:p>
                    <a:p>
                      <a:pPr marL="0" marR="0" lvl="0" indent="0" algn="ctr" defTabSz="600121" rtl="0" eaLnBrk="1" fontAlgn="auto" latinLnBrk="0" hangingPunct="1">
                        <a:lnSpc>
                          <a:spcPct val="100000"/>
                        </a:lnSpc>
                        <a:spcBef>
                          <a:spcPts val="0"/>
                        </a:spcBef>
                        <a:spcAft>
                          <a:spcPts val="0"/>
                        </a:spcAft>
                        <a:buClrTx/>
                        <a:buSzTx/>
                        <a:buFontTx/>
                        <a:buNone/>
                        <a:tabLst/>
                        <a:defRPr/>
                      </a:pPr>
                      <a:r>
                        <a:rPr lang="en-GB" sz="800" dirty="0">
                          <a:latin typeface="Avenir LT Pro 65 Medium" panose="020B0603020203020204" pitchFamily="34" charset="0"/>
                        </a:rPr>
                        <a:t>Customers won’t defect so always repeat buy &amp;  recommend.</a:t>
                      </a:r>
                    </a:p>
                  </a:txBody>
                  <a:tcPr marT="108000" marB="108000">
                    <a:lnT w="12700" cap="flat" cmpd="sng" algn="ctr">
                      <a:solidFill>
                        <a:srgbClr val="003F48"/>
                      </a:solidFill>
                      <a:prstDash val="solid"/>
                      <a:round/>
                      <a:headEnd type="none" w="med" len="med"/>
                      <a:tailEnd type="none" w="med" len="med"/>
                    </a:lnT>
                    <a:lnB w="12700" cap="flat" cmpd="sng" algn="ctr">
                      <a:solidFill>
                        <a:srgbClr val="003F48"/>
                      </a:solidFill>
                      <a:prstDash val="solid"/>
                      <a:round/>
                      <a:headEnd type="none" w="med" len="med"/>
                      <a:tailEnd type="none" w="med" len="med"/>
                    </a:lnB>
                    <a:noFill/>
                  </a:tcPr>
                </a:tc>
                <a:extLst>
                  <a:ext uri="{0D108BD9-81ED-4DB2-BD59-A6C34878D82A}">
                    <a16:rowId xmlns:a16="http://schemas.microsoft.com/office/drawing/2014/main" val="3296425543"/>
                  </a:ext>
                </a:extLst>
              </a:tr>
              <a:tr h="646588">
                <a:tc>
                  <a:txBody>
                    <a:bodyPr/>
                    <a:lstStyle/>
                    <a:p>
                      <a:pPr marL="0" marR="0" lvl="0" indent="0" algn="ctr" defTabSz="600121" rtl="0" eaLnBrk="1" fontAlgn="auto" latinLnBrk="0" hangingPunct="1">
                        <a:lnSpc>
                          <a:spcPct val="100000"/>
                        </a:lnSpc>
                        <a:spcBef>
                          <a:spcPts val="0"/>
                        </a:spcBef>
                        <a:spcAft>
                          <a:spcPts val="0"/>
                        </a:spcAft>
                        <a:buClrTx/>
                        <a:buSzTx/>
                        <a:buFontTx/>
                        <a:buNone/>
                        <a:tabLst/>
                        <a:defRPr/>
                      </a:pPr>
                      <a:r>
                        <a:rPr lang="en-GB" sz="900" b="0" dirty="0">
                          <a:solidFill>
                            <a:srgbClr val="003F48"/>
                          </a:solidFill>
                          <a:latin typeface="Avenir LT Pro 65 Medium" panose="020B0603020203020204" pitchFamily="34" charset="0"/>
                        </a:rPr>
                        <a:t>LOWEST</a:t>
                      </a:r>
                      <a:r>
                        <a:rPr lang="en-GB" sz="900" b="1" dirty="0">
                          <a:solidFill>
                            <a:srgbClr val="003F48"/>
                          </a:solidFill>
                          <a:latin typeface="Avenir LT Pro 65 Medium" panose="020B0603020203020204" pitchFamily="34" charset="0"/>
                        </a:rPr>
                        <a:t> CHURN</a:t>
                      </a:r>
                      <a:endParaRPr lang="en-GB" sz="900" dirty="0">
                        <a:latin typeface="Avenir LT Pro 65 Medium" panose="020B0603020203020204" pitchFamily="34" charset="0"/>
                      </a:endParaRPr>
                    </a:p>
                    <a:p>
                      <a:pPr marL="0" marR="0" lvl="0" indent="0" algn="ctr" defTabSz="600121" rtl="0" eaLnBrk="1" fontAlgn="auto" latinLnBrk="0" hangingPunct="1">
                        <a:lnSpc>
                          <a:spcPct val="100000"/>
                        </a:lnSpc>
                        <a:spcBef>
                          <a:spcPts val="0"/>
                        </a:spcBef>
                        <a:spcAft>
                          <a:spcPts val="0"/>
                        </a:spcAft>
                        <a:buClrTx/>
                        <a:buSzTx/>
                        <a:buFontTx/>
                        <a:buNone/>
                        <a:tabLst/>
                        <a:defRPr/>
                      </a:pPr>
                      <a:r>
                        <a:rPr lang="en-GB" sz="800" dirty="0">
                          <a:latin typeface="Avenir LT Pro 65 Medium" panose="020B0603020203020204" pitchFamily="34" charset="0"/>
                        </a:rPr>
                        <a:t>Constant innovation meets needs and discourages leavers.</a:t>
                      </a:r>
                    </a:p>
                  </a:txBody>
                  <a:tcPr marT="108000" marB="108000">
                    <a:lnT w="12700" cap="flat" cmpd="sng" algn="ctr">
                      <a:solidFill>
                        <a:srgbClr val="003F48"/>
                      </a:solidFill>
                      <a:prstDash val="solid"/>
                      <a:round/>
                      <a:headEnd type="none" w="med" len="med"/>
                      <a:tailEnd type="none" w="med" len="med"/>
                    </a:lnT>
                    <a:lnB w="12700" cap="flat" cmpd="sng" algn="ctr">
                      <a:solidFill>
                        <a:srgbClr val="003F48"/>
                      </a:solidFill>
                      <a:prstDash val="solid"/>
                      <a:round/>
                      <a:headEnd type="none" w="med" len="med"/>
                      <a:tailEnd type="none" w="med" len="med"/>
                    </a:lnB>
                    <a:noFill/>
                  </a:tcPr>
                </a:tc>
                <a:tc>
                  <a:txBody>
                    <a:bodyPr/>
                    <a:lstStyle/>
                    <a:p>
                      <a:pPr marL="0" marR="0" lvl="0" indent="0" algn="ctr" defTabSz="600121" rtl="0" eaLnBrk="1" fontAlgn="auto" latinLnBrk="0" hangingPunct="1">
                        <a:lnSpc>
                          <a:spcPct val="100000"/>
                        </a:lnSpc>
                        <a:spcBef>
                          <a:spcPts val="0"/>
                        </a:spcBef>
                        <a:spcAft>
                          <a:spcPts val="0"/>
                        </a:spcAft>
                        <a:buClrTx/>
                        <a:buSzTx/>
                        <a:buFontTx/>
                        <a:buNone/>
                        <a:tabLst/>
                        <a:defRPr/>
                      </a:pPr>
                      <a:r>
                        <a:rPr lang="en-GB" sz="900" b="0" dirty="0">
                          <a:solidFill>
                            <a:srgbClr val="003F48"/>
                          </a:solidFill>
                          <a:latin typeface="Avenir LT Pro 65 Medium" panose="020B0603020203020204" pitchFamily="34" charset="0"/>
                        </a:rPr>
                        <a:t>STRONGEST </a:t>
                      </a:r>
                      <a:r>
                        <a:rPr lang="en-GB" sz="900" b="1" dirty="0">
                          <a:solidFill>
                            <a:srgbClr val="003F48"/>
                          </a:solidFill>
                          <a:latin typeface="Avenir LT Pro 65 Medium" panose="020B0603020203020204" pitchFamily="34" charset="0"/>
                        </a:rPr>
                        <a:t>REPUTATION</a:t>
                      </a:r>
                      <a:endParaRPr lang="en-GB" sz="900" dirty="0">
                        <a:solidFill>
                          <a:schemeClr val="tx1">
                            <a:lumMod val="65000"/>
                            <a:lumOff val="35000"/>
                          </a:schemeClr>
                        </a:solidFill>
                        <a:latin typeface="Avenir LT Pro 65 Medium" panose="020B0603020203020204" pitchFamily="34" charset="0"/>
                      </a:endParaRPr>
                    </a:p>
                    <a:p>
                      <a:pPr marL="0" marR="0" lvl="0" indent="0" algn="ctr" defTabSz="600121" rtl="0" eaLnBrk="1" fontAlgn="auto" latinLnBrk="0" hangingPunct="1">
                        <a:lnSpc>
                          <a:spcPct val="100000"/>
                        </a:lnSpc>
                        <a:spcBef>
                          <a:spcPts val="0"/>
                        </a:spcBef>
                        <a:spcAft>
                          <a:spcPts val="0"/>
                        </a:spcAft>
                        <a:buClrTx/>
                        <a:buSzTx/>
                        <a:buFontTx/>
                        <a:buNone/>
                        <a:tabLst/>
                        <a:defRPr/>
                      </a:pPr>
                      <a:r>
                        <a:rPr lang="en-GB" sz="800" dirty="0">
                          <a:solidFill>
                            <a:schemeClr val="tx1"/>
                          </a:solidFill>
                          <a:latin typeface="Avenir LT Pro 65 Medium" panose="020B0603020203020204" pitchFamily="34" charset="0"/>
                        </a:rPr>
                        <a:t>Well-known for innovation and ability to meet needs.</a:t>
                      </a:r>
                    </a:p>
                  </a:txBody>
                  <a:tcPr marT="108000" marB="108000">
                    <a:lnT w="12700" cap="flat" cmpd="sng" algn="ctr">
                      <a:solidFill>
                        <a:srgbClr val="003F48"/>
                      </a:solidFill>
                      <a:prstDash val="solid"/>
                      <a:round/>
                      <a:headEnd type="none" w="med" len="med"/>
                      <a:tailEnd type="none" w="med" len="med"/>
                    </a:lnT>
                    <a:lnB w="12700" cap="flat" cmpd="sng" algn="ctr">
                      <a:solidFill>
                        <a:srgbClr val="003F48"/>
                      </a:solidFill>
                      <a:prstDash val="solid"/>
                      <a:round/>
                      <a:headEnd type="none" w="med" len="med"/>
                      <a:tailEnd type="none" w="med" len="med"/>
                    </a:lnB>
                    <a:noFill/>
                  </a:tcPr>
                </a:tc>
                <a:tc>
                  <a:txBody>
                    <a:bodyPr/>
                    <a:lstStyle/>
                    <a:p>
                      <a:pPr marL="0" marR="0" lvl="0" indent="0" algn="ctr" defTabSz="600121" rtl="0" eaLnBrk="1" fontAlgn="auto" latinLnBrk="0" hangingPunct="1">
                        <a:lnSpc>
                          <a:spcPct val="100000"/>
                        </a:lnSpc>
                        <a:spcBef>
                          <a:spcPts val="0"/>
                        </a:spcBef>
                        <a:spcAft>
                          <a:spcPts val="0"/>
                        </a:spcAft>
                        <a:buClrTx/>
                        <a:buSzTx/>
                        <a:buFontTx/>
                        <a:buNone/>
                        <a:tabLst/>
                        <a:defRPr/>
                      </a:pPr>
                      <a:r>
                        <a:rPr lang="en-GB" sz="900" b="0" dirty="0">
                          <a:solidFill>
                            <a:srgbClr val="003F48"/>
                          </a:solidFill>
                          <a:latin typeface="Avenir LT Pro 65 Medium" panose="020B0603020203020204" pitchFamily="34" charset="0"/>
                        </a:rPr>
                        <a:t>HIGH </a:t>
                      </a:r>
                      <a:r>
                        <a:rPr lang="en-GB" sz="900" b="1" dirty="0">
                          <a:solidFill>
                            <a:srgbClr val="003F48"/>
                          </a:solidFill>
                          <a:latin typeface="Avenir LT Pro 65 Medium" panose="020B0603020203020204" pitchFamily="34" charset="0"/>
                        </a:rPr>
                        <a:t>COSTS</a:t>
                      </a:r>
                    </a:p>
                    <a:p>
                      <a:pPr marL="0" marR="0" lvl="0" indent="0" algn="ctr" defTabSz="600121" rtl="0" eaLnBrk="1" fontAlgn="auto" latinLnBrk="0" hangingPunct="1">
                        <a:lnSpc>
                          <a:spcPct val="100000"/>
                        </a:lnSpc>
                        <a:spcBef>
                          <a:spcPts val="0"/>
                        </a:spcBef>
                        <a:spcAft>
                          <a:spcPts val="0"/>
                        </a:spcAft>
                        <a:buClrTx/>
                        <a:buSzTx/>
                        <a:buFontTx/>
                        <a:buNone/>
                        <a:tabLst/>
                        <a:defRPr/>
                      </a:pPr>
                      <a:r>
                        <a:rPr lang="en-GB" sz="800" dirty="0">
                          <a:latin typeface="Avenir LT Pro 65 Medium" panose="020B0603020203020204" pitchFamily="34" charset="0"/>
                        </a:rPr>
                        <a:t>Higher investment in ideas and capabilities offset by higher returns.</a:t>
                      </a:r>
                    </a:p>
                  </a:txBody>
                  <a:tcPr marT="108000" marB="108000">
                    <a:lnT w="12700" cap="flat" cmpd="sng" algn="ctr">
                      <a:solidFill>
                        <a:srgbClr val="003F48"/>
                      </a:solidFill>
                      <a:prstDash val="solid"/>
                      <a:round/>
                      <a:headEnd type="none" w="med" len="med"/>
                      <a:tailEnd type="none" w="med" len="med"/>
                    </a:lnT>
                    <a:lnB w="12700" cap="flat" cmpd="sng" algn="ctr">
                      <a:solidFill>
                        <a:srgbClr val="003F48"/>
                      </a:solidFill>
                      <a:prstDash val="solid"/>
                      <a:round/>
                      <a:headEnd type="none" w="med" len="med"/>
                      <a:tailEnd type="none" w="med" len="med"/>
                    </a:lnB>
                    <a:noFill/>
                  </a:tcPr>
                </a:tc>
                <a:extLst>
                  <a:ext uri="{0D108BD9-81ED-4DB2-BD59-A6C34878D82A}">
                    <a16:rowId xmlns:a16="http://schemas.microsoft.com/office/drawing/2014/main" val="3614738653"/>
                  </a:ext>
                </a:extLst>
              </a:tr>
            </a:tbl>
          </a:graphicData>
        </a:graphic>
      </p:graphicFrame>
    </p:spTree>
    <p:extLst>
      <p:ext uri="{BB962C8B-B14F-4D97-AF65-F5344CB8AC3E}">
        <p14:creationId xmlns:p14="http://schemas.microsoft.com/office/powerpoint/2010/main" val="29204715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C240B775-AD14-2A12-641C-726293E9F95E}"/>
              </a:ext>
            </a:extLst>
          </p:cNvPr>
          <p:cNvSpPr txBox="1"/>
          <p:nvPr/>
        </p:nvSpPr>
        <p:spPr>
          <a:xfrm>
            <a:off x="3323670" y="348980"/>
            <a:ext cx="2491778" cy="189154"/>
          </a:xfrm>
          <a:prstGeom prst="rect">
            <a:avLst/>
          </a:prstGeom>
          <a:noFill/>
        </p:spPr>
        <p:txBody>
          <a:bodyPr wrap="square" rtlCol="0" anchor="ctr">
            <a:spAutoFit/>
          </a:bodyPr>
          <a:lstStyle/>
          <a:p>
            <a:pPr algn="r">
              <a:tabLst>
                <a:tab pos="1330387" algn="l"/>
              </a:tabLst>
            </a:pPr>
            <a:r>
              <a:rPr lang="en-GB" sz="629" dirty="0">
                <a:latin typeface="Avenir Next LT Pro Light" panose="020B0304020202020204" pitchFamily="34" charset="0"/>
              </a:rPr>
              <a:t>Management of Customers Pocketbook</a:t>
            </a:r>
          </a:p>
        </p:txBody>
      </p:sp>
      <p:sp>
        <p:nvSpPr>
          <p:cNvPr id="9" name="Slide Number Placeholder 5">
            <a:extLst>
              <a:ext uri="{FF2B5EF4-FFF2-40B4-BE49-F238E27FC236}">
                <a16:creationId xmlns:a16="http://schemas.microsoft.com/office/drawing/2014/main" id="{8CE3BA27-4A0B-FD71-1844-002ACBD2F410}"/>
              </a:ext>
            </a:extLst>
          </p:cNvPr>
          <p:cNvSpPr txBox="1">
            <a:spLocks/>
          </p:cNvSpPr>
          <p:nvPr/>
        </p:nvSpPr>
        <p:spPr>
          <a:xfrm>
            <a:off x="5678078" y="335137"/>
            <a:ext cx="303799" cy="216840"/>
          </a:xfrm>
          <a:prstGeom prst="rect">
            <a:avLst/>
          </a:prstGeom>
        </p:spPr>
        <p:txBody>
          <a:bodyPr vert="horz" lIns="54304" tIns="27153" rIns="54304" bIns="27153" rtlCol="0" anchor="ctr"/>
          <a:lstStyle>
            <a:defPPr>
              <a:defRPr lang="en-US"/>
            </a:defPPr>
            <a:lvl1pPr marL="0" algn="r" defTabSz="457200" rtl="0" eaLnBrk="1" latinLnBrk="0" hangingPunct="1">
              <a:defRPr sz="450" kern="1200">
                <a:solidFill>
                  <a:schemeClr val="bg1">
                    <a:lumMod val="85000"/>
                  </a:schemeClr>
                </a:solidFill>
                <a:latin typeface="Avenir Next LT Pro Light" panose="020B0304020202020204" pitchFamily="34" charset="0"/>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AAF318D0-7A32-4883-B264-F6C453FE3576}" type="slidenum">
              <a:rPr lang="en-GB" sz="754" b="1">
                <a:solidFill>
                  <a:schemeClr val="tx1"/>
                </a:solidFill>
                <a:latin typeface="Avenir LT Pro 65 Medium" panose="020B0603020203020204" pitchFamily="34" charset="0"/>
              </a:rPr>
              <a:pPr/>
              <a:t>49</a:t>
            </a:fld>
            <a:endParaRPr lang="en-GB" sz="754" b="1">
              <a:solidFill>
                <a:schemeClr val="tx1"/>
              </a:solidFill>
              <a:latin typeface="Avenir LT Pro 65 Medium" panose="020B0603020203020204" pitchFamily="34" charset="0"/>
            </a:endParaRPr>
          </a:p>
        </p:txBody>
      </p:sp>
      <p:pic>
        <p:nvPicPr>
          <p:cNvPr id="10" name="Picture 9">
            <a:extLst>
              <a:ext uri="{FF2B5EF4-FFF2-40B4-BE49-F238E27FC236}">
                <a16:creationId xmlns:a16="http://schemas.microsoft.com/office/drawing/2014/main" id="{1C2F9397-3001-18B9-D587-3C3A0CC30CBA}"/>
              </a:ext>
            </a:extLst>
          </p:cNvPr>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a:off x="5421446" y="4002749"/>
            <a:ext cx="513264" cy="134110"/>
          </a:xfrm>
          <a:prstGeom prst="rect">
            <a:avLst/>
          </a:prstGeom>
        </p:spPr>
      </p:pic>
      <p:sp>
        <p:nvSpPr>
          <p:cNvPr id="28" name="Oval 27">
            <a:extLst>
              <a:ext uri="{FF2B5EF4-FFF2-40B4-BE49-F238E27FC236}">
                <a16:creationId xmlns:a16="http://schemas.microsoft.com/office/drawing/2014/main" id="{DAF6C626-C93B-A22E-F2B9-5BA2F12BAEB7}"/>
              </a:ext>
            </a:extLst>
          </p:cNvPr>
          <p:cNvSpPr/>
          <p:nvPr/>
        </p:nvSpPr>
        <p:spPr>
          <a:xfrm rot="11134682">
            <a:off x="5133079" y="835437"/>
            <a:ext cx="170332" cy="170332"/>
          </a:xfrm>
          <a:prstGeom prst="ellipse">
            <a:avLst/>
          </a:prstGeom>
          <a:solidFill>
            <a:schemeClr val="bg1">
              <a:lumMod val="65000"/>
            </a:schemeClr>
          </a:solidFill>
          <a:ln w="6350">
            <a:solidFill>
              <a:srgbClr val="4D4D4D"/>
            </a:solidFill>
            <a:extLst>
              <a:ext uri="{C807C97D-BFC1-408E-A445-0C87EB9F89A2}">
                <ask:lineSketchStyleProps xmlns:ask="http://schemas.microsoft.com/office/drawing/2018/sketchyshapes" sd="3978248048">
                  <a:custGeom>
                    <a:avLst/>
                    <a:gdLst>
                      <a:gd name="connsiteX0" fmla="*/ 0 w 504000"/>
                      <a:gd name="connsiteY0" fmla="*/ 252000 h 504000"/>
                      <a:gd name="connsiteX1" fmla="*/ 252000 w 504000"/>
                      <a:gd name="connsiteY1" fmla="*/ 0 h 504000"/>
                      <a:gd name="connsiteX2" fmla="*/ 504000 w 504000"/>
                      <a:gd name="connsiteY2" fmla="*/ 252000 h 504000"/>
                      <a:gd name="connsiteX3" fmla="*/ 252000 w 504000"/>
                      <a:gd name="connsiteY3" fmla="*/ 504000 h 504000"/>
                      <a:gd name="connsiteX4" fmla="*/ 0 w 504000"/>
                      <a:gd name="connsiteY4" fmla="*/ 252000 h 504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04000" h="504000" fill="none" extrusionOk="0">
                        <a:moveTo>
                          <a:pt x="0" y="252000"/>
                        </a:moveTo>
                        <a:cubicBezTo>
                          <a:pt x="10215" y="121361"/>
                          <a:pt x="108227" y="-5764"/>
                          <a:pt x="252000" y="0"/>
                        </a:cubicBezTo>
                        <a:cubicBezTo>
                          <a:pt x="365645" y="1603"/>
                          <a:pt x="495676" y="146461"/>
                          <a:pt x="504000" y="252000"/>
                        </a:cubicBezTo>
                        <a:cubicBezTo>
                          <a:pt x="504107" y="359184"/>
                          <a:pt x="374048" y="509862"/>
                          <a:pt x="252000" y="504000"/>
                        </a:cubicBezTo>
                        <a:cubicBezTo>
                          <a:pt x="101159" y="488907"/>
                          <a:pt x="20161" y="379868"/>
                          <a:pt x="0" y="252000"/>
                        </a:cubicBezTo>
                        <a:close/>
                      </a:path>
                      <a:path w="504000" h="504000" stroke="0" extrusionOk="0">
                        <a:moveTo>
                          <a:pt x="0" y="252000"/>
                        </a:moveTo>
                        <a:cubicBezTo>
                          <a:pt x="-2454" y="108298"/>
                          <a:pt x="144402" y="-14082"/>
                          <a:pt x="252000" y="0"/>
                        </a:cubicBezTo>
                        <a:cubicBezTo>
                          <a:pt x="400050" y="18812"/>
                          <a:pt x="477128" y="125353"/>
                          <a:pt x="504000" y="252000"/>
                        </a:cubicBezTo>
                        <a:cubicBezTo>
                          <a:pt x="484323" y="374101"/>
                          <a:pt x="415844" y="494832"/>
                          <a:pt x="252000" y="504000"/>
                        </a:cubicBezTo>
                        <a:cubicBezTo>
                          <a:pt x="93898" y="484274"/>
                          <a:pt x="10706" y="399289"/>
                          <a:pt x="0" y="252000"/>
                        </a:cubicBezTo>
                        <a:close/>
                      </a:path>
                    </a:pathLst>
                  </a:custGeom>
                  <ask:type>
                    <ask:lineSketchNone/>
                  </ask:type>
                </ask:lineSketchStyleProps>
              </a:ext>
            </a:extLst>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508"/>
          </a:p>
        </p:txBody>
      </p:sp>
      <p:sp>
        <p:nvSpPr>
          <p:cNvPr id="29" name="Oval 28">
            <a:extLst>
              <a:ext uri="{FF2B5EF4-FFF2-40B4-BE49-F238E27FC236}">
                <a16:creationId xmlns:a16="http://schemas.microsoft.com/office/drawing/2014/main" id="{1E8014AC-EAAA-9B96-4366-28149F3D319B}"/>
              </a:ext>
            </a:extLst>
          </p:cNvPr>
          <p:cNvSpPr/>
          <p:nvPr/>
        </p:nvSpPr>
        <p:spPr>
          <a:xfrm>
            <a:off x="5334582" y="835437"/>
            <a:ext cx="170332" cy="170332"/>
          </a:xfrm>
          <a:prstGeom prst="ellipse">
            <a:avLst/>
          </a:prstGeom>
          <a:solidFill>
            <a:schemeClr val="bg1">
              <a:lumMod val="65000"/>
            </a:schemeClr>
          </a:solidFill>
          <a:ln w="6350">
            <a:solidFill>
              <a:srgbClr val="4D4D4D"/>
            </a:solidFill>
            <a:extLst>
              <a:ext uri="{C807C97D-BFC1-408E-A445-0C87EB9F89A2}">
                <ask:lineSketchStyleProps xmlns:ask="http://schemas.microsoft.com/office/drawing/2018/sketchyshapes" sd="3978248048">
                  <a:custGeom>
                    <a:avLst/>
                    <a:gdLst>
                      <a:gd name="connsiteX0" fmla="*/ 0 w 504000"/>
                      <a:gd name="connsiteY0" fmla="*/ 252000 h 504000"/>
                      <a:gd name="connsiteX1" fmla="*/ 252000 w 504000"/>
                      <a:gd name="connsiteY1" fmla="*/ 0 h 504000"/>
                      <a:gd name="connsiteX2" fmla="*/ 504000 w 504000"/>
                      <a:gd name="connsiteY2" fmla="*/ 252000 h 504000"/>
                      <a:gd name="connsiteX3" fmla="*/ 252000 w 504000"/>
                      <a:gd name="connsiteY3" fmla="*/ 504000 h 504000"/>
                      <a:gd name="connsiteX4" fmla="*/ 0 w 504000"/>
                      <a:gd name="connsiteY4" fmla="*/ 252000 h 504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04000" h="504000" fill="none" extrusionOk="0">
                        <a:moveTo>
                          <a:pt x="0" y="252000"/>
                        </a:moveTo>
                        <a:cubicBezTo>
                          <a:pt x="10215" y="121361"/>
                          <a:pt x="108227" y="-5764"/>
                          <a:pt x="252000" y="0"/>
                        </a:cubicBezTo>
                        <a:cubicBezTo>
                          <a:pt x="365645" y="1603"/>
                          <a:pt x="495676" y="146461"/>
                          <a:pt x="504000" y="252000"/>
                        </a:cubicBezTo>
                        <a:cubicBezTo>
                          <a:pt x="504107" y="359184"/>
                          <a:pt x="374048" y="509862"/>
                          <a:pt x="252000" y="504000"/>
                        </a:cubicBezTo>
                        <a:cubicBezTo>
                          <a:pt x="101159" y="488907"/>
                          <a:pt x="20161" y="379868"/>
                          <a:pt x="0" y="252000"/>
                        </a:cubicBezTo>
                        <a:close/>
                      </a:path>
                      <a:path w="504000" h="504000" stroke="0" extrusionOk="0">
                        <a:moveTo>
                          <a:pt x="0" y="252000"/>
                        </a:moveTo>
                        <a:cubicBezTo>
                          <a:pt x="-2454" y="108298"/>
                          <a:pt x="144402" y="-14082"/>
                          <a:pt x="252000" y="0"/>
                        </a:cubicBezTo>
                        <a:cubicBezTo>
                          <a:pt x="400050" y="18812"/>
                          <a:pt x="477128" y="125353"/>
                          <a:pt x="504000" y="252000"/>
                        </a:cubicBezTo>
                        <a:cubicBezTo>
                          <a:pt x="484323" y="374101"/>
                          <a:pt x="415844" y="494832"/>
                          <a:pt x="252000" y="504000"/>
                        </a:cubicBezTo>
                        <a:cubicBezTo>
                          <a:pt x="93898" y="484274"/>
                          <a:pt x="10706" y="399289"/>
                          <a:pt x="0" y="252000"/>
                        </a:cubicBezTo>
                        <a:close/>
                      </a:path>
                    </a:pathLst>
                  </a:custGeom>
                  <ask:type>
                    <ask:lineSketchNone/>
                  </ask:type>
                </ask:lineSketchStyleProps>
              </a:ext>
            </a:extLst>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508"/>
          </a:p>
        </p:txBody>
      </p:sp>
      <p:pic>
        <p:nvPicPr>
          <p:cNvPr id="33" name="Graphic 32" descr="Walk with solid fill">
            <a:extLst>
              <a:ext uri="{FF2B5EF4-FFF2-40B4-BE49-F238E27FC236}">
                <a16:creationId xmlns:a16="http://schemas.microsoft.com/office/drawing/2014/main" id="{D4CC3CA2-9EAC-6AA9-696E-0DF79D395753}"/>
              </a:ext>
            </a:extLst>
          </p:cNvPr>
          <p:cNvPicPr>
            <a:picLocks noChangeAspect="1"/>
          </p:cNvPicPr>
          <p:nvPr/>
        </p:nvPicPr>
        <p:blipFill>
          <a:blip r:embed="rId3" cstate="print">
            <a:extLst>
              <a:ext uri="{28A0092B-C50C-407E-A947-70E740481C1C}">
                <a14:useLocalDpi xmlns:a14="http://schemas.microsoft.com/office/drawing/2010/main"/>
              </a:ext>
              <a:ext uri="{96DAC541-7B7A-43D3-8B79-37D633B846F1}">
                <asvg:svgBlip xmlns:asvg="http://schemas.microsoft.com/office/drawing/2016/SVG/main" r:embed="rId4"/>
              </a:ext>
            </a:extLst>
          </a:blip>
          <a:stretch>
            <a:fillRect/>
          </a:stretch>
        </p:blipFill>
        <p:spPr>
          <a:xfrm>
            <a:off x="5352901" y="858537"/>
            <a:ext cx="124135" cy="124133"/>
          </a:xfrm>
          <a:prstGeom prst="rect">
            <a:avLst/>
          </a:prstGeom>
        </p:spPr>
      </p:pic>
      <p:grpSp>
        <p:nvGrpSpPr>
          <p:cNvPr id="35" name="Group 34">
            <a:extLst>
              <a:ext uri="{FF2B5EF4-FFF2-40B4-BE49-F238E27FC236}">
                <a16:creationId xmlns:a16="http://schemas.microsoft.com/office/drawing/2014/main" id="{520D8444-3620-1FE6-F1C0-351FD6D812CB}"/>
              </a:ext>
            </a:extLst>
          </p:cNvPr>
          <p:cNvGrpSpPr>
            <a:grpSpLocks noChangeAspect="1"/>
          </p:cNvGrpSpPr>
          <p:nvPr/>
        </p:nvGrpSpPr>
        <p:grpSpPr>
          <a:xfrm>
            <a:off x="5181186" y="862610"/>
            <a:ext cx="64801" cy="115987"/>
            <a:chOff x="1761709" y="3023427"/>
            <a:chExt cx="584084" cy="1135811"/>
          </a:xfrm>
          <a:solidFill>
            <a:srgbClr val="4D4D4D"/>
          </a:solidFill>
        </p:grpSpPr>
        <p:sp>
          <p:nvSpPr>
            <p:cNvPr id="40" name="Freeform: Shape 39">
              <a:extLst>
                <a:ext uri="{FF2B5EF4-FFF2-40B4-BE49-F238E27FC236}">
                  <a16:creationId xmlns:a16="http://schemas.microsoft.com/office/drawing/2014/main" id="{6904C6C6-9EEF-8BA4-E0E5-B9C2539343CA}"/>
                </a:ext>
              </a:extLst>
            </p:cNvPr>
            <p:cNvSpPr/>
            <p:nvPr/>
          </p:nvSpPr>
          <p:spPr>
            <a:xfrm>
              <a:off x="1973650" y="3023427"/>
              <a:ext cx="211313" cy="211313"/>
            </a:xfrm>
            <a:custGeom>
              <a:avLst/>
              <a:gdLst>
                <a:gd name="connsiteX0" fmla="*/ 211314 w 211313"/>
                <a:gd name="connsiteY0" fmla="*/ 105657 h 211313"/>
                <a:gd name="connsiteX1" fmla="*/ 105657 w 211313"/>
                <a:gd name="connsiteY1" fmla="*/ 211314 h 211313"/>
                <a:gd name="connsiteX2" fmla="*/ 0 w 211313"/>
                <a:gd name="connsiteY2" fmla="*/ 105657 h 211313"/>
                <a:gd name="connsiteX3" fmla="*/ 105657 w 211313"/>
                <a:gd name="connsiteY3" fmla="*/ 0 h 211313"/>
                <a:gd name="connsiteX4" fmla="*/ 211314 w 211313"/>
                <a:gd name="connsiteY4" fmla="*/ 105657 h 2113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1313" h="211313">
                  <a:moveTo>
                    <a:pt x="211314" y="105657"/>
                  </a:moveTo>
                  <a:cubicBezTo>
                    <a:pt x="211314" y="164009"/>
                    <a:pt x="164009" y="211314"/>
                    <a:pt x="105657" y="211314"/>
                  </a:cubicBezTo>
                  <a:cubicBezTo>
                    <a:pt x="47304" y="211314"/>
                    <a:pt x="0" y="164009"/>
                    <a:pt x="0" y="105657"/>
                  </a:cubicBezTo>
                  <a:cubicBezTo>
                    <a:pt x="0" y="47304"/>
                    <a:pt x="47304" y="0"/>
                    <a:pt x="105657" y="0"/>
                  </a:cubicBezTo>
                  <a:cubicBezTo>
                    <a:pt x="164009" y="0"/>
                    <a:pt x="211314" y="47304"/>
                    <a:pt x="211314" y="105657"/>
                  </a:cubicBezTo>
                  <a:close/>
                </a:path>
              </a:pathLst>
            </a:custGeom>
            <a:solidFill>
              <a:srgbClr val="4D4D4D"/>
            </a:solidFill>
            <a:ln w="1290" cap="flat">
              <a:noFill/>
              <a:prstDash val="solid"/>
              <a:miter/>
            </a:ln>
          </p:spPr>
          <p:txBody>
            <a:bodyPr rtlCol="0" anchor="ctr"/>
            <a:lstStyle/>
            <a:p>
              <a:endParaRPr lang="en-GB" sz="1320"/>
            </a:p>
          </p:txBody>
        </p:sp>
        <p:sp>
          <p:nvSpPr>
            <p:cNvPr id="41" name="Freeform: Shape 40">
              <a:extLst>
                <a:ext uri="{FF2B5EF4-FFF2-40B4-BE49-F238E27FC236}">
                  <a16:creationId xmlns:a16="http://schemas.microsoft.com/office/drawing/2014/main" id="{D1771600-822B-88EA-B7E5-D689CAB99EA1}"/>
                </a:ext>
              </a:extLst>
            </p:cNvPr>
            <p:cNvSpPr/>
            <p:nvPr/>
          </p:nvSpPr>
          <p:spPr>
            <a:xfrm>
              <a:off x="1761709" y="3260940"/>
              <a:ext cx="584084" cy="898298"/>
            </a:xfrm>
            <a:custGeom>
              <a:avLst/>
              <a:gdLst>
                <a:gd name="connsiteX0" fmla="*/ 704299 w 740096"/>
                <a:gd name="connsiteY0" fmla="*/ 279991 h 898083"/>
                <a:gd name="connsiteX1" fmla="*/ 568266 w 740096"/>
                <a:gd name="connsiteY1" fmla="*/ 235086 h 898083"/>
                <a:gd name="connsiteX2" fmla="*/ 490344 w 740096"/>
                <a:gd name="connsiteY2" fmla="*/ 55470 h 898083"/>
                <a:gd name="connsiteX3" fmla="*/ 397894 w 740096"/>
                <a:gd name="connsiteY3" fmla="*/ 0 h 898083"/>
                <a:gd name="connsiteX4" fmla="*/ 352990 w 740096"/>
                <a:gd name="connsiteY4" fmla="*/ 10566 h 898083"/>
                <a:gd name="connsiteX5" fmla="*/ 168091 w 740096"/>
                <a:gd name="connsiteY5" fmla="*/ 83205 h 898083"/>
                <a:gd name="connsiteX6" fmla="*/ 139035 w 740096"/>
                <a:gd name="connsiteY6" fmla="*/ 112260 h 898083"/>
                <a:gd name="connsiteX7" fmla="*/ 73000 w 740096"/>
                <a:gd name="connsiteY7" fmla="*/ 270746 h 898083"/>
                <a:gd name="connsiteX8" fmla="*/ 102055 w 740096"/>
                <a:gd name="connsiteY8" fmla="*/ 339423 h 898083"/>
                <a:gd name="connsiteX9" fmla="*/ 121866 w 740096"/>
                <a:gd name="connsiteY9" fmla="*/ 343385 h 898083"/>
                <a:gd name="connsiteX10" fmla="*/ 170732 w 740096"/>
                <a:gd name="connsiteY10" fmla="*/ 310367 h 898083"/>
                <a:gd name="connsiteX11" fmla="*/ 224881 w 740096"/>
                <a:gd name="connsiteY11" fmla="*/ 173013 h 898083"/>
                <a:gd name="connsiteX12" fmla="*/ 280351 w 740096"/>
                <a:gd name="connsiteY12" fmla="*/ 151882 h 898083"/>
                <a:gd name="connsiteX13" fmla="*/ 189222 w 740096"/>
                <a:gd name="connsiteY13" fmla="*/ 596961 h 898083"/>
                <a:gd name="connsiteX14" fmla="*/ 12247 w 740096"/>
                <a:gd name="connsiteY14" fmla="*/ 812237 h 898083"/>
                <a:gd name="connsiteX15" fmla="*/ 18851 w 740096"/>
                <a:gd name="connsiteY15" fmla="*/ 886197 h 898083"/>
                <a:gd name="connsiteX16" fmla="*/ 51868 w 740096"/>
                <a:gd name="connsiteY16" fmla="*/ 898083 h 898083"/>
                <a:gd name="connsiteX17" fmla="*/ 92810 w 740096"/>
                <a:gd name="connsiteY17" fmla="*/ 878272 h 898083"/>
                <a:gd name="connsiteX18" fmla="*/ 277710 w 740096"/>
                <a:gd name="connsiteY18" fmla="*/ 653752 h 898083"/>
                <a:gd name="connsiteX19" fmla="*/ 288275 w 740096"/>
                <a:gd name="connsiteY19" fmla="*/ 631300 h 898083"/>
                <a:gd name="connsiteX20" fmla="*/ 319973 w 740096"/>
                <a:gd name="connsiteY20" fmla="*/ 478097 h 898083"/>
                <a:gd name="connsiteX21" fmla="*/ 462609 w 740096"/>
                <a:gd name="connsiteY21" fmla="*/ 581113 h 898083"/>
                <a:gd name="connsiteX22" fmla="*/ 462609 w 740096"/>
                <a:gd name="connsiteY22" fmla="*/ 845255 h 898083"/>
                <a:gd name="connsiteX23" fmla="*/ 515438 w 740096"/>
                <a:gd name="connsiteY23" fmla="*/ 898083 h 898083"/>
                <a:gd name="connsiteX24" fmla="*/ 568266 w 740096"/>
                <a:gd name="connsiteY24" fmla="*/ 845255 h 898083"/>
                <a:gd name="connsiteX25" fmla="*/ 568266 w 740096"/>
                <a:gd name="connsiteY25" fmla="*/ 554698 h 898083"/>
                <a:gd name="connsiteX26" fmla="*/ 547135 w 740096"/>
                <a:gd name="connsiteY26" fmla="*/ 512436 h 898083"/>
                <a:gd name="connsiteX27" fmla="*/ 419026 w 740096"/>
                <a:gd name="connsiteY27" fmla="*/ 418665 h 898083"/>
                <a:gd name="connsiteX28" fmla="*/ 454685 w 740096"/>
                <a:gd name="connsiteY28" fmla="*/ 240369 h 898083"/>
                <a:gd name="connsiteX29" fmla="*/ 479778 w 740096"/>
                <a:gd name="connsiteY29" fmla="*/ 298481 h 898083"/>
                <a:gd name="connsiteX30" fmla="*/ 511476 w 740096"/>
                <a:gd name="connsiteY30" fmla="*/ 327536 h 898083"/>
                <a:gd name="connsiteX31" fmla="*/ 669961 w 740096"/>
                <a:gd name="connsiteY31" fmla="*/ 380365 h 898083"/>
                <a:gd name="connsiteX32" fmla="*/ 687130 w 740096"/>
                <a:gd name="connsiteY32" fmla="*/ 383006 h 898083"/>
                <a:gd name="connsiteX33" fmla="*/ 737317 w 740096"/>
                <a:gd name="connsiteY33" fmla="*/ 347347 h 898083"/>
                <a:gd name="connsiteX34" fmla="*/ 704299 w 740096"/>
                <a:gd name="connsiteY34" fmla="*/ 279991 h 898083"/>
                <a:gd name="connsiteX0" fmla="*/ 704299 w 740096"/>
                <a:gd name="connsiteY0" fmla="*/ 279991 h 898083"/>
                <a:gd name="connsiteX1" fmla="*/ 568266 w 740096"/>
                <a:gd name="connsiteY1" fmla="*/ 235086 h 898083"/>
                <a:gd name="connsiteX2" fmla="*/ 490344 w 740096"/>
                <a:gd name="connsiteY2" fmla="*/ 55470 h 898083"/>
                <a:gd name="connsiteX3" fmla="*/ 397894 w 740096"/>
                <a:gd name="connsiteY3" fmla="*/ 0 h 898083"/>
                <a:gd name="connsiteX4" fmla="*/ 352990 w 740096"/>
                <a:gd name="connsiteY4" fmla="*/ 10566 h 898083"/>
                <a:gd name="connsiteX5" fmla="*/ 168091 w 740096"/>
                <a:gd name="connsiteY5" fmla="*/ 83205 h 898083"/>
                <a:gd name="connsiteX6" fmla="*/ 139035 w 740096"/>
                <a:gd name="connsiteY6" fmla="*/ 112260 h 898083"/>
                <a:gd name="connsiteX7" fmla="*/ 73000 w 740096"/>
                <a:gd name="connsiteY7" fmla="*/ 270746 h 898083"/>
                <a:gd name="connsiteX8" fmla="*/ 102055 w 740096"/>
                <a:gd name="connsiteY8" fmla="*/ 339423 h 898083"/>
                <a:gd name="connsiteX9" fmla="*/ 121866 w 740096"/>
                <a:gd name="connsiteY9" fmla="*/ 343385 h 898083"/>
                <a:gd name="connsiteX10" fmla="*/ 170732 w 740096"/>
                <a:gd name="connsiteY10" fmla="*/ 310367 h 898083"/>
                <a:gd name="connsiteX11" fmla="*/ 224881 w 740096"/>
                <a:gd name="connsiteY11" fmla="*/ 173013 h 898083"/>
                <a:gd name="connsiteX12" fmla="*/ 280351 w 740096"/>
                <a:gd name="connsiteY12" fmla="*/ 151882 h 898083"/>
                <a:gd name="connsiteX13" fmla="*/ 189222 w 740096"/>
                <a:gd name="connsiteY13" fmla="*/ 596961 h 898083"/>
                <a:gd name="connsiteX14" fmla="*/ 12247 w 740096"/>
                <a:gd name="connsiteY14" fmla="*/ 812237 h 898083"/>
                <a:gd name="connsiteX15" fmla="*/ 18851 w 740096"/>
                <a:gd name="connsiteY15" fmla="*/ 886197 h 898083"/>
                <a:gd name="connsiteX16" fmla="*/ 51868 w 740096"/>
                <a:gd name="connsiteY16" fmla="*/ 898083 h 898083"/>
                <a:gd name="connsiteX17" fmla="*/ 92810 w 740096"/>
                <a:gd name="connsiteY17" fmla="*/ 878272 h 898083"/>
                <a:gd name="connsiteX18" fmla="*/ 277710 w 740096"/>
                <a:gd name="connsiteY18" fmla="*/ 653752 h 898083"/>
                <a:gd name="connsiteX19" fmla="*/ 288275 w 740096"/>
                <a:gd name="connsiteY19" fmla="*/ 631300 h 898083"/>
                <a:gd name="connsiteX20" fmla="*/ 319973 w 740096"/>
                <a:gd name="connsiteY20" fmla="*/ 478097 h 898083"/>
                <a:gd name="connsiteX21" fmla="*/ 462609 w 740096"/>
                <a:gd name="connsiteY21" fmla="*/ 581113 h 898083"/>
                <a:gd name="connsiteX22" fmla="*/ 462609 w 740096"/>
                <a:gd name="connsiteY22" fmla="*/ 845255 h 898083"/>
                <a:gd name="connsiteX23" fmla="*/ 515438 w 740096"/>
                <a:gd name="connsiteY23" fmla="*/ 898083 h 898083"/>
                <a:gd name="connsiteX24" fmla="*/ 568266 w 740096"/>
                <a:gd name="connsiteY24" fmla="*/ 845255 h 898083"/>
                <a:gd name="connsiteX25" fmla="*/ 568266 w 740096"/>
                <a:gd name="connsiteY25" fmla="*/ 554698 h 898083"/>
                <a:gd name="connsiteX26" fmla="*/ 547135 w 740096"/>
                <a:gd name="connsiteY26" fmla="*/ 512436 h 898083"/>
                <a:gd name="connsiteX27" fmla="*/ 419026 w 740096"/>
                <a:gd name="connsiteY27" fmla="*/ 418665 h 898083"/>
                <a:gd name="connsiteX28" fmla="*/ 454685 w 740096"/>
                <a:gd name="connsiteY28" fmla="*/ 240369 h 898083"/>
                <a:gd name="connsiteX29" fmla="*/ 479778 w 740096"/>
                <a:gd name="connsiteY29" fmla="*/ 298481 h 898083"/>
                <a:gd name="connsiteX30" fmla="*/ 511476 w 740096"/>
                <a:gd name="connsiteY30" fmla="*/ 327536 h 898083"/>
                <a:gd name="connsiteX31" fmla="*/ 591380 w 740096"/>
                <a:gd name="connsiteY31" fmla="*/ 416084 h 898083"/>
                <a:gd name="connsiteX32" fmla="*/ 687130 w 740096"/>
                <a:gd name="connsiteY32" fmla="*/ 383006 h 898083"/>
                <a:gd name="connsiteX33" fmla="*/ 737317 w 740096"/>
                <a:gd name="connsiteY33" fmla="*/ 347347 h 898083"/>
                <a:gd name="connsiteX34" fmla="*/ 704299 w 740096"/>
                <a:gd name="connsiteY34" fmla="*/ 279991 h 898083"/>
                <a:gd name="connsiteX0" fmla="*/ 704299 w 740096"/>
                <a:gd name="connsiteY0" fmla="*/ 279991 h 898083"/>
                <a:gd name="connsiteX1" fmla="*/ 568266 w 740096"/>
                <a:gd name="connsiteY1" fmla="*/ 235086 h 898083"/>
                <a:gd name="connsiteX2" fmla="*/ 490344 w 740096"/>
                <a:gd name="connsiteY2" fmla="*/ 55470 h 898083"/>
                <a:gd name="connsiteX3" fmla="*/ 397894 w 740096"/>
                <a:gd name="connsiteY3" fmla="*/ 0 h 898083"/>
                <a:gd name="connsiteX4" fmla="*/ 352990 w 740096"/>
                <a:gd name="connsiteY4" fmla="*/ 10566 h 898083"/>
                <a:gd name="connsiteX5" fmla="*/ 168091 w 740096"/>
                <a:gd name="connsiteY5" fmla="*/ 83205 h 898083"/>
                <a:gd name="connsiteX6" fmla="*/ 139035 w 740096"/>
                <a:gd name="connsiteY6" fmla="*/ 112260 h 898083"/>
                <a:gd name="connsiteX7" fmla="*/ 73000 w 740096"/>
                <a:gd name="connsiteY7" fmla="*/ 270746 h 898083"/>
                <a:gd name="connsiteX8" fmla="*/ 102055 w 740096"/>
                <a:gd name="connsiteY8" fmla="*/ 339423 h 898083"/>
                <a:gd name="connsiteX9" fmla="*/ 121866 w 740096"/>
                <a:gd name="connsiteY9" fmla="*/ 343385 h 898083"/>
                <a:gd name="connsiteX10" fmla="*/ 170732 w 740096"/>
                <a:gd name="connsiteY10" fmla="*/ 310367 h 898083"/>
                <a:gd name="connsiteX11" fmla="*/ 224881 w 740096"/>
                <a:gd name="connsiteY11" fmla="*/ 173013 h 898083"/>
                <a:gd name="connsiteX12" fmla="*/ 280351 w 740096"/>
                <a:gd name="connsiteY12" fmla="*/ 151882 h 898083"/>
                <a:gd name="connsiteX13" fmla="*/ 189222 w 740096"/>
                <a:gd name="connsiteY13" fmla="*/ 596961 h 898083"/>
                <a:gd name="connsiteX14" fmla="*/ 12247 w 740096"/>
                <a:gd name="connsiteY14" fmla="*/ 812237 h 898083"/>
                <a:gd name="connsiteX15" fmla="*/ 18851 w 740096"/>
                <a:gd name="connsiteY15" fmla="*/ 886197 h 898083"/>
                <a:gd name="connsiteX16" fmla="*/ 51868 w 740096"/>
                <a:gd name="connsiteY16" fmla="*/ 898083 h 898083"/>
                <a:gd name="connsiteX17" fmla="*/ 92810 w 740096"/>
                <a:gd name="connsiteY17" fmla="*/ 878272 h 898083"/>
                <a:gd name="connsiteX18" fmla="*/ 277710 w 740096"/>
                <a:gd name="connsiteY18" fmla="*/ 653752 h 898083"/>
                <a:gd name="connsiteX19" fmla="*/ 288275 w 740096"/>
                <a:gd name="connsiteY19" fmla="*/ 631300 h 898083"/>
                <a:gd name="connsiteX20" fmla="*/ 319973 w 740096"/>
                <a:gd name="connsiteY20" fmla="*/ 478097 h 898083"/>
                <a:gd name="connsiteX21" fmla="*/ 462609 w 740096"/>
                <a:gd name="connsiteY21" fmla="*/ 581113 h 898083"/>
                <a:gd name="connsiteX22" fmla="*/ 462609 w 740096"/>
                <a:gd name="connsiteY22" fmla="*/ 845255 h 898083"/>
                <a:gd name="connsiteX23" fmla="*/ 515438 w 740096"/>
                <a:gd name="connsiteY23" fmla="*/ 898083 h 898083"/>
                <a:gd name="connsiteX24" fmla="*/ 568266 w 740096"/>
                <a:gd name="connsiteY24" fmla="*/ 845255 h 898083"/>
                <a:gd name="connsiteX25" fmla="*/ 568266 w 740096"/>
                <a:gd name="connsiteY25" fmla="*/ 554698 h 898083"/>
                <a:gd name="connsiteX26" fmla="*/ 547135 w 740096"/>
                <a:gd name="connsiteY26" fmla="*/ 512436 h 898083"/>
                <a:gd name="connsiteX27" fmla="*/ 419026 w 740096"/>
                <a:gd name="connsiteY27" fmla="*/ 418665 h 898083"/>
                <a:gd name="connsiteX28" fmla="*/ 454685 w 740096"/>
                <a:gd name="connsiteY28" fmla="*/ 240369 h 898083"/>
                <a:gd name="connsiteX29" fmla="*/ 479778 w 740096"/>
                <a:gd name="connsiteY29" fmla="*/ 298481 h 898083"/>
                <a:gd name="connsiteX30" fmla="*/ 511476 w 740096"/>
                <a:gd name="connsiteY30" fmla="*/ 327536 h 898083"/>
                <a:gd name="connsiteX31" fmla="*/ 591380 w 740096"/>
                <a:gd name="connsiteY31" fmla="*/ 416084 h 898083"/>
                <a:gd name="connsiteX32" fmla="*/ 615693 w 740096"/>
                <a:gd name="connsiteY32" fmla="*/ 418724 h 898083"/>
                <a:gd name="connsiteX33" fmla="*/ 737317 w 740096"/>
                <a:gd name="connsiteY33" fmla="*/ 347347 h 898083"/>
                <a:gd name="connsiteX34" fmla="*/ 704299 w 740096"/>
                <a:gd name="connsiteY34" fmla="*/ 279991 h 898083"/>
                <a:gd name="connsiteX0" fmla="*/ 704299 w 710673"/>
                <a:gd name="connsiteY0" fmla="*/ 279991 h 898083"/>
                <a:gd name="connsiteX1" fmla="*/ 568266 w 710673"/>
                <a:gd name="connsiteY1" fmla="*/ 235086 h 898083"/>
                <a:gd name="connsiteX2" fmla="*/ 490344 w 710673"/>
                <a:gd name="connsiteY2" fmla="*/ 55470 h 898083"/>
                <a:gd name="connsiteX3" fmla="*/ 397894 w 710673"/>
                <a:gd name="connsiteY3" fmla="*/ 0 h 898083"/>
                <a:gd name="connsiteX4" fmla="*/ 352990 w 710673"/>
                <a:gd name="connsiteY4" fmla="*/ 10566 h 898083"/>
                <a:gd name="connsiteX5" fmla="*/ 168091 w 710673"/>
                <a:gd name="connsiteY5" fmla="*/ 83205 h 898083"/>
                <a:gd name="connsiteX6" fmla="*/ 139035 w 710673"/>
                <a:gd name="connsiteY6" fmla="*/ 112260 h 898083"/>
                <a:gd name="connsiteX7" fmla="*/ 73000 w 710673"/>
                <a:gd name="connsiteY7" fmla="*/ 270746 h 898083"/>
                <a:gd name="connsiteX8" fmla="*/ 102055 w 710673"/>
                <a:gd name="connsiteY8" fmla="*/ 339423 h 898083"/>
                <a:gd name="connsiteX9" fmla="*/ 121866 w 710673"/>
                <a:gd name="connsiteY9" fmla="*/ 343385 h 898083"/>
                <a:gd name="connsiteX10" fmla="*/ 170732 w 710673"/>
                <a:gd name="connsiteY10" fmla="*/ 310367 h 898083"/>
                <a:gd name="connsiteX11" fmla="*/ 224881 w 710673"/>
                <a:gd name="connsiteY11" fmla="*/ 173013 h 898083"/>
                <a:gd name="connsiteX12" fmla="*/ 280351 w 710673"/>
                <a:gd name="connsiteY12" fmla="*/ 151882 h 898083"/>
                <a:gd name="connsiteX13" fmla="*/ 189222 w 710673"/>
                <a:gd name="connsiteY13" fmla="*/ 596961 h 898083"/>
                <a:gd name="connsiteX14" fmla="*/ 12247 w 710673"/>
                <a:gd name="connsiteY14" fmla="*/ 812237 h 898083"/>
                <a:gd name="connsiteX15" fmla="*/ 18851 w 710673"/>
                <a:gd name="connsiteY15" fmla="*/ 886197 h 898083"/>
                <a:gd name="connsiteX16" fmla="*/ 51868 w 710673"/>
                <a:gd name="connsiteY16" fmla="*/ 898083 h 898083"/>
                <a:gd name="connsiteX17" fmla="*/ 92810 w 710673"/>
                <a:gd name="connsiteY17" fmla="*/ 878272 h 898083"/>
                <a:gd name="connsiteX18" fmla="*/ 277710 w 710673"/>
                <a:gd name="connsiteY18" fmla="*/ 653752 h 898083"/>
                <a:gd name="connsiteX19" fmla="*/ 288275 w 710673"/>
                <a:gd name="connsiteY19" fmla="*/ 631300 h 898083"/>
                <a:gd name="connsiteX20" fmla="*/ 319973 w 710673"/>
                <a:gd name="connsiteY20" fmla="*/ 478097 h 898083"/>
                <a:gd name="connsiteX21" fmla="*/ 462609 w 710673"/>
                <a:gd name="connsiteY21" fmla="*/ 581113 h 898083"/>
                <a:gd name="connsiteX22" fmla="*/ 462609 w 710673"/>
                <a:gd name="connsiteY22" fmla="*/ 845255 h 898083"/>
                <a:gd name="connsiteX23" fmla="*/ 515438 w 710673"/>
                <a:gd name="connsiteY23" fmla="*/ 898083 h 898083"/>
                <a:gd name="connsiteX24" fmla="*/ 568266 w 710673"/>
                <a:gd name="connsiteY24" fmla="*/ 845255 h 898083"/>
                <a:gd name="connsiteX25" fmla="*/ 568266 w 710673"/>
                <a:gd name="connsiteY25" fmla="*/ 554698 h 898083"/>
                <a:gd name="connsiteX26" fmla="*/ 547135 w 710673"/>
                <a:gd name="connsiteY26" fmla="*/ 512436 h 898083"/>
                <a:gd name="connsiteX27" fmla="*/ 419026 w 710673"/>
                <a:gd name="connsiteY27" fmla="*/ 418665 h 898083"/>
                <a:gd name="connsiteX28" fmla="*/ 454685 w 710673"/>
                <a:gd name="connsiteY28" fmla="*/ 240369 h 898083"/>
                <a:gd name="connsiteX29" fmla="*/ 479778 w 710673"/>
                <a:gd name="connsiteY29" fmla="*/ 298481 h 898083"/>
                <a:gd name="connsiteX30" fmla="*/ 511476 w 710673"/>
                <a:gd name="connsiteY30" fmla="*/ 327536 h 898083"/>
                <a:gd name="connsiteX31" fmla="*/ 591380 w 710673"/>
                <a:gd name="connsiteY31" fmla="*/ 416084 h 898083"/>
                <a:gd name="connsiteX32" fmla="*/ 615693 w 710673"/>
                <a:gd name="connsiteY32" fmla="*/ 418724 h 898083"/>
                <a:gd name="connsiteX33" fmla="*/ 651592 w 710673"/>
                <a:gd name="connsiteY33" fmla="*/ 380685 h 898083"/>
                <a:gd name="connsiteX34" fmla="*/ 704299 w 710673"/>
                <a:gd name="connsiteY34" fmla="*/ 279991 h 898083"/>
                <a:gd name="connsiteX0" fmla="*/ 609049 w 653604"/>
                <a:gd name="connsiteY0" fmla="*/ 303803 h 898083"/>
                <a:gd name="connsiteX1" fmla="*/ 568266 w 653604"/>
                <a:gd name="connsiteY1" fmla="*/ 235086 h 898083"/>
                <a:gd name="connsiteX2" fmla="*/ 490344 w 653604"/>
                <a:gd name="connsiteY2" fmla="*/ 55470 h 898083"/>
                <a:gd name="connsiteX3" fmla="*/ 397894 w 653604"/>
                <a:gd name="connsiteY3" fmla="*/ 0 h 898083"/>
                <a:gd name="connsiteX4" fmla="*/ 352990 w 653604"/>
                <a:gd name="connsiteY4" fmla="*/ 10566 h 898083"/>
                <a:gd name="connsiteX5" fmla="*/ 168091 w 653604"/>
                <a:gd name="connsiteY5" fmla="*/ 83205 h 898083"/>
                <a:gd name="connsiteX6" fmla="*/ 139035 w 653604"/>
                <a:gd name="connsiteY6" fmla="*/ 112260 h 898083"/>
                <a:gd name="connsiteX7" fmla="*/ 73000 w 653604"/>
                <a:gd name="connsiteY7" fmla="*/ 270746 h 898083"/>
                <a:gd name="connsiteX8" fmla="*/ 102055 w 653604"/>
                <a:gd name="connsiteY8" fmla="*/ 339423 h 898083"/>
                <a:gd name="connsiteX9" fmla="*/ 121866 w 653604"/>
                <a:gd name="connsiteY9" fmla="*/ 343385 h 898083"/>
                <a:gd name="connsiteX10" fmla="*/ 170732 w 653604"/>
                <a:gd name="connsiteY10" fmla="*/ 310367 h 898083"/>
                <a:gd name="connsiteX11" fmla="*/ 224881 w 653604"/>
                <a:gd name="connsiteY11" fmla="*/ 173013 h 898083"/>
                <a:gd name="connsiteX12" fmla="*/ 280351 w 653604"/>
                <a:gd name="connsiteY12" fmla="*/ 151882 h 898083"/>
                <a:gd name="connsiteX13" fmla="*/ 189222 w 653604"/>
                <a:gd name="connsiteY13" fmla="*/ 596961 h 898083"/>
                <a:gd name="connsiteX14" fmla="*/ 12247 w 653604"/>
                <a:gd name="connsiteY14" fmla="*/ 812237 h 898083"/>
                <a:gd name="connsiteX15" fmla="*/ 18851 w 653604"/>
                <a:gd name="connsiteY15" fmla="*/ 886197 h 898083"/>
                <a:gd name="connsiteX16" fmla="*/ 51868 w 653604"/>
                <a:gd name="connsiteY16" fmla="*/ 898083 h 898083"/>
                <a:gd name="connsiteX17" fmla="*/ 92810 w 653604"/>
                <a:gd name="connsiteY17" fmla="*/ 878272 h 898083"/>
                <a:gd name="connsiteX18" fmla="*/ 277710 w 653604"/>
                <a:gd name="connsiteY18" fmla="*/ 653752 h 898083"/>
                <a:gd name="connsiteX19" fmla="*/ 288275 w 653604"/>
                <a:gd name="connsiteY19" fmla="*/ 631300 h 898083"/>
                <a:gd name="connsiteX20" fmla="*/ 319973 w 653604"/>
                <a:gd name="connsiteY20" fmla="*/ 478097 h 898083"/>
                <a:gd name="connsiteX21" fmla="*/ 462609 w 653604"/>
                <a:gd name="connsiteY21" fmla="*/ 581113 h 898083"/>
                <a:gd name="connsiteX22" fmla="*/ 462609 w 653604"/>
                <a:gd name="connsiteY22" fmla="*/ 845255 h 898083"/>
                <a:gd name="connsiteX23" fmla="*/ 515438 w 653604"/>
                <a:gd name="connsiteY23" fmla="*/ 898083 h 898083"/>
                <a:gd name="connsiteX24" fmla="*/ 568266 w 653604"/>
                <a:gd name="connsiteY24" fmla="*/ 845255 h 898083"/>
                <a:gd name="connsiteX25" fmla="*/ 568266 w 653604"/>
                <a:gd name="connsiteY25" fmla="*/ 554698 h 898083"/>
                <a:gd name="connsiteX26" fmla="*/ 547135 w 653604"/>
                <a:gd name="connsiteY26" fmla="*/ 512436 h 898083"/>
                <a:gd name="connsiteX27" fmla="*/ 419026 w 653604"/>
                <a:gd name="connsiteY27" fmla="*/ 418665 h 898083"/>
                <a:gd name="connsiteX28" fmla="*/ 454685 w 653604"/>
                <a:gd name="connsiteY28" fmla="*/ 240369 h 898083"/>
                <a:gd name="connsiteX29" fmla="*/ 479778 w 653604"/>
                <a:gd name="connsiteY29" fmla="*/ 298481 h 898083"/>
                <a:gd name="connsiteX30" fmla="*/ 511476 w 653604"/>
                <a:gd name="connsiteY30" fmla="*/ 327536 h 898083"/>
                <a:gd name="connsiteX31" fmla="*/ 591380 w 653604"/>
                <a:gd name="connsiteY31" fmla="*/ 416084 h 898083"/>
                <a:gd name="connsiteX32" fmla="*/ 615693 w 653604"/>
                <a:gd name="connsiteY32" fmla="*/ 418724 h 898083"/>
                <a:gd name="connsiteX33" fmla="*/ 651592 w 653604"/>
                <a:gd name="connsiteY33" fmla="*/ 380685 h 898083"/>
                <a:gd name="connsiteX34" fmla="*/ 609049 w 653604"/>
                <a:gd name="connsiteY34" fmla="*/ 303803 h 898083"/>
                <a:gd name="connsiteX0" fmla="*/ 609049 w 653604"/>
                <a:gd name="connsiteY0" fmla="*/ 303803 h 898083"/>
                <a:gd name="connsiteX1" fmla="*/ 568266 w 653604"/>
                <a:gd name="connsiteY1" fmla="*/ 235086 h 898083"/>
                <a:gd name="connsiteX2" fmla="*/ 490344 w 653604"/>
                <a:gd name="connsiteY2" fmla="*/ 55470 h 898083"/>
                <a:gd name="connsiteX3" fmla="*/ 397894 w 653604"/>
                <a:gd name="connsiteY3" fmla="*/ 0 h 898083"/>
                <a:gd name="connsiteX4" fmla="*/ 352990 w 653604"/>
                <a:gd name="connsiteY4" fmla="*/ 10566 h 898083"/>
                <a:gd name="connsiteX5" fmla="*/ 168091 w 653604"/>
                <a:gd name="connsiteY5" fmla="*/ 83205 h 898083"/>
                <a:gd name="connsiteX6" fmla="*/ 139035 w 653604"/>
                <a:gd name="connsiteY6" fmla="*/ 112260 h 898083"/>
                <a:gd name="connsiteX7" fmla="*/ 73000 w 653604"/>
                <a:gd name="connsiteY7" fmla="*/ 270746 h 898083"/>
                <a:gd name="connsiteX8" fmla="*/ 102055 w 653604"/>
                <a:gd name="connsiteY8" fmla="*/ 339423 h 898083"/>
                <a:gd name="connsiteX9" fmla="*/ 121866 w 653604"/>
                <a:gd name="connsiteY9" fmla="*/ 343385 h 898083"/>
                <a:gd name="connsiteX10" fmla="*/ 170732 w 653604"/>
                <a:gd name="connsiteY10" fmla="*/ 310367 h 898083"/>
                <a:gd name="connsiteX11" fmla="*/ 224881 w 653604"/>
                <a:gd name="connsiteY11" fmla="*/ 173013 h 898083"/>
                <a:gd name="connsiteX12" fmla="*/ 280351 w 653604"/>
                <a:gd name="connsiteY12" fmla="*/ 151882 h 898083"/>
                <a:gd name="connsiteX13" fmla="*/ 189222 w 653604"/>
                <a:gd name="connsiteY13" fmla="*/ 596961 h 898083"/>
                <a:gd name="connsiteX14" fmla="*/ 12247 w 653604"/>
                <a:gd name="connsiteY14" fmla="*/ 812237 h 898083"/>
                <a:gd name="connsiteX15" fmla="*/ 18851 w 653604"/>
                <a:gd name="connsiteY15" fmla="*/ 886197 h 898083"/>
                <a:gd name="connsiteX16" fmla="*/ 51868 w 653604"/>
                <a:gd name="connsiteY16" fmla="*/ 898083 h 898083"/>
                <a:gd name="connsiteX17" fmla="*/ 92810 w 653604"/>
                <a:gd name="connsiteY17" fmla="*/ 878272 h 898083"/>
                <a:gd name="connsiteX18" fmla="*/ 277710 w 653604"/>
                <a:gd name="connsiteY18" fmla="*/ 653752 h 898083"/>
                <a:gd name="connsiteX19" fmla="*/ 288275 w 653604"/>
                <a:gd name="connsiteY19" fmla="*/ 631300 h 898083"/>
                <a:gd name="connsiteX20" fmla="*/ 319973 w 653604"/>
                <a:gd name="connsiteY20" fmla="*/ 478097 h 898083"/>
                <a:gd name="connsiteX21" fmla="*/ 462609 w 653604"/>
                <a:gd name="connsiteY21" fmla="*/ 581113 h 898083"/>
                <a:gd name="connsiteX22" fmla="*/ 462609 w 653604"/>
                <a:gd name="connsiteY22" fmla="*/ 845255 h 898083"/>
                <a:gd name="connsiteX23" fmla="*/ 515438 w 653604"/>
                <a:gd name="connsiteY23" fmla="*/ 898083 h 898083"/>
                <a:gd name="connsiteX24" fmla="*/ 568266 w 653604"/>
                <a:gd name="connsiteY24" fmla="*/ 845255 h 898083"/>
                <a:gd name="connsiteX25" fmla="*/ 568266 w 653604"/>
                <a:gd name="connsiteY25" fmla="*/ 554698 h 898083"/>
                <a:gd name="connsiteX26" fmla="*/ 547135 w 653604"/>
                <a:gd name="connsiteY26" fmla="*/ 512436 h 898083"/>
                <a:gd name="connsiteX27" fmla="*/ 419026 w 653604"/>
                <a:gd name="connsiteY27" fmla="*/ 418665 h 898083"/>
                <a:gd name="connsiteX28" fmla="*/ 454685 w 653604"/>
                <a:gd name="connsiteY28" fmla="*/ 240369 h 898083"/>
                <a:gd name="connsiteX29" fmla="*/ 479778 w 653604"/>
                <a:gd name="connsiteY29" fmla="*/ 298481 h 898083"/>
                <a:gd name="connsiteX30" fmla="*/ 511476 w 653604"/>
                <a:gd name="connsiteY30" fmla="*/ 327536 h 898083"/>
                <a:gd name="connsiteX31" fmla="*/ 591380 w 653604"/>
                <a:gd name="connsiteY31" fmla="*/ 416084 h 898083"/>
                <a:gd name="connsiteX32" fmla="*/ 615693 w 653604"/>
                <a:gd name="connsiteY32" fmla="*/ 418724 h 898083"/>
                <a:gd name="connsiteX33" fmla="*/ 651592 w 653604"/>
                <a:gd name="connsiteY33" fmla="*/ 380685 h 898083"/>
                <a:gd name="connsiteX34" fmla="*/ 609049 w 653604"/>
                <a:gd name="connsiteY34" fmla="*/ 303803 h 898083"/>
                <a:gd name="connsiteX0" fmla="*/ 609049 w 653604"/>
                <a:gd name="connsiteY0" fmla="*/ 303803 h 898083"/>
                <a:gd name="connsiteX1" fmla="*/ 568266 w 653604"/>
                <a:gd name="connsiteY1" fmla="*/ 235086 h 898083"/>
                <a:gd name="connsiteX2" fmla="*/ 490344 w 653604"/>
                <a:gd name="connsiteY2" fmla="*/ 55470 h 898083"/>
                <a:gd name="connsiteX3" fmla="*/ 397894 w 653604"/>
                <a:gd name="connsiteY3" fmla="*/ 0 h 898083"/>
                <a:gd name="connsiteX4" fmla="*/ 352990 w 653604"/>
                <a:gd name="connsiteY4" fmla="*/ 10566 h 898083"/>
                <a:gd name="connsiteX5" fmla="*/ 168091 w 653604"/>
                <a:gd name="connsiteY5" fmla="*/ 83205 h 898083"/>
                <a:gd name="connsiteX6" fmla="*/ 139035 w 653604"/>
                <a:gd name="connsiteY6" fmla="*/ 112260 h 898083"/>
                <a:gd name="connsiteX7" fmla="*/ 73000 w 653604"/>
                <a:gd name="connsiteY7" fmla="*/ 270746 h 898083"/>
                <a:gd name="connsiteX8" fmla="*/ 102055 w 653604"/>
                <a:gd name="connsiteY8" fmla="*/ 339423 h 898083"/>
                <a:gd name="connsiteX9" fmla="*/ 121866 w 653604"/>
                <a:gd name="connsiteY9" fmla="*/ 343385 h 898083"/>
                <a:gd name="connsiteX10" fmla="*/ 170732 w 653604"/>
                <a:gd name="connsiteY10" fmla="*/ 310367 h 898083"/>
                <a:gd name="connsiteX11" fmla="*/ 224881 w 653604"/>
                <a:gd name="connsiteY11" fmla="*/ 173013 h 898083"/>
                <a:gd name="connsiteX12" fmla="*/ 280351 w 653604"/>
                <a:gd name="connsiteY12" fmla="*/ 151882 h 898083"/>
                <a:gd name="connsiteX13" fmla="*/ 189222 w 653604"/>
                <a:gd name="connsiteY13" fmla="*/ 596961 h 898083"/>
                <a:gd name="connsiteX14" fmla="*/ 12247 w 653604"/>
                <a:gd name="connsiteY14" fmla="*/ 812237 h 898083"/>
                <a:gd name="connsiteX15" fmla="*/ 18851 w 653604"/>
                <a:gd name="connsiteY15" fmla="*/ 886197 h 898083"/>
                <a:gd name="connsiteX16" fmla="*/ 51868 w 653604"/>
                <a:gd name="connsiteY16" fmla="*/ 898083 h 898083"/>
                <a:gd name="connsiteX17" fmla="*/ 92810 w 653604"/>
                <a:gd name="connsiteY17" fmla="*/ 878272 h 898083"/>
                <a:gd name="connsiteX18" fmla="*/ 277710 w 653604"/>
                <a:gd name="connsiteY18" fmla="*/ 653752 h 898083"/>
                <a:gd name="connsiteX19" fmla="*/ 288275 w 653604"/>
                <a:gd name="connsiteY19" fmla="*/ 631300 h 898083"/>
                <a:gd name="connsiteX20" fmla="*/ 319973 w 653604"/>
                <a:gd name="connsiteY20" fmla="*/ 478097 h 898083"/>
                <a:gd name="connsiteX21" fmla="*/ 462609 w 653604"/>
                <a:gd name="connsiteY21" fmla="*/ 581113 h 898083"/>
                <a:gd name="connsiteX22" fmla="*/ 462609 w 653604"/>
                <a:gd name="connsiteY22" fmla="*/ 845255 h 898083"/>
                <a:gd name="connsiteX23" fmla="*/ 515438 w 653604"/>
                <a:gd name="connsiteY23" fmla="*/ 898083 h 898083"/>
                <a:gd name="connsiteX24" fmla="*/ 568266 w 653604"/>
                <a:gd name="connsiteY24" fmla="*/ 845255 h 898083"/>
                <a:gd name="connsiteX25" fmla="*/ 568266 w 653604"/>
                <a:gd name="connsiteY25" fmla="*/ 554698 h 898083"/>
                <a:gd name="connsiteX26" fmla="*/ 547135 w 653604"/>
                <a:gd name="connsiteY26" fmla="*/ 512436 h 898083"/>
                <a:gd name="connsiteX27" fmla="*/ 419026 w 653604"/>
                <a:gd name="connsiteY27" fmla="*/ 418665 h 898083"/>
                <a:gd name="connsiteX28" fmla="*/ 454685 w 653604"/>
                <a:gd name="connsiteY28" fmla="*/ 240369 h 898083"/>
                <a:gd name="connsiteX29" fmla="*/ 479778 w 653604"/>
                <a:gd name="connsiteY29" fmla="*/ 298481 h 898083"/>
                <a:gd name="connsiteX30" fmla="*/ 537670 w 653604"/>
                <a:gd name="connsiteY30" fmla="*/ 363255 h 898083"/>
                <a:gd name="connsiteX31" fmla="*/ 591380 w 653604"/>
                <a:gd name="connsiteY31" fmla="*/ 416084 h 898083"/>
                <a:gd name="connsiteX32" fmla="*/ 615693 w 653604"/>
                <a:gd name="connsiteY32" fmla="*/ 418724 h 898083"/>
                <a:gd name="connsiteX33" fmla="*/ 651592 w 653604"/>
                <a:gd name="connsiteY33" fmla="*/ 380685 h 898083"/>
                <a:gd name="connsiteX34" fmla="*/ 609049 w 653604"/>
                <a:gd name="connsiteY34" fmla="*/ 303803 h 898083"/>
                <a:gd name="connsiteX0" fmla="*/ 609049 w 653604"/>
                <a:gd name="connsiteY0" fmla="*/ 303803 h 898083"/>
                <a:gd name="connsiteX1" fmla="*/ 561123 w 653604"/>
                <a:gd name="connsiteY1" fmla="*/ 251754 h 898083"/>
                <a:gd name="connsiteX2" fmla="*/ 490344 w 653604"/>
                <a:gd name="connsiteY2" fmla="*/ 55470 h 898083"/>
                <a:gd name="connsiteX3" fmla="*/ 397894 w 653604"/>
                <a:gd name="connsiteY3" fmla="*/ 0 h 898083"/>
                <a:gd name="connsiteX4" fmla="*/ 352990 w 653604"/>
                <a:gd name="connsiteY4" fmla="*/ 10566 h 898083"/>
                <a:gd name="connsiteX5" fmla="*/ 168091 w 653604"/>
                <a:gd name="connsiteY5" fmla="*/ 83205 h 898083"/>
                <a:gd name="connsiteX6" fmla="*/ 139035 w 653604"/>
                <a:gd name="connsiteY6" fmla="*/ 112260 h 898083"/>
                <a:gd name="connsiteX7" fmla="*/ 73000 w 653604"/>
                <a:gd name="connsiteY7" fmla="*/ 270746 h 898083"/>
                <a:gd name="connsiteX8" fmla="*/ 102055 w 653604"/>
                <a:gd name="connsiteY8" fmla="*/ 339423 h 898083"/>
                <a:gd name="connsiteX9" fmla="*/ 121866 w 653604"/>
                <a:gd name="connsiteY9" fmla="*/ 343385 h 898083"/>
                <a:gd name="connsiteX10" fmla="*/ 170732 w 653604"/>
                <a:gd name="connsiteY10" fmla="*/ 310367 h 898083"/>
                <a:gd name="connsiteX11" fmla="*/ 224881 w 653604"/>
                <a:gd name="connsiteY11" fmla="*/ 173013 h 898083"/>
                <a:gd name="connsiteX12" fmla="*/ 280351 w 653604"/>
                <a:gd name="connsiteY12" fmla="*/ 151882 h 898083"/>
                <a:gd name="connsiteX13" fmla="*/ 189222 w 653604"/>
                <a:gd name="connsiteY13" fmla="*/ 596961 h 898083"/>
                <a:gd name="connsiteX14" fmla="*/ 12247 w 653604"/>
                <a:gd name="connsiteY14" fmla="*/ 812237 h 898083"/>
                <a:gd name="connsiteX15" fmla="*/ 18851 w 653604"/>
                <a:gd name="connsiteY15" fmla="*/ 886197 h 898083"/>
                <a:gd name="connsiteX16" fmla="*/ 51868 w 653604"/>
                <a:gd name="connsiteY16" fmla="*/ 898083 h 898083"/>
                <a:gd name="connsiteX17" fmla="*/ 92810 w 653604"/>
                <a:gd name="connsiteY17" fmla="*/ 878272 h 898083"/>
                <a:gd name="connsiteX18" fmla="*/ 277710 w 653604"/>
                <a:gd name="connsiteY18" fmla="*/ 653752 h 898083"/>
                <a:gd name="connsiteX19" fmla="*/ 288275 w 653604"/>
                <a:gd name="connsiteY19" fmla="*/ 631300 h 898083"/>
                <a:gd name="connsiteX20" fmla="*/ 319973 w 653604"/>
                <a:gd name="connsiteY20" fmla="*/ 478097 h 898083"/>
                <a:gd name="connsiteX21" fmla="*/ 462609 w 653604"/>
                <a:gd name="connsiteY21" fmla="*/ 581113 h 898083"/>
                <a:gd name="connsiteX22" fmla="*/ 462609 w 653604"/>
                <a:gd name="connsiteY22" fmla="*/ 845255 h 898083"/>
                <a:gd name="connsiteX23" fmla="*/ 515438 w 653604"/>
                <a:gd name="connsiteY23" fmla="*/ 898083 h 898083"/>
                <a:gd name="connsiteX24" fmla="*/ 568266 w 653604"/>
                <a:gd name="connsiteY24" fmla="*/ 845255 h 898083"/>
                <a:gd name="connsiteX25" fmla="*/ 568266 w 653604"/>
                <a:gd name="connsiteY25" fmla="*/ 554698 h 898083"/>
                <a:gd name="connsiteX26" fmla="*/ 547135 w 653604"/>
                <a:gd name="connsiteY26" fmla="*/ 512436 h 898083"/>
                <a:gd name="connsiteX27" fmla="*/ 419026 w 653604"/>
                <a:gd name="connsiteY27" fmla="*/ 418665 h 898083"/>
                <a:gd name="connsiteX28" fmla="*/ 454685 w 653604"/>
                <a:gd name="connsiteY28" fmla="*/ 240369 h 898083"/>
                <a:gd name="connsiteX29" fmla="*/ 479778 w 653604"/>
                <a:gd name="connsiteY29" fmla="*/ 298481 h 898083"/>
                <a:gd name="connsiteX30" fmla="*/ 537670 w 653604"/>
                <a:gd name="connsiteY30" fmla="*/ 363255 h 898083"/>
                <a:gd name="connsiteX31" fmla="*/ 591380 w 653604"/>
                <a:gd name="connsiteY31" fmla="*/ 416084 h 898083"/>
                <a:gd name="connsiteX32" fmla="*/ 615693 w 653604"/>
                <a:gd name="connsiteY32" fmla="*/ 418724 h 898083"/>
                <a:gd name="connsiteX33" fmla="*/ 651592 w 653604"/>
                <a:gd name="connsiteY33" fmla="*/ 380685 h 898083"/>
                <a:gd name="connsiteX34" fmla="*/ 609049 w 653604"/>
                <a:gd name="connsiteY34" fmla="*/ 303803 h 898083"/>
                <a:gd name="connsiteX0" fmla="*/ 609049 w 653604"/>
                <a:gd name="connsiteY0" fmla="*/ 303803 h 898083"/>
                <a:gd name="connsiteX1" fmla="*/ 561123 w 653604"/>
                <a:gd name="connsiteY1" fmla="*/ 251754 h 898083"/>
                <a:gd name="connsiteX2" fmla="*/ 490344 w 653604"/>
                <a:gd name="connsiteY2" fmla="*/ 55470 h 898083"/>
                <a:gd name="connsiteX3" fmla="*/ 397894 w 653604"/>
                <a:gd name="connsiteY3" fmla="*/ 0 h 898083"/>
                <a:gd name="connsiteX4" fmla="*/ 352990 w 653604"/>
                <a:gd name="connsiteY4" fmla="*/ 10566 h 898083"/>
                <a:gd name="connsiteX5" fmla="*/ 168091 w 653604"/>
                <a:gd name="connsiteY5" fmla="*/ 83205 h 898083"/>
                <a:gd name="connsiteX6" fmla="*/ 139035 w 653604"/>
                <a:gd name="connsiteY6" fmla="*/ 112260 h 898083"/>
                <a:gd name="connsiteX7" fmla="*/ 73000 w 653604"/>
                <a:gd name="connsiteY7" fmla="*/ 270746 h 898083"/>
                <a:gd name="connsiteX8" fmla="*/ 102055 w 653604"/>
                <a:gd name="connsiteY8" fmla="*/ 339423 h 898083"/>
                <a:gd name="connsiteX9" fmla="*/ 121866 w 653604"/>
                <a:gd name="connsiteY9" fmla="*/ 343385 h 898083"/>
                <a:gd name="connsiteX10" fmla="*/ 170732 w 653604"/>
                <a:gd name="connsiteY10" fmla="*/ 310367 h 898083"/>
                <a:gd name="connsiteX11" fmla="*/ 224881 w 653604"/>
                <a:gd name="connsiteY11" fmla="*/ 173013 h 898083"/>
                <a:gd name="connsiteX12" fmla="*/ 280351 w 653604"/>
                <a:gd name="connsiteY12" fmla="*/ 151882 h 898083"/>
                <a:gd name="connsiteX13" fmla="*/ 189222 w 653604"/>
                <a:gd name="connsiteY13" fmla="*/ 596961 h 898083"/>
                <a:gd name="connsiteX14" fmla="*/ 12247 w 653604"/>
                <a:gd name="connsiteY14" fmla="*/ 812237 h 898083"/>
                <a:gd name="connsiteX15" fmla="*/ 18851 w 653604"/>
                <a:gd name="connsiteY15" fmla="*/ 886197 h 898083"/>
                <a:gd name="connsiteX16" fmla="*/ 51868 w 653604"/>
                <a:gd name="connsiteY16" fmla="*/ 898083 h 898083"/>
                <a:gd name="connsiteX17" fmla="*/ 92810 w 653604"/>
                <a:gd name="connsiteY17" fmla="*/ 878272 h 898083"/>
                <a:gd name="connsiteX18" fmla="*/ 277710 w 653604"/>
                <a:gd name="connsiteY18" fmla="*/ 653752 h 898083"/>
                <a:gd name="connsiteX19" fmla="*/ 288275 w 653604"/>
                <a:gd name="connsiteY19" fmla="*/ 631300 h 898083"/>
                <a:gd name="connsiteX20" fmla="*/ 319973 w 653604"/>
                <a:gd name="connsiteY20" fmla="*/ 478097 h 898083"/>
                <a:gd name="connsiteX21" fmla="*/ 410221 w 653604"/>
                <a:gd name="connsiteY21" fmla="*/ 612069 h 898083"/>
                <a:gd name="connsiteX22" fmla="*/ 462609 w 653604"/>
                <a:gd name="connsiteY22" fmla="*/ 845255 h 898083"/>
                <a:gd name="connsiteX23" fmla="*/ 515438 w 653604"/>
                <a:gd name="connsiteY23" fmla="*/ 898083 h 898083"/>
                <a:gd name="connsiteX24" fmla="*/ 568266 w 653604"/>
                <a:gd name="connsiteY24" fmla="*/ 845255 h 898083"/>
                <a:gd name="connsiteX25" fmla="*/ 568266 w 653604"/>
                <a:gd name="connsiteY25" fmla="*/ 554698 h 898083"/>
                <a:gd name="connsiteX26" fmla="*/ 547135 w 653604"/>
                <a:gd name="connsiteY26" fmla="*/ 512436 h 898083"/>
                <a:gd name="connsiteX27" fmla="*/ 419026 w 653604"/>
                <a:gd name="connsiteY27" fmla="*/ 418665 h 898083"/>
                <a:gd name="connsiteX28" fmla="*/ 454685 w 653604"/>
                <a:gd name="connsiteY28" fmla="*/ 240369 h 898083"/>
                <a:gd name="connsiteX29" fmla="*/ 479778 w 653604"/>
                <a:gd name="connsiteY29" fmla="*/ 298481 h 898083"/>
                <a:gd name="connsiteX30" fmla="*/ 537670 w 653604"/>
                <a:gd name="connsiteY30" fmla="*/ 363255 h 898083"/>
                <a:gd name="connsiteX31" fmla="*/ 591380 w 653604"/>
                <a:gd name="connsiteY31" fmla="*/ 416084 h 898083"/>
                <a:gd name="connsiteX32" fmla="*/ 615693 w 653604"/>
                <a:gd name="connsiteY32" fmla="*/ 418724 h 898083"/>
                <a:gd name="connsiteX33" fmla="*/ 651592 w 653604"/>
                <a:gd name="connsiteY33" fmla="*/ 380685 h 898083"/>
                <a:gd name="connsiteX34" fmla="*/ 609049 w 653604"/>
                <a:gd name="connsiteY34" fmla="*/ 303803 h 898083"/>
                <a:gd name="connsiteX0" fmla="*/ 609049 w 653604"/>
                <a:gd name="connsiteY0" fmla="*/ 303803 h 898083"/>
                <a:gd name="connsiteX1" fmla="*/ 561123 w 653604"/>
                <a:gd name="connsiteY1" fmla="*/ 251754 h 898083"/>
                <a:gd name="connsiteX2" fmla="*/ 490344 w 653604"/>
                <a:gd name="connsiteY2" fmla="*/ 55470 h 898083"/>
                <a:gd name="connsiteX3" fmla="*/ 397894 w 653604"/>
                <a:gd name="connsiteY3" fmla="*/ 0 h 898083"/>
                <a:gd name="connsiteX4" fmla="*/ 352990 w 653604"/>
                <a:gd name="connsiteY4" fmla="*/ 10566 h 898083"/>
                <a:gd name="connsiteX5" fmla="*/ 168091 w 653604"/>
                <a:gd name="connsiteY5" fmla="*/ 83205 h 898083"/>
                <a:gd name="connsiteX6" fmla="*/ 139035 w 653604"/>
                <a:gd name="connsiteY6" fmla="*/ 112260 h 898083"/>
                <a:gd name="connsiteX7" fmla="*/ 73000 w 653604"/>
                <a:gd name="connsiteY7" fmla="*/ 270746 h 898083"/>
                <a:gd name="connsiteX8" fmla="*/ 102055 w 653604"/>
                <a:gd name="connsiteY8" fmla="*/ 339423 h 898083"/>
                <a:gd name="connsiteX9" fmla="*/ 121866 w 653604"/>
                <a:gd name="connsiteY9" fmla="*/ 343385 h 898083"/>
                <a:gd name="connsiteX10" fmla="*/ 170732 w 653604"/>
                <a:gd name="connsiteY10" fmla="*/ 310367 h 898083"/>
                <a:gd name="connsiteX11" fmla="*/ 224881 w 653604"/>
                <a:gd name="connsiteY11" fmla="*/ 173013 h 898083"/>
                <a:gd name="connsiteX12" fmla="*/ 280351 w 653604"/>
                <a:gd name="connsiteY12" fmla="*/ 151882 h 898083"/>
                <a:gd name="connsiteX13" fmla="*/ 189222 w 653604"/>
                <a:gd name="connsiteY13" fmla="*/ 596961 h 898083"/>
                <a:gd name="connsiteX14" fmla="*/ 12247 w 653604"/>
                <a:gd name="connsiteY14" fmla="*/ 812237 h 898083"/>
                <a:gd name="connsiteX15" fmla="*/ 18851 w 653604"/>
                <a:gd name="connsiteY15" fmla="*/ 886197 h 898083"/>
                <a:gd name="connsiteX16" fmla="*/ 51868 w 653604"/>
                <a:gd name="connsiteY16" fmla="*/ 898083 h 898083"/>
                <a:gd name="connsiteX17" fmla="*/ 92810 w 653604"/>
                <a:gd name="connsiteY17" fmla="*/ 878272 h 898083"/>
                <a:gd name="connsiteX18" fmla="*/ 277710 w 653604"/>
                <a:gd name="connsiteY18" fmla="*/ 653752 h 898083"/>
                <a:gd name="connsiteX19" fmla="*/ 288275 w 653604"/>
                <a:gd name="connsiteY19" fmla="*/ 631300 h 898083"/>
                <a:gd name="connsiteX20" fmla="*/ 319973 w 653604"/>
                <a:gd name="connsiteY20" fmla="*/ 478097 h 898083"/>
                <a:gd name="connsiteX21" fmla="*/ 410221 w 653604"/>
                <a:gd name="connsiteY21" fmla="*/ 612069 h 898083"/>
                <a:gd name="connsiteX22" fmla="*/ 462609 w 653604"/>
                <a:gd name="connsiteY22" fmla="*/ 845255 h 898083"/>
                <a:gd name="connsiteX23" fmla="*/ 515438 w 653604"/>
                <a:gd name="connsiteY23" fmla="*/ 898083 h 898083"/>
                <a:gd name="connsiteX24" fmla="*/ 568266 w 653604"/>
                <a:gd name="connsiteY24" fmla="*/ 845255 h 898083"/>
                <a:gd name="connsiteX25" fmla="*/ 568266 w 653604"/>
                <a:gd name="connsiteY25" fmla="*/ 554698 h 898083"/>
                <a:gd name="connsiteX26" fmla="*/ 497129 w 653604"/>
                <a:gd name="connsiteY26" fmla="*/ 560061 h 898083"/>
                <a:gd name="connsiteX27" fmla="*/ 419026 w 653604"/>
                <a:gd name="connsiteY27" fmla="*/ 418665 h 898083"/>
                <a:gd name="connsiteX28" fmla="*/ 454685 w 653604"/>
                <a:gd name="connsiteY28" fmla="*/ 240369 h 898083"/>
                <a:gd name="connsiteX29" fmla="*/ 479778 w 653604"/>
                <a:gd name="connsiteY29" fmla="*/ 298481 h 898083"/>
                <a:gd name="connsiteX30" fmla="*/ 537670 w 653604"/>
                <a:gd name="connsiteY30" fmla="*/ 363255 h 898083"/>
                <a:gd name="connsiteX31" fmla="*/ 591380 w 653604"/>
                <a:gd name="connsiteY31" fmla="*/ 416084 h 898083"/>
                <a:gd name="connsiteX32" fmla="*/ 615693 w 653604"/>
                <a:gd name="connsiteY32" fmla="*/ 418724 h 898083"/>
                <a:gd name="connsiteX33" fmla="*/ 651592 w 653604"/>
                <a:gd name="connsiteY33" fmla="*/ 380685 h 898083"/>
                <a:gd name="connsiteX34" fmla="*/ 609049 w 653604"/>
                <a:gd name="connsiteY34" fmla="*/ 303803 h 898083"/>
                <a:gd name="connsiteX0" fmla="*/ 609049 w 653604"/>
                <a:gd name="connsiteY0" fmla="*/ 303803 h 898083"/>
                <a:gd name="connsiteX1" fmla="*/ 561123 w 653604"/>
                <a:gd name="connsiteY1" fmla="*/ 251754 h 898083"/>
                <a:gd name="connsiteX2" fmla="*/ 490344 w 653604"/>
                <a:gd name="connsiteY2" fmla="*/ 55470 h 898083"/>
                <a:gd name="connsiteX3" fmla="*/ 397894 w 653604"/>
                <a:gd name="connsiteY3" fmla="*/ 0 h 898083"/>
                <a:gd name="connsiteX4" fmla="*/ 352990 w 653604"/>
                <a:gd name="connsiteY4" fmla="*/ 10566 h 898083"/>
                <a:gd name="connsiteX5" fmla="*/ 168091 w 653604"/>
                <a:gd name="connsiteY5" fmla="*/ 83205 h 898083"/>
                <a:gd name="connsiteX6" fmla="*/ 139035 w 653604"/>
                <a:gd name="connsiteY6" fmla="*/ 112260 h 898083"/>
                <a:gd name="connsiteX7" fmla="*/ 73000 w 653604"/>
                <a:gd name="connsiteY7" fmla="*/ 270746 h 898083"/>
                <a:gd name="connsiteX8" fmla="*/ 102055 w 653604"/>
                <a:gd name="connsiteY8" fmla="*/ 339423 h 898083"/>
                <a:gd name="connsiteX9" fmla="*/ 121866 w 653604"/>
                <a:gd name="connsiteY9" fmla="*/ 343385 h 898083"/>
                <a:gd name="connsiteX10" fmla="*/ 170732 w 653604"/>
                <a:gd name="connsiteY10" fmla="*/ 310367 h 898083"/>
                <a:gd name="connsiteX11" fmla="*/ 224881 w 653604"/>
                <a:gd name="connsiteY11" fmla="*/ 173013 h 898083"/>
                <a:gd name="connsiteX12" fmla="*/ 280351 w 653604"/>
                <a:gd name="connsiteY12" fmla="*/ 151882 h 898083"/>
                <a:gd name="connsiteX13" fmla="*/ 189222 w 653604"/>
                <a:gd name="connsiteY13" fmla="*/ 596961 h 898083"/>
                <a:gd name="connsiteX14" fmla="*/ 12247 w 653604"/>
                <a:gd name="connsiteY14" fmla="*/ 812237 h 898083"/>
                <a:gd name="connsiteX15" fmla="*/ 18851 w 653604"/>
                <a:gd name="connsiteY15" fmla="*/ 886197 h 898083"/>
                <a:gd name="connsiteX16" fmla="*/ 51868 w 653604"/>
                <a:gd name="connsiteY16" fmla="*/ 898083 h 898083"/>
                <a:gd name="connsiteX17" fmla="*/ 92810 w 653604"/>
                <a:gd name="connsiteY17" fmla="*/ 878272 h 898083"/>
                <a:gd name="connsiteX18" fmla="*/ 277710 w 653604"/>
                <a:gd name="connsiteY18" fmla="*/ 653752 h 898083"/>
                <a:gd name="connsiteX19" fmla="*/ 288275 w 653604"/>
                <a:gd name="connsiteY19" fmla="*/ 631300 h 898083"/>
                <a:gd name="connsiteX20" fmla="*/ 319973 w 653604"/>
                <a:gd name="connsiteY20" fmla="*/ 478097 h 898083"/>
                <a:gd name="connsiteX21" fmla="*/ 410221 w 653604"/>
                <a:gd name="connsiteY21" fmla="*/ 612069 h 898083"/>
                <a:gd name="connsiteX22" fmla="*/ 462609 w 653604"/>
                <a:gd name="connsiteY22" fmla="*/ 845255 h 898083"/>
                <a:gd name="connsiteX23" fmla="*/ 515438 w 653604"/>
                <a:gd name="connsiteY23" fmla="*/ 898083 h 898083"/>
                <a:gd name="connsiteX24" fmla="*/ 568266 w 653604"/>
                <a:gd name="connsiteY24" fmla="*/ 845255 h 898083"/>
                <a:gd name="connsiteX25" fmla="*/ 518260 w 653604"/>
                <a:gd name="connsiteY25" fmla="*/ 626136 h 898083"/>
                <a:gd name="connsiteX26" fmla="*/ 497129 w 653604"/>
                <a:gd name="connsiteY26" fmla="*/ 560061 h 898083"/>
                <a:gd name="connsiteX27" fmla="*/ 419026 w 653604"/>
                <a:gd name="connsiteY27" fmla="*/ 418665 h 898083"/>
                <a:gd name="connsiteX28" fmla="*/ 454685 w 653604"/>
                <a:gd name="connsiteY28" fmla="*/ 240369 h 898083"/>
                <a:gd name="connsiteX29" fmla="*/ 479778 w 653604"/>
                <a:gd name="connsiteY29" fmla="*/ 298481 h 898083"/>
                <a:gd name="connsiteX30" fmla="*/ 537670 w 653604"/>
                <a:gd name="connsiteY30" fmla="*/ 363255 h 898083"/>
                <a:gd name="connsiteX31" fmla="*/ 591380 w 653604"/>
                <a:gd name="connsiteY31" fmla="*/ 416084 h 898083"/>
                <a:gd name="connsiteX32" fmla="*/ 615693 w 653604"/>
                <a:gd name="connsiteY32" fmla="*/ 418724 h 898083"/>
                <a:gd name="connsiteX33" fmla="*/ 651592 w 653604"/>
                <a:gd name="connsiteY33" fmla="*/ 380685 h 898083"/>
                <a:gd name="connsiteX34" fmla="*/ 609049 w 653604"/>
                <a:gd name="connsiteY34" fmla="*/ 303803 h 898083"/>
                <a:gd name="connsiteX0" fmla="*/ 609049 w 653604"/>
                <a:gd name="connsiteY0" fmla="*/ 304318 h 898598"/>
                <a:gd name="connsiteX1" fmla="*/ 561123 w 653604"/>
                <a:gd name="connsiteY1" fmla="*/ 252269 h 898598"/>
                <a:gd name="connsiteX2" fmla="*/ 490344 w 653604"/>
                <a:gd name="connsiteY2" fmla="*/ 55985 h 898598"/>
                <a:gd name="connsiteX3" fmla="*/ 397894 w 653604"/>
                <a:gd name="connsiteY3" fmla="*/ 515 h 898598"/>
                <a:gd name="connsiteX4" fmla="*/ 168091 w 653604"/>
                <a:gd name="connsiteY4" fmla="*/ 83720 h 898598"/>
                <a:gd name="connsiteX5" fmla="*/ 139035 w 653604"/>
                <a:gd name="connsiteY5" fmla="*/ 112775 h 898598"/>
                <a:gd name="connsiteX6" fmla="*/ 73000 w 653604"/>
                <a:gd name="connsiteY6" fmla="*/ 271261 h 898598"/>
                <a:gd name="connsiteX7" fmla="*/ 102055 w 653604"/>
                <a:gd name="connsiteY7" fmla="*/ 339938 h 898598"/>
                <a:gd name="connsiteX8" fmla="*/ 121866 w 653604"/>
                <a:gd name="connsiteY8" fmla="*/ 343900 h 898598"/>
                <a:gd name="connsiteX9" fmla="*/ 170732 w 653604"/>
                <a:gd name="connsiteY9" fmla="*/ 310882 h 898598"/>
                <a:gd name="connsiteX10" fmla="*/ 224881 w 653604"/>
                <a:gd name="connsiteY10" fmla="*/ 173528 h 898598"/>
                <a:gd name="connsiteX11" fmla="*/ 280351 w 653604"/>
                <a:gd name="connsiteY11" fmla="*/ 152397 h 898598"/>
                <a:gd name="connsiteX12" fmla="*/ 189222 w 653604"/>
                <a:gd name="connsiteY12" fmla="*/ 597476 h 898598"/>
                <a:gd name="connsiteX13" fmla="*/ 12247 w 653604"/>
                <a:gd name="connsiteY13" fmla="*/ 812752 h 898598"/>
                <a:gd name="connsiteX14" fmla="*/ 18851 w 653604"/>
                <a:gd name="connsiteY14" fmla="*/ 886712 h 898598"/>
                <a:gd name="connsiteX15" fmla="*/ 51868 w 653604"/>
                <a:gd name="connsiteY15" fmla="*/ 898598 h 898598"/>
                <a:gd name="connsiteX16" fmla="*/ 92810 w 653604"/>
                <a:gd name="connsiteY16" fmla="*/ 878787 h 898598"/>
                <a:gd name="connsiteX17" fmla="*/ 277710 w 653604"/>
                <a:gd name="connsiteY17" fmla="*/ 654267 h 898598"/>
                <a:gd name="connsiteX18" fmla="*/ 288275 w 653604"/>
                <a:gd name="connsiteY18" fmla="*/ 631815 h 898598"/>
                <a:gd name="connsiteX19" fmla="*/ 319973 w 653604"/>
                <a:gd name="connsiteY19" fmla="*/ 478612 h 898598"/>
                <a:gd name="connsiteX20" fmla="*/ 410221 w 653604"/>
                <a:gd name="connsiteY20" fmla="*/ 612584 h 898598"/>
                <a:gd name="connsiteX21" fmla="*/ 462609 w 653604"/>
                <a:gd name="connsiteY21" fmla="*/ 845770 h 898598"/>
                <a:gd name="connsiteX22" fmla="*/ 515438 w 653604"/>
                <a:gd name="connsiteY22" fmla="*/ 898598 h 898598"/>
                <a:gd name="connsiteX23" fmla="*/ 568266 w 653604"/>
                <a:gd name="connsiteY23" fmla="*/ 845770 h 898598"/>
                <a:gd name="connsiteX24" fmla="*/ 518260 w 653604"/>
                <a:gd name="connsiteY24" fmla="*/ 626651 h 898598"/>
                <a:gd name="connsiteX25" fmla="*/ 497129 w 653604"/>
                <a:gd name="connsiteY25" fmla="*/ 560576 h 898598"/>
                <a:gd name="connsiteX26" fmla="*/ 419026 w 653604"/>
                <a:gd name="connsiteY26" fmla="*/ 419180 h 898598"/>
                <a:gd name="connsiteX27" fmla="*/ 454685 w 653604"/>
                <a:gd name="connsiteY27" fmla="*/ 240884 h 898598"/>
                <a:gd name="connsiteX28" fmla="*/ 479778 w 653604"/>
                <a:gd name="connsiteY28" fmla="*/ 298996 h 898598"/>
                <a:gd name="connsiteX29" fmla="*/ 537670 w 653604"/>
                <a:gd name="connsiteY29" fmla="*/ 363770 h 898598"/>
                <a:gd name="connsiteX30" fmla="*/ 591380 w 653604"/>
                <a:gd name="connsiteY30" fmla="*/ 416599 h 898598"/>
                <a:gd name="connsiteX31" fmla="*/ 615693 w 653604"/>
                <a:gd name="connsiteY31" fmla="*/ 419239 h 898598"/>
                <a:gd name="connsiteX32" fmla="*/ 651592 w 653604"/>
                <a:gd name="connsiteY32" fmla="*/ 381200 h 898598"/>
                <a:gd name="connsiteX33" fmla="*/ 609049 w 653604"/>
                <a:gd name="connsiteY33" fmla="*/ 304318 h 898598"/>
                <a:gd name="connsiteX0" fmla="*/ 609049 w 653604"/>
                <a:gd name="connsiteY0" fmla="*/ 299647 h 893927"/>
                <a:gd name="connsiteX1" fmla="*/ 561123 w 653604"/>
                <a:gd name="connsiteY1" fmla="*/ 247598 h 893927"/>
                <a:gd name="connsiteX2" fmla="*/ 490344 w 653604"/>
                <a:gd name="connsiteY2" fmla="*/ 51314 h 893927"/>
                <a:gd name="connsiteX3" fmla="*/ 326457 w 653604"/>
                <a:gd name="connsiteY3" fmla="*/ 606 h 893927"/>
                <a:gd name="connsiteX4" fmla="*/ 168091 w 653604"/>
                <a:gd name="connsiteY4" fmla="*/ 79049 h 893927"/>
                <a:gd name="connsiteX5" fmla="*/ 139035 w 653604"/>
                <a:gd name="connsiteY5" fmla="*/ 108104 h 893927"/>
                <a:gd name="connsiteX6" fmla="*/ 73000 w 653604"/>
                <a:gd name="connsiteY6" fmla="*/ 266590 h 893927"/>
                <a:gd name="connsiteX7" fmla="*/ 102055 w 653604"/>
                <a:gd name="connsiteY7" fmla="*/ 335267 h 893927"/>
                <a:gd name="connsiteX8" fmla="*/ 121866 w 653604"/>
                <a:gd name="connsiteY8" fmla="*/ 339229 h 893927"/>
                <a:gd name="connsiteX9" fmla="*/ 170732 w 653604"/>
                <a:gd name="connsiteY9" fmla="*/ 306211 h 893927"/>
                <a:gd name="connsiteX10" fmla="*/ 224881 w 653604"/>
                <a:gd name="connsiteY10" fmla="*/ 168857 h 893927"/>
                <a:gd name="connsiteX11" fmla="*/ 280351 w 653604"/>
                <a:gd name="connsiteY11" fmla="*/ 147726 h 893927"/>
                <a:gd name="connsiteX12" fmla="*/ 189222 w 653604"/>
                <a:gd name="connsiteY12" fmla="*/ 592805 h 893927"/>
                <a:gd name="connsiteX13" fmla="*/ 12247 w 653604"/>
                <a:gd name="connsiteY13" fmla="*/ 808081 h 893927"/>
                <a:gd name="connsiteX14" fmla="*/ 18851 w 653604"/>
                <a:gd name="connsiteY14" fmla="*/ 882041 h 893927"/>
                <a:gd name="connsiteX15" fmla="*/ 51868 w 653604"/>
                <a:gd name="connsiteY15" fmla="*/ 893927 h 893927"/>
                <a:gd name="connsiteX16" fmla="*/ 92810 w 653604"/>
                <a:gd name="connsiteY16" fmla="*/ 874116 h 893927"/>
                <a:gd name="connsiteX17" fmla="*/ 277710 w 653604"/>
                <a:gd name="connsiteY17" fmla="*/ 649596 h 893927"/>
                <a:gd name="connsiteX18" fmla="*/ 288275 w 653604"/>
                <a:gd name="connsiteY18" fmla="*/ 627144 h 893927"/>
                <a:gd name="connsiteX19" fmla="*/ 319973 w 653604"/>
                <a:gd name="connsiteY19" fmla="*/ 473941 h 893927"/>
                <a:gd name="connsiteX20" fmla="*/ 410221 w 653604"/>
                <a:gd name="connsiteY20" fmla="*/ 607913 h 893927"/>
                <a:gd name="connsiteX21" fmla="*/ 462609 w 653604"/>
                <a:gd name="connsiteY21" fmla="*/ 841099 h 893927"/>
                <a:gd name="connsiteX22" fmla="*/ 515438 w 653604"/>
                <a:gd name="connsiteY22" fmla="*/ 893927 h 893927"/>
                <a:gd name="connsiteX23" fmla="*/ 568266 w 653604"/>
                <a:gd name="connsiteY23" fmla="*/ 841099 h 893927"/>
                <a:gd name="connsiteX24" fmla="*/ 518260 w 653604"/>
                <a:gd name="connsiteY24" fmla="*/ 621980 h 893927"/>
                <a:gd name="connsiteX25" fmla="*/ 497129 w 653604"/>
                <a:gd name="connsiteY25" fmla="*/ 555905 h 893927"/>
                <a:gd name="connsiteX26" fmla="*/ 419026 w 653604"/>
                <a:gd name="connsiteY26" fmla="*/ 414509 h 893927"/>
                <a:gd name="connsiteX27" fmla="*/ 454685 w 653604"/>
                <a:gd name="connsiteY27" fmla="*/ 236213 h 893927"/>
                <a:gd name="connsiteX28" fmla="*/ 479778 w 653604"/>
                <a:gd name="connsiteY28" fmla="*/ 294325 h 893927"/>
                <a:gd name="connsiteX29" fmla="*/ 537670 w 653604"/>
                <a:gd name="connsiteY29" fmla="*/ 359099 h 893927"/>
                <a:gd name="connsiteX30" fmla="*/ 591380 w 653604"/>
                <a:gd name="connsiteY30" fmla="*/ 411928 h 893927"/>
                <a:gd name="connsiteX31" fmla="*/ 615693 w 653604"/>
                <a:gd name="connsiteY31" fmla="*/ 414568 h 893927"/>
                <a:gd name="connsiteX32" fmla="*/ 651592 w 653604"/>
                <a:gd name="connsiteY32" fmla="*/ 376529 h 893927"/>
                <a:gd name="connsiteX33" fmla="*/ 609049 w 653604"/>
                <a:gd name="connsiteY33" fmla="*/ 299647 h 893927"/>
                <a:gd name="connsiteX0" fmla="*/ 609049 w 653604"/>
                <a:gd name="connsiteY0" fmla="*/ 304018 h 898298"/>
                <a:gd name="connsiteX1" fmla="*/ 561123 w 653604"/>
                <a:gd name="connsiteY1" fmla="*/ 251969 h 898298"/>
                <a:gd name="connsiteX2" fmla="*/ 459388 w 653604"/>
                <a:gd name="connsiteY2" fmla="*/ 29491 h 898298"/>
                <a:gd name="connsiteX3" fmla="*/ 326457 w 653604"/>
                <a:gd name="connsiteY3" fmla="*/ 4977 h 898298"/>
                <a:gd name="connsiteX4" fmla="*/ 168091 w 653604"/>
                <a:gd name="connsiteY4" fmla="*/ 83420 h 898298"/>
                <a:gd name="connsiteX5" fmla="*/ 139035 w 653604"/>
                <a:gd name="connsiteY5" fmla="*/ 112475 h 898298"/>
                <a:gd name="connsiteX6" fmla="*/ 73000 w 653604"/>
                <a:gd name="connsiteY6" fmla="*/ 270961 h 898298"/>
                <a:gd name="connsiteX7" fmla="*/ 102055 w 653604"/>
                <a:gd name="connsiteY7" fmla="*/ 339638 h 898298"/>
                <a:gd name="connsiteX8" fmla="*/ 121866 w 653604"/>
                <a:gd name="connsiteY8" fmla="*/ 343600 h 898298"/>
                <a:gd name="connsiteX9" fmla="*/ 170732 w 653604"/>
                <a:gd name="connsiteY9" fmla="*/ 310582 h 898298"/>
                <a:gd name="connsiteX10" fmla="*/ 224881 w 653604"/>
                <a:gd name="connsiteY10" fmla="*/ 173228 h 898298"/>
                <a:gd name="connsiteX11" fmla="*/ 280351 w 653604"/>
                <a:gd name="connsiteY11" fmla="*/ 152097 h 898298"/>
                <a:gd name="connsiteX12" fmla="*/ 189222 w 653604"/>
                <a:gd name="connsiteY12" fmla="*/ 597176 h 898298"/>
                <a:gd name="connsiteX13" fmla="*/ 12247 w 653604"/>
                <a:gd name="connsiteY13" fmla="*/ 812452 h 898298"/>
                <a:gd name="connsiteX14" fmla="*/ 18851 w 653604"/>
                <a:gd name="connsiteY14" fmla="*/ 886412 h 898298"/>
                <a:gd name="connsiteX15" fmla="*/ 51868 w 653604"/>
                <a:gd name="connsiteY15" fmla="*/ 898298 h 898298"/>
                <a:gd name="connsiteX16" fmla="*/ 92810 w 653604"/>
                <a:gd name="connsiteY16" fmla="*/ 878487 h 898298"/>
                <a:gd name="connsiteX17" fmla="*/ 277710 w 653604"/>
                <a:gd name="connsiteY17" fmla="*/ 653967 h 898298"/>
                <a:gd name="connsiteX18" fmla="*/ 288275 w 653604"/>
                <a:gd name="connsiteY18" fmla="*/ 631515 h 898298"/>
                <a:gd name="connsiteX19" fmla="*/ 319973 w 653604"/>
                <a:gd name="connsiteY19" fmla="*/ 478312 h 898298"/>
                <a:gd name="connsiteX20" fmla="*/ 410221 w 653604"/>
                <a:gd name="connsiteY20" fmla="*/ 612284 h 898298"/>
                <a:gd name="connsiteX21" fmla="*/ 462609 w 653604"/>
                <a:gd name="connsiteY21" fmla="*/ 845470 h 898298"/>
                <a:gd name="connsiteX22" fmla="*/ 515438 w 653604"/>
                <a:gd name="connsiteY22" fmla="*/ 898298 h 898298"/>
                <a:gd name="connsiteX23" fmla="*/ 568266 w 653604"/>
                <a:gd name="connsiteY23" fmla="*/ 845470 h 898298"/>
                <a:gd name="connsiteX24" fmla="*/ 518260 w 653604"/>
                <a:gd name="connsiteY24" fmla="*/ 626351 h 898298"/>
                <a:gd name="connsiteX25" fmla="*/ 497129 w 653604"/>
                <a:gd name="connsiteY25" fmla="*/ 560276 h 898298"/>
                <a:gd name="connsiteX26" fmla="*/ 419026 w 653604"/>
                <a:gd name="connsiteY26" fmla="*/ 418880 h 898298"/>
                <a:gd name="connsiteX27" fmla="*/ 454685 w 653604"/>
                <a:gd name="connsiteY27" fmla="*/ 240584 h 898298"/>
                <a:gd name="connsiteX28" fmla="*/ 479778 w 653604"/>
                <a:gd name="connsiteY28" fmla="*/ 298696 h 898298"/>
                <a:gd name="connsiteX29" fmla="*/ 537670 w 653604"/>
                <a:gd name="connsiteY29" fmla="*/ 363470 h 898298"/>
                <a:gd name="connsiteX30" fmla="*/ 591380 w 653604"/>
                <a:gd name="connsiteY30" fmla="*/ 416299 h 898298"/>
                <a:gd name="connsiteX31" fmla="*/ 615693 w 653604"/>
                <a:gd name="connsiteY31" fmla="*/ 418939 h 898298"/>
                <a:gd name="connsiteX32" fmla="*/ 651592 w 653604"/>
                <a:gd name="connsiteY32" fmla="*/ 380900 h 898298"/>
                <a:gd name="connsiteX33" fmla="*/ 609049 w 653604"/>
                <a:gd name="connsiteY33" fmla="*/ 304018 h 898298"/>
                <a:gd name="connsiteX0" fmla="*/ 609049 w 653604"/>
                <a:gd name="connsiteY0" fmla="*/ 304018 h 898298"/>
                <a:gd name="connsiteX1" fmla="*/ 561123 w 653604"/>
                <a:gd name="connsiteY1" fmla="*/ 251969 h 898298"/>
                <a:gd name="connsiteX2" fmla="*/ 459388 w 653604"/>
                <a:gd name="connsiteY2" fmla="*/ 29491 h 898298"/>
                <a:gd name="connsiteX3" fmla="*/ 326457 w 653604"/>
                <a:gd name="connsiteY3" fmla="*/ 4977 h 898298"/>
                <a:gd name="connsiteX4" fmla="*/ 168091 w 653604"/>
                <a:gd name="connsiteY4" fmla="*/ 83420 h 898298"/>
                <a:gd name="connsiteX5" fmla="*/ 139035 w 653604"/>
                <a:gd name="connsiteY5" fmla="*/ 112475 h 898298"/>
                <a:gd name="connsiteX6" fmla="*/ 73000 w 653604"/>
                <a:gd name="connsiteY6" fmla="*/ 270961 h 898298"/>
                <a:gd name="connsiteX7" fmla="*/ 102055 w 653604"/>
                <a:gd name="connsiteY7" fmla="*/ 339638 h 898298"/>
                <a:gd name="connsiteX8" fmla="*/ 121866 w 653604"/>
                <a:gd name="connsiteY8" fmla="*/ 343600 h 898298"/>
                <a:gd name="connsiteX9" fmla="*/ 170732 w 653604"/>
                <a:gd name="connsiteY9" fmla="*/ 310582 h 898298"/>
                <a:gd name="connsiteX10" fmla="*/ 224881 w 653604"/>
                <a:gd name="connsiteY10" fmla="*/ 173228 h 898298"/>
                <a:gd name="connsiteX11" fmla="*/ 280351 w 653604"/>
                <a:gd name="connsiteY11" fmla="*/ 152097 h 898298"/>
                <a:gd name="connsiteX12" fmla="*/ 189222 w 653604"/>
                <a:gd name="connsiteY12" fmla="*/ 597176 h 898298"/>
                <a:gd name="connsiteX13" fmla="*/ 12247 w 653604"/>
                <a:gd name="connsiteY13" fmla="*/ 812452 h 898298"/>
                <a:gd name="connsiteX14" fmla="*/ 18851 w 653604"/>
                <a:gd name="connsiteY14" fmla="*/ 886412 h 898298"/>
                <a:gd name="connsiteX15" fmla="*/ 51868 w 653604"/>
                <a:gd name="connsiteY15" fmla="*/ 898298 h 898298"/>
                <a:gd name="connsiteX16" fmla="*/ 92810 w 653604"/>
                <a:gd name="connsiteY16" fmla="*/ 878487 h 898298"/>
                <a:gd name="connsiteX17" fmla="*/ 277710 w 653604"/>
                <a:gd name="connsiteY17" fmla="*/ 653967 h 898298"/>
                <a:gd name="connsiteX18" fmla="*/ 288275 w 653604"/>
                <a:gd name="connsiteY18" fmla="*/ 631515 h 898298"/>
                <a:gd name="connsiteX19" fmla="*/ 346167 w 653604"/>
                <a:gd name="connsiteY19" fmla="*/ 497362 h 898298"/>
                <a:gd name="connsiteX20" fmla="*/ 410221 w 653604"/>
                <a:gd name="connsiteY20" fmla="*/ 612284 h 898298"/>
                <a:gd name="connsiteX21" fmla="*/ 462609 w 653604"/>
                <a:gd name="connsiteY21" fmla="*/ 845470 h 898298"/>
                <a:gd name="connsiteX22" fmla="*/ 515438 w 653604"/>
                <a:gd name="connsiteY22" fmla="*/ 898298 h 898298"/>
                <a:gd name="connsiteX23" fmla="*/ 568266 w 653604"/>
                <a:gd name="connsiteY23" fmla="*/ 845470 h 898298"/>
                <a:gd name="connsiteX24" fmla="*/ 518260 w 653604"/>
                <a:gd name="connsiteY24" fmla="*/ 626351 h 898298"/>
                <a:gd name="connsiteX25" fmla="*/ 497129 w 653604"/>
                <a:gd name="connsiteY25" fmla="*/ 560276 h 898298"/>
                <a:gd name="connsiteX26" fmla="*/ 419026 w 653604"/>
                <a:gd name="connsiteY26" fmla="*/ 418880 h 898298"/>
                <a:gd name="connsiteX27" fmla="*/ 454685 w 653604"/>
                <a:gd name="connsiteY27" fmla="*/ 240584 h 898298"/>
                <a:gd name="connsiteX28" fmla="*/ 479778 w 653604"/>
                <a:gd name="connsiteY28" fmla="*/ 298696 h 898298"/>
                <a:gd name="connsiteX29" fmla="*/ 537670 w 653604"/>
                <a:gd name="connsiteY29" fmla="*/ 363470 h 898298"/>
                <a:gd name="connsiteX30" fmla="*/ 591380 w 653604"/>
                <a:gd name="connsiteY30" fmla="*/ 416299 h 898298"/>
                <a:gd name="connsiteX31" fmla="*/ 615693 w 653604"/>
                <a:gd name="connsiteY31" fmla="*/ 418939 h 898298"/>
                <a:gd name="connsiteX32" fmla="*/ 651592 w 653604"/>
                <a:gd name="connsiteY32" fmla="*/ 380900 h 898298"/>
                <a:gd name="connsiteX33" fmla="*/ 609049 w 653604"/>
                <a:gd name="connsiteY33" fmla="*/ 304018 h 898298"/>
                <a:gd name="connsiteX0" fmla="*/ 609049 w 653604"/>
                <a:gd name="connsiteY0" fmla="*/ 304018 h 898298"/>
                <a:gd name="connsiteX1" fmla="*/ 561123 w 653604"/>
                <a:gd name="connsiteY1" fmla="*/ 251969 h 898298"/>
                <a:gd name="connsiteX2" fmla="*/ 459388 w 653604"/>
                <a:gd name="connsiteY2" fmla="*/ 29491 h 898298"/>
                <a:gd name="connsiteX3" fmla="*/ 326457 w 653604"/>
                <a:gd name="connsiteY3" fmla="*/ 4977 h 898298"/>
                <a:gd name="connsiteX4" fmla="*/ 168091 w 653604"/>
                <a:gd name="connsiteY4" fmla="*/ 83420 h 898298"/>
                <a:gd name="connsiteX5" fmla="*/ 139035 w 653604"/>
                <a:gd name="connsiteY5" fmla="*/ 112475 h 898298"/>
                <a:gd name="connsiteX6" fmla="*/ 73000 w 653604"/>
                <a:gd name="connsiteY6" fmla="*/ 270961 h 898298"/>
                <a:gd name="connsiteX7" fmla="*/ 102055 w 653604"/>
                <a:gd name="connsiteY7" fmla="*/ 339638 h 898298"/>
                <a:gd name="connsiteX8" fmla="*/ 121866 w 653604"/>
                <a:gd name="connsiteY8" fmla="*/ 343600 h 898298"/>
                <a:gd name="connsiteX9" fmla="*/ 170732 w 653604"/>
                <a:gd name="connsiteY9" fmla="*/ 310582 h 898298"/>
                <a:gd name="connsiteX10" fmla="*/ 224881 w 653604"/>
                <a:gd name="connsiteY10" fmla="*/ 173228 h 898298"/>
                <a:gd name="connsiteX11" fmla="*/ 280351 w 653604"/>
                <a:gd name="connsiteY11" fmla="*/ 152097 h 898298"/>
                <a:gd name="connsiteX12" fmla="*/ 189222 w 653604"/>
                <a:gd name="connsiteY12" fmla="*/ 597176 h 898298"/>
                <a:gd name="connsiteX13" fmla="*/ 12247 w 653604"/>
                <a:gd name="connsiteY13" fmla="*/ 812452 h 898298"/>
                <a:gd name="connsiteX14" fmla="*/ 18851 w 653604"/>
                <a:gd name="connsiteY14" fmla="*/ 886412 h 898298"/>
                <a:gd name="connsiteX15" fmla="*/ 51868 w 653604"/>
                <a:gd name="connsiteY15" fmla="*/ 898298 h 898298"/>
                <a:gd name="connsiteX16" fmla="*/ 92810 w 653604"/>
                <a:gd name="connsiteY16" fmla="*/ 878487 h 898298"/>
                <a:gd name="connsiteX17" fmla="*/ 277710 w 653604"/>
                <a:gd name="connsiteY17" fmla="*/ 653967 h 898298"/>
                <a:gd name="connsiteX18" fmla="*/ 304944 w 653604"/>
                <a:gd name="connsiteY18" fmla="*/ 579127 h 898298"/>
                <a:gd name="connsiteX19" fmla="*/ 346167 w 653604"/>
                <a:gd name="connsiteY19" fmla="*/ 497362 h 898298"/>
                <a:gd name="connsiteX20" fmla="*/ 410221 w 653604"/>
                <a:gd name="connsiteY20" fmla="*/ 612284 h 898298"/>
                <a:gd name="connsiteX21" fmla="*/ 462609 w 653604"/>
                <a:gd name="connsiteY21" fmla="*/ 845470 h 898298"/>
                <a:gd name="connsiteX22" fmla="*/ 515438 w 653604"/>
                <a:gd name="connsiteY22" fmla="*/ 898298 h 898298"/>
                <a:gd name="connsiteX23" fmla="*/ 568266 w 653604"/>
                <a:gd name="connsiteY23" fmla="*/ 845470 h 898298"/>
                <a:gd name="connsiteX24" fmla="*/ 518260 w 653604"/>
                <a:gd name="connsiteY24" fmla="*/ 626351 h 898298"/>
                <a:gd name="connsiteX25" fmla="*/ 497129 w 653604"/>
                <a:gd name="connsiteY25" fmla="*/ 560276 h 898298"/>
                <a:gd name="connsiteX26" fmla="*/ 419026 w 653604"/>
                <a:gd name="connsiteY26" fmla="*/ 418880 h 898298"/>
                <a:gd name="connsiteX27" fmla="*/ 454685 w 653604"/>
                <a:gd name="connsiteY27" fmla="*/ 240584 h 898298"/>
                <a:gd name="connsiteX28" fmla="*/ 479778 w 653604"/>
                <a:gd name="connsiteY28" fmla="*/ 298696 h 898298"/>
                <a:gd name="connsiteX29" fmla="*/ 537670 w 653604"/>
                <a:gd name="connsiteY29" fmla="*/ 363470 h 898298"/>
                <a:gd name="connsiteX30" fmla="*/ 591380 w 653604"/>
                <a:gd name="connsiteY30" fmla="*/ 416299 h 898298"/>
                <a:gd name="connsiteX31" fmla="*/ 615693 w 653604"/>
                <a:gd name="connsiteY31" fmla="*/ 418939 h 898298"/>
                <a:gd name="connsiteX32" fmla="*/ 651592 w 653604"/>
                <a:gd name="connsiteY32" fmla="*/ 380900 h 898298"/>
                <a:gd name="connsiteX33" fmla="*/ 609049 w 653604"/>
                <a:gd name="connsiteY33" fmla="*/ 304018 h 898298"/>
                <a:gd name="connsiteX0" fmla="*/ 609049 w 653604"/>
                <a:gd name="connsiteY0" fmla="*/ 304018 h 898298"/>
                <a:gd name="connsiteX1" fmla="*/ 561123 w 653604"/>
                <a:gd name="connsiteY1" fmla="*/ 251969 h 898298"/>
                <a:gd name="connsiteX2" fmla="*/ 459388 w 653604"/>
                <a:gd name="connsiteY2" fmla="*/ 29491 h 898298"/>
                <a:gd name="connsiteX3" fmla="*/ 326457 w 653604"/>
                <a:gd name="connsiteY3" fmla="*/ 4977 h 898298"/>
                <a:gd name="connsiteX4" fmla="*/ 168091 w 653604"/>
                <a:gd name="connsiteY4" fmla="*/ 83420 h 898298"/>
                <a:gd name="connsiteX5" fmla="*/ 139035 w 653604"/>
                <a:gd name="connsiteY5" fmla="*/ 112475 h 898298"/>
                <a:gd name="connsiteX6" fmla="*/ 73000 w 653604"/>
                <a:gd name="connsiteY6" fmla="*/ 270961 h 898298"/>
                <a:gd name="connsiteX7" fmla="*/ 102055 w 653604"/>
                <a:gd name="connsiteY7" fmla="*/ 339638 h 898298"/>
                <a:gd name="connsiteX8" fmla="*/ 121866 w 653604"/>
                <a:gd name="connsiteY8" fmla="*/ 343600 h 898298"/>
                <a:gd name="connsiteX9" fmla="*/ 170732 w 653604"/>
                <a:gd name="connsiteY9" fmla="*/ 310582 h 898298"/>
                <a:gd name="connsiteX10" fmla="*/ 224881 w 653604"/>
                <a:gd name="connsiteY10" fmla="*/ 173228 h 898298"/>
                <a:gd name="connsiteX11" fmla="*/ 280351 w 653604"/>
                <a:gd name="connsiteY11" fmla="*/ 152097 h 898298"/>
                <a:gd name="connsiteX12" fmla="*/ 189222 w 653604"/>
                <a:gd name="connsiteY12" fmla="*/ 597176 h 898298"/>
                <a:gd name="connsiteX13" fmla="*/ 12247 w 653604"/>
                <a:gd name="connsiteY13" fmla="*/ 812452 h 898298"/>
                <a:gd name="connsiteX14" fmla="*/ 18851 w 653604"/>
                <a:gd name="connsiteY14" fmla="*/ 886412 h 898298"/>
                <a:gd name="connsiteX15" fmla="*/ 51868 w 653604"/>
                <a:gd name="connsiteY15" fmla="*/ 898298 h 898298"/>
                <a:gd name="connsiteX16" fmla="*/ 92810 w 653604"/>
                <a:gd name="connsiteY16" fmla="*/ 878487 h 898298"/>
                <a:gd name="connsiteX17" fmla="*/ 277710 w 653604"/>
                <a:gd name="connsiteY17" fmla="*/ 653967 h 898298"/>
                <a:gd name="connsiteX18" fmla="*/ 346167 w 653604"/>
                <a:gd name="connsiteY18" fmla="*/ 497362 h 898298"/>
                <a:gd name="connsiteX19" fmla="*/ 410221 w 653604"/>
                <a:gd name="connsiteY19" fmla="*/ 612284 h 898298"/>
                <a:gd name="connsiteX20" fmla="*/ 462609 w 653604"/>
                <a:gd name="connsiteY20" fmla="*/ 845470 h 898298"/>
                <a:gd name="connsiteX21" fmla="*/ 515438 w 653604"/>
                <a:gd name="connsiteY21" fmla="*/ 898298 h 898298"/>
                <a:gd name="connsiteX22" fmla="*/ 568266 w 653604"/>
                <a:gd name="connsiteY22" fmla="*/ 845470 h 898298"/>
                <a:gd name="connsiteX23" fmla="*/ 518260 w 653604"/>
                <a:gd name="connsiteY23" fmla="*/ 626351 h 898298"/>
                <a:gd name="connsiteX24" fmla="*/ 497129 w 653604"/>
                <a:gd name="connsiteY24" fmla="*/ 560276 h 898298"/>
                <a:gd name="connsiteX25" fmla="*/ 419026 w 653604"/>
                <a:gd name="connsiteY25" fmla="*/ 418880 h 898298"/>
                <a:gd name="connsiteX26" fmla="*/ 454685 w 653604"/>
                <a:gd name="connsiteY26" fmla="*/ 240584 h 898298"/>
                <a:gd name="connsiteX27" fmla="*/ 479778 w 653604"/>
                <a:gd name="connsiteY27" fmla="*/ 298696 h 898298"/>
                <a:gd name="connsiteX28" fmla="*/ 537670 w 653604"/>
                <a:gd name="connsiteY28" fmla="*/ 363470 h 898298"/>
                <a:gd name="connsiteX29" fmla="*/ 591380 w 653604"/>
                <a:gd name="connsiteY29" fmla="*/ 416299 h 898298"/>
                <a:gd name="connsiteX30" fmla="*/ 615693 w 653604"/>
                <a:gd name="connsiteY30" fmla="*/ 418939 h 898298"/>
                <a:gd name="connsiteX31" fmla="*/ 651592 w 653604"/>
                <a:gd name="connsiteY31" fmla="*/ 380900 h 898298"/>
                <a:gd name="connsiteX32" fmla="*/ 609049 w 653604"/>
                <a:gd name="connsiteY32" fmla="*/ 304018 h 898298"/>
                <a:gd name="connsiteX0" fmla="*/ 609049 w 653604"/>
                <a:gd name="connsiteY0" fmla="*/ 304018 h 898298"/>
                <a:gd name="connsiteX1" fmla="*/ 561123 w 653604"/>
                <a:gd name="connsiteY1" fmla="*/ 251969 h 898298"/>
                <a:gd name="connsiteX2" fmla="*/ 459388 w 653604"/>
                <a:gd name="connsiteY2" fmla="*/ 29491 h 898298"/>
                <a:gd name="connsiteX3" fmla="*/ 326457 w 653604"/>
                <a:gd name="connsiteY3" fmla="*/ 4977 h 898298"/>
                <a:gd name="connsiteX4" fmla="*/ 168091 w 653604"/>
                <a:gd name="connsiteY4" fmla="*/ 83420 h 898298"/>
                <a:gd name="connsiteX5" fmla="*/ 139035 w 653604"/>
                <a:gd name="connsiteY5" fmla="*/ 112475 h 898298"/>
                <a:gd name="connsiteX6" fmla="*/ 73000 w 653604"/>
                <a:gd name="connsiteY6" fmla="*/ 270961 h 898298"/>
                <a:gd name="connsiteX7" fmla="*/ 102055 w 653604"/>
                <a:gd name="connsiteY7" fmla="*/ 339638 h 898298"/>
                <a:gd name="connsiteX8" fmla="*/ 121866 w 653604"/>
                <a:gd name="connsiteY8" fmla="*/ 343600 h 898298"/>
                <a:gd name="connsiteX9" fmla="*/ 170732 w 653604"/>
                <a:gd name="connsiteY9" fmla="*/ 310582 h 898298"/>
                <a:gd name="connsiteX10" fmla="*/ 224881 w 653604"/>
                <a:gd name="connsiteY10" fmla="*/ 173228 h 898298"/>
                <a:gd name="connsiteX11" fmla="*/ 280351 w 653604"/>
                <a:gd name="connsiteY11" fmla="*/ 152097 h 898298"/>
                <a:gd name="connsiteX12" fmla="*/ 239228 w 653604"/>
                <a:gd name="connsiteY12" fmla="*/ 585269 h 898298"/>
                <a:gd name="connsiteX13" fmla="*/ 12247 w 653604"/>
                <a:gd name="connsiteY13" fmla="*/ 812452 h 898298"/>
                <a:gd name="connsiteX14" fmla="*/ 18851 w 653604"/>
                <a:gd name="connsiteY14" fmla="*/ 886412 h 898298"/>
                <a:gd name="connsiteX15" fmla="*/ 51868 w 653604"/>
                <a:gd name="connsiteY15" fmla="*/ 898298 h 898298"/>
                <a:gd name="connsiteX16" fmla="*/ 92810 w 653604"/>
                <a:gd name="connsiteY16" fmla="*/ 878487 h 898298"/>
                <a:gd name="connsiteX17" fmla="*/ 277710 w 653604"/>
                <a:gd name="connsiteY17" fmla="*/ 653967 h 898298"/>
                <a:gd name="connsiteX18" fmla="*/ 346167 w 653604"/>
                <a:gd name="connsiteY18" fmla="*/ 497362 h 898298"/>
                <a:gd name="connsiteX19" fmla="*/ 410221 w 653604"/>
                <a:gd name="connsiteY19" fmla="*/ 612284 h 898298"/>
                <a:gd name="connsiteX20" fmla="*/ 462609 w 653604"/>
                <a:gd name="connsiteY20" fmla="*/ 845470 h 898298"/>
                <a:gd name="connsiteX21" fmla="*/ 515438 w 653604"/>
                <a:gd name="connsiteY21" fmla="*/ 898298 h 898298"/>
                <a:gd name="connsiteX22" fmla="*/ 568266 w 653604"/>
                <a:gd name="connsiteY22" fmla="*/ 845470 h 898298"/>
                <a:gd name="connsiteX23" fmla="*/ 518260 w 653604"/>
                <a:gd name="connsiteY23" fmla="*/ 626351 h 898298"/>
                <a:gd name="connsiteX24" fmla="*/ 497129 w 653604"/>
                <a:gd name="connsiteY24" fmla="*/ 560276 h 898298"/>
                <a:gd name="connsiteX25" fmla="*/ 419026 w 653604"/>
                <a:gd name="connsiteY25" fmla="*/ 418880 h 898298"/>
                <a:gd name="connsiteX26" fmla="*/ 454685 w 653604"/>
                <a:gd name="connsiteY26" fmla="*/ 240584 h 898298"/>
                <a:gd name="connsiteX27" fmla="*/ 479778 w 653604"/>
                <a:gd name="connsiteY27" fmla="*/ 298696 h 898298"/>
                <a:gd name="connsiteX28" fmla="*/ 537670 w 653604"/>
                <a:gd name="connsiteY28" fmla="*/ 363470 h 898298"/>
                <a:gd name="connsiteX29" fmla="*/ 591380 w 653604"/>
                <a:gd name="connsiteY29" fmla="*/ 416299 h 898298"/>
                <a:gd name="connsiteX30" fmla="*/ 615693 w 653604"/>
                <a:gd name="connsiteY30" fmla="*/ 418939 h 898298"/>
                <a:gd name="connsiteX31" fmla="*/ 651592 w 653604"/>
                <a:gd name="connsiteY31" fmla="*/ 380900 h 898298"/>
                <a:gd name="connsiteX32" fmla="*/ 609049 w 653604"/>
                <a:gd name="connsiteY32" fmla="*/ 304018 h 898298"/>
                <a:gd name="connsiteX0" fmla="*/ 609049 w 653604"/>
                <a:gd name="connsiteY0" fmla="*/ 304018 h 898298"/>
                <a:gd name="connsiteX1" fmla="*/ 561123 w 653604"/>
                <a:gd name="connsiteY1" fmla="*/ 251969 h 898298"/>
                <a:gd name="connsiteX2" fmla="*/ 459388 w 653604"/>
                <a:gd name="connsiteY2" fmla="*/ 29491 h 898298"/>
                <a:gd name="connsiteX3" fmla="*/ 326457 w 653604"/>
                <a:gd name="connsiteY3" fmla="*/ 4977 h 898298"/>
                <a:gd name="connsiteX4" fmla="*/ 168091 w 653604"/>
                <a:gd name="connsiteY4" fmla="*/ 83420 h 898298"/>
                <a:gd name="connsiteX5" fmla="*/ 139035 w 653604"/>
                <a:gd name="connsiteY5" fmla="*/ 112475 h 898298"/>
                <a:gd name="connsiteX6" fmla="*/ 73000 w 653604"/>
                <a:gd name="connsiteY6" fmla="*/ 270961 h 898298"/>
                <a:gd name="connsiteX7" fmla="*/ 102055 w 653604"/>
                <a:gd name="connsiteY7" fmla="*/ 339638 h 898298"/>
                <a:gd name="connsiteX8" fmla="*/ 121866 w 653604"/>
                <a:gd name="connsiteY8" fmla="*/ 343600 h 898298"/>
                <a:gd name="connsiteX9" fmla="*/ 170732 w 653604"/>
                <a:gd name="connsiteY9" fmla="*/ 310582 h 898298"/>
                <a:gd name="connsiteX10" fmla="*/ 224881 w 653604"/>
                <a:gd name="connsiteY10" fmla="*/ 173228 h 898298"/>
                <a:gd name="connsiteX11" fmla="*/ 280351 w 653604"/>
                <a:gd name="connsiteY11" fmla="*/ 152097 h 898298"/>
                <a:gd name="connsiteX12" fmla="*/ 239228 w 653604"/>
                <a:gd name="connsiteY12" fmla="*/ 585269 h 898298"/>
                <a:gd name="connsiteX13" fmla="*/ 12247 w 653604"/>
                <a:gd name="connsiteY13" fmla="*/ 812452 h 898298"/>
                <a:gd name="connsiteX14" fmla="*/ 18851 w 653604"/>
                <a:gd name="connsiteY14" fmla="*/ 886412 h 898298"/>
                <a:gd name="connsiteX15" fmla="*/ 51868 w 653604"/>
                <a:gd name="connsiteY15" fmla="*/ 898298 h 898298"/>
                <a:gd name="connsiteX16" fmla="*/ 92810 w 653604"/>
                <a:gd name="connsiteY16" fmla="*/ 878487 h 898298"/>
                <a:gd name="connsiteX17" fmla="*/ 294379 w 653604"/>
                <a:gd name="connsiteY17" fmla="*/ 656348 h 898298"/>
                <a:gd name="connsiteX18" fmla="*/ 346167 w 653604"/>
                <a:gd name="connsiteY18" fmla="*/ 497362 h 898298"/>
                <a:gd name="connsiteX19" fmla="*/ 410221 w 653604"/>
                <a:gd name="connsiteY19" fmla="*/ 612284 h 898298"/>
                <a:gd name="connsiteX20" fmla="*/ 462609 w 653604"/>
                <a:gd name="connsiteY20" fmla="*/ 845470 h 898298"/>
                <a:gd name="connsiteX21" fmla="*/ 515438 w 653604"/>
                <a:gd name="connsiteY21" fmla="*/ 898298 h 898298"/>
                <a:gd name="connsiteX22" fmla="*/ 568266 w 653604"/>
                <a:gd name="connsiteY22" fmla="*/ 845470 h 898298"/>
                <a:gd name="connsiteX23" fmla="*/ 518260 w 653604"/>
                <a:gd name="connsiteY23" fmla="*/ 626351 h 898298"/>
                <a:gd name="connsiteX24" fmla="*/ 497129 w 653604"/>
                <a:gd name="connsiteY24" fmla="*/ 560276 h 898298"/>
                <a:gd name="connsiteX25" fmla="*/ 419026 w 653604"/>
                <a:gd name="connsiteY25" fmla="*/ 418880 h 898298"/>
                <a:gd name="connsiteX26" fmla="*/ 454685 w 653604"/>
                <a:gd name="connsiteY26" fmla="*/ 240584 h 898298"/>
                <a:gd name="connsiteX27" fmla="*/ 479778 w 653604"/>
                <a:gd name="connsiteY27" fmla="*/ 298696 h 898298"/>
                <a:gd name="connsiteX28" fmla="*/ 537670 w 653604"/>
                <a:gd name="connsiteY28" fmla="*/ 363470 h 898298"/>
                <a:gd name="connsiteX29" fmla="*/ 591380 w 653604"/>
                <a:gd name="connsiteY29" fmla="*/ 416299 h 898298"/>
                <a:gd name="connsiteX30" fmla="*/ 615693 w 653604"/>
                <a:gd name="connsiteY30" fmla="*/ 418939 h 898298"/>
                <a:gd name="connsiteX31" fmla="*/ 651592 w 653604"/>
                <a:gd name="connsiteY31" fmla="*/ 380900 h 898298"/>
                <a:gd name="connsiteX32" fmla="*/ 609049 w 653604"/>
                <a:gd name="connsiteY32" fmla="*/ 304018 h 898298"/>
                <a:gd name="connsiteX0" fmla="*/ 609049 w 653604"/>
                <a:gd name="connsiteY0" fmla="*/ 304018 h 898298"/>
                <a:gd name="connsiteX1" fmla="*/ 561123 w 653604"/>
                <a:gd name="connsiteY1" fmla="*/ 251969 h 898298"/>
                <a:gd name="connsiteX2" fmla="*/ 459388 w 653604"/>
                <a:gd name="connsiteY2" fmla="*/ 29491 h 898298"/>
                <a:gd name="connsiteX3" fmla="*/ 326457 w 653604"/>
                <a:gd name="connsiteY3" fmla="*/ 4977 h 898298"/>
                <a:gd name="connsiteX4" fmla="*/ 168091 w 653604"/>
                <a:gd name="connsiteY4" fmla="*/ 83420 h 898298"/>
                <a:gd name="connsiteX5" fmla="*/ 139035 w 653604"/>
                <a:gd name="connsiteY5" fmla="*/ 112475 h 898298"/>
                <a:gd name="connsiteX6" fmla="*/ 73000 w 653604"/>
                <a:gd name="connsiteY6" fmla="*/ 270961 h 898298"/>
                <a:gd name="connsiteX7" fmla="*/ 102055 w 653604"/>
                <a:gd name="connsiteY7" fmla="*/ 339638 h 898298"/>
                <a:gd name="connsiteX8" fmla="*/ 121866 w 653604"/>
                <a:gd name="connsiteY8" fmla="*/ 343600 h 898298"/>
                <a:gd name="connsiteX9" fmla="*/ 170732 w 653604"/>
                <a:gd name="connsiteY9" fmla="*/ 310582 h 898298"/>
                <a:gd name="connsiteX10" fmla="*/ 224881 w 653604"/>
                <a:gd name="connsiteY10" fmla="*/ 173228 h 898298"/>
                <a:gd name="connsiteX11" fmla="*/ 280351 w 653604"/>
                <a:gd name="connsiteY11" fmla="*/ 152097 h 898298"/>
                <a:gd name="connsiteX12" fmla="*/ 239228 w 653604"/>
                <a:gd name="connsiteY12" fmla="*/ 585269 h 898298"/>
                <a:gd name="connsiteX13" fmla="*/ 12247 w 653604"/>
                <a:gd name="connsiteY13" fmla="*/ 812452 h 898298"/>
                <a:gd name="connsiteX14" fmla="*/ 18851 w 653604"/>
                <a:gd name="connsiteY14" fmla="*/ 886412 h 898298"/>
                <a:gd name="connsiteX15" fmla="*/ 51868 w 653604"/>
                <a:gd name="connsiteY15" fmla="*/ 898298 h 898298"/>
                <a:gd name="connsiteX16" fmla="*/ 92810 w 653604"/>
                <a:gd name="connsiteY16" fmla="*/ 878487 h 898298"/>
                <a:gd name="connsiteX17" fmla="*/ 313429 w 653604"/>
                <a:gd name="connsiteY17" fmla="*/ 653967 h 898298"/>
                <a:gd name="connsiteX18" fmla="*/ 346167 w 653604"/>
                <a:gd name="connsiteY18" fmla="*/ 497362 h 898298"/>
                <a:gd name="connsiteX19" fmla="*/ 410221 w 653604"/>
                <a:gd name="connsiteY19" fmla="*/ 612284 h 898298"/>
                <a:gd name="connsiteX20" fmla="*/ 462609 w 653604"/>
                <a:gd name="connsiteY20" fmla="*/ 845470 h 898298"/>
                <a:gd name="connsiteX21" fmla="*/ 515438 w 653604"/>
                <a:gd name="connsiteY21" fmla="*/ 898298 h 898298"/>
                <a:gd name="connsiteX22" fmla="*/ 568266 w 653604"/>
                <a:gd name="connsiteY22" fmla="*/ 845470 h 898298"/>
                <a:gd name="connsiteX23" fmla="*/ 518260 w 653604"/>
                <a:gd name="connsiteY23" fmla="*/ 626351 h 898298"/>
                <a:gd name="connsiteX24" fmla="*/ 497129 w 653604"/>
                <a:gd name="connsiteY24" fmla="*/ 560276 h 898298"/>
                <a:gd name="connsiteX25" fmla="*/ 419026 w 653604"/>
                <a:gd name="connsiteY25" fmla="*/ 418880 h 898298"/>
                <a:gd name="connsiteX26" fmla="*/ 454685 w 653604"/>
                <a:gd name="connsiteY26" fmla="*/ 240584 h 898298"/>
                <a:gd name="connsiteX27" fmla="*/ 479778 w 653604"/>
                <a:gd name="connsiteY27" fmla="*/ 298696 h 898298"/>
                <a:gd name="connsiteX28" fmla="*/ 537670 w 653604"/>
                <a:gd name="connsiteY28" fmla="*/ 363470 h 898298"/>
                <a:gd name="connsiteX29" fmla="*/ 591380 w 653604"/>
                <a:gd name="connsiteY29" fmla="*/ 416299 h 898298"/>
                <a:gd name="connsiteX30" fmla="*/ 615693 w 653604"/>
                <a:gd name="connsiteY30" fmla="*/ 418939 h 898298"/>
                <a:gd name="connsiteX31" fmla="*/ 651592 w 653604"/>
                <a:gd name="connsiteY31" fmla="*/ 380900 h 898298"/>
                <a:gd name="connsiteX32" fmla="*/ 609049 w 653604"/>
                <a:gd name="connsiteY32" fmla="*/ 304018 h 898298"/>
                <a:gd name="connsiteX0" fmla="*/ 609049 w 653604"/>
                <a:gd name="connsiteY0" fmla="*/ 304018 h 901796"/>
                <a:gd name="connsiteX1" fmla="*/ 561123 w 653604"/>
                <a:gd name="connsiteY1" fmla="*/ 251969 h 901796"/>
                <a:gd name="connsiteX2" fmla="*/ 459388 w 653604"/>
                <a:gd name="connsiteY2" fmla="*/ 29491 h 901796"/>
                <a:gd name="connsiteX3" fmla="*/ 326457 w 653604"/>
                <a:gd name="connsiteY3" fmla="*/ 4977 h 901796"/>
                <a:gd name="connsiteX4" fmla="*/ 168091 w 653604"/>
                <a:gd name="connsiteY4" fmla="*/ 83420 h 901796"/>
                <a:gd name="connsiteX5" fmla="*/ 139035 w 653604"/>
                <a:gd name="connsiteY5" fmla="*/ 112475 h 901796"/>
                <a:gd name="connsiteX6" fmla="*/ 73000 w 653604"/>
                <a:gd name="connsiteY6" fmla="*/ 270961 h 901796"/>
                <a:gd name="connsiteX7" fmla="*/ 102055 w 653604"/>
                <a:gd name="connsiteY7" fmla="*/ 339638 h 901796"/>
                <a:gd name="connsiteX8" fmla="*/ 121866 w 653604"/>
                <a:gd name="connsiteY8" fmla="*/ 343600 h 901796"/>
                <a:gd name="connsiteX9" fmla="*/ 170732 w 653604"/>
                <a:gd name="connsiteY9" fmla="*/ 310582 h 901796"/>
                <a:gd name="connsiteX10" fmla="*/ 224881 w 653604"/>
                <a:gd name="connsiteY10" fmla="*/ 173228 h 901796"/>
                <a:gd name="connsiteX11" fmla="*/ 280351 w 653604"/>
                <a:gd name="connsiteY11" fmla="*/ 152097 h 901796"/>
                <a:gd name="connsiteX12" fmla="*/ 239228 w 653604"/>
                <a:gd name="connsiteY12" fmla="*/ 585269 h 901796"/>
                <a:gd name="connsiteX13" fmla="*/ 12247 w 653604"/>
                <a:gd name="connsiteY13" fmla="*/ 812452 h 901796"/>
                <a:gd name="connsiteX14" fmla="*/ 18851 w 653604"/>
                <a:gd name="connsiteY14" fmla="*/ 886412 h 901796"/>
                <a:gd name="connsiteX15" fmla="*/ 51868 w 653604"/>
                <a:gd name="connsiteY15" fmla="*/ 898298 h 901796"/>
                <a:gd name="connsiteX16" fmla="*/ 199966 w 653604"/>
                <a:gd name="connsiteY16" fmla="*/ 826099 h 901796"/>
                <a:gd name="connsiteX17" fmla="*/ 313429 w 653604"/>
                <a:gd name="connsiteY17" fmla="*/ 653967 h 901796"/>
                <a:gd name="connsiteX18" fmla="*/ 346167 w 653604"/>
                <a:gd name="connsiteY18" fmla="*/ 497362 h 901796"/>
                <a:gd name="connsiteX19" fmla="*/ 410221 w 653604"/>
                <a:gd name="connsiteY19" fmla="*/ 612284 h 901796"/>
                <a:gd name="connsiteX20" fmla="*/ 462609 w 653604"/>
                <a:gd name="connsiteY20" fmla="*/ 845470 h 901796"/>
                <a:gd name="connsiteX21" fmla="*/ 515438 w 653604"/>
                <a:gd name="connsiteY21" fmla="*/ 898298 h 901796"/>
                <a:gd name="connsiteX22" fmla="*/ 568266 w 653604"/>
                <a:gd name="connsiteY22" fmla="*/ 845470 h 901796"/>
                <a:gd name="connsiteX23" fmla="*/ 518260 w 653604"/>
                <a:gd name="connsiteY23" fmla="*/ 626351 h 901796"/>
                <a:gd name="connsiteX24" fmla="*/ 497129 w 653604"/>
                <a:gd name="connsiteY24" fmla="*/ 560276 h 901796"/>
                <a:gd name="connsiteX25" fmla="*/ 419026 w 653604"/>
                <a:gd name="connsiteY25" fmla="*/ 418880 h 901796"/>
                <a:gd name="connsiteX26" fmla="*/ 454685 w 653604"/>
                <a:gd name="connsiteY26" fmla="*/ 240584 h 901796"/>
                <a:gd name="connsiteX27" fmla="*/ 479778 w 653604"/>
                <a:gd name="connsiteY27" fmla="*/ 298696 h 901796"/>
                <a:gd name="connsiteX28" fmla="*/ 537670 w 653604"/>
                <a:gd name="connsiteY28" fmla="*/ 363470 h 901796"/>
                <a:gd name="connsiteX29" fmla="*/ 591380 w 653604"/>
                <a:gd name="connsiteY29" fmla="*/ 416299 h 901796"/>
                <a:gd name="connsiteX30" fmla="*/ 615693 w 653604"/>
                <a:gd name="connsiteY30" fmla="*/ 418939 h 901796"/>
                <a:gd name="connsiteX31" fmla="*/ 651592 w 653604"/>
                <a:gd name="connsiteY31" fmla="*/ 380900 h 901796"/>
                <a:gd name="connsiteX32" fmla="*/ 609049 w 653604"/>
                <a:gd name="connsiteY32" fmla="*/ 304018 h 901796"/>
                <a:gd name="connsiteX0" fmla="*/ 609049 w 653604"/>
                <a:gd name="connsiteY0" fmla="*/ 304018 h 898298"/>
                <a:gd name="connsiteX1" fmla="*/ 561123 w 653604"/>
                <a:gd name="connsiteY1" fmla="*/ 251969 h 898298"/>
                <a:gd name="connsiteX2" fmla="*/ 459388 w 653604"/>
                <a:gd name="connsiteY2" fmla="*/ 29491 h 898298"/>
                <a:gd name="connsiteX3" fmla="*/ 326457 w 653604"/>
                <a:gd name="connsiteY3" fmla="*/ 4977 h 898298"/>
                <a:gd name="connsiteX4" fmla="*/ 168091 w 653604"/>
                <a:gd name="connsiteY4" fmla="*/ 83420 h 898298"/>
                <a:gd name="connsiteX5" fmla="*/ 139035 w 653604"/>
                <a:gd name="connsiteY5" fmla="*/ 112475 h 898298"/>
                <a:gd name="connsiteX6" fmla="*/ 73000 w 653604"/>
                <a:gd name="connsiteY6" fmla="*/ 270961 h 898298"/>
                <a:gd name="connsiteX7" fmla="*/ 102055 w 653604"/>
                <a:gd name="connsiteY7" fmla="*/ 339638 h 898298"/>
                <a:gd name="connsiteX8" fmla="*/ 121866 w 653604"/>
                <a:gd name="connsiteY8" fmla="*/ 343600 h 898298"/>
                <a:gd name="connsiteX9" fmla="*/ 170732 w 653604"/>
                <a:gd name="connsiteY9" fmla="*/ 310582 h 898298"/>
                <a:gd name="connsiteX10" fmla="*/ 224881 w 653604"/>
                <a:gd name="connsiteY10" fmla="*/ 173228 h 898298"/>
                <a:gd name="connsiteX11" fmla="*/ 280351 w 653604"/>
                <a:gd name="connsiteY11" fmla="*/ 152097 h 898298"/>
                <a:gd name="connsiteX12" fmla="*/ 239228 w 653604"/>
                <a:gd name="connsiteY12" fmla="*/ 585269 h 898298"/>
                <a:gd name="connsiteX13" fmla="*/ 12247 w 653604"/>
                <a:gd name="connsiteY13" fmla="*/ 812452 h 898298"/>
                <a:gd name="connsiteX14" fmla="*/ 18851 w 653604"/>
                <a:gd name="connsiteY14" fmla="*/ 886412 h 898298"/>
                <a:gd name="connsiteX15" fmla="*/ 132831 w 653604"/>
                <a:gd name="connsiteY15" fmla="*/ 872104 h 898298"/>
                <a:gd name="connsiteX16" fmla="*/ 199966 w 653604"/>
                <a:gd name="connsiteY16" fmla="*/ 826099 h 898298"/>
                <a:gd name="connsiteX17" fmla="*/ 313429 w 653604"/>
                <a:gd name="connsiteY17" fmla="*/ 653967 h 898298"/>
                <a:gd name="connsiteX18" fmla="*/ 346167 w 653604"/>
                <a:gd name="connsiteY18" fmla="*/ 497362 h 898298"/>
                <a:gd name="connsiteX19" fmla="*/ 410221 w 653604"/>
                <a:gd name="connsiteY19" fmla="*/ 612284 h 898298"/>
                <a:gd name="connsiteX20" fmla="*/ 462609 w 653604"/>
                <a:gd name="connsiteY20" fmla="*/ 845470 h 898298"/>
                <a:gd name="connsiteX21" fmla="*/ 515438 w 653604"/>
                <a:gd name="connsiteY21" fmla="*/ 898298 h 898298"/>
                <a:gd name="connsiteX22" fmla="*/ 568266 w 653604"/>
                <a:gd name="connsiteY22" fmla="*/ 845470 h 898298"/>
                <a:gd name="connsiteX23" fmla="*/ 518260 w 653604"/>
                <a:gd name="connsiteY23" fmla="*/ 626351 h 898298"/>
                <a:gd name="connsiteX24" fmla="*/ 497129 w 653604"/>
                <a:gd name="connsiteY24" fmla="*/ 560276 h 898298"/>
                <a:gd name="connsiteX25" fmla="*/ 419026 w 653604"/>
                <a:gd name="connsiteY25" fmla="*/ 418880 h 898298"/>
                <a:gd name="connsiteX26" fmla="*/ 454685 w 653604"/>
                <a:gd name="connsiteY26" fmla="*/ 240584 h 898298"/>
                <a:gd name="connsiteX27" fmla="*/ 479778 w 653604"/>
                <a:gd name="connsiteY27" fmla="*/ 298696 h 898298"/>
                <a:gd name="connsiteX28" fmla="*/ 537670 w 653604"/>
                <a:gd name="connsiteY28" fmla="*/ 363470 h 898298"/>
                <a:gd name="connsiteX29" fmla="*/ 591380 w 653604"/>
                <a:gd name="connsiteY29" fmla="*/ 416299 h 898298"/>
                <a:gd name="connsiteX30" fmla="*/ 615693 w 653604"/>
                <a:gd name="connsiteY30" fmla="*/ 418939 h 898298"/>
                <a:gd name="connsiteX31" fmla="*/ 651592 w 653604"/>
                <a:gd name="connsiteY31" fmla="*/ 380900 h 898298"/>
                <a:gd name="connsiteX32" fmla="*/ 609049 w 653604"/>
                <a:gd name="connsiteY32" fmla="*/ 304018 h 898298"/>
                <a:gd name="connsiteX0" fmla="*/ 600414 w 644969"/>
                <a:gd name="connsiteY0" fmla="*/ 304018 h 898298"/>
                <a:gd name="connsiteX1" fmla="*/ 552488 w 644969"/>
                <a:gd name="connsiteY1" fmla="*/ 251969 h 898298"/>
                <a:gd name="connsiteX2" fmla="*/ 450753 w 644969"/>
                <a:gd name="connsiteY2" fmla="*/ 29491 h 898298"/>
                <a:gd name="connsiteX3" fmla="*/ 317822 w 644969"/>
                <a:gd name="connsiteY3" fmla="*/ 4977 h 898298"/>
                <a:gd name="connsiteX4" fmla="*/ 159456 w 644969"/>
                <a:gd name="connsiteY4" fmla="*/ 83420 h 898298"/>
                <a:gd name="connsiteX5" fmla="*/ 130400 w 644969"/>
                <a:gd name="connsiteY5" fmla="*/ 112475 h 898298"/>
                <a:gd name="connsiteX6" fmla="*/ 64365 w 644969"/>
                <a:gd name="connsiteY6" fmla="*/ 270961 h 898298"/>
                <a:gd name="connsiteX7" fmla="*/ 93420 w 644969"/>
                <a:gd name="connsiteY7" fmla="*/ 339638 h 898298"/>
                <a:gd name="connsiteX8" fmla="*/ 113231 w 644969"/>
                <a:gd name="connsiteY8" fmla="*/ 343600 h 898298"/>
                <a:gd name="connsiteX9" fmla="*/ 162097 w 644969"/>
                <a:gd name="connsiteY9" fmla="*/ 310582 h 898298"/>
                <a:gd name="connsiteX10" fmla="*/ 216246 w 644969"/>
                <a:gd name="connsiteY10" fmla="*/ 173228 h 898298"/>
                <a:gd name="connsiteX11" fmla="*/ 271716 w 644969"/>
                <a:gd name="connsiteY11" fmla="*/ 152097 h 898298"/>
                <a:gd name="connsiteX12" fmla="*/ 230593 w 644969"/>
                <a:gd name="connsiteY12" fmla="*/ 585269 h 898298"/>
                <a:gd name="connsiteX13" fmla="*/ 3612 w 644969"/>
                <a:gd name="connsiteY13" fmla="*/ 812452 h 898298"/>
                <a:gd name="connsiteX14" fmla="*/ 64985 w 644969"/>
                <a:gd name="connsiteY14" fmla="*/ 857837 h 898298"/>
                <a:gd name="connsiteX15" fmla="*/ 124196 w 644969"/>
                <a:gd name="connsiteY15" fmla="*/ 872104 h 898298"/>
                <a:gd name="connsiteX16" fmla="*/ 191331 w 644969"/>
                <a:gd name="connsiteY16" fmla="*/ 826099 h 898298"/>
                <a:gd name="connsiteX17" fmla="*/ 304794 w 644969"/>
                <a:gd name="connsiteY17" fmla="*/ 653967 h 898298"/>
                <a:gd name="connsiteX18" fmla="*/ 337532 w 644969"/>
                <a:gd name="connsiteY18" fmla="*/ 497362 h 898298"/>
                <a:gd name="connsiteX19" fmla="*/ 401586 w 644969"/>
                <a:gd name="connsiteY19" fmla="*/ 612284 h 898298"/>
                <a:gd name="connsiteX20" fmla="*/ 453974 w 644969"/>
                <a:gd name="connsiteY20" fmla="*/ 845470 h 898298"/>
                <a:gd name="connsiteX21" fmla="*/ 506803 w 644969"/>
                <a:gd name="connsiteY21" fmla="*/ 898298 h 898298"/>
                <a:gd name="connsiteX22" fmla="*/ 559631 w 644969"/>
                <a:gd name="connsiteY22" fmla="*/ 845470 h 898298"/>
                <a:gd name="connsiteX23" fmla="*/ 509625 w 644969"/>
                <a:gd name="connsiteY23" fmla="*/ 626351 h 898298"/>
                <a:gd name="connsiteX24" fmla="*/ 488494 w 644969"/>
                <a:gd name="connsiteY24" fmla="*/ 560276 h 898298"/>
                <a:gd name="connsiteX25" fmla="*/ 410391 w 644969"/>
                <a:gd name="connsiteY25" fmla="*/ 418880 h 898298"/>
                <a:gd name="connsiteX26" fmla="*/ 446050 w 644969"/>
                <a:gd name="connsiteY26" fmla="*/ 240584 h 898298"/>
                <a:gd name="connsiteX27" fmla="*/ 471143 w 644969"/>
                <a:gd name="connsiteY27" fmla="*/ 298696 h 898298"/>
                <a:gd name="connsiteX28" fmla="*/ 529035 w 644969"/>
                <a:gd name="connsiteY28" fmla="*/ 363470 h 898298"/>
                <a:gd name="connsiteX29" fmla="*/ 582745 w 644969"/>
                <a:gd name="connsiteY29" fmla="*/ 416299 h 898298"/>
                <a:gd name="connsiteX30" fmla="*/ 607058 w 644969"/>
                <a:gd name="connsiteY30" fmla="*/ 418939 h 898298"/>
                <a:gd name="connsiteX31" fmla="*/ 642957 w 644969"/>
                <a:gd name="connsiteY31" fmla="*/ 380900 h 898298"/>
                <a:gd name="connsiteX32" fmla="*/ 600414 w 644969"/>
                <a:gd name="connsiteY32" fmla="*/ 304018 h 898298"/>
                <a:gd name="connsiteX0" fmla="*/ 598772 w 643327"/>
                <a:gd name="connsiteY0" fmla="*/ 304018 h 898298"/>
                <a:gd name="connsiteX1" fmla="*/ 550846 w 643327"/>
                <a:gd name="connsiteY1" fmla="*/ 251969 h 898298"/>
                <a:gd name="connsiteX2" fmla="*/ 449111 w 643327"/>
                <a:gd name="connsiteY2" fmla="*/ 29491 h 898298"/>
                <a:gd name="connsiteX3" fmla="*/ 316180 w 643327"/>
                <a:gd name="connsiteY3" fmla="*/ 4977 h 898298"/>
                <a:gd name="connsiteX4" fmla="*/ 157814 w 643327"/>
                <a:gd name="connsiteY4" fmla="*/ 83420 h 898298"/>
                <a:gd name="connsiteX5" fmla="*/ 128758 w 643327"/>
                <a:gd name="connsiteY5" fmla="*/ 112475 h 898298"/>
                <a:gd name="connsiteX6" fmla="*/ 62723 w 643327"/>
                <a:gd name="connsiteY6" fmla="*/ 270961 h 898298"/>
                <a:gd name="connsiteX7" fmla="*/ 91778 w 643327"/>
                <a:gd name="connsiteY7" fmla="*/ 339638 h 898298"/>
                <a:gd name="connsiteX8" fmla="*/ 111589 w 643327"/>
                <a:gd name="connsiteY8" fmla="*/ 343600 h 898298"/>
                <a:gd name="connsiteX9" fmla="*/ 160455 w 643327"/>
                <a:gd name="connsiteY9" fmla="*/ 310582 h 898298"/>
                <a:gd name="connsiteX10" fmla="*/ 214604 w 643327"/>
                <a:gd name="connsiteY10" fmla="*/ 173228 h 898298"/>
                <a:gd name="connsiteX11" fmla="*/ 270074 w 643327"/>
                <a:gd name="connsiteY11" fmla="*/ 152097 h 898298"/>
                <a:gd name="connsiteX12" fmla="*/ 228951 w 643327"/>
                <a:gd name="connsiteY12" fmla="*/ 585269 h 898298"/>
                <a:gd name="connsiteX13" fmla="*/ 1970 w 643327"/>
                <a:gd name="connsiteY13" fmla="*/ 812452 h 898298"/>
                <a:gd name="connsiteX14" fmla="*/ 122554 w 643327"/>
                <a:gd name="connsiteY14" fmla="*/ 872104 h 898298"/>
                <a:gd name="connsiteX15" fmla="*/ 189689 w 643327"/>
                <a:gd name="connsiteY15" fmla="*/ 826099 h 898298"/>
                <a:gd name="connsiteX16" fmla="*/ 303152 w 643327"/>
                <a:gd name="connsiteY16" fmla="*/ 653967 h 898298"/>
                <a:gd name="connsiteX17" fmla="*/ 335890 w 643327"/>
                <a:gd name="connsiteY17" fmla="*/ 497362 h 898298"/>
                <a:gd name="connsiteX18" fmla="*/ 399944 w 643327"/>
                <a:gd name="connsiteY18" fmla="*/ 612284 h 898298"/>
                <a:gd name="connsiteX19" fmla="*/ 452332 w 643327"/>
                <a:gd name="connsiteY19" fmla="*/ 845470 h 898298"/>
                <a:gd name="connsiteX20" fmla="*/ 505161 w 643327"/>
                <a:gd name="connsiteY20" fmla="*/ 898298 h 898298"/>
                <a:gd name="connsiteX21" fmla="*/ 557989 w 643327"/>
                <a:gd name="connsiteY21" fmla="*/ 845470 h 898298"/>
                <a:gd name="connsiteX22" fmla="*/ 507983 w 643327"/>
                <a:gd name="connsiteY22" fmla="*/ 626351 h 898298"/>
                <a:gd name="connsiteX23" fmla="*/ 486852 w 643327"/>
                <a:gd name="connsiteY23" fmla="*/ 560276 h 898298"/>
                <a:gd name="connsiteX24" fmla="*/ 408749 w 643327"/>
                <a:gd name="connsiteY24" fmla="*/ 418880 h 898298"/>
                <a:gd name="connsiteX25" fmla="*/ 444408 w 643327"/>
                <a:gd name="connsiteY25" fmla="*/ 240584 h 898298"/>
                <a:gd name="connsiteX26" fmla="*/ 469501 w 643327"/>
                <a:gd name="connsiteY26" fmla="*/ 298696 h 898298"/>
                <a:gd name="connsiteX27" fmla="*/ 527393 w 643327"/>
                <a:gd name="connsiteY27" fmla="*/ 363470 h 898298"/>
                <a:gd name="connsiteX28" fmla="*/ 581103 w 643327"/>
                <a:gd name="connsiteY28" fmla="*/ 416299 h 898298"/>
                <a:gd name="connsiteX29" fmla="*/ 605416 w 643327"/>
                <a:gd name="connsiteY29" fmla="*/ 418939 h 898298"/>
                <a:gd name="connsiteX30" fmla="*/ 641315 w 643327"/>
                <a:gd name="connsiteY30" fmla="*/ 380900 h 898298"/>
                <a:gd name="connsiteX31" fmla="*/ 598772 w 643327"/>
                <a:gd name="connsiteY31" fmla="*/ 304018 h 898298"/>
                <a:gd name="connsiteX0" fmla="*/ 539870 w 584425"/>
                <a:gd name="connsiteY0" fmla="*/ 304018 h 898298"/>
                <a:gd name="connsiteX1" fmla="*/ 491944 w 584425"/>
                <a:gd name="connsiteY1" fmla="*/ 251969 h 898298"/>
                <a:gd name="connsiteX2" fmla="*/ 390209 w 584425"/>
                <a:gd name="connsiteY2" fmla="*/ 29491 h 898298"/>
                <a:gd name="connsiteX3" fmla="*/ 257278 w 584425"/>
                <a:gd name="connsiteY3" fmla="*/ 4977 h 898298"/>
                <a:gd name="connsiteX4" fmla="*/ 98912 w 584425"/>
                <a:gd name="connsiteY4" fmla="*/ 83420 h 898298"/>
                <a:gd name="connsiteX5" fmla="*/ 69856 w 584425"/>
                <a:gd name="connsiteY5" fmla="*/ 112475 h 898298"/>
                <a:gd name="connsiteX6" fmla="*/ 3821 w 584425"/>
                <a:gd name="connsiteY6" fmla="*/ 270961 h 898298"/>
                <a:gd name="connsiteX7" fmla="*/ 32876 w 584425"/>
                <a:gd name="connsiteY7" fmla="*/ 339638 h 898298"/>
                <a:gd name="connsiteX8" fmla="*/ 52687 w 584425"/>
                <a:gd name="connsiteY8" fmla="*/ 343600 h 898298"/>
                <a:gd name="connsiteX9" fmla="*/ 101553 w 584425"/>
                <a:gd name="connsiteY9" fmla="*/ 310582 h 898298"/>
                <a:gd name="connsiteX10" fmla="*/ 155702 w 584425"/>
                <a:gd name="connsiteY10" fmla="*/ 173228 h 898298"/>
                <a:gd name="connsiteX11" fmla="*/ 211172 w 584425"/>
                <a:gd name="connsiteY11" fmla="*/ 152097 h 898298"/>
                <a:gd name="connsiteX12" fmla="*/ 170049 w 584425"/>
                <a:gd name="connsiteY12" fmla="*/ 585269 h 898298"/>
                <a:gd name="connsiteX13" fmla="*/ 24030 w 584425"/>
                <a:gd name="connsiteY13" fmla="*/ 788640 h 898298"/>
                <a:gd name="connsiteX14" fmla="*/ 63652 w 584425"/>
                <a:gd name="connsiteY14" fmla="*/ 872104 h 898298"/>
                <a:gd name="connsiteX15" fmla="*/ 130787 w 584425"/>
                <a:gd name="connsiteY15" fmla="*/ 826099 h 898298"/>
                <a:gd name="connsiteX16" fmla="*/ 244250 w 584425"/>
                <a:gd name="connsiteY16" fmla="*/ 653967 h 898298"/>
                <a:gd name="connsiteX17" fmla="*/ 276988 w 584425"/>
                <a:gd name="connsiteY17" fmla="*/ 497362 h 898298"/>
                <a:gd name="connsiteX18" fmla="*/ 341042 w 584425"/>
                <a:gd name="connsiteY18" fmla="*/ 612284 h 898298"/>
                <a:gd name="connsiteX19" fmla="*/ 393430 w 584425"/>
                <a:gd name="connsiteY19" fmla="*/ 845470 h 898298"/>
                <a:gd name="connsiteX20" fmla="*/ 446259 w 584425"/>
                <a:gd name="connsiteY20" fmla="*/ 898298 h 898298"/>
                <a:gd name="connsiteX21" fmla="*/ 499087 w 584425"/>
                <a:gd name="connsiteY21" fmla="*/ 845470 h 898298"/>
                <a:gd name="connsiteX22" fmla="*/ 449081 w 584425"/>
                <a:gd name="connsiteY22" fmla="*/ 626351 h 898298"/>
                <a:gd name="connsiteX23" fmla="*/ 427950 w 584425"/>
                <a:gd name="connsiteY23" fmla="*/ 560276 h 898298"/>
                <a:gd name="connsiteX24" fmla="*/ 349847 w 584425"/>
                <a:gd name="connsiteY24" fmla="*/ 418880 h 898298"/>
                <a:gd name="connsiteX25" fmla="*/ 385506 w 584425"/>
                <a:gd name="connsiteY25" fmla="*/ 240584 h 898298"/>
                <a:gd name="connsiteX26" fmla="*/ 410599 w 584425"/>
                <a:gd name="connsiteY26" fmla="*/ 298696 h 898298"/>
                <a:gd name="connsiteX27" fmla="*/ 468491 w 584425"/>
                <a:gd name="connsiteY27" fmla="*/ 363470 h 898298"/>
                <a:gd name="connsiteX28" fmla="*/ 522201 w 584425"/>
                <a:gd name="connsiteY28" fmla="*/ 416299 h 898298"/>
                <a:gd name="connsiteX29" fmla="*/ 546514 w 584425"/>
                <a:gd name="connsiteY29" fmla="*/ 418939 h 898298"/>
                <a:gd name="connsiteX30" fmla="*/ 582413 w 584425"/>
                <a:gd name="connsiteY30" fmla="*/ 380900 h 898298"/>
                <a:gd name="connsiteX31" fmla="*/ 539870 w 584425"/>
                <a:gd name="connsiteY31" fmla="*/ 304018 h 898298"/>
                <a:gd name="connsiteX0" fmla="*/ 539870 w 584425"/>
                <a:gd name="connsiteY0" fmla="*/ 304018 h 898298"/>
                <a:gd name="connsiteX1" fmla="*/ 491944 w 584425"/>
                <a:gd name="connsiteY1" fmla="*/ 251969 h 898298"/>
                <a:gd name="connsiteX2" fmla="*/ 390209 w 584425"/>
                <a:gd name="connsiteY2" fmla="*/ 29491 h 898298"/>
                <a:gd name="connsiteX3" fmla="*/ 257278 w 584425"/>
                <a:gd name="connsiteY3" fmla="*/ 4977 h 898298"/>
                <a:gd name="connsiteX4" fmla="*/ 98912 w 584425"/>
                <a:gd name="connsiteY4" fmla="*/ 83420 h 898298"/>
                <a:gd name="connsiteX5" fmla="*/ 69856 w 584425"/>
                <a:gd name="connsiteY5" fmla="*/ 112475 h 898298"/>
                <a:gd name="connsiteX6" fmla="*/ 3821 w 584425"/>
                <a:gd name="connsiteY6" fmla="*/ 270961 h 898298"/>
                <a:gd name="connsiteX7" fmla="*/ 32876 w 584425"/>
                <a:gd name="connsiteY7" fmla="*/ 339638 h 898298"/>
                <a:gd name="connsiteX8" fmla="*/ 52687 w 584425"/>
                <a:gd name="connsiteY8" fmla="*/ 343600 h 898298"/>
                <a:gd name="connsiteX9" fmla="*/ 101553 w 584425"/>
                <a:gd name="connsiteY9" fmla="*/ 310582 h 898298"/>
                <a:gd name="connsiteX10" fmla="*/ 155702 w 584425"/>
                <a:gd name="connsiteY10" fmla="*/ 173228 h 898298"/>
                <a:gd name="connsiteX11" fmla="*/ 211172 w 584425"/>
                <a:gd name="connsiteY11" fmla="*/ 152097 h 898298"/>
                <a:gd name="connsiteX12" fmla="*/ 170049 w 584425"/>
                <a:gd name="connsiteY12" fmla="*/ 585269 h 898298"/>
                <a:gd name="connsiteX13" fmla="*/ 24030 w 584425"/>
                <a:gd name="connsiteY13" fmla="*/ 788640 h 898298"/>
                <a:gd name="connsiteX14" fmla="*/ 63652 w 584425"/>
                <a:gd name="connsiteY14" fmla="*/ 872104 h 898298"/>
                <a:gd name="connsiteX15" fmla="*/ 126025 w 584425"/>
                <a:gd name="connsiteY15" fmla="*/ 838005 h 898298"/>
                <a:gd name="connsiteX16" fmla="*/ 244250 w 584425"/>
                <a:gd name="connsiteY16" fmla="*/ 653967 h 898298"/>
                <a:gd name="connsiteX17" fmla="*/ 276988 w 584425"/>
                <a:gd name="connsiteY17" fmla="*/ 497362 h 898298"/>
                <a:gd name="connsiteX18" fmla="*/ 341042 w 584425"/>
                <a:gd name="connsiteY18" fmla="*/ 612284 h 898298"/>
                <a:gd name="connsiteX19" fmla="*/ 393430 w 584425"/>
                <a:gd name="connsiteY19" fmla="*/ 845470 h 898298"/>
                <a:gd name="connsiteX20" fmla="*/ 446259 w 584425"/>
                <a:gd name="connsiteY20" fmla="*/ 898298 h 898298"/>
                <a:gd name="connsiteX21" fmla="*/ 499087 w 584425"/>
                <a:gd name="connsiteY21" fmla="*/ 845470 h 898298"/>
                <a:gd name="connsiteX22" fmla="*/ 449081 w 584425"/>
                <a:gd name="connsiteY22" fmla="*/ 626351 h 898298"/>
                <a:gd name="connsiteX23" fmla="*/ 427950 w 584425"/>
                <a:gd name="connsiteY23" fmla="*/ 560276 h 898298"/>
                <a:gd name="connsiteX24" fmla="*/ 349847 w 584425"/>
                <a:gd name="connsiteY24" fmla="*/ 418880 h 898298"/>
                <a:gd name="connsiteX25" fmla="*/ 385506 w 584425"/>
                <a:gd name="connsiteY25" fmla="*/ 240584 h 898298"/>
                <a:gd name="connsiteX26" fmla="*/ 410599 w 584425"/>
                <a:gd name="connsiteY26" fmla="*/ 298696 h 898298"/>
                <a:gd name="connsiteX27" fmla="*/ 468491 w 584425"/>
                <a:gd name="connsiteY27" fmla="*/ 363470 h 898298"/>
                <a:gd name="connsiteX28" fmla="*/ 522201 w 584425"/>
                <a:gd name="connsiteY28" fmla="*/ 416299 h 898298"/>
                <a:gd name="connsiteX29" fmla="*/ 546514 w 584425"/>
                <a:gd name="connsiteY29" fmla="*/ 418939 h 898298"/>
                <a:gd name="connsiteX30" fmla="*/ 582413 w 584425"/>
                <a:gd name="connsiteY30" fmla="*/ 380900 h 898298"/>
                <a:gd name="connsiteX31" fmla="*/ 539870 w 584425"/>
                <a:gd name="connsiteY31" fmla="*/ 304018 h 898298"/>
                <a:gd name="connsiteX0" fmla="*/ 539870 w 584425"/>
                <a:gd name="connsiteY0" fmla="*/ 304018 h 898298"/>
                <a:gd name="connsiteX1" fmla="*/ 491944 w 584425"/>
                <a:gd name="connsiteY1" fmla="*/ 251969 h 898298"/>
                <a:gd name="connsiteX2" fmla="*/ 390209 w 584425"/>
                <a:gd name="connsiteY2" fmla="*/ 29491 h 898298"/>
                <a:gd name="connsiteX3" fmla="*/ 257278 w 584425"/>
                <a:gd name="connsiteY3" fmla="*/ 4977 h 898298"/>
                <a:gd name="connsiteX4" fmla="*/ 98912 w 584425"/>
                <a:gd name="connsiteY4" fmla="*/ 83420 h 898298"/>
                <a:gd name="connsiteX5" fmla="*/ 69856 w 584425"/>
                <a:gd name="connsiteY5" fmla="*/ 112475 h 898298"/>
                <a:gd name="connsiteX6" fmla="*/ 3821 w 584425"/>
                <a:gd name="connsiteY6" fmla="*/ 270961 h 898298"/>
                <a:gd name="connsiteX7" fmla="*/ 32876 w 584425"/>
                <a:gd name="connsiteY7" fmla="*/ 339638 h 898298"/>
                <a:gd name="connsiteX8" fmla="*/ 52687 w 584425"/>
                <a:gd name="connsiteY8" fmla="*/ 343600 h 898298"/>
                <a:gd name="connsiteX9" fmla="*/ 101553 w 584425"/>
                <a:gd name="connsiteY9" fmla="*/ 310582 h 898298"/>
                <a:gd name="connsiteX10" fmla="*/ 155702 w 584425"/>
                <a:gd name="connsiteY10" fmla="*/ 173228 h 898298"/>
                <a:gd name="connsiteX11" fmla="*/ 211172 w 584425"/>
                <a:gd name="connsiteY11" fmla="*/ 152097 h 898298"/>
                <a:gd name="connsiteX12" fmla="*/ 170049 w 584425"/>
                <a:gd name="connsiteY12" fmla="*/ 585269 h 898298"/>
                <a:gd name="connsiteX13" fmla="*/ 24030 w 584425"/>
                <a:gd name="connsiteY13" fmla="*/ 788640 h 898298"/>
                <a:gd name="connsiteX14" fmla="*/ 63652 w 584425"/>
                <a:gd name="connsiteY14" fmla="*/ 872104 h 898298"/>
                <a:gd name="connsiteX15" fmla="*/ 126025 w 584425"/>
                <a:gd name="connsiteY15" fmla="*/ 838005 h 898298"/>
                <a:gd name="connsiteX16" fmla="*/ 244250 w 584425"/>
                <a:gd name="connsiteY16" fmla="*/ 653967 h 898298"/>
                <a:gd name="connsiteX17" fmla="*/ 276988 w 584425"/>
                <a:gd name="connsiteY17" fmla="*/ 497362 h 898298"/>
                <a:gd name="connsiteX18" fmla="*/ 341042 w 584425"/>
                <a:gd name="connsiteY18" fmla="*/ 612284 h 898298"/>
                <a:gd name="connsiteX19" fmla="*/ 393430 w 584425"/>
                <a:gd name="connsiteY19" fmla="*/ 845470 h 898298"/>
                <a:gd name="connsiteX20" fmla="*/ 446259 w 584425"/>
                <a:gd name="connsiteY20" fmla="*/ 898298 h 898298"/>
                <a:gd name="connsiteX21" fmla="*/ 499087 w 584425"/>
                <a:gd name="connsiteY21" fmla="*/ 845470 h 898298"/>
                <a:gd name="connsiteX22" fmla="*/ 449081 w 584425"/>
                <a:gd name="connsiteY22" fmla="*/ 626351 h 898298"/>
                <a:gd name="connsiteX23" fmla="*/ 427950 w 584425"/>
                <a:gd name="connsiteY23" fmla="*/ 560276 h 898298"/>
                <a:gd name="connsiteX24" fmla="*/ 371279 w 584425"/>
                <a:gd name="connsiteY24" fmla="*/ 435549 h 898298"/>
                <a:gd name="connsiteX25" fmla="*/ 385506 w 584425"/>
                <a:gd name="connsiteY25" fmla="*/ 240584 h 898298"/>
                <a:gd name="connsiteX26" fmla="*/ 410599 w 584425"/>
                <a:gd name="connsiteY26" fmla="*/ 298696 h 898298"/>
                <a:gd name="connsiteX27" fmla="*/ 468491 w 584425"/>
                <a:gd name="connsiteY27" fmla="*/ 363470 h 898298"/>
                <a:gd name="connsiteX28" fmla="*/ 522201 w 584425"/>
                <a:gd name="connsiteY28" fmla="*/ 416299 h 898298"/>
                <a:gd name="connsiteX29" fmla="*/ 546514 w 584425"/>
                <a:gd name="connsiteY29" fmla="*/ 418939 h 898298"/>
                <a:gd name="connsiteX30" fmla="*/ 582413 w 584425"/>
                <a:gd name="connsiteY30" fmla="*/ 380900 h 898298"/>
                <a:gd name="connsiteX31" fmla="*/ 539870 w 584425"/>
                <a:gd name="connsiteY31" fmla="*/ 304018 h 898298"/>
                <a:gd name="connsiteX0" fmla="*/ 539870 w 584425"/>
                <a:gd name="connsiteY0" fmla="*/ 304018 h 898298"/>
                <a:gd name="connsiteX1" fmla="*/ 491944 w 584425"/>
                <a:gd name="connsiteY1" fmla="*/ 251969 h 898298"/>
                <a:gd name="connsiteX2" fmla="*/ 390209 w 584425"/>
                <a:gd name="connsiteY2" fmla="*/ 29491 h 898298"/>
                <a:gd name="connsiteX3" fmla="*/ 257278 w 584425"/>
                <a:gd name="connsiteY3" fmla="*/ 4977 h 898298"/>
                <a:gd name="connsiteX4" fmla="*/ 98912 w 584425"/>
                <a:gd name="connsiteY4" fmla="*/ 83420 h 898298"/>
                <a:gd name="connsiteX5" fmla="*/ 69856 w 584425"/>
                <a:gd name="connsiteY5" fmla="*/ 112475 h 898298"/>
                <a:gd name="connsiteX6" fmla="*/ 3821 w 584425"/>
                <a:gd name="connsiteY6" fmla="*/ 270961 h 898298"/>
                <a:gd name="connsiteX7" fmla="*/ 32876 w 584425"/>
                <a:gd name="connsiteY7" fmla="*/ 339638 h 898298"/>
                <a:gd name="connsiteX8" fmla="*/ 52687 w 584425"/>
                <a:gd name="connsiteY8" fmla="*/ 343600 h 898298"/>
                <a:gd name="connsiteX9" fmla="*/ 101553 w 584425"/>
                <a:gd name="connsiteY9" fmla="*/ 310582 h 898298"/>
                <a:gd name="connsiteX10" fmla="*/ 155702 w 584425"/>
                <a:gd name="connsiteY10" fmla="*/ 173228 h 898298"/>
                <a:gd name="connsiteX11" fmla="*/ 211172 w 584425"/>
                <a:gd name="connsiteY11" fmla="*/ 152097 h 898298"/>
                <a:gd name="connsiteX12" fmla="*/ 170049 w 584425"/>
                <a:gd name="connsiteY12" fmla="*/ 585269 h 898298"/>
                <a:gd name="connsiteX13" fmla="*/ 24030 w 584425"/>
                <a:gd name="connsiteY13" fmla="*/ 788640 h 898298"/>
                <a:gd name="connsiteX14" fmla="*/ 63652 w 584425"/>
                <a:gd name="connsiteY14" fmla="*/ 872104 h 898298"/>
                <a:gd name="connsiteX15" fmla="*/ 190319 w 584425"/>
                <a:gd name="connsiteY15" fmla="*/ 818955 h 898298"/>
                <a:gd name="connsiteX16" fmla="*/ 244250 w 584425"/>
                <a:gd name="connsiteY16" fmla="*/ 653967 h 898298"/>
                <a:gd name="connsiteX17" fmla="*/ 276988 w 584425"/>
                <a:gd name="connsiteY17" fmla="*/ 497362 h 898298"/>
                <a:gd name="connsiteX18" fmla="*/ 341042 w 584425"/>
                <a:gd name="connsiteY18" fmla="*/ 612284 h 898298"/>
                <a:gd name="connsiteX19" fmla="*/ 393430 w 584425"/>
                <a:gd name="connsiteY19" fmla="*/ 845470 h 898298"/>
                <a:gd name="connsiteX20" fmla="*/ 446259 w 584425"/>
                <a:gd name="connsiteY20" fmla="*/ 898298 h 898298"/>
                <a:gd name="connsiteX21" fmla="*/ 499087 w 584425"/>
                <a:gd name="connsiteY21" fmla="*/ 845470 h 898298"/>
                <a:gd name="connsiteX22" fmla="*/ 449081 w 584425"/>
                <a:gd name="connsiteY22" fmla="*/ 626351 h 898298"/>
                <a:gd name="connsiteX23" fmla="*/ 427950 w 584425"/>
                <a:gd name="connsiteY23" fmla="*/ 560276 h 898298"/>
                <a:gd name="connsiteX24" fmla="*/ 371279 w 584425"/>
                <a:gd name="connsiteY24" fmla="*/ 435549 h 898298"/>
                <a:gd name="connsiteX25" fmla="*/ 385506 w 584425"/>
                <a:gd name="connsiteY25" fmla="*/ 240584 h 898298"/>
                <a:gd name="connsiteX26" fmla="*/ 410599 w 584425"/>
                <a:gd name="connsiteY26" fmla="*/ 298696 h 898298"/>
                <a:gd name="connsiteX27" fmla="*/ 468491 w 584425"/>
                <a:gd name="connsiteY27" fmla="*/ 363470 h 898298"/>
                <a:gd name="connsiteX28" fmla="*/ 522201 w 584425"/>
                <a:gd name="connsiteY28" fmla="*/ 416299 h 898298"/>
                <a:gd name="connsiteX29" fmla="*/ 546514 w 584425"/>
                <a:gd name="connsiteY29" fmla="*/ 418939 h 898298"/>
                <a:gd name="connsiteX30" fmla="*/ 582413 w 584425"/>
                <a:gd name="connsiteY30" fmla="*/ 380900 h 898298"/>
                <a:gd name="connsiteX31" fmla="*/ 539870 w 584425"/>
                <a:gd name="connsiteY31" fmla="*/ 304018 h 898298"/>
                <a:gd name="connsiteX0" fmla="*/ 539870 w 584425"/>
                <a:gd name="connsiteY0" fmla="*/ 304018 h 898298"/>
                <a:gd name="connsiteX1" fmla="*/ 491944 w 584425"/>
                <a:gd name="connsiteY1" fmla="*/ 251969 h 898298"/>
                <a:gd name="connsiteX2" fmla="*/ 390209 w 584425"/>
                <a:gd name="connsiteY2" fmla="*/ 29491 h 898298"/>
                <a:gd name="connsiteX3" fmla="*/ 257278 w 584425"/>
                <a:gd name="connsiteY3" fmla="*/ 4977 h 898298"/>
                <a:gd name="connsiteX4" fmla="*/ 98912 w 584425"/>
                <a:gd name="connsiteY4" fmla="*/ 83420 h 898298"/>
                <a:gd name="connsiteX5" fmla="*/ 69856 w 584425"/>
                <a:gd name="connsiteY5" fmla="*/ 112475 h 898298"/>
                <a:gd name="connsiteX6" fmla="*/ 3821 w 584425"/>
                <a:gd name="connsiteY6" fmla="*/ 270961 h 898298"/>
                <a:gd name="connsiteX7" fmla="*/ 32876 w 584425"/>
                <a:gd name="connsiteY7" fmla="*/ 339638 h 898298"/>
                <a:gd name="connsiteX8" fmla="*/ 52687 w 584425"/>
                <a:gd name="connsiteY8" fmla="*/ 343600 h 898298"/>
                <a:gd name="connsiteX9" fmla="*/ 101553 w 584425"/>
                <a:gd name="connsiteY9" fmla="*/ 310582 h 898298"/>
                <a:gd name="connsiteX10" fmla="*/ 155702 w 584425"/>
                <a:gd name="connsiteY10" fmla="*/ 173228 h 898298"/>
                <a:gd name="connsiteX11" fmla="*/ 211172 w 584425"/>
                <a:gd name="connsiteY11" fmla="*/ 152097 h 898298"/>
                <a:gd name="connsiteX12" fmla="*/ 170049 w 584425"/>
                <a:gd name="connsiteY12" fmla="*/ 585269 h 898298"/>
                <a:gd name="connsiteX13" fmla="*/ 24030 w 584425"/>
                <a:gd name="connsiteY13" fmla="*/ 788640 h 898298"/>
                <a:gd name="connsiteX14" fmla="*/ 127945 w 584425"/>
                <a:gd name="connsiteY14" fmla="*/ 860198 h 898298"/>
                <a:gd name="connsiteX15" fmla="*/ 190319 w 584425"/>
                <a:gd name="connsiteY15" fmla="*/ 818955 h 898298"/>
                <a:gd name="connsiteX16" fmla="*/ 244250 w 584425"/>
                <a:gd name="connsiteY16" fmla="*/ 653967 h 898298"/>
                <a:gd name="connsiteX17" fmla="*/ 276988 w 584425"/>
                <a:gd name="connsiteY17" fmla="*/ 497362 h 898298"/>
                <a:gd name="connsiteX18" fmla="*/ 341042 w 584425"/>
                <a:gd name="connsiteY18" fmla="*/ 612284 h 898298"/>
                <a:gd name="connsiteX19" fmla="*/ 393430 w 584425"/>
                <a:gd name="connsiteY19" fmla="*/ 845470 h 898298"/>
                <a:gd name="connsiteX20" fmla="*/ 446259 w 584425"/>
                <a:gd name="connsiteY20" fmla="*/ 898298 h 898298"/>
                <a:gd name="connsiteX21" fmla="*/ 499087 w 584425"/>
                <a:gd name="connsiteY21" fmla="*/ 845470 h 898298"/>
                <a:gd name="connsiteX22" fmla="*/ 449081 w 584425"/>
                <a:gd name="connsiteY22" fmla="*/ 626351 h 898298"/>
                <a:gd name="connsiteX23" fmla="*/ 427950 w 584425"/>
                <a:gd name="connsiteY23" fmla="*/ 560276 h 898298"/>
                <a:gd name="connsiteX24" fmla="*/ 371279 w 584425"/>
                <a:gd name="connsiteY24" fmla="*/ 435549 h 898298"/>
                <a:gd name="connsiteX25" fmla="*/ 385506 w 584425"/>
                <a:gd name="connsiteY25" fmla="*/ 240584 h 898298"/>
                <a:gd name="connsiteX26" fmla="*/ 410599 w 584425"/>
                <a:gd name="connsiteY26" fmla="*/ 298696 h 898298"/>
                <a:gd name="connsiteX27" fmla="*/ 468491 w 584425"/>
                <a:gd name="connsiteY27" fmla="*/ 363470 h 898298"/>
                <a:gd name="connsiteX28" fmla="*/ 522201 w 584425"/>
                <a:gd name="connsiteY28" fmla="*/ 416299 h 898298"/>
                <a:gd name="connsiteX29" fmla="*/ 546514 w 584425"/>
                <a:gd name="connsiteY29" fmla="*/ 418939 h 898298"/>
                <a:gd name="connsiteX30" fmla="*/ 582413 w 584425"/>
                <a:gd name="connsiteY30" fmla="*/ 380900 h 898298"/>
                <a:gd name="connsiteX31" fmla="*/ 539870 w 584425"/>
                <a:gd name="connsiteY31" fmla="*/ 304018 h 898298"/>
                <a:gd name="connsiteX0" fmla="*/ 539870 w 584425"/>
                <a:gd name="connsiteY0" fmla="*/ 304018 h 898298"/>
                <a:gd name="connsiteX1" fmla="*/ 491944 w 584425"/>
                <a:gd name="connsiteY1" fmla="*/ 251969 h 898298"/>
                <a:gd name="connsiteX2" fmla="*/ 390209 w 584425"/>
                <a:gd name="connsiteY2" fmla="*/ 29491 h 898298"/>
                <a:gd name="connsiteX3" fmla="*/ 257278 w 584425"/>
                <a:gd name="connsiteY3" fmla="*/ 4977 h 898298"/>
                <a:gd name="connsiteX4" fmla="*/ 98912 w 584425"/>
                <a:gd name="connsiteY4" fmla="*/ 83420 h 898298"/>
                <a:gd name="connsiteX5" fmla="*/ 69856 w 584425"/>
                <a:gd name="connsiteY5" fmla="*/ 112475 h 898298"/>
                <a:gd name="connsiteX6" fmla="*/ 3821 w 584425"/>
                <a:gd name="connsiteY6" fmla="*/ 270961 h 898298"/>
                <a:gd name="connsiteX7" fmla="*/ 32876 w 584425"/>
                <a:gd name="connsiteY7" fmla="*/ 339638 h 898298"/>
                <a:gd name="connsiteX8" fmla="*/ 52687 w 584425"/>
                <a:gd name="connsiteY8" fmla="*/ 343600 h 898298"/>
                <a:gd name="connsiteX9" fmla="*/ 101553 w 584425"/>
                <a:gd name="connsiteY9" fmla="*/ 310582 h 898298"/>
                <a:gd name="connsiteX10" fmla="*/ 155702 w 584425"/>
                <a:gd name="connsiteY10" fmla="*/ 173228 h 898298"/>
                <a:gd name="connsiteX11" fmla="*/ 211172 w 584425"/>
                <a:gd name="connsiteY11" fmla="*/ 152097 h 898298"/>
                <a:gd name="connsiteX12" fmla="*/ 170049 w 584425"/>
                <a:gd name="connsiteY12" fmla="*/ 585269 h 898298"/>
                <a:gd name="connsiteX13" fmla="*/ 85943 w 584425"/>
                <a:gd name="connsiteY13" fmla="*/ 771972 h 898298"/>
                <a:gd name="connsiteX14" fmla="*/ 127945 w 584425"/>
                <a:gd name="connsiteY14" fmla="*/ 860198 h 898298"/>
                <a:gd name="connsiteX15" fmla="*/ 190319 w 584425"/>
                <a:gd name="connsiteY15" fmla="*/ 818955 h 898298"/>
                <a:gd name="connsiteX16" fmla="*/ 244250 w 584425"/>
                <a:gd name="connsiteY16" fmla="*/ 653967 h 898298"/>
                <a:gd name="connsiteX17" fmla="*/ 276988 w 584425"/>
                <a:gd name="connsiteY17" fmla="*/ 497362 h 898298"/>
                <a:gd name="connsiteX18" fmla="*/ 341042 w 584425"/>
                <a:gd name="connsiteY18" fmla="*/ 612284 h 898298"/>
                <a:gd name="connsiteX19" fmla="*/ 393430 w 584425"/>
                <a:gd name="connsiteY19" fmla="*/ 845470 h 898298"/>
                <a:gd name="connsiteX20" fmla="*/ 446259 w 584425"/>
                <a:gd name="connsiteY20" fmla="*/ 898298 h 898298"/>
                <a:gd name="connsiteX21" fmla="*/ 499087 w 584425"/>
                <a:gd name="connsiteY21" fmla="*/ 845470 h 898298"/>
                <a:gd name="connsiteX22" fmla="*/ 449081 w 584425"/>
                <a:gd name="connsiteY22" fmla="*/ 626351 h 898298"/>
                <a:gd name="connsiteX23" fmla="*/ 427950 w 584425"/>
                <a:gd name="connsiteY23" fmla="*/ 560276 h 898298"/>
                <a:gd name="connsiteX24" fmla="*/ 371279 w 584425"/>
                <a:gd name="connsiteY24" fmla="*/ 435549 h 898298"/>
                <a:gd name="connsiteX25" fmla="*/ 385506 w 584425"/>
                <a:gd name="connsiteY25" fmla="*/ 240584 h 898298"/>
                <a:gd name="connsiteX26" fmla="*/ 410599 w 584425"/>
                <a:gd name="connsiteY26" fmla="*/ 298696 h 898298"/>
                <a:gd name="connsiteX27" fmla="*/ 468491 w 584425"/>
                <a:gd name="connsiteY27" fmla="*/ 363470 h 898298"/>
                <a:gd name="connsiteX28" fmla="*/ 522201 w 584425"/>
                <a:gd name="connsiteY28" fmla="*/ 416299 h 898298"/>
                <a:gd name="connsiteX29" fmla="*/ 546514 w 584425"/>
                <a:gd name="connsiteY29" fmla="*/ 418939 h 898298"/>
                <a:gd name="connsiteX30" fmla="*/ 582413 w 584425"/>
                <a:gd name="connsiteY30" fmla="*/ 380900 h 898298"/>
                <a:gd name="connsiteX31" fmla="*/ 539870 w 584425"/>
                <a:gd name="connsiteY31" fmla="*/ 304018 h 898298"/>
                <a:gd name="connsiteX0" fmla="*/ 539870 w 584425"/>
                <a:gd name="connsiteY0" fmla="*/ 304018 h 898298"/>
                <a:gd name="connsiteX1" fmla="*/ 491944 w 584425"/>
                <a:gd name="connsiteY1" fmla="*/ 251969 h 898298"/>
                <a:gd name="connsiteX2" fmla="*/ 390209 w 584425"/>
                <a:gd name="connsiteY2" fmla="*/ 29491 h 898298"/>
                <a:gd name="connsiteX3" fmla="*/ 257278 w 584425"/>
                <a:gd name="connsiteY3" fmla="*/ 4977 h 898298"/>
                <a:gd name="connsiteX4" fmla="*/ 98912 w 584425"/>
                <a:gd name="connsiteY4" fmla="*/ 83420 h 898298"/>
                <a:gd name="connsiteX5" fmla="*/ 69856 w 584425"/>
                <a:gd name="connsiteY5" fmla="*/ 112475 h 898298"/>
                <a:gd name="connsiteX6" fmla="*/ 3821 w 584425"/>
                <a:gd name="connsiteY6" fmla="*/ 270961 h 898298"/>
                <a:gd name="connsiteX7" fmla="*/ 32876 w 584425"/>
                <a:gd name="connsiteY7" fmla="*/ 339638 h 898298"/>
                <a:gd name="connsiteX8" fmla="*/ 52687 w 584425"/>
                <a:gd name="connsiteY8" fmla="*/ 343600 h 898298"/>
                <a:gd name="connsiteX9" fmla="*/ 101553 w 584425"/>
                <a:gd name="connsiteY9" fmla="*/ 310582 h 898298"/>
                <a:gd name="connsiteX10" fmla="*/ 155702 w 584425"/>
                <a:gd name="connsiteY10" fmla="*/ 173228 h 898298"/>
                <a:gd name="connsiteX11" fmla="*/ 211172 w 584425"/>
                <a:gd name="connsiteY11" fmla="*/ 152097 h 898298"/>
                <a:gd name="connsiteX12" fmla="*/ 170049 w 584425"/>
                <a:gd name="connsiteY12" fmla="*/ 585269 h 898298"/>
                <a:gd name="connsiteX13" fmla="*/ 85943 w 584425"/>
                <a:gd name="connsiteY13" fmla="*/ 771972 h 898298"/>
                <a:gd name="connsiteX14" fmla="*/ 113657 w 584425"/>
                <a:gd name="connsiteY14" fmla="*/ 853054 h 898298"/>
                <a:gd name="connsiteX15" fmla="*/ 190319 w 584425"/>
                <a:gd name="connsiteY15" fmla="*/ 818955 h 898298"/>
                <a:gd name="connsiteX16" fmla="*/ 244250 w 584425"/>
                <a:gd name="connsiteY16" fmla="*/ 653967 h 898298"/>
                <a:gd name="connsiteX17" fmla="*/ 276988 w 584425"/>
                <a:gd name="connsiteY17" fmla="*/ 497362 h 898298"/>
                <a:gd name="connsiteX18" fmla="*/ 341042 w 584425"/>
                <a:gd name="connsiteY18" fmla="*/ 612284 h 898298"/>
                <a:gd name="connsiteX19" fmla="*/ 393430 w 584425"/>
                <a:gd name="connsiteY19" fmla="*/ 845470 h 898298"/>
                <a:gd name="connsiteX20" fmla="*/ 446259 w 584425"/>
                <a:gd name="connsiteY20" fmla="*/ 898298 h 898298"/>
                <a:gd name="connsiteX21" fmla="*/ 499087 w 584425"/>
                <a:gd name="connsiteY21" fmla="*/ 845470 h 898298"/>
                <a:gd name="connsiteX22" fmla="*/ 449081 w 584425"/>
                <a:gd name="connsiteY22" fmla="*/ 626351 h 898298"/>
                <a:gd name="connsiteX23" fmla="*/ 427950 w 584425"/>
                <a:gd name="connsiteY23" fmla="*/ 560276 h 898298"/>
                <a:gd name="connsiteX24" fmla="*/ 371279 w 584425"/>
                <a:gd name="connsiteY24" fmla="*/ 435549 h 898298"/>
                <a:gd name="connsiteX25" fmla="*/ 385506 w 584425"/>
                <a:gd name="connsiteY25" fmla="*/ 240584 h 898298"/>
                <a:gd name="connsiteX26" fmla="*/ 410599 w 584425"/>
                <a:gd name="connsiteY26" fmla="*/ 298696 h 898298"/>
                <a:gd name="connsiteX27" fmla="*/ 468491 w 584425"/>
                <a:gd name="connsiteY27" fmla="*/ 363470 h 898298"/>
                <a:gd name="connsiteX28" fmla="*/ 522201 w 584425"/>
                <a:gd name="connsiteY28" fmla="*/ 416299 h 898298"/>
                <a:gd name="connsiteX29" fmla="*/ 546514 w 584425"/>
                <a:gd name="connsiteY29" fmla="*/ 418939 h 898298"/>
                <a:gd name="connsiteX30" fmla="*/ 582413 w 584425"/>
                <a:gd name="connsiteY30" fmla="*/ 380900 h 898298"/>
                <a:gd name="connsiteX31" fmla="*/ 539870 w 584425"/>
                <a:gd name="connsiteY31" fmla="*/ 304018 h 898298"/>
                <a:gd name="connsiteX0" fmla="*/ 539870 w 584425"/>
                <a:gd name="connsiteY0" fmla="*/ 304018 h 898298"/>
                <a:gd name="connsiteX1" fmla="*/ 491944 w 584425"/>
                <a:gd name="connsiteY1" fmla="*/ 251969 h 898298"/>
                <a:gd name="connsiteX2" fmla="*/ 390209 w 584425"/>
                <a:gd name="connsiteY2" fmla="*/ 29491 h 898298"/>
                <a:gd name="connsiteX3" fmla="*/ 257278 w 584425"/>
                <a:gd name="connsiteY3" fmla="*/ 4977 h 898298"/>
                <a:gd name="connsiteX4" fmla="*/ 98912 w 584425"/>
                <a:gd name="connsiteY4" fmla="*/ 83420 h 898298"/>
                <a:gd name="connsiteX5" fmla="*/ 69856 w 584425"/>
                <a:gd name="connsiteY5" fmla="*/ 112475 h 898298"/>
                <a:gd name="connsiteX6" fmla="*/ 3821 w 584425"/>
                <a:gd name="connsiteY6" fmla="*/ 270961 h 898298"/>
                <a:gd name="connsiteX7" fmla="*/ 32876 w 584425"/>
                <a:gd name="connsiteY7" fmla="*/ 339638 h 898298"/>
                <a:gd name="connsiteX8" fmla="*/ 52687 w 584425"/>
                <a:gd name="connsiteY8" fmla="*/ 343600 h 898298"/>
                <a:gd name="connsiteX9" fmla="*/ 101553 w 584425"/>
                <a:gd name="connsiteY9" fmla="*/ 310582 h 898298"/>
                <a:gd name="connsiteX10" fmla="*/ 155702 w 584425"/>
                <a:gd name="connsiteY10" fmla="*/ 173228 h 898298"/>
                <a:gd name="connsiteX11" fmla="*/ 211172 w 584425"/>
                <a:gd name="connsiteY11" fmla="*/ 152097 h 898298"/>
                <a:gd name="connsiteX12" fmla="*/ 170049 w 584425"/>
                <a:gd name="connsiteY12" fmla="*/ 585269 h 898298"/>
                <a:gd name="connsiteX13" fmla="*/ 85943 w 584425"/>
                <a:gd name="connsiteY13" fmla="*/ 771972 h 898298"/>
                <a:gd name="connsiteX14" fmla="*/ 113657 w 584425"/>
                <a:gd name="connsiteY14" fmla="*/ 853054 h 898298"/>
                <a:gd name="connsiteX15" fmla="*/ 152816 w 584425"/>
                <a:gd name="connsiteY15" fmla="*/ 846716 h 898298"/>
                <a:gd name="connsiteX16" fmla="*/ 190319 w 584425"/>
                <a:gd name="connsiteY16" fmla="*/ 818955 h 898298"/>
                <a:gd name="connsiteX17" fmla="*/ 244250 w 584425"/>
                <a:gd name="connsiteY17" fmla="*/ 653967 h 898298"/>
                <a:gd name="connsiteX18" fmla="*/ 276988 w 584425"/>
                <a:gd name="connsiteY18" fmla="*/ 497362 h 898298"/>
                <a:gd name="connsiteX19" fmla="*/ 341042 w 584425"/>
                <a:gd name="connsiteY19" fmla="*/ 612284 h 898298"/>
                <a:gd name="connsiteX20" fmla="*/ 393430 w 584425"/>
                <a:gd name="connsiteY20" fmla="*/ 845470 h 898298"/>
                <a:gd name="connsiteX21" fmla="*/ 446259 w 584425"/>
                <a:gd name="connsiteY21" fmla="*/ 898298 h 898298"/>
                <a:gd name="connsiteX22" fmla="*/ 499087 w 584425"/>
                <a:gd name="connsiteY22" fmla="*/ 845470 h 898298"/>
                <a:gd name="connsiteX23" fmla="*/ 449081 w 584425"/>
                <a:gd name="connsiteY23" fmla="*/ 626351 h 898298"/>
                <a:gd name="connsiteX24" fmla="*/ 427950 w 584425"/>
                <a:gd name="connsiteY24" fmla="*/ 560276 h 898298"/>
                <a:gd name="connsiteX25" fmla="*/ 371279 w 584425"/>
                <a:gd name="connsiteY25" fmla="*/ 435549 h 898298"/>
                <a:gd name="connsiteX26" fmla="*/ 385506 w 584425"/>
                <a:gd name="connsiteY26" fmla="*/ 240584 h 898298"/>
                <a:gd name="connsiteX27" fmla="*/ 410599 w 584425"/>
                <a:gd name="connsiteY27" fmla="*/ 298696 h 898298"/>
                <a:gd name="connsiteX28" fmla="*/ 468491 w 584425"/>
                <a:gd name="connsiteY28" fmla="*/ 363470 h 898298"/>
                <a:gd name="connsiteX29" fmla="*/ 522201 w 584425"/>
                <a:gd name="connsiteY29" fmla="*/ 416299 h 898298"/>
                <a:gd name="connsiteX30" fmla="*/ 546514 w 584425"/>
                <a:gd name="connsiteY30" fmla="*/ 418939 h 898298"/>
                <a:gd name="connsiteX31" fmla="*/ 582413 w 584425"/>
                <a:gd name="connsiteY31" fmla="*/ 380900 h 898298"/>
                <a:gd name="connsiteX32" fmla="*/ 539870 w 584425"/>
                <a:gd name="connsiteY32" fmla="*/ 304018 h 898298"/>
                <a:gd name="connsiteX0" fmla="*/ 539870 w 584425"/>
                <a:gd name="connsiteY0" fmla="*/ 304018 h 898298"/>
                <a:gd name="connsiteX1" fmla="*/ 491944 w 584425"/>
                <a:gd name="connsiteY1" fmla="*/ 251969 h 898298"/>
                <a:gd name="connsiteX2" fmla="*/ 390209 w 584425"/>
                <a:gd name="connsiteY2" fmla="*/ 29491 h 898298"/>
                <a:gd name="connsiteX3" fmla="*/ 257278 w 584425"/>
                <a:gd name="connsiteY3" fmla="*/ 4977 h 898298"/>
                <a:gd name="connsiteX4" fmla="*/ 98912 w 584425"/>
                <a:gd name="connsiteY4" fmla="*/ 83420 h 898298"/>
                <a:gd name="connsiteX5" fmla="*/ 69856 w 584425"/>
                <a:gd name="connsiteY5" fmla="*/ 112475 h 898298"/>
                <a:gd name="connsiteX6" fmla="*/ 3821 w 584425"/>
                <a:gd name="connsiteY6" fmla="*/ 270961 h 898298"/>
                <a:gd name="connsiteX7" fmla="*/ 32876 w 584425"/>
                <a:gd name="connsiteY7" fmla="*/ 339638 h 898298"/>
                <a:gd name="connsiteX8" fmla="*/ 52687 w 584425"/>
                <a:gd name="connsiteY8" fmla="*/ 343600 h 898298"/>
                <a:gd name="connsiteX9" fmla="*/ 101553 w 584425"/>
                <a:gd name="connsiteY9" fmla="*/ 310582 h 898298"/>
                <a:gd name="connsiteX10" fmla="*/ 155702 w 584425"/>
                <a:gd name="connsiteY10" fmla="*/ 173228 h 898298"/>
                <a:gd name="connsiteX11" fmla="*/ 211172 w 584425"/>
                <a:gd name="connsiteY11" fmla="*/ 152097 h 898298"/>
                <a:gd name="connsiteX12" fmla="*/ 170049 w 584425"/>
                <a:gd name="connsiteY12" fmla="*/ 585269 h 898298"/>
                <a:gd name="connsiteX13" fmla="*/ 85943 w 584425"/>
                <a:gd name="connsiteY13" fmla="*/ 771972 h 898298"/>
                <a:gd name="connsiteX14" fmla="*/ 113657 w 584425"/>
                <a:gd name="connsiteY14" fmla="*/ 853054 h 898298"/>
                <a:gd name="connsiteX15" fmla="*/ 162341 w 584425"/>
                <a:gd name="connsiteY15" fmla="*/ 853860 h 898298"/>
                <a:gd name="connsiteX16" fmla="*/ 190319 w 584425"/>
                <a:gd name="connsiteY16" fmla="*/ 818955 h 898298"/>
                <a:gd name="connsiteX17" fmla="*/ 244250 w 584425"/>
                <a:gd name="connsiteY17" fmla="*/ 653967 h 898298"/>
                <a:gd name="connsiteX18" fmla="*/ 276988 w 584425"/>
                <a:gd name="connsiteY18" fmla="*/ 497362 h 898298"/>
                <a:gd name="connsiteX19" fmla="*/ 341042 w 584425"/>
                <a:gd name="connsiteY19" fmla="*/ 612284 h 898298"/>
                <a:gd name="connsiteX20" fmla="*/ 393430 w 584425"/>
                <a:gd name="connsiteY20" fmla="*/ 845470 h 898298"/>
                <a:gd name="connsiteX21" fmla="*/ 446259 w 584425"/>
                <a:gd name="connsiteY21" fmla="*/ 898298 h 898298"/>
                <a:gd name="connsiteX22" fmla="*/ 499087 w 584425"/>
                <a:gd name="connsiteY22" fmla="*/ 845470 h 898298"/>
                <a:gd name="connsiteX23" fmla="*/ 449081 w 584425"/>
                <a:gd name="connsiteY23" fmla="*/ 626351 h 898298"/>
                <a:gd name="connsiteX24" fmla="*/ 427950 w 584425"/>
                <a:gd name="connsiteY24" fmla="*/ 560276 h 898298"/>
                <a:gd name="connsiteX25" fmla="*/ 371279 w 584425"/>
                <a:gd name="connsiteY25" fmla="*/ 435549 h 898298"/>
                <a:gd name="connsiteX26" fmla="*/ 385506 w 584425"/>
                <a:gd name="connsiteY26" fmla="*/ 240584 h 898298"/>
                <a:gd name="connsiteX27" fmla="*/ 410599 w 584425"/>
                <a:gd name="connsiteY27" fmla="*/ 298696 h 898298"/>
                <a:gd name="connsiteX28" fmla="*/ 468491 w 584425"/>
                <a:gd name="connsiteY28" fmla="*/ 363470 h 898298"/>
                <a:gd name="connsiteX29" fmla="*/ 522201 w 584425"/>
                <a:gd name="connsiteY29" fmla="*/ 416299 h 898298"/>
                <a:gd name="connsiteX30" fmla="*/ 546514 w 584425"/>
                <a:gd name="connsiteY30" fmla="*/ 418939 h 898298"/>
                <a:gd name="connsiteX31" fmla="*/ 582413 w 584425"/>
                <a:gd name="connsiteY31" fmla="*/ 380900 h 898298"/>
                <a:gd name="connsiteX32" fmla="*/ 539870 w 584425"/>
                <a:gd name="connsiteY32" fmla="*/ 304018 h 898298"/>
                <a:gd name="connsiteX0" fmla="*/ 539870 w 584425"/>
                <a:gd name="connsiteY0" fmla="*/ 304018 h 898298"/>
                <a:gd name="connsiteX1" fmla="*/ 491944 w 584425"/>
                <a:gd name="connsiteY1" fmla="*/ 251969 h 898298"/>
                <a:gd name="connsiteX2" fmla="*/ 390209 w 584425"/>
                <a:gd name="connsiteY2" fmla="*/ 29491 h 898298"/>
                <a:gd name="connsiteX3" fmla="*/ 257278 w 584425"/>
                <a:gd name="connsiteY3" fmla="*/ 4977 h 898298"/>
                <a:gd name="connsiteX4" fmla="*/ 98912 w 584425"/>
                <a:gd name="connsiteY4" fmla="*/ 83420 h 898298"/>
                <a:gd name="connsiteX5" fmla="*/ 69856 w 584425"/>
                <a:gd name="connsiteY5" fmla="*/ 112475 h 898298"/>
                <a:gd name="connsiteX6" fmla="*/ 3821 w 584425"/>
                <a:gd name="connsiteY6" fmla="*/ 270961 h 898298"/>
                <a:gd name="connsiteX7" fmla="*/ 32876 w 584425"/>
                <a:gd name="connsiteY7" fmla="*/ 339638 h 898298"/>
                <a:gd name="connsiteX8" fmla="*/ 52687 w 584425"/>
                <a:gd name="connsiteY8" fmla="*/ 343600 h 898298"/>
                <a:gd name="connsiteX9" fmla="*/ 101553 w 584425"/>
                <a:gd name="connsiteY9" fmla="*/ 310582 h 898298"/>
                <a:gd name="connsiteX10" fmla="*/ 155702 w 584425"/>
                <a:gd name="connsiteY10" fmla="*/ 173228 h 898298"/>
                <a:gd name="connsiteX11" fmla="*/ 211172 w 584425"/>
                <a:gd name="connsiteY11" fmla="*/ 152097 h 898298"/>
                <a:gd name="connsiteX12" fmla="*/ 170049 w 584425"/>
                <a:gd name="connsiteY12" fmla="*/ 585269 h 898298"/>
                <a:gd name="connsiteX13" fmla="*/ 85943 w 584425"/>
                <a:gd name="connsiteY13" fmla="*/ 771972 h 898298"/>
                <a:gd name="connsiteX14" fmla="*/ 113657 w 584425"/>
                <a:gd name="connsiteY14" fmla="*/ 853054 h 898298"/>
                <a:gd name="connsiteX15" fmla="*/ 162341 w 584425"/>
                <a:gd name="connsiteY15" fmla="*/ 853860 h 898298"/>
                <a:gd name="connsiteX16" fmla="*/ 190319 w 584425"/>
                <a:gd name="connsiteY16" fmla="*/ 818955 h 898298"/>
                <a:gd name="connsiteX17" fmla="*/ 246631 w 584425"/>
                <a:gd name="connsiteY17" fmla="*/ 663492 h 898298"/>
                <a:gd name="connsiteX18" fmla="*/ 276988 w 584425"/>
                <a:gd name="connsiteY18" fmla="*/ 497362 h 898298"/>
                <a:gd name="connsiteX19" fmla="*/ 341042 w 584425"/>
                <a:gd name="connsiteY19" fmla="*/ 612284 h 898298"/>
                <a:gd name="connsiteX20" fmla="*/ 393430 w 584425"/>
                <a:gd name="connsiteY20" fmla="*/ 845470 h 898298"/>
                <a:gd name="connsiteX21" fmla="*/ 446259 w 584425"/>
                <a:gd name="connsiteY21" fmla="*/ 898298 h 898298"/>
                <a:gd name="connsiteX22" fmla="*/ 499087 w 584425"/>
                <a:gd name="connsiteY22" fmla="*/ 845470 h 898298"/>
                <a:gd name="connsiteX23" fmla="*/ 449081 w 584425"/>
                <a:gd name="connsiteY23" fmla="*/ 626351 h 898298"/>
                <a:gd name="connsiteX24" fmla="*/ 427950 w 584425"/>
                <a:gd name="connsiteY24" fmla="*/ 560276 h 898298"/>
                <a:gd name="connsiteX25" fmla="*/ 371279 w 584425"/>
                <a:gd name="connsiteY25" fmla="*/ 435549 h 898298"/>
                <a:gd name="connsiteX26" fmla="*/ 385506 w 584425"/>
                <a:gd name="connsiteY26" fmla="*/ 240584 h 898298"/>
                <a:gd name="connsiteX27" fmla="*/ 410599 w 584425"/>
                <a:gd name="connsiteY27" fmla="*/ 298696 h 898298"/>
                <a:gd name="connsiteX28" fmla="*/ 468491 w 584425"/>
                <a:gd name="connsiteY28" fmla="*/ 363470 h 898298"/>
                <a:gd name="connsiteX29" fmla="*/ 522201 w 584425"/>
                <a:gd name="connsiteY29" fmla="*/ 416299 h 898298"/>
                <a:gd name="connsiteX30" fmla="*/ 546514 w 584425"/>
                <a:gd name="connsiteY30" fmla="*/ 418939 h 898298"/>
                <a:gd name="connsiteX31" fmla="*/ 582413 w 584425"/>
                <a:gd name="connsiteY31" fmla="*/ 380900 h 898298"/>
                <a:gd name="connsiteX32" fmla="*/ 539870 w 584425"/>
                <a:gd name="connsiteY32" fmla="*/ 304018 h 898298"/>
                <a:gd name="connsiteX0" fmla="*/ 539870 w 584425"/>
                <a:gd name="connsiteY0" fmla="*/ 304018 h 898298"/>
                <a:gd name="connsiteX1" fmla="*/ 491944 w 584425"/>
                <a:gd name="connsiteY1" fmla="*/ 251969 h 898298"/>
                <a:gd name="connsiteX2" fmla="*/ 390209 w 584425"/>
                <a:gd name="connsiteY2" fmla="*/ 29491 h 898298"/>
                <a:gd name="connsiteX3" fmla="*/ 257278 w 584425"/>
                <a:gd name="connsiteY3" fmla="*/ 4977 h 898298"/>
                <a:gd name="connsiteX4" fmla="*/ 98912 w 584425"/>
                <a:gd name="connsiteY4" fmla="*/ 83420 h 898298"/>
                <a:gd name="connsiteX5" fmla="*/ 69856 w 584425"/>
                <a:gd name="connsiteY5" fmla="*/ 112475 h 898298"/>
                <a:gd name="connsiteX6" fmla="*/ 3821 w 584425"/>
                <a:gd name="connsiteY6" fmla="*/ 270961 h 898298"/>
                <a:gd name="connsiteX7" fmla="*/ 32876 w 584425"/>
                <a:gd name="connsiteY7" fmla="*/ 339638 h 898298"/>
                <a:gd name="connsiteX8" fmla="*/ 52687 w 584425"/>
                <a:gd name="connsiteY8" fmla="*/ 343600 h 898298"/>
                <a:gd name="connsiteX9" fmla="*/ 101553 w 584425"/>
                <a:gd name="connsiteY9" fmla="*/ 310582 h 898298"/>
                <a:gd name="connsiteX10" fmla="*/ 155702 w 584425"/>
                <a:gd name="connsiteY10" fmla="*/ 173228 h 898298"/>
                <a:gd name="connsiteX11" fmla="*/ 211172 w 584425"/>
                <a:gd name="connsiteY11" fmla="*/ 152097 h 898298"/>
                <a:gd name="connsiteX12" fmla="*/ 170049 w 584425"/>
                <a:gd name="connsiteY12" fmla="*/ 585269 h 898298"/>
                <a:gd name="connsiteX13" fmla="*/ 85943 w 584425"/>
                <a:gd name="connsiteY13" fmla="*/ 771972 h 898298"/>
                <a:gd name="connsiteX14" fmla="*/ 113657 w 584425"/>
                <a:gd name="connsiteY14" fmla="*/ 853054 h 898298"/>
                <a:gd name="connsiteX15" fmla="*/ 162341 w 584425"/>
                <a:gd name="connsiteY15" fmla="*/ 853860 h 898298"/>
                <a:gd name="connsiteX16" fmla="*/ 190319 w 584425"/>
                <a:gd name="connsiteY16" fmla="*/ 818955 h 898298"/>
                <a:gd name="connsiteX17" fmla="*/ 246631 w 584425"/>
                <a:gd name="connsiteY17" fmla="*/ 663492 h 898298"/>
                <a:gd name="connsiteX18" fmla="*/ 276988 w 584425"/>
                <a:gd name="connsiteY18" fmla="*/ 497362 h 898298"/>
                <a:gd name="connsiteX19" fmla="*/ 341042 w 584425"/>
                <a:gd name="connsiteY19" fmla="*/ 612284 h 898298"/>
                <a:gd name="connsiteX20" fmla="*/ 393430 w 584425"/>
                <a:gd name="connsiteY20" fmla="*/ 845470 h 898298"/>
                <a:gd name="connsiteX21" fmla="*/ 446259 w 584425"/>
                <a:gd name="connsiteY21" fmla="*/ 898298 h 898298"/>
                <a:gd name="connsiteX22" fmla="*/ 499087 w 584425"/>
                <a:gd name="connsiteY22" fmla="*/ 845470 h 898298"/>
                <a:gd name="connsiteX23" fmla="*/ 449081 w 584425"/>
                <a:gd name="connsiteY23" fmla="*/ 626351 h 898298"/>
                <a:gd name="connsiteX24" fmla="*/ 427950 w 584425"/>
                <a:gd name="connsiteY24" fmla="*/ 560276 h 898298"/>
                <a:gd name="connsiteX25" fmla="*/ 371279 w 584425"/>
                <a:gd name="connsiteY25" fmla="*/ 435549 h 898298"/>
                <a:gd name="connsiteX26" fmla="*/ 385506 w 584425"/>
                <a:gd name="connsiteY26" fmla="*/ 240584 h 898298"/>
                <a:gd name="connsiteX27" fmla="*/ 410599 w 584425"/>
                <a:gd name="connsiteY27" fmla="*/ 298696 h 898298"/>
                <a:gd name="connsiteX28" fmla="*/ 468491 w 584425"/>
                <a:gd name="connsiteY28" fmla="*/ 363470 h 898298"/>
                <a:gd name="connsiteX29" fmla="*/ 522201 w 584425"/>
                <a:gd name="connsiteY29" fmla="*/ 416299 h 898298"/>
                <a:gd name="connsiteX30" fmla="*/ 546514 w 584425"/>
                <a:gd name="connsiteY30" fmla="*/ 418939 h 898298"/>
                <a:gd name="connsiteX31" fmla="*/ 582413 w 584425"/>
                <a:gd name="connsiteY31" fmla="*/ 380900 h 898298"/>
                <a:gd name="connsiteX32" fmla="*/ 539870 w 584425"/>
                <a:gd name="connsiteY32" fmla="*/ 304018 h 898298"/>
                <a:gd name="connsiteX0" fmla="*/ 539870 w 584425"/>
                <a:gd name="connsiteY0" fmla="*/ 304018 h 898298"/>
                <a:gd name="connsiteX1" fmla="*/ 491944 w 584425"/>
                <a:gd name="connsiteY1" fmla="*/ 251969 h 898298"/>
                <a:gd name="connsiteX2" fmla="*/ 390209 w 584425"/>
                <a:gd name="connsiteY2" fmla="*/ 29491 h 898298"/>
                <a:gd name="connsiteX3" fmla="*/ 257278 w 584425"/>
                <a:gd name="connsiteY3" fmla="*/ 4977 h 898298"/>
                <a:gd name="connsiteX4" fmla="*/ 98912 w 584425"/>
                <a:gd name="connsiteY4" fmla="*/ 83420 h 898298"/>
                <a:gd name="connsiteX5" fmla="*/ 69856 w 584425"/>
                <a:gd name="connsiteY5" fmla="*/ 112475 h 898298"/>
                <a:gd name="connsiteX6" fmla="*/ 3821 w 584425"/>
                <a:gd name="connsiteY6" fmla="*/ 270961 h 898298"/>
                <a:gd name="connsiteX7" fmla="*/ 32876 w 584425"/>
                <a:gd name="connsiteY7" fmla="*/ 339638 h 898298"/>
                <a:gd name="connsiteX8" fmla="*/ 52687 w 584425"/>
                <a:gd name="connsiteY8" fmla="*/ 343600 h 898298"/>
                <a:gd name="connsiteX9" fmla="*/ 101553 w 584425"/>
                <a:gd name="connsiteY9" fmla="*/ 310582 h 898298"/>
                <a:gd name="connsiteX10" fmla="*/ 155702 w 584425"/>
                <a:gd name="connsiteY10" fmla="*/ 173228 h 898298"/>
                <a:gd name="connsiteX11" fmla="*/ 211172 w 584425"/>
                <a:gd name="connsiteY11" fmla="*/ 152097 h 898298"/>
                <a:gd name="connsiteX12" fmla="*/ 170049 w 584425"/>
                <a:gd name="connsiteY12" fmla="*/ 585269 h 898298"/>
                <a:gd name="connsiteX13" fmla="*/ 85943 w 584425"/>
                <a:gd name="connsiteY13" fmla="*/ 771972 h 898298"/>
                <a:gd name="connsiteX14" fmla="*/ 113657 w 584425"/>
                <a:gd name="connsiteY14" fmla="*/ 853054 h 898298"/>
                <a:gd name="connsiteX15" fmla="*/ 162341 w 584425"/>
                <a:gd name="connsiteY15" fmla="*/ 853860 h 898298"/>
                <a:gd name="connsiteX16" fmla="*/ 190319 w 584425"/>
                <a:gd name="connsiteY16" fmla="*/ 818955 h 898298"/>
                <a:gd name="connsiteX17" fmla="*/ 246631 w 584425"/>
                <a:gd name="connsiteY17" fmla="*/ 663492 h 898298"/>
                <a:gd name="connsiteX18" fmla="*/ 300800 w 584425"/>
                <a:gd name="connsiteY18" fmla="*/ 518794 h 898298"/>
                <a:gd name="connsiteX19" fmla="*/ 341042 w 584425"/>
                <a:gd name="connsiteY19" fmla="*/ 612284 h 898298"/>
                <a:gd name="connsiteX20" fmla="*/ 393430 w 584425"/>
                <a:gd name="connsiteY20" fmla="*/ 845470 h 898298"/>
                <a:gd name="connsiteX21" fmla="*/ 446259 w 584425"/>
                <a:gd name="connsiteY21" fmla="*/ 898298 h 898298"/>
                <a:gd name="connsiteX22" fmla="*/ 499087 w 584425"/>
                <a:gd name="connsiteY22" fmla="*/ 845470 h 898298"/>
                <a:gd name="connsiteX23" fmla="*/ 449081 w 584425"/>
                <a:gd name="connsiteY23" fmla="*/ 626351 h 898298"/>
                <a:gd name="connsiteX24" fmla="*/ 427950 w 584425"/>
                <a:gd name="connsiteY24" fmla="*/ 560276 h 898298"/>
                <a:gd name="connsiteX25" fmla="*/ 371279 w 584425"/>
                <a:gd name="connsiteY25" fmla="*/ 435549 h 898298"/>
                <a:gd name="connsiteX26" fmla="*/ 385506 w 584425"/>
                <a:gd name="connsiteY26" fmla="*/ 240584 h 898298"/>
                <a:gd name="connsiteX27" fmla="*/ 410599 w 584425"/>
                <a:gd name="connsiteY27" fmla="*/ 298696 h 898298"/>
                <a:gd name="connsiteX28" fmla="*/ 468491 w 584425"/>
                <a:gd name="connsiteY28" fmla="*/ 363470 h 898298"/>
                <a:gd name="connsiteX29" fmla="*/ 522201 w 584425"/>
                <a:gd name="connsiteY29" fmla="*/ 416299 h 898298"/>
                <a:gd name="connsiteX30" fmla="*/ 546514 w 584425"/>
                <a:gd name="connsiteY30" fmla="*/ 418939 h 898298"/>
                <a:gd name="connsiteX31" fmla="*/ 582413 w 584425"/>
                <a:gd name="connsiteY31" fmla="*/ 380900 h 898298"/>
                <a:gd name="connsiteX32" fmla="*/ 539870 w 584425"/>
                <a:gd name="connsiteY32" fmla="*/ 304018 h 898298"/>
                <a:gd name="connsiteX0" fmla="*/ 539870 w 584425"/>
                <a:gd name="connsiteY0" fmla="*/ 304018 h 898298"/>
                <a:gd name="connsiteX1" fmla="*/ 491944 w 584425"/>
                <a:gd name="connsiteY1" fmla="*/ 251969 h 898298"/>
                <a:gd name="connsiteX2" fmla="*/ 390209 w 584425"/>
                <a:gd name="connsiteY2" fmla="*/ 29491 h 898298"/>
                <a:gd name="connsiteX3" fmla="*/ 257278 w 584425"/>
                <a:gd name="connsiteY3" fmla="*/ 4977 h 898298"/>
                <a:gd name="connsiteX4" fmla="*/ 98912 w 584425"/>
                <a:gd name="connsiteY4" fmla="*/ 83420 h 898298"/>
                <a:gd name="connsiteX5" fmla="*/ 69856 w 584425"/>
                <a:gd name="connsiteY5" fmla="*/ 112475 h 898298"/>
                <a:gd name="connsiteX6" fmla="*/ 3821 w 584425"/>
                <a:gd name="connsiteY6" fmla="*/ 270961 h 898298"/>
                <a:gd name="connsiteX7" fmla="*/ 32876 w 584425"/>
                <a:gd name="connsiteY7" fmla="*/ 339638 h 898298"/>
                <a:gd name="connsiteX8" fmla="*/ 52687 w 584425"/>
                <a:gd name="connsiteY8" fmla="*/ 343600 h 898298"/>
                <a:gd name="connsiteX9" fmla="*/ 101553 w 584425"/>
                <a:gd name="connsiteY9" fmla="*/ 310582 h 898298"/>
                <a:gd name="connsiteX10" fmla="*/ 155702 w 584425"/>
                <a:gd name="connsiteY10" fmla="*/ 173228 h 898298"/>
                <a:gd name="connsiteX11" fmla="*/ 211172 w 584425"/>
                <a:gd name="connsiteY11" fmla="*/ 152097 h 898298"/>
                <a:gd name="connsiteX12" fmla="*/ 170049 w 584425"/>
                <a:gd name="connsiteY12" fmla="*/ 585269 h 898298"/>
                <a:gd name="connsiteX13" fmla="*/ 85943 w 584425"/>
                <a:gd name="connsiteY13" fmla="*/ 771972 h 898298"/>
                <a:gd name="connsiteX14" fmla="*/ 113657 w 584425"/>
                <a:gd name="connsiteY14" fmla="*/ 853054 h 898298"/>
                <a:gd name="connsiteX15" fmla="*/ 162341 w 584425"/>
                <a:gd name="connsiteY15" fmla="*/ 853860 h 898298"/>
                <a:gd name="connsiteX16" fmla="*/ 190319 w 584425"/>
                <a:gd name="connsiteY16" fmla="*/ 818955 h 898298"/>
                <a:gd name="connsiteX17" fmla="*/ 246631 w 584425"/>
                <a:gd name="connsiteY17" fmla="*/ 663492 h 898298"/>
                <a:gd name="connsiteX18" fmla="*/ 300800 w 584425"/>
                <a:gd name="connsiteY18" fmla="*/ 518794 h 898298"/>
                <a:gd name="connsiteX19" fmla="*/ 341042 w 584425"/>
                <a:gd name="connsiteY19" fmla="*/ 612284 h 898298"/>
                <a:gd name="connsiteX20" fmla="*/ 393430 w 584425"/>
                <a:gd name="connsiteY20" fmla="*/ 845470 h 898298"/>
                <a:gd name="connsiteX21" fmla="*/ 446259 w 584425"/>
                <a:gd name="connsiteY21" fmla="*/ 898298 h 898298"/>
                <a:gd name="connsiteX22" fmla="*/ 499087 w 584425"/>
                <a:gd name="connsiteY22" fmla="*/ 845470 h 898298"/>
                <a:gd name="connsiteX23" fmla="*/ 449081 w 584425"/>
                <a:gd name="connsiteY23" fmla="*/ 626351 h 898298"/>
                <a:gd name="connsiteX24" fmla="*/ 427950 w 584425"/>
                <a:gd name="connsiteY24" fmla="*/ 560276 h 898298"/>
                <a:gd name="connsiteX25" fmla="*/ 371279 w 584425"/>
                <a:gd name="connsiteY25" fmla="*/ 435549 h 898298"/>
                <a:gd name="connsiteX26" fmla="*/ 385506 w 584425"/>
                <a:gd name="connsiteY26" fmla="*/ 240584 h 898298"/>
                <a:gd name="connsiteX27" fmla="*/ 410599 w 584425"/>
                <a:gd name="connsiteY27" fmla="*/ 298696 h 898298"/>
                <a:gd name="connsiteX28" fmla="*/ 468491 w 584425"/>
                <a:gd name="connsiteY28" fmla="*/ 363470 h 898298"/>
                <a:gd name="connsiteX29" fmla="*/ 522201 w 584425"/>
                <a:gd name="connsiteY29" fmla="*/ 416299 h 898298"/>
                <a:gd name="connsiteX30" fmla="*/ 546514 w 584425"/>
                <a:gd name="connsiteY30" fmla="*/ 418939 h 898298"/>
                <a:gd name="connsiteX31" fmla="*/ 582413 w 584425"/>
                <a:gd name="connsiteY31" fmla="*/ 380900 h 898298"/>
                <a:gd name="connsiteX32" fmla="*/ 539870 w 584425"/>
                <a:gd name="connsiteY32" fmla="*/ 304018 h 898298"/>
                <a:gd name="connsiteX0" fmla="*/ 539870 w 584084"/>
                <a:gd name="connsiteY0" fmla="*/ 304018 h 898298"/>
                <a:gd name="connsiteX1" fmla="*/ 491944 w 584084"/>
                <a:gd name="connsiteY1" fmla="*/ 251969 h 898298"/>
                <a:gd name="connsiteX2" fmla="*/ 390209 w 584084"/>
                <a:gd name="connsiteY2" fmla="*/ 29491 h 898298"/>
                <a:gd name="connsiteX3" fmla="*/ 257278 w 584084"/>
                <a:gd name="connsiteY3" fmla="*/ 4977 h 898298"/>
                <a:gd name="connsiteX4" fmla="*/ 98912 w 584084"/>
                <a:gd name="connsiteY4" fmla="*/ 83420 h 898298"/>
                <a:gd name="connsiteX5" fmla="*/ 69856 w 584084"/>
                <a:gd name="connsiteY5" fmla="*/ 112475 h 898298"/>
                <a:gd name="connsiteX6" fmla="*/ 3821 w 584084"/>
                <a:gd name="connsiteY6" fmla="*/ 270961 h 898298"/>
                <a:gd name="connsiteX7" fmla="*/ 32876 w 584084"/>
                <a:gd name="connsiteY7" fmla="*/ 339638 h 898298"/>
                <a:gd name="connsiteX8" fmla="*/ 52687 w 584084"/>
                <a:gd name="connsiteY8" fmla="*/ 343600 h 898298"/>
                <a:gd name="connsiteX9" fmla="*/ 101553 w 584084"/>
                <a:gd name="connsiteY9" fmla="*/ 310582 h 898298"/>
                <a:gd name="connsiteX10" fmla="*/ 155702 w 584084"/>
                <a:gd name="connsiteY10" fmla="*/ 173228 h 898298"/>
                <a:gd name="connsiteX11" fmla="*/ 211172 w 584084"/>
                <a:gd name="connsiteY11" fmla="*/ 152097 h 898298"/>
                <a:gd name="connsiteX12" fmla="*/ 170049 w 584084"/>
                <a:gd name="connsiteY12" fmla="*/ 585269 h 898298"/>
                <a:gd name="connsiteX13" fmla="*/ 85943 w 584084"/>
                <a:gd name="connsiteY13" fmla="*/ 771972 h 898298"/>
                <a:gd name="connsiteX14" fmla="*/ 113657 w 584084"/>
                <a:gd name="connsiteY14" fmla="*/ 853054 h 898298"/>
                <a:gd name="connsiteX15" fmla="*/ 162341 w 584084"/>
                <a:gd name="connsiteY15" fmla="*/ 853860 h 898298"/>
                <a:gd name="connsiteX16" fmla="*/ 190319 w 584084"/>
                <a:gd name="connsiteY16" fmla="*/ 818955 h 898298"/>
                <a:gd name="connsiteX17" fmla="*/ 246631 w 584084"/>
                <a:gd name="connsiteY17" fmla="*/ 663492 h 898298"/>
                <a:gd name="connsiteX18" fmla="*/ 300800 w 584084"/>
                <a:gd name="connsiteY18" fmla="*/ 518794 h 898298"/>
                <a:gd name="connsiteX19" fmla="*/ 341042 w 584084"/>
                <a:gd name="connsiteY19" fmla="*/ 612284 h 898298"/>
                <a:gd name="connsiteX20" fmla="*/ 393430 w 584084"/>
                <a:gd name="connsiteY20" fmla="*/ 845470 h 898298"/>
                <a:gd name="connsiteX21" fmla="*/ 446259 w 584084"/>
                <a:gd name="connsiteY21" fmla="*/ 898298 h 898298"/>
                <a:gd name="connsiteX22" fmla="*/ 499087 w 584084"/>
                <a:gd name="connsiteY22" fmla="*/ 845470 h 898298"/>
                <a:gd name="connsiteX23" fmla="*/ 449081 w 584084"/>
                <a:gd name="connsiteY23" fmla="*/ 626351 h 898298"/>
                <a:gd name="connsiteX24" fmla="*/ 427950 w 584084"/>
                <a:gd name="connsiteY24" fmla="*/ 560276 h 898298"/>
                <a:gd name="connsiteX25" fmla="*/ 371279 w 584084"/>
                <a:gd name="connsiteY25" fmla="*/ 435549 h 898298"/>
                <a:gd name="connsiteX26" fmla="*/ 385506 w 584084"/>
                <a:gd name="connsiteY26" fmla="*/ 240584 h 898298"/>
                <a:gd name="connsiteX27" fmla="*/ 410599 w 584084"/>
                <a:gd name="connsiteY27" fmla="*/ 298696 h 898298"/>
                <a:gd name="connsiteX28" fmla="*/ 468491 w 584084"/>
                <a:gd name="connsiteY28" fmla="*/ 363470 h 898298"/>
                <a:gd name="connsiteX29" fmla="*/ 522201 w 584084"/>
                <a:gd name="connsiteY29" fmla="*/ 416299 h 898298"/>
                <a:gd name="connsiteX30" fmla="*/ 546514 w 584084"/>
                <a:gd name="connsiteY30" fmla="*/ 418939 h 898298"/>
                <a:gd name="connsiteX31" fmla="*/ 582413 w 584084"/>
                <a:gd name="connsiteY31" fmla="*/ 380900 h 898298"/>
                <a:gd name="connsiteX32" fmla="*/ 539870 w 584084"/>
                <a:gd name="connsiteY32" fmla="*/ 304018 h 8982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584084" h="898298">
                  <a:moveTo>
                    <a:pt x="539870" y="304018"/>
                  </a:moveTo>
                  <a:lnTo>
                    <a:pt x="491944" y="251969"/>
                  </a:lnTo>
                  <a:lnTo>
                    <a:pt x="390209" y="29491"/>
                  </a:lnTo>
                  <a:cubicBezTo>
                    <a:pt x="371719" y="-3527"/>
                    <a:pt x="305828" y="-4011"/>
                    <a:pt x="257278" y="4977"/>
                  </a:cubicBezTo>
                  <a:cubicBezTo>
                    <a:pt x="208729" y="13965"/>
                    <a:pt x="142055" y="64710"/>
                    <a:pt x="98912" y="83420"/>
                  </a:cubicBezTo>
                  <a:cubicBezTo>
                    <a:pt x="85705" y="88703"/>
                    <a:pt x="75139" y="99268"/>
                    <a:pt x="69856" y="112475"/>
                  </a:cubicBezTo>
                  <a:lnTo>
                    <a:pt x="3821" y="270961"/>
                  </a:lnTo>
                  <a:cubicBezTo>
                    <a:pt x="-6745" y="297375"/>
                    <a:pt x="5141" y="329072"/>
                    <a:pt x="32876" y="339638"/>
                  </a:cubicBezTo>
                  <a:cubicBezTo>
                    <a:pt x="39480" y="342279"/>
                    <a:pt x="46083" y="343600"/>
                    <a:pt x="52687" y="343600"/>
                  </a:cubicBezTo>
                  <a:cubicBezTo>
                    <a:pt x="73818" y="343600"/>
                    <a:pt x="93629" y="331713"/>
                    <a:pt x="101553" y="310582"/>
                  </a:cubicBezTo>
                  <a:lnTo>
                    <a:pt x="155702" y="173228"/>
                  </a:lnTo>
                  <a:lnTo>
                    <a:pt x="211172" y="152097"/>
                  </a:lnTo>
                  <a:lnTo>
                    <a:pt x="170049" y="585269"/>
                  </a:lnTo>
                  <a:lnTo>
                    <a:pt x="85943" y="771972"/>
                  </a:lnTo>
                  <a:cubicBezTo>
                    <a:pt x="68210" y="819778"/>
                    <a:pt x="100924" y="839406"/>
                    <a:pt x="113657" y="853054"/>
                  </a:cubicBezTo>
                  <a:cubicBezTo>
                    <a:pt x="126390" y="866702"/>
                    <a:pt x="149564" y="859543"/>
                    <a:pt x="162341" y="853860"/>
                  </a:cubicBezTo>
                  <a:cubicBezTo>
                    <a:pt x="175118" y="848177"/>
                    <a:pt x="175080" y="851080"/>
                    <a:pt x="190319" y="818955"/>
                  </a:cubicBezTo>
                  <a:lnTo>
                    <a:pt x="246631" y="663492"/>
                  </a:lnTo>
                  <a:cubicBezTo>
                    <a:pt x="276951" y="595208"/>
                    <a:pt x="278715" y="525741"/>
                    <a:pt x="300800" y="518794"/>
                  </a:cubicBezTo>
                  <a:lnTo>
                    <a:pt x="341042" y="612284"/>
                  </a:lnTo>
                  <a:lnTo>
                    <a:pt x="393430" y="845470"/>
                  </a:lnTo>
                  <a:cubicBezTo>
                    <a:pt x="393430" y="874525"/>
                    <a:pt x="417203" y="898298"/>
                    <a:pt x="446259" y="898298"/>
                  </a:cubicBezTo>
                  <a:cubicBezTo>
                    <a:pt x="475314" y="898298"/>
                    <a:pt x="499087" y="874525"/>
                    <a:pt x="499087" y="845470"/>
                  </a:cubicBezTo>
                  <a:lnTo>
                    <a:pt x="449081" y="626351"/>
                  </a:lnTo>
                  <a:cubicBezTo>
                    <a:pt x="449081" y="609182"/>
                    <a:pt x="441157" y="569521"/>
                    <a:pt x="427950" y="560276"/>
                  </a:cubicBezTo>
                  <a:lnTo>
                    <a:pt x="371279" y="435549"/>
                  </a:lnTo>
                  <a:lnTo>
                    <a:pt x="385506" y="240584"/>
                  </a:lnTo>
                  <a:lnTo>
                    <a:pt x="410599" y="298696"/>
                  </a:lnTo>
                  <a:cubicBezTo>
                    <a:pt x="417203" y="311903"/>
                    <a:pt x="453963" y="358187"/>
                    <a:pt x="468491" y="363470"/>
                  </a:cubicBezTo>
                  <a:lnTo>
                    <a:pt x="522201" y="416299"/>
                  </a:lnTo>
                  <a:cubicBezTo>
                    <a:pt x="527484" y="417619"/>
                    <a:pt x="539910" y="418939"/>
                    <a:pt x="546514" y="418939"/>
                  </a:cubicBezTo>
                  <a:cubicBezTo>
                    <a:pt x="568966" y="418939"/>
                    <a:pt x="574489" y="402031"/>
                    <a:pt x="582413" y="380900"/>
                  </a:cubicBezTo>
                  <a:cubicBezTo>
                    <a:pt x="591658" y="353165"/>
                    <a:pt x="560462" y="325169"/>
                    <a:pt x="539870" y="304018"/>
                  </a:cubicBezTo>
                  <a:close/>
                </a:path>
              </a:pathLst>
            </a:custGeom>
            <a:solidFill>
              <a:srgbClr val="4D4D4D"/>
            </a:solidFill>
            <a:ln w="1290" cap="flat">
              <a:noFill/>
              <a:prstDash val="solid"/>
              <a:miter/>
            </a:ln>
          </p:spPr>
          <p:txBody>
            <a:bodyPr rtlCol="0" anchor="ctr"/>
            <a:lstStyle/>
            <a:p>
              <a:endParaRPr lang="en-GB" sz="1320"/>
            </a:p>
          </p:txBody>
        </p:sp>
      </p:grpSp>
      <p:sp>
        <p:nvSpPr>
          <p:cNvPr id="36" name="Oval 35">
            <a:extLst>
              <a:ext uri="{FF2B5EF4-FFF2-40B4-BE49-F238E27FC236}">
                <a16:creationId xmlns:a16="http://schemas.microsoft.com/office/drawing/2014/main" id="{DEDE5019-9B6D-F094-1E9C-C3EA5A4616B9}"/>
              </a:ext>
            </a:extLst>
          </p:cNvPr>
          <p:cNvSpPr/>
          <p:nvPr/>
        </p:nvSpPr>
        <p:spPr>
          <a:xfrm>
            <a:off x="4720358" y="835437"/>
            <a:ext cx="170332" cy="170332"/>
          </a:xfrm>
          <a:prstGeom prst="ellipse">
            <a:avLst/>
          </a:prstGeom>
          <a:solidFill>
            <a:schemeClr val="bg1">
              <a:lumMod val="65000"/>
            </a:schemeClr>
          </a:solidFill>
          <a:ln w="6350">
            <a:solidFill>
              <a:srgbClr val="4D4D4D"/>
            </a:solidFill>
            <a:extLst>
              <a:ext uri="{C807C97D-BFC1-408E-A445-0C87EB9F89A2}">
                <ask:lineSketchStyleProps xmlns:ask="http://schemas.microsoft.com/office/drawing/2018/sketchyshapes" sd="3978248048">
                  <a:custGeom>
                    <a:avLst/>
                    <a:gdLst>
                      <a:gd name="connsiteX0" fmla="*/ 0 w 504000"/>
                      <a:gd name="connsiteY0" fmla="*/ 252000 h 504000"/>
                      <a:gd name="connsiteX1" fmla="*/ 252000 w 504000"/>
                      <a:gd name="connsiteY1" fmla="*/ 0 h 504000"/>
                      <a:gd name="connsiteX2" fmla="*/ 504000 w 504000"/>
                      <a:gd name="connsiteY2" fmla="*/ 252000 h 504000"/>
                      <a:gd name="connsiteX3" fmla="*/ 252000 w 504000"/>
                      <a:gd name="connsiteY3" fmla="*/ 504000 h 504000"/>
                      <a:gd name="connsiteX4" fmla="*/ 0 w 504000"/>
                      <a:gd name="connsiteY4" fmla="*/ 252000 h 504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04000" h="504000" fill="none" extrusionOk="0">
                        <a:moveTo>
                          <a:pt x="0" y="252000"/>
                        </a:moveTo>
                        <a:cubicBezTo>
                          <a:pt x="10215" y="121361"/>
                          <a:pt x="108227" y="-5764"/>
                          <a:pt x="252000" y="0"/>
                        </a:cubicBezTo>
                        <a:cubicBezTo>
                          <a:pt x="365645" y="1603"/>
                          <a:pt x="495676" y="146461"/>
                          <a:pt x="504000" y="252000"/>
                        </a:cubicBezTo>
                        <a:cubicBezTo>
                          <a:pt x="504107" y="359184"/>
                          <a:pt x="374048" y="509862"/>
                          <a:pt x="252000" y="504000"/>
                        </a:cubicBezTo>
                        <a:cubicBezTo>
                          <a:pt x="101159" y="488907"/>
                          <a:pt x="20161" y="379868"/>
                          <a:pt x="0" y="252000"/>
                        </a:cubicBezTo>
                        <a:close/>
                      </a:path>
                      <a:path w="504000" h="504000" stroke="0" extrusionOk="0">
                        <a:moveTo>
                          <a:pt x="0" y="252000"/>
                        </a:moveTo>
                        <a:cubicBezTo>
                          <a:pt x="-2454" y="108298"/>
                          <a:pt x="144402" y="-14082"/>
                          <a:pt x="252000" y="0"/>
                        </a:cubicBezTo>
                        <a:cubicBezTo>
                          <a:pt x="400050" y="18812"/>
                          <a:pt x="477128" y="125353"/>
                          <a:pt x="504000" y="252000"/>
                        </a:cubicBezTo>
                        <a:cubicBezTo>
                          <a:pt x="484323" y="374101"/>
                          <a:pt x="415844" y="494832"/>
                          <a:pt x="252000" y="504000"/>
                        </a:cubicBezTo>
                        <a:cubicBezTo>
                          <a:pt x="93898" y="484274"/>
                          <a:pt x="10706" y="399289"/>
                          <a:pt x="0" y="252000"/>
                        </a:cubicBezTo>
                        <a:close/>
                      </a:path>
                    </a:pathLst>
                  </a:custGeom>
                  <ask:type>
                    <ask:lineSketchNone/>
                  </ask:type>
                </ask:lineSketchStyleProps>
              </a:ext>
            </a:extLst>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508"/>
          </a:p>
        </p:txBody>
      </p:sp>
      <p:pic>
        <p:nvPicPr>
          <p:cNvPr id="37" name="Graphic 36" descr="Thought bubble with solid fill">
            <a:extLst>
              <a:ext uri="{FF2B5EF4-FFF2-40B4-BE49-F238E27FC236}">
                <a16:creationId xmlns:a16="http://schemas.microsoft.com/office/drawing/2014/main" id="{DD76943A-2923-F80D-F80F-3F67886062A7}"/>
              </a:ext>
            </a:extLst>
          </p:cNvPr>
          <p:cNvPicPr>
            <a:picLocks noChangeAspect="1"/>
          </p:cNvPicPr>
          <p:nvPr/>
        </p:nvPicPr>
        <p:blipFill>
          <a:blip r:embed="rId5" cstate="print">
            <a:extLst>
              <a:ext uri="{28A0092B-C50C-407E-A947-70E740481C1C}">
                <a14:useLocalDpi xmlns:a14="http://schemas.microsoft.com/office/drawing/2010/main"/>
              </a:ext>
              <a:ext uri="{96DAC541-7B7A-43D3-8B79-37D633B846F1}">
                <asvg:svgBlip xmlns:asvg="http://schemas.microsoft.com/office/drawing/2016/SVG/main" r:embed="rId6"/>
              </a:ext>
            </a:extLst>
          </a:blip>
          <a:srcRect/>
          <a:stretch/>
        </p:blipFill>
        <p:spPr>
          <a:xfrm>
            <a:off x="4750564" y="862611"/>
            <a:ext cx="115985" cy="115985"/>
          </a:xfrm>
          <a:prstGeom prst="rect">
            <a:avLst/>
          </a:prstGeom>
        </p:spPr>
      </p:pic>
      <p:sp>
        <p:nvSpPr>
          <p:cNvPr id="38" name="Oval 37">
            <a:extLst>
              <a:ext uri="{FF2B5EF4-FFF2-40B4-BE49-F238E27FC236}">
                <a16:creationId xmlns:a16="http://schemas.microsoft.com/office/drawing/2014/main" id="{6496E8B3-841D-BB91-F908-69DF1647E7AC}"/>
              </a:ext>
            </a:extLst>
          </p:cNvPr>
          <p:cNvSpPr/>
          <p:nvPr/>
        </p:nvSpPr>
        <p:spPr>
          <a:xfrm>
            <a:off x="4926880" y="835437"/>
            <a:ext cx="170332" cy="170332"/>
          </a:xfrm>
          <a:prstGeom prst="ellipse">
            <a:avLst/>
          </a:prstGeom>
          <a:solidFill>
            <a:schemeClr val="bg1">
              <a:lumMod val="65000"/>
            </a:schemeClr>
          </a:solidFill>
          <a:ln w="6350">
            <a:solidFill>
              <a:srgbClr val="4D4D4D"/>
            </a:solidFill>
            <a:extLst>
              <a:ext uri="{C807C97D-BFC1-408E-A445-0C87EB9F89A2}">
                <ask:lineSketchStyleProps xmlns:ask="http://schemas.microsoft.com/office/drawing/2018/sketchyshapes" sd="3978248048">
                  <a:custGeom>
                    <a:avLst/>
                    <a:gdLst>
                      <a:gd name="connsiteX0" fmla="*/ 0 w 504000"/>
                      <a:gd name="connsiteY0" fmla="*/ 252000 h 504000"/>
                      <a:gd name="connsiteX1" fmla="*/ 252000 w 504000"/>
                      <a:gd name="connsiteY1" fmla="*/ 0 h 504000"/>
                      <a:gd name="connsiteX2" fmla="*/ 504000 w 504000"/>
                      <a:gd name="connsiteY2" fmla="*/ 252000 h 504000"/>
                      <a:gd name="connsiteX3" fmla="*/ 252000 w 504000"/>
                      <a:gd name="connsiteY3" fmla="*/ 504000 h 504000"/>
                      <a:gd name="connsiteX4" fmla="*/ 0 w 504000"/>
                      <a:gd name="connsiteY4" fmla="*/ 252000 h 504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04000" h="504000" fill="none" extrusionOk="0">
                        <a:moveTo>
                          <a:pt x="0" y="252000"/>
                        </a:moveTo>
                        <a:cubicBezTo>
                          <a:pt x="10215" y="121361"/>
                          <a:pt x="108227" y="-5764"/>
                          <a:pt x="252000" y="0"/>
                        </a:cubicBezTo>
                        <a:cubicBezTo>
                          <a:pt x="365645" y="1603"/>
                          <a:pt x="495676" y="146461"/>
                          <a:pt x="504000" y="252000"/>
                        </a:cubicBezTo>
                        <a:cubicBezTo>
                          <a:pt x="504107" y="359184"/>
                          <a:pt x="374048" y="509862"/>
                          <a:pt x="252000" y="504000"/>
                        </a:cubicBezTo>
                        <a:cubicBezTo>
                          <a:pt x="101159" y="488907"/>
                          <a:pt x="20161" y="379868"/>
                          <a:pt x="0" y="252000"/>
                        </a:cubicBezTo>
                        <a:close/>
                      </a:path>
                      <a:path w="504000" h="504000" stroke="0" extrusionOk="0">
                        <a:moveTo>
                          <a:pt x="0" y="252000"/>
                        </a:moveTo>
                        <a:cubicBezTo>
                          <a:pt x="-2454" y="108298"/>
                          <a:pt x="144402" y="-14082"/>
                          <a:pt x="252000" y="0"/>
                        </a:cubicBezTo>
                        <a:cubicBezTo>
                          <a:pt x="400050" y="18812"/>
                          <a:pt x="477128" y="125353"/>
                          <a:pt x="504000" y="252000"/>
                        </a:cubicBezTo>
                        <a:cubicBezTo>
                          <a:pt x="484323" y="374101"/>
                          <a:pt x="415844" y="494832"/>
                          <a:pt x="252000" y="504000"/>
                        </a:cubicBezTo>
                        <a:cubicBezTo>
                          <a:pt x="93898" y="484274"/>
                          <a:pt x="10706" y="399289"/>
                          <a:pt x="0" y="252000"/>
                        </a:cubicBezTo>
                        <a:close/>
                      </a:path>
                    </a:pathLst>
                  </a:custGeom>
                  <ask:type>
                    <ask:lineSketchNone/>
                  </ask:type>
                </ask:lineSketchStyleProps>
              </a:ext>
            </a:extLst>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508"/>
          </a:p>
        </p:txBody>
      </p:sp>
      <p:pic>
        <p:nvPicPr>
          <p:cNvPr id="39" name="Graphic 38" descr="Baby crawling with solid fill">
            <a:extLst>
              <a:ext uri="{FF2B5EF4-FFF2-40B4-BE49-F238E27FC236}">
                <a16:creationId xmlns:a16="http://schemas.microsoft.com/office/drawing/2014/main" id="{10CA9E10-0C87-DF37-9E32-036BB5A7058B}"/>
              </a:ext>
            </a:extLst>
          </p:cNvPr>
          <p:cNvPicPr>
            <a:picLocks noChangeAspect="1"/>
          </p:cNvPicPr>
          <p:nvPr/>
        </p:nvPicPr>
        <p:blipFill>
          <a:blip r:embed="rId7" cstate="print">
            <a:extLst>
              <a:ext uri="{28A0092B-C50C-407E-A947-70E740481C1C}">
                <a14:useLocalDpi xmlns:a14="http://schemas.microsoft.com/office/drawing/2010/main"/>
              </a:ext>
              <a:ext uri="{96DAC541-7B7A-43D3-8B79-37D633B846F1}">
                <asvg:svgBlip xmlns:asvg="http://schemas.microsoft.com/office/drawing/2016/SVG/main" r:embed="rId8"/>
              </a:ext>
            </a:extLst>
          </a:blip>
          <a:stretch>
            <a:fillRect/>
          </a:stretch>
        </p:blipFill>
        <p:spPr>
          <a:xfrm>
            <a:off x="4950073" y="862611"/>
            <a:ext cx="115985" cy="115985"/>
          </a:xfrm>
          <a:prstGeom prst="rect">
            <a:avLst/>
          </a:prstGeom>
        </p:spPr>
      </p:pic>
      <p:sp>
        <p:nvSpPr>
          <p:cNvPr id="75" name="TextBox 74">
            <a:extLst>
              <a:ext uri="{FF2B5EF4-FFF2-40B4-BE49-F238E27FC236}">
                <a16:creationId xmlns:a16="http://schemas.microsoft.com/office/drawing/2014/main" id="{A7174662-8E09-F807-6205-82A5926CECE3}"/>
              </a:ext>
            </a:extLst>
          </p:cNvPr>
          <p:cNvSpPr txBox="1"/>
          <p:nvPr/>
        </p:nvSpPr>
        <p:spPr>
          <a:xfrm>
            <a:off x="5671410" y="977929"/>
            <a:ext cx="320922" cy="184666"/>
          </a:xfrm>
          <a:prstGeom prst="rect">
            <a:avLst/>
          </a:prstGeom>
          <a:noFill/>
        </p:spPr>
        <p:txBody>
          <a:bodyPr wrap="none" rtlCol="0">
            <a:spAutoFit/>
          </a:bodyPr>
          <a:lstStyle/>
          <a:p>
            <a:r>
              <a:rPr lang="en-GB" sz="600" b="1" dirty="0">
                <a:solidFill>
                  <a:srgbClr val="003F48"/>
                </a:solidFill>
                <a:latin typeface="Avenir LT Pro 65 Medium" panose="020B0603020203020204" pitchFamily="34" charset="0"/>
              </a:rPr>
              <a:t>FLY</a:t>
            </a:r>
          </a:p>
        </p:txBody>
      </p:sp>
      <p:cxnSp>
        <p:nvCxnSpPr>
          <p:cNvPr id="2" name="Straight Connector 1">
            <a:extLst>
              <a:ext uri="{FF2B5EF4-FFF2-40B4-BE49-F238E27FC236}">
                <a16:creationId xmlns:a16="http://schemas.microsoft.com/office/drawing/2014/main" id="{663E169E-8613-680A-9ADF-E1F86EF54ECC}"/>
              </a:ext>
            </a:extLst>
          </p:cNvPr>
          <p:cNvCxnSpPr>
            <a:cxnSpLocks/>
          </p:cNvCxnSpPr>
          <p:nvPr/>
        </p:nvCxnSpPr>
        <p:spPr>
          <a:xfrm flipH="1">
            <a:off x="475916" y="533604"/>
            <a:ext cx="5456337" cy="0"/>
          </a:xfrm>
          <a:prstGeom prst="line">
            <a:avLst/>
          </a:prstGeom>
          <a:ln>
            <a:solidFill>
              <a:srgbClr val="003F48"/>
            </a:solidFill>
          </a:ln>
        </p:spPr>
        <p:style>
          <a:lnRef idx="1">
            <a:schemeClr val="accent1"/>
          </a:lnRef>
          <a:fillRef idx="0">
            <a:schemeClr val="accent1"/>
          </a:fillRef>
          <a:effectRef idx="0">
            <a:schemeClr val="accent1"/>
          </a:effectRef>
          <a:fontRef idx="minor">
            <a:schemeClr val="tx1"/>
          </a:fontRef>
        </p:style>
      </p:cxnSp>
      <p:sp>
        <p:nvSpPr>
          <p:cNvPr id="6" name="Rectangle 5">
            <a:extLst>
              <a:ext uri="{FF2B5EF4-FFF2-40B4-BE49-F238E27FC236}">
                <a16:creationId xmlns:a16="http://schemas.microsoft.com/office/drawing/2014/main" id="{A1FAAE0D-A09C-9C03-E461-D821C7A80FEA}"/>
              </a:ext>
            </a:extLst>
          </p:cNvPr>
          <p:cNvSpPr/>
          <p:nvPr/>
        </p:nvSpPr>
        <p:spPr>
          <a:xfrm>
            <a:off x="0" y="0"/>
            <a:ext cx="40140" cy="4500000"/>
          </a:xfrm>
          <a:prstGeom prst="rect">
            <a:avLst/>
          </a:prstGeom>
          <a:solidFill>
            <a:srgbClr val="003F4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528"/>
          </a:p>
        </p:txBody>
      </p:sp>
      <p:sp>
        <p:nvSpPr>
          <p:cNvPr id="72" name="TextBox 71">
            <a:extLst>
              <a:ext uri="{FF2B5EF4-FFF2-40B4-BE49-F238E27FC236}">
                <a16:creationId xmlns:a16="http://schemas.microsoft.com/office/drawing/2014/main" id="{CE6D42C6-FCC8-0C9B-2A1A-0524791B8FC8}"/>
              </a:ext>
            </a:extLst>
          </p:cNvPr>
          <p:cNvSpPr txBox="1"/>
          <p:nvPr/>
        </p:nvSpPr>
        <p:spPr>
          <a:xfrm>
            <a:off x="4181056" y="2673802"/>
            <a:ext cx="1751197" cy="1214387"/>
          </a:xfrm>
          <a:prstGeom prst="rect">
            <a:avLst/>
          </a:prstGeom>
          <a:solidFill>
            <a:srgbClr val="003F48">
              <a:alpha val="15000"/>
            </a:srgbClr>
          </a:solidFill>
        </p:spPr>
        <p:txBody>
          <a:bodyPr wrap="square" lIns="36000" tIns="108000" rIns="36000" bIns="45252" anchor="t">
            <a:noAutofit/>
          </a:bodyPr>
          <a:lstStyle>
            <a:defPPr>
              <a:defRPr lang="en-US"/>
            </a:defPPr>
            <a:lvl1pPr marL="92075" indent="-92075">
              <a:lnSpc>
                <a:spcPct val="90000"/>
              </a:lnSpc>
              <a:spcAft>
                <a:spcPts val="300"/>
              </a:spcAft>
              <a:buClr>
                <a:srgbClr val="4D4D4D"/>
              </a:buClr>
              <a:buFont typeface="Wingdings" panose="05000000000000000000" pitchFamily="2" charset="2"/>
              <a:buChar char="§"/>
              <a:defRPr sz="800">
                <a:latin typeface="Avenir Next LT Pro" panose="020B0504020202020204" pitchFamily="34" charset="0"/>
              </a:defRPr>
            </a:lvl1pPr>
          </a:lstStyle>
          <a:p>
            <a:pPr marL="0" indent="0" algn="ctr">
              <a:buNone/>
            </a:pPr>
            <a:r>
              <a:rPr lang="en-GB" sz="800" b="1" dirty="0">
                <a:solidFill>
                  <a:srgbClr val="003F48"/>
                </a:solidFill>
                <a:latin typeface="Avenir LT Pro 65 Medium" panose="020B0603020203020204" pitchFamily="34" charset="0"/>
              </a:rPr>
              <a:t>DATA AND INSIGHT</a:t>
            </a:r>
          </a:p>
          <a:p>
            <a:pPr marL="0" indent="0" algn="ctr">
              <a:buNone/>
            </a:pPr>
            <a:r>
              <a:rPr lang="en-GB" dirty="0">
                <a:latin typeface="Avenir LT Pro 65 Medium" panose="020B0603020203020204" pitchFamily="34" charset="0"/>
              </a:rPr>
              <a:t>Forensic understanding of customers and business activities</a:t>
            </a:r>
          </a:p>
          <a:p>
            <a:pPr marL="0" indent="0" algn="ctr">
              <a:buNone/>
            </a:pPr>
            <a:r>
              <a:rPr lang="en-GB" dirty="0">
                <a:latin typeface="Avenir LT Pro 65 Medium" panose="020B0603020203020204" pitchFamily="34" charset="0"/>
              </a:rPr>
              <a:t>Every decision &amp; action is measured for incremental performance</a:t>
            </a:r>
          </a:p>
          <a:p>
            <a:pPr marL="0" indent="0" algn="ctr">
              <a:buNone/>
            </a:pPr>
            <a:r>
              <a:rPr lang="en-GB" dirty="0">
                <a:latin typeface="Avenir LT Pro 65 Medium" panose="020B0603020203020204" pitchFamily="34" charset="0"/>
              </a:rPr>
              <a:t>Embedded AI-enhanced tools</a:t>
            </a:r>
          </a:p>
          <a:p>
            <a:pPr marL="0" indent="0" algn="ctr">
              <a:buNone/>
            </a:pPr>
            <a:r>
              <a:rPr lang="en-GB" dirty="0">
                <a:latin typeface="Avenir LT Pro 65 Medium" panose="020B0603020203020204" pitchFamily="34" charset="0"/>
              </a:rPr>
              <a:t>What-if scenario planning explores benefit mix options</a:t>
            </a:r>
          </a:p>
        </p:txBody>
      </p:sp>
      <p:sp>
        <p:nvSpPr>
          <p:cNvPr id="73" name="TextBox 72">
            <a:extLst>
              <a:ext uri="{FF2B5EF4-FFF2-40B4-BE49-F238E27FC236}">
                <a16:creationId xmlns:a16="http://schemas.microsoft.com/office/drawing/2014/main" id="{01114F52-4A9B-D287-8169-B12855DAE468}"/>
              </a:ext>
            </a:extLst>
          </p:cNvPr>
          <p:cNvSpPr txBox="1"/>
          <p:nvPr/>
        </p:nvSpPr>
        <p:spPr>
          <a:xfrm>
            <a:off x="475916" y="2673804"/>
            <a:ext cx="1820305" cy="1214387"/>
          </a:xfrm>
          <a:prstGeom prst="rect">
            <a:avLst/>
          </a:prstGeom>
          <a:solidFill>
            <a:srgbClr val="003F48">
              <a:alpha val="15000"/>
            </a:srgbClr>
          </a:solidFill>
        </p:spPr>
        <p:txBody>
          <a:bodyPr wrap="square" lIns="36000" tIns="108000" rIns="36000" bIns="45252" anchor="t">
            <a:noAutofit/>
          </a:bodyPr>
          <a:lstStyle>
            <a:defPPr>
              <a:defRPr lang="en-US"/>
            </a:defPPr>
            <a:lvl1pPr marL="92075" indent="-92075">
              <a:lnSpc>
                <a:spcPct val="90000"/>
              </a:lnSpc>
              <a:spcAft>
                <a:spcPts val="300"/>
              </a:spcAft>
              <a:buFont typeface="Arial" panose="020B0604020202020204" pitchFamily="34" charset="0"/>
              <a:buChar char="•"/>
              <a:defRPr sz="800">
                <a:latin typeface="Avenir Next LT Pro" panose="020B0504020202020204" pitchFamily="34" charset="0"/>
              </a:defRPr>
            </a:lvl1pPr>
          </a:lstStyle>
          <a:p>
            <a:pPr marL="0" indent="0" algn="ctr">
              <a:buClr>
                <a:srgbClr val="4D4D4D"/>
              </a:buClr>
              <a:buNone/>
            </a:pPr>
            <a:r>
              <a:rPr lang="en-GB" b="1" dirty="0">
                <a:solidFill>
                  <a:srgbClr val="003F48"/>
                </a:solidFill>
                <a:latin typeface="Avenir LT Pro 65 Medium" panose="020B0603020203020204" pitchFamily="34" charset="0"/>
              </a:rPr>
              <a:t>PEOPLE</a:t>
            </a:r>
          </a:p>
          <a:p>
            <a:pPr marL="0" indent="0" algn="ctr">
              <a:buNone/>
            </a:pPr>
            <a:r>
              <a:rPr lang="en-GB" dirty="0">
                <a:latin typeface="Avenir LT Pro 65 Medium" panose="020B0603020203020204" pitchFamily="34" charset="0"/>
              </a:rPr>
              <a:t>Focused on customer benefits</a:t>
            </a:r>
          </a:p>
          <a:p>
            <a:pPr marL="0" indent="0" algn="ctr">
              <a:buNone/>
            </a:pPr>
            <a:r>
              <a:rPr lang="en-GB" dirty="0">
                <a:latin typeface="Avenir LT Pro 65 Medium" panose="020B0603020203020204" pitchFamily="34" charset="0"/>
              </a:rPr>
              <a:t>Generate ideas and experiment </a:t>
            </a:r>
          </a:p>
          <a:p>
            <a:pPr marL="0" indent="0" algn="ctr">
              <a:buNone/>
            </a:pPr>
            <a:r>
              <a:rPr lang="en-GB" dirty="0">
                <a:latin typeface="Avenir LT Pro 65 Medium" panose="020B0603020203020204" pitchFamily="34" charset="0"/>
              </a:rPr>
              <a:t>Entrepreneurial mindsets contribute to profitability</a:t>
            </a:r>
          </a:p>
          <a:p>
            <a:pPr marL="0" indent="0" algn="ctr">
              <a:buNone/>
            </a:pPr>
            <a:r>
              <a:rPr lang="en-GB" dirty="0">
                <a:latin typeface="Avenir LT Pro 65 Medium" panose="020B0603020203020204" pitchFamily="34" charset="0"/>
              </a:rPr>
              <a:t>Specialist skills in multiple disciplines </a:t>
            </a:r>
          </a:p>
          <a:p>
            <a:pPr marL="0" indent="0" algn="ctr">
              <a:buNone/>
            </a:pPr>
            <a:r>
              <a:rPr lang="en-GB" dirty="0">
                <a:latin typeface="Avenir LT Pro 65 Medium" panose="020B0603020203020204" pitchFamily="34" charset="0"/>
              </a:rPr>
              <a:t>Focused training and development of business &amp; personal effectiveness</a:t>
            </a:r>
          </a:p>
          <a:p>
            <a:pPr marL="0" indent="0" algn="ctr">
              <a:buNone/>
            </a:pPr>
            <a:endParaRPr lang="en-GB" dirty="0">
              <a:latin typeface="Avenir LT Pro 65 Medium" panose="020B0603020203020204" pitchFamily="34" charset="0"/>
            </a:endParaRPr>
          </a:p>
        </p:txBody>
      </p:sp>
      <p:sp>
        <p:nvSpPr>
          <p:cNvPr id="74" name="TextBox 73">
            <a:extLst>
              <a:ext uri="{FF2B5EF4-FFF2-40B4-BE49-F238E27FC236}">
                <a16:creationId xmlns:a16="http://schemas.microsoft.com/office/drawing/2014/main" id="{F18EFC8B-BB97-0668-377C-697345F67C8F}"/>
              </a:ext>
            </a:extLst>
          </p:cNvPr>
          <p:cNvSpPr txBox="1"/>
          <p:nvPr/>
        </p:nvSpPr>
        <p:spPr>
          <a:xfrm>
            <a:off x="2319687" y="2673802"/>
            <a:ext cx="1820305" cy="1214387"/>
          </a:xfrm>
          <a:prstGeom prst="rect">
            <a:avLst/>
          </a:prstGeom>
          <a:solidFill>
            <a:srgbClr val="003F48">
              <a:alpha val="15000"/>
            </a:srgbClr>
          </a:solidFill>
        </p:spPr>
        <p:txBody>
          <a:bodyPr wrap="square" lIns="36000" tIns="108000" rIns="36000" bIns="45252" anchor="t">
            <a:noAutofit/>
          </a:bodyPr>
          <a:lstStyle>
            <a:defPPr>
              <a:defRPr lang="en-US"/>
            </a:defPPr>
            <a:lvl1pPr marL="92075" indent="-92075">
              <a:lnSpc>
                <a:spcPct val="90000"/>
              </a:lnSpc>
              <a:spcAft>
                <a:spcPts val="300"/>
              </a:spcAft>
              <a:buClr>
                <a:srgbClr val="4D4D4D"/>
              </a:buClr>
              <a:buFont typeface="Wingdings" panose="05000000000000000000" pitchFamily="2" charset="2"/>
              <a:buChar char="§"/>
              <a:defRPr sz="800">
                <a:latin typeface="Avenir Next LT Pro" panose="020B0504020202020204" pitchFamily="34" charset="0"/>
              </a:defRPr>
            </a:lvl1pPr>
          </a:lstStyle>
          <a:p>
            <a:pPr marL="0" indent="0" algn="ctr">
              <a:buNone/>
            </a:pPr>
            <a:r>
              <a:rPr lang="en-GB" sz="800" b="1" dirty="0">
                <a:solidFill>
                  <a:srgbClr val="003F48"/>
                </a:solidFill>
                <a:latin typeface="Avenir LT Pro 65 Medium" panose="020B0603020203020204" pitchFamily="34" charset="0"/>
              </a:rPr>
              <a:t>CRM </a:t>
            </a:r>
          </a:p>
          <a:p>
            <a:pPr marL="0" indent="0" algn="ctr">
              <a:buNone/>
            </a:pPr>
            <a:r>
              <a:rPr lang="en-GB" dirty="0">
                <a:latin typeface="Avenir LT Pro 65 Medium" panose="020B0603020203020204" pitchFamily="34" charset="0"/>
              </a:rPr>
              <a:t>Highly adaptive to easily pivot around opportunity &amp; challenge</a:t>
            </a:r>
          </a:p>
          <a:p>
            <a:pPr marL="0" indent="0" algn="ctr">
              <a:buNone/>
            </a:pPr>
            <a:r>
              <a:rPr lang="en-GB" dirty="0">
                <a:latin typeface="Avenir LT Pro 65 Medium" panose="020B0603020203020204" pitchFamily="34" charset="0"/>
              </a:rPr>
              <a:t>AI-enhanced innovation and thinking</a:t>
            </a:r>
          </a:p>
          <a:p>
            <a:pPr marL="0" indent="0" algn="ctr">
              <a:buNone/>
            </a:pPr>
            <a:r>
              <a:rPr lang="en-GB" dirty="0">
                <a:latin typeface="Avenir LT Pro 65 Medium" panose="020B0603020203020204" pitchFamily="34" charset="0"/>
              </a:rPr>
              <a:t>Optimised experiences and messages based on empirical data and AI</a:t>
            </a:r>
          </a:p>
          <a:p>
            <a:pPr marL="0" indent="0" algn="ctr">
              <a:buNone/>
            </a:pPr>
            <a:r>
              <a:rPr lang="en-GB" dirty="0">
                <a:latin typeface="Avenir LT Pro 65 Medium" panose="020B0603020203020204" pitchFamily="34" charset="0"/>
              </a:rPr>
              <a:t>Dynamically derived individual customer contact plans</a:t>
            </a:r>
          </a:p>
        </p:txBody>
      </p:sp>
      <p:sp>
        <p:nvSpPr>
          <p:cNvPr id="23" name="TextBox 22">
            <a:extLst>
              <a:ext uri="{FF2B5EF4-FFF2-40B4-BE49-F238E27FC236}">
                <a16:creationId xmlns:a16="http://schemas.microsoft.com/office/drawing/2014/main" id="{9949EB3F-2507-3B11-BD3D-1775A0733A26}"/>
              </a:ext>
            </a:extLst>
          </p:cNvPr>
          <p:cNvSpPr txBox="1"/>
          <p:nvPr/>
        </p:nvSpPr>
        <p:spPr>
          <a:xfrm>
            <a:off x="4181056" y="1257350"/>
            <a:ext cx="1751197" cy="1214387"/>
          </a:xfrm>
          <a:prstGeom prst="rect">
            <a:avLst/>
          </a:prstGeom>
          <a:solidFill>
            <a:srgbClr val="003F48">
              <a:alpha val="15000"/>
            </a:srgbClr>
          </a:solidFill>
        </p:spPr>
        <p:txBody>
          <a:bodyPr wrap="square" lIns="36000" tIns="108000" rIns="36000" bIns="45252" anchor="t">
            <a:noAutofit/>
          </a:bodyPr>
          <a:lstStyle>
            <a:defPPr>
              <a:defRPr lang="en-US"/>
            </a:defPPr>
            <a:lvl1pPr marL="92075" indent="-92075">
              <a:lnSpc>
                <a:spcPct val="90000"/>
              </a:lnSpc>
              <a:spcAft>
                <a:spcPts val="300"/>
              </a:spcAft>
              <a:buClr>
                <a:srgbClr val="4D4D4D"/>
              </a:buClr>
              <a:buFont typeface="Wingdings" panose="05000000000000000000" pitchFamily="2" charset="2"/>
              <a:buChar char="§"/>
              <a:defRPr sz="800">
                <a:latin typeface="Avenir Next LT Pro" panose="020B0504020202020204" pitchFamily="34" charset="0"/>
              </a:defRPr>
            </a:lvl1pPr>
          </a:lstStyle>
          <a:p>
            <a:pPr marL="0" indent="0" algn="ctr">
              <a:buNone/>
            </a:pPr>
            <a:r>
              <a:rPr lang="en-GB" sz="800" b="1" dirty="0">
                <a:solidFill>
                  <a:srgbClr val="003F48"/>
                </a:solidFill>
                <a:latin typeface="Avenir LT Pro 65 Medium" panose="020B0603020203020204" pitchFamily="34" charset="0"/>
              </a:rPr>
              <a:t>OPERATIONS</a:t>
            </a:r>
          </a:p>
          <a:p>
            <a:pPr marL="0" indent="0" algn="ctr">
              <a:buNone/>
            </a:pPr>
            <a:r>
              <a:rPr lang="en-GB" dirty="0">
                <a:latin typeface="Avenir LT Pro 65 Medium" panose="020B0603020203020204" pitchFamily="34" charset="0"/>
              </a:rPr>
              <a:t>Continuously innovating ways to meet customer needs </a:t>
            </a:r>
          </a:p>
          <a:p>
            <a:pPr marL="0" indent="0" algn="ctr">
              <a:buNone/>
            </a:pPr>
            <a:r>
              <a:rPr lang="en-GB" dirty="0">
                <a:latin typeface="Avenir LT Pro 65 Medium" panose="020B0603020203020204" pitchFamily="34" charset="0"/>
              </a:rPr>
              <a:t>Experimentation, risk-taking and exploration of new ideas in efficiency and effectiveness</a:t>
            </a:r>
          </a:p>
          <a:p>
            <a:pPr marL="0" indent="0" algn="ctr">
              <a:buNone/>
            </a:pPr>
            <a:r>
              <a:rPr lang="en-GB" dirty="0">
                <a:latin typeface="Avenir LT Pro 65 Medium" panose="020B0603020203020204" pitchFamily="34" charset="0"/>
              </a:rPr>
              <a:t>Customer collaboration in design</a:t>
            </a:r>
          </a:p>
          <a:p>
            <a:pPr marL="0" indent="0" algn="ctr">
              <a:buNone/>
            </a:pPr>
            <a:r>
              <a:rPr lang="en-GB" dirty="0">
                <a:latin typeface="Avenir LT Pro 65 Medium" panose="020B0603020203020204" pitchFamily="34" charset="0"/>
              </a:rPr>
              <a:t>Creating best practice</a:t>
            </a:r>
          </a:p>
        </p:txBody>
      </p:sp>
      <p:sp>
        <p:nvSpPr>
          <p:cNvPr id="24" name="TextBox 23">
            <a:extLst>
              <a:ext uri="{FF2B5EF4-FFF2-40B4-BE49-F238E27FC236}">
                <a16:creationId xmlns:a16="http://schemas.microsoft.com/office/drawing/2014/main" id="{04CD5365-2C90-CC45-2495-5EF1E30F7098}"/>
              </a:ext>
            </a:extLst>
          </p:cNvPr>
          <p:cNvSpPr txBox="1"/>
          <p:nvPr/>
        </p:nvSpPr>
        <p:spPr>
          <a:xfrm>
            <a:off x="475916" y="1257352"/>
            <a:ext cx="1820305" cy="1214387"/>
          </a:xfrm>
          <a:prstGeom prst="rect">
            <a:avLst/>
          </a:prstGeom>
          <a:solidFill>
            <a:srgbClr val="003F48">
              <a:alpha val="15000"/>
            </a:srgbClr>
          </a:solidFill>
        </p:spPr>
        <p:txBody>
          <a:bodyPr wrap="square" lIns="36000" tIns="108000" rIns="36000" bIns="45252" anchor="t">
            <a:noAutofit/>
          </a:bodyPr>
          <a:lstStyle>
            <a:defPPr>
              <a:defRPr lang="en-US"/>
            </a:defPPr>
            <a:lvl1pPr marL="92075" indent="-92075">
              <a:lnSpc>
                <a:spcPct val="90000"/>
              </a:lnSpc>
              <a:spcAft>
                <a:spcPts val="300"/>
              </a:spcAft>
              <a:buFont typeface="Arial" panose="020B0604020202020204" pitchFamily="34" charset="0"/>
              <a:buChar char="•"/>
              <a:defRPr sz="800">
                <a:latin typeface="Avenir Next LT Pro" panose="020B0504020202020204" pitchFamily="34" charset="0"/>
              </a:defRPr>
            </a:lvl1pPr>
          </a:lstStyle>
          <a:p>
            <a:pPr marL="0" indent="0" algn="ctr">
              <a:buClr>
                <a:srgbClr val="4D4D4D"/>
              </a:buClr>
              <a:buNone/>
            </a:pPr>
            <a:r>
              <a:rPr lang="en-GB" b="1" dirty="0">
                <a:solidFill>
                  <a:srgbClr val="003F48"/>
                </a:solidFill>
                <a:latin typeface="Avenir LT Pro 65 Medium" panose="020B0603020203020204" pitchFamily="34" charset="0"/>
              </a:rPr>
              <a:t>SALES</a:t>
            </a:r>
          </a:p>
          <a:p>
            <a:pPr marL="0" indent="0" algn="ctr">
              <a:buClr>
                <a:srgbClr val="4D4D4D"/>
              </a:buClr>
              <a:buNone/>
            </a:pPr>
            <a:r>
              <a:rPr lang="en-GB" dirty="0">
                <a:latin typeface="Avenir LT Pro 65 Medium" panose="020B0603020203020204" pitchFamily="34" charset="0"/>
              </a:rPr>
              <a:t>AI-enhanced tools automate and facilitate customer interactions</a:t>
            </a:r>
          </a:p>
          <a:p>
            <a:pPr marL="0" indent="0" algn="ctr">
              <a:buClr>
                <a:srgbClr val="4D4D4D"/>
              </a:buClr>
              <a:buNone/>
            </a:pPr>
            <a:r>
              <a:rPr lang="en-GB" dirty="0">
                <a:latin typeface="Avenir LT Pro 65 Medium" panose="020B0603020203020204" pitchFamily="34" charset="0"/>
              </a:rPr>
              <a:t>Helping customers get the best value</a:t>
            </a:r>
          </a:p>
          <a:p>
            <a:pPr marL="0" indent="0" algn="ctr">
              <a:buClr>
                <a:srgbClr val="4D4D4D"/>
              </a:buClr>
              <a:buNone/>
            </a:pPr>
            <a:r>
              <a:rPr lang="en-GB" dirty="0">
                <a:latin typeface="Avenir LT Pro 65 Medium" panose="020B0603020203020204" pitchFamily="34" charset="0"/>
              </a:rPr>
              <a:t>Optimised customer prices</a:t>
            </a:r>
          </a:p>
          <a:p>
            <a:pPr marL="0" indent="0" algn="ctr">
              <a:buClr>
                <a:srgbClr val="4D4D4D"/>
              </a:buClr>
              <a:buNone/>
            </a:pPr>
            <a:r>
              <a:rPr lang="en-GB" dirty="0">
                <a:latin typeface="Avenir LT Pro 65 Medium" panose="020B0603020203020204" pitchFamily="34" charset="0"/>
              </a:rPr>
              <a:t>Real-time 1:1 offer recommendations </a:t>
            </a:r>
          </a:p>
          <a:p>
            <a:pPr marL="0" indent="0" algn="ctr">
              <a:buClr>
                <a:srgbClr val="4D4D4D"/>
              </a:buClr>
              <a:buNone/>
            </a:pPr>
            <a:r>
              <a:rPr lang="en-GB" dirty="0">
                <a:latin typeface="Avenir LT Pro 65 Medium" panose="020B0603020203020204" pitchFamily="34" charset="0"/>
              </a:rPr>
              <a:t>Influenced by what’s happening now as well as all stored knowledge</a:t>
            </a:r>
          </a:p>
        </p:txBody>
      </p:sp>
      <p:sp>
        <p:nvSpPr>
          <p:cNvPr id="27" name="TextBox 26">
            <a:extLst>
              <a:ext uri="{FF2B5EF4-FFF2-40B4-BE49-F238E27FC236}">
                <a16:creationId xmlns:a16="http://schemas.microsoft.com/office/drawing/2014/main" id="{26CFC8FD-C6D4-EAA0-6A22-79079B628297}"/>
              </a:ext>
            </a:extLst>
          </p:cNvPr>
          <p:cNvSpPr txBox="1"/>
          <p:nvPr/>
        </p:nvSpPr>
        <p:spPr>
          <a:xfrm>
            <a:off x="2319687" y="1257350"/>
            <a:ext cx="1820305" cy="1214387"/>
          </a:xfrm>
          <a:prstGeom prst="rect">
            <a:avLst/>
          </a:prstGeom>
          <a:solidFill>
            <a:srgbClr val="003F48">
              <a:alpha val="15000"/>
            </a:srgbClr>
          </a:solidFill>
        </p:spPr>
        <p:txBody>
          <a:bodyPr wrap="square" lIns="36000" tIns="108000" rIns="36000" bIns="45252" anchor="t">
            <a:noAutofit/>
          </a:bodyPr>
          <a:lstStyle>
            <a:defPPr>
              <a:defRPr lang="en-US"/>
            </a:defPPr>
            <a:lvl1pPr marL="92075" indent="-92075">
              <a:lnSpc>
                <a:spcPct val="90000"/>
              </a:lnSpc>
              <a:spcAft>
                <a:spcPts val="300"/>
              </a:spcAft>
              <a:buClr>
                <a:srgbClr val="4D4D4D"/>
              </a:buClr>
              <a:buFont typeface="Wingdings" panose="05000000000000000000" pitchFamily="2" charset="2"/>
              <a:buChar char="§"/>
              <a:defRPr sz="800">
                <a:latin typeface="Avenir Next LT Pro" panose="020B0504020202020204" pitchFamily="34" charset="0"/>
              </a:defRPr>
            </a:lvl1pPr>
          </a:lstStyle>
          <a:p>
            <a:pPr marL="0" indent="0" algn="ctr">
              <a:buNone/>
            </a:pPr>
            <a:r>
              <a:rPr lang="en-GB" sz="800" b="1" dirty="0">
                <a:solidFill>
                  <a:srgbClr val="003F48"/>
                </a:solidFill>
                <a:latin typeface="Avenir LT Pro 65 Medium" panose="020B0603020203020204" pitchFamily="34" charset="0"/>
              </a:rPr>
              <a:t>SERVICE </a:t>
            </a:r>
          </a:p>
          <a:p>
            <a:pPr marL="0" indent="0" algn="ctr">
              <a:buNone/>
            </a:pPr>
            <a:r>
              <a:rPr lang="en-GB" dirty="0">
                <a:latin typeface="Avenir LT Pro 65 Medium" panose="020B0603020203020204" pitchFamily="34" charset="0"/>
              </a:rPr>
              <a:t>AI-enhanced tools to automate and facilitate customer servicing </a:t>
            </a:r>
          </a:p>
          <a:p>
            <a:pPr marL="0" indent="0" algn="ctr">
              <a:buNone/>
            </a:pPr>
            <a:r>
              <a:rPr lang="en-GB" dirty="0">
                <a:latin typeface="Avenir LT Pro 65 Medium" panose="020B0603020203020204" pitchFamily="34" charset="0"/>
              </a:rPr>
              <a:t>Helping customers get the best possible support</a:t>
            </a:r>
          </a:p>
          <a:p>
            <a:pPr marL="0" indent="0" algn="ctr">
              <a:buNone/>
            </a:pPr>
            <a:r>
              <a:rPr lang="en-GB" dirty="0">
                <a:latin typeface="Avenir LT Pro 65 Medium" panose="020B0603020203020204" pitchFamily="34" charset="0"/>
              </a:rPr>
              <a:t>Real-time 1:1 service prioritisation</a:t>
            </a:r>
          </a:p>
          <a:p>
            <a:pPr marL="0" indent="0" algn="ctr">
              <a:buNone/>
            </a:pPr>
            <a:r>
              <a:rPr lang="en-GB" dirty="0">
                <a:latin typeface="Avenir LT Pro 65 Medium" panose="020B0603020203020204" pitchFamily="34" charset="0"/>
              </a:rPr>
              <a:t>Recommendations influenced by real-time interactions and history</a:t>
            </a:r>
          </a:p>
        </p:txBody>
      </p:sp>
      <p:pic>
        <p:nvPicPr>
          <p:cNvPr id="51" name="Graphic 50" descr="Call center with solid fill">
            <a:extLst>
              <a:ext uri="{FF2B5EF4-FFF2-40B4-BE49-F238E27FC236}">
                <a16:creationId xmlns:a16="http://schemas.microsoft.com/office/drawing/2014/main" id="{F7E7B698-DC38-703F-E581-C1ADC9299EE2}"/>
              </a:ext>
            </a:extLst>
          </p:cNvPr>
          <p:cNvPicPr>
            <a:picLocks noChangeAspect="1"/>
          </p:cNvPicPr>
          <p:nvPr/>
        </p:nvPicPr>
        <p:blipFill>
          <a:blip r:embed="rId9" cstate="print">
            <a:extLst>
              <a:ext uri="{28A0092B-C50C-407E-A947-70E740481C1C}">
                <a14:useLocalDpi xmlns:a14="http://schemas.microsoft.com/office/drawing/2010/main"/>
              </a:ext>
              <a:ext uri="{96DAC541-7B7A-43D3-8B79-37D633B846F1}">
                <asvg:svgBlip xmlns:asvg="http://schemas.microsoft.com/office/drawing/2016/SVG/main" r:embed="rId10"/>
              </a:ext>
            </a:extLst>
          </a:blip>
          <a:stretch>
            <a:fillRect/>
          </a:stretch>
        </p:blipFill>
        <p:spPr>
          <a:xfrm>
            <a:off x="2335930" y="1297710"/>
            <a:ext cx="188813" cy="188813"/>
          </a:xfrm>
          <a:prstGeom prst="rect">
            <a:avLst/>
          </a:prstGeom>
          <a:effectLst>
            <a:glow rad="25400">
              <a:srgbClr val="003F48">
                <a:alpha val="51000"/>
              </a:srgbClr>
            </a:glow>
          </a:effectLst>
        </p:spPr>
      </p:pic>
      <p:pic>
        <p:nvPicPr>
          <p:cNvPr id="52" name="Graphic 51" descr="Connections with solid fill">
            <a:extLst>
              <a:ext uri="{FF2B5EF4-FFF2-40B4-BE49-F238E27FC236}">
                <a16:creationId xmlns:a16="http://schemas.microsoft.com/office/drawing/2014/main" id="{2ADF69F4-3A7D-9B91-A76C-28ACB345896D}"/>
              </a:ext>
            </a:extLst>
          </p:cNvPr>
          <p:cNvPicPr>
            <a:picLocks noChangeAspect="1"/>
          </p:cNvPicPr>
          <p:nvPr/>
        </p:nvPicPr>
        <p:blipFill>
          <a:blip r:embed="rId11" cstate="print">
            <a:extLst>
              <a:ext uri="{28A0092B-C50C-407E-A947-70E740481C1C}">
                <a14:useLocalDpi xmlns:a14="http://schemas.microsoft.com/office/drawing/2010/main"/>
              </a:ext>
              <a:ext uri="{96DAC541-7B7A-43D3-8B79-37D633B846F1}">
                <asvg:svgBlip xmlns:asvg="http://schemas.microsoft.com/office/drawing/2016/SVG/main" r:embed="rId12"/>
              </a:ext>
            </a:extLst>
          </a:blip>
          <a:stretch>
            <a:fillRect/>
          </a:stretch>
        </p:blipFill>
        <p:spPr>
          <a:xfrm>
            <a:off x="2366088" y="2702694"/>
            <a:ext cx="188813" cy="188813"/>
          </a:xfrm>
          <a:prstGeom prst="rect">
            <a:avLst/>
          </a:prstGeom>
          <a:effectLst>
            <a:glow rad="25400">
              <a:srgbClr val="003F48">
                <a:alpha val="51000"/>
              </a:srgbClr>
            </a:glow>
          </a:effectLst>
        </p:spPr>
      </p:pic>
      <p:pic>
        <p:nvPicPr>
          <p:cNvPr id="53" name="Graphic 52" descr="Shopping cart with solid fill">
            <a:extLst>
              <a:ext uri="{FF2B5EF4-FFF2-40B4-BE49-F238E27FC236}">
                <a16:creationId xmlns:a16="http://schemas.microsoft.com/office/drawing/2014/main" id="{E61259C3-9E0C-5BE8-2CF3-539F944FE772}"/>
              </a:ext>
            </a:extLst>
          </p:cNvPr>
          <p:cNvPicPr>
            <a:picLocks noChangeAspect="1"/>
          </p:cNvPicPr>
          <p:nvPr/>
        </p:nvPicPr>
        <p:blipFill>
          <a:blip r:embed="rId13" cstate="print">
            <a:extLst>
              <a:ext uri="{28A0092B-C50C-407E-A947-70E740481C1C}">
                <a14:useLocalDpi xmlns:a14="http://schemas.microsoft.com/office/drawing/2010/main"/>
              </a:ext>
              <a:ext uri="{96DAC541-7B7A-43D3-8B79-37D633B846F1}">
                <asvg:svgBlip xmlns:asvg="http://schemas.microsoft.com/office/drawing/2016/SVG/main" r:embed="rId14"/>
              </a:ext>
            </a:extLst>
          </a:blip>
          <a:stretch>
            <a:fillRect/>
          </a:stretch>
        </p:blipFill>
        <p:spPr>
          <a:xfrm>
            <a:off x="515625" y="1297711"/>
            <a:ext cx="188813" cy="188813"/>
          </a:xfrm>
          <a:prstGeom prst="rect">
            <a:avLst/>
          </a:prstGeom>
          <a:effectLst>
            <a:glow rad="25400">
              <a:srgbClr val="003F48">
                <a:alpha val="51000"/>
              </a:srgbClr>
            </a:glow>
          </a:effectLst>
        </p:spPr>
      </p:pic>
      <p:pic>
        <p:nvPicPr>
          <p:cNvPr id="54" name="Graphic 53" descr="Target Audience with solid fill">
            <a:extLst>
              <a:ext uri="{FF2B5EF4-FFF2-40B4-BE49-F238E27FC236}">
                <a16:creationId xmlns:a16="http://schemas.microsoft.com/office/drawing/2014/main" id="{2DF02BC9-4BCD-6A83-FEAF-B0A89EFEBBFB}"/>
              </a:ext>
            </a:extLst>
          </p:cNvPr>
          <p:cNvPicPr>
            <a:picLocks noChangeAspect="1"/>
          </p:cNvPicPr>
          <p:nvPr/>
        </p:nvPicPr>
        <p:blipFill>
          <a:blip r:embed="rId15" cstate="print">
            <a:extLst>
              <a:ext uri="{28A0092B-C50C-407E-A947-70E740481C1C}">
                <a14:useLocalDpi xmlns:a14="http://schemas.microsoft.com/office/drawing/2010/main"/>
              </a:ext>
              <a:ext uri="{96DAC541-7B7A-43D3-8B79-37D633B846F1}">
                <asvg:svgBlip xmlns:asvg="http://schemas.microsoft.com/office/drawing/2016/SVG/main" r:embed="rId16"/>
              </a:ext>
            </a:extLst>
          </a:blip>
          <a:stretch>
            <a:fillRect/>
          </a:stretch>
        </p:blipFill>
        <p:spPr>
          <a:xfrm>
            <a:off x="4226031" y="2688263"/>
            <a:ext cx="188813" cy="188813"/>
          </a:xfrm>
          <a:prstGeom prst="rect">
            <a:avLst/>
          </a:prstGeom>
          <a:effectLst>
            <a:glow rad="25400">
              <a:srgbClr val="003F48">
                <a:alpha val="51000"/>
              </a:srgbClr>
            </a:glow>
          </a:effectLst>
        </p:spPr>
      </p:pic>
      <p:pic>
        <p:nvPicPr>
          <p:cNvPr id="56" name="Graphic 55" descr="Factory with solid fill">
            <a:extLst>
              <a:ext uri="{FF2B5EF4-FFF2-40B4-BE49-F238E27FC236}">
                <a16:creationId xmlns:a16="http://schemas.microsoft.com/office/drawing/2014/main" id="{0FCC26E3-76D9-8392-C376-AF03C7620E2A}"/>
              </a:ext>
            </a:extLst>
          </p:cNvPr>
          <p:cNvPicPr>
            <a:picLocks noChangeAspect="1"/>
          </p:cNvPicPr>
          <p:nvPr/>
        </p:nvPicPr>
        <p:blipFill>
          <a:blip r:embed="rId17" cstate="print">
            <a:extLst>
              <a:ext uri="{28A0092B-C50C-407E-A947-70E740481C1C}">
                <a14:useLocalDpi xmlns:a14="http://schemas.microsoft.com/office/drawing/2010/main"/>
              </a:ext>
              <a:ext uri="{96DAC541-7B7A-43D3-8B79-37D633B846F1}">
                <asvg:svgBlip xmlns:asvg="http://schemas.microsoft.com/office/drawing/2016/SVG/main" r:embed="rId18"/>
              </a:ext>
            </a:extLst>
          </a:blip>
          <a:stretch>
            <a:fillRect/>
          </a:stretch>
        </p:blipFill>
        <p:spPr>
          <a:xfrm>
            <a:off x="4195345" y="1274041"/>
            <a:ext cx="188813" cy="188813"/>
          </a:xfrm>
          <a:prstGeom prst="rect">
            <a:avLst/>
          </a:prstGeom>
          <a:effectLst>
            <a:glow rad="25400">
              <a:srgbClr val="003F48">
                <a:alpha val="51000"/>
              </a:srgbClr>
            </a:glow>
          </a:effectLst>
        </p:spPr>
      </p:pic>
      <p:pic>
        <p:nvPicPr>
          <p:cNvPr id="57" name="Graphic 56" descr="Users with solid fill">
            <a:extLst>
              <a:ext uri="{FF2B5EF4-FFF2-40B4-BE49-F238E27FC236}">
                <a16:creationId xmlns:a16="http://schemas.microsoft.com/office/drawing/2014/main" id="{D5BDC592-17B4-653E-7C01-1E679C572F10}"/>
              </a:ext>
            </a:extLst>
          </p:cNvPr>
          <p:cNvPicPr>
            <a:picLocks noChangeAspect="1"/>
          </p:cNvPicPr>
          <p:nvPr/>
        </p:nvPicPr>
        <p:blipFill>
          <a:blip r:embed="rId19" cstate="print">
            <a:extLst>
              <a:ext uri="{28A0092B-C50C-407E-A947-70E740481C1C}">
                <a14:useLocalDpi xmlns:a14="http://schemas.microsoft.com/office/drawing/2010/main"/>
              </a:ext>
              <a:ext uri="{96DAC541-7B7A-43D3-8B79-37D633B846F1}">
                <asvg:svgBlip xmlns:asvg="http://schemas.microsoft.com/office/drawing/2016/SVG/main" r:embed="rId20"/>
              </a:ext>
            </a:extLst>
          </a:blip>
          <a:stretch>
            <a:fillRect/>
          </a:stretch>
        </p:blipFill>
        <p:spPr>
          <a:xfrm>
            <a:off x="515625" y="2683287"/>
            <a:ext cx="188813" cy="188813"/>
          </a:xfrm>
          <a:prstGeom prst="rect">
            <a:avLst/>
          </a:prstGeom>
          <a:effectLst>
            <a:glow rad="25400">
              <a:srgbClr val="003F48">
                <a:alpha val="51000"/>
              </a:srgbClr>
            </a:glow>
          </a:effectLst>
        </p:spPr>
      </p:pic>
      <p:sp>
        <p:nvSpPr>
          <p:cNvPr id="3" name="Oval 2">
            <a:extLst>
              <a:ext uri="{FF2B5EF4-FFF2-40B4-BE49-F238E27FC236}">
                <a16:creationId xmlns:a16="http://schemas.microsoft.com/office/drawing/2014/main" id="{61DDF8B7-C537-F76E-2E44-34328ACB1361}"/>
              </a:ext>
            </a:extLst>
          </p:cNvPr>
          <p:cNvSpPr/>
          <p:nvPr/>
        </p:nvSpPr>
        <p:spPr>
          <a:xfrm rot="18691099">
            <a:off x="5540715" y="835437"/>
            <a:ext cx="170332" cy="170332"/>
          </a:xfrm>
          <a:prstGeom prst="ellipse">
            <a:avLst/>
          </a:prstGeom>
          <a:solidFill>
            <a:schemeClr val="bg1">
              <a:lumMod val="65000"/>
            </a:schemeClr>
          </a:solidFill>
          <a:ln w="6350">
            <a:solidFill>
              <a:srgbClr val="4D4D4D"/>
            </a:solidFill>
            <a:extLst>
              <a:ext uri="{C807C97D-BFC1-408E-A445-0C87EB9F89A2}">
                <ask:lineSketchStyleProps xmlns:ask="http://schemas.microsoft.com/office/drawing/2018/sketchyshapes" sd="3978248048">
                  <a:custGeom>
                    <a:avLst/>
                    <a:gdLst>
                      <a:gd name="connsiteX0" fmla="*/ 0 w 504000"/>
                      <a:gd name="connsiteY0" fmla="*/ 252000 h 504000"/>
                      <a:gd name="connsiteX1" fmla="*/ 252000 w 504000"/>
                      <a:gd name="connsiteY1" fmla="*/ 0 h 504000"/>
                      <a:gd name="connsiteX2" fmla="*/ 504000 w 504000"/>
                      <a:gd name="connsiteY2" fmla="*/ 252000 h 504000"/>
                      <a:gd name="connsiteX3" fmla="*/ 252000 w 504000"/>
                      <a:gd name="connsiteY3" fmla="*/ 504000 h 504000"/>
                      <a:gd name="connsiteX4" fmla="*/ 0 w 504000"/>
                      <a:gd name="connsiteY4" fmla="*/ 252000 h 504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04000" h="504000" fill="none" extrusionOk="0">
                        <a:moveTo>
                          <a:pt x="0" y="252000"/>
                        </a:moveTo>
                        <a:cubicBezTo>
                          <a:pt x="10215" y="121361"/>
                          <a:pt x="108227" y="-5764"/>
                          <a:pt x="252000" y="0"/>
                        </a:cubicBezTo>
                        <a:cubicBezTo>
                          <a:pt x="365645" y="1603"/>
                          <a:pt x="495676" y="146461"/>
                          <a:pt x="504000" y="252000"/>
                        </a:cubicBezTo>
                        <a:cubicBezTo>
                          <a:pt x="504107" y="359184"/>
                          <a:pt x="374048" y="509862"/>
                          <a:pt x="252000" y="504000"/>
                        </a:cubicBezTo>
                        <a:cubicBezTo>
                          <a:pt x="101159" y="488907"/>
                          <a:pt x="20161" y="379868"/>
                          <a:pt x="0" y="252000"/>
                        </a:cubicBezTo>
                        <a:close/>
                      </a:path>
                      <a:path w="504000" h="504000" stroke="0" extrusionOk="0">
                        <a:moveTo>
                          <a:pt x="0" y="252000"/>
                        </a:moveTo>
                        <a:cubicBezTo>
                          <a:pt x="-2454" y="108298"/>
                          <a:pt x="144402" y="-14082"/>
                          <a:pt x="252000" y="0"/>
                        </a:cubicBezTo>
                        <a:cubicBezTo>
                          <a:pt x="400050" y="18812"/>
                          <a:pt x="477128" y="125353"/>
                          <a:pt x="504000" y="252000"/>
                        </a:cubicBezTo>
                        <a:cubicBezTo>
                          <a:pt x="484323" y="374101"/>
                          <a:pt x="415844" y="494832"/>
                          <a:pt x="252000" y="504000"/>
                        </a:cubicBezTo>
                        <a:cubicBezTo>
                          <a:pt x="93898" y="484274"/>
                          <a:pt x="10706" y="399289"/>
                          <a:pt x="0" y="252000"/>
                        </a:cubicBezTo>
                        <a:close/>
                      </a:path>
                    </a:pathLst>
                  </a:custGeom>
                  <ask:type>
                    <ask:lineSketchNone/>
                  </ask:type>
                </ask:lineSketchStyleProps>
              </a:ext>
            </a:extLst>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508"/>
          </a:p>
        </p:txBody>
      </p:sp>
      <p:pic>
        <p:nvPicPr>
          <p:cNvPr id="4" name="Graphic 3" descr="Run with solid fill">
            <a:extLst>
              <a:ext uri="{FF2B5EF4-FFF2-40B4-BE49-F238E27FC236}">
                <a16:creationId xmlns:a16="http://schemas.microsoft.com/office/drawing/2014/main" id="{3D007D3B-3CB8-B756-4E83-A8439E1D1807}"/>
              </a:ext>
            </a:extLst>
          </p:cNvPr>
          <p:cNvPicPr>
            <a:picLocks noChangeAspect="1"/>
          </p:cNvPicPr>
          <p:nvPr/>
        </p:nvPicPr>
        <p:blipFill>
          <a:blip r:embed="rId21" cstate="print">
            <a:extLst>
              <a:ext uri="{28A0092B-C50C-407E-A947-70E740481C1C}">
                <a14:useLocalDpi xmlns:a14="http://schemas.microsoft.com/office/drawing/2010/main"/>
              </a:ext>
              <a:ext uri="{96DAC541-7B7A-43D3-8B79-37D633B846F1}">
                <asvg:svgBlip xmlns:asvg="http://schemas.microsoft.com/office/drawing/2016/SVG/main" r:embed="rId22"/>
              </a:ext>
            </a:extLst>
          </a:blip>
          <a:stretch>
            <a:fillRect/>
          </a:stretch>
        </p:blipFill>
        <p:spPr>
          <a:xfrm>
            <a:off x="5554373" y="858536"/>
            <a:ext cx="124135" cy="124133"/>
          </a:xfrm>
          <a:prstGeom prst="rect">
            <a:avLst/>
          </a:prstGeom>
        </p:spPr>
      </p:pic>
      <p:sp>
        <p:nvSpPr>
          <p:cNvPr id="5" name="Oval 4">
            <a:extLst>
              <a:ext uri="{FF2B5EF4-FFF2-40B4-BE49-F238E27FC236}">
                <a16:creationId xmlns:a16="http://schemas.microsoft.com/office/drawing/2014/main" id="{7329FC7D-26F8-EC04-D2F3-3BD8795C5239}"/>
              </a:ext>
            </a:extLst>
          </p:cNvPr>
          <p:cNvSpPr/>
          <p:nvPr/>
        </p:nvSpPr>
        <p:spPr>
          <a:xfrm>
            <a:off x="5746705" y="835437"/>
            <a:ext cx="170332" cy="170332"/>
          </a:xfrm>
          <a:prstGeom prst="ellipse">
            <a:avLst/>
          </a:prstGeom>
          <a:solidFill>
            <a:srgbClr val="007382"/>
          </a:solidFill>
          <a:ln w="12700">
            <a:solidFill>
              <a:srgbClr val="003F48"/>
            </a:solidFill>
            <a:extLst>
              <a:ext uri="{C807C97D-BFC1-408E-A445-0C87EB9F89A2}">
                <ask:lineSketchStyleProps xmlns:ask="http://schemas.microsoft.com/office/drawing/2018/sketchyshapes" sd="3978248048">
                  <a:custGeom>
                    <a:avLst/>
                    <a:gdLst>
                      <a:gd name="connsiteX0" fmla="*/ 0 w 504000"/>
                      <a:gd name="connsiteY0" fmla="*/ 252000 h 504000"/>
                      <a:gd name="connsiteX1" fmla="*/ 252000 w 504000"/>
                      <a:gd name="connsiteY1" fmla="*/ 0 h 504000"/>
                      <a:gd name="connsiteX2" fmla="*/ 504000 w 504000"/>
                      <a:gd name="connsiteY2" fmla="*/ 252000 h 504000"/>
                      <a:gd name="connsiteX3" fmla="*/ 252000 w 504000"/>
                      <a:gd name="connsiteY3" fmla="*/ 504000 h 504000"/>
                      <a:gd name="connsiteX4" fmla="*/ 0 w 504000"/>
                      <a:gd name="connsiteY4" fmla="*/ 252000 h 504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04000" h="504000" fill="none" extrusionOk="0">
                        <a:moveTo>
                          <a:pt x="0" y="252000"/>
                        </a:moveTo>
                        <a:cubicBezTo>
                          <a:pt x="10215" y="121361"/>
                          <a:pt x="108227" y="-5764"/>
                          <a:pt x="252000" y="0"/>
                        </a:cubicBezTo>
                        <a:cubicBezTo>
                          <a:pt x="365645" y="1603"/>
                          <a:pt x="495676" y="146461"/>
                          <a:pt x="504000" y="252000"/>
                        </a:cubicBezTo>
                        <a:cubicBezTo>
                          <a:pt x="504107" y="359184"/>
                          <a:pt x="374048" y="509862"/>
                          <a:pt x="252000" y="504000"/>
                        </a:cubicBezTo>
                        <a:cubicBezTo>
                          <a:pt x="101159" y="488907"/>
                          <a:pt x="20161" y="379868"/>
                          <a:pt x="0" y="252000"/>
                        </a:cubicBezTo>
                        <a:close/>
                      </a:path>
                      <a:path w="504000" h="504000" stroke="0" extrusionOk="0">
                        <a:moveTo>
                          <a:pt x="0" y="252000"/>
                        </a:moveTo>
                        <a:cubicBezTo>
                          <a:pt x="-2454" y="108298"/>
                          <a:pt x="144402" y="-14082"/>
                          <a:pt x="252000" y="0"/>
                        </a:cubicBezTo>
                        <a:cubicBezTo>
                          <a:pt x="400050" y="18812"/>
                          <a:pt x="477128" y="125353"/>
                          <a:pt x="504000" y="252000"/>
                        </a:cubicBezTo>
                        <a:cubicBezTo>
                          <a:pt x="484323" y="374101"/>
                          <a:pt x="415844" y="494832"/>
                          <a:pt x="252000" y="504000"/>
                        </a:cubicBezTo>
                        <a:cubicBezTo>
                          <a:pt x="93898" y="484274"/>
                          <a:pt x="10706" y="399289"/>
                          <a:pt x="0" y="252000"/>
                        </a:cubicBezTo>
                        <a:close/>
                      </a:path>
                    </a:pathLst>
                  </a:custGeom>
                  <ask:type>
                    <ask:lineSketchNone/>
                  </ask:type>
                </ask:lineSketchStyleProps>
              </a:ext>
            </a:extLst>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70"/>
          </a:p>
        </p:txBody>
      </p:sp>
      <p:pic>
        <p:nvPicPr>
          <p:cNvPr id="8" name="Graphic 7" descr="Rocket with solid fill">
            <a:extLst>
              <a:ext uri="{FF2B5EF4-FFF2-40B4-BE49-F238E27FC236}">
                <a16:creationId xmlns:a16="http://schemas.microsoft.com/office/drawing/2014/main" id="{771E5BFF-EACA-507B-6FCC-E3657E996EA2}"/>
              </a:ext>
            </a:extLst>
          </p:cNvPr>
          <p:cNvPicPr>
            <a:picLocks noChangeAspect="1"/>
          </p:cNvPicPr>
          <p:nvPr/>
        </p:nvPicPr>
        <p:blipFill>
          <a:blip r:embed="rId23" cstate="print">
            <a:extLst>
              <a:ext uri="{28A0092B-C50C-407E-A947-70E740481C1C}">
                <a14:useLocalDpi xmlns:a14="http://schemas.microsoft.com/office/drawing/2010/main"/>
              </a:ext>
              <a:ext uri="{96DAC541-7B7A-43D3-8B79-37D633B846F1}">
                <asvg:svgBlip xmlns:asvg="http://schemas.microsoft.com/office/drawing/2016/SVG/main" r:embed="rId24"/>
              </a:ext>
            </a:extLst>
          </a:blip>
          <a:stretch>
            <a:fillRect/>
          </a:stretch>
        </p:blipFill>
        <p:spPr>
          <a:xfrm>
            <a:off x="5759335" y="855912"/>
            <a:ext cx="129385" cy="129385"/>
          </a:xfrm>
          <a:prstGeom prst="rect">
            <a:avLst/>
          </a:prstGeom>
        </p:spPr>
      </p:pic>
    </p:spTree>
    <p:extLst>
      <p:ext uri="{BB962C8B-B14F-4D97-AF65-F5344CB8AC3E}">
        <p14:creationId xmlns:p14="http://schemas.microsoft.com/office/powerpoint/2010/main" val="4128614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7" name="Table 16">
            <a:extLst>
              <a:ext uri="{FF2B5EF4-FFF2-40B4-BE49-F238E27FC236}">
                <a16:creationId xmlns:a16="http://schemas.microsoft.com/office/drawing/2014/main" id="{986851C2-2CAC-80EC-0A9B-F200CB5E2C3A}"/>
              </a:ext>
            </a:extLst>
          </p:cNvPr>
          <p:cNvGraphicFramePr>
            <a:graphicFrameLocks noGrp="1"/>
          </p:cNvGraphicFramePr>
          <p:nvPr>
            <p:extLst>
              <p:ext uri="{D42A27DB-BD31-4B8C-83A1-F6EECF244321}">
                <p14:modId xmlns:p14="http://schemas.microsoft.com/office/powerpoint/2010/main" val="3120134743"/>
              </p:ext>
            </p:extLst>
          </p:nvPr>
        </p:nvGraphicFramePr>
        <p:xfrm>
          <a:off x="475916" y="1286628"/>
          <a:ext cx="5505963" cy="2580522"/>
        </p:xfrm>
        <a:graphic>
          <a:graphicData uri="http://schemas.openxmlformats.org/drawingml/2006/table">
            <a:tbl>
              <a:tblPr>
                <a:tableStyleId>{5C22544A-7EE6-4342-B048-85BDC9FD1C3A}</a:tableStyleId>
              </a:tblPr>
              <a:tblGrid>
                <a:gridCol w="766923">
                  <a:extLst>
                    <a:ext uri="{9D8B030D-6E8A-4147-A177-3AD203B41FA5}">
                      <a16:colId xmlns:a16="http://schemas.microsoft.com/office/drawing/2014/main" val="560982161"/>
                    </a:ext>
                  </a:extLst>
                </a:gridCol>
                <a:gridCol w="1738486">
                  <a:extLst>
                    <a:ext uri="{9D8B030D-6E8A-4147-A177-3AD203B41FA5}">
                      <a16:colId xmlns:a16="http://schemas.microsoft.com/office/drawing/2014/main" val="1371149941"/>
                    </a:ext>
                  </a:extLst>
                </a:gridCol>
                <a:gridCol w="1147763">
                  <a:extLst>
                    <a:ext uri="{9D8B030D-6E8A-4147-A177-3AD203B41FA5}">
                      <a16:colId xmlns:a16="http://schemas.microsoft.com/office/drawing/2014/main" val="634463181"/>
                    </a:ext>
                  </a:extLst>
                </a:gridCol>
                <a:gridCol w="1852791">
                  <a:extLst>
                    <a:ext uri="{9D8B030D-6E8A-4147-A177-3AD203B41FA5}">
                      <a16:colId xmlns:a16="http://schemas.microsoft.com/office/drawing/2014/main" val="4093787236"/>
                    </a:ext>
                  </a:extLst>
                </a:gridCol>
              </a:tblGrid>
              <a:tr h="430087">
                <a:tc>
                  <a:txBody>
                    <a:bodyPr/>
                    <a:lstStyle/>
                    <a:p>
                      <a:pPr marL="0" algn="r" defTabSz="378013" rtl="0" eaLnBrk="1" latinLnBrk="0" hangingPunct="1"/>
                      <a:r>
                        <a:rPr lang="en-GB" sz="800" b="1" kern="1200" dirty="0">
                          <a:solidFill>
                            <a:srgbClr val="003F48"/>
                          </a:solidFill>
                          <a:latin typeface="Avenir LT Pro 65 Medium" panose="020B0603020203020204" pitchFamily="34" charset="0"/>
                          <a:ea typeface="+mn-ea"/>
                          <a:cs typeface="+mn-cs"/>
                        </a:rPr>
                        <a:t>ACTIVITIES</a:t>
                      </a:r>
                    </a:p>
                  </a:txBody>
                  <a:tcPr marL="0" marR="0" marT="27153" marB="27153">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800" kern="1200" dirty="0">
                          <a:solidFill>
                            <a:schemeClr val="dk1"/>
                          </a:solidFill>
                          <a:latin typeface="Avenir LT Pro 65 Medium" panose="020B0603020203020204" pitchFamily="34" charset="0"/>
                          <a:ea typeface="+mn-ea"/>
                          <a:cs typeface="+mn-cs"/>
                        </a:rPr>
                        <a:t>Campaigns, prompts, triggered messages and actions to customers.</a:t>
                      </a:r>
                    </a:p>
                  </a:txBody>
                  <a:tcPr marL="54304" marR="54304" marT="27153" marB="27153">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algn="r" defTabSz="378013" rtl="0" eaLnBrk="1" latinLnBrk="0" hangingPunct="1"/>
                      <a:r>
                        <a:rPr lang="en-GB" sz="800" b="1" kern="1200" dirty="0">
                          <a:solidFill>
                            <a:srgbClr val="003F48"/>
                          </a:solidFill>
                          <a:latin typeface="Avenir LT Pro 65 Medium" panose="020B0603020203020204" pitchFamily="34" charset="0"/>
                          <a:ea typeface="+mn-ea"/>
                          <a:cs typeface="+mn-cs"/>
                        </a:rPr>
                        <a:t>ORCHESTRATION</a:t>
                      </a:r>
                    </a:p>
                  </a:txBody>
                  <a:tcPr marL="0" marR="0" marT="27153" marB="27153">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800" kern="1200" dirty="0">
                          <a:solidFill>
                            <a:schemeClr val="dk1"/>
                          </a:solidFill>
                          <a:latin typeface="Avenir LT Pro 65 Medium" panose="020B0603020203020204" pitchFamily="34" charset="0"/>
                          <a:ea typeface="+mn-ea"/>
                          <a:cs typeface="+mn-cs"/>
                        </a:rPr>
                        <a:t>A type of air-traffic control for managing all customer interactions within strategy.</a:t>
                      </a:r>
                    </a:p>
                  </a:txBody>
                  <a:tcPr marL="54304" marR="54304" marT="27153" marB="27153">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0145460"/>
                  </a:ext>
                </a:extLst>
              </a:tr>
              <a:tr h="430087">
                <a:tc>
                  <a:txBody>
                    <a:bodyPr/>
                    <a:lstStyle/>
                    <a:p>
                      <a:pPr marL="0" algn="r" defTabSz="378013" rtl="0" eaLnBrk="1" latinLnBrk="0" hangingPunct="1"/>
                      <a:r>
                        <a:rPr lang="en-GB" sz="800" b="1" kern="1200" dirty="0">
                          <a:solidFill>
                            <a:srgbClr val="003F48"/>
                          </a:solidFill>
                          <a:latin typeface="Avenir LT Pro 65 Medium" panose="020B0603020203020204" pitchFamily="34" charset="0"/>
                          <a:ea typeface="+mn-ea"/>
                          <a:cs typeface="+mn-cs"/>
                        </a:rPr>
                        <a:t>CRM</a:t>
                      </a:r>
                    </a:p>
                  </a:txBody>
                  <a:tcPr marL="0" marR="0" marT="27153" marB="27153">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800" kern="1200" dirty="0">
                          <a:solidFill>
                            <a:schemeClr val="dk1"/>
                          </a:solidFill>
                          <a:latin typeface="Avenir LT Pro 65 Medium" panose="020B0603020203020204" pitchFamily="34" charset="0"/>
                          <a:ea typeface="+mn-ea"/>
                          <a:cs typeface="+mn-cs"/>
                        </a:rPr>
                        <a:t>Customer Relationship Management that enables assisted sales and service interactions.</a:t>
                      </a:r>
                    </a:p>
                  </a:txBody>
                  <a:tcPr marL="54304" marR="54304" marT="27153" marB="27153">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algn="r" defTabSz="378013" rtl="0" eaLnBrk="1" latinLnBrk="0" hangingPunct="1"/>
                      <a:r>
                        <a:rPr lang="en-GB" sz="800" b="1" kern="1200" dirty="0">
                          <a:solidFill>
                            <a:srgbClr val="003F48"/>
                          </a:solidFill>
                          <a:latin typeface="Avenir LT Pro 65 Medium" panose="020B0603020203020204" pitchFamily="34" charset="0"/>
                          <a:ea typeface="+mn-ea"/>
                          <a:cs typeface="+mn-cs"/>
                        </a:rPr>
                        <a:t>PERSONALISATION</a:t>
                      </a:r>
                    </a:p>
                  </a:txBody>
                  <a:tcPr marL="0" marR="0" marT="27153" marB="27153">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800" kern="1200" dirty="0">
                          <a:solidFill>
                            <a:schemeClr val="dk1"/>
                          </a:solidFill>
                          <a:latin typeface="Avenir LT Pro 65 Medium" panose="020B0603020203020204" pitchFamily="34" charset="0"/>
                          <a:ea typeface="+mn-ea"/>
                          <a:cs typeface="+mn-cs"/>
                        </a:rPr>
                        <a:t>Tailoring activities and interactions to an individual customer.</a:t>
                      </a:r>
                    </a:p>
                  </a:txBody>
                  <a:tcPr marL="54304" marR="54304" marT="27153" marB="27153">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3073479452"/>
                  </a:ext>
                </a:extLst>
              </a:tr>
              <a:tr h="430087">
                <a:tc>
                  <a:txBody>
                    <a:bodyPr/>
                    <a:lstStyle/>
                    <a:p>
                      <a:pPr marL="0" algn="r" defTabSz="378013" rtl="0" eaLnBrk="1" latinLnBrk="0" hangingPunct="1"/>
                      <a:r>
                        <a:rPr lang="en-GB" sz="800" b="1" kern="1200" dirty="0">
                          <a:solidFill>
                            <a:srgbClr val="003F48"/>
                          </a:solidFill>
                          <a:latin typeface="Avenir LT Pro 65 Medium" panose="020B0603020203020204" pitchFamily="34" charset="0"/>
                          <a:ea typeface="+mn-ea"/>
                          <a:cs typeface="+mn-cs"/>
                        </a:rPr>
                        <a:t>CUSTOMER EXPERIENCE</a:t>
                      </a:r>
                    </a:p>
                  </a:txBody>
                  <a:tcPr marL="0" marR="0" marT="27153" marB="27153">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800" kern="1200" dirty="0">
                          <a:solidFill>
                            <a:schemeClr val="dk1"/>
                          </a:solidFill>
                          <a:latin typeface="Avenir LT Pro 65 Medium" panose="020B0603020203020204" pitchFamily="34" charset="0"/>
                          <a:ea typeface="+mn-ea"/>
                          <a:cs typeface="+mn-cs"/>
                        </a:rPr>
                        <a:t>The feeling a customer gets from interacting with the business, products and services.</a:t>
                      </a:r>
                    </a:p>
                  </a:txBody>
                  <a:tcPr marL="54304" marR="54304" marT="27153" marB="27153">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algn="r" defTabSz="378013" rtl="0" eaLnBrk="1" latinLnBrk="0" hangingPunct="1"/>
                      <a:r>
                        <a:rPr lang="en-GB" sz="800" b="1" kern="1200" dirty="0">
                          <a:solidFill>
                            <a:srgbClr val="003F48"/>
                          </a:solidFill>
                          <a:latin typeface="Avenir LT Pro 65 Medium" panose="020B0603020203020204" pitchFamily="34" charset="0"/>
                          <a:ea typeface="+mn-ea"/>
                          <a:cs typeface="+mn-cs"/>
                        </a:rPr>
                        <a:t>ROADMAP</a:t>
                      </a:r>
                    </a:p>
                  </a:txBody>
                  <a:tcPr marL="0" marR="0" marT="27153" marB="27153">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800" kern="1200" dirty="0">
                          <a:solidFill>
                            <a:schemeClr val="dk1"/>
                          </a:solidFill>
                          <a:latin typeface="Avenir LT Pro 65 Medium" panose="020B0603020203020204" pitchFamily="34" charset="0"/>
                          <a:ea typeface="+mn-ea"/>
                          <a:cs typeface="+mn-cs"/>
                        </a:rPr>
                        <a:t>A visualisation of the vision, approach and timescales for an initiative or programme.</a:t>
                      </a:r>
                    </a:p>
                  </a:txBody>
                  <a:tcPr marL="54304" marR="54304" marT="27153" marB="27153">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634316503"/>
                  </a:ext>
                </a:extLst>
              </a:tr>
              <a:tr h="430087">
                <a:tc>
                  <a:txBody>
                    <a:bodyPr/>
                    <a:lstStyle/>
                    <a:p>
                      <a:pPr marL="0" algn="r" defTabSz="378013" rtl="0" eaLnBrk="1" latinLnBrk="0" hangingPunct="1"/>
                      <a:r>
                        <a:rPr lang="en-GB" sz="800" b="1" kern="1200" dirty="0">
                          <a:solidFill>
                            <a:srgbClr val="003F48"/>
                          </a:solidFill>
                          <a:latin typeface="Avenir LT Pro 65 Medium" panose="020B0603020203020204" pitchFamily="34" charset="0"/>
                          <a:ea typeface="+mn-ea"/>
                          <a:cs typeface="+mn-cs"/>
                        </a:rPr>
                        <a:t>CUSTOMER STRATEGY</a:t>
                      </a:r>
                    </a:p>
                  </a:txBody>
                  <a:tcPr marL="0" marR="0" marT="27153" marB="27153">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800" kern="1200" dirty="0">
                          <a:solidFill>
                            <a:schemeClr val="dk1"/>
                          </a:solidFill>
                          <a:latin typeface="Avenir LT Pro 65 Medium" panose="020B0603020203020204" pitchFamily="34" charset="0"/>
                          <a:ea typeface="+mn-ea"/>
                          <a:cs typeface="+mn-cs"/>
                        </a:rPr>
                        <a:t>Principles and parameters for managing customers to achieve a defined goal.</a:t>
                      </a:r>
                    </a:p>
                  </a:txBody>
                  <a:tcPr marL="54304" marR="54304" marT="27153" marB="27153">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algn="r" defTabSz="378013" rtl="0" eaLnBrk="1" latinLnBrk="0" hangingPunct="1"/>
                      <a:r>
                        <a:rPr lang="en-GB" sz="800" b="1" kern="1200" dirty="0">
                          <a:solidFill>
                            <a:srgbClr val="003F48"/>
                          </a:solidFill>
                          <a:latin typeface="Avenir LT Pro 65 Medium" panose="020B0603020203020204" pitchFamily="34" charset="0"/>
                          <a:ea typeface="+mn-ea"/>
                          <a:cs typeface="+mn-cs"/>
                        </a:rPr>
                        <a:t>TRACKS</a:t>
                      </a:r>
                    </a:p>
                  </a:txBody>
                  <a:tcPr marL="0" marR="0" marT="27153" marB="27153">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800" kern="1200" dirty="0">
                          <a:solidFill>
                            <a:schemeClr val="dk1"/>
                          </a:solidFill>
                          <a:latin typeface="Avenir LT Pro 65 Medium" panose="020B0603020203020204" pitchFamily="34" charset="0"/>
                          <a:ea typeface="+mn-ea"/>
                          <a:cs typeface="+mn-cs"/>
                        </a:rPr>
                        <a:t>Implements the defined customer journey through business rules and parameters.</a:t>
                      </a:r>
                    </a:p>
                  </a:txBody>
                  <a:tcPr marL="54304" marR="54304" marT="27153" marB="27153">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3974586251"/>
                  </a:ext>
                </a:extLst>
              </a:tr>
              <a:tr h="430087">
                <a:tc>
                  <a:txBody>
                    <a:bodyPr/>
                    <a:lstStyle/>
                    <a:p>
                      <a:pPr marL="0" algn="r" defTabSz="378013" rtl="0" eaLnBrk="1" latinLnBrk="0" hangingPunct="1"/>
                      <a:r>
                        <a:rPr lang="en-GB" sz="800" b="1" kern="1200" dirty="0">
                          <a:solidFill>
                            <a:srgbClr val="003F48"/>
                          </a:solidFill>
                          <a:latin typeface="Avenir LT Pro 65 Medium" panose="020B0603020203020204" pitchFamily="34" charset="0"/>
                          <a:ea typeface="+mn-ea"/>
                          <a:cs typeface="+mn-cs"/>
                        </a:rPr>
                        <a:t>CUSTOMER VALUE</a:t>
                      </a:r>
                    </a:p>
                  </a:txBody>
                  <a:tcPr marL="0" marR="0" marT="27153" marB="27153">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800" kern="1200" dirty="0">
                          <a:solidFill>
                            <a:schemeClr val="dk1"/>
                          </a:solidFill>
                          <a:latin typeface="Avenir LT Pro 65 Medium" panose="020B0603020203020204" pitchFamily="34" charset="0"/>
                          <a:ea typeface="+mn-ea"/>
                          <a:cs typeface="+mn-cs"/>
                        </a:rPr>
                        <a:t>The economic and financial worth of a customer to the business.</a:t>
                      </a:r>
                    </a:p>
                  </a:txBody>
                  <a:tcPr marL="54304" marR="54304" marT="27153" marB="27153">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algn="r" defTabSz="378013" rtl="0" eaLnBrk="1" latinLnBrk="0" hangingPunct="1"/>
                      <a:r>
                        <a:rPr lang="en-GB" sz="800" b="1" kern="1200" dirty="0">
                          <a:solidFill>
                            <a:srgbClr val="003F48"/>
                          </a:solidFill>
                          <a:latin typeface="Avenir LT Pro 65 Medium" panose="020B0603020203020204" pitchFamily="34" charset="0"/>
                          <a:ea typeface="+mn-ea"/>
                          <a:cs typeface="+mn-cs"/>
                        </a:rPr>
                        <a:t>TREATMENT</a:t>
                      </a:r>
                    </a:p>
                  </a:txBody>
                  <a:tcPr marL="0" marR="0" marT="27153" marB="27153">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800" kern="1200" dirty="0">
                          <a:solidFill>
                            <a:schemeClr val="dk1"/>
                          </a:solidFill>
                          <a:latin typeface="Avenir LT Pro 65 Medium" panose="020B0603020203020204" pitchFamily="34" charset="0"/>
                          <a:ea typeface="+mn-ea"/>
                          <a:cs typeface="+mn-cs"/>
                        </a:rPr>
                        <a:t>Strategy for handling a customer in terms of, e.g., quality of experience, tolerances, etc.</a:t>
                      </a:r>
                    </a:p>
                  </a:txBody>
                  <a:tcPr marL="54304" marR="54304" marT="27153" marB="27153">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438768566"/>
                  </a:ext>
                </a:extLst>
              </a:tr>
              <a:tr h="430087">
                <a:tc>
                  <a:txBody>
                    <a:bodyPr/>
                    <a:lstStyle/>
                    <a:p>
                      <a:pPr marL="0" algn="r" defTabSz="378013" rtl="0" eaLnBrk="1" latinLnBrk="0" hangingPunct="1"/>
                      <a:r>
                        <a:rPr lang="en-GB" sz="800" b="1" kern="1200" dirty="0">
                          <a:solidFill>
                            <a:srgbClr val="003F48"/>
                          </a:solidFill>
                          <a:latin typeface="Avenir LT Pro 65 Medium" panose="020B0603020203020204" pitchFamily="34" charset="0"/>
                          <a:ea typeface="+mn-ea"/>
                          <a:cs typeface="+mn-cs"/>
                        </a:rPr>
                        <a:t>CUSTOMER ENGAGEMENT</a:t>
                      </a:r>
                    </a:p>
                  </a:txBody>
                  <a:tcPr marL="0" marR="0" marT="27153" marB="27153">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800" kern="1200" dirty="0">
                          <a:solidFill>
                            <a:schemeClr val="dk1"/>
                          </a:solidFill>
                          <a:latin typeface="Avenir LT Pro 65 Medium" panose="020B0603020203020204" pitchFamily="34" charset="0"/>
                          <a:ea typeface="+mn-ea"/>
                          <a:cs typeface="+mn-cs"/>
                        </a:rPr>
                        <a:t>The cultivation of a customer beyond the transaction through relevance and value.</a:t>
                      </a:r>
                    </a:p>
                  </a:txBody>
                  <a:tcPr marL="54304" marR="54304" marT="27153" marB="27153">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algn="r" defTabSz="378013" rtl="0" eaLnBrk="1" latinLnBrk="0" hangingPunct="1"/>
                      <a:endParaRPr lang="en-GB" sz="800" b="1" kern="1200" dirty="0">
                        <a:solidFill>
                          <a:srgbClr val="003F48"/>
                        </a:solidFill>
                        <a:latin typeface="Avenir LT Pro 65 Medium" panose="020B0603020203020204" pitchFamily="34" charset="0"/>
                        <a:ea typeface="+mn-ea"/>
                        <a:cs typeface="+mn-cs"/>
                      </a:endParaRPr>
                    </a:p>
                  </a:txBody>
                  <a:tcPr marL="0" marR="0" marT="27153" marB="27153">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800" kern="1200" dirty="0">
                        <a:solidFill>
                          <a:schemeClr val="dk1"/>
                        </a:solidFill>
                        <a:latin typeface="Avenir LT Pro 65 Medium" panose="020B0603020203020204" pitchFamily="34" charset="0"/>
                        <a:ea typeface="+mn-ea"/>
                        <a:cs typeface="+mn-cs"/>
                      </a:endParaRPr>
                    </a:p>
                  </a:txBody>
                  <a:tcPr marL="54304" marR="54304" marT="27153" marB="27153">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779984385"/>
                  </a:ext>
                </a:extLst>
              </a:tr>
            </a:tbl>
          </a:graphicData>
        </a:graphic>
      </p:graphicFrame>
      <p:sp>
        <p:nvSpPr>
          <p:cNvPr id="11" name="Title 1">
            <a:extLst>
              <a:ext uri="{FF2B5EF4-FFF2-40B4-BE49-F238E27FC236}">
                <a16:creationId xmlns:a16="http://schemas.microsoft.com/office/drawing/2014/main" id="{D3C5D73C-D612-9EED-AA69-EA97348F625F}"/>
              </a:ext>
            </a:extLst>
          </p:cNvPr>
          <p:cNvSpPr txBox="1">
            <a:spLocks/>
          </p:cNvSpPr>
          <p:nvPr/>
        </p:nvSpPr>
        <p:spPr>
          <a:xfrm>
            <a:off x="431852" y="792683"/>
            <a:ext cx="4020200" cy="277178"/>
          </a:xfrm>
          <a:prstGeom prst="rect">
            <a:avLst/>
          </a:prstGeom>
          <a:noFill/>
        </p:spPr>
        <p:txBody>
          <a:bodyPr vert="horz" wrap="square" lIns="54304" tIns="27153" rIns="54304" bIns="27153" rtlCol="0" anchor="ctr">
            <a:noAutofit/>
          </a:bodyPr>
          <a:lstStyle>
            <a:lvl1pPr defTabSz="914400">
              <a:lnSpc>
                <a:spcPct val="90000"/>
              </a:lnSpc>
              <a:spcBef>
                <a:spcPct val="0"/>
              </a:spcBef>
              <a:buNone/>
              <a:defRPr lang="en-GB" sz="2000" b="1">
                <a:solidFill>
                  <a:schemeClr val="bg1"/>
                </a:solidFill>
                <a:effectLst/>
                <a:latin typeface="Avenir Next LT Pro" panose="020B0504020202020204" pitchFamily="34" charset="0"/>
              </a:defRPr>
            </a:lvl1pPr>
          </a:lstStyle>
          <a:p>
            <a:r>
              <a:rPr lang="en-GB" sz="1188">
                <a:solidFill>
                  <a:srgbClr val="003F48"/>
                </a:solidFill>
                <a:latin typeface="Avenir LT Pro 65 Medium" panose="020B0603020203020204" pitchFamily="34" charset="0"/>
              </a:rPr>
              <a:t>TERMINOLOGY</a:t>
            </a:r>
          </a:p>
        </p:txBody>
      </p:sp>
      <p:sp>
        <p:nvSpPr>
          <p:cNvPr id="2" name="TextBox 1">
            <a:extLst>
              <a:ext uri="{FF2B5EF4-FFF2-40B4-BE49-F238E27FC236}">
                <a16:creationId xmlns:a16="http://schemas.microsoft.com/office/drawing/2014/main" id="{4811964A-C195-4338-8AE6-B586558C2F56}"/>
              </a:ext>
            </a:extLst>
          </p:cNvPr>
          <p:cNvSpPr txBox="1"/>
          <p:nvPr/>
        </p:nvSpPr>
        <p:spPr>
          <a:xfrm>
            <a:off x="3323670" y="348980"/>
            <a:ext cx="2491778" cy="189154"/>
          </a:xfrm>
          <a:prstGeom prst="rect">
            <a:avLst/>
          </a:prstGeom>
          <a:noFill/>
        </p:spPr>
        <p:txBody>
          <a:bodyPr wrap="square" rtlCol="0" anchor="ctr">
            <a:spAutoFit/>
          </a:bodyPr>
          <a:lstStyle/>
          <a:p>
            <a:pPr algn="r">
              <a:tabLst>
                <a:tab pos="1330387" algn="l"/>
              </a:tabLst>
            </a:pPr>
            <a:r>
              <a:rPr lang="en-GB" sz="629" dirty="0">
                <a:latin typeface="Avenir Next LT Pro Light" panose="020B0304020202020204" pitchFamily="34" charset="0"/>
              </a:rPr>
              <a:t>Management of Customers Pocketbook</a:t>
            </a:r>
          </a:p>
        </p:txBody>
      </p:sp>
      <p:sp>
        <p:nvSpPr>
          <p:cNvPr id="3" name="Slide Number Placeholder 5">
            <a:extLst>
              <a:ext uri="{FF2B5EF4-FFF2-40B4-BE49-F238E27FC236}">
                <a16:creationId xmlns:a16="http://schemas.microsoft.com/office/drawing/2014/main" id="{F9970648-39A7-C7F4-367F-4323A032A4CA}"/>
              </a:ext>
            </a:extLst>
          </p:cNvPr>
          <p:cNvSpPr txBox="1">
            <a:spLocks/>
          </p:cNvSpPr>
          <p:nvPr/>
        </p:nvSpPr>
        <p:spPr>
          <a:xfrm>
            <a:off x="5678078" y="335137"/>
            <a:ext cx="303799" cy="216840"/>
          </a:xfrm>
          <a:prstGeom prst="rect">
            <a:avLst/>
          </a:prstGeom>
        </p:spPr>
        <p:txBody>
          <a:bodyPr vert="horz" lIns="54304" tIns="27153" rIns="54304" bIns="27153" rtlCol="0" anchor="ctr"/>
          <a:lstStyle>
            <a:defPPr>
              <a:defRPr lang="en-US"/>
            </a:defPPr>
            <a:lvl1pPr marL="0" algn="r" defTabSz="457200" rtl="0" eaLnBrk="1" latinLnBrk="0" hangingPunct="1">
              <a:defRPr sz="450" kern="1200">
                <a:solidFill>
                  <a:schemeClr val="bg1">
                    <a:lumMod val="85000"/>
                  </a:schemeClr>
                </a:solidFill>
                <a:latin typeface="Avenir Next LT Pro Light" panose="020B0304020202020204" pitchFamily="34" charset="0"/>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AAF318D0-7A32-4883-B264-F6C453FE3576}" type="slidenum">
              <a:rPr lang="en-GB" sz="754" b="1">
                <a:solidFill>
                  <a:schemeClr val="tx1"/>
                </a:solidFill>
                <a:latin typeface="Avenir LT Pro 65 Medium" panose="020B0603020203020204" pitchFamily="34" charset="0"/>
              </a:rPr>
              <a:pPr/>
              <a:t>5</a:t>
            </a:fld>
            <a:endParaRPr lang="en-GB" sz="754" b="1">
              <a:solidFill>
                <a:schemeClr val="tx1"/>
              </a:solidFill>
              <a:latin typeface="Avenir LT Pro 65 Medium" panose="020B0603020203020204" pitchFamily="34" charset="0"/>
            </a:endParaRPr>
          </a:p>
        </p:txBody>
      </p:sp>
      <p:pic>
        <p:nvPicPr>
          <p:cNvPr id="5" name="Picture 4">
            <a:extLst>
              <a:ext uri="{FF2B5EF4-FFF2-40B4-BE49-F238E27FC236}">
                <a16:creationId xmlns:a16="http://schemas.microsoft.com/office/drawing/2014/main" id="{1F447DFC-C9CC-983A-6979-AFD832FC09CB}"/>
              </a:ext>
            </a:extLst>
          </p:cNvPr>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a:off x="5421446" y="4002749"/>
            <a:ext cx="513264" cy="134110"/>
          </a:xfrm>
          <a:prstGeom prst="rect">
            <a:avLst/>
          </a:prstGeom>
        </p:spPr>
      </p:pic>
      <p:cxnSp>
        <p:nvCxnSpPr>
          <p:cNvPr id="6" name="Straight Connector 5">
            <a:extLst>
              <a:ext uri="{FF2B5EF4-FFF2-40B4-BE49-F238E27FC236}">
                <a16:creationId xmlns:a16="http://schemas.microsoft.com/office/drawing/2014/main" id="{039201DD-76AC-6B3D-CEFF-03A649E8593F}"/>
              </a:ext>
            </a:extLst>
          </p:cNvPr>
          <p:cNvCxnSpPr>
            <a:cxnSpLocks/>
          </p:cNvCxnSpPr>
          <p:nvPr/>
        </p:nvCxnSpPr>
        <p:spPr>
          <a:xfrm flipH="1">
            <a:off x="475916" y="533604"/>
            <a:ext cx="5456337" cy="0"/>
          </a:xfrm>
          <a:prstGeom prst="line">
            <a:avLst/>
          </a:prstGeom>
          <a:ln>
            <a:solidFill>
              <a:srgbClr val="003F48"/>
            </a:solidFill>
          </a:ln>
        </p:spPr>
        <p:style>
          <a:lnRef idx="1">
            <a:schemeClr val="accent1"/>
          </a:lnRef>
          <a:fillRef idx="0">
            <a:schemeClr val="accent1"/>
          </a:fillRef>
          <a:effectRef idx="0">
            <a:schemeClr val="accent1"/>
          </a:effectRef>
          <a:fontRef idx="minor">
            <a:schemeClr val="tx1"/>
          </a:fontRef>
        </p:style>
      </p:cxnSp>
      <p:sp>
        <p:nvSpPr>
          <p:cNvPr id="7" name="Rectangle 6">
            <a:extLst>
              <a:ext uri="{FF2B5EF4-FFF2-40B4-BE49-F238E27FC236}">
                <a16:creationId xmlns:a16="http://schemas.microsoft.com/office/drawing/2014/main" id="{7DAE7DE4-7788-17F6-A6AC-3801AB992D61}"/>
              </a:ext>
            </a:extLst>
          </p:cNvPr>
          <p:cNvSpPr/>
          <p:nvPr/>
        </p:nvSpPr>
        <p:spPr>
          <a:xfrm>
            <a:off x="0" y="0"/>
            <a:ext cx="40140" cy="4500000"/>
          </a:xfrm>
          <a:prstGeom prst="rect">
            <a:avLst/>
          </a:prstGeom>
          <a:solidFill>
            <a:srgbClr val="003F4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528"/>
          </a:p>
        </p:txBody>
      </p:sp>
    </p:spTree>
    <p:extLst>
      <p:ext uri="{BB962C8B-B14F-4D97-AF65-F5344CB8AC3E}">
        <p14:creationId xmlns:p14="http://schemas.microsoft.com/office/powerpoint/2010/main" val="1382523723"/>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Rectangle 23">
            <a:extLst>
              <a:ext uri="{FF2B5EF4-FFF2-40B4-BE49-F238E27FC236}">
                <a16:creationId xmlns:a16="http://schemas.microsoft.com/office/drawing/2014/main" id="{4BDBC566-382C-4445-88D9-AF0D17DAF042}"/>
              </a:ext>
            </a:extLst>
          </p:cNvPr>
          <p:cNvSpPr/>
          <p:nvPr/>
        </p:nvSpPr>
        <p:spPr>
          <a:xfrm>
            <a:off x="340029" y="1218714"/>
            <a:ext cx="5531381" cy="2489161"/>
          </a:xfrm>
          <a:prstGeom prst="rect">
            <a:avLst/>
          </a:prstGeom>
        </p:spPr>
        <p:txBody>
          <a:bodyPr wrap="square" lIns="0" rIns="0" numCol="2" spcCol="216000">
            <a:noAutofit/>
          </a:bodyPr>
          <a:lstStyle/>
          <a:p>
            <a:pPr marL="179388" indent="-179388">
              <a:spcAft>
                <a:spcPts val="357"/>
              </a:spcAft>
              <a:buClr>
                <a:srgbClr val="003F48"/>
              </a:buClr>
              <a:buFont typeface="+mj-lt"/>
              <a:buAutoNum type="arabicPeriod"/>
            </a:pPr>
            <a:r>
              <a:rPr lang="en-GB" sz="800" b="1" dirty="0">
                <a:solidFill>
                  <a:srgbClr val="003F48"/>
                </a:solidFill>
                <a:latin typeface="Avenir LT Pro 65 Medium" panose="020B0603020203020204" pitchFamily="34" charset="0"/>
              </a:rPr>
              <a:t>Know your customers</a:t>
            </a:r>
            <a:r>
              <a:rPr lang="en-GB" sz="800" dirty="0">
                <a:latin typeface="Avenir LT Pro 65 Medium" panose="020B0603020203020204" pitchFamily="34" charset="0"/>
              </a:rPr>
              <a:t>. What are their goals, needs, wants, and pain points? Use data to understand your customers and develop products and services that meet their needs.</a:t>
            </a:r>
          </a:p>
          <a:p>
            <a:pPr marL="179388" indent="-179388">
              <a:spcAft>
                <a:spcPts val="357"/>
              </a:spcAft>
              <a:buClr>
                <a:srgbClr val="003F48"/>
              </a:buClr>
              <a:buFont typeface="+mj-lt"/>
              <a:buAutoNum type="arabicPeriod"/>
            </a:pPr>
            <a:r>
              <a:rPr lang="en-GB" sz="800" b="1" dirty="0">
                <a:solidFill>
                  <a:srgbClr val="003F48"/>
                </a:solidFill>
                <a:latin typeface="Avenir LT Pro 65 Medium" panose="020B0603020203020204" pitchFamily="34" charset="0"/>
              </a:rPr>
              <a:t>Build awareness</a:t>
            </a:r>
            <a:r>
              <a:rPr lang="en-GB" sz="800" dirty="0">
                <a:latin typeface="Avenir LT Pro 65 Medium" panose="020B0603020203020204" pitchFamily="34" charset="0"/>
              </a:rPr>
              <a:t>. Do your customers know what your business is about? Why should they choose you?</a:t>
            </a:r>
          </a:p>
          <a:p>
            <a:pPr marL="179388" indent="-179388">
              <a:spcAft>
                <a:spcPts val="357"/>
              </a:spcAft>
              <a:buClr>
                <a:srgbClr val="003F48"/>
              </a:buClr>
              <a:buFont typeface="+mj-lt"/>
              <a:buAutoNum type="arabicPeriod"/>
            </a:pPr>
            <a:r>
              <a:rPr lang="en-GB" sz="800" b="1" dirty="0">
                <a:solidFill>
                  <a:srgbClr val="003F48"/>
                </a:solidFill>
                <a:latin typeface="Avenir LT Pro 65 Medium" panose="020B0603020203020204" pitchFamily="34" charset="0"/>
              </a:rPr>
              <a:t>Communicate regularly</a:t>
            </a:r>
            <a:r>
              <a:rPr lang="en-GB" sz="800" dirty="0">
                <a:latin typeface="Avenir LT Pro 65 Medium" panose="020B0603020203020204" pitchFamily="34" charset="0"/>
              </a:rPr>
              <a:t>. Let them know about new products and services and keep them updated on progress.</a:t>
            </a:r>
          </a:p>
          <a:p>
            <a:pPr marL="179388" indent="-179388">
              <a:spcAft>
                <a:spcPts val="357"/>
              </a:spcAft>
              <a:buClr>
                <a:srgbClr val="003F48"/>
              </a:buClr>
              <a:buFont typeface="+mj-lt"/>
              <a:buAutoNum type="arabicPeriod"/>
            </a:pPr>
            <a:r>
              <a:rPr lang="en-GB" sz="800" b="1" dirty="0">
                <a:solidFill>
                  <a:srgbClr val="003F48"/>
                </a:solidFill>
                <a:latin typeface="Avenir LT Pro 65 Medium" panose="020B0603020203020204" pitchFamily="34" charset="0"/>
              </a:rPr>
              <a:t>Be consistent</a:t>
            </a:r>
            <a:r>
              <a:rPr lang="en-GB" sz="800" dirty="0">
                <a:latin typeface="Avenir LT Pro 65 Medium" panose="020B0603020203020204" pitchFamily="34" charset="0"/>
              </a:rPr>
              <a:t>. Your brand positioning and message should be the same across all channels to help build trust.</a:t>
            </a:r>
          </a:p>
          <a:p>
            <a:pPr marL="179388" indent="-179388">
              <a:spcAft>
                <a:spcPts val="357"/>
              </a:spcAft>
              <a:buClr>
                <a:srgbClr val="003F48"/>
              </a:buClr>
              <a:buFont typeface="+mj-lt"/>
              <a:buAutoNum type="arabicPeriod"/>
            </a:pPr>
            <a:r>
              <a:rPr lang="en-GB" sz="800" b="1" dirty="0">
                <a:solidFill>
                  <a:srgbClr val="003F48"/>
                </a:solidFill>
                <a:latin typeface="Avenir LT Pro 65 Medium" panose="020B0603020203020204" pitchFamily="34" charset="0"/>
              </a:rPr>
              <a:t>Continuously enhance</a:t>
            </a:r>
            <a:r>
              <a:rPr lang="en-GB" sz="800" dirty="0">
                <a:latin typeface="Avenir LT Pro 65 Medium" panose="020B0603020203020204" pitchFamily="34" charset="0"/>
              </a:rPr>
              <a:t>. Don’t think it is finished. Keep improving the quality of your products and services.</a:t>
            </a:r>
          </a:p>
          <a:p>
            <a:pPr marL="179388" indent="-179388">
              <a:spcAft>
                <a:spcPts val="357"/>
              </a:spcAft>
              <a:buClr>
                <a:srgbClr val="003F48"/>
              </a:buClr>
              <a:buFont typeface="+mj-lt"/>
              <a:buAutoNum type="arabicPeriod"/>
            </a:pPr>
            <a:r>
              <a:rPr lang="en-GB" sz="800" b="1" dirty="0">
                <a:solidFill>
                  <a:srgbClr val="003F48"/>
                </a:solidFill>
                <a:latin typeface="Avenir LT Pro 65 Medium" panose="020B0603020203020204" pitchFamily="34" charset="0"/>
              </a:rPr>
              <a:t>Be Patient</a:t>
            </a:r>
            <a:r>
              <a:rPr lang="en-GB" sz="800" dirty="0">
                <a:latin typeface="Avenir LT Pro 65 Medium" panose="020B0603020203020204" pitchFamily="34" charset="0"/>
              </a:rPr>
              <a:t>. Building relationships takes time. Don't expect overnight results.</a:t>
            </a:r>
          </a:p>
          <a:p>
            <a:pPr marL="179388" indent="-179388">
              <a:spcAft>
                <a:spcPts val="357"/>
              </a:spcAft>
              <a:buClr>
                <a:srgbClr val="003F48"/>
              </a:buClr>
              <a:buFont typeface="+mj-lt"/>
              <a:buAutoNum type="arabicPeriod"/>
            </a:pPr>
            <a:r>
              <a:rPr lang="en-GB" sz="800" b="1" dirty="0">
                <a:solidFill>
                  <a:srgbClr val="003F48"/>
                </a:solidFill>
                <a:latin typeface="Avenir LT Pro 65 Medium" panose="020B0603020203020204" pitchFamily="34" charset="0"/>
              </a:rPr>
              <a:t>Listen</a:t>
            </a:r>
            <a:r>
              <a:rPr lang="en-GB" sz="800" dirty="0">
                <a:latin typeface="Avenir LT Pro 65 Medium" panose="020B0603020203020204" pitchFamily="34" charset="0"/>
              </a:rPr>
              <a:t>. Feedback is important so, use it to improve your products and services, and fix problems quickly.</a:t>
            </a:r>
          </a:p>
          <a:p>
            <a:pPr marL="179388" indent="-179388">
              <a:spcAft>
                <a:spcPts val="357"/>
              </a:spcAft>
              <a:buClr>
                <a:srgbClr val="003F48"/>
              </a:buClr>
              <a:buFont typeface="+mj-lt"/>
              <a:buAutoNum type="arabicPeriod"/>
            </a:pPr>
            <a:r>
              <a:rPr lang="en-GB" sz="800" b="1" dirty="0">
                <a:solidFill>
                  <a:srgbClr val="003F48"/>
                </a:solidFill>
                <a:latin typeface="Avenir LT Pro 65 Medium" panose="020B0603020203020204" pitchFamily="34" charset="0"/>
              </a:rPr>
              <a:t>Personalise</a:t>
            </a:r>
            <a:r>
              <a:rPr lang="en-GB" sz="800" dirty="0">
                <a:latin typeface="Avenir LT Pro 65 Medium" panose="020B0603020203020204" pitchFamily="34" charset="0"/>
              </a:rPr>
              <a:t>. Your interactions with customers should use their name, remember their preferences, and use the context of their situation and behaviour.</a:t>
            </a:r>
          </a:p>
          <a:p>
            <a:pPr marL="179388" indent="-179388">
              <a:spcAft>
                <a:spcPts val="357"/>
              </a:spcAft>
              <a:buClr>
                <a:srgbClr val="003F48"/>
              </a:buClr>
              <a:buFont typeface="+mj-lt"/>
              <a:buAutoNum type="arabicPeriod"/>
            </a:pPr>
            <a:r>
              <a:rPr lang="en-GB" sz="800" b="1" dirty="0">
                <a:solidFill>
                  <a:srgbClr val="003F48"/>
                </a:solidFill>
                <a:latin typeface="Avenir LT Pro 65 Medium" panose="020B0603020203020204" pitchFamily="34" charset="0"/>
              </a:rPr>
              <a:t>Make it easy</a:t>
            </a:r>
            <a:r>
              <a:rPr lang="en-GB" sz="800" dirty="0">
                <a:latin typeface="Avenir LT Pro 65 Medium" panose="020B0603020203020204" pitchFamily="34" charset="0"/>
              </a:rPr>
              <a:t>. Your sales and service experiences should be easy to use.</a:t>
            </a:r>
          </a:p>
          <a:p>
            <a:pPr marL="179388" indent="-179388">
              <a:spcAft>
                <a:spcPts val="357"/>
              </a:spcAft>
              <a:buClr>
                <a:srgbClr val="003F48"/>
              </a:buClr>
              <a:buFont typeface="+mj-lt"/>
              <a:buAutoNum type="arabicPeriod"/>
            </a:pPr>
            <a:r>
              <a:rPr lang="en-GB" sz="800" b="1" dirty="0">
                <a:solidFill>
                  <a:srgbClr val="003F48"/>
                </a:solidFill>
                <a:latin typeface="Avenir LT Pro 65 Medium" panose="020B0603020203020204" pitchFamily="34" charset="0"/>
              </a:rPr>
              <a:t>Reward loyalty</a:t>
            </a:r>
            <a:r>
              <a:rPr lang="en-GB" sz="800" dirty="0">
                <a:latin typeface="Avenir LT Pro 65 Medium" panose="020B0603020203020204" pitchFamily="34" charset="0"/>
              </a:rPr>
              <a:t>. Loyal customers deserve recognition so, give them discounts, free stuff, or other perks.</a:t>
            </a:r>
          </a:p>
          <a:p>
            <a:pPr marL="179388" indent="-179388">
              <a:spcAft>
                <a:spcPts val="357"/>
              </a:spcAft>
              <a:buClr>
                <a:srgbClr val="003F48"/>
              </a:buClr>
              <a:buFont typeface="+mj-lt"/>
              <a:buAutoNum type="arabicPeriod"/>
            </a:pPr>
            <a:r>
              <a:rPr lang="en-GB" sz="800" b="1" dirty="0">
                <a:solidFill>
                  <a:srgbClr val="003F48"/>
                </a:solidFill>
                <a:latin typeface="Avenir LT Pro 65 Medium" panose="020B0603020203020204" pitchFamily="34" charset="0"/>
              </a:rPr>
              <a:t>Be proactive</a:t>
            </a:r>
            <a:r>
              <a:rPr lang="en-GB" sz="800" dirty="0">
                <a:latin typeface="Avenir LT Pro 65 Medium" panose="020B0603020203020204" pitchFamily="34" charset="0"/>
              </a:rPr>
              <a:t>. Don't wait for customers to come to you with problems. Reach out to them regularly to see how you can help.</a:t>
            </a:r>
          </a:p>
          <a:p>
            <a:pPr marL="179388" indent="-179388">
              <a:spcAft>
                <a:spcPts val="357"/>
              </a:spcAft>
              <a:buClr>
                <a:srgbClr val="003F48"/>
              </a:buClr>
              <a:buFont typeface="+mj-lt"/>
              <a:buAutoNum type="arabicPeriod"/>
            </a:pPr>
            <a:r>
              <a:rPr lang="en-GB" sz="800" b="1" dirty="0">
                <a:solidFill>
                  <a:srgbClr val="003F48"/>
                </a:solidFill>
                <a:latin typeface="Avenir LT Pro 65 Medium" panose="020B0603020203020204" pitchFamily="34" charset="0"/>
              </a:rPr>
              <a:t>Innovate</a:t>
            </a:r>
            <a:r>
              <a:rPr lang="en-GB" sz="800" dirty="0">
                <a:latin typeface="Avenir LT Pro 65 Medium" panose="020B0603020203020204" pitchFamily="34" charset="0"/>
              </a:rPr>
              <a:t>. Experiment and learn by trying new things to meet customer needs.</a:t>
            </a:r>
          </a:p>
        </p:txBody>
      </p:sp>
      <p:sp>
        <p:nvSpPr>
          <p:cNvPr id="6" name="Title 1">
            <a:extLst>
              <a:ext uri="{FF2B5EF4-FFF2-40B4-BE49-F238E27FC236}">
                <a16:creationId xmlns:a16="http://schemas.microsoft.com/office/drawing/2014/main" id="{21EBFB64-919F-C929-C66E-63648D28B95E}"/>
              </a:ext>
            </a:extLst>
          </p:cNvPr>
          <p:cNvSpPr txBox="1">
            <a:spLocks/>
          </p:cNvSpPr>
          <p:nvPr/>
        </p:nvSpPr>
        <p:spPr>
          <a:xfrm>
            <a:off x="340029" y="792683"/>
            <a:ext cx="5199887" cy="277178"/>
          </a:xfrm>
          <a:prstGeom prst="rect">
            <a:avLst/>
          </a:prstGeom>
          <a:noFill/>
        </p:spPr>
        <p:txBody>
          <a:bodyPr vert="horz" wrap="square" lIns="0" tIns="27153" rIns="0" bIns="27153" rtlCol="0" anchor="ctr">
            <a:noAutofit/>
          </a:bodyPr>
          <a:lstStyle>
            <a:lvl1pPr defTabSz="914400">
              <a:lnSpc>
                <a:spcPct val="90000"/>
              </a:lnSpc>
              <a:spcBef>
                <a:spcPct val="0"/>
              </a:spcBef>
              <a:buNone/>
              <a:defRPr lang="en-GB" sz="2000" b="1">
                <a:solidFill>
                  <a:schemeClr val="bg1"/>
                </a:solidFill>
                <a:effectLst/>
                <a:latin typeface="Avenir Next LT Pro" panose="020B0504020202020204" pitchFamily="34" charset="0"/>
              </a:defRPr>
            </a:lvl1pPr>
          </a:lstStyle>
          <a:p>
            <a:r>
              <a:rPr lang="en-GB" sz="1188" dirty="0">
                <a:solidFill>
                  <a:srgbClr val="003F48"/>
                </a:solidFill>
                <a:latin typeface="Avenir LT Pro 65 Medium" panose="020B0603020203020204" pitchFamily="34" charset="0"/>
              </a:rPr>
              <a:t>IMPROVING CUSTOMER MANAGEMENT</a:t>
            </a:r>
          </a:p>
        </p:txBody>
      </p:sp>
      <p:sp>
        <p:nvSpPr>
          <p:cNvPr id="3" name="Slide Number Placeholder 5">
            <a:extLst>
              <a:ext uri="{FF2B5EF4-FFF2-40B4-BE49-F238E27FC236}">
                <a16:creationId xmlns:a16="http://schemas.microsoft.com/office/drawing/2014/main" id="{EF3AF2FE-9865-EF90-8D89-1847C4E1354A}"/>
              </a:ext>
            </a:extLst>
          </p:cNvPr>
          <p:cNvSpPr txBox="1">
            <a:spLocks/>
          </p:cNvSpPr>
          <p:nvPr/>
        </p:nvSpPr>
        <p:spPr>
          <a:xfrm>
            <a:off x="292863" y="333108"/>
            <a:ext cx="303799" cy="216840"/>
          </a:xfrm>
          <a:prstGeom prst="rect">
            <a:avLst/>
          </a:prstGeom>
        </p:spPr>
        <p:txBody>
          <a:bodyPr vert="horz" lIns="54304" tIns="27153" rIns="54304" bIns="27153" rtlCol="0" anchor="ctr"/>
          <a:lstStyle>
            <a:defPPr>
              <a:defRPr lang="en-US"/>
            </a:defPPr>
            <a:lvl1pPr algn="r">
              <a:defRPr sz="600" b="1">
                <a:latin typeface="Avenir Next LT Pro" panose="020B0504020202020204" pitchFamily="34" charset="0"/>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l"/>
            <a:fld id="{AAF318D0-7A32-4883-B264-F6C453FE3576}" type="slidenum">
              <a:rPr lang="en-GB" sz="754">
                <a:latin typeface="Avenir LT Pro 65 Medium" panose="020B0603020203020204" pitchFamily="34" charset="0"/>
              </a:rPr>
              <a:pPr algn="l"/>
              <a:t>50</a:t>
            </a:fld>
            <a:endParaRPr lang="en-GB" sz="754">
              <a:latin typeface="Avenir LT Pro 65 Medium" panose="020B0603020203020204" pitchFamily="34" charset="0"/>
            </a:endParaRPr>
          </a:p>
        </p:txBody>
      </p:sp>
      <p:pic>
        <p:nvPicPr>
          <p:cNvPr id="5" name="Picture 4">
            <a:extLst>
              <a:ext uri="{FF2B5EF4-FFF2-40B4-BE49-F238E27FC236}">
                <a16:creationId xmlns:a16="http://schemas.microsoft.com/office/drawing/2014/main" id="{2C71959D-C92C-EBDB-1C37-ED01063D55BD}"/>
              </a:ext>
            </a:extLst>
          </p:cNvPr>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a:off x="340029" y="4007759"/>
            <a:ext cx="513264" cy="134110"/>
          </a:xfrm>
          <a:prstGeom prst="rect">
            <a:avLst/>
          </a:prstGeom>
        </p:spPr>
      </p:pic>
      <p:sp>
        <p:nvSpPr>
          <p:cNvPr id="8" name="TextBox 7">
            <a:extLst>
              <a:ext uri="{FF2B5EF4-FFF2-40B4-BE49-F238E27FC236}">
                <a16:creationId xmlns:a16="http://schemas.microsoft.com/office/drawing/2014/main" id="{95CA069A-884D-6D9A-2416-D934A718A8D3}"/>
              </a:ext>
            </a:extLst>
          </p:cNvPr>
          <p:cNvSpPr txBox="1"/>
          <p:nvPr/>
        </p:nvSpPr>
        <p:spPr>
          <a:xfrm>
            <a:off x="436511" y="346951"/>
            <a:ext cx="2491778" cy="189154"/>
          </a:xfrm>
          <a:prstGeom prst="rect">
            <a:avLst/>
          </a:prstGeom>
          <a:noFill/>
        </p:spPr>
        <p:txBody>
          <a:bodyPr wrap="square" rtlCol="0" anchor="ctr">
            <a:spAutoFit/>
          </a:bodyPr>
          <a:lstStyle>
            <a:defPPr>
              <a:defRPr lang="en-US"/>
            </a:defPPr>
            <a:lvl1pPr algn="r">
              <a:tabLst>
                <a:tab pos="1058383" algn="l"/>
              </a:tabLst>
              <a:defRPr sz="500">
                <a:latin typeface="Avenir Next LT Pro Light" panose="020B0304020202020204" pitchFamily="34" charset="0"/>
              </a:defRPr>
            </a:lvl1pPr>
          </a:lstStyle>
          <a:p>
            <a:pPr algn="l"/>
            <a:r>
              <a:rPr lang="en-GB" sz="629" dirty="0"/>
              <a:t>Management of Customers Pocketbook</a:t>
            </a:r>
          </a:p>
        </p:txBody>
      </p:sp>
      <p:cxnSp>
        <p:nvCxnSpPr>
          <p:cNvPr id="11" name="Straight Connector 10">
            <a:extLst>
              <a:ext uri="{FF2B5EF4-FFF2-40B4-BE49-F238E27FC236}">
                <a16:creationId xmlns:a16="http://schemas.microsoft.com/office/drawing/2014/main" id="{DB4085A3-21AA-0EDE-5EDA-F1E7451616A3}"/>
              </a:ext>
            </a:extLst>
          </p:cNvPr>
          <p:cNvCxnSpPr>
            <a:cxnSpLocks/>
          </p:cNvCxnSpPr>
          <p:nvPr/>
        </p:nvCxnSpPr>
        <p:spPr>
          <a:xfrm flipH="1">
            <a:off x="340030" y="533604"/>
            <a:ext cx="5531381" cy="0"/>
          </a:xfrm>
          <a:prstGeom prst="line">
            <a:avLst/>
          </a:prstGeom>
          <a:ln>
            <a:solidFill>
              <a:srgbClr val="003F48"/>
            </a:solidFill>
          </a:ln>
        </p:spPr>
        <p:style>
          <a:lnRef idx="1">
            <a:schemeClr val="accent1"/>
          </a:lnRef>
          <a:fillRef idx="0">
            <a:schemeClr val="accent1"/>
          </a:fillRef>
          <a:effectRef idx="0">
            <a:schemeClr val="accent1"/>
          </a:effectRef>
          <a:fontRef idx="minor">
            <a:schemeClr val="tx1"/>
          </a:fontRef>
        </p:style>
      </p:cxnSp>
      <p:sp>
        <p:nvSpPr>
          <p:cNvPr id="12" name="Rectangle 11">
            <a:extLst>
              <a:ext uri="{FF2B5EF4-FFF2-40B4-BE49-F238E27FC236}">
                <a16:creationId xmlns:a16="http://schemas.microsoft.com/office/drawing/2014/main" id="{3FCBD631-37B6-F8D7-530C-35C489559730}"/>
              </a:ext>
            </a:extLst>
          </p:cNvPr>
          <p:cNvSpPr/>
          <p:nvPr/>
        </p:nvSpPr>
        <p:spPr>
          <a:xfrm>
            <a:off x="6295574" y="0"/>
            <a:ext cx="40140" cy="4500000"/>
          </a:xfrm>
          <a:prstGeom prst="rect">
            <a:avLst/>
          </a:prstGeom>
          <a:solidFill>
            <a:srgbClr val="003F4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528"/>
          </a:p>
        </p:txBody>
      </p:sp>
    </p:spTree>
    <p:extLst>
      <p:ext uri="{BB962C8B-B14F-4D97-AF65-F5344CB8AC3E}">
        <p14:creationId xmlns:p14="http://schemas.microsoft.com/office/powerpoint/2010/main" val="94655643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21EBFB64-919F-C929-C66E-63648D28B95E}"/>
              </a:ext>
            </a:extLst>
          </p:cNvPr>
          <p:cNvSpPr txBox="1">
            <a:spLocks/>
          </p:cNvSpPr>
          <p:nvPr/>
        </p:nvSpPr>
        <p:spPr>
          <a:xfrm>
            <a:off x="426150" y="792683"/>
            <a:ext cx="5011820" cy="277178"/>
          </a:xfrm>
          <a:prstGeom prst="rect">
            <a:avLst/>
          </a:prstGeom>
          <a:noFill/>
        </p:spPr>
        <p:txBody>
          <a:bodyPr vert="horz" wrap="square" lIns="54304" tIns="27153" rIns="54304" bIns="27153" rtlCol="0" anchor="ctr">
            <a:noAutofit/>
          </a:bodyPr>
          <a:lstStyle>
            <a:lvl1pPr defTabSz="914400">
              <a:lnSpc>
                <a:spcPct val="90000"/>
              </a:lnSpc>
              <a:spcBef>
                <a:spcPct val="0"/>
              </a:spcBef>
              <a:buNone/>
              <a:defRPr lang="en-GB" sz="2000" b="1">
                <a:solidFill>
                  <a:schemeClr val="bg1"/>
                </a:solidFill>
                <a:effectLst/>
                <a:latin typeface="Avenir Next LT Pro" panose="020B0504020202020204" pitchFamily="34" charset="0"/>
              </a:defRPr>
            </a:lvl1pPr>
          </a:lstStyle>
          <a:p>
            <a:r>
              <a:rPr lang="en-GB" sz="1188" dirty="0">
                <a:solidFill>
                  <a:srgbClr val="003F48"/>
                </a:solidFill>
                <a:latin typeface="Avenir LT Pro 65 Medium" panose="020B0603020203020204" pitchFamily="34" charset="0"/>
              </a:rPr>
              <a:t>TIPS FOR EVOLVING CUSTOMER MANAGEMENT</a:t>
            </a:r>
          </a:p>
        </p:txBody>
      </p:sp>
      <p:sp>
        <p:nvSpPr>
          <p:cNvPr id="7" name="TextBox 6">
            <a:extLst>
              <a:ext uri="{FF2B5EF4-FFF2-40B4-BE49-F238E27FC236}">
                <a16:creationId xmlns:a16="http://schemas.microsoft.com/office/drawing/2014/main" id="{C240B775-AD14-2A12-641C-726293E9F95E}"/>
              </a:ext>
            </a:extLst>
          </p:cNvPr>
          <p:cNvSpPr txBox="1"/>
          <p:nvPr/>
        </p:nvSpPr>
        <p:spPr>
          <a:xfrm>
            <a:off x="3323670" y="348980"/>
            <a:ext cx="2491778" cy="189154"/>
          </a:xfrm>
          <a:prstGeom prst="rect">
            <a:avLst/>
          </a:prstGeom>
          <a:noFill/>
        </p:spPr>
        <p:txBody>
          <a:bodyPr wrap="square" rtlCol="0" anchor="ctr">
            <a:spAutoFit/>
          </a:bodyPr>
          <a:lstStyle/>
          <a:p>
            <a:pPr algn="r">
              <a:tabLst>
                <a:tab pos="1330387" algn="l"/>
              </a:tabLst>
            </a:pPr>
            <a:r>
              <a:rPr lang="en-GB" sz="629" dirty="0">
                <a:latin typeface="Avenir Next LT Pro Light" panose="020B0304020202020204" pitchFamily="34" charset="0"/>
              </a:rPr>
              <a:t>Management of Customers Pocketbook</a:t>
            </a:r>
          </a:p>
        </p:txBody>
      </p:sp>
      <p:sp>
        <p:nvSpPr>
          <p:cNvPr id="9" name="Slide Number Placeholder 5">
            <a:extLst>
              <a:ext uri="{FF2B5EF4-FFF2-40B4-BE49-F238E27FC236}">
                <a16:creationId xmlns:a16="http://schemas.microsoft.com/office/drawing/2014/main" id="{8CE3BA27-4A0B-FD71-1844-002ACBD2F410}"/>
              </a:ext>
            </a:extLst>
          </p:cNvPr>
          <p:cNvSpPr txBox="1">
            <a:spLocks/>
          </p:cNvSpPr>
          <p:nvPr/>
        </p:nvSpPr>
        <p:spPr>
          <a:xfrm>
            <a:off x="5678078" y="335137"/>
            <a:ext cx="303799" cy="216840"/>
          </a:xfrm>
          <a:prstGeom prst="rect">
            <a:avLst/>
          </a:prstGeom>
        </p:spPr>
        <p:txBody>
          <a:bodyPr vert="horz" lIns="54304" tIns="27153" rIns="54304" bIns="27153" rtlCol="0" anchor="ctr"/>
          <a:lstStyle>
            <a:defPPr>
              <a:defRPr lang="en-US"/>
            </a:defPPr>
            <a:lvl1pPr marL="0" algn="r" defTabSz="457200" rtl="0" eaLnBrk="1" latinLnBrk="0" hangingPunct="1">
              <a:defRPr sz="450" kern="1200">
                <a:solidFill>
                  <a:schemeClr val="bg1">
                    <a:lumMod val="85000"/>
                  </a:schemeClr>
                </a:solidFill>
                <a:latin typeface="Avenir Next LT Pro Light" panose="020B0304020202020204" pitchFamily="34" charset="0"/>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AAF318D0-7A32-4883-B264-F6C453FE3576}" type="slidenum">
              <a:rPr lang="en-GB" sz="754" b="1">
                <a:solidFill>
                  <a:schemeClr val="tx1"/>
                </a:solidFill>
                <a:latin typeface="Avenir LT Pro 65 Medium" panose="020B0603020203020204" pitchFamily="34" charset="0"/>
              </a:rPr>
              <a:pPr/>
              <a:t>51</a:t>
            </a:fld>
            <a:endParaRPr lang="en-GB" sz="754" b="1">
              <a:solidFill>
                <a:schemeClr val="tx1"/>
              </a:solidFill>
              <a:latin typeface="Avenir LT Pro 65 Medium" panose="020B0603020203020204" pitchFamily="34" charset="0"/>
            </a:endParaRPr>
          </a:p>
        </p:txBody>
      </p:sp>
      <p:pic>
        <p:nvPicPr>
          <p:cNvPr id="10" name="Picture 9">
            <a:extLst>
              <a:ext uri="{FF2B5EF4-FFF2-40B4-BE49-F238E27FC236}">
                <a16:creationId xmlns:a16="http://schemas.microsoft.com/office/drawing/2014/main" id="{1C2F9397-3001-18B9-D587-3C3A0CC30CBA}"/>
              </a:ext>
            </a:extLst>
          </p:cNvPr>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a:off x="5421446" y="4002749"/>
            <a:ext cx="513264" cy="134110"/>
          </a:xfrm>
          <a:prstGeom prst="rect">
            <a:avLst/>
          </a:prstGeom>
        </p:spPr>
      </p:pic>
      <p:sp>
        <p:nvSpPr>
          <p:cNvPr id="16" name="TextBox 15">
            <a:extLst>
              <a:ext uri="{FF2B5EF4-FFF2-40B4-BE49-F238E27FC236}">
                <a16:creationId xmlns:a16="http://schemas.microsoft.com/office/drawing/2014/main" id="{D26C073B-A927-6F1D-69B5-E2822C2D4231}"/>
              </a:ext>
            </a:extLst>
          </p:cNvPr>
          <p:cNvSpPr txBox="1"/>
          <p:nvPr/>
        </p:nvSpPr>
        <p:spPr>
          <a:xfrm>
            <a:off x="677738" y="1864969"/>
            <a:ext cx="1606210" cy="1258168"/>
          </a:xfrm>
          <a:prstGeom prst="rect">
            <a:avLst/>
          </a:prstGeom>
          <a:noFill/>
          <a:ln w="6350">
            <a:noFill/>
          </a:ln>
          <a:effectLst/>
        </p:spPr>
        <p:txBody>
          <a:bodyPr wrap="square" lIns="90505" tIns="90505" rIns="90505" bIns="90505" anchor="t">
            <a:noAutofit/>
          </a:bodyPr>
          <a:lstStyle>
            <a:defPPr>
              <a:defRPr lang="en-US"/>
            </a:defPPr>
            <a:lvl1pPr marL="92075" indent="-92075" defTabSz="914400">
              <a:spcAft>
                <a:spcPts val="200"/>
              </a:spcAft>
              <a:buFont typeface="Arial" panose="020B0604020202020204" pitchFamily="34" charset="0"/>
              <a:buChar char="•"/>
              <a:defRPr sz="600">
                <a:solidFill>
                  <a:schemeClr val="tx1">
                    <a:lumMod val="85000"/>
                    <a:lumOff val="15000"/>
                  </a:schemeClr>
                </a:solidFill>
                <a:latin typeface="Avenir Next LT Pro" panose="020B0504020202020204" pitchFamily="34" charset="0"/>
              </a:defRPr>
            </a:lvl1pPr>
          </a:lstStyle>
          <a:p>
            <a:pPr>
              <a:spcAft>
                <a:spcPts val="377"/>
              </a:spcAft>
              <a:buClr>
                <a:srgbClr val="003F48"/>
              </a:buClr>
              <a:buFont typeface="Wingdings" panose="05000000000000000000" pitchFamily="2" charset="2"/>
              <a:buChar char="§"/>
            </a:pPr>
            <a:r>
              <a:rPr lang="en-GB" sz="900" dirty="0">
                <a:latin typeface="Avenir LT Pro 65 Medium" panose="020B0603020203020204" pitchFamily="34" charset="0"/>
              </a:rPr>
              <a:t>Create a vision for managing customers.</a:t>
            </a:r>
          </a:p>
          <a:p>
            <a:pPr>
              <a:spcAft>
                <a:spcPts val="377"/>
              </a:spcAft>
              <a:buClr>
                <a:srgbClr val="003F48"/>
              </a:buClr>
              <a:buFont typeface="Wingdings" panose="05000000000000000000" pitchFamily="2" charset="2"/>
              <a:buChar char="§"/>
            </a:pPr>
            <a:r>
              <a:rPr lang="en-GB" sz="900" dirty="0">
                <a:latin typeface="Avenir LT Pro 65 Medium" panose="020B0603020203020204" pitchFamily="34" charset="0"/>
              </a:rPr>
              <a:t>Grow sales organically.</a:t>
            </a:r>
          </a:p>
          <a:p>
            <a:pPr>
              <a:spcAft>
                <a:spcPts val="377"/>
              </a:spcAft>
              <a:buClr>
                <a:srgbClr val="003F48"/>
              </a:buClr>
              <a:buFont typeface="Wingdings" panose="05000000000000000000" pitchFamily="2" charset="2"/>
              <a:buChar char="§"/>
            </a:pPr>
            <a:r>
              <a:rPr lang="en-GB" sz="900" dirty="0">
                <a:latin typeface="Avenir LT Pro 65 Medium" panose="020B0603020203020204" pitchFamily="34" charset="0"/>
              </a:rPr>
              <a:t>Explore new target audiences.</a:t>
            </a:r>
          </a:p>
          <a:p>
            <a:pPr>
              <a:spcAft>
                <a:spcPts val="377"/>
              </a:spcAft>
              <a:buClr>
                <a:srgbClr val="003F48"/>
              </a:buClr>
              <a:buFont typeface="Wingdings" panose="05000000000000000000" pitchFamily="2" charset="2"/>
              <a:buChar char="§"/>
            </a:pPr>
            <a:r>
              <a:rPr lang="en-GB" sz="900" dirty="0">
                <a:latin typeface="Avenir LT Pro 65 Medium" panose="020B0603020203020204" pitchFamily="34" charset="0"/>
              </a:rPr>
              <a:t>Evolve product and proposition.</a:t>
            </a:r>
          </a:p>
        </p:txBody>
      </p:sp>
      <p:sp>
        <p:nvSpPr>
          <p:cNvPr id="17" name="TextBox 16">
            <a:extLst>
              <a:ext uri="{FF2B5EF4-FFF2-40B4-BE49-F238E27FC236}">
                <a16:creationId xmlns:a16="http://schemas.microsoft.com/office/drawing/2014/main" id="{907922A9-5D06-5565-314A-F5DC5AEA1FD6}"/>
              </a:ext>
            </a:extLst>
          </p:cNvPr>
          <p:cNvSpPr txBox="1"/>
          <p:nvPr/>
        </p:nvSpPr>
        <p:spPr>
          <a:xfrm>
            <a:off x="4105602" y="1864969"/>
            <a:ext cx="1673451" cy="1258168"/>
          </a:xfrm>
          <a:prstGeom prst="rect">
            <a:avLst/>
          </a:prstGeom>
          <a:noFill/>
          <a:ln w="6350">
            <a:noFill/>
          </a:ln>
          <a:effectLst/>
        </p:spPr>
        <p:txBody>
          <a:bodyPr wrap="square" lIns="90505" tIns="90505" rIns="90505" bIns="90505" anchor="t">
            <a:noAutofit/>
          </a:bodyPr>
          <a:lstStyle>
            <a:defPPr>
              <a:defRPr lang="en-US"/>
            </a:defPPr>
            <a:lvl1pPr marL="92075" indent="-92075" defTabSz="914400">
              <a:spcAft>
                <a:spcPts val="377"/>
              </a:spcAft>
              <a:buClr>
                <a:srgbClr val="003F48"/>
              </a:buClr>
              <a:buFont typeface="Wingdings" panose="05000000000000000000" pitchFamily="2" charset="2"/>
              <a:buChar char="§"/>
              <a:defRPr sz="900">
                <a:solidFill>
                  <a:schemeClr val="tx1">
                    <a:lumMod val="85000"/>
                    <a:lumOff val="15000"/>
                  </a:schemeClr>
                </a:solidFill>
                <a:latin typeface="Avenir LT Pro 65 Medium" panose="020B0603020203020204" pitchFamily="34" charset="0"/>
              </a:defRPr>
            </a:lvl1pPr>
          </a:lstStyle>
          <a:p>
            <a:r>
              <a:rPr lang="en-GB" dirty="0"/>
              <a:t>Start measuring customer satisfaction and other customer engagement metrics.</a:t>
            </a:r>
          </a:p>
          <a:p>
            <a:r>
              <a:rPr lang="en-GB" dirty="0"/>
              <a:t>Identify areas where customer experience can be improved and prioritise development to enhance.</a:t>
            </a:r>
          </a:p>
          <a:p>
            <a:r>
              <a:rPr lang="en-GB" dirty="0"/>
              <a:t>Develop and implement standard customer management processes</a:t>
            </a:r>
          </a:p>
        </p:txBody>
      </p:sp>
      <p:sp>
        <p:nvSpPr>
          <p:cNvPr id="18" name="TextBox 17">
            <a:extLst>
              <a:ext uri="{FF2B5EF4-FFF2-40B4-BE49-F238E27FC236}">
                <a16:creationId xmlns:a16="http://schemas.microsoft.com/office/drawing/2014/main" id="{7C723C18-2A2C-F746-B384-45C705001E77}"/>
              </a:ext>
            </a:extLst>
          </p:cNvPr>
          <p:cNvSpPr txBox="1"/>
          <p:nvPr/>
        </p:nvSpPr>
        <p:spPr>
          <a:xfrm>
            <a:off x="2383829" y="1864967"/>
            <a:ext cx="1621893" cy="1258168"/>
          </a:xfrm>
          <a:prstGeom prst="rect">
            <a:avLst/>
          </a:prstGeom>
          <a:noFill/>
          <a:ln w="6350">
            <a:noFill/>
          </a:ln>
          <a:effectLst/>
        </p:spPr>
        <p:txBody>
          <a:bodyPr wrap="square" lIns="90505" tIns="90505" rIns="90505" bIns="90505" anchor="t">
            <a:noAutofit/>
          </a:bodyPr>
          <a:lstStyle>
            <a:defPPr>
              <a:defRPr lang="en-US"/>
            </a:defPPr>
            <a:lvl1pPr marL="92075" indent="-92075" defTabSz="914400">
              <a:spcAft>
                <a:spcPts val="377"/>
              </a:spcAft>
              <a:buClr>
                <a:srgbClr val="003F48"/>
              </a:buClr>
              <a:buFont typeface="Wingdings" panose="05000000000000000000" pitchFamily="2" charset="2"/>
              <a:buChar char="§"/>
              <a:defRPr sz="900">
                <a:solidFill>
                  <a:schemeClr val="tx1">
                    <a:lumMod val="85000"/>
                    <a:lumOff val="15000"/>
                  </a:schemeClr>
                </a:solidFill>
                <a:latin typeface="Avenir LT Pro 65 Medium" panose="020B0603020203020204" pitchFamily="34" charset="0"/>
              </a:defRPr>
            </a:lvl1pPr>
          </a:lstStyle>
          <a:p>
            <a:r>
              <a:rPr lang="en-GB" dirty="0"/>
              <a:t>Raise awareness of the importance of aligned customer management across the business.</a:t>
            </a:r>
          </a:p>
          <a:p>
            <a:r>
              <a:rPr lang="en-GB" dirty="0"/>
              <a:t>Develop understanding of customer needs and expectations.</a:t>
            </a:r>
          </a:p>
          <a:p>
            <a:r>
              <a:rPr lang="en-GB" dirty="0"/>
              <a:t>Fix the fundamentals in terms of customer and employee challenges.</a:t>
            </a:r>
          </a:p>
          <a:p>
            <a:r>
              <a:rPr lang="en-GB" dirty="0"/>
              <a:t>Implement core customer management initiatives, e.g. structured service.</a:t>
            </a:r>
          </a:p>
        </p:txBody>
      </p:sp>
      <p:cxnSp>
        <p:nvCxnSpPr>
          <p:cNvPr id="2" name="Straight Connector 1">
            <a:extLst>
              <a:ext uri="{FF2B5EF4-FFF2-40B4-BE49-F238E27FC236}">
                <a16:creationId xmlns:a16="http://schemas.microsoft.com/office/drawing/2014/main" id="{4F42A8D5-D433-EA83-54E9-B4397468928A}"/>
              </a:ext>
            </a:extLst>
          </p:cNvPr>
          <p:cNvCxnSpPr>
            <a:cxnSpLocks/>
          </p:cNvCxnSpPr>
          <p:nvPr/>
        </p:nvCxnSpPr>
        <p:spPr>
          <a:xfrm flipH="1">
            <a:off x="475916" y="533604"/>
            <a:ext cx="5456337" cy="0"/>
          </a:xfrm>
          <a:prstGeom prst="line">
            <a:avLst/>
          </a:prstGeom>
          <a:ln>
            <a:solidFill>
              <a:srgbClr val="003F48"/>
            </a:solidFill>
          </a:ln>
        </p:spPr>
        <p:style>
          <a:lnRef idx="1">
            <a:schemeClr val="accent1"/>
          </a:lnRef>
          <a:fillRef idx="0">
            <a:schemeClr val="accent1"/>
          </a:fillRef>
          <a:effectRef idx="0">
            <a:schemeClr val="accent1"/>
          </a:effectRef>
          <a:fontRef idx="minor">
            <a:schemeClr val="tx1"/>
          </a:fontRef>
        </p:style>
      </p:cxnSp>
      <p:sp>
        <p:nvSpPr>
          <p:cNvPr id="3" name="Rectangle 2">
            <a:extLst>
              <a:ext uri="{FF2B5EF4-FFF2-40B4-BE49-F238E27FC236}">
                <a16:creationId xmlns:a16="http://schemas.microsoft.com/office/drawing/2014/main" id="{384514FF-6D70-7539-19D8-D616D4FAC333}"/>
              </a:ext>
            </a:extLst>
          </p:cNvPr>
          <p:cNvSpPr/>
          <p:nvPr/>
        </p:nvSpPr>
        <p:spPr>
          <a:xfrm>
            <a:off x="0" y="0"/>
            <a:ext cx="40140" cy="4500000"/>
          </a:xfrm>
          <a:prstGeom prst="rect">
            <a:avLst/>
          </a:prstGeom>
          <a:solidFill>
            <a:srgbClr val="003F4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528"/>
          </a:p>
        </p:txBody>
      </p:sp>
      <p:grpSp>
        <p:nvGrpSpPr>
          <p:cNvPr id="49" name="Group 48">
            <a:extLst>
              <a:ext uri="{FF2B5EF4-FFF2-40B4-BE49-F238E27FC236}">
                <a16:creationId xmlns:a16="http://schemas.microsoft.com/office/drawing/2014/main" id="{2107766E-6BE8-EB19-6DF7-2F52D11235B5}"/>
              </a:ext>
            </a:extLst>
          </p:cNvPr>
          <p:cNvGrpSpPr/>
          <p:nvPr/>
        </p:nvGrpSpPr>
        <p:grpSpPr>
          <a:xfrm>
            <a:off x="405807" y="1243768"/>
            <a:ext cx="590226" cy="551609"/>
            <a:chOff x="405807" y="1243768"/>
            <a:chExt cx="590226" cy="551609"/>
          </a:xfrm>
        </p:grpSpPr>
        <p:sp>
          <p:nvSpPr>
            <p:cNvPr id="36" name="Oval 35">
              <a:extLst>
                <a:ext uri="{FF2B5EF4-FFF2-40B4-BE49-F238E27FC236}">
                  <a16:creationId xmlns:a16="http://schemas.microsoft.com/office/drawing/2014/main" id="{517B44E3-3109-6FF5-5105-83C788B01EF7}"/>
                </a:ext>
              </a:extLst>
            </p:cNvPr>
            <p:cNvSpPr/>
            <p:nvPr/>
          </p:nvSpPr>
          <p:spPr>
            <a:xfrm>
              <a:off x="553404" y="1243768"/>
              <a:ext cx="307950" cy="307950"/>
            </a:xfrm>
            <a:prstGeom prst="ellipse">
              <a:avLst/>
            </a:prstGeom>
            <a:solidFill>
              <a:srgbClr val="007382"/>
            </a:solidFill>
            <a:ln w="12700">
              <a:solidFill>
                <a:srgbClr val="003F48"/>
              </a:solidFill>
              <a:extLst>
                <a:ext uri="{C807C97D-BFC1-408E-A445-0C87EB9F89A2}">
                  <ask:lineSketchStyleProps xmlns:ask="http://schemas.microsoft.com/office/drawing/2018/sketchyshapes" sd="3978248048">
                    <a:custGeom>
                      <a:avLst/>
                      <a:gdLst>
                        <a:gd name="connsiteX0" fmla="*/ 0 w 504000"/>
                        <a:gd name="connsiteY0" fmla="*/ 252000 h 504000"/>
                        <a:gd name="connsiteX1" fmla="*/ 252000 w 504000"/>
                        <a:gd name="connsiteY1" fmla="*/ 0 h 504000"/>
                        <a:gd name="connsiteX2" fmla="*/ 504000 w 504000"/>
                        <a:gd name="connsiteY2" fmla="*/ 252000 h 504000"/>
                        <a:gd name="connsiteX3" fmla="*/ 252000 w 504000"/>
                        <a:gd name="connsiteY3" fmla="*/ 504000 h 504000"/>
                        <a:gd name="connsiteX4" fmla="*/ 0 w 504000"/>
                        <a:gd name="connsiteY4" fmla="*/ 252000 h 504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04000" h="504000" fill="none" extrusionOk="0">
                          <a:moveTo>
                            <a:pt x="0" y="252000"/>
                          </a:moveTo>
                          <a:cubicBezTo>
                            <a:pt x="10215" y="121361"/>
                            <a:pt x="108227" y="-5764"/>
                            <a:pt x="252000" y="0"/>
                          </a:cubicBezTo>
                          <a:cubicBezTo>
                            <a:pt x="365645" y="1603"/>
                            <a:pt x="495676" y="146461"/>
                            <a:pt x="504000" y="252000"/>
                          </a:cubicBezTo>
                          <a:cubicBezTo>
                            <a:pt x="504107" y="359184"/>
                            <a:pt x="374048" y="509862"/>
                            <a:pt x="252000" y="504000"/>
                          </a:cubicBezTo>
                          <a:cubicBezTo>
                            <a:pt x="101159" y="488907"/>
                            <a:pt x="20161" y="379868"/>
                            <a:pt x="0" y="252000"/>
                          </a:cubicBezTo>
                          <a:close/>
                        </a:path>
                        <a:path w="504000" h="504000" stroke="0" extrusionOk="0">
                          <a:moveTo>
                            <a:pt x="0" y="252000"/>
                          </a:moveTo>
                          <a:cubicBezTo>
                            <a:pt x="-2454" y="108298"/>
                            <a:pt x="144402" y="-14082"/>
                            <a:pt x="252000" y="0"/>
                          </a:cubicBezTo>
                          <a:cubicBezTo>
                            <a:pt x="400050" y="18812"/>
                            <a:pt x="477128" y="125353"/>
                            <a:pt x="504000" y="252000"/>
                          </a:cubicBezTo>
                          <a:cubicBezTo>
                            <a:pt x="484323" y="374101"/>
                            <a:pt x="415844" y="494832"/>
                            <a:pt x="252000" y="504000"/>
                          </a:cubicBezTo>
                          <a:cubicBezTo>
                            <a:pt x="93898" y="484274"/>
                            <a:pt x="10706" y="399289"/>
                            <a:pt x="0" y="252000"/>
                          </a:cubicBezTo>
                          <a:close/>
                        </a:path>
                      </a:pathLst>
                    </a:custGeom>
                    <ask:type>
                      <ask:lineSketchNone/>
                    </ask:type>
                  </ask:lineSketchStyleProps>
                </a:ext>
              </a:extLst>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70"/>
            </a:p>
          </p:txBody>
        </p:sp>
        <p:pic>
          <p:nvPicPr>
            <p:cNvPr id="37" name="Graphic 36" descr="Thought bubble with solid fill">
              <a:extLst>
                <a:ext uri="{FF2B5EF4-FFF2-40B4-BE49-F238E27FC236}">
                  <a16:creationId xmlns:a16="http://schemas.microsoft.com/office/drawing/2014/main" id="{F6DF5154-D535-1C0B-399B-1A2A12B9BFE3}"/>
                </a:ext>
              </a:extLst>
            </p:cNvPr>
            <p:cNvPicPr>
              <a:picLocks noChangeAspect="1"/>
            </p:cNvPicPr>
            <p:nvPr/>
          </p:nvPicPr>
          <p:blipFill>
            <a:blip r:embed="rId3" cstate="print">
              <a:extLst>
                <a:ext uri="{28A0092B-C50C-407E-A947-70E740481C1C}">
                  <a14:useLocalDpi xmlns:a14="http://schemas.microsoft.com/office/drawing/2010/main"/>
                </a:ext>
                <a:ext uri="{96DAC541-7B7A-43D3-8B79-37D633B846F1}">
                  <asvg:svgBlip xmlns:asvg="http://schemas.microsoft.com/office/drawing/2016/SVG/main" r:embed="rId4"/>
                </a:ext>
              </a:extLst>
            </a:blip>
            <a:srcRect/>
            <a:stretch/>
          </p:blipFill>
          <p:spPr>
            <a:xfrm>
              <a:off x="608015" y="1292897"/>
              <a:ext cx="209694" cy="209694"/>
            </a:xfrm>
            <a:prstGeom prst="rect">
              <a:avLst/>
            </a:prstGeom>
          </p:spPr>
        </p:pic>
        <p:sp>
          <p:nvSpPr>
            <p:cNvPr id="40" name="TextBox 39">
              <a:extLst>
                <a:ext uri="{FF2B5EF4-FFF2-40B4-BE49-F238E27FC236}">
                  <a16:creationId xmlns:a16="http://schemas.microsoft.com/office/drawing/2014/main" id="{81E21C95-ED44-07AE-92F4-56B99B49BEB1}"/>
                </a:ext>
              </a:extLst>
            </p:cNvPr>
            <p:cNvSpPr txBox="1"/>
            <p:nvPr/>
          </p:nvSpPr>
          <p:spPr>
            <a:xfrm>
              <a:off x="405807" y="1564545"/>
              <a:ext cx="590226" cy="230832"/>
            </a:xfrm>
            <a:prstGeom prst="rect">
              <a:avLst/>
            </a:prstGeom>
            <a:noFill/>
          </p:spPr>
          <p:txBody>
            <a:bodyPr wrap="none" rtlCol="0">
              <a:spAutoFit/>
            </a:bodyPr>
            <a:lstStyle/>
            <a:p>
              <a:pPr algn="ctr"/>
              <a:r>
                <a:rPr lang="en-GB" sz="900" b="1" dirty="0">
                  <a:solidFill>
                    <a:srgbClr val="003F48"/>
                  </a:solidFill>
                  <a:latin typeface="Avenir LT Pro 65 Medium" panose="020B0603020203020204" pitchFamily="34" charset="0"/>
                </a:rPr>
                <a:t>PROTO</a:t>
              </a:r>
            </a:p>
          </p:txBody>
        </p:sp>
      </p:grpSp>
      <p:grpSp>
        <p:nvGrpSpPr>
          <p:cNvPr id="48" name="Group 47">
            <a:extLst>
              <a:ext uri="{FF2B5EF4-FFF2-40B4-BE49-F238E27FC236}">
                <a16:creationId xmlns:a16="http://schemas.microsoft.com/office/drawing/2014/main" id="{96D58280-A720-B721-EF00-FEC5137F617E}"/>
              </a:ext>
            </a:extLst>
          </p:cNvPr>
          <p:cNvGrpSpPr/>
          <p:nvPr/>
        </p:nvGrpSpPr>
        <p:grpSpPr>
          <a:xfrm>
            <a:off x="2045631" y="1251978"/>
            <a:ext cx="601448" cy="543399"/>
            <a:chOff x="1894425" y="1251978"/>
            <a:chExt cx="601448" cy="543399"/>
          </a:xfrm>
        </p:grpSpPr>
        <p:sp>
          <p:nvSpPr>
            <p:cNvPr id="38" name="Oval 37">
              <a:extLst>
                <a:ext uri="{FF2B5EF4-FFF2-40B4-BE49-F238E27FC236}">
                  <a16:creationId xmlns:a16="http://schemas.microsoft.com/office/drawing/2014/main" id="{3E9F0ADE-4F28-1E2D-A49D-D1E13552BDA4}"/>
                </a:ext>
              </a:extLst>
            </p:cNvPr>
            <p:cNvSpPr/>
            <p:nvPr/>
          </p:nvSpPr>
          <p:spPr>
            <a:xfrm>
              <a:off x="2032322" y="1251978"/>
              <a:ext cx="307950" cy="307950"/>
            </a:xfrm>
            <a:prstGeom prst="ellipse">
              <a:avLst/>
            </a:prstGeom>
            <a:solidFill>
              <a:srgbClr val="007382"/>
            </a:solidFill>
            <a:ln w="12700">
              <a:solidFill>
                <a:srgbClr val="003F48"/>
              </a:solidFill>
              <a:extLst>
                <a:ext uri="{C807C97D-BFC1-408E-A445-0C87EB9F89A2}">
                  <ask:lineSketchStyleProps xmlns:ask="http://schemas.microsoft.com/office/drawing/2018/sketchyshapes" sd="3978248048">
                    <a:custGeom>
                      <a:avLst/>
                      <a:gdLst>
                        <a:gd name="connsiteX0" fmla="*/ 0 w 504000"/>
                        <a:gd name="connsiteY0" fmla="*/ 252000 h 504000"/>
                        <a:gd name="connsiteX1" fmla="*/ 252000 w 504000"/>
                        <a:gd name="connsiteY1" fmla="*/ 0 h 504000"/>
                        <a:gd name="connsiteX2" fmla="*/ 504000 w 504000"/>
                        <a:gd name="connsiteY2" fmla="*/ 252000 h 504000"/>
                        <a:gd name="connsiteX3" fmla="*/ 252000 w 504000"/>
                        <a:gd name="connsiteY3" fmla="*/ 504000 h 504000"/>
                        <a:gd name="connsiteX4" fmla="*/ 0 w 504000"/>
                        <a:gd name="connsiteY4" fmla="*/ 252000 h 504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04000" h="504000" fill="none" extrusionOk="0">
                          <a:moveTo>
                            <a:pt x="0" y="252000"/>
                          </a:moveTo>
                          <a:cubicBezTo>
                            <a:pt x="10215" y="121361"/>
                            <a:pt x="108227" y="-5764"/>
                            <a:pt x="252000" y="0"/>
                          </a:cubicBezTo>
                          <a:cubicBezTo>
                            <a:pt x="365645" y="1603"/>
                            <a:pt x="495676" y="146461"/>
                            <a:pt x="504000" y="252000"/>
                          </a:cubicBezTo>
                          <a:cubicBezTo>
                            <a:pt x="504107" y="359184"/>
                            <a:pt x="374048" y="509862"/>
                            <a:pt x="252000" y="504000"/>
                          </a:cubicBezTo>
                          <a:cubicBezTo>
                            <a:pt x="101159" y="488907"/>
                            <a:pt x="20161" y="379868"/>
                            <a:pt x="0" y="252000"/>
                          </a:cubicBezTo>
                          <a:close/>
                        </a:path>
                        <a:path w="504000" h="504000" stroke="0" extrusionOk="0">
                          <a:moveTo>
                            <a:pt x="0" y="252000"/>
                          </a:moveTo>
                          <a:cubicBezTo>
                            <a:pt x="-2454" y="108298"/>
                            <a:pt x="144402" y="-14082"/>
                            <a:pt x="252000" y="0"/>
                          </a:cubicBezTo>
                          <a:cubicBezTo>
                            <a:pt x="400050" y="18812"/>
                            <a:pt x="477128" y="125353"/>
                            <a:pt x="504000" y="252000"/>
                          </a:cubicBezTo>
                          <a:cubicBezTo>
                            <a:pt x="484323" y="374101"/>
                            <a:pt x="415844" y="494832"/>
                            <a:pt x="252000" y="504000"/>
                          </a:cubicBezTo>
                          <a:cubicBezTo>
                            <a:pt x="93898" y="484274"/>
                            <a:pt x="10706" y="399289"/>
                            <a:pt x="0" y="252000"/>
                          </a:cubicBezTo>
                          <a:close/>
                        </a:path>
                      </a:pathLst>
                    </a:custGeom>
                    <ask:type>
                      <ask:lineSketchNone/>
                    </ask:type>
                  </ask:lineSketchStyleProps>
                </a:ext>
              </a:extLst>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70"/>
            </a:p>
          </p:txBody>
        </p:sp>
        <p:pic>
          <p:nvPicPr>
            <p:cNvPr id="39" name="Graphic 38" descr="Baby crawling with solid fill">
              <a:extLst>
                <a:ext uri="{FF2B5EF4-FFF2-40B4-BE49-F238E27FC236}">
                  <a16:creationId xmlns:a16="http://schemas.microsoft.com/office/drawing/2014/main" id="{0A2568A4-9D7F-DDEB-81E5-4A31E839ACF0}"/>
                </a:ext>
              </a:extLst>
            </p:cNvPr>
            <p:cNvPicPr>
              <a:picLocks noChangeAspect="1"/>
            </p:cNvPicPr>
            <p:nvPr/>
          </p:nvPicPr>
          <p:blipFill>
            <a:blip r:embed="rId5" cstate="print">
              <a:extLst>
                <a:ext uri="{28A0092B-C50C-407E-A947-70E740481C1C}">
                  <a14:useLocalDpi xmlns:a14="http://schemas.microsoft.com/office/drawing/2010/main"/>
                </a:ext>
                <a:ext uri="{96DAC541-7B7A-43D3-8B79-37D633B846F1}">
                  <asvg:svgBlip xmlns:asvg="http://schemas.microsoft.com/office/drawing/2016/SVG/main" r:embed="rId6"/>
                </a:ext>
              </a:extLst>
            </a:blip>
            <a:stretch>
              <a:fillRect/>
            </a:stretch>
          </p:blipFill>
          <p:spPr>
            <a:xfrm>
              <a:off x="2074254" y="1301107"/>
              <a:ext cx="209694" cy="209694"/>
            </a:xfrm>
            <a:prstGeom prst="rect">
              <a:avLst/>
            </a:prstGeom>
          </p:spPr>
        </p:pic>
        <p:sp>
          <p:nvSpPr>
            <p:cNvPr id="41" name="TextBox 40">
              <a:extLst>
                <a:ext uri="{FF2B5EF4-FFF2-40B4-BE49-F238E27FC236}">
                  <a16:creationId xmlns:a16="http://schemas.microsoft.com/office/drawing/2014/main" id="{4083480C-2032-6CE1-564F-BFDFD1ACC34F}"/>
                </a:ext>
              </a:extLst>
            </p:cNvPr>
            <p:cNvSpPr txBox="1"/>
            <p:nvPr/>
          </p:nvSpPr>
          <p:spPr>
            <a:xfrm>
              <a:off x="1894425" y="1564545"/>
              <a:ext cx="601448" cy="230832"/>
            </a:xfrm>
            <a:prstGeom prst="rect">
              <a:avLst/>
            </a:prstGeom>
            <a:noFill/>
          </p:spPr>
          <p:txBody>
            <a:bodyPr wrap="none" rtlCol="0">
              <a:spAutoFit/>
            </a:bodyPr>
            <a:lstStyle/>
            <a:p>
              <a:pPr algn="ctr"/>
              <a:r>
                <a:rPr lang="en-GB" sz="900" b="1" dirty="0">
                  <a:solidFill>
                    <a:srgbClr val="003F48"/>
                  </a:solidFill>
                  <a:latin typeface="Avenir LT Pro 65 Medium" panose="020B0603020203020204" pitchFamily="34" charset="0"/>
                </a:rPr>
                <a:t>CRAWL</a:t>
              </a:r>
            </a:p>
          </p:txBody>
        </p:sp>
      </p:grpSp>
      <p:grpSp>
        <p:nvGrpSpPr>
          <p:cNvPr id="47" name="Group 46">
            <a:extLst>
              <a:ext uri="{FF2B5EF4-FFF2-40B4-BE49-F238E27FC236}">
                <a16:creationId xmlns:a16="http://schemas.microsoft.com/office/drawing/2014/main" id="{040A2AC2-DD79-0990-AF98-95EECCDCBE7D}"/>
              </a:ext>
            </a:extLst>
          </p:cNvPr>
          <p:cNvGrpSpPr/>
          <p:nvPr/>
        </p:nvGrpSpPr>
        <p:grpSpPr>
          <a:xfrm>
            <a:off x="3787130" y="1243768"/>
            <a:ext cx="530916" cy="551609"/>
            <a:chOff x="3825132" y="1243768"/>
            <a:chExt cx="530916" cy="551609"/>
          </a:xfrm>
        </p:grpSpPr>
        <p:sp>
          <p:nvSpPr>
            <p:cNvPr id="4" name="Oval 3">
              <a:extLst>
                <a:ext uri="{FF2B5EF4-FFF2-40B4-BE49-F238E27FC236}">
                  <a16:creationId xmlns:a16="http://schemas.microsoft.com/office/drawing/2014/main" id="{CFC8449F-932B-D24D-9A20-7F960FB08730}"/>
                </a:ext>
              </a:extLst>
            </p:cNvPr>
            <p:cNvSpPr/>
            <p:nvPr/>
          </p:nvSpPr>
          <p:spPr>
            <a:xfrm rot="11134682">
              <a:off x="3936615" y="1243768"/>
              <a:ext cx="307950" cy="307950"/>
            </a:xfrm>
            <a:prstGeom prst="ellipse">
              <a:avLst/>
            </a:prstGeom>
            <a:solidFill>
              <a:srgbClr val="007382"/>
            </a:solidFill>
            <a:ln w="12700">
              <a:solidFill>
                <a:srgbClr val="003F48"/>
              </a:solidFill>
              <a:extLst>
                <a:ext uri="{C807C97D-BFC1-408E-A445-0C87EB9F89A2}">
                  <ask:lineSketchStyleProps xmlns:ask="http://schemas.microsoft.com/office/drawing/2018/sketchyshapes" sd="3978248048">
                    <a:custGeom>
                      <a:avLst/>
                      <a:gdLst>
                        <a:gd name="connsiteX0" fmla="*/ 0 w 504000"/>
                        <a:gd name="connsiteY0" fmla="*/ 252000 h 504000"/>
                        <a:gd name="connsiteX1" fmla="*/ 252000 w 504000"/>
                        <a:gd name="connsiteY1" fmla="*/ 0 h 504000"/>
                        <a:gd name="connsiteX2" fmla="*/ 504000 w 504000"/>
                        <a:gd name="connsiteY2" fmla="*/ 252000 h 504000"/>
                        <a:gd name="connsiteX3" fmla="*/ 252000 w 504000"/>
                        <a:gd name="connsiteY3" fmla="*/ 504000 h 504000"/>
                        <a:gd name="connsiteX4" fmla="*/ 0 w 504000"/>
                        <a:gd name="connsiteY4" fmla="*/ 252000 h 504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04000" h="504000" fill="none" extrusionOk="0">
                          <a:moveTo>
                            <a:pt x="0" y="252000"/>
                          </a:moveTo>
                          <a:cubicBezTo>
                            <a:pt x="10215" y="121361"/>
                            <a:pt x="108227" y="-5764"/>
                            <a:pt x="252000" y="0"/>
                          </a:cubicBezTo>
                          <a:cubicBezTo>
                            <a:pt x="365645" y="1603"/>
                            <a:pt x="495676" y="146461"/>
                            <a:pt x="504000" y="252000"/>
                          </a:cubicBezTo>
                          <a:cubicBezTo>
                            <a:pt x="504107" y="359184"/>
                            <a:pt x="374048" y="509862"/>
                            <a:pt x="252000" y="504000"/>
                          </a:cubicBezTo>
                          <a:cubicBezTo>
                            <a:pt x="101159" y="488907"/>
                            <a:pt x="20161" y="379868"/>
                            <a:pt x="0" y="252000"/>
                          </a:cubicBezTo>
                          <a:close/>
                        </a:path>
                        <a:path w="504000" h="504000" stroke="0" extrusionOk="0">
                          <a:moveTo>
                            <a:pt x="0" y="252000"/>
                          </a:moveTo>
                          <a:cubicBezTo>
                            <a:pt x="-2454" y="108298"/>
                            <a:pt x="144402" y="-14082"/>
                            <a:pt x="252000" y="0"/>
                          </a:cubicBezTo>
                          <a:cubicBezTo>
                            <a:pt x="400050" y="18812"/>
                            <a:pt x="477128" y="125353"/>
                            <a:pt x="504000" y="252000"/>
                          </a:cubicBezTo>
                          <a:cubicBezTo>
                            <a:pt x="484323" y="374101"/>
                            <a:pt x="415844" y="494832"/>
                            <a:pt x="252000" y="504000"/>
                          </a:cubicBezTo>
                          <a:cubicBezTo>
                            <a:pt x="93898" y="484274"/>
                            <a:pt x="10706" y="399289"/>
                            <a:pt x="0" y="252000"/>
                          </a:cubicBezTo>
                          <a:close/>
                        </a:path>
                      </a:pathLst>
                    </a:custGeom>
                    <ask:type>
                      <ask:lineSketchNone/>
                    </ask:type>
                  </ask:lineSketchStyleProps>
                </a:ext>
              </a:extLst>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70"/>
            </a:p>
          </p:txBody>
        </p:sp>
        <p:grpSp>
          <p:nvGrpSpPr>
            <p:cNvPr id="31" name="Group 30">
              <a:extLst>
                <a:ext uri="{FF2B5EF4-FFF2-40B4-BE49-F238E27FC236}">
                  <a16:creationId xmlns:a16="http://schemas.microsoft.com/office/drawing/2014/main" id="{7C2483F0-381B-F8B3-57B4-FC622990EE3A}"/>
                </a:ext>
              </a:extLst>
            </p:cNvPr>
            <p:cNvGrpSpPr>
              <a:grpSpLocks noChangeAspect="1"/>
            </p:cNvGrpSpPr>
            <p:nvPr/>
          </p:nvGrpSpPr>
          <p:grpSpPr>
            <a:xfrm>
              <a:off x="4023590" y="1292895"/>
              <a:ext cx="117156" cy="209698"/>
              <a:chOff x="1761709" y="3023427"/>
              <a:chExt cx="584084" cy="1135811"/>
            </a:xfrm>
            <a:solidFill>
              <a:srgbClr val="4D4D4D"/>
            </a:solidFill>
          </p:grpSpPr>
          <p:sp>
            <p:nvSpPr>
              <p:cNvPr id="32" name="Freeform: Shape 31">
                <a:extLst>
                  <a:ext uri="{FF2B5EF4-FFF2-40B4-BE49-F238E27FC236}">
                    <a16:creationId xmlns:a16="http://schemas.microsoft.com/office/drawing/2014/main" id="{641FFB5B-3097-F007-FE00-CE12303444D3}"/>
                  </a:ext>
                </a:extLst>
              </p:cNvPr>
              <p:cNvSpPr/>
              <p:nvPr/>
            </p:nvSpPr>
            <p:spPr>
              <a:xfrm>
                <a:off x="1973650" y="3023427"/>
                <a:ext cx="211313" cy="211313"/>
              </a:xfrm>
              <a:custGeom>
                <a:avLst/>
                <a:gdLst>
                  <a:gd name="connsiteX0" fmla="*/ 211314 w 211313"/>
                  <a:gd name="connsiteY0" fmla="*/ 105657 h 211313"/>
                  <a:gd name="connsiteX1" fmla="*/ 105657 w 211313"/>
                  <a:gd name="connsiteY1" fmla="*/ 211314 h 211313"/>
                  <a:gd name="connsiteX2" fmla="*/ 0 w 211313"/>
                  <a:gd name="connsiteY2" fmla="*/ 105657 h 211313"/>
                  <a:gd name="connsiteX3" fmla="*/ 105657 w 211313"/>
                  <a:gd name="connsiteY3" fmla="*/ 0 h 211313"/>
                  <a:gd name="connsiteX4" fmla="*/ 211314 w 211313"/>
                  <a:gd name="connsiteY4" fmla="*/ 105657 h 2113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1313" h="211313">
                    <a:moveTo>
                      <a:pt x="211314" y="105657"/>
                    </a:moveTo>
                    <a:cubicBezTo>
                      <a:pt x="211314" y="164009"/>
                      <a:pt x="164009" y="211314"/>
                      <a:pt x="105657" y="211314"/>
                    </a:cubicBezTo>
                    <a:cubicBezTo>
                      <a:pt x="47304" y="211314"/>
                      <a:pt x="0" y="164009"/>
                      <a:pt x="0" y="105657"/>
                    </a:cubicBezTo>
                    <a:cubicBezTo>
                      <a:pt x="0" y="47304"/>
                      <a:pt x="47304" y="0"/>
                      <a:pt x="105657" y="0"/>
                    </a:cubicBezTo>
                    <a:cubicBezTo>
                      <a:pt x="164009" y="0"/>
                      <a:pt x="211314" y="47304"/>
                      <a:pt x="211314" y="105657"/>
                    </a:cubicBezTo>
                    <a:close/>
                  </a:path>
                </a:pathLst>
              </a:custGeom>
              <a:solidFill>
                <a:srgbClr val="04202C"/>
              </a:solidFill>
              <a:ln w="2183" cap="flat">
                <a:noFill/>
                <a:prstDash val="solid"/>
                <a:miter/>
              </a:ln>
            </p:spPr>
            <p:txBody>
              <a:bodyPr rtlCol="0" anchor="ctr"/>
              <a:lstStyle/>
              <a:p>
                <a:endParaRPr lang="en-GB" sz="1320"/>
              </a:p>
            </p:txBody>
          </p:sp>
          <p:sp>
            <p:nvSpPr>
              <p:cNvPr id="34" name="Freeform: Shape 33">
                <a:extLst>
                  <a:ext uri="{FF2B5EF4-FFF2-40B4-BE49-F238E27FC236}">
                    <a16:creationId xmlns:a16="http://schemas.microsoft.com/office/drawing/2014/main" id="{974042FE-323B-8BCF-4EA1-32173131A059}"/>
                  </a:ext>
                </a:extLst>
              </p:cNvPr>
              <p:cNvSpPr/>
              <p:nvPr/>
            </p:nvSpPr>
            <p:spPr>
              <a:xfrm>
                <a:off x="1761709" y="3260940"/>
                <a:ext cx="584084" cy="898298"/>
              </a:xfrm>
              <a:custGeom>
                <a:avLst/>
                <a:gdLst>
                  <a:gd name="connsiteX0" fmla="*/ 704299 w 740096"/>
                  <a:gd name="connsiteY0" fmla="*/ 279991 h 898083"/>
                  <a:gd name="connsiteX1" fmla="*/ 568266 w 740096"/>
                  <a:gd name="connsiteY1" fmla="*/ 235086 h 898083"/>
                  <a:gd name="connsiteX2" fmla="*/ 490344 w 740096"/>
                  <a:gd name="connsiteY2" fmla="*/ 55470 h 898083"/>
                  <a:gd name="connsiteX3" fmla="*/ 397894 w 740096"/>
                  <a:gd name="connsiteY3" fmla="*/ 0 h 898083"/>
                  <a:gd name="connsiteX4" fmla="*/ 352990 w 740096"/>
                  <a:gd name="connsiteY4" fmla="*/ 10566 h 898083"/>
                  <a:gd name="connsiteX5" fmla="*/ 168091 w 740096"/>
                  <a:gd name="connsiteY5" fmla="*/ 83205 h 898083"/>
                  <a:gd name="connsiteX6" fmla="*/ 139035 w 740096"/>
                  <a:gd name="connsiteY6" fmla="*/ 112260 h 898083"/>
                  <a:gd name="connsiteX7" fmla="*/ 73000 w 740096"/>
                  <a:gd name="connsiteY7" fmla="*/ 270746 h 898083"/>
                  <a:gd name="connsiteX8" fmla="*/ 102055 w 740096"/>
                  <a:gd name="connsiteY8" fmla="*/ 339423 h 898083"/>
                  <a:gd name="connsiteX9" fmla="*/ 121866 w 740096"/>
                  <a:gd name="connsiteY9" fmla="*/ 343385 h 898083"/>
                  <a:gd name="connsiteX10" fmla="*/ 170732 w 740096"/>
                  <a:gd name="connsiteY10" fmla="*/ 310367 h 898083"/>
                  <a:gd name="connsiteX11" fmla="*/ 224881 w 740096"/>
                  <a:gd name="connsiteY11" fmla="*/ 173013 h 898083"/>
                  <a:gd name="connsiteX12" fmla="*/ 280351 w 740096"/>
                  <a:gd name="connsiteY12" fmla="*/ 151882 h 898083"/>
                  <a:gd name="connsiteX13" fmla="*/ 189222 w 740096"/>
                  <a:gd name="connsiteY13" fmla="*/ 596961 h 898083"/>
                  <a:gd name="connsiteX14" fmla="*/ 12247 w 740096"/>
                  <a:gd name="connsiteY14" fmla="*/ 812237 h 898083"/>
                  <a:gd name="connsiteX15" fmla="*/ 18851 w 740096"/>
                  <a:gd name="connsiteY15" fmla="*/ 886197 h 898083"/>
                  <a:gd name="connsiteX16" fmla="*/ 51868 w 740096"/>
                  <a:gd name="connsiteY16" fmla="*/ 898083 h 898083"/>
                  <a:gd name="connsiteX17" fmla="*/ 92810 w 740096"/>
                  <a:gd name="connsiteY17" fmla="*/ 878272 h 898083"/>
                  <a:gd name="connsiteX18" fmla="*/ 277710 w 740096"/>
                  <a:gd name="connsiteY18" fmla="*/ 653752 h 898083"/>
                  <a:gd name="connsiteX19" fmla="*/ 288275 w 740096"/>
                  <a:gd name="connsiteY19" fmla="*/ 631300 h 898083"/>
                  <a:gd name="connsiteX20" fmla="*/ 319973 w 740096"/>
                  <a:gd name="connsiteY20" fmla="*/ 478097 h 898083"/>
                  <a:gd name="connsiteX21" fmla="*/ 462609 w 740096"/>
                  <a:gd name="connsiteY21" fmla="*/ 581113 h 898083"/>
                  <a:gd name="connsiteX22" fmla="*/ 462609 w 740096"/>
                  <a:gd name="connsiteY22" fmla="*/ 845255 h 898083"/>
                  <a:gd name="connsiteX23" fmla="*/ 515438 w 740096"/>
                  <a:gd name="connsiteY23" fmla="*/ 898083 h 898083"/>
                  <a:gd name="connsiteX24" fmla="*/ 568266 w 740096"/>
                  <a:gd name="connsiteY24" fmla="*/ 845255 h 898083"/>
                  <a:gd name="connsiteX25" fmla="*/ 568266 w 740096"/>
                  <a:gd name="connsiteY25" fmla="*/ 554698 h 898083"/>
                  <a:gd name="connsiteX26" fmla="*/ 547135 w 740096"/>
                  <a:gd name="connsiteY26" fmla="*/ 512436 h 898083"/>
                  <a:gd name="connsiteX27" fmla="*/ 419026 w 740096"/>
                  <a:gd name="connsiteY27" fmla="*/ 418665 h 898083"/>
                  <a:gd name="connsiteX28" fmla="*/ 454685 w 740096"/>
                  <a:gd name="connsiteY28" fmla="*/ 240369 h 898083"/>
                  <a:gd name="connsiteX29" fmla="*/ 479778 w 740096"/>
                  <a:gd name="connsiteY29" fmla="*/ 298481 h 898083"/>
                  <a:gd name="connsiteX30" fmla="*/ 511476 w 740096"/>
                  <a:gd name="connsiteY30" fmla="*/ 327536 h 898083"/>
                  <a:gd name="connsiteX31" fmla="*/ 669961 w 740096"/>
                  <a:gd name="connsiteY31" fmla="*/ 380365 h 898083"/>
                  <a:gd name="connsiteX32" fmla="*/ 687130 w 740096"/>
                  <a:gd name="connsiteY32" fmla="*/ 383006 h 898083"/>
                  <a:gd name="connsiteX33" fmla="*/ 737317 w 740096"/>
                  <a:gd name="connsiteY33" fmla="*/ 347347 h 898083"/>
                  <a:gd name="connsiteX34" fmla="*/ 704299 w 740096"/>
                  <a:gd name="connsiteY34" fmla="*/ 279991 h 898083"/>
                  <a:gd name="connsiteX0" fmla="*/ 704299 w 740096"/>
                  <a:gd name="connsiteY0" fmla="*/ 279991 h 898083"/>
                  <a:gd name="connsiteX1" fmla="*/ 568266 w 740096"/>
                  <a:gd name="connsiteY1" fmla="*/ 235086 h 898083"/>
                  <a:gd name="connsiteX2" fmla="*/ 490344 w 740096"/>
                  <a:gd name="connsiteY2" fmla="*/ 55470 h 898083"/>
                  <a:gd name="connsiteX3" fmla="*/ 397894 w 740096"/>
                  <a:gd name="connsiteY3" fmla="*/ 0 h 898083"/>
                  <a:gd name="connsiteX4" fmla="*/ 352990 w 740096"/>
                  <a:gd name="connsiteY4" fmla="*/ 10566 h 898083"/>
                  <a:gd name="connsiteX5" fmla="*/ 168091 w 740096"/>
                  <a:gd name="connsiteY5" fmla="*/ 83205 h 898083"/>
                  <a:gd name="connsiteX6" fmla="*/ 139035 w 740096"/>
                  <a:gd name="connsiteY6" fmla="*/ 112260 h 898083"/>
                  <a:gd name="connsiteX7" fmla="*/ 73000 w 740096"/>
                  <a:gd name="connsiteY7" fmla="*/ 270746 h 898083"/>
                  <a:gd name="connsiteX8" fmla="*/ 102055 w 740096"/>
                  <a:gd name="connsiteY8" fmla="*/ 339423 h 898083"/>
                  <a:gd name="connsiteX9" fmla="*/ 121866 w 740096"/>
                  <a:gd name="connsiteY9" fmla="*/ 343385 h 898083"/>
                  <a:gd name="connsiteX10" fmla="*/ 170732 w 740096"/>
                  <a:gd name="connsiteY10" fmla="*/ 310367 h 898083"/>
                  <a:gd name="connsiteX11" fmla="*/ 224881 w 740096"/>
                  <a:gd name="connsiteY11" fmla="*/ 173013 h 898083"/>
                  <a:gd name="connsiteX12" fmla="*/ 280351 w 740096"/>
                  <a:gd name="connsiteY12" fmla="*/ 151882 h 898083"/>
                  <a:gd name="connsiteX13" fmla="*/ 189222 w 740096"/>
                  <a:gd name="connsiteY13" fmla="*/ 596961 h 898083"/>
                  <a:gd name="connsiteX14" fmla="*/ 12247 w 740096"/>
                  <a:gd name="connsiteY14" fmla="*/ 812237 h 898083"/>
                  <a:gd name="connsiteX15" fmla="*/ 18851 w 740096"/>
                  <a:gd name="connsiteY15" fmla="*/ 886197 h 898083"/>
                  <a:gd name="connsiteX16" fmla="*/ 51868 w 740096"/>
                  <a:gd name="connsiteY16" fmla="*/ 898083 h 898083"/>
                  <a:gd name="connsiteX17" fmla="*/ 92810 w 740096"/>
                  <a:gd name="connsiteY17" fmla="*/ 878272 h 898083"/>
                  <a:gd name="connsiteX18" fmla="*/ 277710 w 740096"/>
                  <a:gd name="connsiteY18" fmla="*/ 653752 h 898083"/>
                  <a:gd name="connsiteX19" fmla="*/ 288275 w 740096"/>
                  <a:gd name="connsiteY19" fmla="*/ 631300 h 898083"/>
                  <a:gd name="connsiteX20" fmla="*/ 319973 w 740096"/>
                  <a:gd name="connsiteY20" fmla="*/ 478097 h 898083"/>
                  <a:gd name="connsiteX21" fmla="*/ 462609 w 740096"/>
                  <a:gd name="connsiteY21" fmla="*/ 581113 h 898083"/>
                  <a:gd name="connsiteX22" fmla="*/ 462609 w 740096"/>
                  <a:gd name="connsiteY22" fmla="*/ 845255 h 898083"/>
                  <a:gd name="connsiteX23" fmla="*/ 515438 w 740096"/>
                  <a:gd name="connsiteY23" fmla="*/ 898083 h 898083"/>
                  <a:gd name="connsiteX24" fmla="*/ 568266 w 740096"/>
                  <a:gd name="connsiteY24" fmla="*/ 845255 h 898083"/>
                  <a:gd name="connsiteX25" fmla="*/ 568266 w 740096"/>
                  <a:gd name="connsiteY25" fmla="*/ 554698 h 898083"/>
                  <a:gd name="connsiteX26" fmla="*/ 547135 w 740096"/>
                  <a:gd name="connsiteY26" fmla="*/ 512436 h 898083"/>
                  <a:gd name="connsiteX27" fmla="*/ 419026 w 740096"/>
                  <a:gd name="connsiteY27" fmla="*/ 418665 h 898083"/>
                  <a:gd name="connsiteX28" fmla="*/ 454685 w 740096"/>
                  <a:gd name="connsiteY28" fmla="*/ 240369 h 898083"/>
                  <a:gd name="connsiteX29" fmla="*/ 479778 w 740096"/>
                  <a:gd name="connsiteY29" fmla="*/ 298481 h 898083"/>
                  <a:gd name="connsiteX30" fmla="*/ 511476 w 740096"/>
                  <a:gd name="connsiteY30" fmla="*/ 327536 h 898083"/>
                  <a:gd name="connsiteX31" fmla="*/ 591380 w 740096"/>
                  <a:gd name="connsiteY31" fmla="*/ 416084 h 898083"/>
                  <a:gd name="connsiteX32" fmla="*/ 687130 w 740096"/>
                  <a:gd name="connsiteY32" fmla="*/ 383006 h 898083"/>
                  <a:gd name="connsiteX33" fmla="*/ 737317 w 740096"/>
                  <a:gd name="connsiteY33" fmla="*/ 347347 h 898083"/>
                  <a:gd name="connsiteX34" fmla="*/ 704299 w 740096"/>
                  <a:gd name="connsiteY34" fmla="*/ 279991 h 898083"/>
                  <a:gd name="connsiteX0" fmla="*/ 704299 w 740096"/>
                  <a:gd name="connsiteY0" fmla="*/ 279991 h 898083"/>
                  <a:gd name="connsiteX1" fmla="*/ 568266 w 740096"/>
                  <a:gd name="connsiteY1" fmla="*/ 235086 h 898083"/>
                  <a:gd name="connsiteX2" fmla="*/ 490344 w 740096"/>
                  <a:gd name="connsiteY2" fmla="*/ 55470 h 898083"/>
                  <a:gd name="connsiteX3" fmla="*/ 397894 w 740096"/>
                  <a:gd name="connsiteY3" fmla="*/ 0 h 898083"/>
                  <a:gd name="connsiteX4" fmla="*/ 352990 w 740096"/>
                  <a:gd name="connsiteY4" fmla="*/ 10566 h 898083"/>
                  <a:gd name="connsiteX5" fmla="*/ 168091 w 740096"/>
                  <a:gd name="connsiteY5" fmla="*/ 83205 h 898083"/>
                  <a:gd name="connsiteX6" fmla="*/ 139035 w 740096"/>
                  <a:gd name="connsiteY6" fmla="*/ 112260 h 898083"/>
                  <a:gd name="connsiteX7" fmla="*/ 73000 w 740096"/>
                  <a:gd name="connsiteY7" fmla="*/ 270746 h 898083"/>
                  <a:gd name="connsiteX8" fmla="*/ 102055 w 740096"/>
                  <a:gd name="connsiteY8" fmla="*/ 339423 h 898083"/>
                  <a:gd name="connsiteX9" fmla="*/ 121866 w 740096"/>
                  <a:gd name="connsiteY9" fmla="*/ 343385 h 898083"/>
                  <a:gd name="connsiteX10" fmla="*/ 170732 w 740096"/>
                  <a:gd name="connsiteY10" fmla="*/ 310367 h 898083"/>
                  <a:gd name="connsiteX11" fmla="*/ 224881 w 740096"/>
                  <a:gd name="connsiteY11" fmla="*/ 173013 h 898083"/>
                  <a:gd name="connsiteX12" fmla="*/ 280351 w 740096"/>
                  <a:gd name="connsiteY12" fmla="*/ 151882 h 898083"/>
                  <a:gd name="connsiteX13" fmla="*/ 189222 w 740096"/>
                  <a:gd name="connsiteY13" fmla="*/ 596961 h 898083"/>
                  <a:gd name="connsiteX14" fmla="*/ 12247 w 740096"/>
                  <a:gd name="connsiteY14" fmla="*/ 812237 h 898083"/>
                  <a:gd name="connsiteX15" fmla="*/ 18851 w 740096"/>
                  <a:gd name="connsiteY15" fmla="*/ 886197 h 898083"/>
                  <a:gd name="connsiteX16" fmla="*/ 51868 w 740096"/>
                  <a:gd name="connsiteY16" fmla="*/ 898083 h 898083"/>
                  <a:gd name="connsiteX17" fmla="*/ 92810 w 740096"/>
                  <a:gd name="connsiteY17" fmla="*/ 878272 h 898083"/>
                  <a:gd name="connsiteX18" fmla="*/ 277710 w 740096"/>
                  <a:gd name="connsiteY18" fmla="*/ 653752 h 898083"/>
                  <a:gd name="connsiteX19" fmla="*/ 288275 w 740096"/>
                  <a:gd name="connsiteY19" fmla="*/ 631300 h 898083"/>
                  <a:gd name="connsiteX20" fmla="*/ 319973 w 740096"/>
                  <a:gd name="connsiteY20" fmla="*/ 478097 h 898083"/>
                  <a:gd name="connsiteX21" fmla="*/ 462609 w 740096"/>
                  <a:gd name="connsiteY21" fmla="*/ 581113 h 898083"/>
                  <a:gd name="connsiteX22" fmla="*/ 462609 w 740096"/>
                  <a:gd name="connsiteY22" fmla="*/ 845255 h 898083"/>
                  <a:gd name="connsiteX23" fmla="*/ 515438 w 740096"/>
                  <a:gd name="connsiteY23" fmla="*/ 898083 h 898083"/>
                  <a:gd name="connsiteX24" fmla="*/ 568266 w 740096"/>
                  <a:gd name="connsiteY24" fmla="*/ 845255 h 898083"/>
                  <a:gd name="connsiteX25" fmla="*/ 568266 w 740096"/>
                  <a:gd name="connsiteY25" fmla="*/ 554698 h 898083"/>
                  <a:gd name="connsiteX26" fmla="*/ 547135 w 740096"/>
                  <a:gd name="connsiteY26" fmla="*/ 512436 h 898083"/>
                  <a:gd name="connsiteX27" fmla="*/ 419026 w 740096"/>
                  <a:gd name="connsiteY27" fmla="*/ 418665 h 898083"/>
                  <a:gd name="connsiteX28" fmla="*/ 454685 w 740096"/>
                  <a:gd name="connsiteY28" fmla="*/ 240369 h 898083"/>
                  <a:gd name="connsiteX29" fmla="*/ 479778 w 740096"/>
                  <a:gd name="connsiteY29" fmla="*/ 298481 h 898083"/>
                  <a:gd name="connsiteX30" fmla="*/ 511476 w 740096"/>
                  <a:gd name="connsiteY30" fmla="*/ 327536 h 898083"/>
                  <a:gd name="connsiteX31" fmla="*/ 591380 w 740096"/>
                  <a:gd name="connsiteY31" fmla="*/ 416084 h 898083"/>
                  <a:gd name="connsiteX32" fmla="*/ 615693 w 740096"/>
                  <a:gd name="connsiteY32" fmla="*/ 418724 h 898083"/>
                  <a:gd name="connsiteX33" fmla="*/ 737317 w 740096"/>
                  <a:gd name="connsiteY33" fmla="*/ 347347 h 898083"/>
                  <a:gd name="connsiteX34" fmla="*/ 704299 w 740096"/>
                  <a:gd name="connsiteY34" fmla="*/ 279991 h 898083"/>
                  <a:gd name="connsiteX0" fmla="*/ 704299 w 710673"/>
                  <a:gd name="connsiteY0" fmla="*/ 279991 h 898083"/>
                  <a:gd name="connsiteX1" fmla="*/ 568266 w 710673"/>
                  <a:gd name="connsiteY1" fmla="*/ 235086 h 898083"/>
                  <a:gd name="connsiteX2" fmla="*/ 490344 w 710673"/>
                  <a:gd name="connsiteY2" fmla="*/ 55470 h 898083"/>
                  <a:gd name="connsiteX3" fmla="*/ 397894 w 710673"/>
                  <a:gd name="connsiteY3" fmla="*/ 0 h 898083"/>
                  <a:gd name="connsiteX4" fmla="*/ 352990 w 710673"/>
                  <a:gd name="connsiteY4" fmla="*/ 10566 h 898083"/>
                  <a:gd name="connsiteX5" fmla="*/ 168091 w 710673"/>
                  <a:gd name="connsiteY5" fmla="*/ 83205 h 898083"/>
                  <a:gd name="connsiteX6" fmla="*/ 139035 w 710673"/>
                  <a:gd name="connsiteY6" fmla="*/ 112260 h 898083"/>
                  <a:gd name="connsiteX7" fmla="*/ 73000 w 710673"/>
                  <a:gd name="connsiteY7" fmla="*/ 270746 h 898083"/>
                  <a:gd name="connsiteX8" fmla="*/ 102055 w 710673"/>
                  <a:gd name="connsiteY8" fmla="*/ 339423 h 898083"/>
                  <a:gd name="connsiteX9" fmla="*/ 121866 w 710673"/>
                  <a:gd name="connsiteY9" fmla="*/ 343385 h 898083"/>
                  <a:gd name="connsiteX10" fmla="*/ 170732 w 710673"/>
                  <a:gd name="connsiteY10" fmla="*/ 310367 h 898083"/>
                  <a:gd name="connsiteX11" fmla="*/ 224881 w 710673"/>
                  <a:gd name="connsiteY11" fmla="*/ 173013 h 898083"/>
                  <a:gd name="connsiteX12" fmla="*/ 280351 w 710673"/>
                  <a:gd name="connsiteY12" fmla="*/ 151882 h 898083"/>
                  <a:gd name="connsiteX13" fmla="*/ 189222 w 710673"/>
                  <a:gd name="connsiteY13" fmla="*/ 596961 h 898083"/>
                  <a:gd name="connsiteX14" fmla="*/ 12247 w 710673"/>
                  <a:gd name="connsiteY14" fmla="*/ 812237 h 898083"/>
                  <a:gd name="connsiteX15" fmla="*/ 18851 w 710673"/>
                  <a:gd name="connsiteY15" fmla="*/ 886197 h 898083"/>
                  <a:gd name="connsiteX16" fmla="*/ 51868 w 710673"/>
                  <a:gd name="connsiteY16" fmla="*/ 898083 h 898083"/>
                  <a:gd name="connsiteX17" fmla="*/ 92810 w 710673"/>
                  <a:gd name="connsiteY17" fmla="*/ 878272 h 898083"/>
                  <a:gd name="connsiteX18" fmla="*/ 277710 w 710673"/>
                  <a:gd name="connsiteY18" fmla="*/ 653752 h 898083"/>
                  <a:gd name="connsiteX19" fmla="*/ 288275 w 710673"/>
                  <a:gd name="connsiteY19" fmla="*/ 631300 h 898083"/>
                  <a:gd name="connsiteX20" fmla="*/ 319973 w 710673"/>
                  <a:gd name="connsiteY20" fmla="*/ 478097 h 898083"/>
                  <a:gd name="connsiteX21" fmla="*/ 462609 w 710673"/>
                  <a:gd name="connsiteY21" fmla="*/ 581113 h 898083"/>
                  <a:gd name="connsiteX22" fmla="*/ 462609 w 710673"/>
                  <a:gd name="connsiteY22" fmla="*/ 845255 h 898083"/>
                  <a:gd name="connsiteX23" fmla="*/ 515438 w 710673"/>
                  <a:gd name="connsiteY23" fmla="*/ 898083 h 898083"/>
                  <a:gd name="connsiteX24" fmla="*/ 568266 w 710673"/>
                  <a:gd name="connsiteY24" fmla="*/ 845255 h 898083"/>
                  <a:gd name="connsiteX25" fmla="*/ 568266 w 710673"/>
                  <a:gd name="connsiteY25" fmla="*/ 554698 h 898083"/>
                  <a:gd name="connsiteX26" fmla="*/ 547135 w 710673"/>
                  <a:gd name="connsiteY26" fmla="*/ 512436 h 898083"/>
                  <a:gd name="connsiteX27" fmla="*/ 419026 w 710673"/>
                  <a:gd name="connsiteY27" fmla="*/ 418665 h 898083"/>
                  <a:gd name="connsiteX28" fmla="*/ 454685 w 710673"/>
                  <a:gd name="connsiteY28" fmla="*/ 240369 h 898083"/>
                  <a:gd name="connsiteX29" fmla="*/ 479778 w 710673"/>
                  <a:gd name="connsiteY29" fmla="*/ 298481 h 898083"/>
                  <a:gd name="connsiteX30" fmla="*/ 511476 w 710673"/>
                  <a:gd name="connsiteY30" fmla="*/ 327536 h 898083"/>
                  <a:gd name="connsiteX31" fmla="*/ 591380 w 710673"/>
                  <a:gd name="connsiteY31" fmla="*/ 416084 h 898083"/>
                  <a:gd name="connsiteX32" fmla="*/ 615693 w 710673"/>
                  <a:gd name="connsiteY32" fmla="*/ 418724 h 898083"/>
                  <a:gd name="connsiteX33" fmla="*/ 651592 w 710673"/>
                  <a:gd name="connsiteY33" fmla="*/ 380685 h 898083"/>
                  <a:gd name="connsiteX34" fmla="*/ 704299 w 710673"/>
                  <a:gd name="connsiteY34" fmla="*/ 279991 h 898083"/>
                  <a:gd name="connsiteX0" fmla="*/ 609049 w 653604"/>
                  <a:gd name="connsiteY0" fmla="*/ 303803 h 898083"/>
                  <a:gd name="connsiteX1" fmla="*/ 568266 w 653604"/>
                  <a:gd name="connsiteY1" fmla="*/ 235086 h 898083"/>
                  <a:gd name="connsiteX2" fmla="*/ 490344 w 653604"/>
                  <a:gd name="connsiteY2" fmla="*/ 55470 h 898083"/>
                  <a:gd name="connsiteX3" fmla="*/ 397894 w 653604"/>
                  <a:gd name="connsiteY3" fmla="*/ 0 h 898083"/>
                  <a:gd name="connsiteX4" fmla="*/ 352990 w 653604"/>
                  <a:gd name="connsiteY4" fmla="*/ 10566 h 898083"/>
                  <a:gd name="connsiteX5" fmla="*/ 168091 w 653604"/>
                  <a:gd name="connsiteY5" fmla="*/ 83205 h 898083"/>
                  <a:gd name="connsiteX6" fmla="*/ 139035 w 653604"/>
                  <a:gd name="connsiteY6" fmla="*/ 112260 h 898083"/>
                  <a:gd name="connsiteX7" fmla="*/ 73000 w 653604"/>
                  <a:gd name="connsiteY7" fmla="*/ 270746 h 898083"/>
                  <a:gd name="connsiteX8" fmla="*/ 102055 w 653604"/>
                  <a:gd name="connsiteY8" fmla="*/ 339423 h 898083"/>
                  <a:gd name="connsiteX9" fmla="*/ 121866 w 653604"/>
                  <a:gd name="connsiteY9" fmla="*/ 343385 h 898083"/>
                  <a:gd name="connsiteX10" fmla="*/ 170732 w 653604"/>
                  <a:gd name="connsiteY10" fmla="*/ 310367 h 898083"/>
                  <a:gd name="connsiteX11" fmla="*/ 224881 w 653604"/>
                  <a:gd name="connsiteY11" fmla="*/ 173013 h 898083"/>
                  <a:gd name="connsiteX12" fmla="*/ 280351 w 653604"/>
                  <a:gd name="connsiteY12" fmla="*/ 151882 h 898083"/>
                  <a:gd name="connsiteX13" fmla="*/ 189222 w 653604"/>
                  <a:gd name="connsiteY13" fmla="*/ 596961 h 898083"/>
                  <a:gd name="connsiteX14" fmla="*/ 12247 w 653604"/>
                  <a:gd name="connsiteY14" fmla="*/ 812237 h 898083"/>
                  <a:gd name="connsiteX15" fmla="*/ 18851 w 653604"/>
                  <a:gd name="connsiteY15" fmla="*/ 886197 h 898083"/>
                  <a:gd name="connsiteX16" fmla="*/ 51868 w 653604"/>
                  <a:gd name="connsiteY16" fmla="*/ 898083 h 898083"/>
                  <a:gd name="connsiteX17" fmla="*/ 92810 w 653604"/>
                  <a:gd name="connsiteY17" fmla="*/ 878272 h 898083"/>
                  <a:gd name="connsiteX18" fmla="*/ 277710 w 653604"/>
                  <a:gd name="connsiteY18" fmla="*/ 653752 h 898083"/>
                  <a:gd name="connsiteX19" fmla="*/ 288275 w 653604"/>
                  <a:gd name="connsiteY19" fmla="*/ 631300 h 898083"/>
                  <a:gd name="connsiteX20" fmla="*/ 319973 w 653604"/>
                  <a:gd name="connsiteY20" fmla="*/ 478097 h 898083"/>
                  <a:gd name="connsiteX21" fmla="*/ 462609 w 653604"/>
                  <a:gd name="connsiteY21" fmla="*/ 581113 h 898083"/>
                  <a:gd name="connsiteX22" fmla="*/ 462609 w 653604"/>
                  <a:gd name="connsiteY22" fmla="*/ 845255 h 898083"/>
                  <a:gd name="connsiteX23" fmla="*/ 515438 w 653604"/>
                  <a:gd name="connsiteY23" fmla="*/ 898083 h 898083"/>
                  <a:gd name="connsiteX24" fmla="*/ 568266 w 653604"/>
                  <a:gd name="connsiteY24" fmla="*/ 845255 h 898083"/>
                  <a:gd name="connsiteX25" fmla="*/ 568266 w 653604"/>
                  <a:gd name="connsiteY25" fmla="*/ 554698 h 898083"/>
                  <a:gd name="connsiteX26" fmla="*/ 547135 w 653604"/>
                  <a:gd name="connsiteY26" fmla="*/ 512436 h 898083"/>
                  <a:gd name="connsiteX27" fmla="*/ 419026 w 653604"/>
                  <a:gd name="connsiteY27" fmla="*/ 418665 h 898083"/>
                  <a:gd name="connsiteX28" fmla="*/ 454685 w 653604"/>
                  <a:gd name="connsiteY28" fmla="*/ 240369 h 898083"/>
                  <a:gd name="connsiteX29" fmla="*/ 479778 w 653604"/>
                  <a:gd name="connsiteY29" fmla="*/ 298481 h 898083"/>
                  <a:gd name="connsiteX30" fmla="*/ 511476 w 653604"/>
                  <a:gd name="connsiteY30" fmla="*/ 327536 h 898083"/>
                  <a:gd name="connsiteX31" fmla="*/ 591380 w 653604"/>
                  <a:gd name="connsiteY31" fmla="*/ 416084 h 898083"/>
                  <a:gd name="connsiteX32" fmla="*/ 615693 w 653604"/>
                  <a:gd name="connsiteY32" fmla="*/ 418724 h 898083"/>
                  <a:gd name="connsiteX33" fmla="*/ 651592 w 653604"/>
                  <a:gd name="connsiteY33" fmla="*/ 380685 h 898083"/>
                  <a:gd name="connsiteX34" fmla="*/ 609049 w 653604"/>
                  <a:gd name="connsiteY34" fmla="*/ 303803 h 898083"/>
                  <a:gd name="connsiteX0" fmla="*/ 609049 w 653604"/>
                  <a:gd name="connsiteY0" fmla="*/ 303803 h 898083"/>
                  <a:gd name="connsiteX1" fmla="*/ 568266 w 653604"/>
                  <a:gd name="connsiteY1" fmla="*/ 235086 h 898083"/>
                  <a:gd name="connsiteX2" fmla="*/ 490344 w 653604"/>
                  <a:gd name="connsiteY2" fmla="*/ 55470 h 898083"/>
                  <a:gd name="connsiteX3" fmla="*/ 397894 w 653604"/>
                  <a:gd name="connsiteY3" fmla="*/ 0 h 898083"/>
                  <a:gd name="connsiteX4" fmla="*/ 352990 w 653604"/>
                  <a:gd name="connsiteY4" fmla="*/ 10566 h 898083"/>
                  <a:gd name="connsiteX5" fmla="*/ 168091 w 653604"/>
                  <a:gd name="connsiteY5" fmla="*/ 83205 h 898083"/>
                  <a:gd name="connsiteX6" fmla="*/ 139035 w 653604"/>
                  <a:gd name="connsiteY6" fmla="*/ 112260 h 898083"/>
                  <a:gd name="connsiteX7" fmla="*/ 73000 w 653604"/>
                  <a:gd name="connsiteY7" fmla="*/ 270746 h 898083"/>
                  <a:gd name="connsiteX8" fmla="*/ 102055 w 653604"/>
                  <a:gd name="connsiteY8" fmla="*/ 339423 h 898083"/>
                  <a:gd name="connsiteX9" fmla="*/ 121866 w 653604"/>
                  <a:gd name="connsiteY9" fmla="*/ 343385 h 898083"/>
                  <a:gd name="connsiteX10" fmla="*/ 170732 w 653604"/>
                  <a:gd name="connsiteY10" fmla="*/ 310367 h 898083"/>
                  <a:gd name="connsiteX11" fmla="*/ 224881 w 653604"/>
                  <a:gd name="connsiteY11" fmla="*/ 173013 h 898083"/>
                  <a:gd name="connsiteX12" fmla="*/ 280351 w 653604"/>
                  <a:gd name="connsiteY12" fmla="*/ 151882 h 898083"/>
                  <a:gd name="connsiteX13" fmla="*/ 189222 w 653604"/>
                  <a:gd name="connsiteY13" fmla="*/ 596961 h 898083"/>
                  <a:gd name="connsiteX14" fmla="*/ 12247 w 653604"/>
                  <a:gd name="connsiteY14" fmla="*/ 812237 h 898083"/>
                  <a:gd name="connsiteX15" fmla="*/ 18851 w 653604"/>
                  <a:gd name="connsiteY15" fmla="*/ 886197 h 898083"/>
                  <a:gd name="connsiteX16" fmla="*/ 51868 w 653604"/>
                  <a:gd name="connsiteY16" fmla="*/ 898083 h 898083"/>
                  <a:gd name="connsiteX17" fmla="*/ 92810 w 653604"/>
                  <a:gd name="connsiteY17" fmla="*/ 878272 h 898083"/>
                  <a:gd name="connsiteX18" fmla="*/ 277710 w 653604"/>
                  <a:gd name="connsiteY18" fmla="*/ 653752 h 898083"/>
                  <a:gd name="connsiteX19" fmla="*/ 288275 w 653604"/>
                  <a:gd name="connsiteY19" fmla="*/ 631300 h 898083"/>
                  <a:gd name="connsiteX20" fmla="*/ 319973 w 653604"/>
                  <a:gd name="connsiteY20" fmla="*/ 478097 h 898083"/>
                  <a:gd name="connsiteX21" fmla="*/ 462609 w 653604"/>
                  <a:gd name="connsiteY21" fmla="*/ 581113 h 898083"/>
                  <a:gd name="connsiteX22" fmla="*/ 462609 w 653604"/>
                  <a:gd name="connsiteY22" fmla="*/ 845255 h 898083"/>
                  <a:gd name="connsiteX23" fmla="*/ 515438 w 653604"/>
                  <a:gd name="connsiteY23" fmla="*/ 898083 h 898083"/>
                  <a:gd name="connsiteX24" fmla="*/ 568266 w 653604"/>
                  <a:gd name="connsiteY24" fmla="*/ 845255 h 898083"/>
                  <a:gd name="connsiteX25" fmla="*/ 568266 w 653604"/>
                  <a:gd name="connsiteY25" fmla="*/ 554698 h 898083"/>
                  <a:gd name="connsiteX26" fmla="*/ 547135 w 653604"/>
                  <a:gd name="connsiteY26" fmla="*/ 512436 h 898083"/>
                  <a:gd name="connsiteX27" fmla="*/ 419026 w 653604"/>
                  <a:gd name="connsiteY27" fmla="*/ 418665 h 898083"/>
                  <a:gd name="connsiteX28" fmla="*/ 454685 w 653604"/>
                  <a:gd name="connsiteY28" fmla="*/ 240369 h 898083"/>
                  <a:gd name="connsiteX29" fmla="*/ 479778 w 653604"/>
                  <a:gd name="connsiteY29" fmla="*/ 298481 h 898083"/>
                  <a:gd name="connsiteX30" fmla="*/ 511476 w 653604"/>
                  <a:gd name="connsiteY30" fmla="*/ 327536 h 898083"/>
                  <a:gd name="connsiteX31" fmla="*/ 591380 w 653604"/>
                  <a:gd name="connsiteY31" fmla="*/ 416084 h 898083"/>
                  <a:gd name="connsiteX32" fmla="*/ 615693 w 653604"/>
                  <a:gd name="connsiteY32" fmla="*/ 418724 h 898083"/>
                  <a:gd name="connsiteX33" fmla="*/ 651592 w 653604"/>
                  <a:gd name="connsiteY33" fmla="*/ 380685 h 898083"/>
                  <a:gd name="connsiteX34" fmla="*/ 609049 w 653604"/>
                  <a:gd name="connsiteY34" fmla="*/ 303803 h 898083"/>
                  <a:gd name="connsiteX0" fmla="*/ 609049 w 653604"/>
                  <a:gd name="connsiteY0" fmla="*/ 303803 h 898083"/>
                  <a:gd name="connsiteX1" fmla="*/ 568266 w 653604"/>
                  <a:gd name="connsiteY1" fmla="*/ 235086 h 898083"/>
                  <a:gd name="connsiteX2" fmla="*/ 490344 w 653604"/>
                  <a:gd name="connsiteY2" fmla="*/ 55470 h 898083"/>
                  <a:gd name="connsiteX3" fmla="*/ 397894 w 653604"/>
                  <a:gd name="connsiteY3" fmla="*/ 0 h 898083"/>
                  <a:gd name="connsiteX4" fmla="*/ 352990 w 653604"/>
                  <a:gd name="connsiteY4" fmla="*/ 10566 h 898083"/>
                  <a:gd name="connsiteX5" fmla="*/ 168091 w 653604"/>
                  <a:gd name="connsiteY5" fmla="*/ 83205 h 898083"/>
                  <a:gd name="connsiteX6" fmla="*/ 139035 w 653604"/>
                  <a:gd name="connsiteY6" fmla="*/ 112260 h 898083"/>
                  <a:gd name="connsiteX7" fmla="*/ 73000 w 653604"/>
                  <a:gd name="connsiteY7" fmla="*/ 270746 h 898083"/>
                  <a:gd name="connsiteX8" fmla="*/ 102055 w 653604"/>
                  <a:gd name="connsiteY8" fmla="*/ 339423 h 898083"/>
                  <a:gd name="connsiteX9" fmla="*/ 121866 w 653604"/>
                  <a:gd name="connsiteY9" fmla="*/ 343385 h 898083"/>
                  <a:gd name="connsiteX10" fmla="*/ 170732 w 653604"/>
                  <a:gd name="connsiteY10" fmla="*/ 310367 h 898083"/>
                  <a:gd name="connsiteX11" fmla="*/ 224881 w 653604"/>
                  <a:gd name="connsiteY11" fmla="*/ 173013 h 898083"/>
                  <a:gd name="connsiteX12" fmla="*/ 280351 w 653604"/>
                  <a:gd name="connsiteY12" fmla="*/ 151882 h 898083"/>
                  <a:gd name="connsiteX13" fmla="*/ 189222 w 653604"/>
                  <a:gd name="connsiteY13" fmla="*/ 596961 h 898083"/>
                  <a:gd name="connsiteX14" fmla="*/ 12247 w 653604"/>
                  <a:gd name="connsiteY14" fmla="*/ 812237 h 898083"/>
                  <a:gd name="connsiteX15" fmla="*/ 18851 w 653604"/>
                  <a:gd name="connsiteY15" fmla="*/ 886197 h 898083"/>
                  <a:gd name="connsiteX16" fmla="*/ 51868 w 653604"/>
                  <a:gd name="connsiteY16" fmla="*/ 898083 h 898083"/>
                  <a:gd name="connsiteX17" fmla="*/ 92810 w 653604"/>
                  <a:gd name="connsiteY17" fmla="*/ 878272 h 898083"/>
                  <a:gd name="connsiteX18" fmla="*/ 277710 w 653604"/>
                  <a:gd name="connsiteY18" fmla="*/ 653752 h 898083"/>
                  <a:gd name="connsiteX19" fmla="*/ 288275 w 653604"/>
                  <a:gd name="connsiteY19" fmla="*/ 631300 h 898083"/>
                  <a:gd name="connsiteX20" fmla="*/ 319973 w 653604"/>
                  <a:gd name="connsiteY20" fmla="*/ 478097 h 898083"/>
                  <a:gd name="connsiteX21" fmla="*/ 462609 w 653604"/>
                  <a:gd name="connsiteY21" fmla="*/ 581113 h 898083"/>
                  <a:gd name="connsiteX22" fmla="*/ 462609 w 653604"/>
                  <a:gd name="connsiteY22" fmla="*/ 845255 h 898083"/>
                  <a:gd name="connsiteX23" fmla="*/ 515438 w 653604"/>
                  <a:gd name="connsiteY23" fmla="*/ 898083 h 898083"/>
                  <a:gd name="connsiteX24" fmla="*/ 568266 w 653604"/>
                  <a:gd name="connsiteY24" fmla="*/ 845255 h 898083"/>
                  <a:gd name="connsiteX25" fmla="*/ 568266 w 653604"/>
                  <a:gd name="connsiteY25" fmla="*/ 554698 h 898083"/>
                  <a:gd name="connsiteX26" fmla="*/ 547135 w 653604"/>
                  <a:gd name="connsiteY26" fmla="*/ 512436 h 898083"/>
                  <a:gd name="connsiteX27" fmla="*/ 419026 w 653604"/>
                  <a:gd name="connsiteY27" fmla="*/ 418665 h 898083"/>
                  <a:gd name="connsiteX28" fmla="*/ 454685 w 653604"/>
                  <a:gd name="connsiteY28" fmla="*/ 240369 h 898083"/>
                  <a:gd name="connsiteX29" fmla="*/ 479778 w 653604"/>
                  <a:gd name="connsiteY29" fmla="*/ 298481 h 898083"/>
                  <a:gd name="connsiteX30" fmla="*/ 537670 w 653604"/>
                  <a:gd name="connsiteY30" fmla="*/ 363255 h 898083"/>
                  <a:gd name="connsiteX31" fmla="*/ 591380 w 653604"/>
                  <a:gd name="connsiteY31" fmla="*/ 416084 h 898083"/>
                  <a:gd name="connsiteX32" fmla="*/ 615693 w 653604"/>
                  <a:gd name="connsiteY32" fmla="*/ 418724 h 898083"/>
                  <a:gd name="connsiteX33" fmla="*/ 651592 w 653604"/>
                  <a:gd name="connsiteY33" fmla="*/ 380685 h 898083"/>
                  <a:gd name="connsiteX34" fmla="*/ 609049 w 653604"/>
                  <a:gd name="connsiteY34" fmla="*/ 303803 h 898083"/>
                  <a:gd name="connsiteX0" fmla="*/ 609049 w 653604"/>
                  <a:gd name="connsiteY0" fmla="*/ 303803 h 898083"/>
                  <a:gd name="connsiteX1" fmla="*/ 561123 w 653604"/>
                  <a:gd name="connsiteY1" fmla="*/ 251754 h 898083"/>
                  <a:gd name="connsiteX2" fmla="*/ 490344 w 653604"/>
                  <a:gd name="connsiteY2" fmla="*/ 55470 h 898083"/>
                  <a:gd name="connsiteX3" fmla="*/ 397894 w 653604"/>
                  <a:gd name="connsiteY3" fmla="*/ 0 h 898083"/>
                  <a:gd name="connsiteX4" fmla="*/ 352990 w 653604"/>
                  <a:gd name="connsiteY4" fmla="*/ 10566 h 898083"/>
                  <a:gd name="connsiteX5" fmla="*/ 168091 w 653604"/>
                  <a:gd name="connsiteY5" fmla="*/ 83205 h 898083"/>
                  <a:gd name="connsiteX6" fmla="*/ 139035 w 653604"/>
                  <a:gd name="connsiteY6" fmla="*/ 112260 h 898083"/>
                  <a:gd name="connsiteX7" fmla="*/ 73000 w 653604"/>
                  <a:gd name="connsiteY7" fmla="*/ 270746 h 898083"/>
                  <a:gd name="connsiteX8" fmla="*/ 102055 w 653604"/>
                  <a:gd name="connsiteY8" fmla="*/ 339423 h 898083"/>
                  <a:gd name="connsiteX9" fmla="*/ 121866 w 653604"/>
                  <a:gd name="connsiteY9" fmla="*/ 343385 h 898083"/>
                  <a:gd name="connsiteX10" fmla="*/ 170732 w 653604"/>
                  <a:gd name="connsiteY10" fmla="*/ 310367 h 898083"/>
                  <a:gd name="connsiteX11" fmla="*/ 224881 w 653604"/>
                  <a:gd name="connsiteY11" fmla="*/ 173013 h 898083"/>
                  <a:gd name="connsiteX12" fmla="*/ 280351 w 653604"/>
                  <a:gd name="connsiteY12" fmla="*/ 151882 h 898083"/>
                  <a:gd name="connsiteX13" fmla="*/ 189222 w 653604"/>
                  <a:gd name="connsiteY13" fmla="*/ 596961 h 898083"/>
                  <a:gd name="connsiteX14" fmla="*/ 12247 w 653604"/>
                  <a:gd name="connsiteY14" fmla="*/ 812237 h 898083"/>
                  <a:gd name="connsiteX15" fmla="*/ 18851 w 653604"/>
                  <a:gd name="connsiteY15" fmla="*/ 886197 h 898083"/>
                  <a:gd name="connsiteX16" fmla="*/ 51868 w 653604"/>
                  <a:gd name="connsiteY16" fmla="*/ 898083 h 898083"/>
                  <a:gd name="connsiteX17" fmla="*/ 92810 w 653604"/>
                  <a:gd name="connsiteY17" fmla="*/ 878272 h 898083"/>
                  <a:gd name="connsiteX18" fmla="*/ 277710 w 653604"/>
                  <a:gd name="connsiteY18" fmla="*/ 653752 h 898083"/>
                  <a:gd name="connsiteX19" fmla="*/ 288275 w 653604"/>
                  <a:gd name="connsiteY19" fmla="*/ 631300 h 898083"/>
                  <a:gd name="connsiteX20" fmla="*/ 319973 w 653604"/>
                  <a:gd name="connsiteY20" fmla="*/ 478097 h 898083"/>
                  <a:gd name="connsiteX21" fmla="*/ 462609 w 653604"/>
                  <a:gd name="connsiteY21" fmla="*/ 581113 h 898083"/>
                  <a:gd name="connsiteX22" fmla="*/ 462609 w 653604"/>
                  <a:gd name="connsiteY22" fmla="*/ 845255 h 898083"/>
                  <a:gd name="connsiteX23" fmla="*/ 515438 w 653604"/>
                  <a:gd name="connsiteY23" fmla="*/ 898083 h 898083"/>
                  <a:gd name="connsiteX24" fmla="*/ 568266 w 653604"/>
                  <a:gd name="connsiteY24" fmla="*/ 845255 h 898083"/>
                  <a:gd name="connsiteX25" fmla="*/ 568266 w 653604"/>
                  <a:gd name="connsiteY25" fmla="*/ 554698 h 898083"/>
                  <a:gd name="connsiteX26" fmla="*/ 547135 w 653604"/>
                  <a:gd name="connsiteY26" fmla="*/ 512436 h 898083"/>
                  <a:gd name="connsiteX27" fmla="*/ 419026 w 653604"/>
                  <a:gd name="connsiteY27" fmla="*/ 418665 h 898083"/>
                  <a:gd name="connsiteX28" fmla="*/ 454685 w 653604"/>
                  <a:gd name="connsiteY28" fmla="*/ 240369 h 898083"/>
                  <a:gd name="connsiteX29" fmla="*/ 479778 w 653604"/>
                  <a:gd name="connsiteY29" fmla="*/ 298481 h 898083"/>
                  <a:gd name="connsiteX30" fmla="*/ 537670 w 653604"/>
                  <a:gd name="connsiteY30" fmla="*/ 363255 h 898083"/>
                  <a:gd name="connsiteX31" fmla="*/ 591380 w 653604"/>
                  <a:gd name="connsiteY31" fmla="*/ 416084 h 898083"/>
                  <a:gd name="connsiteX32" fmla="*/ 615693 w 653604"/>
                  <a:gd name="connsiteY32" fmla="*/ 418724 h 898083"/>
                  <a:gd name="connsiteX33" fmla="*/ 651592 w 653604"/>
                  <a:gd name="connsiteY33" fmla="*/ 380685 h 898083"/>
                  <a:gd name="connsiteX34" fmla="*/ 609049 w 653604"/>
                  <a:gd name="connsiteY34" fmla="*/ 303803 h 898083"/>
                  <a:gd name="connsiteX0" fmla="*/ 609049 w 653604"/>
                  <a:gd name="connsiteY0" fmla="*/ 303803 h 898083"/>
                  <a:gd name="connsiteX1" fmla="*/ 561123 w 653604"/>
                  <a:gd name="connsiteY1" fmla="*/ 251754 h 898083"/>
                  <a:gd name="connsiteX2" fmla="*/ 490344 w 653604"/>
                  <a:gd name="connsiteY2" fmla="*/ 55470 h 898083"/>
                  <a:gd name="connsiteX3" fmla="*/ 397894 w 653604"/>
                  <a:gd name="connsiteY3" fmla="*/ 0 h 898083"/>
                  <a:gd name="connsiteX4" fmla="*/ 352990 w 653604"/>
                  <a:gd name="connsiteY4" fmla="*/ 10566 h 898083"/>
                  <a:gd name="connsiteX5" fmla="*/ 168091 w 653604"/>
                  <a:gd name="connsiteY5" fmla="*/ 83205 h 898083"/>
                  <a:gd name="connsiteX6" fmla="*/ 139035 w 653604"/>
                  <a:gd name="connsiteY6" fmla="*/ 112260 h 898083"/>
                  <a:gd name="connsiteX7" fmla="*/ 73000 w 653604"/>
                  <a:gd name="connsiteY7" fmla="*/ 270746 h 898083"/>
                  <a:gd name="connsiteX8" fmla="*/ 102055 w 653604"/>
                  <a:gd name="connsiteY8" fmla="*/ 339423 h 898083"/>
                  <a:gd name="connsiteX9" fmla="*/ 121866 w 653604"/>
                  <a:gd name="connsiteY9" fmla="*/ 343385 h 898083"/>
                  <a:gd name="connsiteX10" fmla="*/ 170732 w 653604"/>
                  <a:gd name="connsiteY10" fmla="*/ 310367 h 898083"/>
                  <a:gd name="connsiteX11" fmla="*/ 224881 w 653604"/>
                  <a:gd name="connsiteY11" fmla="*/ 173013 h 898083"/>
                  <a:gd name="connsiteX12" fmla="*/ 280351 w 653604"/>
                  <a:gd name="connsiteY12" fmla="*/ 151882 h 898083"/>
                  <a:gd name="connsiteX13" fmla="*/ 189222 w 653604"/>
                  <a:gd name="connsiteY13" fmla="*/ 596961 h 898083"/>
                  <a:gd name="connsiteX14" fmla="*/ 12247 w 653604"/>
                  <a:gd name="connsiteY14" fmla="*/ 812237 h 898083"/>
                  <a:gd name="connsiteX15" fmla="*/ 18851 w 653604"/>
                  <a:gd name="connsiteY15" fmla="*/ 886197 h 898083"/>
                  <a:gd name="connsiteX16" fmla="*/ 51868 w 653604"/>
                  <a:gd name="connsiteY16" fmla="*/ 898083 h 898083"/>
                  <a:gd name="connsiteX17" fmla="*/ 92810 w 653604"/>
                  <a:gd name="connsiteY17" fmla="*/ 878272 h 898083"/>
                  <a:gd name="connsiteX18" fmla="*/ 277710 w 653604"/>
                  <a:gd name="connsiteY18" fmla="*/ 653752 h 898083"/>
                  <a:gd name="connsiteX19" fmla="*/ 288275 w 653604"/>
                  <a:gd name="connsiteY19" fmla="*/ 631300 h 898083"/>
                  <a:gd name="connsiteX20" fmla="*/ 319973 w 653604"/>
                  <a:gd name="connsiteY20" fmla="*/ 478097 h 898083"/>
                  <a:gd name="connsiteX21" fmla="*/ 410221 w 653604"/>
                  <a:gd name="connsiteY21" fmla="*/ 612069 h 898083"/>
                  <a:gd name="connsiteX22" fmla="*/ 462609 w 653604"/>
                  <a:gd name="connsiteY22" fmla="*/ 845255 h 898083"/>
                  <a:gd name="connsiteX23" fmla="*/ 515438 w 653604"/>
                  <a:gd name="connsiteY23" fmla="*/ 898083 h 898083"/>
                  <a:gd name="connsiteX24" fmla="*/ 568266 w 653604"/>
                  <a:gd name="connsiteY24" fmla="*/ 845255 h 898083"/>
                  <a:gd name="connsiteX25" fmla="*/ 568266 w 653604"/>
                  <a:gd name="connsiteY25" fmla="*/ 554698 h 898083"/>
                  <a:gd name="connsiteX26" fmla="*/ 547135 w 653604"/>
                  <a:gd name="connsiteY26" fmla="*/ 512436 h 898083"/>
                  <a:gd name="connsiteX27" fmla="*/ 419026 w 653604"/>
                  <a:gd name="connsiteY27" fmla="*/ 418665 h 898083"/>
                  <a:gd name="connsiteX28" fmla="*/ 454685 w 653604"/>
                  <a:gd name="connsiteY28" fmla="*/ 240369 h 898083"/>
                  <a:gd name="connsiteX29" fmla="*/ 479778 w 653604"/>
                  <a:gd name="connsiteY29" fmla="*/ 298481 h 898083"/>
                  <a:gd name="connsiteX30" fmla="*/ 537670 w 653604"/>
                  <a:gd name="connsiteY30" fmla="*/ 363255 h 898083"/>
                  <a:gd name="connsiteX31" fmla="*/ 591380 w 653604"/>
                  <a:gd name="connsiteY31" fmla="*/ 416084 h 898083"/>
                  <a:gd name="connsiteX32" fmla="*/ 615693 w 653604"/>
                  <a:gd name="connsiteY32" fmla="*/ 418724 h 898083"/>
                  <a:gd name="connsiteX33" fmla="*/ 651592 w 653604"/>
                  <a:gd name="connsiteY33" fmla="*/ 380685 h 898083"/>
                  <a:gd name="connsiteX34" fmla="*/ 609049 w 653604"/>
                  <a:gd name="connsiteY34" fmla="*/ 303803 h 898083"/>
                  <a:gd name="connsiteX0" fmla="*/ 609049 w 653604"/>
                  <a:gd name="connsiteY0" fmla="*/ 303803 h 898083"/>
                  <a:gd name="connsiteX1" fmla="*/ 561123 w 653604"/>
                  <a:gd name="connsiteY1" fmla="*/ 251754 h 898083"/>
                  <a:gd name="connsiteX2" fmla="*/ 490344 w 653604"/>
                  <a:gd name="connsiteY2" fmla="*/ 55470 h 898083"/>
                  <a:gd name="connsiteX3" fmla="*/ 397894 w 653604"/>
                  <a:gd name="connsiteY3" fmla="*/ 0 h 898083"/>
                  <a:gd name="connsiteX4" fmla="*/ 352990 w 653604"/>
                  <a:gd name="connsiteY4" fmla="*/ 10566 h 898083"/>
                  <a:gd name="connsiteX5" fmla="*/ 168091 w 653604"/>
                  <a:gd name="connsiteY5" fmla="*/ 83205 h 898083"/>
                  <a:gd name="connsiteX6" fmla="*/ 139035 w 653604"/>
                  <a:gd name="connsiteY6" fmla="*/ 112260 h 898083"/>
                  <a:gd name="connsiteX7" fmla="*/ 73000 w 653604"/>
                  <a:gd name="connsiteY7" fmla="*/ 270746 h 898083"/>
                  <a:gd name="connsiteX8" fmla="*/ 102055 w 653604"/>
                  <a:gd name="connsiteY8" fmla="*/ 339423 h 898083"/>
                  <a:gd name="connsiteX9" fmla="*/ 121866 w 653604"/>
                  <a:gd name="connsiteY9" fmla="*/ 343385 h 898083"/>
                  <a:gd name="connsiteX10" fmla="*/ 170732 w 653604"/>
                  <a:gd name="connsiteY10" fmla="*/ 310367 h 898083"/>
                  <a:gd name="connsiteX11" fmla="*/ 224881 w 653604"/>
                  <a:gd name="connsiteY11" fmla="*/ 173013 h 898083"/>
                  <a:gd name="connsiteX12" fmla="*/ 280351 w 653604"/>
                  <a:gd name="connsiteY12" fmla="*/ 151882 h 898083"/>
                  <a:gd name="connsiteX13" fmla="*/ 189222 w 653604"/>
                  <a:gd name="connsiteY13" fmla="*/ 596961 h 898083"/>
                  <a:gd name="connsiteX14" fmla="*/ 12247 w 653604"/>
                  <a:gd name="connsiteY14" fmla="*/ 812237 h 898083"/>
                  <a:gd name="connsiteX15" fmla="*/ 18851 w 653604"/>
                  <a:gd name="connsiteY15" fmla="*/ 886197 h 898083"/>
                  <a:gd name="connsiteX16" fmla="*/ 51868 w 653604"/>
                  <a:gd name="connsiteY16" fmla="*/ 898083 h 898083"/>
                  <a:gd name="connsiteX17" fmla="*/ 92810 w 653604"/>
                  <a:gd name="connsiteY17" fmla="*/ 878272 h 898083"/>
                  <a:gd name="connsiteX18" fmla="*/ 277710 w 653604"/>
                  <a:gd name="connsiteY18" fmla="*/ 653752 h 898083"/>
                  <a:gd name="connsiteX19" fmla="*/ 288275 w 653604"/>
                  <a:gd name="connsiteY19" fmla="*/ 631300 h 898083"/>
                  <a:gd name="connsiteX20" fmla="*/ 319973 w 653604"/>
                  <a:gd name="connsiteY20" fmla="*/ 478097 h 898083"/>
                  <a:gd name="connsiteX21" fmla="*/ 410221 w 653604"/>
                  <a:gd name="connsiteY21" fmla="*/ 612069 h 898083"/>
                  <a:gd name="connsiteX22" fmla="*/ 462609 w 653604"/>
                  <a:gd name="connsiteY22" fmla="*/ 845255 h 898083"/>
                  <a:gd name="connsiteX23" fmla="*/ 515438 w 653604"/>
                  <a:gd name="connsiteY23" fmla="*/ 898083 h 898083"/>
                  <a:gd name="connsiteX24" fmla="*/ 568266 w 653604"/>
                  <a:gd name="connsiteY24" fmla="*/ 845255 h 898083"/>
                  <a:gd name="connsiteX25" fmla="*/ 568266 w 653604"/>
                  <a:gd name="connsiteY25" fmla="*/ 554698 h 898083"/>
                  <a:gd name="connsiteX26" fmla="*/ 497129 w 653604"/>
                  <a:gd name="connsiteY26" fmla="*/ 560061 h 898083"/>
                  <a:gd name="connsiteX27" fmla="*/ 419026 w 653604"/>
                  <a:gd name="connsiteY27" fmla="*/ 418665 h 898083"/>
                  <a:gd name="connsiteX28" fmla="*/ 454685 w 653604"/>
                  <a:gd name="connsiteY28" fmla="*/ 240369 h 898083"/>
                  <a:gd name="connsiteX29" fmla="*/ 479778 w 653604"/>
                  <a:gd name="connsiteY29" fmla="*/ 298481 h 898083"/>
                  <a:gd name="connsiteX30" fmla="*/ 537670 w 653604"/>
                  <a:gd name="connsiteY30" fmla="*/ 363255 h 898083"/>
                  <a:gd name="connsiteX31" fmla="*/ 591380 w 653604"/>
                  <a:gd name="connsiteY31" fmla="*/ 416084 h 898083"/>
                  <a:gd name="connsiteX32" fmla="*/ 615693 w 653604"/>
                  <a:gd name="connsiteY32" fmla="*/ 418724 h 898083"/>
                  <a:gd name="connsiteX33" fmla="*/ 651592 w 653604"/>
                  <a:gd name="connsiteY33" fmla="*/ 380685 h 898083"/>
                  <a:gd name="connsiteX34" fmla="*/ 609049 w 653604"/>
                  <a:gd name="connsiteY34" fmla="*/ 303803 h 898083"/>
                  <a:gd name="connsiteX0" fmla="*/ 609049 w 653604"/>
                  <a:gd name="connsiteY0" fmla="*/ 303803 h 898083"/>
                  <a:gd name="connsiteX1" fmla="*/ 561123 w 653604"/>
                  <a:gd name="connsiteY1" fmla="*/ 251754 h 898083"/>
                  <a:gd name="connsiteX2" fmla="*/ 490344 w 653604"/>
                  <a:gd name="connsiteY2" fmla="*/ 55470 h 898083"/>
                  <a:gd name="connsiteX3" fmla="*/ 397894 w 653604"/>
                  <a:gd name="connsiteY3" fmla="*/ 0 h 898083"/>
                  <a:gd name="connsiteX4" fmla="*/ 352990 w 653604"/>
                  <a:gd name="connsiteY4" fmla="*/ 10566 h 898083"/>
                  <a:gd name="connsiteX5" fmla="*/ 168091 w 653604"/>
                  <a:gd name="connsiteY5" fmla="*/ 83205 h 898083"/>
                  <a:gd name="connsiteX6" fmla="*/ 139035 w 653604"/>
                  <a:gd name="connsiteY6" fmla="*/ 112260 h 898083"/>
                  <a:gd name="connsiteX7" fmla="*/ 73000 w 653604"/>
                  <a:gd name="connsiteY7" fmla="*/ 270746 h 898083"/>
                  <a:gd name="connsiteX8" fmla="*/ 102055 w 653604"/>
                  <a:gd name="connsiteY8" fmla="*/ 339423 h 898083"/>
                  <a:gd name="connsiteX9" fmla="*/ 121866 w 653604"/>
                  <a:gd name="connsiteY9" fmla="*/ 343385 h 898083"/>
                  <a:gd name="connsiteX10" fmla="*/ 170732 w 653604"/>
                  <a:gd name="connsiteY10" fmla="*/ 310367 h 898083"/>
                  <a:gd name="connsiteX11" fmla="*/ 224881 w 653604"/>
                  <a:gd name="connsiteY11" fmla="*/ 173013 h 898083"/>
                  <a:gd name="connsiteX12" fmla="*/ 280351 w 653604"/>
                  <a:gd name="connsiteY12" fmla="*/ 151882 h 898083"/>
                  <a:gd name="connsiteX13" fmla="*/ 189222 w 653604"/>
                  <a:gd name="connsiteY13" fmla="*/ 596961 h 898083"/>
                  <a:gd name="connsiteX14" fmla="*/ 12247 w 653604"/>
                  <a:gd name="connsiteY14" fmla="*/ 812237 h 898083"/>
                  <a:gd name="connsiteX15" fmla="*/ 18851 w 653604"/>
                  <a:gd name="connsiteY15" fmla="*/ 886197 h 898083"/>
                  <a:gd name="connsiteX16" fmla="*/ 51868 w 653604"/>
                  <a:gd name="connsiteY16" fmla="*/ 898083 h 898083"/>
                  <a:gd name="connsiteX17" fmla="*/ 92810 w 653604"/>
                  <a:gd name="connsiteY17" fmla="*/ 878272 h 898083"/>
                  <a:gd name="connsiteX18" fmla="*/ 277710 w 653604"/>
                  <a:gd name="connsiteY18" fmla="*/ 653752 h 898083"/>
                  <a:gd name="connsiteX19" fmla="*/ 288275 w 653604"/>
                  <a:gd name="connsiteY19" fmla="*/ 631300 h 898083"/>
                  <a:gd name="connsiteX20" fmla="*/ 319973 w 653604"/>
                  <a:gd name="connsiteY20" fmla="*/ 478097 h 898083"/>
                  <a:gd name="connsiteX21" fmla="*/ 410221 w 653604"/>
                  <a:gd name="connsiteY21" fmla="*/ 612069 h 898083"/>
                  <a:gd name="connsiteX22" fmla="*/ 462609 w 653604"/>
                  <a:gd name="connsiteY22" fmla="*/ 845255 h 898083"/>
                  <a:gd name="connsiteX23" fmla="*/ 515438 w 653604"/>
                  <a:gd name="connsiteY23" fmla="*/ 898083 h 898083"/>
                  <a:gd name="connsiteX24" fmla="*/ 568266 w 653604"/>
                  <a:gd name="connsiteY24" fmla="*/ 845255 h 898083"/>
                  <a:gd name="connsiteX25" fmla="*/ 518260 w 653604"/>
                  <a:gd name="connsiteY25" fmla="*/ 626136 h 898083"/>
                  <a:gd name="connsiteX26" fmla="*/ 497129 w 653604"/>
                  <a:gd name="connsiteY26" fmla="*/ 560061 h 898083"/>
                  <a:gd name="connsiteX27" fmla="*/ 419026 w 653604"/>
                  <a:gd name="connsiteY27" fmla="*/ 418665 h 898083"/>
                  <a:gd name="connsiteX28" fmla="*/ 454685 w 653604"/>
                  <a:gd name="connsiteY28" fmla="*/ 240369 h 898083"/>
                  <a:gd name="connsiteX29" fmla="*/ 479778 w 653604"/>
                  <a:gd name="connsiteY29" fmla="*/ 298481 h 898083"/>
                  <a:gd name="connsiteX30" fmla="*/ 537670 w 653604"/>
                  <a:gd name="connsiteY30" fmla="*/ 363255 h 898083"/>
                  <a:gd name="connsiteX31" fmla="*/ 591380 w 653604"/>
                  <a:gd name="connsiteY31" fmla="*/ 416084 h 898083"/>
                  <a:gd name="connsiteX32" fmla="*/ 615693 w 653604"/>
                  <a:gd name="connsiteY32" fmla="*/ 418724 h 898083"/>
                  <a:gd name="connsiteX33" fmla="*/ 651592 w 653604"/>
                  <a:gd name="connsiteY33" fmla="*/ 380685 h 898083"/>
                  <a:gd name="connsiteX34" fmla="*/ 609049 w 653604"/>
                  <a:gd name="connsiteY34" fmla="*/ 303803 h 898083"/>
                  <a:gd name="connsiteX0" fmla="*/ 609049 w 653604"/>
                  <a:gd name="connsiteY0" fmla="*/ 304318 h 898598"/>
                  <a:gd name="connsiteX1" fmla="*/ 561123 w 653604"/>
                  <a:gd name="connsiteY1" fmla="*/ 252269 h 898598"/>
                  <a:gd name="connsiteX2" fmla="*/ 490344 w 653604"/>
                  <a:gd name="connsiteY2" fmla="*/ 55985 h 898598"/>
                  <a:gd name="connsiteX3" fmla="*/ 397894 w 653604"/>
                  <a:gd name="connsiteY3" fmla="*/ 515 h 898598"/>
                  <a:gd name="connsiteX4" fmla="*/ 168091 w 653604"/>
                  <a:gd name="connsiteY4" fmla="*/ 83720 h 898598"/>
                  <a:gd name="connsiteX5" fmla="*/ 139035 w 653604"/>
                  <a:gd name="connsiteY5" fmla="*/ 112775 h 898598"/>
                  <a:gd name="connsiteX6" fmla="*/ 73000 w 653604"/>
                  <a:gd name="connsiteY6" fmla="*/ 271261 h 898598"/>
                  <a:gd name="connsiteX7" fmla="*/ 102055 w 653604"/>
                  <a:gd name="connsiteY7" fmla="*/ 339938 h 898598"/>
                  <a:gd name="connsiteX8" fmla="*/ 121866 w 653604"/>
                  <a:gd name="connsiteY8" fmla="*/ 343900 h 898598"/>
                  <a:gd name="connsiteX9" fmla="*/ 170732 w 653604"/>
                  <a:gd name="connsiteY9" fmla="*/ 310882 h 898598"/>
                  <a:gd name="connsiteX10" fmla="*/ 224881 w 653604"/>
                  <a:gd name="connsiteY10" fmla="*/ 173528 h 898598"/>
                  <a:gd name="connsiteX11" fmla="*/ 280351 w 653604"/>
                  <a:gd name="connsiteY11" fmla="*/ 152397 h 898598"/>
                  <a:gd name="connsiteX12" fmla="*/ 189222 w 653604"/>
                  <a:gd name="connsiteY12" fmla="*/ 597476 h 898598"/>
                  <a:gd name="connsiteX13" fmla="*/ 12247 w 653604"/>
                  <a:gd name="connsiteY13" fmla="*/ 812752 h 898598"/>
                  <a:gd name="connsiteX14" fmla="*/ 18851 w 653604"/>
                  <a:gd name="connsiteY14" fmla="*/ 886712 h 898598"/>
                  <a:gd name="connsiteX15" fmla="*/ 51868 w 653604"/>
                  <a:gd name="connsiteY15" fmla="*/ 898598 h 898598"/>
                  <a:gd name="connsiteX16" fmla="*/ 92810 w 653604"/>
                  <a:gd name="connsiteY16" fmla="*/ 878787 h 898598"/>
                  <a:gd name="connsiteX17" fmla="*/ 277710 w 653604"/>
                  <a:gd name="connsiteY17" fmla="*/ 654267 h 898598"/>
                  <a:gd name="connsiteX18" fmla="*/ 288275 w 653604"/>
                  <a:gd name="connsiteY18" fmla="*/ 631815 h 898598"/>
                  <a:gd name="connsiteX19" fmla="*/ 319973 w 653604"/>
                  <a:gd name="connsiteY19" fmla="*/ 478612 h 898598"/>
                  <a:gd name="connsiteX20" fmla="*/ 410221 w 653604"/>
                  <a:gd name="connsiteY20" fmla="*/ 612584 h 898598"/>
                  <a:gd name="connsiteX21" fmla="*/ 462609 w 653604"/>
                  <a:gd name="connsiteY21" fmla="*/ 845770 h 898598"/>
                  <a:gd name="connsiteX22" fmla="*/ 515438 w 653604"/>
                  <a:gd name="connsiteY22" fmla="*/ 898598 h 898598"/>
                  <a:gd name="connsiteX23" fmla="*/ 568266 w 653604"/>
                  <a:gd name="connsiteY23" fmla="*/ 845770 h 898598"/>
                  <a:gd name="connsiteX24" fmla="*/ 518260 w 653604"/>
                  <a:gd name="connsiteY24" fmla="*/ 626651 h 898598"/>
                  <a:gd name="connsiteX25" fmla="*/ 497129 w 653604"/>
                  <a:gd name="connsiteY25" fmla="*/ 560576 h 898598"/>
                  <a:gd name="connsiteX26" fmla="*/ 419026 w 653604"/>
                  <a:gd name="connsiteY26" fmla="*/ 419180 h 898598"/>
                  <a:gd name="connsiteX27" fmla="*/ 454685 w 653604"/>
                  <a:gd name="connsiteY27" fmla="*/ 240884 h 898598"/>
                  <a:gd name="connsiteX28" fmla="*/ 479778 w 653604"/>
                  <a:gd name="connsiteY28" fmla="*/ 298996 h 898598"/>
                  <a:gd name="connsiteX29" fmla="*/ 537670 w 653604"/>
                  <a:gd name="connsiteY29" fmla="*/ 363770 h 898598"/>
                  <a:gd name="connsiteX30" fmla="*/ 591380 w 653604"/>
                  <a:gd name="connsiteY30" fmla="*/ 416599 h 898598"/>
                  <a:gd name="connsiteX31" fmla="*/ 615693 w 653604"/>
                  <a:gd name="connsiteY31" fmla="*/ 419239 h 898598"/>
                  <a:gd name="connsiteX32" fmla="*/ 651592 w 653604"/>
                  <a:gd name="connsiteY32" fmla="*/ 381200 h 898598"/>
                  <a:gd name="connsiteX33" fmla="*/ 609049 w 653604"/>
                  <a:gd name="connsiteY33" fmla="*/ 304318 h 898598"/>
                  <a:gd name="connsiteX0" fmla="*/ 609049 w 653604"/>
                  <a:gd name="connsiteY0" fmla="*/ 299647 h 893927"/>
                  <a:gd name="connsiteX1" fmla="*/ 561123 w 653604"/>
                  <a:gd name="connsiteY1" fmla="*/ 247598 h 893927"/>
                  <a:gd name="connsiteX2" fmla="*/ 490344 w 653604"/>
                  <a:gd name="connsiteY2" fmla="*/ 51314 h 893927"/>
                  <a:gd name="connsiteX3" fmla="*/ 326457 w 653604"/>
                  <a:gd name="connsiteY3" fmla="*/ 606 h 893927"/>
                  <a:gd name="connsiteX4" fmla="*/ 168091 w 653604"/>
                  <a:gd name="connsiteY4" fmla="*/ 79049 h 893927"/>
                  <a:gd name="connsiteX5" fmla="*/ 139035 w 653604"/>
                  <a:gd name="connsiteY5" fmla="*/ 108104 h 893927"/>
                  <a:gd name="connsiteX6" fmla="*/ 73000 w 653604"/>
                  <a:gd name="connsiteY6" fmla="*/ 266590 h 893927"/>
                  <a:gd name="connsiteX7" fmla="*/ 102055 w 653604"/>
                  <a:gd name="connsiteY7" fmla="*/ 335267 h 893927"/>
                  <a:gd name="connsiteX8" fmla="*/ 121866 w 653604"/>
                  <a:gd name="connsiteY8" fmla="*/ 339229 h 893927"/>
                  <a:gd name="connsiteX9" fmla="*/ 170732 w 653604"/>
                  <a:gd name="connsiteY9" fmla="*/ 306211 h 893927"/>
                  <a:gd name="connsiteX10" fmla="*/ 224881 w 653604"/>
                  <a:gd name="connsiteY10" fmla="*/ 168857 h 893927"/>
                  <a:gd name="connsiteX11" fmla="*/ 280351 w 653604"/>
                  <a:gd name="connsiteY11" fmla="*/ 147726 h 893927"/>
                  <a:gd name="connsiteX12" fmla="*/ 189222 w 653604"/>
                  <a:gd name="connsiteY12" fmla="*/ 592805 h 893927"/>
                  <a:gd name="connsiteX13" fmla="*/ 12247 w 653604"/>
                  <a:gd name="connsiteY13" fmla="*/ 808081 h 893927"/>
                  <a:gd name="connsiteX14" fmla="*/ 18851 w 653604"/>
                  <a:gd name="connsiteY14" fmla="*/ 882041 h 893927"/>
                  <a:gd name="connsiteX15" fmla="*/ 51868 w 653604"/>
                  <a:gd name="connsiteY15" fmla="*/ 893927 h 893927"/>
                  <a:gd name="connsiteX16" fmla="*/ 92810 w 653604"/>
                  <a:gd name="connsiteY16" fmla="*/ 874116 h 893927"/>
                  <a:gd name="connsiteX17" fmla="*/ 277710 w 653604"/>
                  <a:gd name="connsiteY17" fmla="*/ 649596 h 893927"/>
                  <a:gd name="connsiteX18" fmla="*/ 288275 w 653604"/>
                  <a:gd name="connsiteY18" fmla="*/ 627144 h 893927"/>
                  <a:gd name="connsiteX19" fmla="*/ 319973 w 653604"/>
                  <a:gd name="connsiteY19" fmla="*/ 473941 h 893927"/>
                  <a:gd name="connsiteX20" fmla="*/ 410221 w 653604"/>
                  <a:gd name="connsiteY20" fmla="*/ 607913 h 893927"/>
                  <a:gd name="connsiteX21" fmla="*/ 462609 w 653604"/>
                  <a:gd name="connsiteY21" fmla="*/ 841099 h 893927"/>
                  <a:gd name="connsiteX22" fmla="*/ 515438 w 653604"/>
                  <a:gd name="connsiteY22" fmla="*/ 893927 h 893927"/>
                  <a:gd name="connsiteX23" fmla="*/ 568266 w 653604"/>
                  <a:gd name="connsiteY23" fmla="*/ 841099 h 893927"/>
                  <a:gd name="connsiteX24" fmla="*/ 518260 w 653604"/>
                  <a:gd name="connsiteY24" fmla="*/ 621980 h 893927"/>
                  <a:gd name="connsiteX25" fmla="*/ 497129 w 653604"/>
                  <a:gd name="connsiteY25" fmla="*/ 555905 h 893927"/>
                  <a:gd name="connsiteX26" fmla="*/ 419026 w 653604"/>
                  <a:gd name="connsiteY26" fmla="*/ 414509 h 893927"/>
                  <a:gd name="connsiteX27" fmla="*/ 454685 w 653604"/>
                  <a:gd name="connsiteY27" fmla="*/ 236213 h 893927"/>
                  <a:gd name="connsiteX28" fmla="*/ 479778 w 653604"/>
                  <a:gd name="connsiteY28" fmla="*/ 294325 h 893927"/>
                  <a:gd name="connsiteX29" fmla="*/ 537670 w 653604"/>
                  <a:gd name="connsiteY29" fmla="*/ 359099 h 893927"/>
                  <a:gd name="connsiteX30" fmla="*/ 591380 w 653604"/>
                  <a:gd name="connsiteY30" fmla="*/ 411928 h 893927"/>
                  <a:gd name="connsiteX31" fmla="*/ 615693 w 653604"/>
                  <a:gd name="connsiteY31" fmla="*/ 414568 h 893927"/>
                  <a:gd name="connsiteX32" fmla="*/ 651592 w 653604"/>
                  <a:gd name="connsiteY32" fmla="*/ 376529 h 893927"/>
                  <a:gd name="connsiteX33" fmla="*/ 609049 w 653604"/>
                  <a:gd name="connsiteY33" fmla="*/ 299647 h 893927"/>
                  <a:gd name="connsiteX0" fmla="*/ 609049 w 653604"/>
                  <a:gd name="connsiteY0" fmla="*/ 304018 h 898298"/>
                  <a:gd name="connsiteX1" fmla="*/ 561123 w 653604"/>
                  <a:gd name="connsiteY1" fmla="*/ 251969 h 898298"/>
                  <a:gd name="connsiteX2" fmla="*/ 459388 w 653604"/>
                  <a:gd name="connsiteY2" fmla="*/ 29491 h 898298"/>
                  <a:gd name="connsiteX3" fmla="*/ 326457 w 653604"/>
                  <a:gd name="connsiteY3" fmla="*/ 4977 h 898298"/>
                  <a:gd name="connsiteX4" fmla="*/ 168091 w 653604"/>
                  <a:gd name="connsiteY4" fmla="*/ 83420 h 898298"/>
                  <a:gd name="connsiteX5" fmla="*/ 139035 w 653604"/>
                  <a:gd name="connsiteY5" fmla="*/ 112475 h 898298"/>
                  <a:gd name="connsiteX6" fmla="*/ 73000 w 653604"/>
                  <a:gd name="connsiteY6" fmla="*/ 270961 h 898298"/>
                  <a:gd name="connsiteX7" fmla="*/ 102055 w 653604"/>
                  <a:gd name="connsiteY7" fmla="*/ 339638 h 898298"/>
                  <a:gd name="connsiteX8" fmla="*/ 121866 w 653604"/>
                  <a:gd name="connsiteY8" fmla="*/ 343600 h 898298"/>
                  <a:gd name="connsiteX9" fmla="*/ 170732 w 653604"/>
                  <a:gd name="connsiteY9" fmla="*/ 310582 h 898298"/>
                  <a:gd name="connsiteX10" fmla="*/ 224881 w 653604"/>
                  <a:gd name="connsiteY10" fmla="*/ 173228 h 898298"/>
                  <a:gd name="connsiteX11" fmla="*/ 280351 w 653604"/>
                  <a:gd name="connsiteY11" fmla="*/ 152097 h 898298"/>
                  <a:gd name="connsiteX12" fmla="*/ 189222 w 653604"/>
                  <a:gd name="connsiteY12" fmla="*/ 597176 h 898298"/>
                  <a:gd name="connsiteX13" fmla="*/ 12247 w 653604"/>
                  <a:gd name="connsiteY13" fmla="*/ 812452 h 898298"/>
                  <a:gd name="connsiteX14" fmla="*/ 18851 w 653604"/>
                  <a:gd name="connsiteY14" fmla="*/ 886412 h 898298"/>
                  <a:gd name="connsiteX15" fmla="*/ 51868 w 653604"/>
                  <a:gd name="connsiteY15" fmla="*/ 898298 h 898298"/>
                  <a:gd name="connsiteX16" fmla="*/ 92810 w 653604"/>
                  <a:gd name="connsiteY16" fmla="*/ 878487 h 898298"/>
                  <a:gd name="connsiteX17" fmla="*/ 277710 w 653604"/>
                  <a:gd name="connsiteY17" fmla="*/ 653967 h 898298"/>
                  <a:gd name="connsiteX18" fmla="*/ 288275 w 653604"/>
                  <a:gd name="connsiteY18" fmla="*/ 631515 h 898298"/>
                  <a:gd name="connsiteX19" fmla="*/ 319973 w 653604"/>
                  <a:gd name="connsiteY19" fmla="*/ 478312 h 898298"/>
                  <a:gd name="connsiteX20" fmla="*/ 410221 w 653604"/>
                  <a:gd name="connsiteY20" fmla="*/ 612284 h 898298"/>
                  <a:gd name="connsiteX21" fmla="*/ 462609 w 653604"/>
                  <a:gd name="connsiteY21" fmla="*/ 845470 h 898298"/>
                  <a:gd name="connsiteX22" fmla="*/ 515438 w 653604"/>
                  <a:gd name="connsiteY22" fmla="*/ 898298 h 898298"/>
                  <a:gd name="connsiteX23" fmla="*/ 568266 w 653604"/>
                  <a:gd name="connsiteY23" fmla="*/ 845470 h 898298"/>
                  <a:gd name="connsiteX24" fmla="*/ 518260 w 653604"/>
                  <a:gd name="connsiteY24" fmla="*/ 626351 h 898298"/>
                  <a:gd name="connsiteX25" fmla="*/ 497129 w 653604"/>
                  <a:gd name="connsiteY25" fmla="*/ 560276 h 898298"/>
                  <a:gd name="connsiteX26" fmla="*/ 419026 w 653604"/>
                  <a:gd name="connsiteY26" fmla="*/ 418880 h 898298"/>
                  <a:gd name="connsiteX27" fmla="*/ 454685 w 653604"/>
                  <a:gd name="connsiteY27" fmla="*/ 240584 h 898298"/>
                  <a:gd name="connsiteX28" fmla="*/ 479778 w 653604"/>
                  <a:gd name="connsiteY28" fmla="*/ 298696 h 898298"/>
                  <a:gd name="connsiteX29" fmla="*/ 537670 w 653604"/>
                  <a:gd name="connsiteY29" fmla="*/ 363470 h 898298"/>
                  <a:gd name="connsiteX30" fmla="*/ 591380 w 653604"/>
                  <a:gd name="connsiteY30" fmla="*/ 416299 h 898298"/>
                  <a:gd name="connsiteX31" fmla="*/ 615693 w 653604"/>
                  <a:gd name="connsiteY31" fmla="*/ 418939 h 898298"/>
                  <a:gd name="connsiteX32" fmla="*/ 651592 w 653604"/>
                  <a:gd name="connsiteY32" fmla="*/ 380900 h 898298"/>
                  <a:gd name="connsiteX33" fmla="*/ 609049 w 653604"/>
                  <a:gd name="connsiteY33" fmla="*/ 304018 h 898298"/>
                  <a:gd name="connsiteX0" fmla="*/ 609049 w 653604"/>
                  <a:gd name="connsiteY0" fmla="*/ 304018 h 898298"/>
                  <a:gd name="connsiteX1" fmla="*/ 561123 w 653604"/>
                  <a:gd name="connsiteY1" fmla="*/ 251969 h 898298"/>
                  <a:gd name="connsiteX2" fmla="*/ 459388 w 653604"/>
                  <a:gd name="connsiteY2" fmla="*/ 29491 h 898298"/>
                  <a:gd name="connsiteX3" fmla="*/ 326457 w 653604"/>
                  <a:gd name="connsiteY3" fmla="*/ 4977 h 898298"/>
                  <a:gd name="connsiteX4" fmla="*/ 168091 w 653604"/>
                  <a:gd name="connsiteY4" fmla="*/ 83420 h 898298"/>
                  <a:gd name="connsiteX5" fmla="*/ 139035 w 653604"/>
                  <a:gd name="connsiteY5" fmla="*/ 112475 h 898298"/>
                  <a:gd name="connsiteX6" fmla="*/ 73000 w 653604"/>
                  <a:gd name="connsiteY6" fmla="*/ 270961 h 898298"/>
                  <a:gd name="connsiteX7" fmla="*/ 102055 w 653604"/>
                  <a:gd name="connsiteY7" fmla="*/ 339638 h 898298"/>
                  <a:gd name="connsiteX8" fmla="*/ 121866 w 653604"/>
                  <a:gd name="connsiteY8" fmla="*/ 343600 h 898298"/>
                  <a:gd name="connsiteX9" fmla="*/ 170732 w 653604"/>
                  <a:gd name="connsiteY9" fmla="*/ 310582 h 898298"/>
                  <a:gd name="connsiteX10" fmla="*/ 224881 w 653604"/>
                  <a:gd name="connsiteY10" fmla="*/ 173228 h 898298"/>
                  <a:gd name="connsiteX11" fmla="*/ 280351 w 653604"/>
                  <a:gd name="connsiteY11" fmla="*/ 152097 h 898298"/>
                  <a:gd name="connsiteX12" fmla="*/ 189222 w 653604"/>
                  <a:gd name="connsiteY12" fmla="*/ 597176 h 898298"/>
                  <a:gd name="connsiteX13" fmla="*/ 12247 w 653604"/>
                  <a:gd name="connsiteY13" fmla="*/ 812452 h 898298"/>
                  <a:gd name="connsiteX14" fmla="*/ 18851 w 653604"/>
                  <a:gd name="connsiteY14" fmla="*/ 886412 h 898298"/>
                  <a:gd name="connsiteX15" fmla="*/ 51868 w 653604"/>
                  <a:gd name="connsiteY15" fmla="*/ 898298 h 898298"/>
                  <a:gd name="connsiteX16" fmla="*/ 92810 w 653604"/>
                  <a:gd name="connsiteY16" fmla="*/ 878487 h 898298"/>
                  <a:gd name="connsiteX17" fmla="*/ 277710 w 653604"/>
                  <a:gd name="connsiteY17" fmla="*/ 653967 h 898298"/>
                  <a:gd name="connsiteX18" fmla="*/ 288275 w 653604"/>
                  <a:gd name="connsiteY18" fmla="*/ 631515 h 898298"/>
                  <a:gd name="connsiteX19" fmla="*/ 346167 w 653604"/>
                  <a:gd name="connsiteY19" fmla="*/ 497362 h 898298"/>
                  <a:gd name="connsiteX20" fmla="*/ 410221 w 653604"/>
                  <a:gd name="connsiteY20" fmla="*/ 612284 h 898298"/>
                  <a:gd name="connsiteX21" fmla="*/ 462609 w 653604"/>
                  <a:gd name="connsiteY21" fmla="*/ 845470 h 898298"/>
                  <a:gd name="connsiteX22" fmla="*/ 515438 w 653604"/>
                  <a:gd name="connsiteY22" fmla="*/ 898298 h 898298"/>
                  <a:gd name="connsiteX23" fmla="*/ 568266 w 653604"/>
                  <a:gd name="connsiteY23" fmla="*/ 845470 h 898298"/>
                  <a:gd name="connsiteX24" fmla="*/ 518260 w 653604"/>
                  <a:gd name="connsiteY24" fmla="*/ 626351 h 898298"/>
                  <a:gd name="connsiteX25" fmla="*/ 497129 w 653604"/>
                  <a:gd name="connsiteY25" fmla="*/ 560276 h 898298"/>
                  <a:gd name="connsiteX26" fmla="*/ 419026 w 653604"/>
                  <a:gd name="connsiteY26" fmla="*/ 418880 h 898298"/>
                  <a:gd name="connsiteX27" fmla="*/ 454685 w 653604"/>
                  <a:gd name="connsiteY27" fmla="*/ 240584 h 898298"/>
                  <a:gd name="connsiteX28" fmla="*/ 479778 w 653604"/>
                  <a:gd name="connsiteY28" fmla="*/ 298696 h 898298"/>
                  <a:gd name="connsiteX29" fmla="*/ 537670 w 653604"/>
                  <a:gd name="connsiteY29" fmla="*/ 363470 h 898298"/>
                  <a:gd name="connsiteX30" fmla="*/ 591380 w 653604"/>
                  <a:gd name="connsiteY30" fmla="*/ 416299 h 898298"/>
                  <a:gd name="connsiteX31" fmla="*/ 615693 w 653604"/>
                  <a:gd name="connsiteY31" fmla="*/ 418939 h 898298"/>
                  <a:gd name="connsiteX32" fmla="*/ 651592 w 653604"/>
                  <a:gd name="connsiteY32" fmla="*/ 380900 h 898298"/>
                  <a:gd name="connsiteX33" fmla="*/ 609049 w 653604"/>
                  <a:gd name="connsiteY33" fmla="*/ 304018 h 898298"/>
                  <a:gd name="connsiteX0" fmla="*/ 609049 w 653604"/>
                  <a:gd name="connsiteY0" fmla="*/ 304018 h 898298"/>
                  <a:gd name="connsiteX1" fmla="*/ 561123 w 653604"/>
                  <a:gd name="connsiteY1" fmla="*/ 251969 h 898298"/>
                  <a:gd name="connsiteX2" fmla="*/ 459388 w 653604"/>
                  <a:gd name="connsiteY2" fmla="*/ 29491 h 898298"/>
                  <a:gd name="connsiteX3" fmla="*/ 326457 w 653604"/>
                  <a:gd name="connsiteY3" fmla="*/ 4977 h 898298"/>
                  <a:gd name="connsiteX4" fmla="*/ 168091 w 653604"/>
                  <a:gd name="connsiteY4" fmla="*/ 83420 h 898298"/>
                  <a:gd name="connsiteX5" fmla="*/ 139035 w 653604"/>
                  <a:gd name="connsiteY5" fmla="*/ 112475 h 898298"/>
                  <a:gd name="connsiteX6" fmla="*/ 73000 w 653604"/>
                  <a:gd name="connsiteY6" fmla="*/ 270961 h 898298"/>
                  <a:gd name="connsiteX7" fmla="*/ 102055 w 653604"/>
                  <a:gd name="connsiteY7" fmla="*/ 339638 h 898298"/>
                  <a:gd name="connsiteX8" fmla="*/ 121866 w 653604"/>
                  <a:gd name="connsiteY8" fmla="*/ 343600 h 898298"/>
                  <a:gd name="connsiteX9" fmla="*/ 170732 w 653604"/>
                  <a:gd name="connsiteY9" fmla="*/ 310582 h 898298"/>
                  <a:gd name="connsiteX10" fmla="*/ 224881 w 653604"/>
                  <a:gd name="connsiteY10" fmla="*/ 173228 h 898298"/>
                  <a:gd name="connsiteX11" fmla="*/ 280351 w 653604"/>
                  <a:gd name="connsiteY11" fmla="*/ 152097 h 898298"/>
                  <a:gd name="connsiteX12" fmla="*/ 189222 w 653604"/>
                  <a:gd name="connsiteY12" fmla="*/ 597176 h 898298"/>
                  <a:gd name="connsiteX13" fmla="*/ 12247 w 653604"/>
                  <a:gd name="connsiteY13" fmla="*/ 812452 h 898298"/>
                  <a:gd name="connsiteX14" fmla="*/ 18851 w 653604"/>
                  <a:gd name="connsiteY14" fmla="*/ 886412 h 898298"/>
                  <a:gd name="connsiteX15" fmla="*/ 51868 w 653604"/>
                  <a:gd name="connsiteY15" fmla="*/ 898298 h 898298"/>
                  <a:gd name="connsiteX16" fmla="*/ 92810 w 653604"/>
                  <a:gd name="connsiteY16" fmla="*/ 878487 h 898298"/>
                  <a:gd name="connsiteX17" fmla="*/ 277710 w 653604"/>
                  <a:gd name="connsiteY17" fmla="*/ 653967 h 898298"/>
                  <a:gd name="connsiteX18" fmla="*/ 304944 w 653604"/>
                  <a:gd name="connsiteY18" fmla="*/ 579127 h 898298"/>
                  <a:gd name="connsiteX19" fmla="*/ 346167 w 653604"/>
                  <a:gd name="connsiteY19" fmla="*/ 497362 h 898298"/>
                  <a:gd name="connsiteX20" fmla="*/ 410221 w 653604"/>
                  <a:gd name="connsiteY20" fmla="*/ 612284 h 898298"/>
                  <a:gd name="connsiteX21" fmla="*/ 462609 w 653604"/>
                  <a:gd name="connsiteY21" fmla="*/ 845470 h 898298"/>
                  <a:gd name="connsiteX22" fmla="*/ 515438 w 653604"/>
                  <a:gd name="connsiteY22" fmla="*/ 898298 h 898298"/>
                  <a:gd name="connsiteX23" fmla="*/ 568266 w 653604"/>
                  <a:gd name="connsiteY23" fmla="*/ 845470 h 898298"/>
                  <a:gd name="connsiteX24" fmla="*/ 518260 w 653604"/>
                  <a:gd name="connsiteY24" fmla="*/ 626351 h 898298"/>
                  <a:gd name="connsiteX25" fmla="*/ 497129 w 653604"/>
                  <a:gd name="connsiteY25" fmla="*/ 560276 h 898298"/>
                  <a:gd name="connsiteX26" fmla="*/ 419026 w 653604"/>
                  <a:gd name="connsiteY26" fmla="*/ 418880 h 898298"/>
                  <a:gd name="connsiteX27" fmla="*/ 454685 w 653604"/>
                  <a:gd name="connsiteY27" fmla="*/ 240584 h 898298"/>
                  <a:gd name="connsiteX28" fmla="*/ 479778 w 653604"/>
                  <a:gd name="connsiteY28" fmla="*/ 298696 h 898298"/>
                  <a:gd name="connsiteX29" fmla="*/ 537670 w 653604"/>
                  <a:gd name="connsiteY29" fmla="*/ 363470 h 898298"/>
                  <a:gd name="connsiteX30" fmla="*/ 591380 w 653604"/>
                  <a:gd name="connsiteY30" fmla="*/ 416299 h 898298"/>
                  <a:gd name="connsiteX31" fmla="*/ 615693 w 653604"/>
                  <a:gd name="connsiteY31" fmla="*/ 418939 h 898298"/>
                  <a:gd name="connsiteX32" fmla="*/ 651592 w 653604"/>
                  <a:gd name="connsiteY32" fmla="*/ 380900 h 898298"/>
                  <a:gd name="connsiteX33" fmla="*/ 609049 w 653604"/>
                  <a:gd name="connsiteY33" fmla="*/ 304018 h 898298"/>
                  <a:gd name="connsiteX0" fmla="*/ 609049 w 653604"/>
                  <a:gd name="connsiteY0" fmla="*/ 304018 h 898298"/>
                  <a:gd name="connsiteX1" fmla="*/ 561123 w 653604"/>
                  <a:gd name="connsiteY1" fmla="*/ 251969 h 898298"/>
                  <a:gd name="connsiteX2" fmla="*/ 459388 w 653604"/>
                  <a:gd name="connsiteY2" fmla="*/ 29491 h 898298"/>
                  <a:gd name="connsiteX3" fmla="*/ 326457 w 653604"/>
                  <a:gd name="connsiteY3" fmla="*/ 4977 h 898298"/>
                  <a:gd name="connsiteX4" fmla="*/ 168091 w 653604"/>
                  <a:gd name="connsiteY4" fmla="*/ 83420 h 898298"/>
                  <a:gd name="connsiteX5" fmla="*/ 139035 w 653604"/>
                  <a:gd name="connsiteY5" fmla="*/ 112475 h 898298"/>
                  <a:gd name="connsiteX6" fmla="*/ 73000 w 653604"/>
                  <a:gd name="connsiteY6" fmla="*/ 270961 h 898298"/>
                  <a:gd name="connsiteX7" fmla="*/ 102055 w 653604"/>
                  <a:gd name="connsiteY7" fmla="*/ 339638 h 898298"/>
                  <a:gd name="connsiteX8" fmla="*/ 121866 w 653604"/>
                  <a:gd name="connsiteY8" fmla="*/ 343600 h 898298"/>
                  <a:gd name="connsiteX9" fmla="*/ 170732 w 653604"/>
                  <a:gd name="connsiteY9" fmla="*/ 310582 h 898298"/>
                  <a:gd name="connsiteX10" fmla="*/ 224881 w 653604"/>
                  <a:gd name="connsiteY10" fmla="*/ 173228 h 898298"/>
                  <a:gd name="connsiteX11" fmla="*/ 280351 w 653604"/>
                  <a:gd name="connsiteY11" fmla="*/ 152097 h 898298"/>
                  <a:gd name="connsiteX12" fmla="*/ 189222 w 653604"/>
                  <a:gd name="connsiteY12" fmla="*/ 597176 h 898298"/>
                  <a:gd name="connsiteX13" fmla="*/ 12247 w 653604"/>
                  <a:gd name="connsiteY13" fmla="*/ 812452 h 898298"/>
                  <a:gd name="connsiteX14" fmla="*/ 18851 w 653604"/>
                  <a:gd name="connsiteY14" fmla="*/ 886412 h 898298"/>
                  <a:gd name="connsiteX15" fmla="*/ 51868 w 653604"/>
                  <a:gd name="connsiteY15" fmla="*/ 898298 h 898298"/>
                  <a:gd name="connsiteX16" fmla="*/ 92810 w 653604"/>
                  <a:gd name="connsiteY16" fmla="*/ 878487 h 898298"/>
                  <a:gd name="connsiteX17" fmla="*/ 277710 w 653604"/>
                  <a:gd name="connsiteY17" fmla="*/ 653967 h 898298"/>
                  <a:gd name="connsiteX18" fmla="*/ 346167 w 653604"/>
                  <a:gd name="connsiteY18" fmla="*/ 497362 h 898298"/>
                  <a:gd name="connsiteX19" fmla="*/ 410221 w 653604"/>
                  <a:gd name="connsiteY19" fmla="*/ 612284 h 898298"/>
                  <a:gd name="connsiteX20" fmla="*/ 462609 w 653604"/>
                  <a:gd name="connsiteY20" fmla="*/ 845470 h 898298"/>
                  <a:gd name="connsiteX21" fmla="*/ 515438 w 653604"/>
                  <a:gd name="connsiteY21" fmla="*/ 898298 h 898298"/>
                  <a:gd name="connsiteX22" fmla="*/ 568266 w 653604"/>
                  <a:gd name="connsiteY22" fmla="*/ 845470 h 898298"/>
                  <a:gd name="connsiteX23" fmla="*/ 518260 w 653604"/>
                  <a:gd name="connsiteY23" fmla="*/ 626351 h 898298"/>
                  <a:gd name="connsiteX24" fmla="*/ 497129 w 653604"/>
                  <a:gd name="connsiteY24" fmla="*/ 560276 h 898298"/>
                  <a:gd name="connsiteX25" fmla="*/ 419026 w 653604"/>
                  <a:gd name="connsiteY25" fmla="*/ 418880 h 898298"/>
                  <a:gd name="connsiteX26" fmla="*/ 454685 w 653604"/>
                  <a:gd name="connsiteY26" fmla="*/ 240584 h 898298"/>
                  <a:gd name="connsiteX27" fmla="*/ 479778 w 653604"/>
                  <a:gd name="connsiteY27" fmla="*/ 298696 h 898298"/>
                  <a:gd name="connsiteX28" fmla="*/ 537670 w 653604"/>
                  <a:gd name="connsiteY28" fmla="*/ 363470 h 898298"/>
                  <a:gd name="connsiteX29" fmla="*/ 591380 w 653604"/>
                  <a:gd name="connsiteY29" fmla="*/ 416299 h 898298"/>
                  <a:gd name="connsiteX30" fmla="*/ 615693 w 653604"/>
                  <a:gd name="connsiteY30" fmla="*/ 418939 h 898298"/>
                  <a:gd name="connsiteX31" fmla="*/ 651592 w 653604"/>
                  <a:gd name="connsiteY31" fmla="*/ 380900 h 898298"/>
                  <a:gd name="connsiteX32" fmla="*/ 609049 w 653604"/>
                  <a:gd name="connsiteY32" fmla="*/ 304018 h 898298"/>
                  <a:gd name="connsiteX0" fmla="*/ 609049 w 653604"/>
                  <a:gd name="connsiteY0" fmla="*/ 304018 h 898298"/>
                  <a:gd name="connsiteX1" fmla="*/ 561123 w 653604"/>
                  <a:gd name="connsiteY1" fmla="*/ 251969 h 898298"/>
                  <a:gd name="connsiteX2" fmla="*/ 459388 w 653604"/>
                  <a:gd name="connsiteY2" fmla="*/ 29491 h 898298"/>
                  <a:gd name="connsiteX3" fmla="*/ 326457 w 653604"/>
                  <a:gd name="connsiteY3" fmla="*/ 4977 h 898298"/>
                  <a:gd name="connsiteX4" fmla="*/ 168091 w 653604"/>
                  <a:gd name="connsiteY4" fmla="*/ 83420 h 898298"/>
                  <a:gd name="connsiteX5" fmla="*/ 139035 w 653604"/>
                  <a:gd name="connsiteY5" fmla="*/ 112475 h 898298"/>
                  <a:gd name="connsiteX6" fmla="*/ 73000 w 653604"/>
                  <a:gd name="connsiteY6" fmla="*/ 270961 h 898298"/>
                  <a:gd name="connsiteX7" fmla="*/ 102055 w 653604"/>
                  <a:gd name="connsiteY7" fmla="*/ 339638 h 898298"/>
                  <a:gd name="connsiteX8" fmla="*/ 121866 w 653604"/>
                  <a:gd name="connsiteY8" fmla="*/ 343600 h 898298"/>
                  <a:gd name="connsiteX9" fmla="*/ 170732 w 653604"/>
                  <a:gd name="connsiteY9" fmla="*/ 310582 h 898298"/>
                  <a:gd name="connsiteX10" fmla="*/ 224881 w 653604"/>
                  <a:gd name="connsiteY10" fmla="*/ 173228 h 898298"/>
                  <a:gd name="connsiteX11" fmla="*/ 280351 w 653604"/>
                  <a:gd name="connsiteY11" fmla="*/ 152097 h 898298"/>
                  <a:gd name="connsiteX12" fmla="*/ 239228 w 653604"/>
                  <a:gd name="connsiteY12" fmla="*/ 585269 h 898298"/>
                  <a:gd name="connsiteX13" fmla="*/ 12247 w 653604"/>
                  <a:gd name="connsiteY13" fmla="*/ 812452 h 898298"/>
                  <a:gd name="connsiteX14" fmla="*/ 18851 w 653604"/>
                  <a:gd name="connsiteY14" fmla="*/ 886412 h 898298"/>
                  <a:gd name="connsiteX15" fmla="*/ 51868 w 653604"/>
                  <a:gd name="connsiteY15" fmla="*/ 898298 h 898298"/>
                  <a:gd name="connsiteX16" fmla="*/ 92810 w 653604"/>
                  <a:gd name="connsiteY16" fmla="*/ 878487 h 898298"/>
                  <a:gd name="connsiteX17" fmla="*/ 277710 w 653604"/>
                  <a:gd name="connsiteY17" fmla="*/ 653967 h 898298"/>
                  <a:gd name="connsiteX18" fmla="*/ 346167 w 653604"/>
                  <a:gd name="connsiteY18" fmla="*/ 497362 h 898298"/>
                  <a:gd name="connsiteX19" fmla="*/ 410221 w 653604"/>
                  <a:gd name="connsiteY19" fmla="*/ 612284 h 898298"/>
                  <a:gd name="connsiteX20" fmla="*/ 462609 w 653604"/>
                  <a:gd name="connsiteY20" fmla="*/ 845470 h 898298"/>
                  <a:gd name="connsiteX21" fmla="*/ 515438 w 653604"/>
                  <a:gd name="connsiteY21" fmla="*/ 898298 h 898298"/>
                  <a:gd name="connsiteX22" fmla="*/ 568266 w 653604"/>
                  <a:gd name="connsiteY22" fmla="*/ 845470 h 898298"/>
                  <a:gd name="connsiteX23" fmla="*/ 518260 w 653604"/>
                  <a:gd name="connsiteY23" fmla="*/ 626351 h 898298"/>
                  <a:gd name="connsiteX24" fmla="*/ 497129 w 653604"/>
                  <a:gd name="connsiteY24" fmla="*/ 560276 h 898298"/>
                  <a:gd name="connsiteX25" fmla="*/ 419026 w 653604"/>
                  <a:gd name="connsiteY25" fmla="*/ 418880 h 898298"/>
                  <a:gd name="connsiteX26" fmla="*/ 454685 w 653604"/>
                  <a:gd name="connsiteY26" fmla="*/ 240584 h 898298"/>
                  <a:gd name="connsiteX27" fmla="*/ 479778 w 653604"/>
                  <a:gd name="connsiteY27" fmla="*/ 298696 h 898298"/>
                  <a:gd name="connsiteX28" fmla="*/ 537670 w 653604"/>
                  <a:gd name="connsiteY28" fmla="*/ 363470 h 898298"/>
                  <a:gd name="connsiteX29" fmla="*/ 591380 w 653604"/>
                  <a:gd name="connsiteY29" fmla="*/ 416299 h 898298"/>
                  <a:gd name="connsiteX30" fmla="*/ 615693 w 653604"/>
                  <a:gd name="connsiteY30" fmla="*/ 418939 h 898298"/>
                  <a:gd name="connsiteX31" fmla="*/ 651592 w 653604"/>
                  <a:gd name="connsiteY31" fmla="*/ 380900 h 898298"/>
                  <a:gd name="connsiteX32" fmla="*/ 609049 w 653604"/>
                  <a:gd name="connsiteY32" fmla="*/ 304018 h 898298"/>
                  <a:gd name="connsiteX0" fmla="*/ 609049 w 653604"/>
                  <a:gd name="connsiteY0" fmla="*/ 304018 h 898298"/>
                  <a:gd name="connsiteX1" fmla="*/ 561123 w 653604"/>
                  <a:gd name="connsiteY1" fmla="*/ 251969 h 898298"/>
                  <a:gd name="connsiteX2" fmla="*/ 459388 w 653604"/>
                  <a:gd name="connsiteY2" fmla="*/ 29491 h 898298"/>
                  <a:gd name="connsiteX3" fmla="*/ 326457 w 653604"/>
                  <a:gd name="connsiteY3" fmla="*/ 4977 h 898298"/>
                  <a:gd name="connsiteX4" fmla="*/ 168091 w 653604"/>
                  <a:gd name="connsiteY4" fmla="*/ 83420 h 898298"/>
                  <a:gd name="connsiteX5" fmla="*/ 139035 w 653604"/>
                  <a:gd name="connsiteY5" fmla="*/ 112475 h 898298"/>
                  <a:gd name="connsiteX6" fmla="*/ 73000 w 653604"/>
                  <a:gd name="connsiteY6" fmla="*/ 270961 h 898298"/>
                  <a:gd name="connsiteX7" fmla="*/ 102055 w 653604"/>
                  <a:gd name="connsiteY7" fmla="*/ 339638 h 898298"/>
                  <a:gd name="connsiteX8" fmla="*/ 121866 w 653604"/>
                  <a:gd name="connsiteY8" fmla="*/ 343600 h 898298"/>
                  <a:gd name="connsiteX9" fmla="*/ 170732 w 653604"/>
                  <a:gd name="connsiteY9" fmla="*/ 310582 h 898298"/>
                  <a:gd name="connsiteX10" fmla="*/ 224881 w 653604"/>
                  <a:gd name="connsiteY10" fmla="*/ 173228 h 898298"/>
                  <a:gd name="connsiteX11" fmla="*/ 280351 w 653604"/>
                  <a:gd name="connsiteY11" fmla="*/ 152097 h 898298"/>
                  <a:gd name="connsiteX12" fmla="*/ 239228 w 653604"/>
                  <a:gd name="connsiteY12" fmla="*/ 585269 h 898298"/>
                  <a:gd name="connsiteX13" fmla="*/ 12247 w 653604"/>
                  <a:gd name="connsiteY13" fmla="*/ 812452 h 898298"/>
                  <a:gd name="connsiteX14" fmla="*/ 18851 w 653604"/>
                  <a:gd name="connsiteY14" fmla="*/ 886412 h 898298"/>
                  <a:gd name="connsiteX15" fmla="*/ 51868 w 653604"/>
                  <a:gd name="connsiteY15" fmla="*/ 898298 h 898298"/>
                  <a:gd name="connsiteX16" fmla="*/ 92810 w 653604"/>
                  <a:gd name="connsiteY16" fmla="*/ 878487 h 898298"/>
                  <a:gd name="connsiteX17" fmla="*/ 294379 w 653604"/>
                  <a:gd name="connsiteY17" fmla="*/ 656348 h 898298"/>
                  <a:gd name="connsiteX18" fmla="*/ 346167 w 653604"/>
                  <a:gd name="connsiteY18" fmla="*/ 497362 h 898298"/>
                  <a:gd name="connsiteX19" fmla="*/ 410221 w 653604"/>
                  <a:gd name="connsiteY19" fmla="*/ 612284 h 898298"/>
                  <a:gd name="connsiteX20" fmla="*/ 462609 w 653604"/>
                  <a:gd name="connsiteY20" fmla="*/ 845470 h 898298"/>
                  <a:gd name="connsiteX21" fmla="*/ 515438 w 653604"/>
                  <a:gd name="connsiteY21" fmla="*/ 898298 h 898298"/>
                  <a:gd name="connsiteX22" fmla="*/ 568266 w 653604"/>
                  <a:gd name="connsiteY22" fmla="*/ 845470 h 898298"/>
                  <a:gd name="connsiteX23" fmla="*/ 518260 w 653604"/>
                  <a:gd name="connsiteY23" fmla="*/ 626351 h 898298"/>
                  <a:gd name="connsiteX24" fmla="*/ 497129 w 653604"/>
                  <a:gd name="connsiteY24" fmla="*/ 560276 h 898298"/>
                  <a:gd name="connsiteX25" fmla="*/ 419026 w 653604"/>
                  <a:gd name="connsiteY25" fmla="*/ 418880 h 898298"/>
                  <a:gd name="connsiteX26" fmla="*/ 454685 w 653604"/>
                  <a:gd name="connsiteY26" fmla="*/ 240584 h 898298"/>
                  <a:gd name="connsiteX27" fmla="*/ 479778 w 653604"/>
                  <a:gd name="connsiteY27" fmla="*/ 298696 h 898298"/>
                  <a:gd name="connsiteX28" fmla="*/ 537670 w 653604"/>
                  <a:gd name="connsiteY28" fmla="*/ 363470 h 898298"/>
                  <a:gd name="connsiteX29" fmla="*/ 591380 w 653604"/>
                  <a:gd name="connsiteY29" fmla="*/ 416299 h 898298"/>
                  <a:gd name="connsiteX30" fmla="*/ 615693 w 653604"/>
                  <a:gd name="connsiteY30" fmla="*/ 418939 h 898298"/>
                  <a:gd name="connsiteX31" fmla="*/ 651592 w 653604"/>
                  <a:gd name="connsiteY31" fmla="*/ 380900 h 898298"/>
                  <a:gd name="connsiteX32" fmla="*/ 609049 w 653604"/>
                  <a:gd name="connsiteY32" fmla="*/ 304018 h 898298"/>
                  <a:gd name="connsiteX0" fmla="*/ 609049 w 653604"/>
                  <a:gd name="connsiteY0" fmla="*/ 304018 h 898298"/>
                  <a:gd name="connsiteX1" fmla="*/ 561123 w 653604"/>
                  <a:gd name="connsiteY1" fmla="*/ 251969 h 898298"/>
                  <a:gd name="connsiteX2" fmla="*/ 459388 w 653604"/>
                  <a:gd name="connsiteY2" fmla="*/ 29491 h 898298"/>
                  <a:gd name="connsiteX3" fmla="*/ 326457 w 653604"/>
                  <a:gd name="connsiteY3" fmla="*/ 4977 h 898298"/>
                  <a:gd name="connsiteX4" fmla="*/ 168091 w 653604"/>
                  <a:gd name="connsiteY4" fmla="*/ 83420 h 898298"/>
                  <a:gd name="connsiteX5" fmla="*/ 139035 w 653604"/>
                  <a:gd name="connsiteY5" fmla="*/ 112475 h 898298"/>
                  <a:gd name="connsiteX6" fmla="*/ 73000 w 653604"/>
                  <a:gd name="connsiteY6" fmla="*/ 270961 h 898298"/>
                  <a:gd name="connsiteX7" fmla="*/ 102055 w 653604"/>
                  <a:gd name="connsiteY7" fmla="*/ 339638 h 898298"/>
                  <a:gd name="connsiteX8" fmla="*/ 121866 w 653604"/>
                  <a:gd name="connsiteY8" fmla="*/ 343600 h 898298"/>
                  <a:gd name="connsiteX9" fmla="*/ 170732 w 653604"/>
                  <a:gd name="connsiteY9" fmla="*/ 310582 h 898298"/>
                  <a:gd name="connsiteX10" fmla="*/ 224881 w 653604"/>
                  <a:gd name="connsiteY10" fmla="*/ 173228 h 898298"/>
                  <a:gd name="connsiteX11" fmla="*/ 280351 w 653604"/>
                  <a:gd name="connsiteY11" fmla="*/ 152097 h 898298"/>
                  <a:gd name="connsiteX12" fmla="*/ 239228 w 653604"/>
                  <a:gd name="connsiteY12" fmla="*/ 585269 h 898298"/>
                  <a:gd name="connsiteX13" fmla="*/ 12247 w 653604"/>
                  <a:gd name="connsiteY13" fmla="*/ 812452 h 898298"/>
                  <a:gd name="connsiteX14" fmla="*/ 18851 w 653604"/>
                  <a:gd name="connsiteY14" fmla="*/ 886412 h 898298"/>
                  <a:gd name="connsiteX15" fmla="*/ 51868 w 653604"/>
                  <a:gd name="connsiteY15" fmla="*/ 898298 h 898298"/>
                  <a:gd name="connsiteX16" fmla="*/ 92810 w 653604"/>
                  <a:gd name="connsiteY16" fmla="*/ 878487 h 898298"/>
                  <a:gd name="connsiteX17" fmla="*/ 313429 w 653604"/>
                  <a:gd name="connsiteY17" fmla="*/ 653967 h 898298"/>
                  <a:gd name="connsiteX18" fmla="*/ 346167 w 653604"/>
                  <a:gd name="connsiteY18" fmla="*/ 497362 h 898298"/>
                  <a:gd name="connsiteX19" fmla="*/ 410221 w 653604"/>
                  <a:gd name="connsiteY19" fmla="*/ 612284 h 898298"/>
                  <a:gd name="connsiteX20" fmla="*/ 462609 w 653604"/>
                  <a:gd name="connsiteY20" fmla="*/ 845470 h 898298"/>
                  <a:gd name="connsiteX21" fmla="*/ 515438 w 653604"/>
                  <a:gd name="connsiteY21" fmla="*/ 898298 h 898298"/>
                  <a:gd name="connsiteX22" fmla="*/ 568266 w 653604"/>
                  <a:gd name="connsiteY22" fmla="*/ 845470 h 898298"/>
                  <a:gd name="connsiteX23" fmla="*/ 518260 w 653604"/>
                  <a:gd name="connsiteY23" fmla="*/ 626351 h 898298"/>
                  <a:gd name="connsiteX24" fmla="*/ 497129 w 653604"/>
                  <a:gd name="connsiteY24" fmla="*/ 560276 h 898298"/>
                  <a:gd name="connsiteX25" fmla="*/ 419026 w 653604"/>
                  <a:gd name="connsiteY25" fmla="*/ 418880 h 898298"/>
                  <a:gd name="connsiteX26" fmla="*/ 454685 w 653604"/>
                  <a:gd name="connsiteY26" fmla="*/ 240584 h 898298"/>
                  <a:gd name="connsiteX27" fmla="*/ 479778 w 653604"/>
                  <a:gd name="connsiteY27" fmla="*/ 298696 h 898298"/>
                  <a:gd name="connsiteX28" fmla="*/ 537670 w 653604"/>
                  <a:gd name="connsiteY28" fmla="*/ 363470 h 898298"/>
                  <a:gd name="connsiteX29" fmla="*/ 591380 w 653604"/>
                  <a:gd name="connsiteY29" fmla="*/ 416299 h 898298"/>
                  <a:gd name="connsiteX30" fmla="*/ 615693 w 653604"/>
                  <a:gd name="connsiteY30" fmla="*/ 418939 h 898298"/>
                  <a:gd name="connsiteX31" fmla="*/ 651592 w 653604"/>
                  <a:gd name="connsiteY31" fmla="*/ 380900 h 898298"/>
                  <a:gd name="connsiteX32" fmla="*/ 609049 w 653604"/>
                  <a:gd name="connsiteY32" fmla="*/ 304018 h 898298"/>
                  <a:gd name="connsiteX0" fmla="*/ 609049 w 653604"/>
                  <a:gd name="connsiteY0" fmla="*/ 304018 h 901796"/>
                  <a:gd name="connsiteX1" fmla="*/ 561123 w 653604"/>
                  <a:gd name="connsiteY1" fmla="*/ 251969 h 901796"/>
                  <a:gd name="connsiteX2" fmla="*/ 459388 w 653604"/>
                  <a:gd name="connsiteY2" fmla="*/ 29491 h 901796"/>
                  <a:gd name="connsiteX3" fmla="*/ 326457 w 653604"/>
                  <a:gd name="connsiteY3" fmla="*/ 4977 h 901796"/>
                  <a:gd name="connsiteX4" fmla="*/ 168091 w 653604"/>
                  <a:gd name="connsiteY4" fmla="*/ 83420 h 901796"/>
                  <a:gd name="connsiteX5" fmla="*/ 139035 w 653604"/>
                  <a:gd name="connsiteY5" fmla="*/ 112475 h 901796"/>
                  <a:gd name="connsiteX6" fmla="*/ 73000 w 653604"/>
                  <a:gd name="connsiteY6" fmla="*/ 270961 h 901796"/>
                  <a:gd name="connsiteX7" fmla="*/ 102055 w 653604"/>
                  <a:gd name="connsiteY7" fmla="*/ 339638 h 901796"/>
                  <a:gd name="connsiteX8" fmla="*/ 121866 w 653604"/>
                  <a:gd name="connsiteY8" fmla="*/ 343600 h 901796"/>
                  <a:gd name="connsiteX9" fmla="*/ 170732 w 653604"/>
                  <a:gd name="connsiteY9" fmla="*/ 310582 h 901796"/>
                  <a:gd name="connsiteX10" fmla="*/ 224881 w 653604"/>
                  <a:gd name="connsiteY10" fmla="*/ 173228 h 901796"/>
                  <a:gd name="connsiteX11" fmla="*/ 280351 w 653604"/>
                  <a:gd name="connsiteY11" fmla="*/ 152097 h 901796"/>
                  <a:gd name="connsiteX12" fmla="*/ 239228 w 653604"/>
                  <a:gd name="connsiteY12" fmla="*/ 585269 h 901796"/>
                  <a:gd name="connsiteX13" fmla="*/ 12247 w 653604"/>
                  <a:gd name="connsiteY13" fmla="*/ 812452 h 901796"/>
                  <a:gd name="connsiteX14" fmla="*/ 18851 w 653604"/>
                  <a:gd name="connsiteY14" fmla="*/ 886412 h 901796"/>
                  <a:gd name="connsiteX15" fmla="*/ 51868 w 653604"/>
                  <a:gd name="connsiteY15" fmla="*/ 898298 h 901796"/>
                  <a:gd name="connsiteX16" fmla="*/ 199966 w 653604"/>
                  <a:gd name="connsiteY16" fmla="*/ 826099 h 901796"/>
                  <a:gd name="connsiteX17" fmla="*/ 313429 w 653604"/>
                  <a:gd name="connsiteY17" fmla="*/ 653967 h 901796"/>
                  <a:gd name="connsiteX18" fmla="*/ 346167 w 653604"/>
                  <a:gd name="connsiteY18" fmla="*/ 497362 h 901796"/>
                  <a:gd name="connsiteX19" fmla="*/ 410221 w 653604"/>
                  <a:gd name="connsiteY19" fmla="*/ 612284 h 901796"/>
                  <a:gd name="connsiteX20" fmla="*/ 462609 w 653604"/>
                  <a:gd name="connsiteY20" fmla="*/ 845470 h 901796"/>
                  <a:gd name="connsiteX21" fmla="*/ 515438 w 653604"/>
                  <a:gd name="connsiteY21" fmla="*/ 898298 h 901796"/>
                  <a:gd name="connsiteX22" fmla="*/ 568266 w 653604"/>
                  <a:gd name="connsiteY22" fmla="*/ 845470 h 901796"/>
                  <a:gd name="connsiteX23" fmla="*/ 518260 w 653604"/>
                  <a:gd name="connsiteY23" fmla="*/ 626351 h 901796"/>
                  <a:gd name="connsiteX24" fmla="*/ 497129 w 653604"/>
                  <a:gd name="connsiteY24" fmla="*/ 560276 h 901796"/>
                  <a:gd name="connsiteX25" fmla="*/ 419026 w 653604"/>
                  <a:gd name="connsiteY25" fmla="*/ 418880 h 901796"/>
                  <a:gd name="connsiteX26" fmla="*/ 454685 w 653604"/>
                  <a:gd name="connsiteY26" fmla="*/ 240584 h 901796"/>
                  <a:gd name="connsiteX27" fmla="*/ 479778 w 653604"/>
                  <a:gd name="connsiteY27" fmla="*/ 298696 h 901796"/>
                  <a:gd name="connsiteX28" fmla="*/ 537670 w 653604"/>
                  <a:gd name="connsiteY28" fmla="*/ 363470 h 901796"/>
                  <a:gd name="connsiteX29" fmla="*/ 591380 w 653604"/>
                  <a:gd name="connsiteY29" fmla="*/ 416299 h 901796"/>
                  <a:gd name="connsiteX30" fmla="*/ 615693 w 653604"/>
                  <a:gd name="connsiteY30" fmla="*/ 418939 h 901796"/>
                  <a:gd name="connsiteX31" fmla="*/ 651592 w 653604"/>
                  <a:gd name="connsiteY31" fmla="*/ 380900 h 901796"/>
                  <a:gd name="connsiteX32" fmla="*/ 609049 w 653604"/>
                  <a:gd name="connsiteY32" fmla="*/ 304018 h 901796"/>
                  <a:gd name="connsiteX0" fmla="*/ 609049 w 653604"/>
                  <a:gd name="connsiteY0" fmla="*/ 304018 h 898298"/>
                  <a:gd name="connsiteX1" fmla="*/ 561123 w 653604"/>
                  <a:gd name="connsiteY1" fmla="*/ 251969 h 898298"/>
                  <a:gd name="connsiteX2" fmla="*/ 459388 w 653604"/>
                  <a:gd name="connsiteY2" fmla="*/ 29491 h 898298"/>
                  <a:gd name="connsiteX3" fmla="*/ 326457 w 653604"/>
                  <a:gd name="connsiteY3" fmla="*/ 4977 h 898298"/>
                  <a:gd name="connsiteX4" fmla="*/ 168091 w 653604"/>
                  <a:gd name="connsiteY4" fmla="*/ 83420 h 898298"/>
                  <a:gd name="connsiteX5" fmla="*/ 139035 w 653604"/>
                  <a:gd name="connsiteY5" fmla="*/ 112475 h 898298"/>
                  <a:gd name="connsiteX6" fmla="*/ 73000 w 653604"/>
                  <a:gd name="connsiteY6" fmla="*/ 270961 h 898298"/>
                  <a:gd name="connsiteX7" fmla="*/ 102055 w 653604"/>
                  <a:gd name="connsiteY7" fmla="*/ 339638 h 898298"/>
                  <a:gd name="connsiteX8" fmla="*/ 121866 w 653604"/>
                  <a:gd name="connsiteY8" fmla="*/ 343600 h 898298"/>
                  <a:gd name="connsiteX9" fmla="*/ 170732 w 653604"/>
                  <a:gd name="connsiteY9" fmla="*/ 310582 h 898298"/>
                  <a:gd name="connsiteX10" fmla="*/ 224881 w 653604"/>
                  <a:gd name="connsiteY10" fmla="*/ 173228 h 898298"/>
                  <a:gd name="connsiteX11" fmla="*/ 280351 w 653604"/>
                  <a:gd name="connsiteY11" fmla="*/ 152097 h 898298"/>
                  <a:gd name="connsiteX12" fmla="*/ 239228 w 653604"/>
                  <a:gd name="connsiteY12" fmla="*/ 585269 h 898298"/>
                  <a:gd name="connsiteX13" fmla="*/ 12247 w 653604"/>
                  <a:gd name="connsiteY13" fmla="*/ 812452 h 898298"/>
                  <a:gd name="connsiteX14" fmla="*/ 18851 w 653604"/>
                  <a:gd name="connsiteY14" fmla="*/ 886412 h 898298"/>
                  <a:gd name="connsiteX15" fmla="*/ 132831 w 653604"/>
                  <a:gd name="connsiteY15" fmla="*/ 872104 h 898298"/>
                  <a:gd name="connsiteX16" fmla="*/ 199966 w 653604"/>
                  <a:gd name="connsiteY16" fmla="*/ 826099 h 898298"/>
                  <a:gd name="connsiteX17" fmla="*/ 313429 w 653604"/>
                  <a:gd name="connsiteY17" fmla="*/ 653967 h 898298"/>
                  <a:gd name="connsiteX18" fmla="*/ 346167 w 653604"/>
                  <a:gd name="connsiteY18" fmla="*/ 497362 h 898298"/>
                  <a:gd name="connsiteX19" fmla="*/ 410221 w 653604"/>
                  <a:gd name="connsiteY19" fmla="*/ 612284 h 898298"/>
                  <a:gd name="connsiteX20" fmla="*/ 462609 w 653604"/>
                  <a:gd name="connsiteY20" fmla="*/ 845470 h 898298"/>
                  <a:gd name="connsiteX21" fmla="*/ 515438 w 653604"/>
                  <a:gd name="connsiteY21" fmla="*/ 898298 h 898298"/>
                  <a:gd name="connsiteX22" fmla="*/ 568266 w 653604"/>
                  <a:gd name="connsiteY22" fmla="*/ 845470 h 898298"/>
                  <a:gd name="connsiteX23" fmla="*/ 518260 w 653604"/>
                  <a:gd name="connsiteY23" fmla="*/ 626351 h 898298"/>
                  <a:gd name="connsiteX24" fmla="*/ 497129 w 653604"/>
                  <a:gd name="connsiteY24" fmla="*/ 560276 h 898298"/>
                  <a:gd name="connsiteX25" fmla="*/ 419026 w 653604"/>
                  <a:gd name="connsiteY25" fmla="*/ 418880 h 898298"/>
                  <a:gd name="connsiteX26" fmla="*/ 454685 w 653604"/>
                  <a:gd name="connsiteY26" fmla="*/ 240584 h 898298"/>
                  <a:gd name="connsiteX27" fmla="*/ 479778 w 653604"/>
                  <a:gd name="connsiteY27" fmla="*/ 298696 h 898298"/>
                  <a:gd name="connsiteX28" fmla="*/ 537670 w 653604"/>
                  <a:gd name="connsiteY28" fmla="*/ 363470 h 898298"/>
                  <a:gd name="connsiteX29" fmla="*/ 591380 w 653604"/>
                  <a:gd name="connsiteY29" fmla="*/ 416299 h 898298"/>
                  <a:gd name="connsiteX30" fmla="*/ 615693 w 653604"/>
                  <a:gd name="connsiteY30" fmla="*/ 418939 h 898298"/>
                  <a:gd name="connsiteX31" fmla="*/ 651592 w 653604"/>
                  <a:gd name="connsiteY31" fmla="*/ 380900 h 898298"/>
                  <a:gd name="connsiteX32" fmla="*/ 609049 w 653604"/>
                  <a:gd name="connsiteY32" fmla="*/ 304018 h 898298"/>
                  <a:gd name="connsiteX0" fmla="*/ 600414 w 644969"/>
                  <a:gd name="connsiteY0" fmla="*/ 304018 h 898298"/>
                  <a:gd name="connsiteX1" fmla="*/ 552488 w 644969"/>
                  <a:gd name="connsiteY1" fmla="*/ 251969 h 898298"/>
                  <a:gd name="connsiteX2" fmla="*/ 450753 w 644969"/>
                  <a:gd name="connsiteY2" fmla="*/ 29491 h 898298"/>
                  <a:gd name="connsiteX3" fmla="*/ 317822 w 644969"/>
                  <a:gd name="connsiteY3" fmla="*/ 4977 h 898298"/>
                  <a:gd name="connsiteX4" fmla="*/ 159456 w 644969"/>
                  <a:gd name="connsiteY4" fmla="*/ 83420 h 898298"/>
                  <a:gd name="connsiteX5" fmla="*/ 130400 w 644969"/>
                  <a:gd name="connsiteY5" fmla="*/ 112475 h 898298"/>
                  <a:gd name="connsiteX6" fmla="*/ 64365 w 644969"/>
                  <a:gd name="connsiteY6" fmla="*/ 270961 h 898298"/>
                  <a:gd name="connsiteX7" fmla="*/ 93420 w 644969"/>
                  <a:gd name="connsiteY7" fmla="*/ 339638 h 898298"/>
                  <a:gd name="connsiteX8" fmla="*/ 113231 w 644969"/>
                  <a:gd name="connsiteY8" fmla="*/ 343600 h 898298"/>
                  <a:gd name="connsiteX9" fmla="*/ 162097 w 644969"/>
                  <a:gd name="connsiteY9" fmla="*/ 310582 h 898298"/>
                  <a:gd name="connsiteX10" fmla="*/ 216246 w 644969"/>
                  <a:gd name="connsiteY10" fmla="*/ 173228 h 898298"/>
                  <a:gd name="connsiteX11" fmla="*/ 271716 w 644969"/>
                  <a:gd name="connsiteY11" fmla="*/ 152097 h 898298"/>
                  <a:gd name="connsiteX12" fmla="*/ 230593 w 644969"/>
                  <a:gd name="connsiteY12" fmla="*/ 585269 h 898298"/>
                  <a:gd name="connsiteX13" fmla="*/ 3612 w 644969"/>
                  <a:gd name="connsiteY13" fmla="*/ 812452 h 898298"/>
                  <a:gd name="connsiteX14" fmla="*/ 64985 w 644969"/>
                  <a:gd name="connsiteY14" fmla="*/ 857837 h 898298"/>
                  <a:gd name="connsiteX15" fmla="*/ 124196 w 644969"/>
                  <a:gd name="connsiteY15" fmla="*/ 872104 h 898298"/>
                  <a:gd name="connsiteX16" fmla="*/ 191331 w 644969"/>
                  <a:gd name="connsiteY16" fmla="*/ 826099 h 898298"/>
                  <a:gd name="connsiteX17" fmla="*/ 304794 w 644969"/>
                  <a:gd name="connsiteY17" fmla="*/ 653967 h 898298"/>
                  <a:gd name="connsiteX18" fmla="*/ 337532 w 644969"/>
                  <a:gd name="connsiteY18" fmla="*/ 497362 h 898298"/>
                  <a:gd name="connsiteX19" fmla="*/ 401586 w 644969"/>
                  <a:gd name="connsiteY19" fmla="*/ 612284 h 898298"/>
                  <a:gd name="connsiteX20" fmla="*/ 453974 w 644969"/>
                  <a:gd name="connsiteY20" fmla="*/ 845470 h 898298"/>
                  <a:gd name="connsiteX21" fmla="*/ 506803 w 644969"/>
                  <a:gd name="connsiteY21" fmla="*/ 898298 h 898298"/>
                  <a:gd name="connsiteX22" fmla="*/ 559631 w 644969"/>
                  <a:gd name="connsiteY22" fmla="*/ 845470 h 898298"/>
                  <a:gd name="connsiteX23" fmla="*/ 509625 w 644969"/>
                  <a:gd name="connsiteY23" fmla="*/ 626351 h 898298"/>
                  <a:gd name="connsiteX24" fmla="*/ 488494 w 644969"/>
                  <a:gd name="connsiteY24" fmla="*/ 560276 h 898298"/>
                  <a:gd name="connsiteX25" fmla="*/ 410391 w 644969"/>
                  <a:gd name="connsiteY25" fmla="*/ 418880 h 898298"/>
                  <a:gd name="connsiteX26" fmla="*/ 446050 w 644969"/>
                  <a:gd name="connsiteY26" fmla="*/ 240584 h 898298"/>
                  <a:gd name="connsiteX27" fmla="*/ 471143 w 644969"/>
                  <a:gd name="connsiteY27" fmla="*/ 298696 h 898298"/>
                  <a:gd name="connsiteX28" fmla="*/ 529035 w 644969"/>
                  <a:gd name="connsiteY28" fmla="*/ 363470 h 898298"/>
                  <a:gd name="connsiteX29" fmla="*/ 582745 w 644969"/>
                  <a:gd name="connsiteY29" fmla="*/ 416299 h 898298"/>
                  <a:gd name="connsiteX30" fmla="*/ 607058 w 644969"/>
                  <a:gd name="connsiteY30" fmla="*/ 418939 h 898298"/>
                  <a:gd name="connsiteX31" fmla="*/ 642957 w 644969"/>
                  <a:gd name="connsiteY31" fmla="*/ 380900 h 898298"/>
                  <a:gd name="connsiteX32" fmla="*/ 600414 w 644969"/>
                  <a:gd name="connsiteY32" fmla="*/ 304018 h 898298"/>
                  <a:gd name="connsiteX0" fmla="*/ 598772 w 643327"/>
                  <a:gd name="connsiteY0" fmla="*/ 304018 h 898298"/>
                  <a:gd name="connsiteX1" fmla="*/ 550846 w 643327"/>
                  <a:gd name="connsiteY1" fmla="*/ 251969 h 898298"/>
                  <a:gd name="connsiteX2" fmla="*/ 449111 w 643327"/>
                  <a:gd name="connsiteY2" fmla="*/ 29491 h 898298"/>
                  <a:gd name="connsiteX3" fmla="*/ 316180 w 643327"/>
                  <a:gd name="connsiteY3" fmla="*/ 4977 h 898298"/>
                  <a:gd name="connsiteX4" fmla="*/ 157814 w 643327"/>
                  <a:gd name="connsiteY4" fmla="*/ 83420 h 898298"/>
                  <a:gd name="connsiteX5" fmla="*/ 128758 w 643327"/>
                  <a:gd name="connsiteY5" fmla="*/ 112475 h 898298"/>
                  <a:gd name="connsiteX6" fmla="*/ 62723 w 643327"/>
                  <a:gd name="connsiteY6" fmla="*/ 270961 h 898298"/>
                  <a:gd name="connsiteX7" fmla="*/ 91778 w 643327"/>
                  <a:gd name="connsiteY7" fmla="*/ 339638 h 898298"/>
                  <a:gd name="connsiteX8" fmla="*/ 111589 w 643327"/>
                  <a:gd name="connsiteY8" fmla="*/ 343600 h 898298"/>
                  <a:gd name="connsiteX9" fmla="*/ 160455 w 643327"/>
                  <a:gd name="connsiteY9" fmla="*/ 310582 h 898298"/>
                  <a:gd name="connsiteX10" fmla="*/ 214604 w 643327"/>
                  <a:gd name="connsiteY10" fmla="*/ 173228 h 898298"/>
                  <a:gd name="connsiteX11" fmla="*/ 270074 w 643327"/>
                  <a:gd name="connsiteY11" fmla="*/ 152097 h 898298"/>
                  <a:gd name="connsiteX12" fmla="*/ 228951 w 643327"/>
                  <a:gd name="connsiteY12" fmla="*/ 585269 h 898298"/>
                  <a:gd name="connsiteX13" fmla="*/ 1970 w 643327"/>
                  <a:gd name="connsiteY13" fmla="*/ 812452 h 898298"/>
                  <a:gd name="connsiteX14" fmla="*/ 122554 w 643327"/>
                  <a:gd name="connsiteY14" fmla="*/ 872104 h 898298"/>
                  <a:gd name="connsiteX15" fmla="*/ 189689 w 643327"/>
                  <a:gd name="connsiteY15" fmla="*/ 826099 h 898298"/>
                  <a:gd name="connsiteX16" fmla="*/ 303152 w 643327"/>
                  <a:gd name="connsiteY16" fmla="*/ 653967 h 898298"/>
                  <a:gd name="connsiteX17" fmla="*/ 335890 w 643327"/>
                  <a:gd name="connsiteY17" fmla="*/ 497362 h 898298"/>
                  <a:gd name="connsiteX18" fmla="*/ 399944 w 643327"/>
                  <a:gd name="connsiteY18" fmla="*/ 612284 h 898298"/>
                  <a:gd name="connsiteX19" fmla="*/ 452332 w 643327"/>
                  <a:gd name="connsiteY19" fmla="*/ 845470 h 898298"/>
                  <a:gd name="connsiteX20" fmla="*/ 505161 w 643327"/>
                  <a:gd name="connsiteY20" fmla="*/ 898298 h 898298"/>
                  <a:gd name="connsiteX21" fmla="*/ 557989 w 643327"/>
                  <a:gd name="connsiteY21" fmla="*/ 845470 h 898298"/>
                  <a:gd name="connsiteX22" fmla="*/ 507983 w 643327"/>
                  <a:gd name="connsiteY22" fmla="*/ 626351 h 898298"/>
                  <a:gd name="connsiteX23" fmla="*/ 486852 w 643327"/>
                  <a:gd name="connsiteY23" fmla="*/ 560276 h 898298"/>
                  <a:gd name="connsiteX24" fmla="*/ 408749 w 643327"/>
                  <a:gd name="connsiteY24" fmla="*/ 418880 h 898298"/>
                  <a:gd name="connsiteX25" fmla="*/ 444408 w 643327"/>
                  <a:gd name="connsiteY25" fmla="*/ 240584 h 898298"/>
                  <a:gd name="connsiteX26" fmla="*/ 469501 w 643327"/>
                  <a:gd name="connsiteY26" fmla="*/ 298696 h 898298"/>
                  <a:gd name="connsiteX27" fmla="*/ 527393 w 643327"/>
                  <a:gd name="connsiteY27" fmla="*/ 363470 h 898298"/>
                  <a:gd name="connsiteX28" fmla="*/ 581103 w 643327"/>
                  <a:gd name="connsiteY28" fmla="*/ 416299 h 898298"/>
                  <a:gd name="connsiteX29" fmla="*/ 605416 w 643327"/>
                  <a:gd name="connsiteY29" fmla="*/ 418939 h 898298"/>
                  <a:gd name="connsiteX30" fmla="*/ 641315 w 643327"/>
                  <a:gd name="connsiteY30" fmla="*/ 380900 h 898298"/>
                  <a:gd name="connsiteX31" fmla="*/ 598772 w 643327"/>
                  <a:gd name="connsiteY31" fmla="*/ 304018 h 898298"/>
                  <a:gd name="connsiteX0" fmla="*/ 539870 w 584425"/>
                  <a:gd name="connsiteY0" fmla="*/ 304018 h 898298"/>
                  <a:gd name="connsiteX1" fmla="*/ 491944 w 584425"/>
                  <a:gd name="connsiteY1" fmla="*/ 251969 h 898298"/>
                  <a:gd name="connsiteX2" fmla="*/ 390209 w 584425"/>
                  <a:gd name="connsiteY2" fmla="*/ 29491 h 898298"/>
                  <a:gd name="connsiteX3" fmla="*/ 257278 w 584425"/>
                  <a:gd name="connsiteY3" fmla="*/ 4977 h 898298"/>
                  <a:gd name="connsiteX4" fmla="*/ 98912 w 584425"/>
                  <a:gd name="connsiteY4" fmla="*/ 83420 h 898298"/>
                  <a:gd name="connsiteX5" fmla="*/ 69856 w 584425"/>
                  <a:gd name="connsiteY5" fmla="*/ 112475 h 898298"/>
                  <a:gd name="connsiteX6" fmla="*/ 3821 w 584425"/>
                  <a:gd name="connsiteY6" fmla="*/ 270961 h 898298"/>
                  <a:gd name="connsiteX7" fmla="*/ 32876 w 584425"/>
                  <a:gd name="connsiteY7" fmla="*/ 339638 h 898298"/>
                  <a:gd name="connsiteX8" fmla="*/ 52687 w 584425"/>
                  <a:gd name="connsiteY8" fmla="*/ 343600 h 898298"/>
                  <a:gd name="connsiteX9" fmla="*/ 101553 w 584425"/>
                  <a:gd name="connsiteY9" fmla="*/ 310582 h 898298"/>
                  <a:gd name="connsiteX10" fmla="*/ 155702 w 584425"/>
                  <a:gd name="connsiteY10" fmla="*/ 173228 h 898298"/>
                  <a:gd name="connsiteX11" fmla="*/ 211172 w 584425"/>
                  <a:gd name="connsiteY11" fmla="*/ 152097 h 898298"/>
                  <a:gd name="connsiteX12" fmla="*/ 170049 w 584425"/>
                  <a:gd name="connsiteY12" fmla="*/ 585269 h 898298"/>
                  <a:gd name="connsiteX13" fmla="*/ 24030 w 584425"/>
                  <a:gd name="connsiteY13" fmla="*/ 788640 h 898298"/>
                  <a:gd name="connsiteX14" fmla="*/ 63652 w 584425"/>
                  <a:gd name="connsiteY14" fmla="*/ 872104 h 898298"/>
                  <a:gd name="connsiteX15" fmla="*/ 130787 w 584425"/>
                  <a:gd name="connsiteY15" fmla="*/ 826099 h 898298"/>
                  <a:gd name="connsiteX16" fmla="*/ 244250 w 584425"/>
                  <a:gd name="connsiteY16" fmla="*/ 653967 h 898298"/>
                  <a:gd name="connsiteX17" fmla="*/ 276988 w 584425"/>
                  <a:gd name="connsiteY17" fmla="*/ 497362 h 898298"/>
                  <a:gd name="connsiteX18" fmla="*/ 341042 w 584425"/>
                  <a:gd name="connsiteY18" fmla="*/ 612284 h 898298"/>
                  <a:gd name="connsiteX19" fmla="*/ 393430 w 584425"/>
                  <a:gd name="connsiteY19" fmla="*/ 845470 h 898298"/>
                  <a:gd name="connsiteX20" fmla="*/ 446259 w 584425"/>
                  <a:gd name="connsiteY20" fmla="*/ 898298 h 898298"/>
                  <a:gd name="connsiteX21" fmla="*/ 499087 w 584425"/>
                  <a:gd name="connsiteY21" fmla="*/ 845470 h 898298"/>
                  <a:gd name="connsiteX22" fmla="*/ 449081 w 584425"/>
                  <a:gd name="connsiteY22" fmla="*/ 626351 h 898298"/>
                  <a:gd name="connsiteX23" fmla="*/ 427950 w 584425"/>
                  <a:gd name="connsiteY23" fmla="*/ 560276 h 898298"/>
                  <a:gd name="connsiteX24" fmla="*/ 349847 w 584425"/>
                  <a:gd name="connsiteY24" fmla="*/ 418880 h 898298"/>
                  <a:gd name="connsiteX25" fmla="*/ 385506 w 584425"/>
                  <a:gd name="connsiteY25" fmla="*/ 240584 h 898298"/>
                  <a:gd name="connsiteX26" fmla="*/ 410599 w 584425"/>
                  <a:gd name="connsiteY26" fmla="*/ 298696 h 898298"/>
                  <a:gd name="connsiteX27" fmla="*/ 468491 w 584425"/>
                  <a:gd name="connsiteY27" fmla="*/ 363470 h 898298"/>
                  <a:gd name="connsiteX28" fmla="*/ 522201 w 584425"/>
                  <a:gd name="connsiteY28" fmla="*/ 416299 h 898298"/>
                  <a:gd name="connsiteX29" fmla="*/ 546514 w 584425"/>
                  <a:gd name="connsiteY29" fmla="*/ 418939 h 898298"/>
                  <a:gd name="connsiteX30" fmla="*/ 582413 w 584425"/>
                  <a:gd name="connsiteY30" fmla="*/ 380900 h 898298"/>
                  <a:gd name="connsiteX31" fmla="*/ 539870 w 584425"/>
                  <a:gd name="connsiteY31" fmla="*/ 304018 h 898298"/>
                  <a:gd name="connsiteX0" fmla="*/ 539870 w 584425"/>
                  <a:gd name="connsiteY0" fmla="*/ 304018 h 898298"/>
                  <a:gd name="connsiteX1" fmla="*/ 491944 w 584425"/>
                  <a:gd name="connsiteY1" fmla="*/ 251969 h 898298"/>
                  <a:gd name="connsiteX2" fmla="*/ 390209 w 584425"/>
                  <a:gd name="connsiteY2" fmla="*/ 29491 h 898298"/>
                  <a:gd name="connsiteX3" fmla="*/ 257278 w 584425"/>
                  <a:gd name="connsiteY3" fmla="*/ 4977 h 898298"/>
                  <a:gd name="connsiteX4" fmla="*/ 98912 w 584425"/>
                  <a:gd name="connsiteY4" fmla="*/ 83420 h 898298"/>
                  <a:gd name="connsiteX5" fmla="*/ 69856 w 584425"/>
                  <a:gd name="connsiteY5" fmla="*/ 112475 h 898298"/>
                  <a:gd name="connsiteX6" fmla="*/ 3821 w 584425"/>
                  <a:gd name="connsiteY6" fmla="*/ 270961 h 898298"/>
                  <a:gd name="connsiteX7" fmla="*/ 32876 w 584425"/>
                  <a:gd name="connsiteY7" fmla="*/ 339638 h 898298"/>
                  <a:gd name="connsiteX8" fmla="*/ 52687 w 584425"/>
                  <a:gd name="connsiteY8" fmla="*/ 343600 h 898298"/>
                  <a:gd name="connsiteX9" fmla="*/ 101553 w 584425"/>
                  <a:gd name="connsiteY9" fmla="*/ 310582 h 898298"/>
                  <a:gd name="connsiteX10" fmla="*/ 155702 w 584425"/>
                  <a:gd name="connsiteY10" fmla="*/ 173228 h 898298"/>
                  <a:gd name="connsiteX11" fmla="*/ 211172 w 584425"/>
                  <a:gd name="connsiteY11" fmla="*/ 152097 h 898298"/>
                  <a:gd name="connsiteX12" fmla="*/ 170049 w 584425"/>
                  <a:gd name="connsiteY12" fmla="*/ 585269 h 898298"/>
                  <a:gd name="connsiteX13" fmla="*/ 24030 w 584425"/>
                  <a:gd name="connsiteY13" fmla="*/ 788640 h 898298"/>
                  <a:gd name="connsiteX14" fmla="*/ 63652 w 584425"/>
                  <a:gd name="connsiteY14" fmla="*/ 872104 h 898298"/>
                  <a:gd name="connsiteX15" fmla="*/ 126025 w 584425"/>
                  <a:gd name="connsiteY15" fmla="*/ 838005 h 898298"/>
                  <a:gd name="connsiteX16" fmla="*/ 244250 w 584425"/>
                  <a:gd name="connsiteY16" fmla="*/ 653967 h 898298"/>
                  <a:gd name="connsiteX17" fmla="*/ 276988 w 584425"/>
                  <a:gd name="connsiteY17" fmla="*/ 497362 h 898298"/>
                  <a:gd name="connsiteX18" fmla="*/ 341042 w 584425"/>
                  <a:gd name="connsiteY18" fmla="*/ 612284 h 898298"/>
                  <a:gd name="connsiteX19" fmla="*/ 393430 w 584425"/>
                  <a:gd name="connsiteY19" fmla="*/ 845470 h 898298"/>
                  <a:gd name="connsiteX20" fmla="*/ 446259 w 584425"/>
                  <a:gd name="connsiteY20" fmla="*/ 898298 h 898298"/>
                  <a:gd name="connsiteX21" fmla="*/ 499087 w 584425"/>
                  <a:gd name="connsiteY21" fmla="*/ 845470 h 898298"/>
                  <a:gd name="connsiteX22" fmla="*/ 449081 w 584425"/>
                  <a:gd name="connsiteY22" fmla="*/ 626351 h 898298"/>
                  <a:gd name="connsiteX23" fmla="*/ 427950 w 584425"/>
                  <a:gd name="connsiteY23" fmla="*/ 560276 h 898298"/>
                  <a:gd name="connsiteX24" fmla="*/ 349847 w 584425"/>
                  <a:gd name="connsiteY24" fmla="*/ 418880 h 898298"/>
                  <a:gd name="connsiteX25" fmla="*/ 385506 w 584425"/>
                  <a:gd name="connsiteY25" fmla="*/ 240584 h 898298"/>
                  <a:gd name="connsiteX26" fmla="*/ 410599 w 584425"/>
                  <a:gd name="connsiteY26" fmla="*/ 298696 h 898298"/>
                  <a:gd name="connsiteX27" fmla="*/ 468491 w 584425"/>
                  <a:gd name="connsiteY27" fmla="*/ 363470 h 898298"/>
                  <a:gd name="connsiteX28" fmla="*/ 522201 w 584425"/>
                  <a:gd name="connsiteY28" fmla="*/ 416299 h 898298"/>
                  <a:gd name="connsiteX29" fmla="*/ 546514 w 584425"/>
                  <a:gd name="connsiteY29" fmla="*/ 418939 h 898298"/>
                  <a:gd name="connsiteX30" fmla="*/ 582413 w 584425"/>
                  <a:gd name="connsiteY30" fmla="*/ 380900 h 898298"/>
                  <a:gd name="connsiteX31" fmla="*/ 539870 w 584425"/>
                  <a:gd name="connsiteY31" fmla="*/ 304018 h 898298"/>
                  <a:gd name="connsiteX0" fmla="*/ 539870 w 584425"/>
                  <a:gd name="connsiteY0" fmla="*/ 304018 h 898298"/>
                  <a:gd name="connsiteX1" fmla="*/ 491944 w 584425"/>
                  <a:gd name="connsiteY1" fmla="*/ 251969 h 898298"/>
                  <a:gd name="connsiteX2" fmla="*/ 390209 w 584425"/>
                  <a:gd name="connsiteY2" fmla="*/ 29491 h 898298"/>
                  <a:gd name="connsiteX3" fmla="*/ 257278 w 584425"/>
                  <a:gd name="connsiteY3" fmla="*/ 4977 h 898298"/>
                  <a:gd name="connsiteX4" fmla="*/ 98912 w 584425"/>
                  <a:gd name="connsiteY4" fmla="*/ 83420 h 898298"/>
                  <a:gd name="connsiteX5" fmla="*/ 69856 w 584425"/>
                  <a:gd name="connsiteY5" fmla="*/ 112475 h 898298"/>
                  <a:gd name="connsiteX6" fmla="*/ 3821 w 584425"/>
                  <a:gd name="connsiteY6" fmla="*/ 270961 h 898298"/>
                  <a:gd name="connsiteX7" fmla="*/ 32876 w 584425"/>
                  <a:gd name="connsiteY7" fmla="*/ 339638 h 898298"/>
                  <a:gd name="connsiteX8" fmla="*/ 52687 w 584425"/>
                  <a:gd name="connsiteY8" fmla="*/ 343600 h 898298"/>
                  <a:gd name="connsiteX9" fmla="*/ 101553 w 584425"/>
                  <a:gd name="connsiteY9" fmla="*/ 310582 h 898298"/>
                  <a:gd name="connsiteX10" fmla="*/ 155702 w 584425"/>
                  <a:gd name="connsiteY10" fmla="*/ 173228 h 898298"/>
                  <a:gd name="connsiteX11" fmla="*/ 211172 w 584425"/>
                  <a:gd name="connsiteY11" fmla="*/ 152097 h 898298"/>
                  <a:gd name="connsiteX12" fmla="*/ 170049 w 584425"/>
                  <a:gd name="connsiteY12" fmla="*/ 585269 h 898298"/>
                  <a:gd name="connsiteX13" fmla="*/ 24030 w 584425"/>
                  <a:gd name="connsiteY13" fmla="*/ 788640 h 898298"/>
                  <a:gd name="connsiteX14" fmla="*/ 63652 w 584425"/>
                  <a:gd name="connsiteY14" fmla="*/ 872104 h 898298"/>
                  <a:gd name="connsiteX15" fmla="*/ 126025 w 584425"/>
                  <a:gd name="connsiteY15" fmla="*/ 838005 h 898298"/>
                  <a:gd name="connsiteX16" fmla="*/ 244250 w 584425"/>
                  <a:gd name="connsiteY16" fmla="*/ 653967 h 898298"/>
                  <a:gd name="connsiteX17" fmla="*/ 276988 w 584425"/>
                  <a:gd name="connsiteY17" fmla="*/ 497362 h 898298"/>
                  <a:gd name="connsiteX18" fmla="*/ 341042 w 584425"/>
                  <a:gd name="connsiteY18" fmla="*/ 612284 h 898298"/>
                  <a:gd name="connsiteX19" fmla="*/ 393430 w 584425"/>
                  <a:gd name="connsiteY19" fmla="*/ 845470 h 898298"/>
                  <a:gd name="connsiteX20" fmla="*/ 446259 w 584425"/>
                  <a:gd name="connsiteY20" fmla="*/ 898298 h 898298"/>
                  <a:gd name="connsiteX21" fmla="*/ 499087 w 584425"/>
                  <a:gd name="connsiteY21" fmla="*/ 845470 h 898298"/>
                  <a:gd name="connsiteX22" fmla="*/ 449081 w 584425"/>
                  <a:gd name="connsiteY22" fmla="*/ 626351 h 898298"/>
                  <a:gd name="connsiteX23" fmla="*/ 427950 w 584425"/>
                  <a:gd name="connsiteY23" fmla="*/ 560276 h 898298"/>
                  <a:gd name="connsiteX24" fmla="*/ 371279 w 584425"/>
                  <a:gd name="connsiteY24" fmla="*/ 435549 h 898298"/>
                  <a:gd name="connsiteX25" fmla="*/ 385506 w 584425"/>
                  <a:gd name="connsiteY25" fmla="*/ 240584 h 898298"/>
                  <a:gd name="connsiteX26" fmla="*/ 410599 w 584425"/>
                  <a:gd name="connsiteY26" fmla="*/ 298696 h 898298"/>
                  <a:gd name="connsiteX27" fmla="*/ 468491 w 584425"/>
                  <a:gd name="connsiteY27" fmla="*/ 363470 h 898298"/>
                  <a:gd name="connsiteX28" fmla="*/ 522201 w 584425"/>
                  <a:gd name="connsiteY28" fmla="*/ 416299 h 898298"/>
                  <a:gd name="connsiteX29" fmla="*/ 546514 w 584425"/>
                  <a:gd name="connsiteY29" fmla="*/ 418939 h 898298"/>
                  <a:gd name="connsiteX30" fmla="*/ 582413 w 584425"/>
                  <a:gd name="connsiteY30" fmla="*/ 380900 h 898298"/>
                  <a:gd name="connsiteX31" fmla="*/ 539870 w 584425"/>
                  <a:gd name="connsiteY31" fmla="*/ 304018 h 898298"/>
                  <a:gd name="connsiteX0" fmla="*/ 539870 w 584425"/>
                  <a:gd name="connsiteY0" fmla="*/ 304018 h 898298"/>
                  <a:gd name="connsiteX1" fmla="*/ 491944 w 584425"/>
                  <a:gd name="connsiteY1" fmla="*/ 251969 h 898298"/>
                  <a:gd name="connsiteX2" fmla="*/ 390209 w 584425"/>
                  <a:gd name="connsiteY2" fmla="*/ 29491 h 898298"/>
                  <a:gd name="connsiteX3" fmla="*/ 257278 w 584425"/>
                  <a:gd name="connsiteY3" fmla="*/ 4977 h 898298"/>
                  <a:gd name="connsiteX4" fmla="*/ 98912 w 584425"/>
                  <a:gd name="connsiteY4" fmla="*/ 83420 h 898298"/>
                  <a:gd name="connsiteX5" fmla="*/ 69856 w 584425"/>
                  <a:gd name="connsiteY5" fmla="*/ 112475 h 898298"/>
                  <a:gd name="connsiteX6" fmla="*/ 3821 w 584425"/>
                  <a:gd name="connsiteY6" fmla="*/ 270961 h 898298"/>
                  <a:gd name="connsiteX7" fmla="*/ 32876 w 584425"/>
                  <a:gd name="connsiteY7" fmla="*/ 339638 h 898298"/>
                  <a:gd name="connsiteX8" fmla="*/ 52687 w 584425"/>
                  <a:gd name="connsiteY8" fmla="*/ 343600 h 898298"/>
                  <a:gd name="connsiteX9" fmla="*/ 101553 w 584425"/>
                  <a:gd name="connsiteY9" fmla="*/ 310582 h 898298"/>
                  <a:gd name="connsiteX10" fmla="*/ 155702 w 584425"/>
                  <a:gd name="connsiteY10" fmla="*/ 173228 h 898298"/>
                  <a:gd name="connsiteX11" fmla="*/ 211172 w 584425"/>
                  <a:gd name="connsiteY11" fmla="*/ 152097 h 898298"/>
                  <a:gd name="connsiteX12" fmla="*/ 170049 w 584425"/>
                  <a:gd name="connsiteY12" fmla="*/ 585269 h 898298"/>
                  <a:gd name="connsiteX13" fmla="*/ 24030 w 584425"/>
                  <a:gd name="connsiteY13" fmla="*/ 788640 h 898298"/>
                  <a:gd name="connsiteX14" fmla="*/ 63652 w 584425"/>
                  <a:gd name="connsiteY14" fmla="*/ 872104 h 898298"/>
                  <a:gd name="connsiteX15" fmla="*/ 190319 w 584425"/>
                  <a:gd name="connsiteY15" fmla="*/ 818955 h 898298"/>
                  <a:gd name="connsiteX16" fmla="*/ 244250 w 584425"/>
                  <a:gd name="connsiteY16" fmla="*/ 653967 h 898298"/>
                  <a:gd name="connsiteX17" fmla="*/ 276988 w 584425"/>
                  <a:gd name="connsiteY17" fmla="*/ 497362 h 898298"/>
                  <a:gd name="connsiteX18" fmla="*/ 341042 w 584425"/>
                  <a:gd name="connsiteY18" fmla="*/ 612284 h 898298"/>
                  <a:gd name="connsiteX19" fmla="*/ 393430 w 584425"/>
                  <a:gd name="connsiteY19" fmla="*/ 845470 h 898298"/>
                  <a:gd name="connsiteX20" fmla="*/ 446259 w 584425"/>
                  <a:gd name="connsiteY20" fmla="*/ 898298 h 898298"/>
                  <a:gd name="connsiteX21" fmla="*/ 499087 w 584425"/>
                  <a:gd name="connsiteY21" fmla="*/ 845470 h 898298"/>
                  <a:gd name="connsiteX22" fmla="*/ 449081 w 584425"/>
                  <a:gd name="connsiteY22" fmla="*/ 626351 h 898298"/>
                  <a:gd name="connsiteX23" fmla="*/ 427950 w 584425"/>
                  <a:gd name="connsiteY23" fmla="*/ 560276 h 898298"/>
                  <a:gd name="connsiteX24" fmla="*/ 371279 w 584425"/>
                  <a:gd name="connsiteY24" fmla="*/ 435549 h 898298"/>
                  <a:gd name="connsiteX25" fmla="*/ 385506 w 584425"/>
                  <a:gd name="connsiteY25" fmla="*/ 240584 h 898298"/>
                  <a:gd name="connsiteX26" fmla="*/ 410599 w 584425"/>
                  <a:gd name="connsiteY26" fmla="*/ 298696 h 898298"/>
                  <a:gd name="connsiteX27" fmla="*/ 468491 w 584425"/>
                  <a:gd name="connsiteY27" fmla="*/ 363470 h 898298"/>
                  <a:gd name="connsiteX28" fmla="*/ 522201 w 584425"/>
                  <a:gd name="connsiteY28" fmla="*/ 416299 h 898298"/>
                  <a:gd name="connsiteX29" fmla="*/ 546514 w 584425"/>
                  <a:gd name="connsiteY29" fmla="*/ 418939 h 898298"/>
                  <a:gd name="connsiteX30" fmla="*/ 582413 w 584425"/>
                  <a:gd name="connsiteY30" fmla="*/ 380900 h 898298"/>
                  <a:gd name="connsiteX31" fmla="*/ 539870 w 584425"/>
                  <a:gd name="connsiteY31" fmla="*/ 304018 h 898298"/>
                  <a:gd name="connsiteX0" fmla="*/ 539870 w 584425"/>
                  <a:gd name="connsiteY0" fmla="*/ 304018 h 898298"/>
                  <a:gd name="connsiteX1" fmla="*/ 491944 w 584425"/>
                  <a:gd name="connsiteY1" fmla="*/ 251969 h 898298"/>
                  <a:gd name="connsiteX2" fmla="*/ 390209 w 584425"/>
                  <a:gd name="connsiteY2" fmla="*/ 29491 h 898298"/>
                  <a:gd name="connsiteX3" fmla="*/ 257278 w 584425"/>
                  <a:gd name="connsiteY3" fmla="*/ 4977 h 898298"/>
                  <a:gd name="connsiteX4" fmla="*/ 98912 w 584425"/>
                  <a:gd name="connsiteY4" fmla="*/ 83420 h 898298"/>
                  <a:gd name="connsiteX5" fmla="*/ 69856 w 584425"/>
                  <a:gd name="connsiteY5" fmla="*/ 112475 h 898298"/>
                  <a:gd name="connsiteX6" fmla="*/ 3821 w 584425"/>
                  <a:gd name="connsiteY6" fmla="*/ 270961 h 898298"/>
                  <a:gd name="connsiteX7" fmla="*/ 32876 w 584425"/>
                  <a:gd name="connsiteY7" fmla="*/ 339638 h 898298"/>
                  <a:gd name="connsiteX8" fmla="*/ 52687 w 584425"/>
                  <a:gd name="connsiteY8" fmla="*/ 343600 h 898298"/>
                  <a:gd name="connsiteX9" fmla="*/ 101553 w 584425"/>
                  <a:gd name="connsiteY9" fmla="*/ 310582 h 898298"/>
                  <a:gd name="connsiteX10" fmla="*/ 155702 w 584425"/>
                  <a:gd name="connsiteY10" fmla="*/ 173228 h 898298"/>
                  <a:gd name="connsiteX11" fmla="*/ 211172 w 584425"/>
                  <a:gd name="connsiteY11" fmla="*/ 152097 h 898298"/>
                  <a:gd name="connsiteX12" fmla="*/ 170049 w 584425"/>
                  <a:gd name="connsiteY12" fmla="*/ 585269 h 898298"/>
                  <a:gd name="connsiteX13" fmla="*/ 24030 w 584425"/>
                  <a:gd name="connsiteY13" fmla="*/ 788640 h 898298"/>
                  <a:gd name="connsiteX14" fmla="*/ 127945 w 584425"/>
                  <a:gd name="connsiteY14" fmla="*/ 860198 h 898298"/>
                  <a:gd name="connsiteX15" fmla="*/ 190319 w 584425"/>
                  <a:gd name="connsiteY15" fmla="*/ 818955 h 898298"/>
                  <a:gd name="connsiteX16" fmla="*/ 244250 w 584425"/>
                  <a:gd name="connsiteY16" fmla="*/ 653967 h 898298"/>
                  <a:gd name="connsiteX17" fmla="*/ 276988 w 584425"/>
                  <a:gd name="connsiteY17" fmla="*/ 497362 h 898298"/>
                  <a:gd name="connsiteX18" fmla="*/ 341042 w 584425"/>
                  <a:gd name="connsiteY18" fmla="*/ 612284 h 898298"/>
                  <a:gd name="connsiteX19" fmla="*/ 393430 w 584425"/>
                  <a:gd name="connsiteY19" fmla="*/ 845470 h 898298"/>
                  <a:gd name="connsiteX20" fmla="*/ 446259 w 584425"/>
                  <a:gd name="connsiteY20" fmla="*/ 898298 h 898298"/>
                  <a:gd name="connsiteX21" fmla="*/ 499087 w 584425"/>
                  <a:gd name="connsiteY21" fmla="*/ 845470 h 898298"/>
                  <a:gd name="connsiteX22" fmla="*/ 449081 w 584425"/>
                  <a:gd name="connsiteY22" fmla="*/ 626351 h 898298"/>
                  <a:gd name="connsiteX23" fmla="*/ 427950 w 584425"/>
                  <a:gd name="connsiteY23" fmla="*/ 560276 h 898298"/>
                  <a:gd name="connsiteX24" fmla="*/ 371279 w 584425"/>
                  <a:gd name="connsiteY24" fmla="*/ 435549 h 898298"/>
                  <a:gd name="connsiteX25" fmla="*/ 385506 w 584425"/>
                  <a:gd name="connsiteY25" fmla="*/ 240584 h 898298"/>
                  <a:gd name="connsiteX26" fmla="*/ 410599 w 584425"/>
                  <a:gd name="connsiteY26" fmla="*/ 298696 h 898298"/>
                  <a:gd name="connsiteX27" fmla="*/ 468491 w 584425"/>
                  <a:gd name="connsiteY27" fmla="*/ 363470 h 898298"/>
                  <a:gd name="connsiteX28" fmla="*/ 522201 w 584425"/>
                  <a:gd name="connsiteY28" fmla="*/ 416299 h 898298"/>
                  <a:gd name="connsiteX29" fmla="*/ 546514 w 584425"/>
                  <a:gd name="connsiteY29" fmla="*/ 418939 h 898298"/>
                  <a:gd name="connsiteX30" fmla="*/ 582413 w 584425"/>
                  <a:gd name="connsiteY30" fmla="*/ 380900 h 898298"/>
                  <a:gd name="connsiteX31" fmla="*/ 539870 w 584425"/>
                  <a:gd name="connsiteY31" fmla="*/ 304018 h 898298"/>
                  <a:gd name="connsiteX0" fmla="*/ 539870 w 584425"/>
                  <a:gd name="connsiteY0" fmla="*/ 304018 h 898298"/>
                  <a:gd name="connsiteX1" fmla="*/ 491944 w 584425"/>
                  <a:gd name="connsiteY1" fmla="*/ 251969 h 898298"/>
                  <a:gd name="connsiteX2" fmla="*/ 390209 w 584425"/>
                  <a:gd name="connsiteY2" fmla="*/ 29491 h 898298"/>
                  <a:gd name="connsiteX3" fmla="*/ 257278 w 584425"/>
                  <a:gd name="connsiteY3" fmla="*/ 4977 h 898298"/>
                  <a:gd name="connsiteX4" fmla="*/ 98912 w 584425"/>
                  <a:gd name="connsiteY4" fmla="*/ 83420 h 898298"/>
                  <a:gd name="connsiteX5" fmla="*/ 69856 w 584425"/>
                  <a:gd name="connsiteY5" fmla="*/ 112475 h 898298"/>
                  <a:gd name="connsiteX6" fmla="*/ 3821 w 584425"/>
                  <a:gd name="connsiteY6" fmla="*/ 270961 h 898298"/>
                  <a:gd name="connsiteX7" fmla="*/ 32876 w 584425"/>
                  <a:gd name="connsiteY7" fmla="*/ 339638 h 898298"/>
                  <a:gd name="connsiteX8" fmla="*/ 52687 w 584425"/>
                  <a:gd name="connsiteY8" fmla="*/ 343600 h 898298"/>
                  <a:gd name="connsiteX9" fmla="*/ 101553 w 584425"/>
                  <a:gd name="connsiteY9" fmla="*/ 310582 h 898298"/>
                  <a:gd name="connsiteX10" fmla="*/ 155702 w 584425"/>
                  <a:gd name="connsiteY10" fmla="*/ 173228 h 898298"/>
                  <a:gd name="connsiteX11" fmla="*/ 211172 w 584425"/>
                  <a:gd name="connsiteY11" fmla="*/ 152097 h 898298"/>
                  <a:gd name="connsiteX12" fmla="*/ 170049 w 584425"/>
                  <a:gd name="connsiteY12" fmla="*/ 585269 h 898298"/>
                  <a:gd name="connsiteX13" fmla="*/ 85943 w 584425"/>
                  <a:gd name="connsiteY13" fmla="*/ 771972 h 898298"/>
                  <a:gd name="connsiteX14" fmla="*/ 127945 w 584425"/>
                  <a:gd name="connsiteY14" fmla="*/ 860198 h 898298"/>
                  <a:gd name="connsiteX15" fmla="*/ 190319 w 584425"/>
                  <a:gd name="connsiteY15" fmla="*/ 818955 h 898298"/>
                  <a:gd name="connsiteX16" fmla="*/ 244250 w 584425"/>
                  <a:gd name="connsiteY16" fmla="*/ 653967 h 898298"/>
                  <a:gd name="connsiteX17" fmla="*/ 276988 w 584425"/>
                  <a:gd name="connsiteY17" fmla="*/ 497362 h 898298"/>
                  <a:gd name="connsiteX18" fmla="*/ 341042 w 584425"/>
                  <a:gd name="connsiteY18" fmla="*/ 612284 h 898298"/>
                  <a:gd name="connsiteX19" fmla="*/ 393430 w 584425"/>
                  <a:gd name="connsiteY19" fmla="*/ 845470 h 898298"/>
                  <a:gd name="connsiteX20" fmla="*/ 446259 w 584425"/>
                  <a:gd name="connsiteY20" fmla="*/ 898298 h 898298"/>
                  <a:gd name="connsiteX21" fmla="*/ 499087 w 584425"/>
                  <a:gd name="connsiteY21" fmla="*/ 845470 h 898298"/>
                  <a:gd name="connsiteX22" fmla="*/ 449081 w 584425"/>
                  <a:gd name="connsiteY22" fmla="*/ 626351 h 898298"/>
                  <a:gd name="connsiteX23" fmla="*/ 427950 w 584425"/>
                  <a:gd name="connsiteY23" fmla="*/ 560276 h 898298"/>
                  <a:gd name="connsiteX24" fmla="*/ 371279 w 584425"/>
                  <a:gd name="connsiteY24" fmla="*/ 435549 h 898298"/>
                  <a:gd name="connsiteX25" fmla="*/ 385506 w 584425"/>
                  <a:gd name="connsiteY25" fmla="*/ 240584 h 898298"/>
                  <a:gd name="connsiteX26" fmla="*/ 410599 w 584425"/>
                  <a:gd name="connsiteY26" fmla="*/ 298696 h 898298"/>
                  <a:gd name="connsiteX27" fmla="*/ 468491 w 584425"/>
                  <a:gd name="connsiteY27" fmla="*/ 363470 h 898298"/>
                  <a:gd name="connsiteX28" fmla="*/ 522201 w 584425"/>
                  <a:gd name="connsiteY28" fmla="*/ 416299 h 898298"/>
                  <a:gd name="connsiteX29" fmla="*/ 546514 w 584425"/>
                  <a:gd name="connsiteY29" fmla="*/ 418939 h 898298"/>
                  <a:gd name="connsiteX30" fmla="*/ 582413 w 584425"/>
                  <a:gd name="connsiteY30" fmla="*/ 380900 h 898298"/>
                  <a:gd name="connsiteX31" fmla="*/ 539870 w 584425"/>
                  <a:gd name="connsiteY31" fmla="*/ 304018 h 898298"/>
                  <a:gd name="connsiteX0" fmla="*/ 539870 w 584425"/>
                  <a:gd name="connsiteY0" fmla="*/ 304018 h 898298"/>
                  <a:gd name="connsiteX1" fmla="*/ 491944 w 584425"/>
                  <a:gd name="connsiteY1" fmla="*/ 251969 h 898298"/>
                  <a:gd name="connsiteX2" fmla="*/ 390209 w 584425"/>
                  <a:gd name="connsiteY2" fmla="*/ 29491 h 898298"/>
                  <a:gd name="connsiteX3" fmla="*/ 257278 w 584425"/>
                  <a:gd name="connsiteY3" fmla="*/ 4977 h 898298"/>
                  <a:gd name="connsiteX4" fmla="*/ 98912 w 584425"/>
                  <a:gd name="connsiteY4" fmla="*/ 83420 h 898298"/>
                  <a:gd name="connsiteX5" fmla="*/ 69856 w 584425"/>
                  <a:gd name="connsiteY5" fmla="*/ 112475 h 898298"/>
                  <a:gd name="connsiteX6" fmla="*/ 3821 w 584425"/>
                  <a:gd name="connsiteY6" fmla="*/ 270961 h 898298"/>
                  <a:gd name="connsiteX7" fmla="*/ 32876 w 584425"/>
                  <a:gd name="connsiteY7" fmla="*/ 339638 h 898298"/>
                  <a:gd name="connsiteX8" fmla="*/ 52687 w 584425"/>
                  <a:gd name="connsiteY8" fmla="*/ 343600 h 898298"/>
                  <a:gd name="connsiteX9" fmla="*/ 101553 w 584425"/>
                  <a:gd name="connsiteY9" fmla="*/ 310582 h 898298"/>
                  <a:gd name="connsiteX10" fmla="*/ 155702 w 584425"/>
                  <a:gd name="connsiteY10" fmla="*/ 173228 h 898298"/>
                  <a:gd name="connsiteX11" fmla="*/ 211172 w 584425"/>
                  <a:gd name="connsiteY11" fmla="*/ 152097 h 898298"/>
                  <a:gd name="connsiteX12" fmla="*/ 170049 w 584425"/>
                  <a:gd name="connsiteY12" fmla="*/ 585269 h 898298"/>
                  <a:gd name="connsiteX13" fmla="*/ 85943 w 584425"/>
                  <a:gd name="connsiteY13" fmla="*/ 771972 h 898298"/>
                  <a:gd name="connsiteX14" fmla="*/ 113657 w 584425"/>
                  <a:gd name="connsiteY14" fmla="*/ 853054 h 898298"/>
                  <a:gd name="connsiteX15" fmla="*/ 190319 w 584425"/>
                  <a:gd name="connsiteY15" fmla="*/ 818955 h 898298"/>
                  <a:gd name="connsiteX16" fmla="*/ 244250 w 584425"/>
                  <a:gd name="connsiteY16" fmla="*/ 653967 h 898298"/>
                  <a:gd name="connsiteX17" fmla="*/ 276988 w 584425"/>
                  <a:gd name="connsiteY17" fmla="*/ 497362 h 898298"/>
                  <a:gd name="connsiteX18" fmla="*/ 341042 w 584425"/>
                  <a:gd name="connsiteY18" fmla="*/ 612284 h 898298"/>
                  <a:gd name="connsiteX19" fmla="*/ 393430 w 584425"/>
                  <a:gd name="connsiteY19" fmla="*/ 845470 h 898298"/>
                  <a:gd name="connsiteX20" fmla="*/ 446259 w 584425"/>
                  <a:gd name="connsiteY20" fmla="*/ 898298 h 898298"/>
                  <a:gd name="connsiteX21" fmla="*/ 499087 w 584425"/>
                  <a:gd name="connsiteY21" fmla="*/ 845470 h 898298"/>
                  <a:gd name="connsiteX22" fmla="*/ 449081 w 584425"/>
                  <a:gd name="connsiteY22" fmla="*/ 626351 h 898298"/>
                  <a:gd name="connsiteX23" fmla="*/ 427950 w 584425"/>
                  <a:gd name="connsiteY23" fmla="*/ 560276 h 898298"/>
                  <a:gd name="connsiteX24" fmla="*/ 371279 w 584425"/>
                  <a:gd name="connsiteY24" fmla="*/ 435549 h 898298"/>
                  <a:gd name="connsiteX25" fmla="*/ 385506 w 584425"/>
                  <a:gd name="connsiteY25" fmla="*/ 240584 h 898298"/>
                  <a:gd name="connsiteX26" fmla="*/ 410599 w 584425"/>
                  <a:gd name="connsiteY26" fmla="*/ 298696 h 898298"/>
                  <a:gd name="connsiteX27" fmla="*/ 468491 w 584425"/>
                  <a:gd name="connsiteY27" fmla="*/ 363470 h 898298"/>
                  <a:gd name="connsiteX28" fmla="*/ 522201 w 584425"/>
                  <a:gd name="connsiteY28" fmla="*/ 416299 h 898298"/>
                  <a:gd name="connsiteX29" fmla="*/ 546514 w 584425"/>
                  <a:gd name="connsiteY29" fmla="*/ 418939 h 898298"/>
                  <a:gd name="connsiteX30" fmla="*/ 582413 w 584425"/>
                  <a:gd name="connsiteY30" fmla="*/ 380900 h 898298"/>
                  <a:gd name="connsiteX31" fmla="*/ 539870 w 584425"/>
                  <a:gd name="connsiteY31" fmla="*/ 304018 h 898298"/>
                  <a:gd name="connsiteX0" fmla="*/ 539870 w 584425"/>
                  <a:gd name="connsiteY0" fmla="*/ 304018 h 898298"/>
                  <a:gd name="connsiteX1" fmla="*/ 491944 w 584425"/>
                  <a:gd name="connsiteY1" fmla="*/ 251969 h 898298"/>
                  <a:gd name="connsiteX2" fmla="*/ 390209 w 584425"/>
                  <a:gd name="connsiteY2" fmla="*/ 29491 h 898298"/>
                  <a:gd name="connsiteX3" fmla="*/ 257278 w 584425"/>
                  <a:gd name="connsiteY3" fmla="*/ 4977 h 898298"/>
                  <a:gd name="connsiteX4" fmla="*/ 98912 w 584425"/>
                  <a:gd name="connsiteY4" fmla="*/ 83420 h 898298"/>
                  <a:gd name="connsiteX5" fmla="*/ 69856 w 584425"/>
                  <a:gd name="connsiteY5" fmla="*/ 112475 h 898298"/>
                  <a:gd name="connsiteX6" fmla="*/ 3821 w 584425"/>
                  <a:gd name="connsiteY6" fmla="*/ 270961 h 898298"/>
                  <a:gd name="connsiteX7" fmla="*/ 32876 w 584425"/>
                  <a:gd name="connsiteY7" fmla="*/ 339638 h 898298"/>
                  <a:gd name="connsiteX8" fmla="*/ 52687 w 584425"/>
                  <a:gd name="connsiteY8" fmla="*/ 343600 h 898298"/>
                  <a:gd name="connsiteX9" fmla="*/ 101553 w 584425"/>
                  <a:gd name="connsiteY9" fmla="*/ 310582 h 898298"/>
                  <a:gd name="connsiteX10" fmla="*/ 155702 w 584425"/>
                  <a:gd name="connsiteY10" fmla="*/ 173228 h 898298"/>
                  <a:gd name="connsiteX11" fmla="*/ 211172 w 584425"/>
                  <a:gd name="connsiteY11" fmla="*/ 152097 h 898298"/>
                  <a:gd name="connsiteX12" fmla="*/ 170049 w 584425"/>
                  <a:gd name="connsiteY12" fmla="*/ 585269 h 898298"/>
                  <a:gd name="connsiteX13" fmla="*/ 85943 w 584425"/>
                  <a:gd name="connsiteY13" fmla="*/ 771972 h 898298"/>
                  <a:gd name="connsiteX14" fmla="*/ 113657 w 584425"/>
                  <a:gd name="connsiteY14" fmla="*/ 853054 h 898298"/>
                  <a:gd name="connsiteX15" fmla="*/ 152816 w 584425"/>
                  <a:gd name="connsiteY15" fmla="*/ 846716 h 898298"/>
                  <a:gd name="connsiteX16" fmla="*/ 190319 w 584425"/>
                  <a:gd name="connsiteY16" fmla="*/ 818955 h 898298"/>
                  <a:gd name="connsiteX17" fmla="*/ 244250 w 584425"/>
                  <a:gd name="connsiteY17" fmla="*/ 653967 h 898298"/>
                  <a:gd name="connsiteX18" fmla="*/ 276988 w 584425"/>
                  <a:gd name="connsiteY18" fmla="*/ 497362 h 898298"/>
                  <a:gd name="connsiteX19" fmla="*/ 341042 w 584425"/>
                  <a:gd name="connsiteY19" fmla="*/ 612284 h 898298"/>
                  <a:gd name="connsiteX20" fmla="*/ 393430 w 584425"/>
                  <a:gd name="connsiteY20" fmla="*/ 845470 h 898298"/>
                  <a:gd name="connsiteX21" fmla="*/ 446259 w 584425"/>
                  <a:gd name="connsiteY21" fmla="*/ 898298 h 898298"/>
                  <a:gd name="connsiteX22" fmla="*/ 499087 w 584425"/>
                  <a:gd name="connsiteY22" fmla="*/ 845470 h 898298"/>
                  <a:gd name="connsiteX23" fmla="*/ 449081 w 584425"/>
                  <a:gd name="connsiteY23" fmla="*/ 626351 h 898298"/>
                  <a:gd name="connsiteX24" fmla="*/ 427950 w 584425"/>
                  <a:gd name="connsiteY24" fmla="*/ 560276 h 898298"/>
                  <a:gd name="connsiteX25" fmla="*/ 371279 w 584425"/>
                  <a:gd name="connsiteY25" fmla="*/ 435549 h 898298"/>
                  <a:gd name="connsiteX26" fmla="*/ 385506 w 584425"/>
                  <a:gd name="connsiteY26" fmla="*/ 240584 h 898298"/>
                  <a:gd name="connsiteX27" fmla="*/ 410599 w 584425"/>
                  <a:gd name="connsiteY27" fmla="*/ 298696 h 898298"/>
                  <a:gd name="connsiteX28" fmla="*/ 468491 w 584425"/>
                  <a:gd name="connsiteY28" fmla="*/ 363470 h 898298"/>
                  <a:gd name="connsiteX29" fmla="*/ 522201 w 584425"/>
                  <a:gd name="connsiteY29" fmla="*/ 416299 h 898298"/>
                  <a:gd name="connsiteX30" fmla="*/ 546514 w 584425"/>
                  <a:gd name="connsiteY30" fmla="*/ 418939 h 898298"/>
                  <a:gd name="connsiteX31" fmla="*/ 582413 w 584425"/>
                  <a:gd name="connsiteY31" fmla="*/ 380900 h 898298"/>
                  <a:gd name="connsiteX32" fmla="*/ 539870 w 584425"/>
                  <a:gd name="connsiteY32" fmla="*/ 304018 h 898298"/>
                  <a:gd name="connsiteX0" fmla="*/ 539870 w 584425"/>
                  <a:gd name="connsiteY0" fmla="*/ 304018 h 898298"/>
                  <a:gd name="connsiteX1" fmla="*/ 491944 w 584425"/>
                  <a:gd name="connsiteY1" fmla="*/ 251969 h 898298"/>
                  <a:gd name="connsiteX2" fmla="*/ 390209 w 584425"/>
                  <a:gd name="connsiteY2" fmla="*/ 29491 h 898298"/>
                  <a:gd name="connsiteX3" fmla="*/ 257278 w 584425"/>
                  <a:gd name="connsiteY3" fmla="*/ 4977 h 898298"/>
                  <a:gd name="connsiteX4" fmla="*/ 98912 w 584425"/>
                  <a:gd name="connsiteY4" fmla="*/ 83420 h 898298"/>
                  <a:gd name="connsiteX5" fmla="*/ 69856 w 584425"/>
                  <a:gd name="connsiteY5" fmla="*/ 112475 h 898298"/>
                  <a:gd name="connsiteX6" fmla="*/ 3821 w 584425"/>
                  <a:gd name="connsiteY6" fmla="*/ 270961 h 898298"/>
                  <a:gd name="connsiteX7" fmla="*/ 32876 w 584425"/>
                  <a:gd name="connsiteY7" fmla="*/ 339638 h 898298"/>
                  <a:gd name="connsiteX8" fmla="*/ 52687 w 584425"/>
                  <a:gd name="connsiteY8" fmla="*/ 343600 h 898298"/>
                  <a:gd name="connsiteX9" fmla="*/ 101553 w 584425"/>
                  <a:gd name="connsiteY9" fmla="*/ 310582 h 898298"/>
                  <a:gd name="connsiteX10" fmla="*/ 155702 w 584425"/>
                  <a:gd name="connsiteY10" fmla="*/ 173228 h 898298"/>
                  <a:gd name="connsiteX11" fmla="*/ 211172 w 584425"/>
                  <a:gd name="connsiteY11" fmla="*/ 152097 h 898298"/>
                  <a:gd name="connsiteX12" fmla="*/ 170049 w 584425"/>
                  <a:gd name="connsiteY12" fmla="*/ 585269 h 898298"/>
                  <a:gd name="connsiteX13" fmla="*/ 85943 w 584425"/>
                  <a:gd name="connsiteY13" fmla="*/ 771972 h 898298"/>
                  <a:gd name="connsiteX14" fmla="*/ 113657 w 584425"/>
                  <a:gd name="connsiteY14" fmla="*/ 853054 h 898298"/>
                  <a:gd name="connsiteX15" fmla="*/ 162341 w 584425"/>
                  <a:gd name="connsiteY15" fmla="*/ 853860 h 898298"/>
                  <a:gd name="connsiteX16" fmla="*/ 190319 w 584425"/>
                  <a:gd name="connsiteY16" fmla="*/ 818955 h 898298"/>
                  <a:gd name="connsiteX17" fmla="*/ 244250 w 584425"/>
                  <a:gd name="connsiteY17" fmla="*/ 653967 h 898298"/>
                  <a:gd name="connsiteX18" fmla="*/ 276988 w 584425"/>
                  <a:gd name="connsiteY18" fmla="*/ 497362 h 898298"/>
                  <a:gd name="connsiteX19" fmla="*/ 341042 w 584425"/>
                  <a:gd name="connsiteY19" fmla="*/ 612284 h 898298"/>
                  <a:gd name="connsiteX20" fmla="*/ 393430 w 584425"/>
                  <a:gd name="connsiteY20" fmla="*/ 845470 h 898298"/>
                  <a:gd name="connsiteX21" fmla="*/ 446259 w 584425"/>
                  <a:gd name="connsiteY21" fmla="*/ 898298 h 898298"/>
                  <a:gd name="connsiteX22" fmla="*/ 499087 w 584425"/>
                  <a:gd name="connsiteY22" fmla="*/ 845470 h 898298"/>
                  <a:gd name="connsiteX23" fmla="*/ 449081 w 584425"/>
                  <a:gd name="connsiteY23" fmla="*/ 626351 h 898298"/>
                  <a:gd name="connsiteX24" fmla="*/ 427950 w 584425"/>
                  <a:gd name="connsiteY24" fmla="*/ 560276 h 898298"/>
                  <a:gd name="connsiteX25" fmla="*/ 371279 w 584425"/>
                  <a:gd name="connsiteY25" fmla="*/ 435549 h 898298"/>
                  <a:gd name="connsiteX26" fmla="*/ 385506 w 584425"/>
                  <a:gd name="connsiteY26" fmla="*/ 240584 h 898298"/>
                  <a:gd name="connsiteX27" fmla="*/ 410599 w 584425"/>
                  <a:gd name="connsiteY27" fmla="*/ 298696 h 898298"/>
                  <a:gd name="connsiteX28" fmla="*/ 468491 w 584425"/>
                  <a:gd name="connsiteY28" fmla="*/ 363470 h 898298"/>
                  <a:gd name="connsiteX29" fmla="*/ 522201 w 584425"/>
                  <a:gd name="connsiteY29" fmla="*/ 416299 h 898298"/>
                  <a:gd name="connsiteX30" fmla="*/ 546514 w 584425"/>
                  <a:gd name="connsiteY30" fmla="*/ 418939 h 898298"/>
                  <a:gd name="connsiteX31" fmla="*/ 582413 w 584425"/>
                  <a:gd name="connsiteY31" fmla="*/ 380900 h 898298"/>
                  <a:gd name="connsiteX32" fmla="*/ 539870 w 584425"/>
                  <a:gd name="connsiteY32" fmla="*/ 304018 h 898298"/>
                  <a:gd name="connsiteX0" fmla="*/ 539870 w 584425"/>
                  <a:gd name="connsiteY0" fmla="*/ 304018 h 898298"/>
                  <a:gd name="connsiteX1" fmla="*/ 491944 w 584425"/>
                  <a:gd name="connsiteY1" fmla="*/ 251969 h 898298"/>
                  <a:gd name="connsiteX2" fmla="*/ 390209 w 584425"/>
                  <a:gd name="connsiteY2" fmla="*/ 29491 h 898298"/>
                  <a:gd name="connsiteX3" fmla="*/ 257278 w 584425"/>
                  <a:gd name="connsiteY3" fmla="*/ 4977 h 898298"/>
                  <a:gd name="connsiteX4" fmla="*/ 98912 w 584425"/>
                  <a:gd name="connsiteY4" fmla="*/ 83420 h 898298"/>
                  <a:gd name="connsiteX5" fmla="*/ 69856 w 584425"/>
                  <a:gd name="connsiteY5" fmla="*/ 112475 h 898298"/>
                  <a:gd name="connsiteX6" fmla="*/ 3821 w 584425"/>
                  <a:gd name="connsiteY6" fmla="*/ 270961 h 898298"/>
                  <a:gd name="connsiteX7" fmla="*/ 32876 w 584425"/>
                  <a:gd name="connsiteY7" fmla="*/ 339638 h 898298"/>
                  <a:gd name="connsiteX8" fmla="*/ 52687 w 584425"/>
                  <a:gd name="connsiteY8" fmla="*/ 343600 h 898298"/>
                  <a:gd name="connsiteX9" fmla="*/ 101553 w 584425"/>
                  <a:gd name="connsiteY9" fmla="*/ 310582 h 898298"/>
                  <a:gd name="connsiteX10" fmla="*/ 155702 w 584425"/>
                  <a:gd name="connsiteY10" fmla="*/ 173228 h 898298"/>
                  <a:gd name="connsiteX11" fmla="*/ 211172 w 584425"/>
                  <a:gd name="connsiteY11" fmla="*/ 152097 h 898298"/>
                  <a:gd name="connsiteX12" fmla="*/ 170049 w 584425"/>
                  <a:gd name="connsiteY12" fmla="*/ 585269 h 898298"/>
                  <a:gd name="connsiteX13" fmla="*/ 85943 w 584425"/>
                  <a:gd name="connsiteY13" fmla="*/ 771972 h 898298"/>
                  <a:gd name="connsiteX14" fmla="*/ 113657 w 584425"/>
                  <a:gd name="connsiteY14" fmla="*/ 853054 h 898298"/>
                  <a:gd name="connsiteX15" fmla="*/ 162341 w 584425"/>
                  <a:gd name="connsiteY15" fmla="*/ 853860 h 898298"/>
                  <a:gd name="connsiteX16" fmla="*/ 190319 w 584425"/>
                  <a:gd name="connsiteY16" fmla="*/ 818955 h 898298"/>
                  <a:gd name="connsiteX17" fmla="*/ 246631 w 584425"/>
                  <a:gd name="connsiteY17" fmla="*/ 663492 h 898298"/>
                  <a:gd name="connsiteX18" fmla="*/ 276988 w 584425"/>
                  <a:gd name="connsiteY18" fmla="*/ 497362 h 898298"/>
                  <a:gd name="connsiteX19" fmla="*/ 341042 w 584425"/>
                  <a:gd name="connsiteY19" fmla="*/ 612284 h 898298"/>
                  <a:gd name="connsiteX20" fmla="*/ 393430 w 584425"/>
                  <a:gd name="connsiteY20" fmla="*/ 845470 h 898298"/>
                  <a:gd name="connsiteX21" fmla="*/ 446259 w 584425"/>
                  <a:gd name="connsiteY21" fmla="*/ 898298 h 898298"/>
                  <a:gd name="connsiteX22" fmla="*/ 499087 w 584425"/>
                  <a:gd name="connsiteY22" fmla="*/ 845470 h 898298"/>
                  <a:gd name="connsiteX23" fmla="*/ 449081 w 584425"/>
                  <a:gd name="connsiteY23" fmla="*/ 626351 h 898298"/>
                  <a:gd name="connsiteX24" fmla="*/ 427950 w 584425"/>
                  <a:gd name="connsiteY24" fmla="*/ 560276 h 898298"/>
                  <a:gd name="connsiteX25" fmla="*/ 371279 w 584425"/>
                  <a:gd name="connsiteY25" fmla="*/ 435549 h 898298"/>
                  <a:gd name="connsiteX26" fmla="*/ 385506 w 584425"/>
                  <a:gd name="connsiteY26" fmla="*/ 240584 h 898298"/>
                  <a:gd name="connsiteX27" fmla="*/ 410599 w 584425"/>
                  <a:gd name="connsiteY27" fmla="*/ 298696 h 898298"/>
                  <a:gd name="connsiteX28" fmla="*/ 468491 w 584425"/>
                  <a:gd name="connsiteY28" fmla="*/ 363470 h 898298"/>
                  <a:gd name="connsiteX29" fmla="*/ 522201 w 584425"/>
                  <a:gd name="connsiteY29" fmla="*/ 416299 h 898298"/>
                  <a:gd name="connsiteX30" fmla="*/ 546514 w 584425"/>
                  <a:gd name="connsiteY30" fmla="*/ 418939 h 898298"/>
                  <a:gd name="connsiteX31" fmla="*/ 582413 w 584425"/>
                  <a:gd name="connsiteY31" fmla="*/ 380900 h 898298"/>
                  <a:gd name="connsiteX32" fmla="*/ 539870 w 584425"/>
                  <a:gd name="connsiteY32" fmla="*/ 304018 h 898298"/>
                  <a:gd name="connsiteX0" fmla="*/ 539870 w 584425"/>
                  <a:gd name="connsiteY0" fmla="*/ 304018 h 898298"/>
                  <a:gd name="connsiteX1" fmla="*/ 491944 w 584425"/>
                  <a:gd name="connsiteY1" fmla="*/ 251969 h 898298"/>
                  <a:gd name="connsiteX2" fmla="*/ 390209 w 584425"/>
                  <a:gd name="connsiteY2" fmla="*/ 29491 h 898298"/>
                  <a:gd name="connsiteX3" fmla="*/ 257278 w 584425"/>
                  <a:gd name="connsiteY3" fmla="*/ 4977 h 898298"/>
                  <a:gd name="connsiteX4" fmla="*/ 98912 w 584425"/>
                  <a:gd name="connsiteY4" fmla="*/ 83420 h 898298"/>
                  <a:gd name="connsiteX5" fmla="*/ 69856 w 584425"/>
                  <a:gd name="connsiteY5" fmla="*/ 112475 h 898298"/>
                  <a:gd name="connsiteX6" fmla="*/ 3821 w 584425"/>
                  <a:gd name="connsiteY6" fmla="*/ 270961 h 898298"/>
                  <a:gd name="connsiteX7" fmla="*/ 32876 w 584425"/>
                  <a:gd name="connsiteY7" fmla="*/ 339638 h 898298"/>
                  <a:gd name="connsiteX8" fmla="*/ 52687 w 584425"/>
                  <a:gd name="connsiteY8" fmla="*/ 343600 h 898298"/>
                  <a:gd name="connsiteX9" fmla="*/ 101553 w 584425"/>
                  <a:gd name="connsiteY9" fmla="*/ 310582 h 898298"/>
                  <a:gd name="connsiteX10" fmla="*/ 155702 w 584425"/>
                  <a:gd name="connsiteY10" fmla="*/ 173228 h 898298"/>
                  <a:gd name="connsiteX11" fmla="*/ 211172 w 584425"/>
                  <a:gd name="connsiteY11" fmla="*/ 152097 h 898298"/>
                  <a:gd name="connsiteX12" fmla="*/ 170049 w 584425"/>
                  <a:gd name="connsiteY12" fmla="*/ 585269 h 898298"/>
                  <a:gd name="connsiteX13" fmla="*/ 85943 w 584425"/>
                  <a:gd name="connsiteY13" fmla="*/ 771972 h 898298"/>
                  <a:gd name="connsiteX14" fmla="*/ 113657 w 584425"/>
                  <a:gd name="connsiteY14" fmla="*/ 853054 h 898298"/>
                  <a:gd name="connsiteX15" fmla="*/ 162341 w 584425"/>
                  <a:gd name="connsiteY15" fmla="*/ 853860 h 898298"/>
                  <a:gd name="connsiteX16" fmla="*/ 190319 w 584425"/>
                  <a:gd name="connsiteY16" fmla="*/ 818955 h 898298"/>
                  <a:gd name="connsiteX17" fmla="*/ 246631 w 584425"/>
                  <a:gd name="connsiteY17" fmla="*/ 663492 h 898298"/>
                  <a:gd name="connsiteX18" fmla="*/ 276988 w 584425"/>
                  <a:gd name="connsiteY18" fmla="*/ 497362 h 898298"/>
                  <a:gd name="connsiteX19" fmla="*/ 341042 w 584425"/>
                  <a:gd name="connsiteY19" fmla="*/ 612284 h 898298"/>
                  <a:gd name="connsiteX20" fmla="*/ 393430 w 584425"/>
                  <a:gd name="connsiteY20" fmla="*/ 845470 h 898298"/>
                  <a:gd name="connsiteX21" fmla="*/ 446259 w 584425"/>
                  <a:gd name="connsiteY21" fmla="*/ 898298 h 898298"/>
                  <a:gd name="connsiteX22" fmla="*/ 499087 w 584425"/>
                  <a:gd name="connsiteY22" fmla="*/ 845470 h 898298"/>
                  <a:gd name="connsiteX23" fmla="*/ 449081 w 584425"/>
                  <a:gd name="connsiteY23" fmla="*/ 626351 h 898298"/>
                  <a:gd name="connsiteX24" fmla="*/ 427950 w 584425"/>
                  <a:gd name="connsiteY24" fmla="*/ 560276 h 898298"/>
                  <a:gd name="connsiteX25" fmla="*/ 371279 w 584425"/>
                  <a:gd name="connsiteY25" fmla="*/ 435549 h 898298"/>
                  <a:gd name="connsiteX26" fmla="*/ 385506 w 584425"/>
                  <a:gd name="connsiteY26" fmla="*/ 240584 h 898298"/>
                  <a:gd name="connsiteX27" fmla="*/ 410599 w 584425"/>
                  <a:gd name="connsiteY27" fmla="*/ 298696 h 898298"/>
                  <a:gd name="connsiteX28" fmla="*/ 468491 w 584425"/>
                  <a:gd name="connsiteY28" fmla="*/ 363470 h 898298"/>
                  <a:gd name="connsiteX29" fmla="*/ 522201 w 584425"/>
                  <a:gd name="connsiteY29" fmla="*/ 416299 h 898298"/>
                  <a:gd name="connsiteX30" fmla="*/ 546514 w 584425"/>
                  <a:gd name="connsiteY30" fmla="*/ 418939 h 898298"/>
                  <a:gd name="connsiteX31" fmla="*/ 582413 w 584425"/>
                  <a:gd name="connsiteY31" fmla="*/ 380900 h 898298"/>
                  <a:gd name="connsiteX32" fmla="*/ 539870 w 584425"/>
                  <a:gd name="connsiteY32" fmla="*/ 304018 h 898298"/>
                  <a:gd name="connsiteX0" fmla="*/ 539870 w 584425"/>
                  <a:gd name="connsiteY0" fmla="*/ 304018 h 898298"/>
                  <a:gd name="connsiteX1" fmla="*/ 491944 w 584425"/>
                  <a:gd name="connsiteY1" fmla="*/ 251969 h 898298"/>
                  <a:gd name="connsiteX2" fmla="*/ 390209 w 584425"/>
                  <a:gd name="connsiteY2" fmla="*/ 29491 h 898298"/>
                  <a:gd name="connsiteX3" fmla="*/ 257278 w 584425"/>
                  <a:gd name="connsiteY3" fmla="*/ 4977 h 898298"/>
                  <a:gd name="connsiteX4" fmla="*/ 98912 w 584425"/>
                  <a:gd name="connsiteY4" fmla="*/ 83420 h 898298"/>
                  <a:gd name="connsiteX5" fmla="*/ 69856 w 584425"/>
                  <a:gd name="connsiteY5" fmla="*/ 112475 h 898298"/>
                  <a:gd name="connsiteX6" fmla="*/ 3821 w 584425"/>
                  <a:gd name="connsiteY6" fmla="*/ 270961 h 898298"/>
                  <a:gd name="connsiteX7" fmla="*/ 32876 w 584425"/>
                  <a:gd name="connsiteY7" fmla="*/ 339638 h 898298"/>
                  <a:gd name="connsiteX8" fmla="*/ 52687 w 584425"/>
                  <a:gd name="connsiteY8" fmla="*/ 343600 h 898298"/>
                  <a:gd name="connsiteX9" fmla="*/ 101553 w 584425"/>
                  <a:gd name="connsiteY9" fmla="*/ 310582 h 898298"/>
                  <a:gd name="connsiteX10" fmla="*/ 155702 w 584425"/>
                  <a:gd name="connsiteY10" fmla="*/ 173228 h 898298"/>
                  <a:gd name="connsiteX11" fmla="*/ 211172 w 584425"/>
                  <a:gd name="connsiteY11" fmla="*/ 152097 h 898298"/>
                  <a:gd name="connsiteX12" fmla="*/ 170049 w 584425"/>
                  <a:gd name="connsiteY12" fmla="*/ 585269 h 898298"/>
                  <a:gd name="connsiteX13" fmla="*/ 85943 w 584425"/>
                  <a:gd name="connsiteY13" fmla="*/ 771972 h 898298"/>
                  <a:gd name="connsiteX14" fmla="*/ 113657 w 584425"/>
                  <a:gd name="connsiteY14" fmla="*/ 853054 h 898298"/>
                  <a:gd name="connsiteX15" fmla="*/ 162341 w 584425"/>
                  <a:gd name="connsiteY15" fmla="*/ 853860 h 898298"/>
                  <a:gd name="connsiteX16" fmla="*/ 190319 w 584425"/>
                  <a:gd name="connsiteY16" fmla="*/ 818955 h 898298"/>
                  <a:gd name="connsiteX17" fmla="*/ 246631 w 584425"/>
                  <a:gd name="connsiteY17" fmla="*/ 663492 h 898298"/>
                  <a:gd name="connsiteX18" fmla="*/ 300800 w 584425"/>
                  <a:gd name="connsiteY18" fmla="*/ 518794 h 898298"/>
                  <a:gd name="connsiteX19" fmla="*/ 341042 w 584425"/>
                  <a:gd name="connsiteY19" fmla="*/ 612284 h 898298"/>
                  <a:gd name="connsiteX20" fmla="*/ 393430 w 584425"/>
                  <a:gd name="connsiteY20" fmla="*/ 845470 h 898298"/>
                  <a:gd name="connsiteX21" fmla="*/ 446259 w 584425"/>
                  <a:gd name="connsiteY21" fmla="*/ 898298 h 898298"/>
                  <a:gd name="connsiteX22" fmla="*/ 499087 w 584425"/>
                  <a:gd name="connsiteY22" fmla="*/ 845470 h 898298"/>
                  <a:gd name="connsiteX23" fmla="*/ 449081 w 584425"/>
                  <a:gd name="connsiteY23" fmla="*/ 626351 h 898298"/>
                  <a:gd name="connsiteX24" fmla="*/ 427950 w 584425"/>
                  <a:gd name="connsiteY24" fmla="*/ 560276 h 898298"/>
                  <a:gd name="connsiteX25" fmla="*/ 371279 w 584425"/>
                  <a:gd name="connsiteY25" fmla="*/ 435549 h 898298"/>
                  <a:gd name="connsiteX26" fmla="*/ 385506 w 584425"/>
                  <a:gd name="connsiteY26" fmla="*/ 240584 h 898298"/>
                  <a:gd name="connsiteX27" fmla="*/ 410599 w 584425"/>
                  <a:gd name="connsiteY27" fmla="*/ 298696 h 898298"/>
                  <a:gd name="connsiteX28" fmla="*/ 468491 w 584425"/>
                  <a:gd name="connsiteY28" fmla="*/ 363470 h 898298"/>
                  <a:gd name="connsiteX29" fmla="*/ 522201 w 584425"/>
                  <a:gd name="connsiteY29" fmla="*/ 416299 h 898298"/>
                  <a:gd name="connsiteX30" fmla="*/ 546514 w 584425"/>
                  <a:gd name="connsiteY30" fmla="*/ 418939 h 898298"/>
                  <a:gd name="connsiteX31" fmla="*/ 582413 w 584425"/>
                  <a:gd name="connsiteY31" fmla="*/ 380900 h 898298"/>
                  <a:gd name="connsiteX32" fmla="*/ 539870 w 584425"/>
                  <a:gd name="connsiteY32" fmla="*/ 304018 h 898298"/>
                  <a:gd name="connsiteX0" fmla="*/ 539870 w 584425"/>
                  <a:gd name="connsiteY0" fmla="*/ 304018 h 898298"/>
                  <a:gd name="connsiteX1" fmla="*/ 491944 w 584425"/>
                  <a:gd name="connsiteY1" fmla="*/ 251969 h 898298"/>
                  <a:gd name="connsiteX2" fmla="*/ 390209 w 584425"/>
                  <a:gd name="connsiteY2" fmla="*/ 29491 h 898298"/>
                  <a:gd name="connsiteX3" fmla="*/ 257278 w 584425"/>
                  <a:gd name="connsiteY3" fmla="*/ 4977 h 898298"/>
                  <a:gd name="connsiteX4" fmla="*/ 98912 w 584425"/>
                  <a:gd name="connsiteY4" fmla="*/ 83420 h 898298"/>
                  <a:gd name="connsiteX5" fmla="*/ 69856 w 584425"/>
                  <a:gd name="connsiteY5" fmla="*/ 112475 h 898298"/>
                  <a:gd name="connsiteX6" fmla="*/ 3821 w 584425"/>
                  <a:gd name="connsiteY6" fmla="*/ 270961 h 898298"/>
                  <a:gd name="connsiteX7" fmla="*/ 32876 w 584425"/>
                  <a:gd name="connsiteY7" fmla="*/ 339638 h 898298"/>
                  <a:gd name="connsiteX8" fmla="*/ 52687 w 584425"/>
                  <a:gd name="connsiteY8" fmla="*/ 343600 h 898298"/>
                  <a:gd name="connsiteX9" fmla="*/ 101553 w 584425"/>
                  <a:gd name="connsiteY9" fmla="*/ 310582 h 898298"/>
                  <a:gd name="connsiteX10" fmla="*/ 155702 w 584425"/>
                  <a:gd name="connsiteY10" fmla="*/ 173228 h 898298"/>
                  <a:gd name="connsiteX11" fmla="*/ 211172 w 584425"/>
                  <a:gd name="connsiteY11" fmla="*/ 152097 h 898298"/>
                  <a:gd name="connsiteX12" fmla="*/ 170049 w 584425"/>
                  <a:gd name="connsiteY12" fmla="*/ 585269 h 898298"/>
                  <a:gd name="connsiteX13" fmla="*/ 85943 w 584425"/>
                  <a:gd name="connsiteY13" fmla="*/ 771972 h 898298"/>
                  <a:gd name="connsiteX14" fmla="*/ 113657 w 584425"/>
                  <a:gd name="connsiteY14" fmla="*/ 853054 h 898298"/>
                  <a:gd name="connsiteX15" fmla="*/ 162341 w 584425"/>
                  <a:gd name="connsiteY15" fmla="*/ 853860 h 898298"/>
                  <a:gd name="connsiteX16" fmla="*/ 190319 w 584425"/>
                  <a:gd name="connsiteY16" fmla="*/ 818955 h 898298"/>
                  <a:gd name="connsiteX17" fmla="*/ 246631 w 584425"/>
                  <a:gd name="connsiteY17" fmla="*/ 663492 h 898298"/>
                  <a:gd name="connsiteX18" fmla="*/ 300800 w 584425"/>
                  <a:gd name="connsiteY18" fmla="*/ 518794 h 898298"/>
                  <a:gd name="connsiteX19" fmla="*/ 341042 w 584425"/>
                  <a:gd name="connsiteY19" fmla="*/ 612284 h 898298"/>
                  <a:gd name="connsiteX20" fmla="*/ 393430 w 584425"/>
                  <a:gd name="connsiteY20" fmla="*/ 845470 h 898298"/>
                  <a:gd name="connsiteX21" fmla="*/ 446259 w 584425"/>
                  <a:gd name="connsiteY21" fmla="*/ 898298 h 898298"/>
                  <a:gd name="connsiteX22" fmla="*/ 499087 w 584425"/>
                  <a:gd name="connsiteY22" fmla="*/ 845470 h 898298"/>
                  <a:gd name="connsiteX23" fmla="*/ 449081 w 584425"/>
                  <a:gd name="connsiteY23" fmla="*/ 626351 h 898298"/>
                  <a:gd name="connsiteX24" fmla="*/ 427950 w 584425"/>
                  <a:gd name="connsiteY24" fmla="*/ 560276 h 898298"/>
                  <a:gd name="connsiteX25" fmla="*/ 371279 w 584425"/>
                  <a:gd name="connsiteY25" fmla="*/ 435549 h 898298"/>
                  <a:gd name="connsiteX26" fmla="*/ 385506 w 584425"/>
                  <a:gd name="connsiteY26" fmla="*/ 240584 h 898298"/>
                  <a:gd name="connsiteX27" fmla="*/ 410599 w 584425"/>
                  <a:gd name="connsiteY27" fmla="*/ 298696 h 898298"/>
                  <a:gd name="connsiteX28" fmla="*/ 468491 w 584425"/>
                  <a:gd name="connsiteY28" fmla="*/ 363470 h 898298"/>
                  <a:gd name="connsiteX29" fmla="*/ 522201 w 584425"/>
                  <a:gd name="connsiteY29" fmla="*/ 416299 h 898298"/>
                  <a:gd name="connsiteX30" fmla="*/ 546514 w 584425"/>
                  <a:gd name="connsiteY30" fmla="*/ 418939 h 898298"/>
                  <a:gd name="connsiteX31" fmla="*/ 582413 w 584425"/>
                  <a:gd name="connsiteY31" fmla="*/ 380900 h 898298"/>
                  <a:gd name="connsiteX32" fmla="*/ 539870 w 584425"/>
                  <a:gd name="connsiteY32" fmla="*/ 304018 h 898298"/>
                  <a:gd name="connsiteX0" fmla="*/ 539870 w 584084"/>
                  <a:gd name="connsiteY0" fmla="*/ 304018 h 898298"/>
                  <a:gd name="connsiteX1" fmla="*/ 491944 w 584084"/>
                  <a:gd name="connsiteY1" fmla="*/ 251969 h 898298"/>
                  <a:gd name="connsiteX2" fmla="*/ 390209 w 584084"/>
                  <a:gd name="connsiteY2" fmla="*/ 29491 h 898298"/>
                  <a:gd name="connsiteX3" fmla="*/ 257278 w 584084"/>
                  <a:gd name="connsiteY3" fmla="*/ 4977 h 898298"/>
                  <a:gd name="connsiteX4" fmla="*/ 98912 w 584084"/>
                  <a:gd name="connsiteY4" fmla="*/ 83420 h 898298"/>
                  <a:gd name="connsiteX5" fmla="*/ 69856 w 584084"/>
                  <a:gd name="connsiteY5" fmla="*/ 112475 h 898298"/>
                  <a:gd name="connsiteX6" fmla="*/ 3821 w 584084"/>
                  <a:gd name="connsiteY6" fmla="*/ 270961 h 898298"/>
                  <a:gd name="connsiteX7" fmla="*/ 32876 w 584084"/>
                  <a:gd name="connsiteY7" fmla="*/ 339638 h 898298"/>
                  <a:gd name="connsiteX8" fmla="*/ 52687 w 584084"/>
                  <a:gd name="connsiteY8" fmla="*/ 343600 h 898298"/>
                  <a:gd name="connsiteX9" fmla="*/ 101553 w 584084"/>
                  <a:gd name="connsiteY9" fmla="*/ 310582 h 898298"/>
                  <a:gd name="connsiteX10" fmla="*/ 155702 w 584084"/>
                  <a:gd name="connsiteY10" fmla="*/ 173228 h 898298"/>
                  <a:gd name="connsiteX11" fmla="*/ 211172 w 584084"/>
                  <a:gd name="connsiteY11" fmla="*/ 152097 h 898298"/>
                  <a:gd name="connsiteX12" fmla="*/ 170049 w 584084"/>
                  <a:gd name="connsiteY12" fmla="*/ 585269 h 898298"/>
                  <a:gd name="connsiteX13" fmla="*/ 85943 w 584084"/>
                  <a:gd name="connsiteY13" fmla="*/ 771972 h 898298"/>
                  <a:gd name="connsiteX14" fmla="*/ 113657 w 584084"/>
                  <a:gd name="connsiteY14" fmla="*/ 853054 h 898298"/>
                  <a:gd name="connsiteX15" fmla="*/ 162341 w 584084"/>
                  <a:gd name="connsiteY15" fmla="*/ 853860 h 898298"/>
                  <a:gd name="connsiteX16" fmla="*/ 190319 w 584084"/>
                  <a:gd name="connsiteY16" fmla="*/ 818955 h 898298"/>
                  <a:gd name="connsiteX17" fmla="*/ 246631 w 584084"/>
                  <a:gd name="connsiteY17" fmla="*/ 663492 h 898298"/>
                  <a:gd name="connsiteX18" fmla="*/ 300800 w 584084"/>
                  <a:gd name="connsiteY18" fmla="*/ 518794 h 898298"/>
                  <a:gd name="connsiteX19" fmla="*/ 341042 w 584084"/>
                  <a:gd name="connsiteY19" fmla="*/ 612284 h 898298"/>
                  <a:gd name="connsiteX20" fmla="*/ 393430 w 584084"/>
                  <a:gd name="connsiteY20" fmla="*/ 845470 h 898298"/>
                  <a:gd name="connsiteX21" fmla="*/ 446259 w 584084"/>
                  <a:gd name="connsiteY21" fmla="*/ 898298 h 898298"/>
                  <a:gd name="connsiteX22" fmla="*/ 499087 w 584084"/>
                  <a:gd name="connsiteY22" fmla="*/ 845470 h 898298"/>
                  <a:gd name="connsiteX23" fmla="*/ 449081 w 584084"/>
                  <a:gd name="connsiteY23" fmla="*/ 626351 h 898298"/>
                  <a:gd name="connsiteX24" fmla="*/ 427950 w 584084"/>
                  <a:gd name="connsiteY24" fmla="*/ 560276 h 898298"/>
                  <a:gd name="connsiteX25" fmla="*/ 371279 w 584084"/>
                  <a:gd name="connsiteY25" fmla="*/ 435549 h 898298"/>
                  <a:gd name="connsiteX26" fmla="*/ 385506 w 584084"/>
                  <a:gd name="connsiteY26" fmla="*/ 240584 h 898298"/>
                  <a:gd name="connsiteX27" fmla="*/ 410599 w 584084"/>
                  <a:gd name="connsiteY27" fmla="*/ 298696 h 898298"/>
                  <a:gd name="connsiteX28" fmla="*/ 468491 w 584084"/>
                  <a:gd name="connsiteY28" fmla="*/ 363470 h 898298"/>
                  <a:gd name="connsiteX29" fmla="*/ 522201 w 584084"/>
                  <a:gd name="connsiteY29" fmla="*/ 416299 h 898298"/>
                  <a:gd name="connsiteX30" fmla="*/ 546514 w 584084"/>
                  <a:gd name="connsiteY30" fmla="*/ 418939 h 898298"/>
                  <a:gd name="connsiteX31" fmla="*/ 582413 w 584084"/>
                  <a:gd name="connsiteY31" fmla="*/ 380900 h 898298"/>
                  <a:gd name="connsiteX32" fmla="*/ 539870 w 584084"/>
                  <a:gd name="connsiteY32" fmla="*/ 304018 h 8982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584084" h="898298">
                    <a:moveTo>
                      <a:pt x="539870" y="304018"/>
                    </a:moveTo>
                    <a:lnTo>
                      <a:pt x="491944" y="251969"/>
                    </a:lnTo>
                    <a:lnTo>
                      <a:pt x="390209" y="29491"/>
                    </a:lnTo>
                    <a:cubicBezTo>
                      <a:pt x="371719" y="-3527"/>
                      <a:pt x="305828" y="-4011"/>
                      <a:pt x="257278" y="4977"/>
                    </a:cubicBezTo>
                    <a:cubicBezTo>
                      <a:pt x="208729" y="13965"/>
                      <a:pt x="142055" y="64710"/>
                      <a:pt x="98912" y="83420"/>
                    </a:cubicBezTo>
                    <a:cubicBezTo>
                      <a:pt x="85705" y="88703"/>
                      <a:pt x="75139" y="99268"/>
                      <a:pt x="69856" y="112475"/>
                    </a:cubicBezTo>
                    <a:lnTo>
                      <a:pt x="3821" y="270961"/>
                    </a:lnTo>
                    <a:cubicBezTo>
                      <a:pt x="-6745" y="297375"/>
                      <a:pt x="5141" y="329072"/>
                      <a:pt x="32876" y="339638"/>
                    </a:cubicBezTo>
                    <a:cubicBezTo>
                      <a:pt x="39480" y="342279"/>
                      <a:pt x="46083" y="343600"/>
                      <a:pt x="52687" y="343600"/>
                    </a:cubicBezTo>
                    <a:cubicBezTo>
                      <a:pt x="73818" y="343600"/>
                      <a:pt x="93629" y="331713"/>
                      <a:pt x="101553" y="310582"/>
                    </a:cubicBezTo>
                    <a:lnTo>
                      <a:pt x="155702" y="173228"/>
                    </a:lnTo>
                    <a:lnTo>
                      <a:pt x="211172" y="152097"/>
                    </a:lnTo>
                    <a:lnTo>
                      <a:pt x="170049" y="585269"/>
                    </a:lnTo>
                    <a:lnTo>
                      <a:pt x="85943" y="771972"/>
                    </a:lnTo>
                    <a:cubicBezTo>
                      <a:pt x="68210" y="819778"/>
                      <a:pt x="100924" y="839406"/>
                      <a:pt x="113657" y="853054"/>
                    </a:cubicBezTo>
                    <a:cubicBezTo>
                      <a:pt x="126390" y="866702"/>
                      <a:pt x="149564" y="859543"/>
                      <a:pt x="162341" y="853860"/>
                    </a:cubicBezTo>
                    <a:cubicBezTo>
                      <a:pt x="175118" y="848177"/>
                      <a:pt x="175080" y="851080"/>
                      <a:pt x="190319" y="818955"/>
                    </a:cubicBezTo>
                    <a:lnTo>
                      <a:pt x="246631" y="663492"/>
                    </a:lnTo>
                    <a:cubicBezTo>
                      <a:pt x="276951" y="595208"/>
                      <a:pt x="278715" y="525741"/>
                      <a:pt x="300800" y="518794"/>
                    </a:cubicBezTo>
                    <a:lnTo>
                      <a:pt x="341042" y="612284"/>
                    </a:lnTo>
                    <a:lnTo>
                      <a:pt x="393430" y="845470"/>
                    </a:lnTo>
                    <a:cubicBezTo>
                      <a:pt x="393430" y="874525"/>
                      <a:pt x="417203" y="898298"/>
                      <a:pt x="446259" y="898298"/>
                    </a:cubicBezTo>
                    <a:cubicBezTo>
                      <a:pt x="475314" y="898298"/>
                      <a:pt x="499087" y="874525"/>
                      <a:pt x="499087" y="845470"/>
                    </a:cubicBezTo>
                    <a:lnTo>
                      <a:pt x="449081" y="626351"/>
                    </a:lnTo>
                    <a:cubicBezTo>
                      <a:pt x="449081" y="609182"/>
                      <a:pt x="441157" y="569521"/>
                      <a:pt x="427950" y="560276"/>
                    </a:cubicBezTo>
                    <a:lnTo>
                      <a:pt x="371279" y="435549"/>
                    </a:lnTo>
                    <a:lnTo>
                      <a:pt x="385506" y="240584"/>
                    </a:lnTo>
                    <a:lnTo>
                      <a:pt x="410599" y="298696"/>
                    </a:lnTo>
                    <a:cubicBezTo>
                      <a:pt x="417203" y="311903"/>
                      <a:pt x="453963" y="358187"/>
                      <a:pt x="468491" y="363470"/>
                    </a:cubicBezTo>
                    <a:lnTo>
                      <a:pt x="522201" y="416299"/>
                    </a:lnTo>
                    <a:cubicBezTo>
                      <a:pt x="527484" y="417619"/>
                      <a:pt x="539910" y="418939"/>
                      <a:pt x="546514" y="418939"/>
                    </a:cubicBezTo>
                    <a:cubicBezTo>
                      <a:pt x="568966" y="418939"/>
                      <a:pt x="574489" y="402031"/>
                      <a:pt x="582413" y="380900"/>
                    </a:cubicBezTo>
                    <a:cubicBezTo>
                      <a:pt x="591658" y="353165"/>
                      <a:pt x="560462" y="325169"/>
                      <a:pt x="539870" y="304018"/>
                    </a:cubicBezTo>
                    <a:close/>
                  </a:path>
                </a:pathLst>
              </a:custGeom>
              <a:solidFill>
                <a:srgbClr val="04202C"/>
              </a:solidFill>
              <a:ln w="2183" cap="flat">
                <a:noFill/>
                <a:prstDash val="solid"/>
                <a:miter/>
              </a:ln>
            </p:spPr>
            <p:txBody>
              <a:bodyPr rtlCol="0" anchor="ctr"/>
              <a:lstStyle/>
              <a:p>
                <a:endParaRPr lang="en-GB" sz="1320"/>
              </a:p>
            </p:txBody>
          </p:sp>
        </p:grpSp>
        <p:sp>
          <p:nvSpPr>
            <p:cNvPr id="43" name="TextBox 42">
              <a:extLst>
                <a:ext uri="{FF2B5EF4-FFF2-40B4-BE49-F238E27FC236}">
                  <a16:creationId xmlns:a16="http://schemas.microsoft.com/office/drawing/2014/main" id="{C7F2B30A-DA89-150C-6203-E195FD955572}"/>
                </a:ext>
              </a:extLst>
            </p:cNvPr>
            <p:cNvSpPr txBox="1"/>
            <p:nvPr/>
          </p:nvSpPr>
          <p:spPr>
            <a:xfrm>
              <a:off x="3825132" y="1564545"/>
              <a:ext cx="530916" cy="230832"/>
            </a:xfrm>
            <a:prstGeom prst="rect">
              <a:avLst/>
            </a:prstGeom>
            <a:noFill/>
          </p:spPr>
          <p:txBody>
            <a:bodyPr wrap="none" rtlCol="0">
              <a:spAutoFit/>
            </a:bodyPr>
            <a:lstStyle/>
            <a:p>
              <a:pPr algn="ctr"/>
              <a:r>
                <a:rPr lang="en-GB" sz="900" b="1" dirty="0">
                  <a:solidFill>
                    <a:srgbClr val="003F48"/>
                  </a:solidFill>
                  <a:latin typeface="Avenir LT Pro 65 Medium" panose="020B0603020203020204" pitchFamily="34" charset="0"/>
                </a:rPr>
                <a:t>WALK</a:t>
              </a:r>
            </a:p>
          </p:txBody>
        </p:sp>
      </p:grpSp>
      <p:pic>
        <p:nvPicPr>
          <p:cNvPr id="45" name="Graphic 44" descr="Arrow: Straight with solid fill">
            <a:extLst>
              <a:ext uri="{FF2B5EF4-FFF2-40B4-BE49-F238E27FC236}">
                <a16:creationId xmlns:a16="http://schemas.microsoft.com/office/drawing/2014/main" id="{A4717A7F-11E1-4947-8D3C-9862965BB37B}"/>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rot="10800000">
            <a:off x="1021867" y="1138783"/>
            <a:ext cx="914400" cy="523035"/>
          </a:xfrm>
          <a:prstGeom prst="rect">
            <a:avLst/>
          </a:prstGeom>
        </p:spPr>
      </p:pic>
      <p:pic>
        <p:nvPicPr>
          <p:cNvPr id="46" name="Graphic 45" descr="Arrow: Straight with solid fill">
            <a:extLst>
              <a:ext uri="{FF2B5EF4-FFF2-40B4-BE49-F238E27FC236}">
                <a16:creationId xmlns:a16="http://schemas.microsoft.com/office/drawing/2014/main" id="{905F4219-788B-DD8E-18AA-0CA4BC55DD41}"/>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rot="10800000">
            <a:off x="2710656" y="1138783"/>
            <a:ext cx="914400" cy="523035"/>
          </a:xfrm>
          <a:prstGeom prst="rect">
            <a:avLst/>
          </a:prstGeom>
        </p:spPr>
      </p:pic>
      <p:pic>
        <p:nvPicPr>
          <p:cNvPr id="50" name="Graphic 49" descr="Arrow: Straight with solid fill">
            <a:extLst>
              <a:ext uri="{FF2B5EF4-FFF2-40B4-BE49-F238E27FC236}">
                <a16:creationId xmlns:a16="http://schemas.microsoft.com/office/drawing/2014/main" id="{B8B96EA4-C885-0810-AB4E-198832E660AF}"/>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rot="10800000">
            <a:off x="4480120" y="1138783"/>
            <a:ext cx="914400" cy="523035"/>
          </a:xfrm>
          <a:prstGeom prst="rect">
            <a:avLst/>
          </a:prstGeom>
        </p:spPr>
      </p:pic>
      <p:grpSp>
        <p:nvGrpSpPr>
          <p:cNvPr id="54" name="Group 53">
            <a:extLst>
              <a:ext uri="{FF2B5EF4-FFF2-40B4-BE49-F238E27FC236}">
                <a16:creationId xmlns:a16="http://schemas.microsoft.com/office/drawing/2014/main" id="{35FFBA02-23A6-23F3-05EA-4F4C49385762}"/>
              </a:ext>
            </a:extLst>
          </p:cNvPr>
          <p:cNvGrpSpPr/>
          <p:nvPr/>
        </p:nvGrpSpPr>
        <p:grpSpPr>
          <a:xfrm>
            <a:off x="5564117" y="1243768"/>
            <a:ext cx="428323" cy="554603"/>
            <a:chOff x="5564117" y="1243768"/>
            <a:chExt cx="428323" cy="554603"/>
          </a:xfrm>
        </p:grpSpPr>
        <p:sp>
          <p:nvSpPr>
            <p:cNvPr id="51" name="Oval 50">
              <a:extLst>
                <a:ext uri="{FF2B5EF4-FFF2-40B4-BE49-F238E27FC236}">
                  <a16:creationId xmlns:a16="http://schemas.microsoft.com/office/drawing/2014/main" id="{F0E5C5A9-7A01-7705-6604-CBF0C4611BB0}"/>
                </a:ext>
              </a:extLst>
            </p:cNvPr>
            <p:cNvSpPr/>
            <p:nvPr/>
          </p:nvSpPr>
          <p:spPr>
            <a:xfrm>
              <a:off x="5624303" y="1243768"/>
              <a:ext cx="307950" cy="307950"/>
            </a:xfrm>
            <a:prstGeom prst="ellipse">
              <a:avLst/>
            </a:prstGeom>
            <a:solidFill>
              <a:srgbClr val="007382"/>
            </a:solidFill>
            <a:ln w="12700">
              <a:solidFill>
                <a:srgbClr val="003F48"/>
              </a:solidFill>
              <a:extLst>
                <a:ext uri="{C807C97D-BFC1-408E-A445-0C87EB9F89A2}">
                  <ask:lineSketchStyleProps xmlns:ask="http://schemas.microsoft.com/office/drawing/2018/sketchyshapes" sd="3978248048">
                    <a:custGeom>
                      <a:avLst/>
                      <a:gdLst>
                        <a:gd name="connsiteX0" fmla="*/ 0 w 504000"/>
                        <a:gd name="connsiteY0" fmla="*/ 252000 h 504000"/>
                        <a:gd name="connsiteX1" fmla="*/ 252000 w 504000"/>
                        <a:gd name="connsiteY1" fmla="*/ 0 h 504000"/>
                        <a:gd name="connsiteX2" fmla="*/ 504000 w 504000"/>
                        <a:gd name="connsiteY2" fmla="*/ 252000 h 504000"/>
                        <a:gd name="connsiteX3" fmla="*/ 252000 w 504000"/>
                        <a:gd name="connsiteY3" fmla="*/ 504000 h 504000"/>
                        <a:gd name="connsiteX4" fmla="*/ 0 w 504000"/>
                        <a:gd name="connsiteY4" fmla="*/ 252000 h 504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04000" h="504000" fill="none" extrusionOk="0">
                          <a:moveTo>
                            <a:pt x="0" y="252000"/>
                          </a:moveTo>
                          <a:cubicBezTo>
                            <a:pt x="10215" y="121361"/>
                            <a:pt x="108227" y="-5764"/>
                            <a:pt x="252000" y="0"/>
                          </a:cubicBezTo>
                          <a:cubicBezTo>
                            <a:pt x="365645" y="1603"/>
                            <a:pt x="495676" y="146461"/>
                            <a:pt x="504000" y="252000"/>
                          </a:cubicBezTo>
                          <a:cubicBezTo>
                            <a:pt x="504107" y="359184"/>
                            <a:pt x="374048" y="509862"/>
                            <a:pt x="252000" y="504000"/>
                          </a:cubicBezTo>
                          <a:cubicBezTo>
                            <a:pt x="101159" y="488907"/>
                            <a:pt x="20161" y="379868"/>
                            <a:pt x="0" y="252000"/>
                          </a:cubicBezTo>
                          <a:close/>
                        </a:path>
                        <a:path w="504000" h="504000" stroke="0" extrusionOk="0">
                          <a:moveTo>
                            <a:pt x="0" y="252000"/>
                          </a:moveTo>
                          <a:cubicBezTo>
                            <a:pt x="-2454" y="108298"/>
                            <a:pt x="144402" y="-14082"/>
                            <a:pt x="252000" y="0"/>
                          </a:cubicBezTo>
                          <a:cubicBezTo>
                            <a:pt x="400050" y="18812"/>
                            <a:pt x="477128" y="125353"/>
                            <a:pt x="504000" y="252000"/>
                          </a:cubicBezTo>
                          <a:cubicBezTo>
                            <a:pt x="484323" y="374101"/>
                            <a:pt x="415844" y="494832"/>
                            <a:pt x="252000" y="504000"/>
                          </a:cubicBezTo>
                          <a:cubicBezTo>
                            <a:pt x="93898" y="484274"/>
                            <a:pt x="10706" y="399289"/>
                            <a:pt x="0" y="252000"/>
                          </a:cubicBezTo>
                          <a:close/>
                        </a:path>
                      </a:pathLst>
                    </a:custGeom>
                    <ask:type>
                      <ask:lineSketchNone/>
                    </ask:type>
                  </ask:lineSketchStyleProps>
                </a:ext>
              </a:extLst>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70"/>
            </a:p>
          </p:txBody>
        </p:sp>
        <p:pic>
          <p:nvPicPr>
            <p:cNvPr id="52" name="Graphic 51" descr="Walk with solid fill">
              <a:extLst>
                <a:ext uri="{FF2B5EF4-FFF2-40B4-BE49-F238E27FC236}">
                  <a16:creationId xmlns:a16="http://schemas.microsoft.com/office/drawing/2014/main" id="{99F835E9-397C-5D60-BE55-EE9A8A46E7A1}"/>
                </a:ext>
              </a:extLst>
            </p:cNvPr>
            <p:cNvPicPr>
              <a:picLocks noChangeAspect="1"/>
            </p:cNvPicPr>
            <p:nvPr/>
          </p:nvPicPr>
          <p:blipFill>
            <a:blip r:embed="rId9" cstate="print">
              <a:extLst>
                <a:ext uri="{28A0092B-C50C-407E-A947-70E740481C1C}">
                  <a14:useLocalDpi xmlns:a14="http://schemas.microsoft.com/office/drawing/2010/main"/>
                </a:ext>
                <a:ext uri="{96DAC541-7B7A-43D3-8B79-37D633B846F1}">
                  <asvg:svgBlip xmlns:asvg="http://schemas.microsoft.com/office/drawing/2016/SVG/main" r:embed="rId10"/>
                </a:ext>
              </a:extLst>
            </a:blip>
            <a:stretch>
              <a:fillRect/>
            </a:stretch>
          </p:blipFill>
          <p:spPr>
            <a:xfrm>
              <a:off x="5671712" y="1285531"/>
              <a:ext cx="224429" cy="224425"/>
            </a:xfrm>
            <a:prstGeom prst="rect">
              <a:avLst/>
            </a:prstGeom>
          </p:spPr>
        </p:pic>
        <p:sp>
          <p:nvSpPr>
            <p:cNvPr id="53" name="TextBox 52">
              <a:extLst>
                <a:ext uri="{FF2B5EF4-FFF2-40B4-BE49-F238E27FC236}">
                  <a16:creationId xmlns:a16="http://schemas.microsoft.com/office/drawing/2014/main" id="{F22DFA9F-2931-B302-136E-C7075844B296}"/>
                </a:ext>
              </a:extLst>
            </p:cNvPr>
            <p:cNvSpPr txBox="1"/>
            <p:nvPr/>
          </p:nvSpPr>
          <p:spPr>
            <a:xfrm>
              <a:off x="5564117" y="1567539"/>
              <a:ext cx="428323" cy="230832"/>
            </a:xfrm>
            <a:prstGeom prst="rect">
              <a:avLst/>
            </a:prstGeom>
            <a:noFill/>
          </p:spPr>
          <p:txBody>
            <a:bodyPr wrap="none" rtlCol="0">
              <a:spAutoFit/>
            </a:bodyPr>
            <a:lstStyle/>
            <a:p>
              <a:pPr algn="ctr"/>
              <a:r>
                <a:rPr lang="en-GB" sz="900" b="1" dirty="0">
                  <a:solidFill>
                    <a:srgbClr val="003F48"/>
                  </a:solidFill>
                  <a:latin typeface="Avenir LT Pro 65 Medium" panose="020B0603020203020204" pitchFamily="34" charset="0"/>
                </a:rPr>
                <a:t>JOG</a:t>
              </a:r>
            </a:p>
          </p:txBody>
        </p:sp>
      </p:grpSp>
    </p:spTree>
    <p:extLst>
      <p:ext uri="{BB962C8B-B14F-4D97-AF65-F5344CB8AC3E}">
        <p14:creationId xmlns:p14="http://schemas.microsoft.com/office/powerpoint/2010/main" val="257370713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029AB211-73E9-9F76-68E9-77CED4486338}"/>
              </a:ext>
            </a:extLst>
          </p:cNvPr>
          <p:cNvSpPr txBox="1">
            <a:spLocks/>
          </p:cNvSpPr>
          <p:nvPr/>
        </p:nvSpPr>
        <p:spPr>
          <a:xfrm>
            <a:off x="292863" y="779070"/>
            <a:ext cx="4091587" cy="277178"/>
          </a:xfrm>
          <a:prstGeom prst="rect">
            <a:avLst/>
          </a:prstGeom>
          <a:noFill/>
        </p:spPr>
        <p:txBody>
          <a:bodyPr vert="horz" wrap="square" lIns="54304" tIns="27153" rIns="54304" bIns="27153" rtlCol="0" anchor="ctr">
            <a:noAutofit/>
          </a:bodyPr>
          <a:lstStyle>
            <a:lvl1pPr defTabSz="914400">
              <a:lnSpc>
                <a:spcPct val="90000"/>
              </a:lnSpc>
              <a:spcBef>
                <a:spcPct val="0"/>
              </a:spcBef>
              <a:buNone/>
              <a:defRPr lang="en-GB" sz="2000" b="1">
                <a:solidFill>
                  <a:schemeClr val="bg1"/>
                </a:solidFill>
                <a:effectLst/>
                <a:latin typeface="Avenir Next LT Pro" panose="020B0504020202020204" pitchFamily="34" charset="0"/>
              </a:defRPr>
            </a:lvl1pPr>
          </a:lstStyle>
          <a:p>
            <a:r>
              <a:rPr lang="en-GB" sz="1188" dirty="0">
                <a:solidFill>
                  <a:srgbClr val="003F48"/>
                </a:solidFill>
                <a:latin typeface="Avenir LT Pro 65 Medium" panose="020B0603020203020204" pitchFamily="34" charset="0"/>
              </a:rPr>
              <a:t>TIPS FOR EVOLVING CUSTOMER MANAGEMENT</a:t>
            </a:r>
          </a:p>
        </p:txBody>
      </p:sp>
      <p:sp>
        <p:nvSpPr>
          <p:cNvPr id="5" name="Slide Number Placeholder 5">
            <a:extLst>
              <a:ext uri="{FF2B5EF4-FFF2-40B4-BE49-F238E27FC236}">
                <a16:creationId xmlns:a16="http://schemas.microsoft.com/office/drawing/2014/main" id="{09975CBD-8477-3212-97C8-43BFF6F48C56}"/>
              </a:ext>
            </a:extLst>
          </p:cNvPr>
          <p:cNvSpPr txBox="1">
            <a:spLocks/>
          </p:cNvSpPr>
          <p:nvPr/>
        </p:nvSpPr>
        <p:spPr>
          <a:xfrm>
            <a:off x="292863" y="333108"/>
            <a:ext cx="303799" cy="216840"/>
          </a:xfrm>
          <a:prstGeom prst="rect">
            <a:avLst/>
          </a:prstGeom>
        </p:spPr>
        <p:txBody>
          <a:bodyPr vert="horz" lIns="54304" tIns="27153" rIns="54304" bIns="27153" rtlCol="0" anchor="ctr"/>
          <a:lstStyle>
            <a:defPPr>
              <a:defRPr lang="en-US"/>
            </a:defPPr>
            <a:lvl1pPr algn="r">
              <a:defRPr sz="600" b="1">
                <a:latin typeface="Avenir Next LT Pro" panose="020B0504020202020204" pitchFamily="34" charset="0"/>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l"/>
            <a:fld id="{AAF318D0-7A32-4883-B264-F6C453FE3576}" type="slidenum">
              <a:rPr lang="en-GB" sz="754">
                <a:latin typeface="Avenir LT Pro 65 Medium" panose="020B0603020203020204" pitchFamily="34" charset="0"/>
              </a:rPr>
              <a:pPr algn="l"/>
              <a:t>52</a:t>
            </a:fld>
            <a:endParaRPr lang="en-GB" sz="754">
              <a:latin typeface="Avenir LT Pro 65 Medium" panose="020B0603020203020204" pitchFamily="34" charset="0"/>
            </a:endParaRPr>
          </a:p>
        </p:txBody>
      </p:sp>
      <p:pic>
        <p:nvPicPr>
          <p:cNvPr id="6" name="Picture 5">
            <a:extLst>
              <a:ext uri="{FF2B5EF4-FFF2-40B4-BE49-F238E27FC236}">
                <a16:creationId xmlns:a16="http://schemas.microsoft.com/office/drawing/2014/main" id="{1909C8F2-1633-2AC8-D061-FFE0CC6E6E6F}"/>
              </a:ext>
            </a:extLst>
          </p:cNvPr>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a:off x="340029" y="4007759"/>
            <a:ext cx="513264" cy="134110"/>
          </a:xfrm>
          <a:prstGeom prst="rect">
            <a:avLst/>
          </a:prstGeom>
        </p:spPr>
      </p:pic>
      <p:sp>
        <p:nvSpPr>
          <p:cNvPr id="7" name="TextBox 6">
            <a:extLst>
              <a:ext uri="{FF2B5EF4-FFF2-40B4-BE49-F238E27FC236}">
                <a16:creationId xmlns:a16="http://schemas.microsoft.com/office/drawing/2014/main" id="{86D271CF-A6BC-CF23-2924-1CAFE495A082}"/>
              </a:ext>
            </a:extLst>
          </p:cNvPr>
          <p:cNvSpPr txBox="1"/>
          <p:nvPr/>
        </p:nvSpPr>
        <p:spPr>
          <a:xfrm>
            <a:off x="436511" y="346951"/>
            <a:ext cx="2491778" cy="189154"/>
          </a:xfrm>
          <a:prstGeom prst="rect">
            <a:avLst/>
          </a:prstGeom>
          <a:noFill/>
        </p:spPr>
        <p:txBody>
          <a:bodyPr wrap="square" rtlCol="0" anchor="ctr">
            <a:spAutoFit/>
          </a:bodyPr>
          <a:lstStyle>
            <a:defPPr>
              <a:defRPr lang="en-US"/>
            </a:defPPr>
            <a:lvl1pPr algn="r">
              <a:tabLst>
                <a:tab pos="1058383" algn="l"/>
              </a:tabLst>
              <a:defRPr sz="500">
                <a:latin typeface="Avenir Next LT Pro Light" panose="020B0304020202020204" pitchFamily="34" charset="0"/>
              </a:defRPr>
            </a:lvl1pPr>
          </a:lstStyle>
          <a:p>
            <a:pPr algn="l"/>
            <a:r>
              <a:rPr lang="en-GB" sz="629" dirty="0"/>
              <a:t>Management of Customers Pocketbook</a:t>
            </a:r>
          </a:p>
        </p:txBody>
      </p:sp>
      <p:cxnSp>
        <p:nvCxnSpPr>
          <p:cNvPr id="2" name="Straight Connector 1">
            <a:extLst>
              <a:ext uri="{FF2B5EF4-FFF2-40B4-BE49-F238E27FC236}">
                <a16:creationId xmlns:a16="http://schemas.microsoft.com/office/drawing/2014/main" id="{D1214DF7-9BE3-DCD4-F5DB-98BD672A5CA1}"/>
              </a:ext>
            </a:extLst>
          </p:cNvPr>
          <p:cNvCxnSpPr>
            <a:cxnSpLocks/>
          </p:cNvCxnSpPr>
          <p:nvPr/>
        </p:nvCxnSpPr>
        <p:spPr>
          <a:xfrm flipH="1">
            <a:off x="340030" y="533604"/>
            <a:ext cx="5531381" cy="0"/>
          </a:xfrm>
          <a:prstGeom prst="line">
            <a:avLst/>
          </a:prstGeom>
          <a:ln>
            <a:solidFill>
              <a:srgbClr val="003F48"/>
            </a:solidFill>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42076763-2BB2-7C34-A2C8-510877067017}"/>
              </a:ext>
            </a:extLst>
          </p:cNvPr>
          <p:cNvSpPr/>
          <p:nvPr/>
        </p:nvSpPr>
        <p:spPr>
          <a:xfrm>
            <a:off x="6295574" y="0"/>
            <a:ext cx="40140" cy="4500000"/>
          </a:xfrm>
          <a:prstGeom prst="rect">
            <a:avLst/>
          </a:prstGeom>
          <a:solidFill>
            <a:srgbClr val="003F4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528"/>
          </a:p>
        </p:txBody>
      </p:sp>
      <p:sp>
        <p:nvSpPr>
          <p:cNvPr id="15" name="TextBox 14">
            <a:extLst>
              <a:ext uri="{FF2B5EF4-FFF2-40B4-BE49-F238E27FC236}">
                <a16:creationId xmlns:a16="http://schemas.microsoft.com/office/drawing/2014/main" id="{58F0933F-50F9-C75A-1A71-932628FC1415}"/>
              </a:ext>
            </a:extLst>
          </p:cNvPr>
          <p:cNvSpPr txBox="1"/>
          <p:nvPr/>
        </p:nvSpPr>
        <p:spPr>
          <a:xfrm>
            <a:off x="677738" y="1864969"/>
            <a:ext cx="1606210" cy="1258168"/>
          </a:xfrm>
          <a:prstGeom prst="rect">
            <a:avLst/>
          </a:prstGeom>
          <a:noFill/>
          <a:ln w="6350">
            <a:noFill/>
          </a:ln>
          <a:effectLst/>
        </p:spPr>
        <p:txBody>
          <a:bodyPr wrap="square" lIns="90505" tIns="90505" rIns="90505" bIns="90505" anchor="t">
            <a:noAutofit/>
          </a:bodyPr>
          <a:lstStyle>
            <a:defPPr>
              <a:defRPr lang="en-US"/>
            </a:defPPr>
            <a:lvl1pPr marL="92075" indent="-92075" defTabSz="914400">
              <a:spcAft>
                <a:spcPts val="200"/>
              </a:spcAft>
              <a:buFont typeface="Arial" panose="020B0604020202020204" pitchFamily="34" charset="0"/>
              <a:buChar char="•"/>
              <a:defRPr sz="600">
                <a:solidFill>
                  <a:schemeClr val="tx1">
                    <a:lumMod val="85000"/>
                    <a:lumOff val="15000"/>
                  </a:schemeClr>
                </a:solidFill>
                <a:latin typeface="Avenir Next LT Pro" panose="020B0504020202020204" pitchFamily="34" charset="0"/>
              </a:defRPr>
            </a:lvl1pPr>
          </a:lstStyle>
          <a:p>
            <a:pPr>
              <a:spcAft>
                <a:spcPts val="377"/>
              </a:spcAft>
              <a:buClr>
                <a:srgbClr val="003F48"/>
              </a:buClr>
              <a:buFont typeface="Wingdings" panose="05000000000000000000" pitchFamily="2" charset="2"/>
              <a:buChar char="§"/>
            </a:pPr>
            <a:r>
              <a:rPr lang="en-GB" sz="900" dirty="0">
                <a:latin typeface="Avenir LT Pro 65 Medium" panose="020B0603020203020204" pitchFamily="34" charset="0"/>
              </a:rPr>
              <a:t>Fully embed a customer-centric culture across the business through KPI and behaviours.</a:t>
            </a:r>
          </a:p>
          <a:p>
            <a:pPr>
              <a:spcAft>
                <a:spcPts val="377"/>
              </a:spcAft>
              <a:buClr>
                <a:srgbClr val="003F48"/>
              </a:buClr>
              <a:buFont typeface="Wingdings" panose="05000000000000000000" pitchFamily="2" charset="2"/>
              <a:buChar char="§"/>
            </a:pPr>
            <a:r>
              <a:rPr lang="en-GB" sz="900" dirty="0">
                <a:latin typeface="Avenir LT Pro 65 Medium" panose="020B0603020203020204" pitchFamily="34" charset="0"/>
              </a:rPr>
              <a:t>Embed data and analytics into the customer management decision-making process.</a:t>
            </a:r>
          </a:p>
          <a:p>
            <a:pPr>
              <a:spcAft>
                <a:spcPts val="377"/>
              </a:spcAft>
              <a:buClr>
                <a:srgbClr val="003F48"/>
              </a:buClr>
              <a:buFont typeface="Wingdings" panose="05000000000000000000" pitchFamily="2" charset="2"/>
              <a:buChar char="§"/>
            </a:pPr>
            <a:r>
              <a:rPr lang="en-GB" sz="900" dirty="0">
                <a:latin typeface="Avenir LT Pro 65 Medium" panose="020B0603020203020204" pitchFamily="34" charset="0"/>
              </a:rPr>
              <a:t>Innovate to improve the end-to-end customer experience.</a:t>
            </a:r>
          </a:p>
        </p:txBody>
      </p:sp>
      <p:sp>
        <p:nvSpPr>
          <p:cNvPr id="19" name="TextBox 18">
            <a:extLst>
              <a:ext uri="{FF2B5EF4-FFF2-40B4-BE49-F238E27FC236}">
                <a16:creationId xmlns:a16="http://schemas.microsoft.com/office/drawing/2014/main" id="{B04ABF15-DAD3-4F0A-8140-44675CB19BEB}"/>
              </a:ext>
            </a:extLst>
          </p:cNvPr>
          <p:cNvSpPr txBox="1"/>
          <p:nvPr/>
        </p:nvSpPr>
        <p:spPr>
          <a:xfrm>
            <a:off x="4105602" y="1864969"/>
            <a:ext cx="1673451" cy="1258168"/>
          </a:xfrm>
          <a:prstGeom prst="rect">
            <a:avLst/>
          </a:prstGeom>
          <a:noFill/>
          <a:ln w="6350">
            <a:noFill/>
          </a:ln>
          <a:effectLst/>
        </p:spPr>
        <p:txBody>
          <a:bodyPr wrap="square" lIns="90505" tIns="90505" rIns="90505" bIns="90505" anchor="t">
            <a:noAutofit/>
          </a:bodyPr>
          <a:lstStyle>
            <a:defPPr>
              <a:defRPr lang="en-US"/>
            </a:defPPr>
            <a:lvl1pPr marL="92075" indent="-92075" defTabSz="914400">
              <a:spcAft>
                <a:spcPts val="377"/>
              </a:spcAft>
              <a:buClr>
                <a:srgbClr val="003F48"/>
              </a:buClr>
              <a:buFont typeface="Wingdings" panose="05000000000000000000" pitchFamily="2" charset="2"/>
              <a:buChar char="§"/>
              <a:defRPr sz="900">
                <a:solidFill>
                  <a:schemeClr val="tx1">
                    <a:lumMod val="85000"/>
                    <a:lumOff val="15000"/>
                  </a:schemeClr>
                </a:solidFill>
                <a:latin typeface="Avenir LT Pro 65 Medium" panose="020B0603020203020204" pitchFamily="34" charset="0"/>
              </a:defRPr>
            </a:lvl1pPr>
          </a:lstStyle>
          <a:p>
            <a:r>
              <a:rPr lang="en-GB" dirty="0"/>
              <a:t>Continuously experiment with new techniques and tools.</a:t>
            </a:r>
          </a:p>
          <a:p>
            <a:r>
              <a:rPr lang="en-GB" dirty="0"/>
              <a:t>Uncover new actionable insights and opportunities.</a:t>
            </a:r>
          </a:p>
          <a:p>
            <a:r>
              <a:rPr lang="en-GB" dirty="0"/>
              <a:t>Look at other sectors to spot opportunities to improve customer experience and wow customers.</a:t>
            </a:r>
          </a:p>
        </p:txBody>
      </p:sp>
      <p:sp>
        <p:nvSpPr>
          <p:cNvPr id="20" name="TextBox 19">
            <a:extLst>
              <a:ext uri="{FF2B5EF4-FFF2-40B4-BE49-F238E27FC236}">
                <a16:creationId xmlns:a16="http://schemas.microsoft.com/office/drawing/2014/main" id="{EC36F1B9-1C29-87FD-B3F3-0C51C172F494}"/>
              </a:ext>
            </a:extLst>
          </p:cNvPr>
          <p:cNvSpPr txBox="1"/>
          <p:nvPr/>
        </p:nvSpPr>
        <p:spPr>
          <a:xfrm>
            <a:off x="2383829" y="1864967"/>
            <a:ext cx="1621893" cy="1258168"/>
          </a:xfrm>
          <a:prstGeom prst="rect">
            <a:avLst/>
          </a:prstGeom>
          <a:noFill/>
          <a:ln w="6350">
            <a:noFill/>
          </a:ln>
          <a:effectLst/>
        </p:spPr>
        <p:txBody>
          <a:bodyPr wrap="square" lIns="90505" tIns="90505" rIns="90505" bIns="90505" anchor="t">
            <a:noAutofit/>
          </a:bodyPr>
          <a:lstStyle>
            <a:defPPr>
              <a:defRPr lang="en-US"/>
            </a:defPPr>
            <a:lvl1pPr marL="92075" indent="-92075" defTabSz="914400">
              <a:spcAft>
                <a:spcPts val="377"/>
              </a:spcAft>
              <a:buClr>
                <a:srgbClr val="003F48"/>
              </a:buClr>
              <a:buFont typeface="Wingdings" panose="05000000000000000000" pitchFamily="2" charset="2"/>
              <a:buChar char="§"/>
              <a:defRPr sz="900">
                <a:solidFill>
                  <a:schemeClr val="tx1">
                    <a:lumMod val="85000"/>
                    <a:lumOff val="15000"/>
                  </a:schemeClr>
                </a:solidFill>
                <a:latin typeface="Avenir LT Pro 65 Medium" panose="020B0603020203020204" pitchFamily="34" charset="0"/>
              </a:defRPr>
            </a:lvl1pPr>
          </a:lstStyle>
          <a:p>
            <a:r>
              <a:rPr lang="en-GB" dirty="0"/>
              <a:t>Measure individual customer profitability and incremental impact of different opportunities.</a:t>
            </a:r>
          </a:p>
          <a:p>
            <a:r>
              <a:rPr lang="en-GB" dirty="0"/>
              <a:t>Start optimising individual customer activities to maximise segment objectives. </a:t>
            </a:r>
          </a:p>
          <a:p>
            <a:r>
              <a:rPr lang="en-GB" dirty="0"/>
              <a:t>Experiment with new capabilities and ideas to improve customer engagement and profit.</a:t>
            </a:r>
          </a:p>
        </p:txBody>
      </p:sp>
      <p:grpSp>
        <p:nvGrpSpPr>
          <p:cNvPr id="57" name="Group 56">
            <a:extLst>
              <a:ext uri="{FF2B5EF4-FFF2-40B4-BE49-F238E27FC236}">
                <a16:creationId xmlns:a16="http://schemas.microsoft.com/office/drawing/2014/main" id="{3B49CBBD-E04D-C5A0-A525-5297E1567752}"/>
              </a:ext>
            </a:extLst>
          </p:cNvPr>
          <p:cNvGrpSpPr/>
          <p:nvPr/>
        </p:nvGrpSpPr>
        <p:grpSpPr>
          <a:xfrm>
            <a:off x="2126583" y="1241492"/>
            <a:ext cx="439544" cy="553885"/>
            <a:chOff x="2126583" y="1241492"/>
            <a:chExt cx="439544" cy="553885"/>
          </a:xfrm>
        </p:grpSpPr>
        <p:sp>
          <p:nvSpPr>
            <p:cNvPr id="11" name="Oval 10">
              <a:extLst>
                <a:ext uri="{FF2B5EF4-FFF2-40B4-BE49-F238E27FC236}">
                  <a16:creationId xmlns:a16="http://schemas.microsoft.com/office/drawing/2014/main" id="{C9FBF66D-D939-6125-09A9-B69EA05F078F}"/>
                </a:ext>
              </a:extLst>
            </p:cNvPr>
            <p:cNvSpPr/>
            <p:nvPr/>
          </p:nvSpPr>
          <p:spPr>
            <a:xfrm rot="18691099">
              <a:off x="2183115" y="1241492"/>
              <a:ext cx="307950" cy="307950"/>
            </a:xfrm>
            <a:prstGeom prst="ellipse">
              <a:avLst/>
            </a:prstGeom>
            <a:solidFill>
              <a:srgbClr val="007382"/>
            </a:solidFill>
            <a:ln w="12700">
              <a:solidFill>
                <a:srgbClr val="003F48"/>
              </a:solidFill>
              <a:extLst>
                <a:ext uri="{C807C97D-BFC1-408E-A445-0C87EB9F89A2}">
                  <ask:lineSketchStyleProps xmlns:ask="http://schemas.microsoft.com/office/drawing/2018/sketchyshapes" sd="3978248048">
                    <a:custGeom>
                      <a:avLst/>
                      <a:gdLst>
                        <a:gd name="connsiteX0" fmla="*/ 0 w 504000"/>
                        <a:gd name="connsiteY0" fmla="*/ 252000 h 504000"/>
                        <a:gd name="connsiteX1" fmla="*/ 252000 w 504000"/>
                        <a:gd name="connsiteY1" fmla="*/ 0 h 504000"/>
                        <a:gd name="connsiteX2" fmla="*/ 504000 w 504000"/>
                        <a:gd name="connsiteY2" fmla="*/ 252000 h 504000"/>
                        <a:gd name="connsiteX3" fmla="*/ 252000 w 504000"/>
                        <a:gd name="connsiteY3" fmla="*/ 504000 h 504000"/>
                        <a:gd name="connsiteX4" fmla="*/ 0 w 504000"/>
                        <a:gd name="connsiteY4" fmla="*/ 252000 h 504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04000" h="504000" fill="none" extrusionOk="0">
                          <a:moveTo>
                            <a:pt x="0" y="252000"/>
                          </a:moveTo>
                          <a:cubicBezTo>
                            <a:pt x="10215" y="121361"/>
                            <a:pt x="108227" y="-5764"/>
                            <a:pt x="252000" y="0"/>
                          </a:cubicBezTo>
                          <a:cubicBezTo>
                            <a:pt x="365645" y="1603"/>
                            <a:pt x="495676" y="146461"/>
                            <a:pt x="504000" y="252000"/>
                          </a:cubicBezTo>
                          <a:cubicBezTo>
                            <a:pt x="504107" y="359184"/>
                            <a:pt x="374048" y="509862"/>
                            <a:pt x="252000" y="504000"/>
                          </a:cubicBezTo>
                          <a:cubicBezTo>
                            <a:pt x="101159" y="488907"/>
                            <a:pt x="20161" y="379868"/>
                            <a:pt x="0" y="252000"/>
                          </a:cubicBezTo>
                          <a:close/>
                        </a:path>
                        <a:path w="504000" h="504000" stroke="0" extrusionOk="0">
                          <a:moveTo>
                            <a:pt x="0" y="252000"/>
                          </a:moveTo>
                          <a:cubicBezTo>
                            <a:pt x="-2454" y="108298"/>
                            <a:pt x="144402" y="-14082"/>
                            <a:pt x="252000" y="0"/>
                          </a:cubicBezTo>
                          <a:cubicBezTo>
                            <a:pt x="400050" y="18812"/>
                            <a:pt x="477128" y="125353"/>
                            <a:pt x="504000" y="252000"/>
                          </a:cubicBezTo>
                          <a:cubicBezTo>
                            <a:pt x="484323" y="374101"/>
                            <a:pt x="415844" y="494832"/>
                            <a:pt x="252000" y="504000"/>
                          </a:cubicBezTo>
                          <a:cubicBezTo>
                            <a:pt x="93898" y="484274"/>
                            <a:pt x="10706" y="399289"/>
                            <a:pt x="0" y="252000"/>
                          </a:cubicBezTo>
                          <a:close/>
                        </a:path>
                      </a:pathLst>
                    </a:custGeom>
                    <ask:type>
                      <ask:lineSketchNone/>
                    </ask:type>
                  </ask:lineSketchStyleProps>
                </a:ext>
              </a:extLst>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70"/>
            </a:p>
          </p:txBody>
        </p:sp>
        <p:pic>
          <p:nvPicPr>
            <p:cNvPr id="30" name="Graphic 29" descr="Run with solid fill">
              <a:extLst>
                <a:ext uri="{FF2B5EF4-FFF2-40B4-BE49-F238E27FC236}">
                  <a16:creationId xmlns:a16="http://schemas.microsoft.com/office/drawing/2014/main" id="{2387CD30-D163-7CD5-8A36-E70C9828CD33}"/>
                </a:ext>
              </a:extLst>
            </p:cNvPr>
            <p:cNvPicPr>
              <a:picLocks noChangeAspect="1"/>
            </p:cNvPicPr>
            <p:nvPr/>
          </p:nvPicPr>
          <p:blipFill>
            <a:blip r:embed="rId3" cstate="print">
              <a:extLst>
                <a:ext uri="{28A0092B-C50C-407E-A947-70E740481C1C}">
                  <a14:useLocalDpi xmlns:a14="http://schemas.microsoft.com/office/drawing/2010/main"/>
                </a:ext>
                <a:ext uri="{96DAC541-7B7A-43D3-8B79-37D633B846F1}">
                  <asvg:svgBlip xmlns:asvg="http://schemas.microsoft.com/office/drawing/2016/SVG/main" r:embed="rId4"/>
                </a:ext>
              </a:extLst>
            </a:blip>
            <a:stretch>
              <a:fillRect/>
            </a:stretch>
          </p:blipFill>
          <p:spPr>
            <a:xfrm>
              <a:off x="2207808" y="1283255"/>
              <a:ext cx="224429" cy="224425"/>
            </a:xfrm>
            <a:prstGeom prst="rect">
              <a:avLst/>
            </a:prstGeom>
          </p:spPr>
        </p:pic>
        <p:sp>
          <p:nvSpPr>
            <p:cNvPr id="33" name="TextBox 32">
              <a:extLst>
                <a:ext uri="{FF2B5EF4-FFF2-40B4-BE49-F238E27FC236}">
                  <a16:creationId xmlns:a16="http://schemas.microsoft.com/office/drawing/2014/main" id="{5C3E884E-FF2A-C013-D3C8-681C64666B82}"/>
                </a:ext>
              </a:extLst>
            </p:cNvPr>
            <p:cNvSpPr txBox="1"/>
            <p:nvPr/>
          </p:nvSpPr>
          <p:spPr>
            <a:xfrm>
              <a:off x="2126583" y="1564545"/>
              <a:ext cx="439544" cy="230832"/>
            </a:xfrm>
            <a:prstGeom prst="rect">
              <a:avLst/>
            </a:prstGeom>
            <a:noFill/>
          </p:spPr>
          <p:txBody>
            <a:bodyPr wrap="none" rtlCol="0">
              <a:spAutoFit/>
            </a:bodyPr>
            <a:lstStyle/>
            <a:p>
              <a:pPr algn="ctr"/>
              <a:r>
                <a:rPr lang="en-GB" sz="900" b="1" dirty="0">
                  <a:solidFill>
                    <a:srgbClr val="003F48"/>
                  </a:solidFill>
                  <a:latin typeface="Avenir LT Pro 65 Medium" panose="020B0603020203020204" pitchFamily="34" charset="0"/>
                </a:rPr>
                <a:t>RUN</a:t>
              </a:r>
            </a:p>
          </p:txBody>
        </p:sp>
      </p:grpSp>
      <p:grpSp>
        <p:nvGrpSpPr>
          <p:cNvPr id="56" name="Group 55">
            <a:extLst>
              <a:ext uri="{FF2B5EF4-FFF2-40B4-BE49-F238E27FC236}">
                <a16:creationId xmlns:a16="http://schemas.microsoft.com/office/drawing/2014/main" id="{6CBE2C8B-E3FA-EBF2-55FC-C351FF98F519}"/>
              </a:ext>
            </a:extLst>
          </p:cNvPr>
          <p:cNvGrpSpPr/>
          <p:nvPr/>
        </p:nvGrpSpPr>
        <p:grpSpPr>
          <a:xfrm>
            <a:off x="3856861" y="1236088"/>
            <a:ext cx="391454" cy="559289"/>
            <a:chOff x="3856861" y="1236088"/>
            <a:chExt cx="391454" cy="559289"/>
          </a:xfrm>
        </p:grpSpPr>
        <p:sp>
          <p:nvSpPr>
            <p:cNvPr id="13" name="Oval 12">
              <a:extLst>
                <a:ext uri="{FF2B5EF4-FFF2-40B4-BE49-F238E27FC236}">
                  <a16:creationId xmlns:a16="http://schemas.microsoft.com/office/drawing/2014/main" id="{CA78ECA8-D750-6120-8945-D860AF8878A3}"/>
                </a:ext>
              </a:extLst>
            </p:cNvPr>
            <p:cNvSpPr/>
            <p:nvPr/>
          </p:nvSpPr>
          <p:spPr>
            <a:xfrm>
              <a:off x="3898774" y="1236088"/>
              <a:ext cx="307950" cy="307950"/>
            </a:xfrm>
            <a:prstGeom prst="ellipse">
              <a:avLst/>
            </a:prstGeom>
            <a:solidFill>
              <a:srgbClr val="007382"/>
            </a:solidFill>
            <a:ln w="12700">
              <a:solidFill>
                <a:srgbClr val="003F48"/>
              </a:solidFill>
              <a:extLst>
                <a:ext uri="{C807C97D-BFC1-408E-A445-0C87EB9F89A2}">
                  <ask:lineSketchStyleProps xmlns:ask="http://schemas.microsoft.com/office/drawing/2018/sketchyshapes" sd="3978248048">
                    <a:custGeom>
                      <a:avLst/>
                      <a:gdLst>
                        <a:gd name="connsiteX0" fmla="*/ 0 w 504000"/>
                        <a:gd name="connsiteY0" fmla="*/ 252000 h 504000"/>
                        <a:gd name="connsiteX1" fmla="*/ 252000 w 504000"/>
                        <a:gd name="connsiteY1" fmla="*/ 0 h 504000"/>
                        <a:gd name="connsiteX2" fmla="*/ 504000 w 504000"/>
                        <a:gd name="connsiteY2" fmla="*/ 252000 h 504000"/>
                        <a:gd name="connsiteX3" fmla="*/ 252000 w 504000"/>
                        <a:gd name="connsiteY3" fmla="*/ 504000 h 504000"/>
                        <a:gd name="connsiteX4" fmla="*/ 0 w 504000"/>
                        <a:gd name="connsiteY4" fmla="*/ 252000 h 504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04000" h="504000" fill="none" extrusionOk="0">
                          <a:moveTo>
                            <a:pt x="0" y="252000"/>
                          </a:moveTo>
                          <a:cubicBezTo>
                            <a:pt x="10215" y="121361"/>
                            <a:pt x="108227" y="-5764"/>
                            <a:pt x="252000" y="0"/>
                          </a:cubicBezTo>
                          <a:cubicBezTo>
                            <a:pt x="365645" y="1603"/>
                            <a:pt x="495676" y="146461"/>
                            <a:pt x="504000" y="252000"/>
                          </a:cubicBezTo>
                          <a:cubicBezTo>
                            <a:pt x="504107" y="359184"/>
                            <a:pt x="374048" y="509862"/>
                            <a:pt x="252000" y="504000"/>
                          </a:cubicBezTo>
                          <a:cubicBezTo>
                            <a:pt x="101159" y="488907"/>
                            <a:pt x="20161" y="379868"/>
                            <a:pt x="0" y="252000"/>
                          </a:cubicBezTo>
                          <a:close/>
                        </a:path>
                        <a:path w="504000" h="504000" stroke="0" extrusionOk="0">
                          <a:moveTo>
                            <a:pt x="0" y="252000"/>
                          </a:moveTo>
                          <a:cubicBezTo>
                            <a:pt x="-2454" y="108298"/>
                            <a:pt x="144402" y="-14082"/>
                            <a:pt x="252000" y="0"/>
                          </a:cubicBezTo>
                          <a:cubicBezTo>
                            <a:pt x="400050" y="18812"/>
                            <a:pt x="477128" y="125353"/>
                            <a:pt x="504000" y="252000"/>
                          </a:cubicBezTo>
                          <a:cubicBezTo>
                            <a:pt x="484323" y="374101"/>
                            <a:pt x="415844" y="494832"/>
                            <a:pt x="252000" y="504000"/>
                          </a:cubicBezTo>
                          <a:cubicBezTo>
                            <a:pt x="93898" y="484274"/>
                            <a:pt x="10706" y="399289"/>
                            <a:pt x="0" y="252000"/>
                          </a:cubicBezTo>
                          <a:close/>
                        </a:path>
                      </a:pathLst>
                    </a:custGeom>
                    <ask:type>
                      <ask:lineSketchNone/>
                    </ask:type>
                  </ask:lineSketchStyleProps>
                </a:ext>
              </a:extLst>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70"/>
            </a:p>
          </p:txBody>
        </p:sp>
        <p:pic>
          <p:nvPicPr>
            <p:cNvPr id="14" name="Graphic 13" descr="Rocket with solid fill">
              <a:extLst>
                <a:ext uri="{FF2B5EF4-FFF2-40B4-BE49-F238E27FC236}">
                  <a16:creationId xmlns:a16="http://schemas.microsoft.com/office/drawing/2014/main" id="{62A3DD8D-D249-84E1-2BA5-CAE7633BAC6F}"/>
                </a:ext>
              </a:extLst>
            </p:cNvPr>
            <p:cNvPicPr>
              <a:picLocks noChangeAspect="1"/>
            </p:cNvPicPr>
            <p:nvPr/>
          </p:nvPicPr>
          <p:blipFill>
            <a:blip r:embed="rId5" cstate="print">
              <a:extLst>
                <a:ext uri="{28A0092B-C50C-407E-A947-70E740481C1C}">
                  <a14:useLocalDpi xmlns:a14="http://schemas.microsoft.com/office/drawing/2010/main"/>
                </a:ext>
                <a:ext uri="{96DAC541-7B7A-43D3-8B79-37D633B846F1}">
                  <asvg:svgBlip xmlns:asvg="http://schemas.microsoft.com/office/drawing/2016/SVG/main" r:embed="rId6"/>
                </a:ext>
              </a:extLst>
            </a:blip>
            <a:stretch>
              <a:fillRect/>
            </a:stretch>
          </p:blipFill>
          <p:spPr>
            <a:xfrm>
              <a:off x="3921608" y="1273104"/>
              <a:ext cx="233920" cy="233920"/>
            </a:xfrm>
            <a:prstGeom prst="rect">
              <a:avLst/>
            </a:prstGeom>
          </p:spPr>
        </p:pic>
        <p:sp>
          <p:nvSpPr>
            <p:cNvPr id="38" name="TextBox 37">
              <a:extLst>
                <a:ext uri="{FF2B5EF4-FFF2-40B4-BE49-F238E27FC236}">
                  <a16:creationId xmlns:a16="http://schemas.microsoft.com/office/drawing/2014/main" id="{1DBE329F-C2D6-0CE7-C2EE-2086FC04B75F}"/>
                </a:ext>
              </a:extLst>
            </p:cNvPr>
            <p:cNvSpPr txBox="1"/>
            <p:nvPr/>
          </p:nvSpPr>
          <p:spPr>
            <a:xfrm>
              <a:off x="3856861" y="1564545"/>
              <a:ext cx="391454" cy="230832"/>
            </a:xfrm>
            <a:prstGeom prst="rect">
              <a:avLst/>
            </a:prstGeom>
            <a:noFill/>
          </p:spPr>
          <p:txBody>
            <a:bodyPr wrap="none" rtlCol="0">
              <a:spAutoFit/>
            </a:bodyPr>
            <a:lstStyle/>
            <a:p>
              <a:pPr algn="ctr"/>
              <a:r>
                <a:rPr lang="en-GB" sz="900" b="1" dirty="0">
                  <a:solidFill>
                    <a:srgbClr val="003F48"/>
                  </a:solidFill>
                  <a:latin typeface="Avenir LT Pro 65 Medium" panose="020B0603020203020204" pitchFamily="34" charset="0"/>
                </a:rPr>
                <a:t>FLY</a:t>
              </a:r>
            </a:p>
          </p:txBody>
        </p:sp>
      </p:grpSp>
      <p:pic>
        <p:nvPicPr>
          <p:cNvPr id="49" name="Graphic 48" descr="Arrow: Straight with solid fill">
            <a:extLst>
              <a:ext uri="{FF2B5EF4-FFF2-40B4-BE49-F238E27FC236}">
                <a16:creationId xmlns:a16="http://schemas.microsoft.com/office/drawing/2014/main" id="{37D8966D-1B71-543F-E19F-B126107B4C14}"/>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rot="10800000">
            <a:off x="1021867" y="1138783"/>
            <a:ext cx="914400" cy="523035"/>
          </a:xfrm>
          <a:prstGeom prst="rect">
            <a:avLst/>
          </a:prstGeom>
        </p:spPr>
      </p:pic>
      <p:pic>
        <p:nvPicPr>
          <p:cNvPr id="50" name="Graphic 49" descr="Arrow: Straight with solid fill">
            <a:extLst>
              <a:ext uri="{FF2B5EF4-FFF2-40B4-BE49-F238E27FC236}">
                <a16:creationId xmlns:a16="http://schemas.microsoft.com/office/drawing/2014/main" id="{6AD6764A-B7AE-2696-6301-9F973496CDA3}"/>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rot="10800000">
            <a:off x="2710656" y="1138783"/>
            <a:ext cx="914400" cy="523035"/>
          </a:xfrm>
          <a:prstGeom prst="rect">
            <a:avLst/>
          </a:prstGeom>
        </p:spPr>
      </p:pic>
      <p:pic>
        <p:nvPicPr>
          <p:cNvPr id="51" name="Graphic 50" descr="Arrow: Straight with solid fill">
            <a:extLst>
              <a:ext uri="{FF2B5EF4-FFF2-40B4-BE49-F238E27FC236}">
                <a16:creationId xmlns:a16="http://schemas.microsoft.com/office/drawing/2014/main" id="{DE6D61D8-06F4-22FD-0402-854EBCE7CEC1}"/>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rot="10800000">
            <a:off x="4480120" y="1138783"/>
            <a:ext cx="914400" cy="523035"/>
          </a:xfrm>
          <a:prstGeom prst="rect">
            <a:avLst/>
          </a:prstGeom>
        </p:spPr>
      </p:pic>
      <p:grpSp>
        <p:nvGrpSpPr>
          <p:cNvPr id="58" name="Group 57">
            <a:extLst>
              <a:ext uri="{FF2B5EF4-FFF2-40B4-BE49-F238E27FC236}">
                <a16:creationId xmlns:a16="http://schemas.microsoft.com/office/drawing/2014/main" id="{4E6A5924-A05C-9D9C-311E-50BB5A07F982}"/>
              </a:ext>
            </a:extLst>
          </p:cNvPr>
          <p:cNvGrpSpPr/>
          <p:nvPr/>
        </p:nvGrpSpPr>
        <p:grpSpPr>
          <a:xfrm>
            <a:off x="486759" y="1243768"/>
            <a:ext cx="428323" cy="551609"/>
            <a:chOff x="486759" y="1243768"/>
            <a:chExt cx="428323" cy="551609"/>
          </a:xfrm>
        </p:grpSpPr>
        <p:sp>
          <p:nvSpPr>
            <p:cNvPr id="25" name="TextBox 24">
              <a:extLst>
                <a:ext uri="{FF2B5EF4-FFF2-40B4-BE49-F238E27FC236}">
                  <a16:creationId xmlns:a16="http://schemas.microsoft.com/office/drawing/2014/main" id="{1E2DD0D6-35CE-9FDD-E4F0-54EFF72CF2B0}"/>
                </a:ext>
              </a:extLst>
            </p:cNvPr>
            <p:cNvSpPr txBox="1"/>
            <p:nvPr/>
          </p:nvSpPr>
          <p:spPr>
            <a:xfrm>
              <a:off x="486759" y="1564545"/>
              <a:ext cx="428323" cy="230832"/>
            </a:xfrm>
            <a:prstGeom prst="rect">
              <a:avLst/>
            </a:prstGeom>
            <a:noFill/>
          </p:spPr>
          <p:txBody>
            <a:bodyPr wrap="none" rtlCol="0">
              <a:spAutoFit/>
            </a:bodyPr>
            <a:lstStyle/>
            <a:p>
              <a:pPr algn="ctr"/>
              <a:r>
                <a:rPr lang="en-GB" sz="900" b="1" dirty="0">
                  <a:solidFill>
                    <a:srgbClr val="003F48"/>
                  </a:solidFill>
                  <a:latin typeface="Avenir LT Pro 65 Medium" panose="020B0603020203020204" pitchFamily="34" charset="0"/>
                </a:rPr>
                <a:t>JOG</a:t>
              </a:r>
            </a:p>
          </p:txBody>
        </p:sp>
        <p:sp>
          <p:nvSpPr>
            <p:cNvPr id="53" name="Oval 52">
              <a:extLst>
                <a:ext uri="{FF2B5EF4-FFF2-40B4-BE49-F238E27FC236}">
                  <a16:creationId xmlns:a16="http://schemas.microsoft.com/office/drawing/2014/main" id="{E72F4AEF-684A-07D9-205E-EC30C81DFE10}"/>
                </a:ext>
              </a:extLst>
            </p:cNvPr>
            <p:cNvSpPr/>
            <p:nvPr/>
          </p:nvSpPr>
          <p:spPr>
            <a:xfrm>
              <a:off x="542746" y="1243768"/>
              <a:ext cx="307950" cy="307950"/>
            </a:xfrm>
            <a:prstGeom prst="ellipse">
              <a:avLst/>
            </a:prstGeom>
            <a:solidFill>
              <a:srgbClr val="007382"/>
            </a:solidFill>
            <a:ln w="12700">
              <a:solidFill>
                <a:srgbClr val="003F48"/>
              </a:solidFill>
              <a:extLst>
                <a:ext uri="{C807C97D-BFC1-408E-A445-0C87EB9F89A2}">
                  <ask:lineSketchStyleProps xmlns:ask="http://schemas.microsoft.com/office/drawing/2018/sketchyshapes" sd="3978248048">
                    <a:custGeom>
                      <a:avLst/>
                      <a:gdLst>
                        <a:gd name="connsiteX0" fmla="*/ 0 w 504000"/>
                        <a:gd name="connsiteY0" fmla="*/ 252000 h 504000"/>
                        <a:gd name="connsiteX1" fmla="*/ 252000 w 504000"/>
                        <a:gd name="connsiteY1" fmla="*/ 0 h 504000"/>
                        <a:gd name="connsiteX2" fmla="*/ 504000 w 504000"/>
                        <a:gd name="connsiteY2" fmla="*/ 252000 h 504000"/>
                        <a:gd name="connsiteX3" fmla="*/ 252000 w 504000"/>
                        <a:gd name="connsiteY3" fmla="*/ 504000 h 504000"/>
                        <a:gd name="connsiteX4" fmla="*/ 0 w 504000"/>
                        <a:gd name="connsiteY4" fmla="*/ 252000 h 504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04000" h="504000" fill="none" extrusionOk="0">
                          <a:moveTo>
                            <a:pt x="0" y="252000"/>
                          </a:moveTo>
                          <a:cubicBezTo>
                            <a:pt x="10215" y="121361"/>
                            <a:pt x="108227" y="-5764"/>
                            <a:pt x="252000" y="0"/>
                          </a:cubicBezTo>
                          <a:cubicBezTo>
                            <a:pt x="365645" y="1603"/>
                            <a:pt x="495676" y="146461"/>
                            <a:pt x="504000" y="252000"/>
                          </a:cubicBezTo>
                          <a:cubicBezTo>
                            <a:pt x="504107" y="359184"/>
                            <a:pt x="374048" y="509862"/>
                            <a:pt x="252000" y="504000"/>
                          </a:cubicBezTo>
                          <a:cubicBezTo>
                            <a:pt x="101159" y="488907"/>
                            <a:pt x="20161" y="379868"/>
                            <a:pt x="0" y="252000"/>
                          </a:cubicBezTo>
                          <a:close/>
                        </a:path>
                        <a:path w="504000" h="504000" stroke="0" extrusionOk="0">
                          <a:moveTo>
                            <a:pt x="0" y="252000"/>
                          </a:moveTo>
                          <a:cubicBezTo>
                            <a:pt x="-2454" y="108298"/>
                            <a:pt x="144402" y="-14082"/>
                            <a:pt x="252000" y="0"/>
                          </a:cubicBezTo>
                          <a:cubicBezTo>
                            <a:pt x="400050" y="18812"/>
                            <a:pt x="477128" y="125353"/>
                            <a:pt x="504000" y="252000"/>
                          </a:cubicBezTo>
                          <a:cubicBezTo>
                            <a:pt x="484323" y="374101"/>
                            <a:pt x="415844" y="494832"/>
                            <a:pt x="252000" y="504000"/>
                          </a:cubicBezTo>
                          <a:cubicBezTo>
                            <a:pt x="93898" y="484274"/>
                            <a:pt x="10706" y="399289"/>
                            <a:pt x="0" y="252000"/>
                          </a:cubicBezTo>
                          <a:close/>
                        </a:path>
                      </a:pathLst>
                    </a:custGeom>
                    <ask:type>
                      <ask:lineSketchNone/>
                    </ask:type>
                  </ask:lineSketchStyleProps>
                </a:ext>
              </a:extLst>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70"/>
            </a:p>
          </p:txBody>
        </p:sp>
        <p:pic>
          <p:nvPicPr>
            <p:cNvPr id="54" name="Graphic 53" descr="Walk with solid fill">
              <a:extLst>
                <a:ext uri="{FF2B5EF4-FFF2-40B4-BE49-F238E27FC236}">
                  <a16:creationId xmlns:a16="http://schemas.microsoft.com/office/drawing/2014/main" id="{CE5EBA5D-17B6-D9F9-97DA-BD3A540D2424}"/>
                </a:ext>
              </a:extLst>
            </p:cNvPr>
            <p:cNvPicPr>
              <a:picLocks noChangeAspect="1"/>
            </p:cNvPicPr>
            <p:nvPr/>
          </p:nvPicPr>
          <p:blipFill>
            <a:blip r:embed="rId9" cstate="print">
              <a:extLst>
                <a:ext uri="{28A0092B-C50C-407E-A947-70E740481C1C}">
                  <a14:useLocalDpi xmlns:a14="http://schemas.microsoft.com/office/drawing/2010/main"/>
                </a:ext>
                <a:ext uri="{96DAC541-7B7A-43D3-8B79-37D633B846F1}">
                  <asvg:svgBlip xmlns:asvg="http://schemas.microsoft.com/office/drawing/2016/SVG/main" r:embed="rId10"/>
                </a:ext>
              </a:extLst>
            </a:blip>
            <a:stretch>
              <a:fillRect/>
            </a:stretch>
          </p:blipFill>
          <p:spPr>
            <a:xfrm>
              <a:off x="590155" y="1285531"/>
              <a:ext cx="224429" cy="224425"/>
            </a:xfrm>
            <a:prstGeom prst="rect">
              <a:avLst/>
            </a:prstGeom>
          </p:spPr>
        </p:pic>
      </p:grpSp>
    </p:spTree>
    <p:extLst>
      <p:ext uri="{BB962C8B-B14F-4D97-AF65-F5344CB8AC3E}">
        <p14:creationId xmlns:p14="http://schemas.microsoft.com/office/powerpoint/2010/main" val="130720317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21EBFB64-919F-C929-C66E-63648D28B95E}"/>
              </a:ext>
            </a:extLst>
          </p:cNvPr>
          <p:cNvSpPr txBox="1">
            <a:spLocks/>
          </p:cNvSpPr>
          <p:nvPr/>
        </p:nvSpPr>
        <p:spPr>
          <a:xfrm>
            <a:off x="479673" y="792683"/>
            <a:ext cx="5011820" cy="277178"/>
          </a:xfrm>
          <a:prstGeom prst="rect">
            <a:avLst/>
          </a:prstGeom>
          <a:noFill/>
        </p:spPr>
        <p:txBody>
          <a:bodyPr vert="horz" wrap="square" lIns="0" tIns="27153" rIns="0" bIns="27153" rtlCol="0" anchor="ctr">
            <a:noAutofit/>
          </a:bodyPr>
          <a:lstStyle>
            <a:lvl1pPr defTabSz="914400">
              <a:lnSpc>
                <a:spcPct val="90000"/>
              </a:lnSpc>
              <a:spcBef>
                <a:spcPct val="0"/>
              </a:spcBef>
              <a:buNone/>
              <a:defRPr lang="en-GB" sz="2000" b="1">
                <a:solidFill>
                  <a:schemeClr val="bg1"/>
                </a:solidFill>
                <a:effectLst/>
                <a:latin typeface="Avenir Next LT Pro" panose="020B0504020202020204" pitchFamily="34" charset="0"/>
              </a:defRPr>
            </a:lvl1pPr>
          </a:lstStyle>
          <a:p>
            <a:r>
              <a:rPr lang="en-GB" sz="1188" dirty="0">
                <a:solidFill>
                  <a:srgbClr val="003F48"/>
                </a:solidFill>
                <a:latin typeface="Avenir LT Pro 65 Medium" panose="020B0603020203020204" pitchFamily="34" charset="0"/>
              </a:rPr>
              <a:t>THE SWEET SPOT OF CUSTOMER MANAGEMENT AMBITION</a:t>
            </a:r>
          </a:p>
        </p:txBody>
      </p:sp>
      <p:sp>
        <p:nvSpPr>
          <p:cNvPr id="7" name="TextBox 6">
            <a:extLst>
              <a:ext uri="{FF2B5EF4-FFF2-40B4-BE49-F238E27FC236}">
                <a16:creationId xmlns:a16="http://schemas.microsoft.com/office/drawing/2014/main" id="{C240B775-AD14-2A12-641C-726293E9F95E}"/>
              </a:ext>
            </a:extLst>
          </p:cNvPr>
          <p:cNvSpPr txBox="1"/>
          <p:nvPr/>
        </p:nvSpPr>
        <p:spPr>
          <a:xfrm>
            <a:off x="3323670" y="348980"/>
            <a:ext cx="2491778" cy="189154"/>
          </a:xfrm>
          <a:prstGeom prst="rect">
            <a:avLst/>
          </a:prstGeom>
          <a:noFill/>
        </p:spPr>
        <p:txBody>
          <a:bodyPr wrap="square" rtlCol="0" anchor="ctr">
            <a:spAutoFit/>
          </a:bodyPr>
          <a:lstStyle/>
          <a:p>
            <a:pPr algn="r">
              <a:tabLst>
                <a:tab pos="1330387" algn="l"/>
              </a:tabLst>
            </a:pPr>
            <a:r>
              <a:rPr lang="en-GB" sz="629" dirty="0">
                <a:latin typeface="Avenir Next LT Pro Light" panose="020B0304020202020204" pitchFamily="34" charset="0"/>
              </a:rPr>
              <a:t>Management of Customers Pocketbook</a:t>
            </a:r>
          </a:p>
        </p:txBody>
      </p:sp>
      <p:sp>
        <p:nvSpPr>
          <p:cNvPr id="9" name="Slide Number Placeholder 5">
            <a:extLst>
              <a:ext uri="{FF2B5EF4-FFF2-40B4-BE49-F238E27FC236}">
                <a16:creationId xmlns:a16="http://schemas.microsoft.com/office/drawing/2014/main" id="{8CE3BA27-4A0B-FD71-1844-002ACBD2F410}"/>
              </a:ext>
            </a:extLst>
          </p:cNvPr>
          <p:cNvSpPr txBox="1">
            <a:spLocks/>
          </p:cNvSpPr>
          <p:nvPr/>
        </p:nvSpPr>
        <p:spPr>
          <a:xfrm>
            <a:off x="5678078" y="335137"/>
            <a:ext cx="303799" cy="216840"/>
          </a:xfrm>
          <a:prstGeom prst="rect">
            <a:avLst/>
          </a:prstGeom>
        </p:spPr>
        <p:txBody>
          <a:bodyPr vert="horz" lIns="54304" tIns="27153" rIns="54304" bIns="27153" rtlCol="0" anchor="ctr"/>
          <a:lstStyle>
            <a:defPPr>
              <a:defRPr lang="en-US"/>
            </a:defPPr>
            <a:lvl1pPr marL="0" algn="r" defTabSz="457200" rtl="0" eaLnBrk="1" latinLnBrk="0" hangingPunct="1">
              <a:defRPr sz="450" kern="1200">
                <a:solidFill>
                  <a:schemeClr val="bg1">
                    <a:lumMod val="85000"/>
                  </a:schemeClr>
                </a:solidFill>
                <a:latin typeface="Avenir Next LT Pro Light" panose="020B0304020202020204" pitchFamily="34" charset="0"/>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AAF318D0-7A32-4883-B264-F6C453FE3576}" type="slidenum">
              <a:rPr lang="en-GB" sz="754" b="1">
                <a:solidFill>
                  <a:schemeClr val="tx1"/>
                </a:solidFill>
                <a:latin typeface="Avenir LT Pro 65 Medium" panose="020B0603020203020204" pitchFamily="34" charset="0"/>
              </a:rPr>
              <a:pPr/>
              <a:t>53</a:t>
            </a:fld>
            <a:endParaRPr lang="en-GB" sz="754" b="1">
              <a:solidFill>
                <a:schemeClr val="tx1"/>
              </a:solidFill>
              <a:latin typeface="Avenir LT Pro 65 Medium" panose="020B0603020203020204" pitchFamily="34" charset="0"/>
            </a:endParaRPr>
          </a:p>
        </p:txBody>
      </p:sp>
      <p:pic>
        <p:nvPicPr>
          <p:cNvPr id="10" name="Picture 9">
            <a:extLst>
              <a:ext uri="{FF2B5EF4-FFF2-40B4-BE49-F238E27FC236}">
                <a16:creationId xmlns:a16="http://schemas.microsoft.com/office/drawing/2014/main" id="{1C2F9397-3001-18B9-D587-3C3A0CC30CBA}"/>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5421446" y="4002749"/>
            <a:ext cx="513264" cy="134110"/>
          </a:xfrm>
          <a:prstGeom prst="rect">
            <a:avLst/>
          </a:prstGeom>
        </p:spPr>
      </p:pic>
      <p:graphicFrame>
        <p:nvGraphicFramePr>
          <p:cNvPr id="37" name="Table 2">
            <a:extLst>
              <a:ext uri="{FF2B5EF4-FFF2-40B4-BE49-F238E27FC236}">
                <a16:creationId xmlns:a16="http://schemas.microsoft.com/office/drawing/2014/main" id="{6F0DFAE1-8CAF-4B9B-924E-3F76A0B5BD47}"/>
              </a:ext>
            </a:extLst>
          </p:cNvPr>
          <p:cNvGraphicFramePr>
            <a:graphicFrameLocks noGrp="1"/>
          </p:cNvGraphicFramePr>
          <p:nvPr>
            <p:extLst>
              <p:ext uri="{D42A27DB-BD31-4B8C-83A1-F6EECF244321}">
                <p14:modId xmlns:p14="http://schemas.microsoft.com/office/powerpoint/2010/main" val="3102557151"/>
              </p:ext>
            </p:extLst>
          </p:nvPr>
        </p:nvGraphicFramePr>
        <p:xfrm>
          <a:off x="475916" y="1822996"/>
          <a:ext cx="5456336" cy="2095444"/>
        </p:xfrm>
        <a:graphic>
          <a:graphicData uri="http://schemas.openxmlformats.org/drawingml/2006/table">
            <a:tbl>
              <a:tblPr>
                <a:tableStyleId>{073A0DAA-6AF3-43AB-8588-CEC1D06C72B9}</a:tableStyleId>
              </a:tblPr>
              <a:tblGrid>
                <a:gridCol w="676609">
                  <a:extLst>
                    <a:ext uri="{9D8B030D-6E8A-4147-A177-3AD203B41FA5}">
                      <a16:colId xmlns:a16="http://schemas.microsoft.com/office/drawing/2014/main" val="1038262236"/>
                    </a:ext>
                  </a:extLst>
                </a:gridCol>
                <a:gridCol w="766422">
                  <a:extLst>
                    <a:ext uri="{9D8B030D-6E8A-4147-A177-3AD203B41FA5}">
                      <a16:colId xmlns:a16="http://schemas.microsoft.com/office/drawing/2014/main" val="2063364296"/>
                    </a:ext>
                  </a:extLst>
                </a:gridCol>
                <a:gridCol w="802661">
                  <a:extLst>
                    <a:ext uri="{9D8B030D-6E8A-4147-A177-3AD203B41FA5}">
                      <a16:colId xmlns:a16="http://schemas.microsoft.com/office/drawing/2014/main" val="1057428354"/>
                    </a:ext>
                  </a:extLst>
                </a:gridCol>
                <a:gridCol w="802661">
                  <a:extLst>
                    <a:ext uri="{9D8B030D-6E8A-4147-A177-3AD203B41FA5}">
                      <a16:colId xmlns:a16="http://schemas.microsoft.com/office/drawing/2014/main" val="4073235388"/>
                    </a:ext>
                  </a:extLst>
                </a:gridCol>
                <a:gridCol w="802661">
                  <a:extLst>
                    <a:ext uri="{9D8B030D-6E8A-4147-A177-3AD203B41FA5}">
                      <a16:colId xmlns:a16="http://schemas.microsoft.com/office/drawing/2014/main" val="4031450205"/>
                    </a:ext>
                  </a:extLst>
                </a:gridCol>
                <a:gridCol w="802661">
                  <a:extLst>
                    <a:ext uri="{9D8B030D-6E8A-4147-A177-3AD203B41FA5}">
                      <a16:colId xmlns:a16="http://schemas.microsoft.com/office/drawing/2014/main" val="3266409691"/>
                    </a:ext>
                  </a:extLst>
                </a:gridCol>
                <a:gridCol w="802661">
                  <a:extLst>
                    <a:ext uri="{9D8B030D-6E8A-4147-A177-3AD203B41FA5}">
                      <a16:colId xmlns:a16="http://schemas.microsoft.com/office/drawing/2014/main" val="3834573909"/>
                    </a:ext>
                  </a:extLst>
                </a:gridCol>
              </a:tblGrid>
              <a:tr h="148679">
                <a:tc>
                  <a:txBody>
                    <a:bodyPr/>
                    <a:lstStyle/>
                    <a:p>
                      <a:pPr algn="ctr"/>
                      <a:endParaRPr lang="en-GB" sz="500" dirty="0">
                        <a:latin typeface="Avenir LT Pro 65 Medium" panose="020B0603020203020204" pitchFamily="34" charset="0"/>
                      </a:endParaRPr>
                    </a:p>
                  </a:txBody>
                  <a:tcPr marL="54304" marR="54304" marT="27153" marB="2715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c>
                  <a:txBody>
                    <a:bodyPr/>
                    <a:lstStyle/>
                    <a:p>
                      <a:pPr marL="266700" lvl="1" indent="0" algn="l"/>
                      <a:r>
                        <a:rPr lang="en-GB" sz="700" b="1" dirty="0">
                          <a:solidFill>
                            <a:schemeClr val="bg1">
                              <a:lumMod val="75000"/>
                            </a:schemeClr>
                          </a:solidFill>
                          <a:latin typeface="Avenir LT Pro 65 Medium" panose="020B0603020203020204" pitchFamily="34" charset="0"/>
                        </a:rPr>
                        <a:t>LEVEL 0</a:t>
                      </a:r>
                    </a:p>
                  </a:txBody>
                  <a:tcPr marL="54304" marR="54304" marT="27153" marB="2715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solidFill>
                      <a:srgbClr val="4D4D4D"/>
                    </a:solidFill>
                  </a:tcPr>
                </a:tc>
                <a:tc>
                  <a:txBody>
                    <a:bodyPr/>
                    <a:lstStyle/>
                    <a:p>
                      <a:pPr marL="266700" lvl="1" indent="0" algn="l"/>
                      <a:r>
                        <a:rPr lang="en-GB" sz="700" b="1" dirty="0">
                          <a:solidFill>
                            <a:schemeClr val="bg1">
                              <a:lumMod val="75000"/>
                            </a:schemeClr>
                          </a:solidFill>
                          <a:latin typeface="Avenir LT Pro 65 Medium" panose="020B0603020203020204" pitchFamily="34" charset="0"/>
                        </a:rPr>
                        <a:t>LEVEL 1</a:t>
                      </a:r>
                    </a:p>
                  </a:txBody>
                  <a:tcPr marL="54304" marR="54304" marT="27153" marB="2715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solidFill>
                      <a:srgbClr val="4D4D4D"/>
                    </a:solidFill>
                  </a:tcPr>
                </a:tc>
                <a:tc>
                  <a:txBody>
                    <a:bodyPr/>
                    <a:lstStyle/>
                    <a:p>
                      <a:pPr marL="266700" lvl="1" indent="0" algn="l"/>
                      <a:r>
                        <a:rPr lang="en-GB" sz="700" b="1" dirty="0">
                          <a:solidFill>
                            <a:schemeClr val="bg1">
                              <a:lumMod val="75000"/>
                            </a:schemeClr>
                          </a:solidFill>
                          <a:latin typeface="Avenir LT Pro 65 Medium" panose="020B0603020203020204" pitchFamily="34" charset="0"/>
                        </a:rPr>
                        <a:t>LEVEL 2</a:t>
                      </a:r>
                    </a:p>
                  </a:txBody>
                  <a:tcPr marL="54304" marR="54304" marT="27153" marB="2715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solidFill>
                      <a:srgbClr val="4D4D4D"/>
                    </a:solidFill>
                  </a:tcPr>
                </a:tc>
                <a:tc>
                  <a:txBody>
                    <a:bodyPr/>
                    <a:lstStyle/>
                    <a:p>
                      <a:pPr marL="266700" lvl="1" indent="0" algn="l"/>
                      <a:r>
                        <a:rPr lang="en-GB" sz="700" b="1" dirty="0">
                          <a:solidFill>
                            <a:schemeClr val="bg1">
                              <a:lumMod val="75000"/>
                            </a:schemeClr>
                          </a:solidFill>
                          <a:latin typeface="Avenir LT Pro 65 Medium" panose="020B0603020203020204" pitchFamily="34" charset="0"/>
                        </a:rPr>
                        <a:t>LEVEL 3</a:t>
                      </a:r>
                    </a:p>
                  </a:txBody>
                  <a:tcPr marL="54304" marR="54304" marT="27153" marB="2715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solidFill>
                      <a:srgbClr val="4D4D4D"/>
                    </a:solidFill>
                  </a:tcPr>
                </a:tc>
                <a:tc>
                  <a:txBody>
                    <a:bodyPr/>
                    <a:lstStyle/>
                    <a:p>
                      <a:pPr marL="266700" lvl="1" indent="0" algn="l"/>
                      <a:r>
                        <a:rPr lang="en-GB" sz="700" b="1" dirty="0">
                          <a:solidFill>
                            <a:schemeClr val="bg1"/>
                          </a:solidFill>
                          <a:latin typeface="Avenir LT Pro 65 Medium" panose="020B0603020203020204" pitchFamily="34" charset="0"/>
                        </a:rPr>
                        <a:t>LEVEL 4</a:t>
                      </a:r>
                    </a:p>
                  </a:txBody>
                  <a:tcPr marL="54304" marR="54304" marT="27153" marB="2715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solidFill>
                      <a:srgbClr val="4D4D4D"/>
                    </a:solidFill>
                  </a:tcPr>
                </a:tc>
                <a:tc>
                  <a:txBody>
                    <a:bodyPr/>
                    <a:lstStyle/>
                    <a:p>
                      <a:pPr marL="266700" lvl="1" indent="0" algn="l"/>
                      <a:r>
                        <a:rPr lang="en-GB" sz="700" b="1" dirty="0">
                          <a:solidFill>
                            <a:schemeClr val="bg1">
                              <a:lumMod val="75000"/>
                            </a:schemeClr>
                          </a:solidFill>
                          <a:latin typeface="Avenir LT Pro 65 Medium" panose="020B0603020203020204" pitchFamily="34" charset="0"/>
                        </a:rPr>
                        <a:t>LEVEL 5</a:t>
                      </a:r>
                    </a:p>
                  </a:txBody>
                  <a:tcPr marL="54304" marR="54304" marT="27153" marB="2715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solidFill>
                      <a:srgbClr val="4D4D4D"/>
                    </a:solidFill>
                  </a:tcPr>
                </a:tc>
                <a:extLst>
                  <a:ext uri="{0D108BD9-81ED-4DB2-BD59-A6C34878D82A}">
                    <a16:rowId xmlns:a16="http://schemas.microsoft.com/office/drawing/2014/main" val="49001032"/>
                  </a:ext>
                </a:extLst>
              </a:tr>
              <a:tr h="130568">
                <a:tc>
                  <a:txBody>
                    <a:bodyPr/>
                    <a:lstStyle/>
                    <a:p>
                      <a:pPr algn="ctr"/>
                      <a:endParaRPr lang="en-GB" sz="500" b="1" dirty="0">
                        <a:solidFill>
                          <a:srgbClr val="003F48"/>
                        </a:solidFill>
                        <a:latin typeface="Avenir LT Pro 65 Medium" panose="020B0603020203020204" pitchFamily="34" charset="0"/>
                      </a:endParaRPr>
                    </a:p>
                  </a:txBody>
                  <a:tcPr marL="54304" marR="54304" marT="27153" marB="2715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c>
                  <a:txBody>
                    <a:bodyPr/>
                    <a:lstStyle/>
                    <a:p>
                      <a:pPr marL="300060" marR="0" lvl="1" indent="0" algn="l" defTabSz="600121" rtl="0" eaLnBrk="1" fontAlgn="auto" latinLnBrk="0" hangingPunct="1">
                        <a:lnSpc>
                          <a:spcPct val="100000"/>
                        </a:lnSpc>
                        <a:spcBef>
                          <a:spcPts val="0"/>
                        </a:spcBef>
                        <a:spcAft>
                          <a:spcPts val="0"/>
                        </a:spcAft>
                        <a:buClrTx/>
                        <a:buSzTx/>
                        <a:buFontTx/>
                        <a:buNone/>
                        <a:tabLst/>
                        <a:defRPr/>
                      </a:pPr>
                      <a:r>
                        <a:rPr lang="en-GB" sz="700" b="1" kern="1200" dirty="0">
                          <a:solidFill>
                            <a:schemeClr val="bg1">
                              <a:lumMod val="75000"/>
                            </a:schemeClr>
                          </a:solidFill>
                          <a:latin typeface="Avenir LT Pro 65 Medium" panose="020B0603020203020204" pitchFamily="34" charset="0"/>
                          <a:ea typeface="+mn-ea"/>
                          <a:cs typeface="+mn-cs"/>
                        </a:rPr>
                        <a:t>PROTO</a:t>
                      </a:r>
                    </a:p>
                  </a:txBody>
                  <a:tcPr marL="21379" marR="21379" marT="21379" marB="21379"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4D4D4D"/>
                    </a:solidFill>
                  </a:tcPr>
                </a:tc>
                <a:tc>
                  <a:txBody>
                    <a:bodyPr/>
                    <a:lstStyle/>
                    <a:p>
                      <a:pPr marL="300060" lvl="1" algn="l" defTabSz="600121" rtl="0" eaLnBrk="1" latinLnBrk="0" hangingPunct="1"/>
                      <a:r>
                        <a:rPr lang="en-GB" sz="700" b="1" kern="1200" dirty="0">
                          <a:solidFill>
                            <a:schemeClr val="bg1">
                              <a:lumMod val="75000"/>
                            </a:schemeClr>
                          </a:solidFill>
                          <a:latin typeface="Avenir LT Pro 65 Medium" panose="020B0603020203020204" pitchFamily="34" charset="0"/>
                          <a:ea typeface="+mn-ea"/>
                          <a:cs typeface="+mn-cs"/>
                        </a:rPr>
                        <a:t>CRAWL</a:t>
                      </a:r>
                    </a:p>
                  </a:txBody>
                  <a:tcPr marL="21379" marR="21379" marT="21379" marB="21379"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4D4D4D"/>
                    </a:solidFill>
                  </a:tcPr>
                </a:tc>
                <a:tc>
                  <a:txBody>
                    <a:bodyPr/>
                    <a:lstStyle/>
                    <a:p>
                      <a:pPr marL="300060" lvl="1" algn="l" defTabSz="600121" rtl="0" eaLnBrk="1" latinLnBrk="0" hangingPunct="1"/>
                      <a:r>
                        <a:rPr lang="en-GB" sz="700" b="1" kern="1200" dirty="0">
                          <a:solidFill>
                            <a:schemeClr val="bg1">
                              <a:lumMod val="75000"/>
                            </a:schemeClr>
                          </a:solidFill>
                          <a:latin typeface="Avenir LT Pro 65 Medium" panose="020B0603020203020204" pitchFamily="34" charset="0"/>
                          <a:ea typeface="+mn-ea"/>
                          <a:cs typeface="+mn-cs"/>
                        </a:rPr>
                        <a:t>WALK</a:t>
                      </a:r>
                    </a:p>
                  </a:txBody>
                  <a:tcPr marL="21379" marR="21379" marT="21379" marB="21379"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4D4D4D"/>
                    </a:solidFill>
                  </a:tcPr>
                </a:tc>
                <a:tc>
                  <a:txBody>
                    <a:bodyPr/>
                    <a:lstStyle/>
                    <a:p>
                      <a:pPr marL="300060" lvl="1" algn="l" defTabSz="600121" rtl="0" eaLnBrk="1" latinLnBrk="0" hangingPunct="1"/>
                      <a:r>
                        <a:rPr lang="en-GB" sz="700" b="1" kern="1200" dirty="0">
                          <a:solidFill>
                            <a:schemeClr val="bg1">
                              <a:lumMod val="75000"/>
                            </a:schemeClr>
                          </a:solidFill>
                          <a:latin typeface="Avenir LT Pro 65 Medium" panose="020B0603020203020204" pitchFamily="34" charset="0"/>
                          <a:ea typeface="+mn-ea"/>
                          <a:cs typeface="+mn-cs"/>
                        </a:rPr>
                        <a:t>JOG</a:t>
                      </a:r>
                    </a:p>
                  </a:txBody>
                  <a:tcPr marL="21379" marR="21379" marT="21379" marB="21379"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4D4D4D"/>
                    </a:solidFill>
                  </a:tcPr>
                </a:tc>
                <a:tc>
                  <a:txBody>
                    <a:bodyPr/>
                    <a:lstStyle/>
                    <a:p>
                      <a:pPr marL="300060" lvl="1" algn="l" defTabSz="600121" rtl="0" eaLnBrk="1" latinLnBrk="0" hangingPunct="1"/>
                      <a:r>
                        <a:rPr lang="en-GB" sz="700" b="1" kern="1200" dirty="0">
                          <a:solidFill>
                            <a:schemeClr val="bg1"/>
                          </a:solidFill>
                          <a:latin typeface="Avenir LT Pro 65 Medium" panose="020B0603020203020204" pitchFamily="34" charset="0"/>
                          <a:ea typeface="+mn-ea"/>
                          <a:cs typeface="+mn-cs"/>
                        </a:rPr>
                        <a:t>RUN</a:t>
                      </a:r>
                    </a:p>
                  </a:txBody>
                  <a:tcPr marL="21379" marR="21379" marT="21379" marB="21379"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4D4D4D"/>
                    </a:solidFill>
                  </a:tcPr>
                </a:tc>
                <a:tc>
                  <a:txBody>
                    <a:bodyPr/>
                    <a:lstStyle/>
                    <a:p>
                      <a:pPr marL="300060" lvl="1" algn="l" defTabSz="600121" rtl="0" eaLnBrk="1" latinLnBrk="0" hangingPunct="1"/>
                      <a:r>
                        <a:rPr lang="en-GB" sz="700" b="1" kern="1200" dirty="0">
                          <a:solidFill>
                            <a:schemeClr val="bg1">
                              <a:lumMod val="75000"/>
                            </a:schemeClr>
                          </a:solidFill>
                          <a:latin typeface="Avenir LT Pro 65 Medium" panose="020B0603020203020204" pitchFamily="34" charset="0"/>
                          <a:ea typeface="+mn-ea"/>
                          <a:cs typeface="+mn-cs"/>
                        </a:rPr>
                        <a:t>FLY</a:t>
                      </a:r>
                    </a:p>
                  </a:txBody>
                  <a:tcPr marL="21379" marR="21379" marT="21379" marB="21379"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4D4D4D"/>
                    </a:solidFill>
                  </a:tcPr>
                </a:tc>
                <a:extLst>
                  <a:ext uri="{0D108BD9-81ED-4DB2-BD59-A6C34878D82A}">
                    <a16:rowId xmlns:a16="http://schemas.microsoft.com/office/drawing/2014/main" val="35001572"/>
                  </a:ext>
                </a:extLst>
              </a:tr>
              <a:tr h="297415">
                <a:tc>
                  <a:txBody>
                    <a:bodyPr/>
                    <a:lstStyle/>
                    <a:p>
                      <a:pPr algn="ctr"/>
                      <a:r>
                        <a:rPr lang="en-GB" sz="800" b="1" dirty="0">
                          <a:solidFill>
                            <a:srgbClr val="003F48"/>
                          </a:solidFill>
                          <a:latin typeface="Avenir LT Pro 65 Medium" panose="020B0603020203020204" pitchFamily="34" charset="0"/>
                        </a:rPr>
                        <a:t>Sales</a:t>
                      </a:r>
                      <a:endParaRPr lang="en-GB" sz="800" b="0" dirty="0">
                        <a:solidFill>
                          <a:srgbClr val="003F48"/>
                        </a:solidFill>
                        <a:latin typeface="Avenir LT Pro 65 Medium" panose="020B0603020203020204" pitchFamily="34" charset="0"/>
                      </a:endParaRPr>
                    </a:p>
                  </a:txBody>
                  <a:tcPr marL="54304" marR="54304" marT="27153" marB="2715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3F48">
                        <a:alpha val="20000"/>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GB" sz="800" dirty="0">
                        <a:solidFill>
                          <a:srgbClr val="4D4D4D"/>
                        </a:solidFill>
                        <a:latin typeface="Avenir LT Pro 65 Medium" panose="020B0603020203020204" pitchFamily="34" charset="0"/>
                      </a:endParaRPr>
                    </a:p>
                  </a:txBody>
                  <a:tcPr marL="21379" marR="21379" marT="21379" marB="21379"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4D4D4D">
                        <a:alpha val="20000"/>
                      </a:srgbClr>
                    </a:solidFill>
                  </a:tcPr>
                </a:tc>
                <a:tc>
                  <a:txBody>
                    <a:bodyPr/>
                    <a:lstStyle/>
                    <a:p>
                      <a:pPr algn="ctr"/>
                      <a:endParaRPr lang="en-GB" sz="800" dirty="0">
                        <a:solidFill>
                          <a:srgbClr val="4D4D4D"/>
                        </a:solidFill>
                        <a:latin typeface="Avenir LT Pro 65 Medium" panose="020B0603020203020204" pitchFamily="34" charset="0"/>
                      </a:endParaRPr>
                    </a:p>
                  </a:txBody>
                  <a:tcPr marL="21379" marR="21379" marT="21379" marB="21379"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4D4D4D">
                        <a:alpha val="20000"/>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GB" sz="800" dirty="0">
                        <a:solidFill>
                          <a:srgbClr val="4D4D4D"/>
                        </a:solidFill>
                        <a:latin typeface="Avenir LT Pro 65 Medium" panose="020B0603020203020204" pitchFamily="34" charset="0"/>
                      </a:endParaRPr>
                    </a:p>
                  </a:txBody>
                  <a:tcPr marL="21379" marR="21379" marT="21379" marB="21379"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4D4D4D">
                        <a:alpha val="20000"/>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GB" sz="800" dirty="0">
                        <a:solidFill>
                          <a:srgbClr val="4D4D4D"/>
                        </a:solidFill>
                        <a:latin typeface="Avenir LT Pro 65 Medium" panose="020B0603020203020204" pitchFamily="34" charset="0"/>
                      </a:endParaRPr>
                    </a:p>
                  </a:txBody>
                  <a:tcPr marL="21379" marR="21379" marT="21379" marB="21379"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4D4D4D">
                        <a:alpha val="20000"/>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GB" sz="800" dirty="0">
                        <a:solidFill>
                          <a:srgbClr val="003F48"/>
                        </a:solidFill>
                        <a:latin typeface="Avenir LT Pro 65 Medium" panose="020B0603020203020204" pitchFamily="34" charset="0"/>
                      </a:endParaRPr>
                    </a:p>
                  </a:txBody>
                  <a:tcPr marL="21379" marR="21379" marT="21379" marB="21379"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3F48">
                        <a:alpha val="20000"/>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GB" sz="800" dirty="0">
                        <a:solidFill>
                          <a:srgbClr val="4D4D4D"/>
                        </a:solidFill>
                        <a:latin typeface="Avenir LT Pro 65 Medium" panose="020B0603020203020204" pitchFamily="34" charset="0"/>
                      </a:endParaRPr>
                    </a:p>
                  </a:txBody>
                  <a:tcPr marL="21379" marR="21379" marT="21379" marB="21379"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4D4D4D">
                        <a:alpha val="20000"/>
                      </a:srgbClr>
                    </a:solidFill>
                  </a:tcPr>
                </a:tc>
                <a:extLst>
                  <a:ext uri="{0D108BD9-81ED-4DB2-BD59-A6C34878D82A}">
                    <a16:rowId xmlns:a16="http://schemas.microsoft.com/office/drawing/2014/main" val="1999176068"/>
                  </a:ext>
                </a:extLst>
              </a:tr>
              <a:tr h="29794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800" b="1" dirty="0">
                          <a:solidFill>
                            <a:srgbClr val="003F48"/>
                          </a:solidFill>
                          <a:latin typeface="Avenir LT Pro 65 Medium" panose="020B0603020203020204" pitchFamily="34" charset="0"/>
                        </a:rPr>
                        <a:t>Reputation</a:t>
                      </a:r>
                      <a:endParaRPr lang="en-GB" sz="800" b="0" dirty="0">
                        <a:solidFill>
                          <a:srgbClr val="003F48"/>
                        </a:solidFill>
                        <a:latin typeface="Avenir LT Pro 65 Medium" panose="020B0603020203020204" pitchFamily="34" charset="0"/>
                      </a:endParaRPr>
                    </a:p>
                  </a:txBody>
                  <a:tcPr marL="54304" marR="54304" marT="27153" marB="2715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3F48">
                        <a:alpha val="40000"/>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100" b="1" i="0" u="none" strike="noStrike" kern="1200" cap="none" spc="0" normalizeH="0" baseline="0" noProof="0" dirty="0">
                        <a:ln>
                          <a:noFill/>
                        </a:ln>
                        <a:solidFill>
                          <a:srgbClr val="4D4D4D"/>
                        </a:solidFill>
                        <a:effectLst/>
                        <a:uLnTx/>
                        <a:uFillTx/>
                        <a:latin typeface="Avenir LT Pro 65 Medium" panose="020B0603020203020204" pitchFamily="34" charset="0"/>
                        <a:ea typeface="+mn-ea"/>
                        <a:cs typeface="+mn-cs"/>
                      </a:endParaRPr>
                    </a:p>
                  </a:txBody>
                  <a:tcPr marL="21379" marR="21379" marT="21379" marB="21379"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4D4D4D">
                        <a:alpha val="40000"/>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100" b="1" i="0" u="none" strike="noStrike" kern="1200" cap="none" spc="0" normalizeH="0" baseline="0" noProof="0" dirty="0">
                        <a:ln>
                          <a:noFill/>
                        </a:ln>
                        <a:solidFill>
                          <a:srgbClr val="4D4D4D"/>
                        </a:solidFill>
                        <a:effectLst/>
                        <a:uLnTx/>
                        <a:uFillTx/>
                        <a:latin typeface="Avenir LT Pro 65 Medium" panose="020B0603020203020204" pitchFamily="34" charset="0"/>
                        <a:ea typeface="+mn-ea"/>
                        <a:cs typeface="+mn-cs"/>
                      </a:endParaRPr>
                    </a:p>
                  </a:txBody>
                  <a:tcPr marL="21379" marR="21379" marT="21379" marB="21379"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4D4D4D">
                        <a:alpha val="40000"/>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100" b="1" i="0" u="none" strike="noStrike" kern="1200" cap="none" spc="0" normalizeH="0" baseline="0" noProof="0" dirty="0">
                        <a:ln>
                          <a:noFill/>
                        </a:ln>
                        <a:solidFill>
                          <a:srgbClr val="4D4D4D"/>
                        </a:solidFill>
                        <a:effectLst/>
                        <a:uLnTx/>
                        <a:uFillTx/>
                        <a:latin typeface="Avenir LT Pro 65 Medium" panose="020B0603020203020204" pitchFamily="34" charset="0"/>
                        <a:ea typeface="+mn-ea"/>
                        <a:cs typeface="+mn-cs"/>
                      </a:endParaRPr>
                    </a:p>
                  </a:txBody>
                  <a:tcPr marL="21379" marR="21379" marT="21379" marB="21379"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4D4D4D">
                        <a:alpha val="40000"/>
                      </a:srgbClr>
                    </a:solidFill>
                  </a:tcPr>
                </a:tc>
                <a:tc>
                  <a:txBody>
                    <a:bodyPr/>
                    <a:lstStyle/>
                    <a:p>
                      <a:pPr algn="ctr"/>
                      <a:endParaRPr lang="en-GB" sz="500" dirty="0">
                        <a:solidFill>
                          <a:srgbClr val="4D4D4D"/>
                        </a:solidFill>
                        <a:latin typeface="Avenir LT Pro 65 Medium" panose="020B0603020203020204" pitchFamily="34" charset="0"/>
                      </a:endParaRPr>
                    </a:p>
                  </a:txBody>
                  <a:tcPr marL="21379" marR="21379" marT="21379" marB="21379"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4D4D4D">
                        <a:alpha val="40000"/>
                      </a:srgbClr>
                    </a:solidFill>
                  </a:tcPr>
                </a:tc>
                <a:tc>
                  <a:txBody>
                    <a:bodyPr/>
                    <a:lstStyle/>
                    <a:p>
                      <a:pPr algn="ctr"/>
                      <a:endParaRPr lang="en-GB" sz="500" dirty="0">
                        <a:latin typeface="Avenir LT Pro 65 Medium" panose="020B0603020203020204" pitchFamily="34" charset="0"/>
                      </a:endParaRPr>
                    </a:p>
                  </a:txBody>
                  <a:tcPr marL="21379" marR="21379" marT="21379" marB="21379"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3F48">
                        <a:alpha val="40000"/>
                      </a:srgbClr>
                    </a:solidFill>
                  </a:tcPr>
                </a:tc>
                <a:tc>
                  <a:txBody>
                    <a:bodyPr/>
                    <a:lstStyle/>
                    <a:p>
                      <a:pPr algn="ctr"/>
                      <a:endParaRPr lang="en-GB" sz="500" dirty="0">
                        <a:solidFill>
                          <a:srgbClr val="4D4D4D"/>
                        </a:solidFill>
                        <a:latin typeface="Avenir LT Pro 65 Medium" panose="020B0603020203020204" pitchFamily="34" charset="0"/>
                      </a:endParaRPr>
                    </a:p>
                  </a:txBody>
                  <a:tcPr marL="21379" marR="21379" marT="21379" marB="21379"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4D4D4D">
                        <a:alpha val="40000"/>
                      </a:srgbClr>
                    </a:solidFill>
                  </a:tcPr>
                </a:tc>
                <a:extLst>
                  <a:ext uri="{0D108BD9-81ED-4DB2-BD59-A6C34878D82A}">
                    <a16:rowId xmlns:a16="http://schemas.microsoft.com/office/drawing/2014/main" val="3129818110"/>
                  </a:ext>
                </a:extLst>
              </a:tr>
              <a:tr h="297415">
                <a:tc>
                  <a:txBody>
                    <a:bodyPr/>
                    <a:lstStyle/>
                    <a:p>
                      <a:pPr algn="ctr"/>
                      <a:r>
                        <a:rPr lang="en-GB" sz="800" b="1" dirty="0">
                          <a:solidFill>
                            <a:srgbClr val="003F48"/>
                          </a:solidFill>
                          <a:latin typeface="Avenir LT Pro 65 Medium" panose="020B0603020203020204" pitchFamily="34" charset="0"/>
                        </a:rPr>
                        <a:t>Satisfaction</a:t>
                      </a:r>
                      <a:endParaRPr lang="en-GB" sz="800" b="0" dirty="0">
                        <a:solidFill>
                          <a:srgbClr val="003F48"/>
                        </a:solidFill>
                        <a:latin typeface="Avenir LT Pro 65 Medium" panose="020B0603020203020204" pitchFamily="34" charset="0"/>
                      </a:endParaRPr>
                    </a:p>
                  </a:txBody>
                  <a:tcPr marL="54304" marR="54304" marT="27153" marB="2715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3F48">
                        <a:alpha val="20000"/>
                      </a:srgbClr>
                    </a:solidFill>
                  </a:tcPr>
                </a:tc>
                <a:tc>
                  <a:txBody>
                    <a:bodyPr/>
                    <a:lstStyle/>
                    <a:p>
                      <a:pPr algn="ctr"/>
                      <a:endParaRPr lang="en-GB" sz="500" dirty="0">
                        <a:solidFill>
                          <a:srgbClr val="4D4D4D"/>
                        </a:solidFill>
                        <a:latin typeface="Avenir LT Pro 65 Medium" panose="020B0603020203020204" pitchFamily="34" charset="0"/>
                      </a:endParaRPr>
                    </a:p>
                  </a:txBody>
                  <a:tcPr marL="21379" marR="21379" marT="21379" marB="21379"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4D4D4D">
                        <a:alpha val="20000"/>
                      </a:srgbClr>
                    </a:solidFill>
                  </a:tcPr>
                </a:tc>
                <a:tc>
                  <a:txBody>
                    <a:bodyPr/>
                    <a:lstStyle/>
                    <a:p>
                      <a:pPr algn="ctr"/>
                      <a:endParaRPr lang="en-GB" sz="500" dirty="0">
                        <a:solidFill>
                          <a:srgbClr val="4D4D4D"/>
                        </a:solidFill>
                        <a:latin typeface="Avenir LT Pro 65 Medium" panose="020B0603020203020204" pitchFamily="34" charset="0"/>
                      </a:endParaRPr>
                    </a:p>
                  </a:txBody>
                  <a:tcPr marL="21379" marR="21379" marT="21379" marB="21379"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4D4D4D">
                        <a:alpha val="20000"/>
                      </a:srgbClr>
                    </a:solidFill>
                  </a:tcPr>
                </a:tc>
                <a:tc>
                  <a:txBody>
                    <a:bodyPr/>
                    <a:lstStyle/>
                    <a:p>
                      <a:pPr algn="ctr"/>
                      <a:endParaRPr lang="en-GB" sz="500" dirty="0">
                        <a:solidFill>
                          <a:srgbClr val="4D4D4D"/>
                        </a:solidFill>
                        <a:latin typeface="Avenir LT Pro 65 Medium" panose="020B0603020203020204" pitchFamily="34" charset="0"/>
                      </a:endParaRPr>
                    </a:p>
                  </a:txBody>
                  <a:tcPr marL="21379" marR="21379" marT="21379" marB="21379"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4D4D4D">
                        <a:alpha val="20000"/>
                      </a:srgbClr>
                    </a:solidFill>
                  </a:tcPr>
                </a:tc>
                <a:tc>
                  <a:txBody>
                    <a:bodyPr/>
                    <a:lstStyle/>
                    <a:p>
                      <a:pPr algn="ctr"/>
                      <a:endParaRPr lang="en-GB" sz="500" dirty="0">
                        <a:solidFill>
                          <a:srgbClr val="4D4D4D"/>
                        </a:solidFill>
                        <a:latin typeface="Avenir LT Pro 65 Medium" panose="020B0603020203020204" pitchFamily="34" charset="0"/>
                      </a:endParaRPr>
                    </a:p>
                  </a:txBody>
                  <a:tcPr marL="21379" marR="21379" marT="21379" marB="21379"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4D4D4D">
                        <a:alpha val="20000"/>
                      </a:srgbClr>
                    </a:solidFill>
                  </a:tcPr>
                </a:tc>
                <a:tc>
                  <a:txBody>
                    <a:bodyPr/>
                    <a:lstStyle/>
                    <a:p>
                      <a:pPr algn="ctr"/>
                      <a:endParaRPr lang="en-GB" sz="500" dirty="0">
                        <a:latin typeface="Avenir LT Pro 65 Medium" panose="020B0603020203020204" pitchFamily="34" charset="0"/>
                      </a:endParaRPr>
                    </a:p>
                  </a:txBody>
                  <a:tcPr marL="21379" marR="21379" marT="21379" marB="21379"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3F48">
                        <a:alpha val="20000"/>
                      </a:srgbClr>
                    </a:solidFill>
                  </a:tcPr>
                </a:tc>
                <a:tc>
                  <a:txBody>
                    <a:bodyPr/>
                    <a:lstStyle/>
                    <a:p>
                      <a:pPr algn="ctr"/>
                      <a:endParaRPr lang="en-GB" sz="500" dirty="0">
                        <a:solidFill>
                          <a:srgbClr val="4D4D4D"/>
                        </a:solidFill>
                        <a:latin typeface="Avenir LT Pro 65 Medium" panose="020B0603020203020204" pitchFamily="34" charset="0"/>
                      </a:endParaRPr>
                    </a:p>
                  </a:txBody>
                  <a:tcPr marL="21379" marR="21379" marT="21379" marB="21379"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4D4D4D">
                        <a:alpha val="20000"/>
                      </a:srgbClr>
                    </a:solidFill>
                  </a:tcPr>
                </a:tc>
                <a:extLst>
                  <a:ext uri="{0D108BD9-81ED-4DB2-BD59-A6C34878D82A}">
                    <a16:rowId xmlns:a16="http://schemas.microsoft.com/office/drawing/2014/main" val="1660377593"/>
                  </a:ext>
                </a:extLst>
              </a:tr>
              <a:tr h="29741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800" b="1" dirty="0">
                          <a:solidFill>
                            <a:srgbClr val="003F48"/>
                          </a:solidFill>
                          <a:latin typeface="Avenir LT Pro 65 Medium" panose="020B0603020203020204" pitchFamily="34" charset="0"/>
                        </a:rPr>
                        <a:t>Morale</a:t>
                      </a:r>
                      <a:endParaRPr lang="en-GB" sz="800" b="0" dirty="0">
                        <a:solidFill>
                          <a:srgbClr val="003F48"/>
                        </a:solidFill>
                        <a:latin typeface="Avenir LT Pro 65 Medium" panose="020B0603020203020204" pitchFamily="34" charset="0"/>
                      </a:endParaRPr>
                    </a:p>
                  </a:txBody>
                  <a:tcPr marL="54304" marR="54304" marT="27153" marB="2715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3F48">
                        <a:alpha val="40000"/>
                      </a:srgbClr>
                    </a:solidFill>
                  </a:tcPr>
                </a:tc>
                <a:tc>
                  <a:txBody>
                    <a:bodyPr/>
                    <a:lstStyle/>
                    <a:p>
                      <a:pPr algn="ctr"/>
                      <a:endParaRPr lang="en-GB" sz="500" dirty="0">
                        <a:solidFill>
                          <a:srgbClr val="4D4D4D"/>
                        </a:solidFill>
                        <a:latin typeface="Avenir LT Pro 65 Medium" panose="020B0603020203020204" pitchFamily="34" charset="0"/>
                      </a:endParaRPr>
                    </a:p>
                  </a:txBody>
                  <a:tcPr marL="21379" marR="21379" marT="21379" marB="21379"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4D4D4D">
                        <a:alpha val="40000"/>
                      </a:srgbClr>
                    </a:solidFill>
                  </a:tcPr>
                </a:tc>
                <a:tc>
                  <a:txBody>
                    <a:bodyPr/>
                    <a:lstStyle/>
                    <a:p>
                      <a:pPr algn="ctr"/>
                      <a:endParaRPr lang="en-GB" sz="500" dirty="0">
                        <a:solidFill>
                          <a:srgbClr val="4D4D4D"/>
                        </a:solidFill>
                        <a:latin typeface="Avenir LT Pro 65 Medium" panose="020B0603020203020204" pitchFamily="34" charset="0"/>
                      </a:endParaRPr>
                    </a:p>
                  </a:txBody>
                  <a:tcPr marL="21379" marR="21379" marT="21379" marB="21379"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4D4D4D">
                        <a:alpha val="40000"/>
                      </a:srgbClr>
                    </a:solidFill>
                  </a:tcPr>
                </a:tc>
                <a:tc>
                  <a:txBody>
                    <a:bodyPr/>
                    <a:lstStyle/>
                    <a:p>
                      <a:pPr algn="ctr"/>
                      <a:endParaRPr lang="en-GB" sz="500" dirty="0">
                        <a:solidFill>
                          <a:srgbClr val="4D4D4D"/>
                        </a:solidFill>
                        <a:latin typeface="Avenir LT Pro 65 Medium" panose="020B0603020203020204" pitchFamily="34" charset="0"/>
                      </a:endParaRPr>
                    </a:p>
                  </a:txBody>
                  <a:tcPr marL="21379" marR="21379" marT="21379" marB="21379"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4D4D4D">
                        <a:alpha val="40000"/>
                      </a:srgbClr>
                    </a:solidFill>
                  </a:tcPr>
                </a:tc>
                <a:tc>
                  <a:txBody>
                    <a:bodyPr/>
                    <a:lstStyle/>
                    <a:p>
                      <a:pPr algn="ctr"/>
                      <a:endParaRPr lang="en-GB" sz="500" dirty="0">
                        <a:solidFill>
                          <a:srgbClr val="4D4D4D"/>
                        </a:solidFill>
                        <a:latin typeface="Avenir LT Pro 65 Medium" panose="020B0603020203020204" pitchFamily="34" charset="0"/>
                      </a:endParaRPr>
                    </a:p>
                  </a:txBody>
                  <a:tcPr marL="21379" marR="21379" marT="21379" marB="21379"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4D4D4D">
                        <a:alpha val="40000"/>
                      </a:srgbClr>
                    </a:solidFill>
                  </a:tcPr>
                </a:tc>
                <a:tc>
                  <a:txBody>
                    <a:bodyPr/>
                    <a:lstStyle/>
                    <a:p>
                      <a:pPr algn="ctr"/>
                      <a:endParaRPr lang="en-GB" sz="500" dirty="0">
                        <a:latin typeface="Avenir LT Pro 65 Medium" panose="020B0603020203020204" pitchFamily="34" charset="0"/>
                      </a:endParaRPr>
                    </a:p>
                  </a:txBody>
                  <a:tcPr marL="21379" marR="21379" marT="21379" marB="21379"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3F48">
                        <a:alpha val="40000"/>
                      </a:srgbClr>
                    </a:solidFill>
                  </a:tcPr>
                </a:tc>
                <a:tc>
                  <a:txBody>
                    <a:bodyPr/>
                    <a:lstStyle/>
                    <a:p>
                      <a:pPr algn="ctr"/>
                      <a:endParaRPr lang="en-GB" sz="500" dirty="0">
                        <a:solidFill>
                          <a:srgbClr val="4D4D4D"/>
                        </a:solidFill>
                        <a:latin typeface="Avenir LT Pro 65 Medium" panose="020B0603020203020204" pitchFamily="34" charset="0"/>
                      </a:endParaRPr>
                    </a:p>
                  </a:txBody>
                  <a:tcPr marL="21379" marR="21379" marT="21379" marB="21379"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4D4D4D">
                        <a:alpha val="40000"/>
                      </a:srgbClr>
                    </a:solidFill>
                  </a:tcPr>
                </a:tc>
                <a:extLst>
                  <a:ext uri="{0D108BD9-81ED-4DB2-BD59-A6C34878D82A}">
                    <a16:rowId xmlns:a16="http://schemas.microsoft.com/office/drawing/2014/main" val="3216420683"/>
                  </a:ext>
                </a:extLst>
              </a:tr>
              <a:tr h="297415">
                <a:tc>
                  <a:txBody>
                    <a:bodyPr/>
                    <a:lstStyle/>
                    <a:p>
                      <a:pPr algn="ctr"/>
                      <a:r>
                        <a:rPr lang="en-GB" sz="800" b="1" dirty="0">
                          <a:solidFill>
                            <a:srgbClr val="003F48"/>
                          </a:solidFill>
                          <a:latin typeface="Avenir LT Pro 65 Medium" panose="020B0603020203020204" pitchFamily="34" charset="0"/>
                        </a:rPr>
                        <a:t>Churn</a:t>
                      </a:r>
                      <a:endParaRPr lang="en-GB" sz="800" b="0" dirty="0">
                        <a:solidFill>
                          <a:srgbClr val="003F48"/>
                        </a:solidFill>
                        <a:latin typeface="Avenir LT Pro 65 Medium" panose="020B0603020203020204" pitchFamily="34" charset="0"/>
                      </a:endParaRPr>
                    </a:p>
                  </a:txBody>
                  <a:tcPr marL="54304" marR="54304" marT="27153" marB="2715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3F48">
                        <a:alpha val="20000"/>
                      </a:srgbClr>
                    </a:solidFill>
                  </a:tcPr>
                </a:tc>
                <a:tc>
                  <a:txBody>
                    <a:bodyPr/>
                    <a:lstStyle/>
                    <a:p>
                      <a:pPr algn="ctr"/>
                      <a:r>
                        <a:rPr lang="en-GB" sz="800" b="1" dirty="0">
                          <a:solidFill>
                            <a:srgbClr val="4D4D4D"/>
                          </a:solidFill>
                          <a:latin typeface="Avenir LT Pro 65 Medium" panose="020B0603020203020204" pitchFamily="34" charset="0"/>
                        </a:rPr>
                        <a:t>Low</a:t>
                      </a:r>
                    </a:p>
                  </a:txBody>
                  <a:tcPr marL="21379" marR="21379" marT="21379" marB="21379"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4D4D4D">
                        <a:alpha val="20000"/>
                      </a:srgbClr>
                    </a:solidFill>
                  </a:tcPr>
                </a:tc>
                <a:tc>
                  <a:txBody>
                    <a:bodyPr/>
                    <a:lstStyle/>
                    <a:p>
                      <a:pPr algn="ctr"/>
                      <a:r>
                        <a:rPr lang="en-GB" sz="800" b="1" dirty="0">
                          <a:solidFill>
                            <a:srgbClr val="4D4D4D"/>
                          </a:solidFill>
                          <a:latin typeface="Avenir LT Pro 65 Medium" panose="020B0603020203020204" pitchFamily="34" charset="0"/>
                          <a:sym typeface="Wingdings 2" panose="05020102010507070707" pitchFamily="18" charset="2"/>
                        </a:rPr>
                        <a:t>Very High</a:t>
                      </a:r>
                      <a:endParaRPr lang="en-GB" sz="800" b="1" dirty="0">
                        <a:solidFill>
                          <a:srgbClr val="4D4D4D"/>
                        </a:solidFill>
                        <a:latin typeface="Avenir LT Pro 65 Medium" panose="020B0603020203020204" pitchFamily="34" charset="0"/>
                      </a:endParaRPr>
                    </a:p>
                  </a:txBody>
                  <a:tcPr marL="21379" marR="21379" marT="21379" marB="21379"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4D4D4D">
                        <a:alpha val="20000"/>
                      </a:srgbClr>
                    </a:solidFill>
                  </a:tcPr>
                </a:tc>
                <a:tc>
                  <a:txBody>
                    <a:bodyPr/>
                    <a:lstStyle/>
                    <a:p>
                      <a:pPr algn="ctr"/>
                      <a:r>
                        <a:rPr lang="en-GB" sz="800" b="1" dirty="0">
                          <a:solidFill>
                            <a:srgbClr val="4D4D4D"/>
                          </a:solidFill>
                          <a:latin typeface="Avenir LT Pro 65 Medium" panose="020B0603020203020204" pitchFamily="34" charset="0"/>
                        </a:rPr>
                        <a:t>High</a:t>
                      </a:r>
                    </a:p>
                  </a:txBody>
                  <a:tcPr marL="21379" marR="21379" marT="21379" marB="21379"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4D4D4D">
                        <a:alpha val="20000"/>
                      </a:srgbClr>
                    </a:solidFill>
                  </a:tcPr>
                </a:tc>
                <a:tc>
                  <a:txBody>
                    <a:bodyPr/>
                    <a:lstStyle/>
                    <a:p>
                      <a:pPr algn="ctr"/>
                      <a:r>
                        <a:rPr lang="en-GB" sz="800" b="1" dirty="0">
                          <a:solidFill>
                            <a:srgbClr val="4D4D4D"/>
                          </a:solidFill>
                          <a:latin typeface="Avenir LT Pro 65 Medium" panose="020B0603020203020204" pitchFamily="34" charset="0"/>
                        </a:rPr>
                        <a:t>Medium</a:t>
                      </a:r>
                    </a:p>
                  </a:txBody>
                  <a:tcPr marL="21379" marR="21379" marT="21379" marB="21379"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4D4D4D">
                        <a:alpha val="20000"/>
                      </a:srgbClr>
                    </a:solidFill>
                  </a:tcPr>
                </a:tc>
                <a:tc>
                  <a:txBody>
                    <a:bodyPr/>
                    <a:lstStyle/>
                    <a:p>
                      <a:pPr algn="ctr"/>
                      <a:r>
                        <a:rPr kumimoji="0" lang="en-GB" sz="800" b="1" i="0" u="none" strike="noStrike" kern="1200" cap="none" spc="0" normalizeH="0" baseline="0" noProof="0" dirty="0">
                          <a:ln>
                            <a:noFill/>
                          </a:ln>
                          <a:solidFill>
                            <a:srgbClr val="003F48"/>
                          </a:solidFill>
                          <a:effectLst/>
                          <a:uLnTx/>
                          <a:uFillTx/>
                          <a:latin typeface="Avenir LT Pro 65 Medium" panose="020B0603020203020204" pitchFamily="34" charset="0"/>
                          <a:ea typeface="+mn-ea"/>
                          <a:cs typeface="+mn-cs"/>
                          <a:sym typeface="Wingdings 2" panose="05020102010507070707" pitchFamily="18" charset="2"/>
                        </a:rPr>
                        <a:t>Low</a:t>
                      </a:r>
                      <a:endParaRPr lang="en-GB" sz="800" b="1" dirty="0">
                        <a:solidFill>
                          <a:srgbClr val="003F48"/>
                        </a:solidFill>
                        <a:latin typeface="Avenir LT Pro 65 Medium" panose="020B0603020203020204" pitchFamily="34" charset="0"/>
                      </a:endParaRPr>
                    </a:p>
                  </a:txBody>
                  <a:tcPr marL="21379" marR="21379" marT="21379" marB="21379"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3F48">
                        <a:alpha val="20000"/>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800" b="1" i="0" u="none" strike="noStrike" kern="1200" cap="none" spc="0" normalizeH="0" baseline="0" noProof="0" dirty="0">
                          <a:ln>
                            <a:noFill/>
                          </a:ln>
                          <a:solidFill>
                            <a:srgbClr val="4D4D4D"/>
                          </a:solidFill>
                          <a:effectLst/>
                          <a:uLnTx/>
                          <a:uFillTx/>
                          <a:latin typeface="Avenir LT Pro 65 Medium" panose="020B0603020203020204" pitchFamily="34" charset="0"/>
                          <a:ea typeface="+mn-ea"/>
                          <a:cs typeface="+mn-cs"/>
                        </a:rPr>
                        <a:t>Very Low</a:t>
                      </a:r>
                    </a:p>
                  </a:txBody>
                  <a:tcPr marL="21379" marR="21379" marT="21379" marB="21379"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4D4D4D">
                        <a:alpha val="20000"/>
                      </a:srgbClr>
                    </a:solidFill>
                  </a:tcPr>
                </a:tc>
                <a:extLst>
                  <a:ext uri="{0D108BD9-81ED-4DB2-BD59-A6C34878D82A}">
                    <a16:rowId xmlns:a16="http://schemas.microsoft.com/office/drawing/2014/main" val="1127001081"/>
                  </a:ext>
                </a:extLst>
              </a:tr>
              <a:tr h="297415">
                <a:tc>
                  <a:txBody>
                    <a:bodyPr/>
                    <a:lstStyle/>
                    <a:p>
                      <a:pPr algn="ctr"/>
                      <a:r>
                        <a:rPr lang="en-GB" sz="800" b="1" dirty="0">
                          <a:solidFill>
                            <a:srgbClr val="003F48"/>
                          </a:solidFill>
                          <a:latin typeface="Avenir LT Pro 65 Medium" panose="020B0603020203020204" pitchFamily="34" charset="0"/>
                        </a:rPr>
                        <a:t>Costs</a:t>
                      </a:r>
                      <a:endParaRPr lang="en-GB" sz="800" b="0" dirty="0">
                        <a:solidFill>
                          <a:srgbClr val="003F48"/>
                        </a:solidFill>
                        <a:latin typeface="Avenir LT Pro 65 Medium" panose="020B0603020203020204" pitchFamily="34" charset="0"/>
                      </a:endParaRPr>
                    </a:p>
                  </a:txBody>
                  <a:tcPr marL="54304" marR="54304" marT="27153" marB="2715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3F48">
                        <a:alpha val="40000"/>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800" b="1" dirty="0">
                          <a:solidFill>
                            <a:srgbClr val="4D4D4D"/>
                          </a:solidFill>
                          <a:latin typeface="Avenir LT Pro 65 Medium" panose="020B0603020203020204" pitchFamily="34" charset="0"/>
                        </a:rPr>
                        <a:t>$</a:t>
                      </a:r>
                    </a:p>
                  </a:txBody>
                  <a:tcPr marL="21379" marR="21379" marT="21379" marB="21379"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4D4D4D">
                        <a:alpha val="40000"/>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800" b="1" dirty="0">
                          <a:solidFill>
                            <a:srgbClr val="4D4D4D"/>
                          </a:solidFill>
                          <a:latin typeface="Avenir LT Pro 65 Medium" panose="020B0603020203020204" pitchFamily="34" charset="0"/>
                          <a:sym typeface="Wingdings" panose="05000000000000000000" pitchFamily="2" charset="2"/>
                        </a:rPr>
                        <a:t>$$$</a:t>
                      </a:r>
                      <a:endParaRPr lang="en-GB" sz="800" b="1" dirty="0">
                        <a:solidFill>
                          <a:srgbClr val="4D4D4D"/>
                        </a:solidFill>
                        <a:latin typeface="Avenir LT Pro 65 Medium" panose="020B0603020203020204" pitchFamily="34" charset="0"/>
                      </a:endParaRPr>
                    </a:p>
                  </a:txBody>
                  <a:tcPr marL="21379" marR="21379" marT="21379" marB="21379"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4D4D4D">
                        <a:alpha val="40000"/>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800" b="1" dirty="0">
                          <a:solidFill>
                            <a:srgbClr val="4D4D4D"/>
                          </a:solidFill>
                          <a:latin typeface="Avenir LT Pro 65 Medium" panose="020B0603020203020204" pitchFamily="34" charset="0"/>
                          <a:sym typeface="Wingdings" panose="05000000000000000000" pitchFamily="2" charset="2"/>
                        </a:rPr>
                        <a:t>$$</a:t>
                      </a:r>
                      <a:endParaRPr lang="en-GB" sz="800" b="1" dirty="0">
                        <a:solidFill>
                          <a:srgbClr val="4D4D4D"/>
                        </a:solidFill>
                        <a:latin typeface="Avenir LT Pro 65 Medium" panose="020B0603020203020204" pitchFamily="34" charset="0"/>
                      </a:endParaRPr>
                    </a:p>
                  </a:txBody>
                  <a:tcPr marL="21379" marR="21379" marT="21379" marB="21379"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4D4D4D">
                        <a:alpha val="40000"/>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800" b="1" dirty="0">
                          <a:solidFill>
                            <a:srgbClr val="4D4D4D"/>
                          </a:solidFill>
                          <a:latin typeface="Avenir LT Pro 65 Medium" panose="020B0603020203020204" pitchFamily="34" charset="0"/>
                          <a:sym typeface="Wingdings" panose="05000000000000000000" pitchFamily="2" charset="2"/>
                        </a:rPr>
                        <a:t>$$$</a:t>
                      </a:r>
                      <a:endParaRPr lang="en-GB" sz="800" b="1" dirty="0">
                        <a:solidFill>
                          <a:srgbClr val="4D4D4D"/>
                        </a:solidFill>
                        <a:latin typeface="Avenir LT Pro 65 Medium" panose="020B0603020203020204" pitchFamily="34" charset="0"/>
                      </a:endParaRPr>
                    </a:p>
                  </a:txBody>
                  <a:tcPr marL="21379" marR="21379" marT="21379" marB="21379"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4D4D4D">
                        <a:alpha val="40000"/>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800" b="1" dirty="0">
                          <a:solidFill>
                            <a:srgbClr val="003F48"/>
                          </a:solidFill>
                          <a:latin typeface="Avenir LT Pro 65 Medium" panose="020B0603020203020204" pitchFamily="34" charset="0"/>
                          <a:sym typeface="Wingdings" panose="05000000000000000000" pitchFamily="2" charset="2"/>
                        </a:rPr>
                        <a:t>$$$$</a:t>
                      </a:r>
                      <a:endParaRPr lang="en-GB" sz="800" b="1" dirty="0">
                        <a:solidFill>
                          <a:srgbClr val="003F48"/>
                        </a:solidFill>
                        <a:latin typeface="Avenir LT Pro 65 Medium" panose="020B0603020203020204" pitchFamily="34" charset="0"/>
                      </a:endParaRPr>
                    </a:p>
                  </a:txBody>
                  <a:tcPr marL="21379" marR="21379" marT="21379" marB="21379"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3F48">
                        <a:alpha val="40000"/>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800" b="1" dirty="0">
                          <a:solidFill>
                            <a:srgbClr val="4D4D4D"/>
                          </a:solidFill>
                          <a:latin typeface="Avenir LT Pro 65 Medium" panose="020B0603020203020204" pitchFamily="34" charset="0"/>
                          <a:sym typeface="Wingdings" panose="05000000000000000000" pitchFamily="2" charset="2"/>
                        </a:rPr>
                        <a:t>$$$$$</a:t>
                      </a:r>
                      <a:endParaRPr lang="en-GB" sz="800" b="1" dirty="0">
                        <a:solidFill>
                          <a:srgbClr val="4D4D4D"/>
                        </a:solidFill>
                        <a:latin typeface="Avenir LT Pro 65 Medium" panose="020B0603020203020204" pitchFamily="34" charset="0"/>
                      </a:endParaRPr>
                    </a:p>
                  </a:txBody>
                  <a:tcPr marL="21379" marR="21379" marT="21379" marB="21379"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4D4D4D">
                        <a:alpha val="40000"/>
                      </a:srgbClr>
                    </a:solidFill>
                  </a:tcPr>
                </a:tc>
                <a:extLst>
                  <a:ext uri="{0D108BD9-81ED-4DB2-BD59-A6C34878D82A}">
                    <a16:rowId xmlns:a16="http://schemas.microsoft.com/office/drawing/2014/main" val="4060191277"/>
                  </a:ext>
                </a:extLst>
              </a:tr>
            </a:tbl>
          </a:graphicData>
        </a:graphic>
      </p:graphicFrame>
      <p:grpSp>
        <p:nvGrpSpPr>
          <p:cNvPr id="15" name="Group 14">
            <a:extLst>
              <a:ext uri="{FF2B5EF4-FFF2-40B4-BE49-F238E27FC236}">
                <a16:creationId xmlns:a16="http://schemas.microsoft.com/office/drawing/2014/main" id="{22D7A029-309D-3A8D-7EE9-A12A4AFE7D55}"/>
              </a:ext>
            </a:extLst>
          </p:cNvPr>
          <p:cNvGrpSpPr>
            <a:grpSpLocks noChangeAspect="1"/>
          </p:cNvGrpSpPr>
          <p:nvPr/>
        </p:nvGrpSpPr>
        <p:grpSpPr>
          <a:xfrm>
            <a:off x="1962777" y="1861757"/>
            <a:ext cx="226046" cy="226046"/>
            <a:chOff x="2253675" y="1359021"/>
            <a:chExt cx="128278" cy="128278"/>
          </a:xfrm>
        </p:grpSpPr>
        <p:sp>
          <p:nvSpPr>
            <p:cNvPr id="39" name="Oval 38">
              <a:extLst>
                <a:ext uri="{FF2B5EF4-FFF2-40B4-BE49-F238E27FC236}">
                  <a16:creationId xmlns:a16="http://schemas.microsoft.com/office/drawing/2014/main" id="{69E8EE42-3271-4297-ACB7-4EF1F7DE9348}"/>
                </a:ext>
              </a:extLst>
            </p:cNvPr>
            <p:cNvSpPr/>
            <p:nvPr/>
          </p:nvSpPr>
          <p:spPr>
            <a:xfrm>
              <a:off x="2253675" y="1359021"/>
              <a:ext cx="128278" cy="128278"/>
            </a:xfrm>
            <a:prstGeom prst="ellipse">
              <a:avLst/>
            </a:prstGeom>
            <a:solidFill>
              <a:schemeClr val="bg1">
                <a:lumMod val="65000"/>
              </a:schemeClr>
            </a:solidFill>
            <a:ln w="6350">
              <a:solidFill>
                <a:srgbClr val="4D4D4D"/>
              </a:solidFill>
              <a:extLst>
                <a:ext uri="{C807C97D-BFC1-408E-A445-0C87EB9F89A2}">
                  <ask:lineSketchStyleProps xmlns:ask="http://schemas.microsoft.com/office/drawing/2018/sketchyshapes" sd="3978248048">
                    <a:custGeom>
                      <a:avLst/>
                      <a:gdLst>
                        <a:gd name="connsiteX0" fmla="*/ 0 w 504000"/>
                        <a:gd name="connsiteY0" fmla="*/ 252000 h 504000"/>
                        <a:gd name="connsiteX1" fmla="*/ 252000 w 504000"/>
                        <a:gd name="connsiteY1" fmla="*/ 0 h 504000"/>
                        <a:gd name="connsiteX2" fmla="*/ 504000 w 504000"/>
                        <a:gd name="connsiteY2" fmla="*/ 252000 h 504000"/>
                        <a:gd name="connsiteX3" fmla="*/ 252000 w 504000"/>
                        <a:gd name="connsiteY3" fmla="*/ 504000 h 504000"/>
                        <a:gd name="connsiteX4" fmla="*/ 0 w 504000"/>
                        <a:gd name="connsiteY4" fmla="*/ 252000 h 504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04000" h="504000" fill="none" extrusionOk="0">
                          <a:moveTo>
                            <a:pt x="0" y="252000"/>
                          </a:moveTo>
                          <a:cubicBezTo>
                            <a:pt x="10215" y="121361"/>
                            <a:pt x="108227" y="-5764"/>
                            <a:pt x="252000" y="0"/>
                          </a:cubicBezTo>
                          <a:cubicBezTo>
                            <a:pt x="365645" y="1603"/>
                            <a:pt x="495676" y="146461"/>
                            <a:pt x="504000" y="252000"/>
                          </a:cubicBezTo>
                          <a:cubicBezTo>
                            <a:pt x="504107" y="359184"/>
                            <a:pt x="374048" y="509862"/>
                            <a:pt x="252000" y="504000"/>
                          </a:cubicBezTo>
                          <a:cubicBezTo>
                            <a:pt x="101159" y="488907"/>
                            <a:pt x="20161" y="379868"/>
                            <a:pt x="0" y="252000"/>
                          </a:cubicBezTo>
                          <a:close/>
                        </a:path>
                        <a:path w="504000" h="504000" stroke="0" extrusionOk="0">
                          <a:moveTo>
                            <a:pt x="0" y="252000"/>
                          </a:moveTo>
                          <a:cubicBezTo>
                            <a:pt x="-2454" y="108298"/>
                            <a:pt x="144402" y="-14082"/>
                            <a:pt x="252000" y="0"/>
                          </a:cubicBezTo>
                          <a:cubicBezTo>
                            <a:pt x="400050" y="18812"/>
                            <a:pt x="477128" y="125353"/>
                            <a:pt x="504000" y="252000"/>
                          </a:cubicBezTo>
                          <a:cubicBezTo>
                            <a:pt x="484323" y="374101"/>
                            <a:pt x="415844" y="494832"/>
                            <a:pt x="252000" y="504000"/>
                          </a:cubicBezTo>
                          <a:cubicBezTo>
                            <a:pt x="93898" y="484274"/>
                            <a:pt x="10706" y="399289"/>
                            <a:pt x="0" y="252000"/>
                          </a:cubicBezTo>
                          <a:close/>
                        </a:path>
                      </a:pathLst>
                    </a:custGeom>
                    <ask:type>
                      <ask:lineSketchNone/>
                    </ask:type>
                  </ask:lineSketchStyleProps>
                </a:ext>
              </a:extLst>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70"/>
            </a:p>
          </p:txBody>
        </p:sp>
        <p:pic>
          <p:nvPicPr>
            <p:cNvPr id="40" name="Graphic 39" descr="Baby crawling with solid fill">
              <a:extLst>
                <a:ext uri="{FF2B5EF4-FFF2-40B4-BE49-F238E27FC236}">
                  <a16:creationId xmlns:a16="http://schemas.microsoft.com/office/drawing/2014/main" id="{F9AB55ED-DB44-4AA6-9BEA-81C8A5D39E20}"/>
                </a:ext>
              </a:extLst>
            </p:cNvPr>
            <p:cNvPicPr>
              <a:picLocks noChangeAspect="1"/>
            </p:cNvPicPr>
            <p:nvPr/>
          </p:nvPicPr>
          <p:blipFill>
            <a:blip r:embed="rId4" cstate="print">
              <a:extLst>
                <a:ext uri="{28A0092B-C50C-407E-A947-70E740481C1C}">
                  <a14:useLocalDpi xmlns:a14="http://schemas.microsoft.com/office/drawing/2010/main"/>
                </a:ext>
                <a:ext uri="{96DAC541-7B7A-43D3-8B79-37D633B846F1}">
                  <asvg:svgBlip xmlns:asvg="http://schemas.microsoft.com/office/drawing/2016/SVG/main" r:embed="rId5"/>
                </a:ext>
              </a:extLst>
            </a:blip>
            <a:stretch>
              <a:fillRect/>
            </a:stretch>
          </p:blipFill>
          <p:spPr>
            <a:xfrm>
              <a:off x="2271143" y="1378426"/>
              <a:ext cx="87348" cy="87348"/>
            </a:xfrm>
            <a:prstGeom prst="rect">
              <a:avLst/>
            </a:prstGeom>
          </p:spPr>
        </p:pic>
      </p:grpSp>
      <p:grpSp>
        <p:nvGrpSpPr>
          <p:cNvPr id="18" name="Group 17">
            <a:extLst>
              <a:ext uri="{FF2B5EF4-FFF2-40B4-BE49-F238E27FC236}">
                <a16:creationId xmlns:a16="http://schemas.microsoft.com/office/drawing/2014/main" id="{62554988-B249-5BEB-0202-42310D030704}"/>
              </a:ext>
            </a:extLst>
          </p:cNvPr>
          <p:cNvGrpSpPr>
            <a:grpSpLocks noChangeAspect="1"/>
          </p:cNvGrpSpPr>
          <p:nvPr/>
        </p:nvGrpSpPr>
        <p:grpSpPr>
          <a:xfrm>
            <a:off x="5171829" y="1861757"/>
            <a:ext cx="226046" cy="226046"/>
            <a:chOff x="5171829" y="1359021"/>
            <a:chExt cx="128278" cy="128278"/>
          </a:xfrm>
        </p:grpSpPr>
        <p:sp>
          <p:nvSpPr>
            <p:cNvPr id="42" name="Oval 41">
              <a:extLst>
                <a:ext uri="{FF2B5EF4-FFF2-40B4-BE49-F238E27FC236}">
                  <a16:creationId xmlns:a16="http://schemas.microsoft.com/office/drawing/2014/main" id="{D17EAB55-F8F4-4C49-8337-19C0BB7EAD65}"/>
                </a:ext>
              </a:extLst>
            </p:cNvPr>
            <p:cNvSpPr/>
            <p:nvPr/>
          </p:nvSpPr>
          <p:spPr>
            <a:xfrm>
              <a:off x="5171829" y="1359021"/>
              <a:ext cx="128278" cy="128278"/>
            </a:xfrm>
            <a:prstGeom prst="ellipse">
              <a:avLst/>
            </a:prstGeom>
            <a:solidFill>
              <a:schemeClr val="bg1">
                <a:lumMod val="65000"/>
              </a:schemeClr>
            </a:solidFill>
            <a:ln w="6350">
              <a:solidFill>
                <a:srgbClr val="4D4D4D"/>
              </a:solidFill>
              <a:extLst>
                <a:ext uri="{C807C97D-BFC1-408E-A445-0C87EB9F89A2}">
                  <ask:lineSketchStyleProps xmlns:ask="http://schemas.microsoft.com/office/drawing/2018/sketchyshapes" sd="3978248048">
                    <a:custGeom>
                      <a:avLst/>
                      <a:gdLst>
                        <a:gd name="connsiteX0" fmla="*/ 0 w 504000"/>
                        <a:gd name="connsiteY0" fmla="*/ 252000 h 504000"/>
                        <a:gd name="connsiteX1" fmla="*/ 252000 w 504000"/>
                        <a:gd name="connsiteY1" fmla="*/ 0 h 504000"/>
                        <a:gd name="connsiteX2" fmla="*/ 504000 w 504000"/>
                        <a:gd name="connsiteY2" fmla="*/ 252000 h 504000"/>
                        <a:gd name="connsiteX3" fmla="*/ 252000 w 504000"/>
                        <a:gd name="connsiteY3" fmla="*/ 504000 h 504000"/>
                        <a:gd name="connsiteX4" fmla="*/ 0 w 504000"/>
                        <a:gd name="connsiteY4" fmla="*/ 252000 h 504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04000" h="504000" fill="none" extrusionOk="0">
                          <a:moveTo>
                            <a:pt x="0" y="252000"/>
                          </a:moveTo>
                          <a:cubicBezTo>
                            <a:pt x="10215" y="121361"/>
                            <a:pt x="108227" y="-5764"/>
                            <a:pt x="252000" y="0"/>
                          </a:cubicBezTo>
                          <a:cubicBezTo>
                            <a:pt x="365645" y="1603"/>
                            <a:pt x="495676" y="146461"/>
                            <a:pt x="504000" y="252000"/>
                          </a:cubicBezTo>
                          <a:cubicBezTo>
                            <a:pt x="504107" y="359184"/>
                            <a:pt x="374048" y="509862"/>
                            <a:pt x="252000" y="504000"/>
                          </a:cubicBezTo>
                          <a:cubicBezTo>
                            <a:pt x="101159" y="488907"/>
                            <a:pt x="20161" y="379868"/>
                            <a:pt x="0" y="252000"/>
                          </a:cubicBezTo>
                          <a:close/>
                        </a:path>
                        <a:path w="504000" h="504000" stroke="0" extrusionOk="0">
                          <a:moveTo>
                            <a:pt x="0" y="252000"/>
                          </a:moveTo>
                          <a:cubicBezTo>
                            <a:pt x="-2454" y="108298"/>
                            <a:pt x="144402" y="-14082"/>
                            <a:pt x="252000" y="0"/>
                          </a:cubicBezTo>
                          <a:cubicBezTo>
                            <a:pt x="400050" y="18812"/>
                            <a:pt x="477128" y="125353"/>
                            <a:pt x="504000" y="252000"/>
                          </a:cubicBezTo>
                          <a:cubicBezTo>
                            <a:pt x="484323" y="374101"/>
                            <a:pt x="415844" y="494832"/>
                            <a:pt x="252000" y="504000"/>
                          </a:cubicBezTo>
                          <a:cubicBezTo>
                            <a:pt x="93898" y="484274"/>
                            <a:pt x="10706" y="399289"/>
                            <a:pt x="0" y="252000"/>
                          </a:cubicBezTo>
                          <a:close/>
                        </a:path>
                      </a:pathLst>
                    </a:custGeom>
                    <ask:type>
                      <ask:lineSketchNone/>
                    </ask:type>
                  </ask:lineSketchStyleProps>
                </a:ext>
              </a:extLst>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70"/>
            </a:p>
          </p:txBody>
        </p:sp>
        <p:pic>
          <p:nvPicPr>
            <p:cNvPr id="43" name="Graphic 42" descr="Rocket with solid fill">
              <a:extLst>
                <a:ext uri="{FF2B5EF4-FFF2-40B4-BE49-F238E27FC236}">
                  <a16:creationId xmlns:a16="http://schemas.microsoft.com/office/drawing/2014/main" id="{F3EDC3A5-9F71-43F4-85A0-20AF5AD6B23F}"/>
                </a:ext>
              </a:extLst>
            </p:cNvPr>
            <p:cNvPicPr>
              <a:picLocks noChangeAspect="1"/>
            </p:cNvPicPr>
            <p:nvPr/>
          </p:nvPicPr>
          <p:blipFill>
            <a:blip r:embed="rId6" cstate="print">
              <a:extLst>
                <a:ext uri="{28A0092B-C50C-407E-A947-70E740481C1C}">
                  <a14:useLocalDpi xmlns:a14="http://schemas.microsoft.com/office/drawing/2010/main"/>
                </a:ext>
                <a:ext uri="{96DAC541-7B7A-43D3-8B79-37D633B846F1}">
                  <asvg:svgBlip xmlns:asvg="http://schemas.microsoft.com/office/drawing/2016/SVG/main" r:embed="rId7"/>
                </a:ext>
              </a:extLst>
            </a:blip>
            <a:stretch>
              <a:fillRect/>
            </a:stretch>
          </p:blipFill>
          <p:spPr>
            <a:xfrm>
              <a:off x="5181342" y="1374442"/>
              <a:ext cx="97439" cy="97439"/>
            </a:xfrm>
            <a:prstGeom prst="rect">
              <a:avLst/>
            </a:prstGeom>
          </p:spPr>
        </p:pic>
      </p:grpSp>
      <p:grpSp>
        <p:nvGrpSpPr>
          <p:cNvPr id="17" name="Group 16">
            <a:extLst>
              <a:ext uri="{FF2B5EF4-FFF2-40B4-BE49-F238E27FC236}">
                <a16:creationId xmlns:a16="http://schemas.microsoft.com/office/drawing/2014/main" id="{F6BF8292-8821-B346-80E0-E18C66AA6302}"/>
              </a:ext>
            </a:extLst>
          </p:cNvPr>
          <p:cNvGrpSpPr>
            <a:grpSpLocks noChangeAspect="1"/>
          </p:cNvGrpSpPr>
          <p:nvPr/>
        </p:nvGrpSpPr>
        <p:grpSpPr>
          <a:xfrm>
            <a:off x="3564922" y="1861757"/>
            <a:ext cx="226046" cy="226046"/>
            <a:chOff x="3714097" y="1359021"/>
            <a:chExt cx="128278" cy="128278"/>
          </a:xfrm>
        </p:grpSpPr>
        <p:sp>
          <p:nvSpPr>
            <p:cNvPr id="45" name="Oval 44">
              <a:extLst>
                <a:ext uri="{FF2B5EF4-FFF2-40B4-BE49-F238E27FC236}">
                  <a16:creationId xmlns:a16="http://schemas.microsoft.com/office/drawing/2014/main" id="{9E495AED-D618-40D1-9609-EA8F819FC4FF}"/>
                </a:ext>
              </a:extLst>
            </p:cNvPr>
            <p:cNvSpPr/>
            <p:nvPr/>
          </p:nvSpPr>
          <p:spPr>
            <a:xfrm>
              <a:off x="3714097" y="1359021"/>
              <a:ext cx="128278" cy="128278"/>
            </a:xfrm>
            <a:prstGeom prst="ellipse">
              <a:avLst/>
            </a:prstGeom>
            <a:solidFill>
              <a:schemeClr val="bg1">
                <a:lumMod val="65000"/>
              </a:schemeClr>
            </a:solidFill>
            <a:ln w="6350">
              <a:solidFill>
                <a:srgbClr val="4D4D4D"/>
              </a:solidFill>
              <a:extLst>
                <a:ext uri="{C807C97D-BFC1-408E-A445-0C87EB9F89A2}">
                  <ask:lineSketchStyleProps xmlns:ask="http://schemas.microsoft.com/office/drawing/2018/sketchyshapes" sd="3978248048">
                    <a:custGeom>
                      <a:avLst/>
                      <a:gdLst>
                        <a:gd name="connsiteX0" fmla="*/ 0 w 504000"/>
                        <a:gd name="connsiteY0" fmla="*/ 252000 h 504000"/>
                        <a:gd name="connsiteX1" fmla="*/ 252000 w 504000"/>
                        <a:gd name="connsiteY1" fmla="*/ 0 h 504000"/>
                        <a:gd name="connsiteX2" fmla="*/ 504000 w 504000"/>
                        <a:gd name="connsiteY2" fmla="*/ 252000 h 504000"/>
                        <a:gd name="connsiteX3" fmla="*/ 252000 w 504000"/>
                        <a:gd name="connsiteY3" fmla="*/ 504000 h 504000"/>
                        <a:gd name="connsiteX4" fmla="*/ 0 w 504000"/>
                        <a:gd name="connsiteY4" fmla="*/ 252000 h 504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04000" h="504000" fill="none" extrusionOk="0">
                          <a:moveTo>
                            <a:pt x="0" y="252000"/>
                          </a:moveTo>
                          <a:cubicBezTo>
                            <a:pt x="10215" y="121361"/>
                            <a:pt x="108227" y="-5764"/>
                            <a:pt x="252000" y="0"/>
                          </a:cubicBezTo>
                          <a:cubicBezTo>
                            <a:pt x="365645" y="1603"/>
                            <a:pt x="495676" y="146461"/>
                            <a:pt x="504000" y="252000"/>
                          </a:cubicBezTo>
                          <a:cubicBezTo>
                            <a:pt x="504107" y="359184"/>
                            <a:pt x="374048" y="509862"/>
                            <a:pt x="252000" y="504000"/>
                          </a:cubicBezTo>
                          <a:cubicBezTo>
                            <a:pt x="101159" y="488907"/>
                            <a:pt x="20161" y="379868"/>
                            <a:pt x="0" y="252000"/>
                          </a:cubicBezTo>
                          <a:close/>
                        </a:path>
                        <a:path w="504000" h="504000" stroke="0" extrusionOk="0">
                          <a:moveTo>
                            <a:pt x="0" y="252000"/>
                          </a:moveTo>
                          <a:cubicBezTo>
                            <a:pt x="-2454" y="108298"/>
                            <a:pt x="144402" y="-14082"/>
                            <a:pt x="252000" y="0"/>
                          </a:cubicBezTo>
                          <a:cubicBezTo>
                            <a:pt x="400050" y="18812"/>
                            <a:pt x="477128" y="125353"/>
                            <a:pt x="504000" y="252000"/>
                          </a:cubicBezTo>
                          <a:cubicBezTo>
                            <a:pt x="484323" y="374101"/>
                            <a:pt x="415844" y="494832"/>
                            <a:pt x="252000" y="504000"/>
                          </a:cubicBezTo>
                          <a:cubicBezTo>
                            <a:pt x="93898" y="484274"/>
                            <a:pt x="10706" y="399289"/>
                            <a:pt x="0" y="252000"/>
                          </a:cubicBezTo>
                          <a:close/>
                        </a:path>
                      </a:pathLst>
                    </a:custGeom>
                    <ask:type>
                      <ask:lineSketchNone/>
                    </ask:type>
                  </ask:lineSketchStyleProps>
                </a:ext>
              </a:extLst>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70" dirty="0"/>
            </a:p>
          </p:txBody>
        </p:sp>
        <p:pic>
          <p:nvPicPr>
            <p:cNvPr id="46" name="Graphic 45" descr="Walk with solid fill">
              <a:extLst>
                <a:ext uri="{FF2B5EF4-FFF2-40B4-BE49-F238E27FC236}">
                  <a16:creationId xmlns:a16="http://schemas.microsoft.com/office/drawing/2014/main" id="{E932E269-4189-4EA8-8AA7-B5A17489DE76}"/>
                </a:ext>
              </a:extLst>
            </p:cNvPr>
            <p:cNvPicPr>
              <a:picLocks noChangeAspect="1"/>
            </p:cNvPicPr>
            <p:nvPr/>
          </p:nvPicPr>
          <p:blipFill>
            <a:blip r:embed="rId8" cstate="print">
              <a:extLst>
                <a:ext uri="{28A0092B-C50C-407E-A947-70E740481C1C}">
                  <a14:useLocalDpi xmlns:a14="http://schemas.microsoft.com/office/drawing/2010/main"/>
                </a:ext>
                <a:ext uri="{96DAC541-7B7A-43D3-8B79-37D633B846F1}">
                  <asvg:svgBlip xmlns:asvg="http://schemas.microsoft.com/office/drawing/2016/SVG/main" r:embed="rId9"/>
                </a:ext>
              </a:extLst>
            </a:blip>
            <a:stretch>
              <a:fillRect/>
            </a:stretch>
          </p:blipFill>
          <p:spPr>
            <a:xfrm>
              <a:off x="3727896" y="1376419"/>
              <a:ext cx="93485" cy="93485"/>
            </a:xfrm>
            <a:prstGeom prst="rect">
              <a:avLst/>
            </a:prstGeom>
          </p:spPr>
        </p:pic>
      </p:grpSp>
      <p:grpSp>
        <p:nvGrpSpPr>
          <p:cNvPr id="47" name="Group 46">
            <a:extLst>
              <a:ext uri="{FF2B5EF4-FFF2-40B4-BE49-F238E27FC236}">
                <a16:creationId xmlns:a16="http://schemas.microsoft.com/office/drawing/2014/main" id="{922B454C-BBD6-422E-9CA7-5ADC1C571277}"/>
              </a:ext>
            </a:extLst>
          </p:cNvPr>
          <p:cNvGrpSpPr>
            <a:grpSpLocks noChangeAspect="1"/>
          </p:cNvGrpSpPr>
          <p:nvPr/>
        </p:nvGrpSpPr>
        <p:grpSpPr>
          <a:xfrm>
            <a:off x="4373139" y="1861757"/>
            <a:ext cx="226046" cy="226046"/>
            <a:chOff x="7115035" y="6915750"/>
            <a:chExt cx="504000" cy="504000"/>
          </a:xfrm>
        </p:grpSpPr>
        <p:sp>
          <p:nvSpPr>
            <p:cNvPr id="48" name="Oval 47">
              <a:extLst>
                <a:ext uri="{FF2B5EF4-FFF2-40B4-BE49-F238E27FC236}">
                  <a16:creationId xmlns:a16="http://schemas.microsoft.com/office/drawing/2014/main" id="{C7F021DB-4A15-4D3B-8F9A-6833A108B71F}"/>
                </a:ext>
              </a:extLst>
            </p:cNvPr>
            <p:cNvSpPr/>
            <p:nvPr/>
          </p:nvSpPr>
          <p:spPr>
            <a:xfrm rot="18691099">
              <a:off x="7115035" y="6915750"/>
              <a:ext cx="504000" cy="504000"/>
            </a:xfrm>
            <a:prstGeom prst="ellipse">
              <a:avLst/>
            </a:prstGeom>
            <a:solidFill>
              <a:srgbClr val="007382"/>
            </a:solidFill>
            <a:ln w="6350">
              <a:solidFill>
                <a:srgbClr val="19525A"/>
              </a:solidFill>
              <a:extLst>
                <a:ext uri="{C807C97D-BFC1-408E-A445-0C87EB9F89A2}">
                  <ask:lineSketchStyleProps xmlns:ask="http://schemas.microsoft.com/office/drawing/2018/sketchyshapes" sd="3978248048">
                    <a:custGeom>
                      <a:avLst/>
                      <a:gdLst>
                        <a:gd name="connsiteX0" fmla="*/ 0 w 504000"/>
                        <a:gd name="connsiteY0" fmla="*/ 252000 h 504000"/>
                        <a:gd name="connsiteX1" fmla="*/ 252000 w 504000"/>
                        <a:gd name="connsiteY1" fmla="*/ 0 h 504000"/>
                        <a:gd name="connsiteX2" fmla="*/ 504000 w 504000"/>
                        <a:gd name="connsiteY2" fmla="*/ 252000 h 504000"/>
                        <a:gd name="connsiteX3" fmla="*/ 252000 w 504000"/>
                        <a:gd name="connsiteY3" fmla="*/ 504000 h 504000"/>
                        <a:gd name="connsiteX4" fmla="*/ 0 w 504000"/>
                        <a:gd name="connsiteY4" fmla="*/ 252000 h 504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04000" h="504000" fill="none" extrusionOk="0">
                          <a:moveTo>
                            <a:pt x="0" y="252000"/>
                          </a:moveTo>
                          <a:cubicBezTo>
                            <a:pt x="10215" y="121361"/>
                            <a:pt x="108227" y="-5764"/>
                            <a:pt x="252000" y="0"/>
                          </a:cubicBezTo>
                          <a:cubicBezTo>
                            <a:pt x="365645" y="1603"/>
                            <a:pt x="495676" y="146461"/>
                            <a:pt x="504000" y="252000"/>
                          </a:cubicBezTo>
                          <a:cubicBezTo>
                            <a:pt x="504107" y="359184"/>
                            <a:pt x="374048" y="509862"/>
                            <a:pt x="252000" y="504000"/>
                          </a:cubicBezTo>
                          <a:cubicBezTo>
                            <a:pt x="101159" y="488907"/>
                            <a:pt x="20161" y="379868"/>
                            <a:pt x="0" y="252000"/>
                          </a:cubicBezTo>
                          <a:close/>
                        </a:path>
                        <a:path w="504000" h="504000" stroke="0" extrusionOk="0">
                          <a:moveTo>
                            <a:pt x="0" y="252000"/>
                          </a:moveTo>
                          <a:cubicBezTo>
                            <a:pt x="-2454" y="108298"/>
                            <a:pt x="144402" y="-14082"/>
                            <a:pt x="252000" y="0"/>
                          </a:cubicBezTo>
                          <a:cubicBezTo>
                            <a:pt x="400050" y="18812"/>
                            <a:pt x="477128" y="125353"/>
                            <a:pt x="504000" y="252000"/>
                          </a:cubicBezTo>
                          <a:cubicBezTo>
                            <a:pt x="484323" y="374101"/>
                            <a:pt x="415844" y="494832"/>
                            <a:pt x="252000" y="504000"/>
                          </a:cubicBezTo>
                          <a:cubicBezTo>
                            <a:pt x="93898" y="484274"/>
                            <a:pt x="10706" y="399289"/>
                            <a:pt x="0" y="252000"/>
                          </a:cubicBezTo>
                          <a:close/>
                        </a:path>
                      </a:pathLst>
                    </a:custGeom>
                    <ask:type>
                      <ask:lineSketchNone/>
                    </ask:type>
                  </ask:lineSketchStyleProps>
                </a:ext>
              </a:extLst>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70"/>
            </a:p>
          </p:txBody>
        </p:sp>
        <p:pic>
          <p:nvPicPr>
            <p:cNvPr id="49" name="Graphic 48" descr="Run with solid fill">
              <a:extLst>
                <a:ext uri="{FF2B5EF4-FFF2-40B4-BE49-F238E27FC236}">
                  <a16:creationId xmlns:a16="http://schemas.microsoft.com/office/drawing/2014/main" id="{73345DA3-6A71-4D43-A8A7-7A2049086ED5}"/>
                </a:ext>
              </a:extLst>
            </p:cNvPr>
            <p:cNvPicPr>
              <a:picLocks noChangeAspect="1"/>
            </p:cNvPicPr>
            <p:nvPr/>
          </p:nvPicPr>
          <p:blipFill>
            <a:blip r:embed="rId10" cstate="print">
              <a:extLst>
                <a:ext uri="{28A0092B-C50C-407E-A947-70E740481C1C}">
                  <a14:useLocalDpi xmlns:a14="http://schemas.microsoft.com/office/drawing/2010/main"/>
                </a:ext>
                <a:ext uri="{96DAC541-7B7A-43D3-8B79-37D633B846F1}">
                  <asvg:svgBlip xmlns:asvg="http://schemas.microsoft.com/office/drawing/2016/SVG/main" r:embed="rId11"/>
                </a:ext>
              </a:extLst>
            </a:blip>
            <a:stretch>
              <a:fillRect/>
            </a:stretch>
          </p:blipFill>
          <p:spPr>
            <a:xfrm>
              <a:off x="7155452" y="6977273"/>
              <a:ext cx="367302" cy="367302"/>
            </a:xfrm>
            <a:prstGeom prst="rect">
              <a:avLst/>
            </a:prstGeom>
          </p:spPr>
        </p:pic>
      </p:grpSp>
      <p:grpSp>
        <p:nvGrpSpPr>
          <p:cNvPr id="16" name="Group 15">
            <a:extLst>
              <a:ext uri="{FF2B5EF4-FFF2-40B4-BE49-F238E27FC236}">
                <a16:creationId xmlns:a16="http://schemas.microsoft.com/office/drawing/2014/main" id="{3A70457B-8856-A8B5-B0A9-548501CE2D85}"/>
              </a:ext>
            </a:extLst>
          </p:cNvPr>
          <p:cNvGrpSpPr>
            <a:grpSpLocks noChangeAspect="1"/>
          </p:cNvGrpSpPr>
          <p:nvPr/>
        </p:nvGrpSpPr>
        <p:grpSpPr>
          <a:xfrm>
            <a:off x="2761468" y="1861757"/>
            <a:ext cx="226046" cy="226046"/>
            <a:chOff x="2987494" y="1359021"/>
            <a:chExt cx="128278" cy="128278"/>
          </a:xfrm>
        </p:grpSpPr>
        <p:sp>
          <p:nvSpPr>
            <p:cNvPr id="51" name="Oval 50">
              <a:extLst>
                <a:ext uri="{FF2B5EF4-FFF2-40B4-BE49-F238E27FC236}">
                  <a16:creationId xmlns:a16="http://schemas.microsoft.com/office/drawing/2014/main" id="{48C5A2AB-B8CF-46DB-961F-A3F206CC8753}"/>
                </a:ext>
              </a:extLst>
            </p:cNvPr>
            <p:cNvSpPr/>
            <p:nvPr/>
          </p:nvSpPr>
          <p:spPr>
            <a:xfrm rot="11134682">
              <a:off x="2987494" y="1359021"/>
              <a:ext cx="128278" cy="128278"/>
            </a:xfrm>
            <a:prstGeom prst="ellipse">
              <a:avLst/>
            </a:prstGeom>
            <a:solidFill>
              <a:schemeClr val="bg1">
                <a:lumMod val="65000"/>
              </a:schemeClr>
            </a:solidFill>
            <a:ln w="6350">
              <a:solidFill>
                <a:srgbClr val="4D4D4D"/>
              </a:solidFill>
              <a:extLst>
                <a:ext uri="{C807C97D-BFC1-408E-A445-0C87EB9F89A2}">
                  <ask:lineSketchStyleProps xmlns:ask="http://schemas.microsoft.com/office/drawing/2018/sketchyshapes" sd="3978248048">
                    <a:custGeom>
                      <a:avLst/>
                      <a:gdLst>
                        <a:gd name="connsiteX0" fmla="*/ 0 w 504000"/>
                        <a:gd name="connsiteY0" fmla="*/ 252000 h 504000"/>
                        <a:gd name="connsiteX1" fmla="*/ 252000 w 504000"/>
                        <a:gd name="connsiteY1" fmla="*/ 0 h 504000"/>
                        <a:gd name="connsiteX2" fmla="*/ 504000 w 504000"/>
                        <a:gd name="connsiteY2" fmla="*/ 252000 h 504000"/>
                        <a:gd name="connsiteX3" fmla="*/ 252000 w 504000"/>
                        <a:gd name="connsiteY3" fmla="*/ 504000 h 504000"/>
                        <a:gd name="connsiteX4" fmla="*/ 0 w 504000"/>
                        <a:gd name="connsiteY4" fmla="*/ 252000 h 504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04000" h="504000" fill="none" extrusionOk="0">
                          <a:moveTo>
                            <a:pt x="0" y="252000"/>
                          </a:moveTo>
                          <a:cubicBezTo>
                            <a:pt x="10215" y="121361"/>
                            <a:pt x="108227" y="-5764"/>
                            <a:pt x="252000" y="0"/>
                          </a:cubicBezTo>
                          <a:cubicBezTo>
                            <a:pt x="365645" y="1603"/>
                            <a:pt x="495676" y="146461"/>
                            <a:pt x="504000" y="252000"/>
                          </a:cubicBezTo>
                          <a:cubicBezTo>
                            <a:pt x="504107" y="359184"/>
                            <a:pt x="374048" y="509862"/>
                            <a:pt x="252000" y="504000"/>
                          </a:cubicBezTo>
                          <a:cubicBezTo>
                            <a:pt x="101159" y="488907"/>
                            <a:pt x="20161" y="379868"/>
                            <a:pt x="0" y="252000"/>
                          </a:cubicBezTo>
                          <a:close/>
                        </a:path>
                        <a:path w="504000" h="504000" stroke="0" extrusionOk="0">
                          <a:moveTo>
                            <a:pt x="0" y="252000"/>
                          </a:moveTo>
                          <a:cubicBezTo>
                            <a:pt x="-2454" y="108298"/>
                            <a:pt x="144402" y="-14082"/>
                            <a:pt x="252000" y="0"/>
                          </a:cubicBezTo>
                          <a:cubicBezTo>
                            <a:pt x="400050" y="18812"/>
                            <a:pt x="477128" y="125353"/>
                            <a:pt x="504000" y="252000"/>
                          </a:cubicBezTo>
                          <a:cubicBezTo>
                            <a:pt x="484323" y="374101"/>
                            <a:pt x="415844" y="494832"/>
                            <a:pt x="252000" y="504000"/>
                          </a:cubicBezTo>
                          <a:cubicBezTo>
                            <a:pt x="93898" y="484274"/>
                            <a:pt x="10706" y="399289"/>
                            <a:pt x="0" y="252000"/>
                          </a:cubicBezTo>
                          <a:close/>
                        </a:path>
                      </a:pathLst>
                    </a:custGeom>
                    <ask:type>
                      <ask:lineSketchNone/>
                    </ask:type>
                  </ask:lineSketchStyleProps>
                </a:ext>
              </a:extLst>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70" dirty="0"/>
            </a:p>
          </p:txBody>
        </p:sp>
        <p:grpSp>
          <p:nvGrpSpPr>
            <p:cNvPr id="52" name="Group 51">
              <a:extLst>
                <a:ext uri="{FF2B5EF4-FFF2-40B4-BE49-F238E27FC236}">
                  <a16:creationId xmlns:a16="http://schemas.microsoft.com/office/drawing/2014/main" id="{9B4923DC-1699-49E7-877B-01726ED121DE}"/>
                </a:ext>
              </a:extLst>
            </p:cNvPr>
            <p:cNvGrpSpPr>
              <a:grpSpLocks noChangeAspect="1"/>
            </p:cNvGrpSpPr>
            <p:nvPr/>
          </p:nvGrpSpPr>
          <p:grpSpPr>
            <a:xfrm>
              <a:off x="3023723" y="1379485"/>
              <a:ext cx="48802" cy="87349"/>
              <a:chOff x="1761709" y="3023427"/>
              <a:chExt cx="584084" cy="1135811"/>
            </a:xfrm>
            <a:solidFill>
              <a:srgbClr val="04202C"/>
            </a:solidFill>
          </p:grpSpPr>
          <p:sp>
            <p:nvSpPr>
              <p:cNvPr id="53" name="Freeform: Shape 52">
                <a:extLst>
                  <a:ext uri="{FF2B5EF4-FFF2-40B4-BE49-F238E27FC236}">
                    <a16:creationId xmlns:a16="http://schemas.microsoft.com/office/drawing/2014/main" id="{78A73B0C-AE09-4326-A15B-91B7D2185B97}"/>
                  </a:ext>
                </a:extLst>
              </p:cNvPr>
              <p:cNvSpPr/>
              <p:nvPr/>
            </p:nvSpPr>
            <p:spPr>
              <a:xfrm>
                <a:off x="1973650" y="3023427"/>
                <a:ext cx="211313" cy="211313"/>
              </a:xfrm>
              <a:custGeom>
                <a:avLst/>
                <a:gdLst>
                  <a:gd name="connsiteX0" fmla="*/ 211314 w 211313"/>
                  <a:gd name="connsiteY0" fmla="*/ 105657 h 211313"/>
                  <a:gd name="connsiteX1" fmla="*/ 105657 w 211313"/>
                  <a:gd name="connsiteY1" fmla="*/ 211314 h 211313"/>
                  <a:gd name="connsiteX2" fmla="*/ 0 w 211313"/>
                  <a:gd name="connsiteY2" fmla="*/ 105657 h 211313"/>
                  <a:gd name="connsiteX3" fmla="*/ 105657 w 211313"/>
                  <a:gd name="connsiteY3" fmla="*/ 0 h 211313"/>
                  <a:gd name="connsiteX4" fmla="*/ 211314 w 211313"/>
                  <a:gd name="connsiteY4" fmla="*/ 105657 h 2113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1313" h="211313">
                    <a:moveTo>
                      <a:pt x="211314" y="105657"/>
                    </a:moveTo>
                    <a:cubicBezTo>
                      <a:pt x="211314" y="164009"/>
                      <a:pt x="164009" y="211314"/>
                      <a:pt x="105657" y="211314"/>
                    </a:cubicBezTo>
                    <a:cubicBezTo>
                      <a:pt x="47304" y="211314"/>
                      <a:pt x="0" y="164009"/>
                      <a:pt x="0" y="105657"/>
                    </a:cubicBezTo>
                    <a:cubicBezTo>
                      <a:pt x="0" y="47304"/>
                      <a:pt x="47304" y="0"/>
                      <a:pt x="105657" y="0"/>
                    </a:cubicBezTo>
                    <a:cubicBezTo>
                      <a:pt x="164009" y="0"/>
                      <a:pt x="211314" y="47304"/>
                      <a:pt x="211314" y="105657"/>
                    </a:cubicBezTo>
                    <a:close/>
                  </a:path>
                </a:pathLst>
              </a:custGeom>
              <a:solidFill>
                <a:srgbClr val="4D4D4D"/>
              </a:solidFill>
              <a:ln w="3770" cap="flat">
                <a:noFill/>
                <a:prstDash val="solid"/>
                <a:miter/>
              </a:ln>
            </p:spPr>
            <p:txBody>
              <a:bodyPr rtlCol="0" anchor="ctr"/>
              <a:lstStyle/>
              <a:p>
                <a:endParaRPr lang="en-GB" sz="740"/>
              </a:p>
            </p:txBody>
          </p:sp>
          <p:sp>
            <p:nvSpPr>
              <p:cNvPr id="54" name="Freeform: Shape 53">
                <a:extLst>
                  <a:ext uri="{FF2B5EF4-FFF2-40B4-BE49-F238E27FC236}">
                    <a16:creationId xmlns:a16="http://schemas.microsoft.com/office/drawing/2014/main" id="{844E43E4-10B4-48F5-AD43-E73DEE595E4B}"/>
                  </a:ext>
                </a:extLst>
              </p:cNvPr>
              <p:cNvSpPr/>
              <p:nvPr/>
            </p:nvSpPr>
            <p:spPr>
              <a:xfrm>
                <a:off x="1761709" y="3260940"/>
                <a:ext cx="584084" cy="898298"/>
              </a:xfrm>
              <a:custGeom>
                <a:avLst/>
                <a:gdLst>
                  <a:gd name="connsiteX0" fmla="*/ 704299 w 740096"/>
                  <a:gd name="connsiteY0" fmla="*/ 279991 h 898083"/>
                  <a:gd name="connsiteX1" fmla="*/ 568266 w 740096"/>
                  <a:gd name="connsiteY1" fmla="*/ 235086 h 898083"/>
                  <a:gd name="connsiteX2" fmla="*/ 490344 w 740096"/>
                  <a:gd name="connsiteY2" fmla="*/ 55470 h 898083"/>
                  <a:gd name="connsiteX3" fmla="*/ 397894 w 740096"/>
                  <a:gd name="connsiteY3" fmla="*/ 0 h 898083"/>
                  <a:gd name="connsiteX4" fmla="*/ 352990 w 740096"/>
                  <a:gd name="connsiteY4" fmla="*/ 10566 h 898083"/>
                  <a:gd name="connsiteX5" fmla="*/ 168091 w 740096"/>
                  <a:gd name="connsiteY5" fmla="*/ 83205 h 898083"/>
                  <a:gd name="connsiteX6" fmla="*/ 139035 w 740096"/>
                  <a:gd name="connsiteY6" fmla="*/ 112260 h 898083"/>
                  <a:gd name="connsiteX7" fmla="*/ 73000 w 740096"/>
                  <a:gd name="connsiteY7" fmla="*/ 270746 h 898083"/>
                  <a:gd name="connsiteX8" fmla="*/ 102055 w 740096"/>
                  <a:gd name="connsiteY8" fmla="*/ 339423 h 898083"/>
                  <a:gd name="connsiteX9" fmla="*/ 121866 w 740096"/>
                  <a:gd name="connsiteY9" fmla="*/ 343385 h 898083"/>
                  <a:gd name="connsiteX10" fmla="*/ 170732 w 740096"/>
                  <a:gd name="connsiteY10" fmla="*/ 310367 h 898083"/>
                  <a:gd name="connsiteX11" fmla="*/ 224881 w 740096"/>
                  <a:gd name="connsiteY11" fmla="*/ 173013 h 898083"/>
                  <a:gd name="connsiteX12" fmla="*/ 280351 w 740096"/>
                  <a:gd name="connsiteY12" fmla="*/ 151882 h 898083"/>
                  <a:gd name="connsiteX13" fmla="*/ 189222 w 740096"/>
                  <a:gd name="connsiteY13" fmla="*/ 596961 h 898083"/>
                  <a:gd name="connsiteX14" fmla="*/ 12247 w 740096"/>
                  <a:gd name="connsiteY14" fmla="*/ 812237 h 898083"/>
                  <a:gd name="connsiteX15" fmla="*/ 18851 w 740096"/>
                  <a:gd name="connsiteY15" fmla="*/ 886197 h 898083"/>
                  <a:gd name="connsiteX16" fmla="*/ 51868 w 740096"/>
                  <a:gd name="connsiteY16" fmla="*/ 898083 h 898083"/>
                  <a:gd name="connsiteX17" fmla="*/ 92810 w 740096"/>
                  <a:gd name="connsiteY17" fmla="*/ 878272 h 898083"/>
                  <a:gd name="connsiteX18" fmla="*/ 277710 w 740096"/>
                  <a:gd name="connsiteY18" fmla="*/ 653752 h 898083"/>
                  <a:gd name="connsiteX19" fmla="*/ 288275 w 740096"/>
                  <a:gd name="connsiteY19" fmla="*/ 631300 h 898083"/>
                  <a:gd name="connsiteX20" fmla="*/ 319973 w 740096"/>
                  <a:gd name="connsiteY20" fmla="*/ 478097 h 898083"/>
                  <a:gd name="connsiteX21" fmla="*/ 462609 w 740096"/>
                  <a:gd name="connsiteY21" fmla="*/ 581113 h 898083"/>
                  <a:gd name="connsiteX22" fmla="*/ 462609 w 740096"/>
                  <a:gd name="connsiteY22" fmla="*/ 845255 h 898083"/>
                  <a:gd name="connsiteX23" fmla="*/ 515438 w 740096"/>
                  <a:gd name="connsiteY23" fmla="*/ 898083 h 898083"/>
                  <a:gd name="connsiteX24" fmla="*/ 568266 w 740096"/>
                  <a:gd name="connsiteY24" fmla="*/ 845255 h 898083"/>
                  <a:gd name="connsiteX25" fmla="*/ 568266 w 740096"/>
                  <a:gd name="connsiteY25" fmla="*/ 554698 h 898083"/>
                  <a:gd name="connsiteX26" fmla="*/ 547135 w 740096"/>
                  <a:gd name="connsiteY26" fmla="*/ 512436 h 898083"/>
                  <a:gd name="connsiteX27" fmla="*/ 419026 w 740096"/>
                  <a:gd name="connsiteY27" fmla="*/ 418665 h 898083"/>
                  <a:gd name="connsiteX28" fmla="*/ 454685 w 740096"/>
                  <a:gd name="connsiteY28" fmla="*/ 240369 h 898083"/>
                  <a:gd name="connsiteX29" fmla="*/ 479778 w 740096"/>
                  <a:gd name="connsiteY29" fmla="*/ 298481 h 898083"/>
                  <a:gd name="connsiteX30" fmla="*/ 511476 w 740096"/>
                  <a:gd name="connsiteY30" fmla="*/ 327536 h 898083"/>
                  <a:gd name="connsiteX31" fmla="*/ 669961 w 740096"/>
                  <a:gd name="connsiteY31" fmla="*/ 380365 h 898083"/>
                  <a:gd name="connsiteX32" fmla="*/ 687130 w 740096"/>
                  <a:gd name="connsiteY32" fmla="*/ 383006 h 898083"/>
                  <a:gd name="connsiteX33" fmla="*/ 737317 w 740096"/>
                  <a:gd name="connsiteY33" fmla="*/ 347347 h 898083"/>
                  <a:gd name="connsiteX34" fmla="*/ 704299 w 740096"/>
                  <a:gd name="connsiteY34" fmla="*/ 279991 h 898083"/>
                  <a:gd name="connsiteX0" fmla="*/ 704299 w 740096"/>
                  <a:gd name="connsiteY0" fmla="*/ 279991 h 898083"/>
                  <a:gd name="connsiteX1" fmla="*/ 568266 w 740096"/>
                  <a:gd name="connsiteY1" fmla="*/ 235086 h 898083"/>
                  <a:gd name="connsiteX2" fmla="*/ 490344 w 740096"/>
                  <a:gd name="connsiteY2" fmla="*/ 55470 h 898083"/>
                  <a:gd name="connsiteX3" fmla="*/ 397894 w 740096"/>
                  <a:gd name="connsiteY3" fmla="*/ 0 h 898083"/>
                  <a:gd name="connsiteX4" fmla="*/ 352990 w 740096"/>
                  <a:gd name="connsiteY4" fmla="*/ 10566 h 898083"/>
                  <a:gd name="connsiteX5" fmla="*/ 168091 w 740096"/>
                  <a:gd name="connsiteY5" fmla="*/ 83205 h 898083"/>
                  <a:gd name="connsiteX6" fmla="*/ 139035 w 740096"/>
                  <a:gd name="connsiteY6" fmla="*/ 112260 h 898083"/>
                  <a:gd name="connsiteX7" fmla="*/ 73000 w 740096"/>
                  <a:gd name="connsiteY7" fmla="*/ 270746 h 898083"/>
                  <a:gd name="connsiteX8" fmla="*/ 102055 w 740096"/>
                  <a:gd name="connsiteY8" fmla="*/ 339423 h 898083"/>
                  <a:gd name="connsiteX9" fmla="*/ 121866 w 740096"/>
                  <a:gd name="connsiteY9" fmla="*/ 343385 h 898083"/>
                  <a:gd name="connsiteX10" fmla="*/ 170732 w 740096"/>
                  <a:gd name="connsiteY10" fmla="*/ 310367 h 898083"/>
                  <a:gd name="connsiteX11" fmla="*/ 224881 w 740096"/>
                  <a:gd name="connsiteY11" fmla="*/ 173013 h 898083"/>
                  <a:gd name="connsiteX12" fmla="*/ 280351 w 740096"/>
                  <a:gd name="connsiteY12" fmla="*/ 151882 h 898083"/>
                  <a:gd name="connsiteX13" fmla="*/ 189222 w 740096"/>
                  <a:gd name="connsiteY13" fmla="*/ 596961 h 898083"/>
                  <a:gd name="connsiteX14" fmla="*/ 12247 w 740096"/>
                  <a:gd name="connsiteY14" fmla="*/ 812237 h 898083"/>
                  <a:gd name="connsiteX15" fmla="*/ 18851 w 740096"/>
                  <a:gd name="connsiteY15" fmla="*/ 886197 h 898083"/>
                  <a:gd name="connsiteX16" fmla="*/ 51868 w 740096"/>
                  <a:gd name="connsiteY16" fmla="*/ 898083 h 898083"/>
                  <a:gd name="connsiteX17" fmla="*/ 92810 w 740096"/>
                  <a:gd name="connsiteY17" fmla="*/ 878272 h 898083"/>
                  <a:gd name="connsiteX18" fmla="*/ 277710 w 740096"/>
                  <a:gd name="connsiteY18" fmla="*/ 653752 h 898083"/>
                  <a:gd name="connsiteX19" fmla="*/ 288275 w 740096"/>
                  <a:gd name="connsiteY19" fmla="*/ 631300 h 898083"/>
                  <a:gd name="connsiteX20" fmla="*/ 319973 w 740096"/>
                  <a:gd name="connsiteY20" fmla="*/ 478097 h 898083"/>
                  <a:gd name="connsiteX21" fmla="*/ 462609 w 740096"/>
                  <a:gd name="connsiteY21" fmla="*/ 581113 h 898083"/>
                  <a:gd name="connsiteX22" fmla="*/ 462609 w 740096"/>
                  <a:gd name="connsiteY22" fmla="*/ 845255 h 898083"/>
                  <a:gd name="connsiteX23" fmla="*/ 515438 w 740096"/>
                  <a:gd name="connsiteY23" fmla="*/ 898083 h 898083"/>
                  <a:gd name="connsiteX24" fmla="*/ 568266 w 740096"/>
                  <a:gd name="connsiteY24" fmla="*/ 845255 h 898083"/>
                  <a:gd name="connsiteX25" fmla="*/ 568266 w 740096"/>
                  <a:gd name="connsiteY25" fmla="*/ 554698 h 898083"/>
                  <a:gd name="connsiteX26" fmla="*/ 547135 w 740096"/>
                  <a:gd name="connsiteY26" fmla="*/ 512436 h 898083"/>
                  <a:gd name="connsiteX27" fmla="*/ 419026 w 740096"/>
                  <a:gd name="connsiteY27" fmla="*/ 418665 h 898083"/>
                  <a:gd name="connsiteX28" fmla="*/ 454685 w 740096"/>
                  <a:gd name="connsiteY28" fmla="*/ 240369 h 898083"/>
                  <a:gd name="connsiteX29" fmla="*/ 479778 w 740096"/>
                  <a:gd name="connsiteY29" fmla="*/ 298481 h 898083"/>
                  <a:gd name="connsiteX30" fmla="*/ 511476 w 740096"/>
                  <a:gd name="connsiteY30" fmla="*/ 327536 h 898083"/>
                  <a:gd name="connsiteX31" fmla="*/ 591380 w 740096"/>
                  <a:gd name="connsiteY31" fmla="*/ 416084 h 898083"/>
                  <a:gd name="connsiteX32" fmla="*/ 687130 w 740096"/>
                  <a:gd name="connsiteY32" fmla="*/ 383006 h 898083"/>
                  <a:gd name="connsiteX33" fmla="*/ 737317 w 740096"/>
                  <a:gd name="connsiteY33" fmla="*/ 347347 h 898083"/>
                  <a:gd name="connsiteX34" fmla="*/ 704299 w 740096"/>
                  <a:gd name="connsiteY34" fmla="*/ 279991 h 898083"/>
                  <a:gd name="connsiteX0" fmla="*/ 704299 w 740096"/>
                  <a:gd name="connsiteY0" fmla="*/ 279991 h 898083"/>
                  <a:gd name="connsiteX1" fmla="*/ 568266 w 740096"/>
                  <a:gd name="connsiteY1" fmla="*/ 235086 h 898083"/>
                  <a:gd name="connsiteX2" fmla="*/ 490344 w 740096"/>
                  <a:gd name="connsiteY2" fmla="*/ 55470 h 898083"/>
                  <a:gd name="connsiteX3" fmla="*/ 397894 w 740096"/>
                  <a:gd name="connsiteY3" fmla="*/ 0 h 898083"/>
                  <a:gd name="connsiteX4" fmla="*/ 352990 w 740096"/>
                  <a:gd name="connsiteY4" fmla="*/ 10566 h 898083"/>
                  <a:gd name="connsiteX5" fmla="*/ 168091 w 740096"/>
                  <a:gd name="connsiteY5" fmla="*/ 83205 h 898083"/>
                  <a:gd name="connsiteX6" fmla="*/ 139035 w 740096"/>
                  <a:gd name="connsiteY6" fmla="*/ 112260 h 898083"/>
                  <a:gd name="connsiteX7" fmla="*/ 73000 w 740096"/>
                  <a:gd name="connsiteY7" fmla="*/ 270746 h 898083"/>
                  <a:gd name="connsiteX8" fmla="*/ 102055 w 740096"/>
                  <a:gd name="connsiteY8" fmla="*/ 339423 h 898083"/>
                  <a:gd name="connsiteX9" fmla="*/ 121866 w 740096"/>
                  <a:gd name="connsiteY9" fmla="*/ 343385 h 898083"/>
                  <a:gd name="connsiteX10" fmla="*/ 170732 w 740096"/>
                  <a:gd name="connsiteY10" fmla="*/ 310367 h 898083"/>
                  <a:gd name="connsiteX11" fmla="*/ 224881 w 740096"/>
                  <a:gd name="connsiteY11" fmla="*/ 173013 h 898083"/>
                  <a:gd name="connsiteX12" fmla="*/ 280351 w 740096"/>
                  <a:gd name="connsiteY12" fmla="*/ 151882 h 898083"/>
                  <a:gd name="connsiteX13" fmla="*/ 189222 w 740096"/>
                  <a:gd name="connsiteY13" fmla="*/ 596961 h 898083"/>
                  <a:gd name="connsiteX14" fmla="*/ 12247 w 740096"/>
                  <a:gd name="connsiteY14" fmla="*/ 812237 h 898083"/>
                  <a:gd name="connsiteX15" fmla="*/ 18851 w 740096"/>
                  <a:gd name="connsiteY15" fmla="*/ 886197 h 898083"/>
                  <a:gd name="connsiteX16" fmla="*/ 51868 w 740096"/>
                  <a:gd name="connsiteY16" fmla="*/ 898083 h 898083"/>
                  <a:gd name="connsiteX17" fmla="*/ 92810 w 740096"/>
                  <a:gd name="connsiteY17" fmla="*/ 878272 h 898083"/>
                  <a:gd name="connsiteX18" fmla="*/ 277710 w 740096"/>
                  <a:gd name="connsiteY18" fmla="*/ 653752 h 898083"/>
                  <a:gd name="connsiteX19" fmla="*/ 288275 w 740096"/>
                  <a:gd name="connsiteY19" fmla="*/ 631300 h 898083"/>
                  <a:gd name="connsiteX20" fmla="*/ 319973 w 740096"/>
                  <a:gd name="connsiteY20" fmla="*/ 478097 h 898083"/>
                  <a:gd name="connsiteX21" fmla="*/ 462609 w 740096"/>
                  <a:gd name="connsiteY21" fmla="*/ 581113 h 898083"/>
                  <a:gd name="connsiteX22" fmla="*/ 462609 w 740096"/>
                  <a:gd name="connsiteY22" fmla="*/ 845255 h 898083"/>
                  <a:gd name="connsiteX23" fmla="*/ 515438 w 740096"/>
                  <a:gd name="connsiteY23" fmla="*/ 898083 h 898083"/>
                  <a:gd name="connsiteX24" fmla="*/ 568266 w 740096"/>
                  <a:gd name="connsiteY24" fmla="*/ 845255 h 898083"/>
                  <a:gd name="connsiteX25" fmla="*/ 568266 w 740096"/>
                  <a:gd name="connsiteY25" fmla="*/ 554698 h 898083"/>
                  <a:gd name="connsiteX26" fmla="*/ 547135 w 740096"/>
                  <a:gd name="connsiteY26" fmla="*/ 512436 h 898083"/>
                  <a:gd name="connsiteX27" fmla="*/ 419026 w 740096"/>
                  <a:gd name="connsiteY27" fmla="*/ 418665 h 898083"/>
                  <a:gd name="connsiteX28" fmla="*/ 454685 w 740096"/>
                  <a:gd name="connsiteY28" fmla="*/ 240369 h 898083"/>
                  <a:gd name="connsiteX29" fmla="*/ 479778 w 740096"/>
                  <a:gd name="connsiteY29" fmla="*/ 298481 h 898083"/>
                  <a:gd name="connsiteX30" fmla="*/ 511476 w 740096"/>
                  <a:gd name="connsiteY30" fmla="*/ 327536 h 898083"/>
                  <a:gd name="connsiteX31" fmla="*/ 591380 w 740096"/>
                  <a:gd name="connsiteY31" fmla="*/ 416084 h 898083"/>
                  <a:gd name="connsiteX32" fmla="*/ 615693 w 740096"/>
                  <a:gd name="connsiteY32" fmla="*/ 418724 h 898083"/>
                  <a:gd name="connsiteX33" fmla="*/ 737317 w 740096"/>
                  <a:gd name="connsiteY33" fmla="*/ 347347 h 898083"/>
                  <a:gd name="connsiteX34" fmla="*/ 704299 w 740096"/>
                  <a:gd name="connsiteY34" fmla="*/ 279991 h 898083"/>
                  <a:gd name="connsiteX0" fmla="*/ 704299 w 710673"/>
                  <a:gd name="connsiteY0" fmla="*/ 279991 h 898083"/>
                  <a:gd name="connsiteX1" fmla="*/ 568266 w 710673"/>
                  <a:gd name="connsiteY1" fmla="*/ 235086 h 898083"/>
                  <a:gd name="connsiteX2" fmla="*/ 490344 w 710673"/>
                  <a:gd name="connsiteY2" fmla="*/ 55470 h 898083"/>
                  <a:gd name="connsiteX3" fmla="*/ 397894 w 710673"/>
                  <a:gd name="connsiteY3" fmla="*/ 0 h 898083"/>
                  <a:gd name="connsiteX4" fmla="*/ 352990 w 710673"/>
                  <a:gd name="connsiteY4" fmla="*/ 10566 h 898083"/>
                  <a:gd name="connsiteX5" fmla="*/ 168091 w 710673"/>
                  <a:gd name="connsiteY5" fmla="*/ 83205 h 898083"/>
                  <a:gd name="connsiteX6" fmla="*/ 139035 w 710673"/>
                  <a:gd name="connsiteY6" fmla="*/ 112260 h 898083"/>
                  <a:gd name="connsiteX7" fmla="*/ 73000 w 710673"/>
                  <a:gd name="connsiteY7" fmla="*/ 270746 h 898083"/>
                  <a:gd name="connsiteX8" fmla="*/ 102055 w 710673"/>
                  <a:gd name="connsiteY8" fmla="*/ 339423 h 898083"/>
                  <a:gd name="connsiteX9" fmla="*/ 121866 w 710673"/>
                  <a:gd name="connsiteY9" fmla="*/ 343385 h 898083"/>
                  <a:gd name="connsiteX10" fmla="*/ 170732 w 710673"/>
                  <a:gd name="connsiteY10" fmla="*/ 310367 h 898083"/>
                  <a:gd name="connsiteX11" fmla="*/ 224881 w 710673"/>
                  <a:gd name="connsiteY11" fmla="*/ 173013 h 898083"/>
                  <a:gd name="connsiteX12" fmla="*/ 280351 w 710673"/>
                  <a:gd name="connsiteY12" fmla="*/ 151882 h 898083"/>
                  <a:gd name="connsiteX13" fmla="*/ 189222 w 710673"/>
                  <a:gd name="connsiteY13" fmla="*/ 596961 h 898083"/>
                  <a:gd name="connsiteX14" fmla="*/ 12247 w 710673"/>
                  <a:gd name="connsiteY14" fmla="*/ 812237 h 898083"/>
                  <a:gd name="connsiteX15" fmla="*/ 18851 w 710673"/>
                  <a:gd name="connsiteY15" fmla="*/ 886197 h 898083"/>
                  <a:gd name="connsiteX16" fmla="*/ 51868 w 710673"/>
                  <a:gd name="connsiteY16" fmla="*/ 898083 h 898083"/>
                  <a:gd name="connsiteX17" fmla="*/ 92810 w 710673"/>
                  <a:gd name="connsiteY17" fmla="*/ 878272 h 898083"/>
                  <a:gd name="connsiteX18" fmla="*/ 277710 w 710673"/>
                  <a:gd name="connsiteY18" fmla="*/ 653752 h 898083"/>
                  <a:gd name="connsiteX19" fmla="*/ 288275 w 710673"/>
                  <a:gd name="connsiteY19" fmla="*/ 631300 h 898083"/>
                  <a:gd name="connsiteX20" fmla="*/ 319973 w 710673"/>
                  <a:gd name="connsiteY20" fmla="*/ 478097 h 898083"/>
                  <a:gd name="connsiteX21" fmla="*/ 462609 w 710673"/>
                  <a:gd name="connsiteY21" fmla="*/ 581113 h 898083"/>
                  <a:gd name="connsiteX22" fmla="*/ 462609 w 710673"/>
                  <a:gd name="connsiteY22" fmla="*/ 845255 h 898083"/>
                  <a:gd name="connsiteX23" fmla="*/ 515438 w 710673"/>
                  <a:gd name="connsiteY23" fmla="*/ 898083 h 898083"/>
                  <a:gd name="connsiteX24" fmla="*/ 568266 w 710673"/>
                  <a:gd name="connsiteY24" fmla="*/ 845255 h 898083"/>
                  <a:gd name="connsiteX25" fmla="*/ 568266 w 710673"/>
                  <a:gd name="connsiteY25" fmla="*/ 554698 h 898083"/>
                  <a:gd name="connsiteX26" fmla="*/ 547135 w 710673"/>
                  <a:gd name="connsiteY26" fmla="*/ 512436 h 898083"/>
                  <a:gd name="connsiteX27" fmla="*/ 419026 w 710673"/>
                  <a:gd name="connsiteY27" fmla="*/ 418665 h 898083"/>
                  <a:gd name="connsiteX28" fmla="*/ 454685 w 710673"/>
                  <a:gd name="connsiteY28" fmla="*/ 240369 h 898083"/>
                  <a:gd name="connsiteX29" fmla="*/ 479778 w 710673"/>
                  <a:gd name="connsiteY29" fmla="*/ 298481 h 898083"/>
                  <a:gd name="connsiteX30" fmla="*/ 511476 w 710673"/>
                  <a:gd name="connsiteY30" fmla="*/ 327536 h 898083"/>
                  <a:gd name="connsiteX31" fmla="*/ 591380 w 710673"/>
                  <a:gd name="connsiteY31" fmla="*/ 416084 h 898083"/>
                  <a:gd name="connsiteX32" fmla="*/ 615693 w 710673"/>
                  <a:gd name="connsiteY32" fmla="*/ 418724 h 898083"/>
                  <a:gd name="connsiteX33" fmla="*/ 651592 w 710673"/>
                  <a:gd name="connsiteY33" fmla="*/ 380685 h 898083"/>
                  <a:gd name="connsiteX34" fmla="*/ 704299 w 710673"/>
                  <a:gd name="connsiteY34" fmla="*/ 279991 h 898083"/>
                  <a:gd name="connsiteX0" fmla="*/ 609049 w 653604"/>
                  <a:gd name="connsiteY0" fmla="*/ 303803 h 898083"/>
                  <a:gd name="connsiteX1" fmla="*/ 568266 w 653604"/>
                  <a:gd name="connsiteY1" fmla="*/ 235086 h 898083"/>
                  <a:gd name="connsiteX2" fmla="*/ 490344 w 653604"/>
                  <a:gd name="connsiteY2" fmla="*/ 55470 h 898083"/>
                  <a:gd name="connsiteX3" fmla="*/ 397894 w 653604"/>
                  <a:gd name="connsiteY3" fmla="*/ 0 h 898083"/>
                  <a:gd name="connsiteX4" fmla="*/ 352990 w 653604"/>
                  <a:gd name="connsiteY4" fmla="*/ 10566 h 898083"/>
                  <a:gd name="connsiteX5" fmla="*/ 168091 w 653604"/>
                  <a:gd name="connsiteY5" fmla="*/ 83205 h 898083"/>
                  <a:gd name="connsiteX6" fmla="*/ 139035 w 653604"/>
                  <a:gd name="connsiteY6" fmla="*/ 112260 h 898083"/>
                  <a:gd name="connsiteX7" fmla="*/ 73000 w 653604"/>
                  <a:gd name="connsiteY7" fmla="*/ 270746 h 898083"/>
                  <a:gd name="connsiteX8" fmla="*/ 102055 w 653604"/>
                  <a:gd name="connsiteY8" fmla="*/ 339423 h 898083"/>
                  <a:gd name="connsiteX9" fmla="*/ 121866 w 653604"/>
                  <a:gd name="connsiteY9" fmla="*/ 343385 h 898083"/>
                  <a:gd name="connsiteX10" fmla="*/ 170732 w 653604"/>
                  <a:gd name="connsiteY10" fmla="*/ 310367 h 898083"/>
                  <a:gd name="connsiteX11" fmla="*/ 224881 w 653604"/>
                  <a:gd name="connsiteY11" fmla="*/ 173013 h 898083"/>
                  <a:gd name="connsiteX12" fmla="*/ 280351 w 653604"/>
                  <a:gd name="connsiteY12" fmla="*/ 151882 h 898083"/>
                  <a:gd name="connsiteX13" fmla="*/ 189222 w 653604"/>
                  <a:gd name="connsiteY13" fmla="*/ 596961 h 898083"/>
                  <a:gd name="connsiteX14" fmla="*/ 12247 w 653604"/>
                  <a:gd name="connsiteY14" fmla="*/ 812237 h 898083"/>
                  <a:gd name="connsiteX15" fmla="*/ 18851 w 653604"/>
                  <a:gd name="connsiteY15" fmla="*/ 886197 h 898083"/>
                  <a:gd name="connsiteX16" fmla="*/ 51868 w 653604"/>
                  <a:gd name="connsiteY16" fmla="*/ 898083 h 898083"/>
                  <a:gd name="connsiteX17" fmla="*/ 92810 w 653604"/>
                  <a:gd name="connsiteY17" fmla="*/ 878272 h 898083"/>
                  <a:gd name="connsiteX18" fmla="*/ 277710 w 653604"/>
                  <a:gd name="connsiteY18" fmla="*/ 653752 h 898083"/>
                  <a:gd name="connsiteX19" fmla="*/ 288275 w 653604"/>
                  <a:gd name="connsiteY19" fmla="*/ 631300 h 898083"/>
                  <a:gd name="connsiteX20" fmla="*/ 319973 w 653604"/>
                  <a:gd name="connsiteY20" fmla="*/ 478097 h 898083"/>
                  <a:gd name="connsiteX21" fmla="*/ 462609 w 653604"/>
                  <a:gd name="connsiteY21" fmla="*/ 581113 h 898083"/>
                  <a:gd name="connsiteX22" fmla="*/ 462609 w 653604"/>
                  <a:gd name="connsiteY22" fmla="*/ 845255 h 898083"/>
                  <a:gd name="connsiteX23" fmla="*/ 515438 w 653604"/>
                  <a:gd name="connsiteY23" fmla="*/ 898083 h 898083"/>
                  <a:gd name="connsiteX24" fmla="*/ 568266 w 653604"/>
                  <a:gd name="connsiteY24" fmla="*/ 845255 h 898083"/>
                  <a:gd name="connsiteX25" fmla="*/ 568266 w 653604"/>
                  <a:gd name="connsiteY25" fmla="*/ 554698 h 898083"/>
                  <a:gd name="connsiteX26" fmla="*/ 547135 w 653604"/>
                  <a:gd name="connsiteY26" fmla="*/ 512436 h 898083"/>
                  <a:gd name="connsiteX27" fmla="*/ 419026 w 653604"/>
                  <a:gd name="connsiteY27" fmla="*/ 418665 h 898083"/>
                  <a:gd name="connsiteX28" fmla="*/ 454685 w 653604"/>
                  <a:gd name="connsiteY28" fmla="*/ 240369 h 898083"/>
                  <a:gd name="connsiteX29" fmla="*/ 479778 w 653604"/>
                  <a:gd name="connsiteY29" fmla="*/ 298481 h 898083"/>
                  <a:gd name="connsiteX30" fmla="*/ 511476 w 653604"/>
                  <a:gd name="connsiteY30" fmla="*/ 327536 h 898083"/>
                  <a:gd name="connsiteX31" fmla="*/ 591380 w 653604"/>
                  <a:gd name="connsiteY31" fmla="*/ 416084 h 898083"/>
                  <a:gd name="connsiteX32" fmla="*/ 615693 w 653604"/>
                  <a:gd name="connsiteY32" fmla="*/ 418724 h 898083"/>
                  <a:gd name="connsiteX33" fmla="*/ 651592 w 653604"/>
                  <a:gd name="connsiteY33" fmla="*/ 380685 h 898083"/>
                  <a:gd name="connsiteX34" fmla="*/ 609049 w 653604"/>
                  <a:gd name="connsiteY34" fmla="*/ 303803 h 898083"/>
                  <a:gd name="connsiteX0" fmla="*/ 609049 w 653604"/>
                  <a:gd name="connsiteY0" fmla="*/ 303803 h 898083"/>
                  <a:gd name="connsiteX1" fmla="*/ 568266 w 653604"/>
                  <a:gd name="connsiteY1" fmla="*/ 235086 h 898083"/>
                  <a:gd name="connsiteX2" fmla="*/ 490344 w 653604"/>
                  <a:gd name="connsiteY2" fmla="*/ 55470 h 898083"/>
                  <a:gd name="connsiteX3" fmla="*/ 397894 w 653604"/>
                  <a:gd name="connsiteY3" fmla="*/ 0 h 898083"/>
                  <a:gd name="connsiteX4" fmla="*/ 352990 w 653604"/>
                  <a:gd name="connsiteY4" fmla="*/ 10566 h 898083"/>
                  <a:gd name="connsiteX5" fmla="*/ 168091 w 653604"/>
                  <a:gd name="connsiteY5" fmla="*/ 83205 h 898083"/>
                  <a:gd name="connsiteX6" fmla="*/ 139035 w 653604"/>
                  <a:gd name="connsiteY6" fmla="*/ 112260 h 898083"/>
                  <a:gd name="connsiteX7" fmla="*/ 73000 w 653604"/>
                  <a:gd name="connsiteY7" fmla="*/ 270746 h 898083"/>
                  <a:gd name="connsiteX8" fmla="*/ 102055 w 653604"/>
                  <a:gd name="connsiteY8" fmla="*/ 339423 h 898083"/>
                  <a:gd name="connsiteX9" fmla="*/ 121866 w 653604"/>
                  <a:gd name="connsiteY9" fmla="*/ 343385 h 898083"/>
                  <a:gd name="connsiteX10" fmla="*/ 170732 w 653604"/>
                  <a:gd name="connsiteY10" fmla="*/ 310367 h 898083"/>
                  <a:gd name="connsiteX11" fmla="*/ 224881 w 653604"/>
                  <a:gd name="connsiteY11" fmla="*/ 173013 h 898083"/>
                  <a:gd name="connsiteX12" fmla="*/ 280351 w 653604"/>
                  <a:gd name="connsiteY12" fmla="*/ 151882 h 898083"/>
                  <a:gd name="connsiteX13" fmla="*/ 189222 w 653604"/>
                  <a:gd name="connsiteY13" fmla="*/ 596961 h 898083"/>
                  <a:gd name="connsiteX14" fmla="*/ 12247 w 653604"/>
                  <a:gd name="connsiteY14" fmla="*/ 812237 h 898083"/>
                  <a:gd name="connsiteX15" fmla="*/ 18851 w 653604"/>
                  <a:gd name="connsiteY15" fmla="*/ 886197 h 898083"/>
                  <a:gd name="connsiteX16" fmla="*/ 51868 w 653604"/>
                  <a:gd name="connsiteY16" fmla="*/ 898083 h 898083"/>
                  <a:gd name="connsiteX17" fmla="*/ 92810 w 653604"/>
                  <a:gd name="connsiteY17" fmla="*/ 878272 h 898083"/>
                  <a:gd name="connsiteX18" fmla="*/ 277710 w 653604"/>
                  <a:gd name="connsiteY18" fmla="*/ 653752 h 898083"/>
                  <a:gd name="connsiteX19" fmla="*/ 288275 w 653604"/>
                  <a:gd name="connsiteY19" fmla="*/ 631300 h 898083"/>
                  <a:gd name="connsiteX20" fmla="*/ 319973 w 653604"/>
                  <a:gd name="connsiteY20" fmla="*/ 478097 h 898083"/>
                  <a:gd name="connsiteX21" fmla="*/ 462609 w 653604"/>
                  <a:gd name="connsiteY21" fmla="*/ 581113 h 898083"/>
                  <a:gd name="connsiteX22" fmla="*/ 462609 w 653604"/>
                  <a:gd name="connsiteY22" fmla="*/ 845255 h 898083"/>
                  <a:gd name="connsiteX23" fmla="*/ 515438 w 653604"/>
                  <a:gd name="connsiteY23" fmla="*/ 898083 h 898083"/>
                  <a:gd name="connsiteX24" fmla="*/ 568266 w 653604"/>
                  <a:gd name="connsiteY24" fmla="*/ 845255 h 898083"/>
                  <a:gd name="connsiteX25" fmla="*/ 568266 w 653604"/>
                  <a:gd name="connsiteY25" fmla="*/ 554698 h 898083"/>
                  <a:gd name="connsiteX26" fmla="*/ 547135 w 653604"/>
                  <a:gd name="connsiteY26" fmla="*/ 512436 h 898083"/>
                  <a:gd name="connsiteX27" fmla="*/ 419026 w 653604"/>
                  <a:gd name="connsiteY27" fmla="*/ 418665 h 898083"/>
                  <a:gd name="connsiteX28" fmla="*/ 454685 w 653604"/>
                  <a:gd name="connsiteY28" fmla="*/ 240369 h 898083"/>
                  <a:gd name="connsiteX29" fmla="*/ 479778 w 653604"/>
                  <a:gd name="connsiteY29" fmla="*/ 298481 h 898083"/>
                  <a:gd name="connsiteX30" fmla="*/ 511476 w 653604"/>
                  <a:gd name="connsiteY30" fmla="*/ 327536 h 898083"/>
                  <a:gd name="connsiteX31" fmla="*/ 591380 w 653604"/>
                  <a:gd name="connsiteY31" fmla="*/ 416084 h 898083"/>
                  <a:gd name="connsiteX32" fmla="*/ 615693 w 653604"/>
                  <a:gd name="connsiteY32" fmla="*/ 418724 h 898083"/>
                  <a:gd name="connsiteX33" fmla="*/ 651592 w 653604"/>
                  <a:gd name="connsiteY33" fmla="*/ 380685 h 898083"/>
                  <a:gd name="connsiteX34" fmla="*/ 609049 w 653604"/>
                  <a:gd name="connsiteY34" fmla="*/ 303803 h 898083"/>
                  <a:gd name="connsiteX0" fmla="*/ 609049 w 653604"/>
                  <a:gd name="connsiteY0" fmla="*/ 303803 h 898083"/>
                  <a:gd name="connsiteX1" fmla="*/ 568266 w 653604"/>
                  <a:gd name="connsiteY1" fmla="*/ 235086 h 898083"/>
                  <a:gd name="connsiteX2" fmla="*/ 490344 w 653604"/>
                  <a:gd name="connsiteY2" fmla="*/ 55470 h 898083"/>
                  <a:gd name="connsiteX3" fmla="*/ 397894 w 653604"/>
                  <a:gd name="connsiteY3" fmla="*/ 0 h 898083"/>
                  <a:gd name="connsiteX4" fmla="*/ 352990 w 653604"/>
                  <a:gd name="connsiteY4" fmla="*/ 10566 h 898083"/>
                  <a:gd name="connsiteX5" fmla="*/ 168091 w 653604"/>
                  <a:gd name="connsiteY5" fmla="*/ 83205 h 898083"/>
                  <a:gd name="connsiteX6" fmla="*/ 139035 w 653604"/>
                  <a:gd name="connsiteY6" fmla="*/ 112260 h 898083"/>
                  <a:gd name="connsiteX7" fmla="*/ 73000 w 653604"/>
                  <a:gd name="connsiteY7" fmla="*/ 270746 h 898083"/>
                  <a:gd name="connsiteX8" fmla="*/ 102055 w 653604"/>
                  <a:gd name="connsiteY8" fmla="*/ 339423 h 898083"/>
                  <a:gd name="connsiteX9" fmla="*/ 121866 w 653604"/>
                  <a:gd name="connsiteY9" fmla="*/ 343385 h 898083"/>
                  <a:gd name="connsiteX10" fmla="*/ 170732 w 653604"/>
                  <a:gd name="connsiteY10" fmla="*/ 310367 h 898083"/>
                  <a:gd name="connsiteX11" fmla="*/ 224881 w 653604"/>
                  <a:gd name="connsiteY11" fmla="*/ 173013 h 898083"/>
                  <a:gd name="connsiteX12" fmla="*/ 280351 w 653604"/>
                  <a:gd name="connsiteY12" fmla="*/ 151882 h 898083"/>
                  <a:gd name="connsiteX13" fmla="*/ 189222 w 653604"/>
                  <a:gd name="connsiteY13" fmla="*/ 596961 h 898083"/>
                  <a:gd name="connsiteX14" fmla="*/ 12247 w 653604"/>
                  <a:gd name="connsiteY14" fmla="*/ 812237 h 898083"/>
                  <a:gd name="connsiteX15" fmla="*/ 18851 w 653604"/>
                  <a:gd name="connsiteY15" fmla="*/ 886197 h 898083"/>
                  <a:gd name="connsiteX16" fmla="*/ 51868 w 653604"/>
                  <a:gd name="connsiteY16" fmla="*/ 898083 h 898083"/>
                  <a:gd name="connsiteX17" fmla="*/ 92810 w 653604"/>
                  <a:gd name="connsiteY17" fmla="*/ 878272 h 898083"/>
                  <a:gd name="connsiteX18" fmla="*/ 277710 w 653604"/>
                  <a:gd name="connsiteY18" fmla="*/ 653752 h 898083"/>
                  <a:gd name="connsiteX19" fmla="*/ 288275 w 653604"/>
                  <a:gd name="connsiteY19" fmla="*/ 631300 h 898083"/>
                  <a:gd name="connsiteX20" fmla="*/ 319973 w 653604"/>
                  <a:gd name="connsiteY20" fmla="*/ 478097 h 898083"/>
                  <a:gd name="connsiteX21" fmla="*/ 462609 w 653604"/>
                  <a:gd name="connsiteY21" fmla="*/ 581113 h 898083"/>
                  <a:gd name="connsiteX22" fmla="*/ 462609 w 653604"/>
                  <a:gd name="connsiteY22" fmla="*/ 845255 h 898083"/>
                  <a:gd name="connsiteX23" fmla="*/ 515438 w 653604"/>
                  <a:gd name="connsiteY23" fmla="*/ 898083 h 898083"/>
                  <a:gd name="connsiteX24" fmla="*/ 568266 w 653604"/>
                  <a:gd name="connsiteY24" fmla="*/ 845255 h 898083"/>
                  <a:gd name="connsiteX25" fmla="*/ 568266 w 653604"/>
                  <a:gd name="connsiteY25" fmla="*/ 554698 h 898083"/>
                  <a:gd name="connsiteX26" fmla="*/ 547135 w 653604"/>
                  <a:gd name="connsiteY26" fmla="*/ 512436 h 898083"/>
                  <a:gd name="connsiteX27" fmla="*/ 419026 w 653604"/>
                  <a:gd name="connsiteY27" fmla="*/ 418665 h 898083"/>
                  <a:gd name="connsiteX28" fmla="*/ 454685 w 653604"/>
                  <a:gd name="connsiteY28" fmla="*/ 240369 h 898083"/>
                  <a:gd name="connsiteX29" fmla="*/ 479778 w 653604"/>
                  <a:gd name="connsiteY29" fmla="*/ 298481 h 898083"/>
                  <a:gd name="connsiteX30" fmla="*/ 537670 w 653604"/>
                  <a:gd name="connsiteY30" fmla="*/ 363255 h 898083"/>
                  <a:gd name="connsiteX31" fmla="*/ 591380 w 653604"/>
                  <a:gd name="connsiteY31" fmla="*/ 416084 h 898083"/>
                  <a:gd name="connsiteX32" fmla="*/ 615693 w 653604"/>
                  <a:gd name="connsiteY32" fmla="*/ 418724 h 898083"/>
                  <a:gd name="connsiteX33" fmla="*/ 651592 w 653604"/>
                  <a:gd name="connsiteY33" fmla="*/ 380685 h 898083"/>
                  <a:gd name="connsiteX34" fmla="*/ 609049 w 653604"/>
                  <a:gd name="connsiteY34" fmla="*/ 303803 h 898083"/>
                  <a:gd name="connsiteX0" fmla="*/ 609049 w 653604"/>
                  <a:gd name="connsiteY0" fmla="*/ 303803 h 898083"/>
                  <a:gd name="connsiteX1" fmla="*/ 561123 w 653604"/>
                  <a:gd name="connsiteY1" fmla="*/ 251754 h 898083"/>
                  <a:gd name="connsiteX2" fmla="*/ 490344 w 653604"/>
                  <a:gd name="connsiteY2" fmla="*/ 55470 h 898083"/>
                  <a:gd name="connsiteX3" fmla="*/ 397894 w 653604"/>
                  <a:gd name="connsiteY3" fmla="*/ 0 h 898083"/>
                  <a:gd name="connsiteX4" fmla="*/ 352990 w 653604"/>
                  <a:gd name="connsiteY4" fmla="*/ 10566 h 898083"/>
                  <a:gd name="connsiteX5" fmla="*/ 168091 w 653604"/>
                  <a:gd name="connsiteY5" fmla="*/ 83205 h 898083"/>
                  <a:gd name="connsiteX6" fmla="*/ 139035 w 653604"/>
                  <a:gd name="connsiteY6" fmla="*/ 112260 h 898083"/>
                  <a:gd name="connsiteX7" fmla="*/ 73000 w 653604"/>
                  <a:gd name="connsiteY7" fmla="*/ 270746 h 898083"/>
                  <a:gd name="connsiteX8" fmla="*/ 102055 w 653604"/>
                  <a:gd name="connsiteY8" fmla="*/ 339423 h 898083"/>
                  <a:gd name="connsiteX9" fmla="*/ 121866 w 653604"/>
                  <a:gd name="connsiteY9" fmla="*/ 343385 h 898083"/>
                  <a:gd name="connsiteX10" fmla="*/ 170732 w 653604"/>
                  <a:gd name="connsiteY10" fmla="*/ 310367 h 898083"/>
                  <a:gd name="connsiteX11" fmla="*/ 224881 w 653604"/>
                  <a:gd name="connsiteY11" fmla="*/ 173013 h 898083"/>
                  <a:gd name="connsiteX12" fmla="*/ 280351 w 653604"/>
                  <a:gd name="connsiteY12" fmla="*/ 151882 h 898083"/>
                  <a:gd name="connsiteX13" fmla="*/ 189222 w 653604"/>
                  <a:gd name="connsiteY13" fmla="*/ 596961 h 898083"/>
                  <a:gd name="connsiteX14" fmla="*/ 12247 w 653604"/>
                  <a:gd name="connsiteY14" fmla="*/ 812237 h 898083"/>
                  <a:gd name="connsiteX15" fmla="*/ 18851 w 653604"/>
                  <a:gd name="connsiteY15" fmla="*/ 886197 h 898083"/>
                  <a:gd name="connsiteX16" fmla="*/ 51868 w 653604"/>
                  <a:gd name="connsiteY16" fmla="*/ 898083 h 898083"/>
                  <a:gd name="connsiteX17" fmla="*/ 92810 w 653604"/>
                  <a:gd name="connsiteY17" fmla="*/ 878272 h 898083"/>
                  <a:gd name="connsiteX18" fmla="*/ 277710 w 653604"/>
                  <a:gd name="connsiteY18" fmla="*/ 653752 h 898083"/>
                  <a:gd name="connsiteX19" fmla="*/ 288275 w 653604"/>
                  <a:gd name="connsiteY19" fmla="*/ 631300 h 898083"/>
                  <a:gd name="connsiteX20" fmla="*/ 319973 w 653604"/>
                  <a:gd name="connsiteY20" fmla="*/ 478097 h 898083"/>
                  <a:gd name="connsiteX21" fmla="*/ 462609 w 653604"/>
                  <a:gd name="connsiteY21" fmla="*/ 581113 h 898083"/>
                  <a:gd name="connsiteX22" fmla="*/ 462609 w 653604"/>
                  <a:gd name="connsiteY22" fmla="*/ 845255 h 898083"/>
                  <a:gd name="connsiteX23" fmla="*/ 515438 w 653604"/>
                  <a:gd name="connsiteY23" fmla="*/ 898083 h 898083"/>
                  <a:gd name="connsiteX24" fmla="*/ 568266 w 653604"/>
                  <a:gd name="connsiteY24" fmla="*/ 845255 h 898083"/>
                  <a:gd name="connsiteX25" fmla="*/ 568266 w 653604"/>
                  <a:gd name="connsiteY25" fmla="*/ 554698 h 898083"/>
                  <a:gd name="connsiteX26" fmla="*/ 547135 w 653604"/>
                  <a:gd name="connsiteY26" fmla="*/ 512436 h 898083"/>
                  <a:gd name="connsiteX27" fmla="*/ 419026 w 653604"/>
                  <a:gd name="connsiteY27" fmla="*/ 418665 h 898083"/>
                  <a:gd name="connsiteX28" fmla="*/ 454685 w 653604"/>
                  <a:gd name="connsiteY28" fmla="*/ 240369 h 898083"/>
                  <a:gd name="connsiteX29" fmla="*/ 479778 w 653604"/>
                  <a:gd name="connsiteY29" fmla="*/ 298481 h 898083"/>
                  <a:gd name="connsiteX30" fmla="*/ 537670 w 653604"/>
                  <a:gd name="connsiteY30" fmla="*/ 363255 h 898083"/>
                  <a:gd name="connsiteX31" fmla="*/ 591380 w 653604"/>
                  <a:gd name="connsiteY31" fmla="*/ 416084 h 898083"/>
                  <a:gd name="connsiteX32" fmla="*/ 615693 w 653604"/>
                  <a:gd name="connsiteY32" fmla="*/ 418724 h 898083"/>
                  <a:gd name="connsiteX33" fmla="*/ 651592 w 653604"/>
                  <a:gd name="connsiteY33" fmla="*/ 380685 h 898083"/>
                  <a:gd name="connsiteX34" fmla="*/ 609049 w 653604"/>
                  <a:gd name="connsiteY34" fmla="*/ 303803 h 898083"/>
                  <a:gd name="connsiteX0" fmla="*/ 609049 w 653604"/>
                  <a:gd name="connsiteY0" fmla="*/ 303803 h 898083"/>
                  <a:gd name="connsiteX1" fmla="*/ 561123 w 653604"/>
                  <a:gd name="connsiteY1" fmla="*/ 251754 h 898083"/>
                  <a:gd name="connsiteX2" fmla="*/ 490344 w 653604"/>
                  <a:gd name="connsiteY2" fmla="*/ 55470 h 898083"/>
                  <a:gd name="connsiteX3" fmla="*/ 397894 w 653604"/>
                  <a:gd name="connsiteY3" fmla="*/ 0 h 898083"/>
                  <a:gd name="connsiteX4" fmla="*/ 352990 w 653604"/>
                  <a:gd name="connsiteY4" fmla="*/ 10566 h 898083"/>
                  <a:gd name="connsiteX5" fmla="*/ 168091 w 653604"/>
                  <a:gd name="connsiteY5" fmla="*/ 83205 h 898083"/>
                  <a:gd name="connsiteX6" fmla="*/ 139035 w 653604"/>
                  <a:gd name="connsiteY6" fmla="*/ 112260 h 898083"/>
                  <a:gd name="connsiteX7" fmla="*/ 73000 w 653604"/>
                  <a:gd name="connsiteY7" fmla="*/ 270746 h 898083"/>
                  <a:gd name="connsiteX8" fmla="*/ 102055 w 653604"/>
                  <a:gd name="connsiteY8" fmla="*/ 339423 h 898083"/>
                  <a:gd name="connsiteX9" fmla="*/ 121866 w 653604"/>
                  <a:gd name="connsiteY9" fmla="*/ 343385 h 898083"/>
                  <a:gd name="connsiteX10" fmla="*/ 170732 w 653604"/>
                  <a:gd name="connsiteY10" fmla="*/ 310367 h 898083"/>
                  <a:gd name="connsiteX11" fmla="*/ 224881 w 653604"/>
                  <a:gd name="connsiteY11" fmla="*/ 173013 h 898083"/>
                  <a:gd name="connsiteX12" fmla="*/ 280351 w 653604"/>
                  <a:gd name="connsiteY12" fmla="*/ 151882 h 898083"/>
                  <a:gd name="connsiteX13" fmla="*/ 189222 w 653604"/>
                  <a:gd name="connsiteY13" fmla="*/ 596961 h 898083"/>
                  <a:gd name="connsiteX14" fmla="*/ 12247 w 653604"/>
                  <a:gd name="connsiteY14" fmla="*/ 812237 h 898083"/>
                  <a:gd name="connsiteX15" fmla="*/ 18851 w 653604"/>
                  <a:gd name="connsiteY15" fmla="*/ 886197 h 898083"/>
                  <a:gd name="connsiteX16" fmla="*/ 51868 w 653604"/>
                  <a:gd name="connsiteY16" fmla="*/ 898083 h 898083"/>
                  <a:gd name="connsiteX17" fmla="*/ 92810 w 653604"/>
                  <a:gd name="connsiteY17" fmla="*/ 878272 h 898083"/>
                  <a:gd name="connsiteX18" fmla="*/ 277710 w 653604"/>
                  <a:gd name="connsiteY18" fmla="*/ 653752 h 898083"/>
                  <a:gd name="connsiteX19" fmla="*/ 288275 w 653604"/>
                  <a:gd name="connsiteY19" fmla="*/ 631300 h 898083"/>
                  <a:gd name="connsiteX20" fmla="*/ 319973 w 653604"/>
                  <a:gd name="connsiteY20" fmla="*/ 478097 h 898083"/>
                  <a:gd name="connsiteX21" fmla="*/ 410221 w 653604"/>
                  <a:gd name="connsiteY21" fmla="*/ 612069 h 898083"/>
                  <a:gd name="connsiteX22" fmla="*/ 462609 w 653604"/>
                  <a:gd name="connsiteY22" fmla="*/ 845255 h 898083"/>
                  <a:gd name="connsiteX23" fmla="*/ 515438 w 653604"/>
                  <a:gd name="connsiteY23" fmla="*/ 898083 h 898083"/>
                  <a:gd name="connsiteX24" fmla="*/ 568266 w 653604"/>
                  <a:gd name="connsiteY24" fmla="*/ 845255 h 898083"/>
                  <a:gd name="connsiteX25" fmla="*/ 568266 w 653604"/>
                  <a:gd name="connsiteY25" fmla="*/ 554698 h 898083"/>
                  <a:gd name="connsiteX26" fmla="*/ 547135 w 653604"/>
                  <a:gd name="connsiteY26" fmla="*/ 512436 h 898083"/>
                  <a:gd name="connsiteX27" fmla="*/ 419026 w 653604"/>
                  <a:gd name="connsiteY27" fmla="*/ 418665 h 898083"/>
                  <a:gd name="connsiteX28" fmla="*/ 454685 w 653604"/>
                  <a:gd name="connsiteY28" fmla="*/ 240369 h 898083"/>
                  <a:gd name="connsiteX29" fmla="*/ 479778 w 653604"/>
                  <a:gd name="connsiteY29" fmla="*/ 298481 h 898083"/>
                  <a:gd name="connsiteX30" fmla="*/ 537670 w 653604"/>
                  <a:gd name="connsiteY30" fmla="*/ 363255 h 898083"/>
                  <a:gd name="connsiteX31" fmla="*/ 591380 w 653604"/>
                  <a:gd name="connsiteY31" fmla="*/ 416084 h 898083"/>
                  <a:gd name="connsiteX32" fmla="*/ 615693 w 653604"/>
                  <a:gd name="connsiteY32" fmla="*/ 418724 h 898083"/>
                  <a:gd name="connsiteX33" fmla="*/ 651592 w 653604"/>
                  <a:gd name="connsiteY33" fmla="*/ 380685 h 898083"/>
                  <a:gd name="connsiteX34" fmla="*/ 609049 w 653604"/>
                  <a:gd name="connsiteY34" fmla="*/ 303803 h 898083"/>
                  <a:gd name="connsiteX0" fmla="*/ 609049 w 653604"/>
                  <a:gd name="connsiteY0" fmla="*/ 303803 h 898083"/>
                  <a:gd name="connsiteX1" fmla="*/ 561123 w 653604"/>
                  <a:gd name="connsiteY1" fmla="*/ 251754 h 898083"/>
                  <a:gd name="connsiteX2" fmla="*/ 490344 w 653604"/>
                  <a:gd name="connsiteY2" fmla="*/ 55470 h 898083"/>
                  <a:gd name="connsiteX3" fmla="*/ 397894 w 653604"/>
                  <a:gd name="connsiteY3" fmla="*/ 0 h 898083"/>
                  <a:gd name="connsiteX4" fmla="*/ 352990 w 653604"/>
                  <a:gd name="connsiteY4" fmla="*/ 10566 h 898083"/>
                  <a:gd name="connsiteX5" fmla="*/ 168091 w 653604"/>
                  <a:gd name="connsiteY5" fmla="*/ 83205 h 898083"/>
                  <a:gd name="connsiteX6" fmla="*/ 139035 w 653604"/>
                  <a:gd name="connsiteY6" fmla="*/ 112260 h 898083"/>
                  <a:gd name="connsiteX7" fmla="*/ 73000 w 653604"/>
                  <a:gd name="connsiteY7" fmla="*/ 270746 h 898083"/>
                  <a:gd name="connsiteX8" fmla="*/ 102055 w 653604"/>
                  <a:gd name="connsiteY8" fmla="*/ 339423 h 898083"/>
                  <a:gd name="connsiteX9" fmla="*/ 121866 w 653604"/>
                  <a:gd name="connsiteY9" fmla="*/ 343385 h 898083"/>
                  <a:gd name="connsiteX10" fmla="*/ 170732 w 653604"/>
                  <a:gd name="connsiteY10" fmla="*/ 310367 h 898083"/>
                  <a:gd name="connsiteX11" fmla="*/ 224881 w 653604"/>
                  <a:gd name="connsiteY11" fmla="*/ 173013 h 898083"/>
                  <a:gd name="connsiteX12" fmla="*/ 280351 w 653604"/>
                  <a:gd name="connsiteY12" fmla="*/ 151882 h 898083"/>
                  <a:gd name="connsiteX13" fmla="*/ 189222 w 653604"/>
                  <a:gd name="connsiteY13" fmla="*/ 596961 h 898083"/>
                  <a:gd name="connsiteX14" fmla="*/ 12247 w 653604"/>
                  <a:gd name="connsiteY14" fmla="*/ 812237 h 898083"/>
                  <a:gd name="connsiteX15" fmla="*/ 18851 w 653604"/>
                  <a:gd name="connsiteY15" fmla="*/ 886197 h 898083"/>
                  <a:gd name="connsiteX16" fmla="*/ 51868 w 653604"/>
                  <a:gd name="connsiteY16" fmla="*/ 898083 h 898083"/>
                  <a:gd name="connsiteX17" fmla="*/ 92810 w 653604"/>
                  <a:gd name="connsiteY17" fmla="*/ 878272 h 898083"/>
                  <a:gd name="connsiteX18" fmla="*/ 277710 w 653604"/>
                  <a:gd name="connsiteY18" fmla="*/ 653752 h 898083"/>
                  <a:gd name="connsiteX19" fmla="*/ 288275 w 653604"/>
                  <a:gd name="connsiteY19" fmla="*/ 631300 h 898083"/>
                  <a:gd name="connsiteX20" fmla="*/ 319973 w 653604"/>
                  <a:gd name="connsiteY20" fmla="*/ 478097 h 898083"/>
                  <a:gd name="connsiteX21" fmla="*/ 410221 w 653604"/>
                  <a:gd name="connsiteY21" fmla="*/ 612069 h 898083"/>
                  <a:gd name="connsiteX22" fmla="*/ 462609 w 653604"/>
                  <a:gd name="connsiteY22" fmla="*/ 845255 h 898083"/>
                  <a:gd name="connsiteX23" fmla="*/ 515438 w 653604"/>
                  <a:gd name="connsiteY23" fmla="*/ 898083 h 898083"/>
                  <a:gd name="connsiteX24" fmla="*/ 568266 w 653604"/>
                  <a:gd name="connsiteY24" fmla="*/ 845255 h 898083"/>
                  <a:gd name="connsiteX25" fmla="*/ 568266 w 653604"/>
                  <a:gd name="connsiteY25" fmla="*/ 554698 h 898083"/>
                  <a:gd name="connsiteX26" fmla="*/ 497129 w 653604"/>
                  <a:gd name="connsiteY26" fmla="*/ 560061 h 898083"/>
                  <a:gd name="connsiteX27" fmla="*/ 419026 w 653604"/>
                  <a:gd name="connsiteY27" fmla="*/ 418665 h 898083"/>
                  <a:gd name="connsiteX28" fmla="*/ 454685 w 653604"/>
                  <a:gd name="connsiteY28" fmla="*/ 240369 h 898083"/>
                  <a:gd name="connsiteX29" fmla="*/ 479778 w 653604"/>
                  <a:gd name="connsiteY29" fmla="*/ 298481 h 898083"/>
                  <a:gd name="connsiteX30" fmla="*/ 537670 w 653604"/>
                  <a:gd name="connsiteY30" fmla="*/ 363255 h 898083"/>
                  <a:gd name="connsiteX31" fmla="*/ 591380 w 653604"/>
                  <a:gd name="connsiteY31" fmla="*/ 416084 h 898083"/>
                  <a:gd name="connsiteX32" fmla="*/ 615693 w 653604"/>
                  <a:gd name="connsiteY32" fmla="*/ 418724 h 898083"/>
                  <a:gd name="connsiteX33" fmla="*/ 651592 w 653604"/>
                  <a:gd name="connsiteY33" fmla="*/ 380685 h 898083"/>
                  <a:gd name="connsiteX34" fmla="*/ 609049 w 653604"/>
                  <a:gd name="connsiteY34" fmla="*/ 303803 h 898083"/>
                  <a:gd name="connsiteX0" fmla="*/ 609049 w 653604"/>
                  <a:gd name="connsiteY0" fmla="*/ 303803 h 898083"/>
                  <a:gd name="connsiteX1" fmla="*/ 561123 w 653604"/>
                  <a:gd name="connsiteY1" fmla="*/ 251754 h 898083"/>
                  <a:gd name="connsiteX2" fmla="*/ 490344 w 653604"/>
                  <a:gd name="connsiteY2" fmla="*/ 55470 h 898083"/>
                  <a:gd name="connsiteX3" fmla="*/ 397894 w 653604"/>
                  <a:gd name="connsiteY3" fmla="*/ 0 h 898083"/>
                  <a:gd name="connsiteX4" fmla="*/ 352990 w 653604"/>
                  <a:gd name="connsiteY4" fmla="*/ 10566 h 898083"/>
                  <a:gd name="connsiteX5" fmla="*/ 168091 w 653604"/>
                  <a:gd name="connsiteY5" fmla="*/ 83205 h 898083"/>
                  <a:gd name="connsiteX6" fmla="*/ 139035 w 653604"/>
                  <a:gd name="connsiteY6" fmla="*/ 112260 h 898083"/>
                  <a:gd name="connsiteX7" fmla="*/ 73000 w 653604"/>
                  <a:gd name="connsiteY7" fmla="*/ 270746 h 898083"/>
                  <a:gd name="connsiteX8" fmla="*/ 102055 w 653604"/>
                  <a:gd name="connsiteY8" fmla="*/ 339423 h 898083"/>
                  <a:gd name="connsiteX9" fmla="*/ 121866 w 653604"/>
                  <a:gd name="connsiteY9" fmla="*/ 343385 h 898083"/>
                  <a:gd name="connsiteX10" fmla="*/ 170732 w 653604"/>
                  <a:gd name="connsiteY10" fmla="*/ 310367 h 898083"/>
                  <a:gd name="connsiteX11" fmla="*/ 224881 w 653604"/>
                  <a:gd name="connsiteY11" fmla="*/ 173013 h 898083"/>
                  <a:gd name="connsiteX12" fmla="*/ 280351 w 653604"/>
                  <a:gd name="connsiteY12" fmla="*/ 151882 h 898083"/>
                  <a:gd name="connsiteX13" fmla="*/ 189222 w 653604"/>
                  <a:gd name="connsiteY13" fmla="*/ 596961 h 898083"/>
                  <a:gd name="connsiteX14" fmla="*/ 12247 w 653604"/>
                  <a:gd name="connsiteY14" fmla="*/ 812237 h 898083"/>
                  <a:gd name="connsiteX15" fmla="*/ 18851 w 653604"/>
                  <a:gd name="connsiteY15" fmla="*/ 886197 h 898083"/>
                  <a:gd name="connsiteX16" fmla="*/ 51868 w 653604"/>
                  <a:gd name="connsiteY16" fmla="*/ 898083 h 898083"/>
                  <a:gd name="connsiteX17" fmla="*/ 92810 w 653604"/>
                  <a:gd name="connsiteY17" fmla="*/ 878272 h 898083"/>
                  <a:gd name="connsiteX18" fmla="*/ 277710 w 653604"/>
                  <a:gd name="connsiteY18" fmla="*/ 653752 h 898083"/>
                  <a:gd name="connsiteX19" fmla="*/ 288275 w 653604"/>
                  <a:gd name="connsiteY19" fmla="*/ 631300 h 898083"/>
                  <a:gd name="connsiteX20" fmla="*/ 319973 w 653604"/>
                  <a:gd name="connsiteY20" fmla="*/ 478097 h 898083"/>
                  <a:gd name="connsiteX21" fmla="*/ 410221 w 653604"/>
                  <a:gd name="connsiteY21" fmla="*/ 612069 h 898083"/>
                  <a:gd name="connsiteX22" fmla="*/ 462609 w 653604"/>
                  <a:gd name="connsiteY22" fmla="*/ 845255 h 898083"/>
                  <a:gd name="connsiteX23" fmla="*/ 515438 w 653604"/>
                  <a:gd name="connsiteY23" fmla="*/ 898083 h 898083"/>
                  <a:gd name="connsiteX24" fmla="*/ 568266 w 653604"/>
                  <a:gd name="connsiteY24" fmla="*/ 845255 h 898083"/>
                  <a:gd name="connsiteX25" fmla="*/ 518260 w 653604"/>
                  <a:gd name="connsiteY25" fmla="*/ 626136 h 898083"/>
                  <a:gd name="connsiteX26" fmla="*/ 497129 w 653604"/>
                  <a:gd name="connsiteY26" fmla="*/ 560061 h 898083"/>
                  <a:gd name="connsiteX27" fmla="*/ 419026 w 653604"/>
                  <a:gd name="connsiteY27" fmla="*/ 418665 h 898083"/>
                  <a:gd name="connsiteX28" fmla="*/ 454685 w 653604"/>
                  <a:gd name="connsiteY28" fmla="*/ 240369 h 898083"/>
                  <a:gd name="connsiteX29" fmla="*/ 479778 w 653604"/>
                  <a:gd name="connsiteY29" fmla="*/ 298481 h 898083"/>
                  <a:gd name="connsiteX30" fmla="*/ 537670 w 653604"/>
                  <a:gd name="connsiteY30" fmla="*/ 363255 h 898083"/>
                  <a:gd name="connsiteX31" fmla="*/ 591380 w 653604"/>
                  <a:gd name="connsiteY31" fmla="*/ 416084 h 898083"/>
                  <a:gd name="connsiteX32" fmla="*/ 615693 w 653604"/>
                  <a:gd name="connsiteY32" fmla="*/ 418724 h 898083"/>
                  <a:gd name="connsiteX33" fmla="*/ 651592 w 653604"/>
                  <a:gd name="connsiteY33" fmla="*/ 380685 h 898083"/>
                  <a:gd name="connsiteX34" fmla="*/ 609049 w 653604"/>
                  <a:gd name="connsiteY34" fmla="*/ 303803 h 898083"/>
                  <a:gd name="connsiteX0" fmla="*/ 609049 w 653604"/>
                  <a:gd name="connsiteY0" fmla="*/ 304318 h 898598"/>
                  <a:gd name="connsiteX1" fmla="*/ 561123 w 653604"/>
                  <a:gd name="connsiteY1" fmla="*/ 252269 h 898598"/>
                  <a:gd name="connsiteX2" fmla="*/ 490344 w 653604"/>
                  <a:gd name="connsiteY2" fmla="*/ 55985 h 898598"/>
                  <a:gd name="connsiteX3" fmla="*/ 397894 w 653604"/>
                  <a:gd name="connsiteY3" fmla="*/ 515 h 898598"/>
                  <a:gd name="connsiteX4" fmla="*/ 168091 w 653604"/>
                  <a:gd name="connsiteY4" fmla="*/ 83720 h 898598"/>
                  <a:gd name="connsiteX5" fmla="*/ 139035 w 653604"/>
                  <a:gd name="connsiteY5" fmla="*/ 112775 h 898598"/>
                  <a:gd name="connsiteX6" fmla="*/ 73000 w 653604"/>
                  <a:gd name="connsiteY6" fmla="*/ 271261 h 898598"/>
                  <a:gd name="connsiteX7" fmla="*/ 102055 w 653604"/>
                  <a:gd name="connsiteY7" fmla="*/ 339938 h 898598"/>
                  <a:gd name="connsiteX8" fmla="*/ 121866 w 653604"/>
                  <a:gd name="connsiteY8" fmla="*/ 343900 h 898598"/>
                  <a:gd name="connsiteX9" fmla="*/ 170732 w 653604"/>
                  <a:gd name="connsiteY9" fmla="*/ 310882 h 898598"/>
                  <a:gd name="connsiteX10" fmla="*/ 224881 w 653604"/>
                  <a:gd name="connsiteY10" fmla="*/ 173528 h 898598"/>
                  <a:gd name="connsiteX11" fmla="*/ 280351 w 653604"/>
                  <a:gd name="connsiteY11" fmla="*/ 152397 h 898598"/>
                  <a:gd name="connsiteX12" fmla="*/ 189222 w 653604"/>
                  <a:gd name="connsiteY12" fmla="*/ 597476 h 898598"/>
                  <a:gd name="connsiteX13" fmla="*/ 12247 w 653604"/>
                  <a:gd name="connsiteY13" fmla="*/ 812752 h 898598"/>
                  <a:gd name="connsiteX14" fmla="*/ 18851 w 653604"/>
                  <a:gd name="connsiteY14" fmla="*/ 886712 h 898598"/>
                  <a:gd name="connsiteX15" fmla="*/ 51868 w 653604"/>
                  <a:gd name="connsiteY15" fmla="*/ 898598 h 898598"/>
                  <a:gd name="connsiteX16" fmla="*/ 92810 w 653604"/>
                  <a:gd name="connsiteY16" fmla="*/ 878787 h 898598"/>
                  <a:gd name="connsiteX17" fmla="*/ 277710 w 653604"/>
                  <a:gd name="connsiteY17" fmla="*/ 654267 h 898598"/>
                  <a:gd name="connsiteX18" fmla="*/ 288275 w 653604"/>
                  <a:gd name="connsiteY18" fmla="*/ 631815 h 898598"/>
                  <a:gd name="connsiteX19" fmla="*/ 319973 w 653604"/>
                  <a:gd name="connsiteY19" fmla="*/ 478612 h 898598"/>
                  <a:gd name="connsiteX20" fmla="*/ 410221 w 653604"/>
                  <a:gd name="connsiteY20" fmla="*/ 612584 h 898598"/>
                  <a:gd name="connsiteX21" fmla="*/ 462609 w 653604"/>
                  <a:gd name="connsiteY21" fmla="*/ 845770 h 898598"/>
                  <a:gd name="connsiteX22" fmla="*/ 515438 w 653604"/>
                  <a:gd name="connsiteY22" fmla="*/ 898598 h 898598"/>
                  <a:gd name="connsiteX23" fmla="*/ 568266 w 653604"/>
                  <a:gd name="connsiteY23" fmla="*/ 845770 h 898598"/>
                  <a:gd name="connsiteX24" fmla="*/ 518260 w 653604"/>
                  <a:gd name="connsiteY24" fmla="*/ 626651 h 898598"/>
                  <a:gd name="connsiteX25" fmla="*/ 497129 w 653604"/>
                  <a:gd name="connsiteY25" fmla="*/ 560576 h 898598"/>
                  <a:gd name="connsiteX26" fmla="*/ 419026 w 653604"/>
                  <a:gd name="connsiteY26" fmla="*/ 419180 h 898598"/>
                  <a:gd name="connsiteX27" fmla="*/ 454685 w 653604"/>
                  <a:gd name="connsiteY27" fmla="*/ 240884 h 898598"/>
                  <a:gd name="connsiteX28" fmla="*/ 479778 w 653604"/>
                  <a:gd name="connsiteY28" fmla="*/ 298996 h 898598"/>
                  <a:gd name="connsiteX29" fmla="*/ 537670 w 653604"/>
                  <a:gd name="connsiteY29" fmla="*/ 363770 h 898598"/>
                  <a:gd name="connsiteX30" fmla="*/ 591380 w 653604"/>
                  <a:gd name="connsiteY30" fmla="*/ 416599 h 898598"/>
                  <a:gd name="connsiteX31" fmla="*/ 615693 w 653604"/>
                  <a:gd name="connsiteY31" fmla="*/ 419239 h 898598"/>
                  <a:gd name="connsiteX32" fmla="*/ 651592 w 653604"/>
                  <a:gd name="connsiteY32" fmla="*/ 381200 h 898598"/>
                  <a:gd name="connsiteX33" fmla="*/ 609049 w 653604"/>
                  <a:gd name="connsiteY33" fmla="*/ 304318 h 898598"/>
                  <a:gd name="connsiteX0" fmla="*/ 609049 w 653604"/>
                  <a:gd name="connsiteY0" fmla="*/ 299647 h 893927"/>
                  <a:gd name="connsiteX1" fmla="*/ 561123 w 653604"/>
                  <a:gd name="connsiteY1" fmla="*/ 247598 h 893927"/>
                  <a:gd name="connsiteX2" fmla="*/ 490344 w 653604"/>
                  <a:gd name="connsiteY2" fmla="*/ 51314 h 893927"/>
                  <a:gd name="connsiteX3" fmla="*/ 326457 w 653604"/>
                  <a:gd name="connsiteY3" fmla="*/ 606 h 893927"/>
                  <a:gd name="connsiteX4" fmla="*/ 168091 w 653604"/>
                  <a:gd name="connsiteY4" fmla="*/ 79049 h 893927"/>
                  <a:gd name="connsiteX5" fmla="*/ 139035 w 653604"/>
                  <a:gd name="connsiteY5" fmla="*/ 108104 h 893927"/>
                  <a:gd name="connsiteX6" fmla="*/ 73000 w 653604"/>
                  <a:gd name="connsiteY6" fmla="*/ 266590 h 893927"/>
                  <a:gd name="connsiteX7" fmla="*/ 102055 w 653604"/>
                  <a:gd name="connsiteY7" fmla="*/ 335267 h 893927"/>
                  <a:gd name="connsiteX8" fmla="*/ 121866 w 653604"/>
                  <a:gd name="connsiteY8" fmla="*/ 339229 h 893927"/>
                  <a:gd name="connsiteX9" fmla="*/ 170732 w 653604"/>
                  <a:gd name="connsiteY9" fmla="*/ 306211 h 893927"/>
                  <a:gd name="connsiteX10" fmla="*/ 224881 w 653604"/>
                  <a:gd name="connsiteY10" fmla="*/ 168857 h 893927"/>
                  <a:gd name="connsiteX11" fmla="*/ 280351 w 653604"/>
                  <a:gd name="connsiteY11" fmla="*/ 147726 h 893927"/>
                  <a:gd name="connsiteX12" fmla="*/ 189222 w 653604"/>
                  <a:gd name="connsiteY12" fmla="*/ 592805 h 893927"/>
                  <a:gd name="connsiteX13" fmla="*/ 12247 w 653604"/>
                  <a:gd name="connsiteY13" fmla="*/ 808081 h 893927"/>
                  <a:gd name="connsiteX14" fmla="*/ 18851 w 653604"/>
                  <a:gd name="connsiteY14" fmla="*/ 882041 h 893927"/>
                  <a:gd name="connsiteX15" fmla="*/ 51868 w 653604"/>
                  <a:gd name="connsiteY15" fmla="*/ 893927 h 893927"/>
                  <a:gd name="connsiteX16" fmla="*/ 92810 w 653604"/>
                  <a:gd name="connsiteY16" fmla="*/ 874116 h 893927"/>
                  <a:gd name="connsiteX17" fmla="*/ 277710 w 653604"/>
                  <a:gd name="connsiteY17" fmla="*/ 649596 h 893927"/>
                  <a:gd name="connsiteX18" fmla="*/ 288275 w 653604"/>
                  <a:gd name="connsiteY18" fmla="*/ 627144 h 893927"/>
                  <a:gd name="connsiteX19" fmla="*/ 319973 w 653604"/>
                  <a:gd name="connsiteY19" fmla="*/ 473941 h 893927"/>
                  <a:gd name="connsiteX20" fmla="*/ 410221 w 653604"/>
                  <a:gd name="connsiteY20" fmla="*/ 607913 h 893927"/>
                  <a:gd name="connsiteX21" fmla="*/ 462609 w 653604"/>
                  <a:gd name="connsiteY21" fmla="*/ 841099 h 893927"/>
                  <a:gd name="connsiteX22" fmla="*/ 515438 w 653604"/>
                  <a:gd name="connsiteY22" fmla="*/ 893927 h 893927"/>
                  <a:gd name="connsiteX23" fmla="*/ 568266 w 653604"/>
                  <a:gd name="connsiteY23" fmla="*/ 841099 h 893927"/>
                  <a:gd name="connsiteX24" fmla="*/ 518260 w 653604"/>
                  <a:gd name="connsiteY24" fmla="*/ 621980 h 893927"/>
                  <a:gd name="connsiteX25" fmla="*/ 497129 w 653604"/>
                  <a:gd name="connsiteY25" fmla="*/ 555905 h 893927"/>
                  <a:gd name="connsiteX26" fmla="*/ 419026 w 653604"/>
                  <a:gd name="connsiteY26" fmla="*/ 414509 h 893927"/>
                  <a:gd name="connsiteX27" fmla="*/ 454685 w 653604"/>
                  <a:gd name="connsiteY27" fmla="*/ 236213 h 893927"/>
                  <a:gd name="connsiteX28" fmla="*/ 479778 w 653604"/>
                  <a:gd name="connsiteY28" fmla="*/ 294325 h 893927"/>
                  <a:gd name="connsiteX29" fmla="*/ 537670 w 653604"/>
                  <a:gd name="connsiteY29" fmla="*/ 359099 h 893927"/>
                  <a:gd name="connsiteX30" fmla="*/ 591380 w 653604"/>
                  <a:gd name="connsiteY30" fmla="*/ 411928 h 893927"/>
                  <a:gd name="connsiteX31" fmla="*/ 615693 w 653604"/>
                  <a:gd name="connsiteY31" fmla="*/ 414568 h 893927"/>
                  <a:gd name="connsiteX32" fmla="*/ 651592 w 653604"/>
                  <a:gd name="connsiteY32" fmla="*/ 376529 h 893927"/>
                  <a:gd name="connsiteX33" fmla="*/ 609049 w 653604"/>
                  <a:gd name="connsiteY33" fmla="*/ 299647 h 893927"/>
                  <a:gd name="connsiteX0" fmla="*/ 609049 w 653604"/>
                  <a:gd name="connsiteY0" fmla="*/ 304018 h 898298"/>
                  <a:gd name="connsiteX1" fmla="*/ 561123 w 653604"/>
                  <a:gd name="connsiteY1" fmla="*/ 251969 h 898298"/>
                  <a:gd name="connsiteX2" fmla="*/ 459388 w 653604"/>
                  <a:gd name="connsiteY2" fmla="*/ 29491 h 898298"/>
                  <a:gd name="connsiteX3" fmla="*/ 326457 w 653604"/>
                  <a:gd name="connsiteY3" fmla="*/ 4977 h 898298"/>
                  <a:gd name="connsiteX4" fmla="*/ 168091 w 653604"/>
                  <a:gd name="connsiteY4" fmla="*/ 83420 h 898298"/>
                  <a:gd name="connsiteX5" fmla="*/ 139035 w 653604"/>
                  <a:gd name="connsiteY5" fmla="*/ 112475 h 898298"/>
                  <a:gd name="connsiteX6" fmla="*/ 73000 w 653604"/>
                  <a:gd name="connsiteY6" fmla="*/ 270961 h 898298"/>
                  <a:gd name="connsiteX7" fmla="*/ 102055 w 653604"/>
                  <a:gd name="connsiteY7" fmla="*/ 339638 h 898298"/>
                  <a:gd name="connsiteX8" fmla="*/ 121866 w 653604"/>
                  <a:gd name="connsiteY8" fmla="*/ 343600 h 898298"/>
                  <a:gd name="connsiteX9" fmla="*/ 170732 w 653604"/>
                  <a:gd name="connsiteY9" fmla="*/ 310582 h 898298"/>
                  <a:gd name="connsiteX10" fmla="*/ 224881 w 653604"/>
                  <a:gd name="connsiteY10" fmla="*/ 173228 h 898298"/>
                  <a:gd name="connsiteX11" fmla="*/ 280351 w 653604"/>
                  <a:gd name="connsiteY11" fmla="*/ 152097 h 898298"/>
                  <a:gd name="connsiteX12" fmla="*/ 189222 w 653604"/>
                  <a:gd name="connsiteY12" fmla="*/ 597176 h 898298"/>
                  <a:gd name="connsiteX13" fmla="*/ 12247 w 653604"/>
                  <a:gd name="connsiteY13" fmla="*/ 812452 h 898298"/>
                  <a:gd name="connsiteX14" fmla="*/ 18851 w 653604"/>
                  <a:gd name="connsiteY14" fmla="*/ 886412 h 898298"/>
                  <a:gd name="connsiteX15" fmla="*/ 51868 w 653604"/>
                  <a:gd name="connsiteY15" fmla="*/ 898298 h 898298"/>
                  <a:gd name="connsiteX16" fmla="*/ 92810 w 653604"/>
                  <a:gd name="connsiteY16" fmla="*/ 878487 h 898298"/>
                  <a:gd name="connsiteX17" fmla="*/ 277710 w 653604"/>
                  <a:gd name="connsiteY17" fmla="*/ 653967 h 898298"/>
                  <a:gd name="connsiteX18" fmla="*/ 288275 w 653604"/>
                  <a:gd name="connsiteY18" fmla="*/ 631515 h 898298"/>
                  <a:gd name="connsiteX19" fmla="*/ 319973 w 653604"/>
                  <a:gd name="connsiteY19" fmla="*/ 478312 h 898298"/>
                  <a:gd name="connsiteX20" fmla="*/ 410221 w 653604"/>
                  <a:gd name="connsiteY20" fmla="*/ 612284 h 898298"/>
                  <a:gd name="connsiteX21" fmla="*/ 462609 w 653604"/>
                  <a:gd name="connsiteY21" fmla="*/ 845470 h 898298"/>
                  <a:gd name="connsiteX22" fmla="*/ 515438 w 653604"/>
                  <a:gd name="connsiteY22" fmla="*/ 898298 h 898298"/>
                  <a:gd name="connsiteX23" fmla="*/ 568266 w 653604"/>
                  <a:gd name="connsiteY23" fmla="*/ 845470 h 898298"/>
                  <a:gd name="connsiteX24" fmla="*/ 518260 w 653604"/>
                  <a:gd name="connsiteY24" fmla="*/ 626351 h 898298"/>
                  <a:gd name="connsiteX25" fmla="*/ 497129 w 653604"/>
                  <a:gd name="connsiteY25" fmla="*/ 560276 h 898298"/>
                  <a:gd name="connsiteX26" fmla="*/ 419026 w 653604"/>
                  <a:gd name="connsiteY26" fmla="*/ 418880 h 898298"/>
                  <a:gd name="connsiteX27" fmla="*/ 454685 w 653604"/>
                  <a:gd name="connsiteY27" fmla="*/ 240584 h 898298"/>
                  <a:gd name="connsiteX28" fmla="*/ 479778 w 653604"/>
                  <a:gd name="connsiteY28" fmla="*/ 298696 h 898298"/>
                  <a:gd name="connsiteX29" fmla="*/ 537670 w 653604"/>
                  <a:gd name="connsiteY29" fmla="*/ 363470 h 898298"/>
                  <a:gd name="connsiteX30" fmla="*/ 591380 w 653604"/>
                  <a:gd name="connsiteY30" fmla="*/ 416299 h 898298"/>
                  <a:gd name="connsiteX31" fmla="*/ 615693 w 653604"/>
                  <a:gd name="connsiteY31" fmla="*/ 418939 h 898298"/>
                  <a:gd name="connsiteX32" fmla="*/ 651592 w 653604"/>
                  <a:gd name="connsiteY32" fmla="*/ 380900 h 898298"/>
                  <a:gd name="connsiteX33" fmla="*/ 609049 w 653604"/>
                  <a:gd name="connsiteY33" fmla="*/ 304018 h 898298"/>
                  <a:gd name="connsiteX0" fmla="*/ 609049 w 653604"/>
                  <a:gd name="connsiteY0" fmla="*/ 304018 h 898298"/>
                  <a:gd name="connsiteX1" fmla="*/ 561123 w 653604"/>
                  <a:gd name="connsiteY1" fmla="*/ 251969 h 898298"/>
                  <a:gd name="connsiteX2" fmla="*/ 459388 w 653604"/>
                  <a:gd name="connsiteY2" fmla="*/ 29491 h 898298"/>
                  <a:gd name="connsiteX3" fmla="*/ 326457 w 653604"/>
                  <a:gd name="connsiteY3" fmla="*/ 4977 h 898298"/>
                  <a:gd name="connsiteX4" fmla="*/ 168091 w 653604"/>
                  <a:gd name="connsiteY4" fmla="*/ 83420 h 898298"/>
                  <a:gd name="connsiteX5" fmla="*/ 139035 w 653604"/>
                  <a:gd name="connsiteY5" fmla="*/ 112475 h 898298"/>
                  <a:gd name="connsiteX6" fmla="*/ 73000 w 653604"/>
                  <a:gd name="connsiteY6" fmla="*/ 270961 h 898298"/>
                  <a:gd name="connsiteX7" fmla="*/ 102055 w 653604"/>
                  <a:gd name="connsiteY7" fmla="*/ 339638 h 898298"/>
                  <a:gd name="connsiteX8" fmla="*/ 121866 w 653604"/>
                  <a:gd name="connsiteY8" fmla="*/ 343600 h 898298"/>
                  <a:gd name="connsiteX9" fmla="*/ 170732 w 653604"/>
                  <a:gd name="connsiteY9" fmla="*/ 310582 h 898298"/>
                  <a:gd name="connsiteX10" fmla="*/ 224881 w 653604"/>
                  <a:gd name="connsiteY10" fmla="*/ 173228 h 898298"/>
                  <a:gd name="connsiteX11" fmla="*/ 280351 w 653604"/>
                  <a:gd name="connsiteY11" fmla="*/ 152097 h 898298"/>
                  <a:gd name="connsiteX12" fmla="*/ 189222 w 653604"/>
                  <a:gd name="connsiteY12" fmla="*/ 597176 h 898298"/>
                  <a:gd name="connsiteX13" fmla="*/ 12247 w 653604"/>
                  <a:gd name="connsiteY13" fmla="*/ 812452 h 898298"/>
                  <a:gd name="connsiteX14" fmla="*/ 18851 w 653604"/>
                  <a:gd name="connsiteY14" fmla="*/ 886412 h 898298"/>
                  <a:gd name="connsiteX15" fmla="*/ 51868 w 653604"/>
                  <a:gd name="connsiteY15" fmla="*/ 898298 h 898298"/>
                  <a:gd name="connsiteX16" fmla="*/ 92810 w 653604"/>
                  <a:gd name="connsiteY16" fmla="*/ 878487 h 898298"/>
                  <a:gd name="connsiteX17" fmla="*/ 277710 w 653604"/>
                  <a:gd name="connsiteY17" fmla="*/ 653967 h 898298"/>
                  <a:gd name="connsiteX18" fmla="*/ 288275 w 653604"/>
                  <a:gd name="connsiteY18" fmla="*/ 631515 h 898298"/>
                  <a:gd name="connsiteX19" fmla="*/ 346167 w 653604"/>
                  <a:gd name="connsiteY19" fmla="*/ 497362 h 898298"/>
                  <a:gd name="connsiteX20" fmla="*/ 410221 w 653604"/>
                  <a:gd name="connsiteY20" fmla="*/ 612284 h 898298"/>
                  <a:gd name="connsiteX21" fmla="*/ 462609 w 653604"/>
                  <a:gd name="connsiteY21" fmla="*/ 845470 h 898298"/>
                  <a:gd name="connsiteX22" fmla="*/ 515438 w 653604"/>
                  <a:gd name="connsiteY22" fmla="*/ 898298 h 898298"/>
                  <a:gd name="connsiteX23" fmla="*/ 568266 w 653604"/>
                  <a:gd name="connsiteY23" fmla="*/ 845470 h 898298"/>
                  <a:gd name="connsiteX24" fmla="*/ 518260 w 653604"/>
                  <a:gd name="connsiteY24" fmla="*/ 626351 h 898298"/>
                  <a:gd name="connsiteX25" fmla="*/ 497129 w 653604"/>
                  <a:gd name="connsiteY25" fmla="*/ 560276 h 898298"/>
                  <a:gd name="connsiteX26" fmla="*/ 419026 w 653604"/>
                  <a:gd name="connsiteY26" fmla="*/ 418880 h 898298"/>
                  <a:gd name="connsiteX27" fmla="*/ 454685 w 653604"/>
                  <a:gd name="connsiteY27" fmla="*/ 240584 h 898298"/>
                  <a:gd name="connsiteX28" fmla="*/ 479778 w 653604"/>
                  <a:gd name="connsiteY28" fmla="*/ 298696 h 898298"/>
                  <a:gd name="connsiteX29" fmla="*/ 537670 w 653604"/>
                  <a:gd name="connsiteY29" fmla="*/ 363470 h 898298"/>
                  <a:gd name="connsiteX30" fmla="*/ 591380 w 653604"/>
                  <a:gd name="connsiteY30" fmla="*/ 416299 h 898298"/>
                  <a:gd name="connsiteX31" fmla="*/ 615693 w 653604"/>
                  <a:gd name="connsiteY31" fmla="*/ 418939 h 898298"/>
                  <a:gd name="connsiteX32" fmla="*/ 651592 w 653604"/>
                  <a:gd name="connsiteY32" fmla="*/ 380900 h 898298"/>
                  <a:gd name="connsiteX33" fmla="*/ 609049 w 653604"/>
                  <a:gd name="connsiteY33" fmla="*/ 304018 h 898298"/>
                  <a:gd name="connsiteX0" fmla="*/ 609049 w 653604"/>
                  <a:gd name="connsiteY0" fmla="*/ 304018 h 898298"/>
                  <a:gd name="connsiteX1" fmla="*/ 561123 w 653604"/>
                  <a:gd name="connsiteY1" fmla="*/ 251969 h 898298"/>
                  <a:gd name="connsiteX2" fmla="*/ 459388 w 653604"/>
                  <a:gd name="connsiteY2" fmla="*/ 29491 h 898298"/>
                  <a:gd name="connsiteX3" fmla="*/ 326457 w 653604"/>
                  <a:gd name="connsiteY3" fmla="*/ 4977 h 898298"/>
                  <a:gd name="connsiteX4" fmla="*/ 168091 w 653604"/>
                  <a:gd name="connsiteY4" fmla="*/ 83420 h 898298"/>
                  <a:gd name="connsiteX5" fmla="*/ 139035 w 653604"/>
                  <a:gd name="connsiteY5" fmla="*/ 112475 h 898298"/>
                  <a:gd name="connsiteX6" fmla="*/ 73000 w 653604"/>
                  <a:gd name="connsiteY6" fmla="*/ 270961 h 898298"/>
                  <a:gd name="connsiteX7" fmla="*/ 102055 w 653604"/>
                  <a:gd name="connsiteY7" fmla="*/ 339638 h 898298"/>
                  <a:gd name="connsiteX8" fmla="*/ 121866 w 653604"/>
                  <a:gd name="connsiteY8" fmla="*/ 343600 h 898298"/>
                  <a:gd name="connsiteX9" fmla="*/ 170732 w 653604"/>
                  <a:gd name="connsiteY9" fmla="*/ 310582 h 898298"/>
                  <a:gd name="connsiteX10" fmla="*/ 224881 w 653604"/>
                  <a:gd name="connsiteY10" fmla="*/ 173228 h 898298"/>
                  <a:gd name="connsiteX11" fmla="*/ 280351 w 653604"/>
                  <a:gd name="connsiteY11" fmla="*/ 152097 h 898298"/>
                  <a:gd name="connsiteX12" fmla="*/ 189222 w 653604"/>
                  <a:gd name="connsiteY12" fmla="*/ 597176 h 898298"/>
                  <a:gd name="connsiteX13" fmla="*/ 12247 w 653604"/>
                  <a:gd name="connsiteY13" fmla="*/ 812452 h 898298"/>
                  <a:gd name="connsiteX14" fmla="*/ 18851 w 653604"/>
                  <a:gd name="connsiteY14" fmla="*/ 886412 h 898298"/>
                  <a:gd name="connsiteX15" fmla="*/ 51868 w 653604"/>
                  <a:gd name="connsiteY15" fmla="*/ 898298 h 898298"/>
                  <a:gd name="connsiteX16" fmla="*/ 92810 w 653604"/>
                  <a:gd name="connsiteY16" fmla="*/ 878487 h 898298"/>
                  <a:gd name="connsiteX17" fmla="*/ 277710 w 653604"/>
                  <a:gd name="connsiteY17" fmla="*/ 653967 h 898298"/>
                  <a:gd name="connsiteX18" fmla="*/ 304944 w 653604"/>
                  <a:gd name="connsiteY18" fmla="*/ 579127 h 898298"/>
                  <a:gd name="connsiteX19" fmla="*/ 346167 w 653604"/>
                  <a:gd name="connsiteY19" fmla="*/ 497362 h 898298"/>
                  <a:gd name="connsiteX20" fmla="*/ 410221 w 653604"/>
                  <a:gd name="connsiteY20" fmla="*/ 612284 h 898298"/>
                  <a:gd name="connsiteX21" fmla="*/ 462609 w 653604"/>
                  <a:gd name="connsiteY21" fmla="*/ 845470 h 898298"/>
                  <a:gd name="connsiteX22" fmla="*/ 515438 w 653604"/>
                  <a:gd name="connsiteY22" fmla="*/ 898298 h 898298"/>
                  <a:gd name="connsiteX23" fmla="*/ 568266 w 653604"/>
                  <a:gd name="connsiteY23" fmla="*/ 845470 h 898298"/>
                  <a:gd name="connsiteX24" fmla="*/ 518260 w 653604"/>
                  <a:gd name="connsiteY24" fmla="*/ 626351 h 898298"/>
                  <a:gd name="connsiteX25" fmla="*/ 497129 w 653604"/>
                  <a:gd name="connsiteY25" fmla="*/ 560276 h 898298"/>
                  <a:gd name="connsiteX26" fmla="*/ 419026 w 653604"/>
                  <a:gd name="connsiteY26" fmla="*/ 418880 h 898298"/>
                  <a:gd name="connsiteX27" fmla="*/ 454685 w 653604"/>
                  <a:gd name="connsiteY27" fmla="*/ 240584 h 898298"/>
                  <a:gd name="connsiteX28" fmla="*/ 479778 w 653604"/>
                  <a:gd name="connsiteY28" fmla="*/ 298696 h 898298"/>
                  <a:gd name="connsiteX29" fmla="*/ 537670 w 653604"/>
                  <a:gd name="connsiteY29" fmla="*/ 363470 h 898298"/>
                  <a:gd name="connsiteX30" fmla="*/ 591380 w 653604"/>
                  <a:gd name="connsiteY30" fmla="*/ 416299 h 898298"/>
                  <a:gd name="connsiteX31" fmla="*/ 615693 w 653604"/>
                  <a:gd name="connsiteY31" fmla="*/ 418939 h 898298"/>
                  <a:gd name="connsiteX32" fmla="*/ 651592 w 653604"/>
                  <a:gd name="connsiteY32" fmla="*/ 380900 h 898298"/>
                  <a:gd name="connsiteX33" fmla="*/ 609049 w 653604"/>
                  <a:gd name="connsiteY33" fmla="*/ 304018 h 898298"/>
                  <a:gd name="connsiteX0" fmla="*/ 609049 w 653604"/>
                  <a:gd name="connsiteY0" fmla="*/ 304018 h 898298"/>
                  <a:gd name="connsiteX1" fmla="*/ 561123 w 653604"/>
                  <a:gd name="connsiteY1" fmla="*/ 251969 h 898298"/>
                  <a:gd name="connsiteX2" fmla="*/ 459388 w 653604"/>
                  <a:gd name="connsiteY2" fmla="*/ 29491 h 898298"/>
                  <a:gd name="connsiteX3" fmla="*/ 326457 w 653604"/>
                  <a:gd name="connsiteY3" fmla="*/ 4977 h 898298"/>
                  <a:gd name="connsiteX4" fmla="*/ 168091 w 653604"/>
                  <a:gd name="connsiteY4" fmla="*/ 83420 h 898298"/>
                  <a:gd name="connsiteX5" fmla="*/ 139035 w 653604"/>
                  <a:gd name="connsiteY5" fmla="*/ 112475 h 898298"/>
                  <a:gd name="connsiteX6" fmla="*/ 73000 w 653604"/>
                  <a:gd name="connsiteY6" fmla="*/ 270961 h 898298"/>
                  <a:gd name="connsiteX7" fmla="*/ 102055 w 653604"/>
                  <a:gd name="connsiteY7" fmla="*/ 339638 h 898298"/>
                  <a:gd name="connsiteX8" fmla="*/ 121866 w 653604"/>
                  <a:gd name="connsiteY8" fmla="*/ 343600 h 898298"/>
                  <a:gd name="connsiteX9" fmla="*/ 170732 w 653604"/>
                  <a:gd name="connsiteY9" fmla="*/ 310582 h 898298"/>
                  <a:gd name="connsiteX10" fmla="*/ 224881 w 653604"/>
                  <a:gd name="connsiteY10" fmla="*/ 173228 h 898298"/>
                  <a:gd name="connsiteX11" fmla="*/ 280351 w 653604"/>
                  <a:gd name="connsiteY11" fmla="*/ 152097 h 898298"/>
                  <a:gd name="connsiteX12" fmla="*/ 189222 w 653604"/>
                  <a:gd name="connsiteY12" fmla="*/ 597176 h 898298"/>
                  <a:gd name="connsiteX13" fmla="*/ 12247 w 653604"/>
                  <a:gd name="connsiteY13" fmla="*/ 812452 h 898298"/>
                  <a:gd name="connsiteX14" fmla="*/ 18851 w 653604"/>
                  <a:gd name="connsiteY14" fmla="*/ 886412 h 898298"/>
                  <a:gd name="connsiteX15" fmla="*/ 51868 w 653604"/>
                  <a:gd name="connsiteY15" fmla="*/ 898298 h 898298"/>
                  <a:gd name="connsiteX16" fmla="*/ 92810 w 653604"/>
                  <a:gd name="connsiteY16" fmla="*/ 878487 h 898298"/>
                  <a:gd name="connsiteX17" fmla="*/ 277710 w 653604"/>
                  <a:gd name="connsiteY17" fmla="*/ 653967 h 898298"/>
                  <a:gd name="connsiteX18" fmla="*/ 346167 w 653604"/>
                  <a:gd name="connsiteY18" fmla="*/ 497362 h 898298"/>
                  <a:gd name="connsiteX19" fmla="*/ 410221 w 653604"/>
                  <a:gd name="connsiteY19" fmla="*/ 612284 h 898298"/>
                  <a:gd name="connsiteX20" fmla="*/ 462609 w 653604"/>
                  <a:gd name="connsiteY20" fmla="*/ 845470 h 898298"/>
                  <a:gd name="connsiteX21" fmla="*/ 515438 w 653604"/>
                  <a:gd name="connsiteY21" fmla="*/ 898298 h 898298"/>
                  <a:gd name="connsiteX22" fmla="*/ 568266 w 653604"/>
                  <a:gd name="connsiteY22" fmla="*/ 845470 h 898298"/>
                  <a:gd name="connsiteX23" fmla="*/ 518260 w 653604"/>
                  <a:gd name="connsiteY23" fmla="*/ 626351 h 898298"/>
                  <a:gd name="connsiteX24" fmla="*/ 497129 w 653604"/>
                  <a:gd name="connsiteY24" fmla="*/ 560276 h 898298"/>
                  <a:gd name="connsiteX25" fmla="*/ 419026 w 653604"/>
                  <a:gd name="connsiteY25" fmla="*/ 418880 h 898298"/>
                  <a:gd name="connsiteX26" fmla="*/ 454685 w 653604"/>
                  <a:gd name="connsiteY26" fmla="*/ 240584 h 898298"/>
                  <a:gd name="connsiteX27" fmla="*/ 479778 w 653604"/>
                  <a:gd name="connsiteY27" fmla="*/ 298696 h 898298"/>
                  <a:gd name="connsiteX28" fmla="*/ 537670 w 653604"/>
                  <a:gd name="connsiteY28" fmla="*/ 363470 h 898298"/>
                  <a:gd name="connsiteX29" fmla="*/ 591380 w 653604"/>
                  <a:gd name="connsiteY29" fmla="*/ 416299 h 898298"/>
                  <a:gd name="connsiteX30" fmla="*/ 615693 w 653604"/>
                  <a:gd name="connsiteY30" fmla="*/ 418939 h 898298"/>
                  <a:gd name="connsiteX31" fmla="*/ 651592 w 653604"/>
                  <a:gd name="connsiteY31" fmla="*/ 380900 h 898298"/>
                  <a:gd name="connsiteX32" fmla="*/ 609049 w 653604"/>
                  <a:gd name="connsiteY32" fmla="*/ 304018 h 898298"/>
                  <a:gd name="connsiteX0" fmla="*/ 609049 w 653604"/>
                  <a:gd name="connsiteY0" fmla="*/ 304018 h 898298"/>
                  <a:gd name="connsiteX1" fmla="*/ 561123 w 653604"/>
                  <a:gd name="connsiteY1" fmla="*/ 251969 h 898298"/>
                  <a:gd name="connsiteX2" fmla="*/ 459388 w 653604"/>
                  <a:gd name="connsiteY2" fmla="*/ 29491 h 898298"/>
                  <a:gd name="connsiteX3" fmla="*/ 326457 w 653604"/>
                  <a:gd name="connsiteY3" fmla="*/ 4977 h 898298"/>
                  <a:gd name="connsiteX4" fmla="*/ 168091 w 653604"/>
                  <a:gd name="connsiteY4" fmla="*/ 83420 h 898298"/>
                  <a:gd name="connsiteX5" fmla="*/ 139035 w 653604"/>
                  <a:gd name="connsiteY5" fmla="*/ 112475 h 898298"/>
                  <a:gd name="connsiteX6" fmla="*/ 73000 w 653604"/>
                  <a:gd name="connsiteY6" fmla="*/ 270961 h 898298"/>
                  <a:gd name="connsiteX7" fmla="*/ 102055 w 653604"/>
                  <a:gd name="connsiteY7" fmla="*/ 339638 h 898298"/>
                  <a:gd name="connsiteX8" fmla="*/ 121866 w 653604"/>
                  <a:gd name="connsiteY8" fmla="*/ 343600 h 898298"/>
                  <a:gd name="connsiteX9" fmla="*/ 170732 w 653604"/>
                  <a:gd name="connsiteY9" fmla="*/ 310582 h 898298"/>
                  <a:gd name="connsiteX10" fmla="*/ 224881 w 653604"/>
                  <a:gd name="connsiteY10" fmla="*/ 173228 h 898298"/>
                  <a:gd name="connsiteX11" fmla="*/ 280351 w 653604"/>
                  <a:gd name="connsiteY11" fmla="*/ 152097 h 898298"/>
                  <a:gd name="connsiteX12" fmla="*/ 239228 w 653604"/>
                  <a:gd name="connsiteY12" fmla="*/ 585269 h 898298"/>
                  <a:gd name="connsiteX13" fmla="*/ 12247 w 653604"/>
                  <a:gd name="connsiteY13" fmla="*/ 812452 h 898298"/>
                  <a:gd name="connsiteX14" fmla="*/ 18851 w 653604"/>
                  <a:gd name="connsiteY14" fmla="*/ 886412 h 898298"/>
                  <a:gd name="connsiteX15" fmla="*/ 51868 w 653604"/>
                  <a:gd name="connsiteY15" fmla="*/ 898298 h 898298"/>
                  <a:gd name="connsiteX16" fmla="*/ 92810 w 653604"/>
                  <a:gd name="connsiteY16" fmla="*/ 878487 h 898298"/>
                  <a:gd name="connsiteX17" fmla="*/ 277710 w 653604"/>
                  <a:gd name="connsiteY17" fmla="*/ 653967 h 898298"/>
                  <a:gd name="connsiteX18" fmla="*/ 346167 w 653604"/>
                  <a:gd name="connsiteY18" fmla="*/ 497362 h 898298"/>
                  <a:gd name="connsiteX19" fmla="*/ 410221 w 653604"/>
                  <a:gd name="connsiteY19" fmla="*/ 612284 h 898298"/>
                  <a:gd name="connsiteX20" fmla="*/ 462609 w 653604"/>
                  <a:gd name="connsiteY20" fmla="*/ 845470 h 898298"/>
                  <a:gd name="connsiteX21" fmla="*/ 515438 w 653604"/>
                  <a:gd name="connsiteY21" fmla="*/ 898298 h 898298"/>
                  <a:gd name="connsiteX22" fmla="*/ 568266 w 653604"/>
                  <a:gd name="connsiteY22" fmla="*/ 845470 h 898298"/>
                  <a:gd name="connsiteX23" fmla="*/ 518260 w 653604"/>
                  <a:gd name="connsiteY23" fmla="*/ 626351 h 898298"/>
                  <a:gd name="connsiteX24" fmla="*/ 497129 w 653604"/>
                  <a:gd name="connsiteY24" fmla="*/ 560276 h 898298"/>
                  <a:gd name="connsiteX25" fmla="*/ 419026 w 653604"/>
                  <a:gd name="connsiteY25" fmla="*/ 418880 h 898298"/>
                  <a:gd name="connsiteX26" fmla="*/ 454685 w 653604"/>
                  <a:gd name="connsiteY26" fmla="*/ 240584 h 898298"/>
                  <a:gd name="connsiteX27" fmla="*/ 479778 w 653604"/>
                  <a:gd name="connsiteY27" fmla="*/ 298696 h 898298"/>
                  <a:gd name="connsiteX28" fmla="*/ 537670 w 653604"/>
                  <a:gd name="connsiteY28" fmla="*/ 363470 h 898298"/>
                  <a:gd name="connsiteX29" fmla="*/ 591380 w 653604"/>
                  <a:gd name="connsiteY29" fmla="*/ 416299 h 898298"/>
                  <a:gd name="connsiteX30" fmla="*/ 615693 w 653604"/>
                  <a:gd name="connsiteY30" fmla="*/ 418939 h 898298"/>
                  <a:gd name="connsiteX31" fmla="*/ 651592 w 653604"/>
                  <a:gd name="connsiteY31" fmla="*/ 380900 h 898298"/>
                  <a:gd name="connsiteX32" fmla="*/ 609049 w 653604"/>
                  <a:gd name="connsiteY32" fmla="*/ 304018 h 898298"/>
                  <a:gd name="connsiteX0" fmla="*/ 609049 w 653604"/>
                  <a:gd name="connsiteY0" fmla="*/ 304018 h 898298"/>
                  <a:gd name="connsiteX1" fmla="*/ 561123 w 653604"/>
                  <a:gd name="connsiteY1" fmla="*/ 251969 h 898298"/>
                  <a:gd name="connsiteX2" fmla="*/ 459388 w 653604"/>
                  <a:gd name="connsiteY2" fmla="*/ 29491 h 898298"/>
                  <a:gd name="connsiteX3" fmla="*/ 326457 w 653604"/>
                  <a:gd name="connsiteY3" fmla="*/ 4977 h 898298"/>
                  <a:gd name="connsiteX4" fmla="*/ 168091 w 653604"/>
                  <a:gd name="connsiteY4" fmla="*/ 83420 h 898298"/>
                  <a:gd name="connsiteX5" fmla="*/ 139035 w 653604"/>
                  <a:gd name="connsiteY5" fmla="*/ 112475 h 898298"/>
                  <a:gd name="connsiteX6" fmla="*/ 73000 w 653604"/>
                  <a:gd name="connsiteY6" fmla="*/ 270961 h 898298"/>
                  <a:gd name="connsiteX7" fmla="*/ 102055 w 653604"/>
                  <a:gd name="connsiteY7" fmla="*/ 339638 h 898298"/>
                  <a:gd name="connsiteX8" fmla="*/ 121866 w 653604"/>
                  <a:gd name="connsiteY8" fmla="*/ 343600 h 898298"/>
                  <a:gd name="connsiteX9" fmla="*/ 170732 w 653604"/>
                  <a:gd name="connsiteY9" fmla="*/ 310582 h 898298"/>
                  <a:gd name="connsiteX10" fmla="*/ 224881 w 653604"/>
                  <a:gd name="connsiteY10" fmla="*/ 173228 h 898298"/>
                  <a:gd name="connsiteX11" fmla="*/ 280351 w 653604"/>
                  <a:gd name="connsiteY11" fmla="*/ 152097 h 898298"/>
                  <a:gd name="connsiteX12" fmla="*/ 239228 w 653604"/>
                  <a:gd name="connsiteY12" fmla="*/ 585269 h 898298"/>
                  <a:gd name="connsiteX13" fmla="*/ 12247 w 653604"/>
                  <a:gd name="connsiteY13" fmla="*/ 812452 h 898298"/>
                  <a:gd name="connsiteX14" fmla="*/ 18851 w 653604"/>
                  <a:gd name="connsiteY14" fmla="*/ 886412 h 898298"/>
                  <a:gd name="connsiteX15" fmla="*/ 51868 w 653604"/>
                  <a:gd name="connsiteY15" fmla="*/ 898298 h 898298"/>
                  <a:gd name="connsiteX16" fmla="*/ 92810 w 653604"/>
                  <a:gd name="connsiteY16" fmla="*/ 878487 h 898298"/>
                  <a:gd name="connsiteX17" fmla="*/ 294379 w 653604"/>
                  <a:gd name="connsiteY17" fmla="*/ 656348 h 898298"/>
                  <a:gd name="connsiteX18" fmla="*/ 346167 w 653604"/>
                  <a:gd name="connsiteY18" fmla="*/ 497362 h 898298"/>
                  <a:gd name="connsiteX19" fmla="*/ 410221 w 653604"/>
                  <a:gd name="connsiteY19" fmla="*/ 612284 h 898298"/>
                  <a:gd name="connsiteX20" fmla="*/ 462609 w 653604"/>
                  <a:gd name="connsiteY20" fmla="*/ 845470 h 898298"/>
                  <a:gd name="connsiteX21" fmla="*/ 515438 w 653604"/>
                  <a:gd name="connsiteY21" fmla="*/ 898298 h 898298"/>
                  <a:gd name="connsiteX22" fmla="*/ 568266 w 653604"/>
                  <a:gd name="connsiteY22" fmla="*/ 845470 h 898298"/>
                  <a:gd name="connsiteX23" fmla="*/ 518260 w 653604"/>
                  <a:gd name="connsiteY23" fmla="*/ 626351 h 898298"/>
                  <a:gd name="connsiteX24" fmla="*/ 497129 w 653604"/>
                  <a:gd name="connsiteY24" fmla="*/ 560276 h 898298"/>
                  <a:gd name="connsiteX25" fmla="*/ 419026 w 653604"/>
                  <a:gd name="connsiteY25" fmla="*/ 418880 h 898298"/>
                  <a:gd name="connsiteX26" fmla="*/ 454685 w 653604"/>
                  <a:gd name="connsiteY26" fmla="*/ 240584 h 898298"/>
                  <a:gd name="connsiteX27" fmla="*/ 479778 w 653604"/>
                  <a:gd name="connsiteY27" fmla="*/ 298696 h 898298"/>
                  <a:gd name="connsiteX28" fmla="*/ 537670 w 653604"/>
                  <a:gd name="connsiteY28" fmla="*/ 363470 h 898298"/>
                  <a:gd name="connsiteX29" fmla="*/ 591380 w 653604"/>
                  <a:gd name="connsiteY29" fmla="*/ 416299 h 898298"/>
                  <a:gd name="connsiteX30" fmla="*/ 615693 w 653604"/>
                  <a:gd name="connsiteY30" fmla="*/ 418939 h 898298"/>
                  <a:gd name="connsiteX31" fmla="*/ 651592 w 653604"/>
                  <a:gd name="connsiteY31" fmla="*/ 380900 h 898298"/>
                  <a:gd name="connsiteX32" fmla="*/ 609049 w 653604"/>
                  <a:gd name="connsiteY32" fmla="*/ 304018 h 898298"/>
                  <a:gd name="connsiteX0" fmla="*/ 609049 w 653604"/>
                  <a:gd name="connsiteY0" fmla="*/ 304018 h 898298"/>
                  <a:gd name="connsiteX1" fmla="*/ 561123 w 653604"/>
                  <a:gd name="connsiteY1" fmla="*/ 251969 h 898298"/>
                  <a:gd name="connsiteX2" fmla="*/ 459388 w 653604"/>
                  <a:gd name="connsiteY2" fmla="*/ 29491 h 898298"/>
                  <a:gd name="connsiteX3" fmla="*/ 326457 w 653604"/>
                  <a:gd name="connsiteY3" fmla="*/ 4977 h 898298"/>
                  <a:gd name="connsiteX4" fmla="*/ 168091 w 653604"/>
                  <a:gd name="connsiteY4" fmla="*/ 83420 h 898298"/>
                  <a:gd name="connsiteX5" fmla="*/ 139035 w 653604"/>
                  <a:gd name="connsiteY5" fmla="*/ 112475 h 898298"/>
                  <a:gd name="connsiteX6" fmla="*/ 73000 w 653604"/>
                  <a:gd name="connsiteY6" fmla="*/ 270961 h 898298"/>
                  <a:gd name="connsiteX7" fmla="*/ 102055 w 653604"/>
                  <a:gd name="connsiteY7" fmla="*/ 339638 h 898298"/>
                  <a:gd name="connsiteX8" fmla="*/ 121866 w 653604"/>
                  <a:gd name="connsiteY8" fmla="*/ 343600 h 898298"/>
                  <a:gd name="connsiteX9" fmla="*/ 170732 w 653604"/>
                  <a:gd name="connsiteY9" fmla="*/ 310582 h 898298"/>
                  <a:gd name="connsiteX10" fmla="*/ 224881 w 653604"/>
                  <a:gd name="connsiteY10" fmla="*/ 173228 h 898298"/>
                  <a:gd name="connsiteX11" fmla="*/ 280351 w 653604"/>
                  <a:gd name="connsiteY11" fmla="*/ 152097 h 898298"/>
                  <a:gd name="connsiteX12" fmla="*/ 239228 w 653604"/>
                  <a:gd name="connsiteY12" fmla="*/ 585269 h 898298"/>
                  <a:gd name="connsiteX13" fmla="*/ 12247 w 653604"/>
                  <a:gd name="connsiteY13" fmla="*/ 812452 h 898298"/>
                  <a:gd name="connsiteX14" fmla="*/ 18851 w 653604"/>
                  <a:gd name="connsiteY14" fmla="*/ 886412 h 898298"/>
                  <a:gd name="connsiteX15" fmla="*/ 51868 w 653604"/>
                  <a:gd name="connsiteY15" fmla="*/ 898298 h 898298"/>
                  <a:gd name="connsiteX16" fmla="*/ 92810 w 653604"/>
                  <a:gd name="connsiteY16" fmla="*/ 878487 h 898298"/>
                  <a:gd name="connsiteX17" fmla="*/ 313429 w 653604"/>
                  <a:gd name="connsiteY17" fmla="*/ 653967 h 898298"/>
                  <a:gd name="connsiteX18" fmla="*/ 346167 w 653604"/>
                  <a:gd name="connsiteY18" fmla="*/ 497362 h 898298"/>
                  <a:gd name="connsiteX19" fmla="*/ 410221 w 653604"/>
                  <a:gd name="connsiteY19" fmla="*/ 612284 h 898298"/>
                  <a:gd name="connsiteX20" fmla="*/ 462609 w 653604"/>
                  <a:gd name="connsiteY20" fmla="*/ 845470 h 898298"/>
                  <a:gd name="connsiteX21" fmla="*/ 515438 w 653604"/>
                  <a:gd name="connsiteY21" fmla="*/ 898298 h 898298"/>
                  <a:gd name="connsiteX22" fmla="*/ 568266 w 653604"/>
                  <a:gd name="connsiteY22" fmla="*/ 845470 h 898298"/>
                  <a:gd name="connsiteX23" fmla="*/ 518260 w 653604"/>
                  <a:gd name="connsiteY23" fmla="*/ 626351 h 898298"/>
                  <a:gd name="connsiteX24" fmla="*/ 497129 w 653604"/>
                  <a:gd name="connsiteY24" fmla="*/ 560276 h 898298"/>
                  <a:gd name="connsiteX25" fmla="*/ 419026 w 653604"/>
                  <a:gd name="connsiteY25" fmla="*/ 418880 h 898298"/>
                  <a:gd name="connsiteX26" fmla="*/ 454685 w 653604"/>
                  <a:gd name="connsiteY26" fmla="*/ 240584 h 898298"/>
                  <a:gd name="connsiteX27" fmla="*/ 479778 w 653604"/>
                  <a:gd name="connsiteY27" fmla="*/ 298696 h 898298"/>
                  <a:gd name="connsiteX28" fmla="*/ 537670 w 653604"/>
                  <a:gd name="connsiteY28" fmla="*/ 363470 h 898298"/>
                  <a:gd name="connsiteX29" fmla="*/ 591380 w 653604"/>
                  <a:gd name="connsiteY29" fmla="*/ 416299 h 898298"/>
                  <a:gd name="connsiteX30" fmla="*/ 615693 w 653604"/>
                  <a:gd name="connsiteY30" fmla="*/ 418939 h 898298"/>
                  <a:gd name="connsiteX31" fmla="*/ 651592 w 653604"/>
                  <a:gd name="connsiteY31" fmla="*/ 380900 h 898298"/>
                  <a:gd name="connsiteX32" fmla="*/ 609049 w 653604"/>
                  <a:gd name="connsiteY32" fmla="*/ 304018 h 898298"/>
                  <a:gd name="connsiteX0" fmla="*/ 609049 w 653604"/>
                  <a:gd name="connsiteY0" fmla="*/ 304018 h 901796"/>
                  <a:gd name="connsiteX1" fmla="*/ 561123 w 653604"/>
                  <a:gd name="connsiteY1" fmla="*/ 251969 h 901796"/>
                  <a:gd name="connsiteX2" fmla="*/ 459388 w 653604"/>
                  <a:gd name="connsiteY2" fmla="*/ 29491 h 901796"/>
                  <a:gd name="connsiteX3" fmla="*/ 326457 w 653604"/>
                  <a:gd name="connsiteY3" fmla="*/ 4977 h 901796"/>
                  <a:gd name="connsiteX4" fmla="*/ 168091 w 653604"/>
                  <a:gd name="connsiteY4" fmla="*/ 83420 h 901796"/>
                  <a:gd name="connsiteX5" fmla="*/ 139035 w 653604"/>
                  <a:gd name="connsiteY5" fmla="*/ 112475 h 901796"/>
                  <a:gd name="connsiteX6" fmla="*/ 73000 w 653604"/>
                  <a:gd name="connsiteY6" fmla="*/ 270961 h 901796"/>
                  <a:gd name="connsiteX7" fmla="*/ 102055 w 653604"/>
                  <a:gd name="connsiteY7" fmla="*/ 339638 h 901796"/>
                  <a:gd name="connsiteX8" fmla="*/ 121866 w 653604"/>
                  <a:gd name="connsiteY8" fmla="*/ 343600 h 901796"/>
                  <a:gd name="connsiteX9" fmla="*/ 170732 w 653604"/>
                  <a:gd name="connsiteY9" fmla="*/ 310582 h 901796"/>
                  <a:gd name="connsiteX10" fmla="*/ 224881 w 653604"/>
                  <a:gd name="connsiteY10" fmla="*/ 173228 h 901796"/>
                  <a:gd name="connsiteX11" fmla="*/ 280351 w 653604"/>
                  <a:gd name="connsiteY11" fmla="*/ 152097 h 901796"/>
                  <a:gd name="connsiteX12" fmla="*/ 239228 w 653604"/>
                  <a:gd name="connsiteY12" fmla="*/ 585269 h 901796"/>
                  <a:gd name="connsiteX13" fmla="*/ 12247 w 653604"/>
                  <a:gd name="connsiteY13" fmla="*/ 812452 h 901796"/>
                  <a:gd name="connsiteX14" fmla="*/ 18851 w 653604"/>
                  <a:gd name="connsiteY14" fmla="*/ 886412 h 901796"/>
                  <a:gd name="connsiteX15" fmla="*/ 51868 w 653604"/>
                  <a:gd name="connsiteY15" fmla="*/ 898298 h 901796"/>
                  <a:gd name="connsiteX16" fmla="*/ 199966 w 653604"/>
                  <a:gd name="connsiteY16" fmla="*/ 826099 h 901796"/>
                  <a:gd name="connsiteX17" fmla="*/ 313429 w 653604"/>
                  <a:gd name="connsiteY17" fmla="*/ 653967 h 901796"/>
                  <a:gd name="connsiteX18" fmla="*/ 346167 w 653604"/>
                  <a:gd name="connsiteY18" fmla="*/ 497362 h 901796"/>
                  <a:gd name="connsiteX19" fmla="*/ 410221 w 653604"/>
                  <a:gd name="connsiteY19" fmla="*/ 612284 h 901796"/>
                  <a:gd name="connsiteX20" fmla="*/ 462609 w 653604"/>
                  <a:gd name="connsiteY20" fmla="*/ 845470 h 901796"/>
                  <a:gd name="connsiteX21" fmla="*/ 515438 w 653604"/>
                  <a:gd name="connsiteY21" fmla="*/ 898298 h 901796"/>
                  <a:gd name="connsiteX22" fmla="*/ 568266 w 653604"/>
                  <a:gd name="connsiteY22" fmla="*/ 845470 h 901796"/>
                  <a:gd name="connsiteX23" fmla="*/ 518260 w 653604"/>
                  <a:gd name="connsiteY23" fmla="*/ 626351 h 901796"/>
                  <a:gd name="connsiteX24" fmla="*/ 497129 w 653604"/>
                  <a:gd name="connsiteY24" fmla="*/ 560276 h 901796"/>
                  <a:gd name="connsiteX25" fmla="*/ 419026 w 653604"/>
                  <a:gd name="connsiteY25" fmla="*/ 418880 h 901796"/>
                  <a:gd name="connsiteX26" fmla="*/ 454685 w 653604"/>
                  <a:gd name="connsiteY26" fmla="*/ 240584 h 901796"/>
                  <a:gd name="connsiteX27" fmla="*/ 479778 w 653604"/>
                  <a:gd name="connsiteY27" fmla="*/ 298696 h 901796"/>
                  <a:gd name="connsiteX28" fmla="*/ 537670 w 653604"/>
                  <a:gd name="connsiteY28" fmla="*/ 363470 h 901796"/>
                  <a:gd name="connsiteX29" fmla="*/ 591380 w 653604"/>
                  <a:gd name="connsiteY29" fmla="*/ 416299 h 901796"/>
                  <a:gd name="connsiteX30" fmla="*/ 615693 w 653604"/>
                  <a:gd name="connsiteY30" fmla="*/ 418939 h 901796"/>
                  <a:gd name="connsiteX31" fmla="*/ 651592 w 653604"/>
                  <a:gd name="connsiteY31" fmla="*/ 380900 h 901796"/>
                  <a:gd name="connsiteX32" fmla="*/ 609049 w 653604"/>
                  <a:gd name="connsiteY32" fmla="*/ 304018 h 901796"/>
                  <a:gd name="connsiteX0" fmla="*/ 609049 w 653604"/>
                  <a:gd name="connsiteY0" fmla="*/ 304018 h 898298"/>
                  <a:gd name="connsiteX1" fmla="*/ 561123 w 653604"/>
                  <a:gd name="connsiteY1" fmla="*/ 251969 h 898298"/>
                  <a:gd name="connsiteX2" fmla="*/ 459388 w 653604"/>
                  <a:gd name="connsiteY2" fmla="*/ 29491 h 898298"/>
                  <a:gd name="connsiteX3" fmla="*/ 326457 w 653604"/>
                  <a:gd name="connsiteY3" fmla="*/ 4977 h 898298"/>
                  <a:gd name="connsiteX4" fmla="*/ 168091 w 653604"/>
                  <a:gd name="connsiteY4" fmla="*/ 83420 h 898298"/>
                  <a:gd name="connsiteX5" fmla="*/ 139035 w 653604"/>
                  <a:gd name="connsiteY5" fmla="*/ 112475 h 898298"/>
                  <a:gd name="connsiteX6" fmla="*/ 73000 w 653604"/>
                  <a:gd name="connsiteY6" fmla="*/ 270961 h 898298"/>
                  <a:gd name="connsiteX7" fmla="*/ 102055 w 653604"/>
                  <a:gd name="connsiteY7" fmla="*/ 339638 h 898298"/>
                  <a:gd name="connsiteX8" fmla="*/ 121866 w 653604"/>
                  <a:gd name="connsiteY8" fmla="*/ 343600 h 898298"/>
                  <a:gd name="connsiteX9" fmla="*/ 170732 w 653604"/>
                  <a:gd name="connsiteY9" fmla="*/ 310582 h 898298"/>
                  <a:gd name="connsiteX10" fmla="*/ 224881 w 653604"/>
                  <a:gd name="connsiteY10" fmla="*/ 173228 h 898298"/>
                  <a:gd name="connsiteX11" fmla="*/ 280351 w 653604"/>
                  <a:gd name="connsiteY11" fmla="*/ 152097 h 898298"/>
                  <a:gd name="connsiteX12" fmla="*/ 239228 w 653604"/>
                  <a:gd name="connsiteY12" fmla="*/ 585269 h 898298"/>
                  <a:gd name="connsiteX13" fmla="*/ 12247 w 653604"/>
                  <a:gd name="connsiteY13" fmla="*/ 812452 h 898298"/>
                  <a:gd name="connsiteX14" fmla="*/ 18851 w 653604"/>
                  <a:gd name="connsiteY14" fmla="*/ 886412 h 898298"/>
                  <a:gd name="connsiteX15" fmla="*/ 132831 w 653604"/>
                  <a:gd name="connsiteY15" fmla="*/ 872104 h 898298"/>
                  <a:gd name="connsiteX16" fmla="*/ 199966 w 653604"/>
                  <a:gd name="connsiteY16" fmla="*/ 826099 h 898298"/>
                  <a:gd name="connsiteX17" fmla="*/ 313429 w 653604"/>
                  <a:gd name="connsiteY17" fmla="*/ 653967 h 898298"/>
                  <a:gd name="connsiteX18" fmla="*/ 346167 w 653604"/>
                  <a:gd name="connsiteY18" fmla="*/ 497362 h 898298"/>
                  <a:gd name="connsiteX19" fmla="*/ 410221 w 653604"/>
                  <a:gd name="connsiteY19" fmla="*/ 612284 h 898298"/>
                  <a:gd name="connsiteX20" fmla="*/ 462609 w 653604"/>
                  <a:gd name="connsiteY20" fmla="*/ 845470 h 898298"/>
                  <a:gd name="connsiteX21" fmla="*/ 515438 w 653604"/>
                  <a:gd name="connsiteY21" fmla="*/ 898298 h 898298"/>
                  <a:gd name="connsiteX22" fmla="*/ 568266 w 653604"/>
                  <a:gd name="connsiteY22" fmla="*/ 845470 h 898298"/>
                  <a:gd name="connsiteX23" fmla="*/ 518260 w 653604"/>
                  <a:gd name="connsiteY23" fmla="*/ 626351 h 898298"/>
                  <a:gd name="connsiteX24" fmla="*/ 497129 w 653604"/>
                  <a:gd name="connsiteY24" fmla="*/ 560276 h 898298"/>
                  <a:gd name="connsiteX25" fmla="*/ 419026 w 653604"/>
                  <a:gd name="connsiteY25" fmla="*/ 418880 h 898298"/>
                  <a:gd name="connsiteX26" fmla="*/ 454685 w 653604"/>
                  <a:gd name="connsiteY26" fmla="*/ 240584 h 898298"/>
                  <a:gd name="connsiteX27" fmla="*/ 479778 w 653604"/>
                  <a:gd name="connsiteY27" fmla="*/ 298696 h 898298"/>
                  <a:gd name="connsiteX28" fmla="*/ 537670 w 653604"/>
                  <a:gd name="connsiteY28" fmla="*/ 363470 h 898298"/>
                  <a:gd name="connsiteX29" fmla="*/ 591380 w 653604"/>
                  <a:gd name="connsiteY29" fmla="*/ 416299 h 898298"/>
                  <a:gd name="connsiteX30" fmla="*/ 615693 w 653604"/>
                  <a:gd name="connsiteY30" fmla="*/ 418939 h 898298"/>
                  <a:gd name="connsiteX31" fmla="*/ 651592 w 653604"/>
                  <a:gd name="connsiteY31" fmla="*/ 380900 h 898298"/>
                  <a:gd name="connsiteX32" fmla="*/ 609049 w 653604"/>
                  <a:gd name="connsiteY32" fmla="*/ 304018 h 898298"/>
                  <a:gd name="connsiteX0" fmla="*/ 600414 w 644969"/>
                  <a:gd name="connsiteY0" fmla="*/ 304018 h 898298"/>
                  <a:gd name="connsiteX1" fmla="*/ 552488 w 644969"/>
                  <a:gd name="connsiteY1" fmla="*/ 251969 h 898298"/>
                  <a:gd name="connsiteX2" fmla="*/ 450753 w 644969"/>
                  <a:gd name="connsiteY2" fmla="*/ 29491 h 898298"/>
                  <a:gd name="connsiteX3" fmla="*/ 317822 w 644969"/>
                  <a:gd name="connsiteY3" fmla="*/ 4977 h 898298"/>
                  <a:gd name="connsiteX4" fmla="*/ 159456 w 644969"/>
                  <a:gd name="connsiteY4" fmla="*/ 83420 h 898298"/>
                  <a:gd name="connsiteX5" fmla="*/ 130400 w 644969"/>
                  <a:gd name="connsiteY5" fmla="*/ 112475 h 898298"/>
                  <a:gd name="connsiteX6" fmla="*/ 64365 w 644969"/>
                  <a:gd name="connsiteY6" fmla="*/ 270961 h 898298"/>
                  <a:gd name="connsiteX7" fmla="*/ 93420 w 644969"/>
                  <a:gd name="connsiteY7" fmla="*/ 339638 h 898298"/>
                  <a:gd name="connsiteX8" fmla="*/ 113231 w 644969"/>
                  <a:gd name="connsiteY8" fmla="*/ 343600 h 898298"/>
                  <a:gd name="connsiteX9" fmla="*/ 162097 w 644969"/>
                  <a:gd name="connsiteY9" fmla="*/ 310582 h 898298"/>
                  <a:gd name="connsiteX10" fmla="*/ 216246 w 644969"/>
                  <a:gd name="connsiteY10" fmla="*/ 173228 h 898298"/>
                  <a:gd name="connsiteX11" fmla="*/ 271716 w 644969"/>
                  <a:gd name="connsiteY11" fmla="*/ 152097 h 898298"/>
                  <a:gd name="connsiteX12" fmla="*/ 230593 w 644969"/>
                  <a:gd name="connsiteY12" fmla="*/ 585269 h 898298"/>
                  <a:gd name="connsiteX13" fmla="*/ 3612 w 644969"/>
                  <a:gd name="connsiteY13" fmla="*/ 812452 h 898298"/>
                  <a:gd name="connsiteX14" fmla="*/ 64985 w 644969"/>
                  <a:gd name="connsiteY14" fmla="*/ 857837 h 898298"/>
                  <a:gd name="connsiteX15" fmla="*/ 124196 w 644969"/>
                  <a:gd name="connsiteY15" fmla="*/ 872104 h 898298"/>
                  <a:gd name="connsiteX16" fmla="*/ 191331 w 644969"/>
                  <a:gd name="connsiteY16" fmla="*/ 826099 h 898298"/>
                  <a:gd name="connsiteX17" fmla="*/ 304794 w 644969"/>
                  <a:gd name="connsiteY17" fmla="*/ 653967 h 898298"/>
                  <a:gd name="connsiteX18" fmla="*/ 337532 w 644969"/>
                  <a:gd name="connsiteY18" fmla="*/ 497362 h 898298"/>
                  <a:gd name="connsiteX19" fmla="*/ 401586 w 644969"/>
                  <a:gd name="connsiteY19" fmla="*/ 612284 h 898298"/>
                  <a:gd name="connsiteX20" fmla="*/ 453974 w 644969"/>
                  <a:gd name="connsiteY20" fmla="*/ 845470 h 898298"/>
                  <a:gd name="connsiteX21" fmla="*/ 506803 w 644969"/>
                  <a:gd name="connsiteY21" fmla="*/ 898298 h 898298"/>
                  <a:gd name="connsiteX22" fmla="*/ 559631 w 644969"/>
                  <a:gd name="connsiteY22" fmla="*/ 845470 h 898298"/>
                  <a:gd name="connsiteX23" fmla="*/ 509625 w 644969"/>
                  <a:gd name="connsiteY23" fmla="*/ 626351 h 898298"/>
                  <a:gd name="connsiteX24" fmla="*/ 488494 w 644969"/>
                  <a:gd name="connsiteY24" fmla="*/ 560276 h 898298"/>
                  <a:gd name="connsiteX25" fmla="*/ 410391 w 644969"/>
                  <a:gd name="connsiteY25" fmla="*/ 418880 h 898298"/>
                  <a:gd name="connsiteX26" fmla="*/ 446050 w 644969"/>
                  <a:gd name="connsiteY26" fmla="*/ 240584 h 898298"/>
                  <a:gd name="connsiteX27" fmla="*/ 471143 w 644969"/>
                  <a:gd name="connsiteY27" fmla="*/ 298696 h 898298"/>
                  <a:gd name="connsiteX28" fmla="*/ 529035 w 644969"/>
                  <a:gd name="connsiteY28" fmla="*/ 363470 h 898298"/>
                  <a:gd name="connsiteX29" fmla="*/ 582745 w 644969"/>
                  <a:gd name="connsiteY29" fmla="*/ 416299 h 898298"/>
                  <a:gd name="connsiteX30" fmla="*/ 607058 w 644969"/>
                  <a:gd name="connsiteY30" fmla="*/ 418939 h 898298"/>
                  <a:gd name="connsiteX31" fmla="*/ 642957 w 644969"/>
                  <a:gd name="connsiteY31" fmla="*/ 380900 h 898298"/>
                  <a:gd name="connsiteX32" fmla="*/ 600414 w 644969"/>
                  <a:gd name="connsiteY32" fmla="*/ 304018 h 898298"/>
                  <a:gd name="connsiteX0" fmla="*/ 598772 w 643327"/>
                  <a:gd name="connsiteY0" fmla="*/ 304018 h 898298"/>
                  <a:gd name="connsiteX1" fmla="*/ 550846 w 643327"/>
                  <a:gd name="connsiteY1" fmla="*/ 251969 h 898298"/>
                  <a:gd name="connsiteX2" fmla="*/ 449111 w 643327"/>
                  <a:gd name="connsiteY2" fmla="*/ 29491 h 898298"/>
                  <a:gd name="connsiteX3" fmla="*/ 316180 w 643327"/>
                  <a:gd name="connsiteY3" fmla="*/ 4977 h 898298"/>
                  <a:gd name="connsiteX4" fmla="*/ 157814 w 643327"/>
                  <a:gd name="connsiteY4" fmla="*/ 83420 h 898298"/>
                  <a:gd name="connsiteX5" fmla="*/ 128758 w 643327"/>
                  <a:gd name="connsiteY5" fmla="*/ 112475 h 898298"/>
                  <a:gd name="connsiteX6" fmla="*/ 62723 w 643327"/>
                  <a:gd name="connsiteY6" fmla="*/ 270961 h 898298"/>
                  <a:gd name="connsiteX7" fmla="*/ 91778 w 643327"/>
                  <a:gd name="connsiteY7" fmla="*/ 339638 h 898298"/>
                  <a:gd name="connsiteX8" fmla="*/ 111589 w 643327"/>
                  <a:gd name="connsiteY8" fmla="*/ 343600 h 898298"/>
                  <a:gd name="connsiteX9" fmla="*/ 160455 w 643327"/>
                  <a:gd name="connsiteY9" fmla="*/ 310582 h 898298"/>
                  <a:gd name="connsiteX10" fmla="*/ 214604 w 643327"/>
                  <a:gd name="connsiteY10" fmla="*/ 173228 h 898298"/>
                  <a:gd name="connsiteX11" fmla="*/ 270074 w 643327"/>
                  <a:gd name="connsiteY11" fmla="*/ 152097 h 898298"/>
                  <a:gd name="connsiteX12" fmla="*/ 228951 w 643327"/>
                  <a:gd name="connsiteY12" fmla="*/ 585269 h 898298"/>
                  <a:gd name="connsiteX13" fmla="*/ 1970 w 643327"/>
                  <a:gd name="connsiteY13" fmla="*/ 812452 h 898298"/>
                  <a:gd name="connsiteX14" fmla="*/ 122554 w 643327"/>
                  <a:gd name="connsiteY14" fmla="*/ 872104 h 898298"/>
                  <a:gd name="connsiteX15" fmla="*/ 189689 w 643327"/>
                  <a:gd name="connsiteY15" fmla="*/ 826099 h 898298"/>
                  <a:gd name="connsiteX16" fmla="*/ 303152 w 643327"/>
                  <a:gd name="connsiteY16" fmla="*/ 653967 h 898298"/>
                  <a:gd name="connsiteX17" fmla="*/ 335890 w 643327"/>
                  <a:gd name="connsiteY17" fmla="*/ 497362 h 898298"/>
                  <a:gd name="connsiteX18" fmla="*/ 399944 w 643327"/>
                  <a:gd name="connsiteY18" fmla="*/ 612284 h 898298"/>
                  <a:gd name="connsiteX19" fmla="*/ 452332 w 643327"/>
                  <a:gd name="connsiteY19" fmla="*/ 845470 h 898298"/>
                  <a:gd name="connsiteX20" fmla="*/ 505161 w 643327"/>
                  <a:gd name="connsiteY20" fmla="*/ 898298 h 898298"/>
                  <a:gd name="connsiteX21" fmla="*/ 557989 w 643327"/>
                  <a:gd name="connsiteY21" fmla="*/ 845470 h 898298"/>
                  <a:gd name="connsiteX22" fmla="*/ 507983 w 643327"/>
                  <a:gd name="connsiteY22" fmla="*/ 626351 h 898298"/>
                  <a:gd name="connsiteX23" fmla="*/ 486852 w 643327"/>
                  <a:gd name="connsiteY23" fmla="*/ 560276 h 898298"/>
                  <a:gd name="connsiteX24" fmla="*/ 408749 w 643327"/>
                  <a:gd name="connsiteY24" fmla="*/ 418880 h 898298"/>
                  <a:gd name="connsiteX25" fmla="*/ 444408 w 643327"/>
                  <a:gd name="connsiteY25" fmla="*/ 240584 h 898298"/>
                  <a:gd name="connsiteX26" fmla="*/ 469501 w 643327"/>
                  <a:gd name="connsiteY26" fmla="*/ 298696 h 898298"/>
                  <a:gd name="connsiteX27" fmla="*/ 527393 w 643327"/>
                  <a:gd name="connsiteY27" fmla="*/ 363470 h 898298"/>
                  <a:gd name="connsiteX28" fmla="*/ 581103 w 643327"/>
                  <a:gd name="connsiteY28" fmla="*/ 416299 h 898298"/>
                  <a:gd name="connsiteX29" fmla="*/ 605416 w 643327"/>
                  <a:gd name="connsiteY29" fmla="*/ 418939 h 898298"/>
                  <a:gd name="connsiteX30" fmla="*/ 641315 w 643327"/>
                  <a:gd name="connsiteY30" fmla="*/ 380900 h 898298"/>
                  <a:gd name="connsiteX31" fmla="*/ 598772 w 643327"/>
                  <a:gd name="connsiteY31" fmla="*/ 304018 h 898298"/>
                  <a:gd name="connsiteX0" fmla="*/ 539870 w 584425"/>
                  <a:gd name="connsiteY0" fmla="*/ 304018 h 898298"/>
                  <a:gd name="connsiteX1" fmla="*/ 491944 w 584425"/>
                  <a:gd name="connsiteY1" fmla="*/ 251969 h 898298"/>
                  <a:gd name="connsiteX2" fmla="*/ 390209 w 584425"/>
                  <a:gd name="connsiteY2" fmla="*/ 29491 h 898298"/>
                  <a:gd name="connsiteX3" fmla="*/ 257278 w 584425"/>
                  <a:gd name="connsiteY3" fmla="*/ 4977 h 898298"/>
                  <a:gd name="connsiteX4" fmla="*/ 98912 w 584425"/>
                  <a:gd name="connsiteY4" fmla="*/ 83420 h 898298"/>
                  <a:gd name="connsiteX5" fmla="*/ 69856 w 584425"/>
                  <a:gd name="connsiteY5" fmla="*/ 112475 h 898298"/>
                  <a:gd name="connsiteX6" fmla="*/ 3821 w 584425"/>
                  <a:gd name="connsiteY6" fmla="*/ 270961 h 898298"/>
                  <a:gd name="connsiteX7" fmla="*/ 32876 w 584425"/>
                  <a:gd name="connsiteY7" fmla="*/ 339638 h 898298"/>
                  <a:gd name="connsiteX8" fmla="*/ 52687 w 584425"/>
                  <a:gd name="connsiteY8" fmla="*/ 343600 h 898298"/>
                  <a:gd name="connsiteX9" fmla="*/ 101553 w 584425"/>
                  <a:gd name="connsiteY9" fmla="*/ 310582 h 898298"/>
                  <a:gd name="connsiteX10" fmla="*/ 155702 w 584425"/>
                  <a:gd name="connsiteY10" fmla="*/ 173228 h 898298"/>
                  <a:gd name="connsiteX11" fmla="*/ 211172 w 584425"/>
                  <a:gd name="connsiteY11" fmla="*/ 152097 h 898298"/>
                  <a:gd name="connsiteX12" fmla="*/ 170049 w 584425"/>
                  <a:gd name="connsiteY12" fmla="*/ 585269 h 898298"/>
                  <a:gd name="connsiteX13" fmla="*/ 24030 w 584425"/>
                  <a:gd name="connsiteY13" fmla="*/ 788640 h 898298"/>
                  <a:gd name="connsiteX14" fmla="*/ 63652 w 584425"/>
                  <a:gd name="connsiteY14" fmla="*/ 872104 h 898298"/>
                  <a:gd name="connsiteX15" fmla="*/ 130787 w 584425"/>
                  <a:gd name="connsiteY15" fmla="*/ 826099 h 898298"/>
                  <a:gd name="connsiteX16" fmla="*/ 244250 w 584425"/>
                  <a:gd name="connsiteY16" fmla="*/ 653967 h 898298"/>
                  <a:gd name="connsiteX17" fmla="*/ 276988 w 584425"/>
                  <a:gd name="connsiteY17" fmla="*/ 497362 h 898298"/>
                  <a:gd name="connsiteX18" fmla="*/ 341042 w 584425"/>
                  <a:gd name="connsiteY18" fmla="*/ 612284 h 898298"/>
                  <a:gd name="connsiteX19" fmla="*/ 393430 w 584425"/>
                  <a:gd name="connsiteY19" fmla="*/ 845470 h 898298"/>
                  <a:gd name="connsiteX20" fmla="*/ 446259 w 584425"/>
                  <a:gd name="connsiteY20" fmla="*/ 898298 h 898298"/>
                  <a:gd name="connsiteX21" fmla="*/ 499087 w 584425"/>
                  <a:gd name="connsiteY21" fmla="*/ 845470 h 898298"/>
                  <a:gd name="connsiteX22" fmla="*/ 449081 w 584425"/>
                  <a:gd name="connsiteY22" fmla="*/ 626351 h 898298"/>
                  <a:gd name="connsiteX23" fmla="*/ 427950 w 584425"/>
                  <a:gd name="connsiteY23" fmla="*/ 560276 h 898298"/>
                  <a:gd name="connsiteX24" fmla="*/ 349847 w 584425"/>
                  <a:gd name="connsiteY24" fmla="*/ 418880 h 898298"/>
                  <a:gd name="connsiteX25" fmla="*/ 385506 w 584425"/>
                  <a:gd name="connsiteY25" fmla="*/ 240584 h 898298"/>
                  <a:gd name="connsiteX26" fmla="*/ 410599 w 584425"/>
                  <a:gd name="connsiteY26" fmla="*/ 298696 h 898298"/>
                  <a:gd name="connsiteX27" fmla="*/ 468491 w 584425"/>
                  <a:gd name="connsiteY27" fmla="*/ 363470 h 898298"/>
                  <a:gd name="connsiteX28" fmla="*/ 522201 w 584425"/>
                  <a:gd name="connsiteY28" fmla="*/ 416299 h 898298"/>
                  <a:gd name="connsiteX29" fmla="*/ 546514 w 584425"/>
                  <a:gd name="connsiteY29" fmla="*/ 418939 h 898298"/>
                  <a:gd name="connsiteX30" fmla="*/ 582413 w 584425"/>
                  <a:gd name="connsiteY30" fmla="*/ 380900 h 898298"/>
                  <a:gd name="connsiteX31" fmla="*/ 539870 w 584425"/>
                  <a:gd name="connsiteY31" fmla="*/ 304018 h 898298"/>
                  <a:gd name="connsiteX0" fmla="*/ 539870 w 584425"/>
                  <a:gd name="connsiteY0" fmla="*/ 304018 h 898298"/>
                  <a:gd name="connsiteX1" fmla="*/ 491944 w 584425"/>
                  <a:gd name="connsiteY1" fmla="*/ 251969 h 898298"/>
                  <a:gd name="connsiteX2" fmla="*/ 390209 w 584425"/>
                  <a:gd name="connsiteY2" fmla="*/ 29491 h 898298"/>
                  <a:gd name="connsiteX3" fmla="*/ 257278 w 584425"/>
                  <a:gd name="connsiteY3" fmla="*/ 4977 h 898298"/>
                  <a:gd name="connsiteX4" fmla="*/ 98912 w 584425"/>
                  <a:gd name="connsiteY4" fmla="*/ 83420 h 898298"/>
                  <a:gd name="connsiteX5" fmla="*/ 69856 w 584425"/>
                  <a:gd name="connsiteY5" fmla="*/ 112475 h 898298"/>
                  <a:gd name="connsiteX6" fmla="*/ 3821 w 584425"/>
                  <a:gd name="connsiteY6" fmla="*/ 270961 h 898298"/>
                  <a:gd name="connsiteX7" fmla="*/ 32876 w 584425"/>
                  <a:gd name="connsiteY7" fmla="*/ 339638 h 898298"/>
                  <a:gd name="connsiteX8" fmla="*/ 52687 w 584425"/>
                  <a:gd name="connsiteY8" fmla="*/ 343600 h 898298"/>
                  <a:gd name="connsiteX9" fmla="*/ 101553 w 584425"/>
                  <a:gd name="connsiteY9" fmla="*/ 310582 h 898298"/>
                  <a:gd name="connsiteX10" fmla="*/ 155702 w 584425"/>
                  <a:gd name="connsiteY10" fmla="*/ 173228 h 898298"/>
                  <a:gd name="connsiteX11" fmla="*/ 211172 w 584425"/>
                  <a:gd name="connsiteY11" fmla="*/ 152097 h 898298"/>
                  <a:gd name="connsiteX12" fmla="*/ 170049 w 584425"/>
                  <a:gd name="connsiteY12" fmla="*/ 585269 h 898298"/>
                  <a:gd name="connsiteX13" fmla="*/ 24030 w 584425"/>
                  <a:gd name="connsiteY13" fmla="*/ 788640 h 898298"/>
                  <a:gd name="connsiteX14" fmla="*/ 63652 w 584425"/>
                  <a:gd name="connsiteY14" fmla="*/ 872104 h 898298"/>
                  <a:gd name="connsiteX15" fmla="*/ 126025 w 584425"/>
                  <a:gd name="connsiteY15" fmla="*/ 838005 h 898298"/>
                  <a:gd name="connsiteX16" fmla="*/ 244250 w 584425"/>
                  <a:gd name="connsiteY16" fmla="*/ 653967 h 898298"/>
                  <a:gd name="connsiteX17" fmla="*/ 276988 w 584425"/>
                  <a:gd name="connsiteY17" fmla="*/ 497362 h 898298"/>
                  <a:gd name="connsiteX18" fmla="*/ 341042 w 584425"/>
                  <a:gd name="connsiteY18" fmla="*/ 612284 h 898298"/>
                  <a:gd name="connsiteX19" fmla="*/ 393430 w 584425"/>
                  <a:gd name="connsiteY19" fmla="*/ 845470 h 898298"/>
                  <a:gd name="connsiteX20" fmla="*/ 446259 w 584425"/>
                  <a:gd name="connsiteY20" fmla="*/ 898298 h 898298"/>
                  <a:gd name="connsiteX21" fmla="*/ 499087 w 584425"/>
                  <a:gd name="connsiteY21" fmla="*/ 845470 h 898298"/>
                  <a:gd name="connsiteX22" fmla="*/ 449081 w 584425"/>
                  <a:gd name="connsiteY22" fmla="*/ 626351 h 898298"/>
                  <a:gd name="connsiteX23" fmla="*/ 427950 w 584425"/>
                  <a:gd name="connsiteY23" fmla="*/ 560276 h 898298"/>
                  <a:gd name="connsiteX24" fmla="*/ 349847 w 584425"/>
                  <a:gd name="connsiteY24" fmla="*/ 418880 h 898298"/>
                  <a:gd name="connsiteX25" fmla="*/ 385506 w 584425"/>
                  <a:gd name="connsiteY25" fmla="*/ 240584 h 898298"/>
                  <a:gd name="connsiteX26" fmla="*/ 410599 w 584425"/>
                  <a:gd name="connsiteY26" fmla="*/ 298696 h 898298"/>
                  <a:gd name="connsiteX27" fmla="*/ 468491 w 584425"/>
                  <a:gd name="connsiteY27" fmla="*/ 363470 h 898298"/>
                  <a:gd name="connsiteX28" fmla="*/ 522201 w 584425"/>
                  <a:gd name="connsiteY28" fmla="*/ 416299 h 898298"/>
                  <a:gd name="connsiteX29" fmla="*/ 546514 w 584425"/>
                  <a:gd name="connsiteY29" fmla="*/ 418939 h 898298"/>
                  <a:gd name="connsiteX30" fmla="*/ 582413 w 584425"/>
                  <a:gd name="connsiteY30" fmla="*/ 380900 h 898298"/>
                  <a:gd name="connsiteX31" fmla="*/ 539870 w 584425"/>
                  <a:gd name="connsiteY31" fmla="*/ 304018 h 898298"/>
                  <a:gd name="connsiteX0" fmla="*/ 539870 w 584425"/>
                  <a:gd name="connsiteY0" fmla="*/ 304018 h 898298"/>
                  <a:gd name="connsiteX1" fmla="*/ 491944 w 584425"/>
                  <a:gd name="connsiteY1" fmla="*/ 251969 h 898298"/>
                  <a:gd name="connsiteX2" fmla="*/ 390209 w 584425"/>
                  <a:gd name="connsiteY2" fmla="*/ 29491 h 898298"/>
                  <a:gd name="connsiteX3" fmla="*/ 257278 w 584425"/>
                  <a:gd name="connsiteY3" fmla="*/ 4977 h 898298"/>
                  <a:gd name="connsiteX4" fmla="*/ 98912 w 584425"/>
                  <a:gd name="connsiteY4" fmla="*/ 83420 h 898298"/>
                  <a:gd name="connsiteX5" fmla="*/ 69856 w 584425"/>
                  <a:gd name="connsiteY5" fmla="*/ 112475 h 898298"/>
                  <a:gd name="connsiteX6" fmla="*/ 3821 w 584425"/>
                  <a:gd name="connsiteY6" fmla="*/ 270961 h 898298"/>
                  <a:gd name="connsiteX7" fmla="*/ 32876 w 584425"/>
                  <a:gd name="connsiteY7" fmla="*/ 339638 h 898298"/>
                  <a:gd name="connsiteX8" fmla="*/ 52687 w 584425"/>
                  <a:gd name="connsiteY8" fmla="*/ 343600 h 898298"/>
                  <a:gd name="connsiteX9" fmla="*/ 101553 w 584425"/>
                  <a:gd name="connsiteY9" fmla="*/ 310582 h 898298"/>
                  <a:gd name="connsiteX10" fmla="*/ 155702 w 584425"/>
                  <a:gd name="connsiteY10" fmla="*/ 173228 h 898298"/>
                  <a:gd name="connsiteX11" fmla="*/ 211172 w 584425"/>
                  <a:gd name="connsiteY11" fmla="*/ 152097 h 898298"/>
                  <a:gd name="connsiteX12" fmla="*/ 170049 w 584425"/>
                  <a:gd name="connsiteY12" fmla="*/ 585269 h 898298"/>
                  <a:gd name="connsiteX13" fmla="*/ 24030 w 584425"/>
                  <a:gd name="connsiteY13" fmla="*/ 788640 h 898298"/>
                  <a:gd name="connsiteX14" fmla="*/ 63652 w 584425"/>
                  <a:gd name="connsiteY14" fmla="*/ 872104 h 898298"/>
                  <a:gd name="connsiteX15" fmla="*/ 126025 w 584425"/>
                  <a:gd name="connsiteY15" fmla="*/ 838005 h 898298"/>
                  <a:gd name="connsiteX16" fmla="*/ 244250 w 584425"/>
                  <a:gd name="connsiteY16" fmla="*/ 653967 h 898298"/>
                  <a:gd name="connsiteX17" fmla="*/ 276988 w 584425"/>
                  <a:gd name="connsiteY17" fmla="*/ 497362 h 898298"/>
                  <a:gd name="connsiteX18" fmla="*/ 341042 w 584425"/>
                  <a:gd name="connsiteY18" fmla="*/ 612284 h 898298"/>
                  <a:gd name="connsiteX19" fmla="*/ 393430 w 584425"/>
                  <a:gd name="connsiteY19" fmla="*/ 845470 h 898298"/>
                  <a:gd name="connsiteX20" fmla="*/ 446259 w 584425"/>
                  <a:gd name="connsiteY20" fmla="*/ 898298 h 898298"/>
                  <a:gd name="connsiteX21" fmla="*/ 499087 w 584425"/>
                  <a:gd name="connsiteY21" fmla="*/ 845470 h 898298"/>
                  <a:gd name="connsiteX22" fmla="*/ 449081 w 584425"/>
                  <a:gd name="connsiteY22" fmla="*/ 626351 h 898298"/>
                  <a:gd name="connsiteX23" fmla="*/ 427950 w 584425"/>
                  <a:gd name="connsiteY23" fmla="*/ 560276 h 898298"/>
                  <a:gd name="connsiteX24" fmla="*/ 371279 w 584425"/>
                  <a:gd name="connsiteY24" fmla="*/ 435549 h 898298"/>
                  <a:gd name="connsiteX25" fmla="*/ 385506 w 584425"/>
                  <a:gd name="connsiteY25" fmla="*/ 240584 h 898298"/>
                  <a:gd name="connsiteX26" fmla="*/ 410599 w 584425"/>
                  <a:gd name="connsiteY26" fmla="*/ 298696 h 898298"/>
                  <a:gd name="connsiteX27" fmla="*/ 468491 w 584425"/>
                  <a:gd name="connsiteY27" fmla="*/ 363470 h 898298"/>
                  <a:gd name="connsiteX28" fmla="*/ 522201 w 584425"/>
                  <a:gd name="connsiteY28" fmla="*/ 416299 h 898298"/>
                  <a:gd name="connsiteX29" fmla="*/ 546514 w 584425"/>
                  <a:gd name="connsiteY29" fmla="*/ 418939 h 898298"/>
                  <a:gd name="connsiteX30" fmla="*/ 582413 w 584425"/>
                  <a:gd name="connsiteY30" fmla="*/ 380900 h 898298"/>
                  <a:gd name="connsiteX31" fmla="*/ 539870 w 584425"/>
                  <a:gd name="connsiteY31" fmla="*/ 304018 h 898298"/>
                  <a:gd name="connsiteX0" fmla="*/ 539870 w 584425"/>
                  <a:gd name="connsiteY0" fmla="*/ 304018 h 898298"/>
                  <a:gd name="connsiteX1" fmla="*/ 491944 w 584425"/>
                  <a:gd name="connsiteY1" fmla="*/ 251969 h 898298"/>
                  <a:gd name="connsiteX2" fmla="*/ 390209 w 584425"/>
                  <a:gd name="connsiteY2" fmla="*/ 29491 h 898298"/>
                  <a:gd name="connsiteX3" fmla="*/ 257278 w 584425"/>
                  <a:gd name="connsiteY3" fmla="*/ 4977 h 898298"/>
                  <a:gd name="connsiteX4" fmla="*/ 98912 w 584425"/>
                  <a:gd name="connsiteY4" fmla="*/ 83420 h 898298"/>
                  <a:gd name="connsiteX5" fmla="*/ 69856 w 584425"/>
                  <a:gd name="connsiteY5" fmla="*/ 112475 h 898298"/>
                  <a:gd name="connsiteX6" fmla="*/ 3821 w 584425"/>
                  <a:gd name="connsiteY6" fmla="*/ 270961 h 898298"/>
                  <a:gd name="connsiteX7" fmla="*/ 32876 w 584425"/>
                  <a:gd name="connsiteY7" fmla="*/ 339638 h 898298"/>
                  <a:gd name="connsiteX8" fmla="*/ 52687 w 584425"/>
                  <a:gd name="connsiteY8" fmla="*/ 343600 h 898298"/>
                  <a:gd name="connsiteX9" fmla="*/ 101553 w 584425"/>
                  <a:gd name="connsiteY9" fmla="*/ 310582 h 898298"/>
                  <a:gd name="connsiteX10" fmla="*/ 155702 w 584425"/>
                  <a:gd name="connsiteY10" fmla="*/ 173228 h 898298"/>
                  <a:gd name="connsiteX11" fmla="*/ 211172 w 584425"/>
                  <a:gd name="connsiteY11" fmla="*/ 152097 h 898298"/>
                  <a:gd name="connsiteX12" fmla="*/ 170049 w 584425"/>
                  <a:gd name="connsiteY12" fmla="*/ 585269 h 898298"/>
                  <a:gd name="connsiteX13" fmla="*/ 24030 w 584425"/>
                  <a:gd name="connsiteY13" fmla="*/ 788640 h 898298"/>
                  <a:gd name="connsiteX14" fmla="*/ 63652 w 584425"/>
                  <a:gd name="connsiteY14" fmla="*/ 872104 h 898298"/>
                  <a:gd name="connsiteX15" fmla="*/ 190319 w 584425"/>
                  <a:gd name="connsiteY15" fmla="*/ 818955 h 898298"/>
                  <a:gd name="connsiteX16" fmla="*/ 244250 w 584425"/>
                  <a:gd name="connsiteY16" fmla="*/ 653967 h 898298"/>
                  <a:gd name="connsiteX17" fmla="*/ 276988 w 584425"/>
                  <a:gd name="connsiteY17" fmla="*/ 497362 h 898298"/>
                  <a:gd name="connsiteX18" fmla="*/ 341042 w 584425"/>
                  <a:gd name="connsiteY18" fmla="*/ 612284 h 898298"/>
                  <a:gd name="connsiteX19" fmla="*/ 393430 w 584425"/>
                  <a:gd name="connsiteY19" fmla="*/ 845470 h 898298"/>
                  <a:gd name="connsiteX20" fmla="*/ 446259 w 584425"/>
                  <a:gd name="connsiteY20" fmla="*/ 898298 h 898298"/>
                  <a:gd name="connsiteX21" fmla="*/ 499087 w 584425"/>
                  <a:gd name="connsiteY21" fmla="*/ 845470 h 898298"/>
                  <a:gd name="connsiteX22" fmla="*/ 449081 w 584425"/>
                  <a:gd name="connsiteY22" fmla="*/ 626351 h 898298"/>
                  <a:gd name="connsiteX23" fmla="*/ 427950 w 584425"/>
                  <a:gd name="connsiteY23" fmla="*/ 560276 h 898298"/>
                  <a:gd name="connsiteX24" fmla="*/ 371279 w 584425"/>
                  <a:gd name="connsiteY24" fmla="*/ 435549 h 898298"/>
                  <a:gd name="connsiteX25" fmla="*/ 385506 w 584425"/>
                  <a:gd name="connsiteY25" fmla="*/ 240584 h 898298"/>
                  <a:gd name="connsiteX26" fmla="*/ 410599 w 584425"/>
                  <a:gd name="connsiteY26" fmla="*/ 298696 h 898298"/>
                  <a:gd name="connsiteX27" fmla="*/ 468491 w 584425"/>
                  <a:gd name="connsiteY27" fmla="*/ 363470 h 898298"/>
                  <a:gd name="connsiteX28" fmla="*/ 522201 w 584425"/>
                  <a:gd name="connsiteY28" fmla="*/ 416299 h 898298"/>
                  <a:gd name="connsiteX29" fmla="*/ 546514 w 584425"/>
                  <a:gd name="connsiteY29" fmla="*/ 418939 h 898298"/>
                  <a:gd name="connsiteX30" fmla="*/ 582413 w 584425"/>
                  <a:gd name="connsiteY30" fmla="*/ 380900 h 898298"/>
                  <a:gd name="connsiteX31" fmla="*/ 539870 w 584425"/>
                  <a:gd name="connsiteY31" fmla="*/ 304018 h 898298"/>
                  <a:gd name="connsiteX0" fmla="*/ 539870 w 584425"/>
                  <a:gd name="connsiteY0" fmla="*/ 304018 h 898298"/>
                  <a:gd name="connsiteX1" fmla="*/ 491944 w 584425"/>
                  <a:gd name="connsiteY1" fmla="*/ 251969 h 898298"/>
                  <a:gd name="connsiteX2" fmla="*/ 390209 w 584425"/>
                  <a:gd name="connsiteY2" fmla="*/ 29491 h 898298"/>
                  <a:gd name="connsiteX3" fmla="*/ 257278 w 584425"/>
                  <a:gd name="connsiteY3" fmla="*/ 4977 h 898298"/>
                  <a:gd name="connsiteX4" fmla="*/ 98912 w 584425"/>
                  <a:gd name="connsiteY4" fmla="*/ 83420 h 898298"/>
                  <a:gd name="connsiteX5" fmla="*/ 69856 w 584425"/>
                  <a:gd name="connsiteY5" fmla="*/ 112475 h 898298"/>
                  <a:gd name="connsiteX6" fmla="*/ 3821 w 584425"/>
                  <a:gd name="connsiteY6" fmla="*/ 270961 h 898298"/>
                  <a:gd name="connsiteX7" fmla="*/ 32876 w 584425"/>
                  <a:gd name="connsiteY7" fmla="*/ 339638 h 898298"/>
                  <a:gd name="connsiteX8" fmla="*/ 52687 w 584425"/>
                  <a:gd name="connsiteY8" fmla="*/ 343600 h 898298"/>
                  <a:gd name="connsiteX9" fmla="*/ 101553 w 584425"/>
                  <a:gd name="connsiteY9" fmla="*/ 310582 h 898298"/>
                  <a:gd name="connsiteX10" fmla="*/ 155702 w 584425"/>
                  <a:gd name="connsiteY10" fmla="*/ 173228 h 898298"/>
                  <a:gd name="connsiteX11" fmla="*/ 211172 w 584425"/>
                  <a:gd name="connsiteY11" fmla="*/ 152097 h 898298"/>
                  <a:gd name="connsiteX12" fmla="*/ 170049 w 584425"/>
                  <a:gd name="connsiteY12" fmla="*/ 585269 h 898298"/>
                  <a:gd name="connsiteX13" fmla="*/ 24030 w 584425"/>
                  <a:gd name="connsiteY13" fmla="*/ 788640 h 898298"/>
                  <a:gd name="connsiteX14" fmla="*/ 127945 w 584425"/>
                  <a:gd name="connsiteY14" fmla="*/ 860198 h 898298"/>
                  <a:gd name="connsiteX15" fmla="*/ 190319 w 584425"/>
                  <a:gd name="connsiteY15" fmla="*/ 818955 h 898298"/>
                  <a:gd name="connsiteX16" fmla="*/ 244250 w 584425"/>
                  <a:gd name="connsiteY16" fmla="*/ 653967 h 898298"/>
                  <a:gd name="connsiteX17" fmla="*/ 276988 w 584425"/>
                  <a:gd name="connsiteY17" fmla="*/ 497362 h 898298"/>
                  <a:gd name="connsiteX18" fmla="*/ 341042 w 584425"/>
                  <a:gd name="connsiteY18" fmla="*/ 612284 h 898298"/>
                  <a:gd name="connsiteX19" fmla="*/ 393430 w 584425"/>
                  <a:gd name="connsiteY19" fmla="*/ 845470 h 898298"/>
                  <a:gd name="connsiteX20" fmla="*/ 446259 w 584425"/>
                  <a:gd name="connsiteY20" fmla="*/ 898298 h 898298"/>
                  <a:gd name="connsiteX21" fmla="*/ 499087 w 584425"/>
                  <a:gd name="connsiteY21" fmla="*/ 845470 h 898298"/>
                  <a:gd name="connsiteX22" fmla="*/ 449081 w 584425"/>
                  <a:gd name="connsiteY22" fmla="*/ 626351 h 898298"/>
                  <a:gd name="connsiteX23" fmla="*/ 427950 w 584425"/>
                  <a:gd name="connsiteY23" fmla="*/ 560276 h 898298"/>
                  <a:gd name="connsiteX24" fmla="*/ 371279 w 584425"/>
                  <a:gd name="connsiteY24" fmla="*/ 435549 h 898298"/>
                  <a:gd name="connsiteX25" fmla="*/ 385506 w 584425"/>
                  <a:gd name="connsiteY25" fmla="*/ 240584 h 898298"/>
                  <a:gd name="connsiteX26" fmla="*/ 410599 w 584425"/>
                  <a:gd name="connsiteY26" fmla="*/ 298696 h 898298"/>
                  <a:gd name="connsiteX27" fmla="*/ 468491 w 584425"/>
                  <a:gd name="connsiteY27" fmla="*/ 363470 h 898298"/>
                  <a:gd name="connsiteX28" fmla="*/ 522201 w 584425"/>
                  <a:gd name="connsiteY28" fmla="*/ 416299 h 898298"/>
                  <a:gd name="connsiteX29" fmla="*/ 546514 w 584425"/>
                  <a:gd name="connsiteY29" fmla="*/ 418939 h 898298"/>
                  <a:gd name="connsiteX30" fmla="*/ 582413 w 584425"/>
                  <a:gd name="connsiteY30" fmla="*/ 380900 h 898298"/>
                  <a:gd name="connsiteX31" fmla="*/ 539870 w 584425"/>
                  <a:gd name="connsiteY31" fmla="*/ 304018 h 898298"/>
                  <a:gd name="connsiteX0" fmla="*/ 539870 w 584425"/>
                  <a:gd name="connsiteY0" fmla="*/ 304018 h 898298"/>
                  <a:gd name="connsiteX1" fmla="*/ 491944 w 584425"/>
                  <a:gd name="connsiteY1" fmla="*/ 251969 h 898298"/>
                  <a:gd name="connsiteX2" fmla="*/ 390209 w 584425"/>
                  <a:gd name="connsiteY2" fmla="*/ 29491 h 898298"/>
                  <a:gd name="connsiteX3" fmla="*/ 257278 w 584425"/>
                  <a:gd name="connsiteY3" fmla="*/ 4977 h 898298"/>
                  <a:gd name="connsiteX4" fmla="*/ 98912 w 584425"/>
                  <a:gd name="connsiteY4" fmla="*/ 83420 h 898298"/>
                  <a:gd name="connsiteX5" fmla="*/ 69856 w 584425"/>
                  <a:gd name="connsiteY5" fmla="*/ 112475 h 898298"/>
                  <a:gd name="connsiteX6" fmla="*/ 3821 w 584425"/>
                  <a:gd name="connsiteY6" fmla="*/ 270961 h 898298"/>
                  <a:gd name="connsiteX7" fmla="*/ 32876 w 584425"/>
                  <a:gd name="connsiteY7" fmla="*/ 339638 h 898298"/>
                  <a:gd name="connsiteX8" fmla="*/ 52687 w 584425"/>
                  <a:gd name="connsiteY8" fmla="*/ 343600 h 898298"/>
                  <a:gd name="connsiteX9" fmla="*/ 101553 w 584425"/>
                  <a:gd name="connsiteY9" fmla="*/ 310582 h 898298"/>
                  <a:gd name="connsiteX10" fmla="*/ 155702 w 584425"/>
                  <a:gd name="connsiteY10" fmla="*/ 173228 h 898298"/>
                  <a:gd name="connsiteX11" fmla="*/ 211172 w 584425"/>
                  <a:gd name="connsiteY11" fmla="*/ 152097 h 898298"/>
                  <a:gd name="connsiteX12" fmla="*/ 170049 w 584425"/>
                  <a:gd name="connsiteY12" fmla="*/ 585269 h 898298"/>
                  <a:gd name="connsiteX13" fmla="*/ 85943 w 584425"/>
                  <a:gd name="connsiteY13" fmla="*/ 771972 h 898298"/>
                  <a:gd name="connsiteX14" fmla="*/ 127945 w 584425"/>
                  <a:gd name="connsiteY14" fmla="*/ 860198 h 898298"/>
                  <a:gd name="connsiteX15" fmla="*/ 190319 w 584425"/>
                  <a:gd name="connsiteY15" fmla="*/ 818955 h 898298"/>
                  <a:gd name="connsiteX16" fmla="*/ 244250 w 584425"/>
                  <a:gd name="connsiteY16" fmla="*/ 653967 h 898298"/>
                  <a:gd name="connsiteX17" fmla="*/ 276988 w 584425"/>
                  <a:gd name="connsiteY17" fmla="*/ 497362 h 898298"/>
                  <a:gd name="connsiteX18" fmla="*/ 341042 w 584425"/>
                  <a:gd name="connsiteY18" fmla="*/ 612284 h 898298"/>
                  <a:gd name="connsiteX19" fmla="*/ 393430 w 584425"/>
                  <a:gd name="connsiteY19" fmla="*/ 845470 h 898298"/>
                  <a:gd name="connsiteX20" fmla="*/ 446259 w 584425"/>
                  <a:gd name="connsiteY20" fmla="*/ 898298 h 898298"/>
                  <a:gd name="connsiteX21" fmla="*/ 499087 w 584425"/>
                  <a:gd name="connsiteY21" fmla="*/ 845470 h 898298"/>
                  <a:gd name="connsiteX22" fmla="*/ 449081 w 584425"/>
                  <a:gd name="connsiteY22" fmla="*/ 626351 h 898298"/>
                  <a:gd name="connsiteX23" fmla="*/ 427950 w 584425"/>
                  <a:gd name="connsiteY23" fmla="*/ 560276 h 898298"/>
                  <a:gd name="connsiteX24" fmla="*/ 371279 w 584425"/>
                  <a:gd name="connsiteY24" fmla="*/ 435549 h 898298"/>
                  <a:gd name="connsiteX25" fmla="*/ 385506 w 584425"/>
                  <a:gd name="connsiteY25" fmla="*/ 240584 h 898298"/>
                  <a:gd name="connsiteX26" fmla="*/ 410599 w 584425"/>
                  <a:gd name="connsiteY26" fmla="*/ 298696 h 898298"/>
                  <a:gd name="connsiteX27" fmla="*/ 468491 w 584425"/>
                  <a:gd name="connsiteY27" fmla="*/ 363470 h 898298"/>
                  <a:gd name="connsiteX28" fmla="*/ 522201 w 584425"/>
                  <a:gd name="connsiteY28" fmla="*/ 416299 h 898298"/>
                  <a:gd name="connsiteX29" fmla="*/ 546514 w 584425"/>
                  <a:gd name="connsiteY29" fmla="*/ 418939 h 898298"/>
                  <a:gd name="connsiteX30" fmla="*/ 582413 w 584425"/>
                  <a:gd name="connsiteY30" fmla="*/ 380900 h 898298"/>
                  <a:gd name="connsiteX31" fmla="*/ 539870 w 584425"/>
                  <a:gd name="connsiteY31" fmla="*/ 304018 h 898298"/>
                  <a:gd name="connsiteX0" fmla="*/ 539870 w 584425"/>
                  <a:gd name="connsiteY0" fmla="*/ 304018 h 898298"/>
                  <a:gd name="connsiteX1" fmla="*/ 491944 w 584425"/>
                  <a:gd name="connsiteY1" fmla="*/ 251969 h 898298"/>
                  <a:gd name="connsiteX2" fmla="*/ 390209 w 584425"/>
                  <a:gd name="connsiteY2" fmla="*/ 29491 h 898298"/>
                  <a:gd name="connsiteX3" fmla="*/ 257278 w 584425"/>
                  <a:gd name="connsiteY3" fmla="*/ 4977 h 898298"/>
                  <a:gd name="connsiteX4" fmla="*/ 98912 w 584425"/>
                  <a:gd name="connsiteY4" fmla="*/ 83420 h 898298"/>
                  <a:gd name="connsiteX5" fmla="*/ 69856 w 584425"/>
                  <a:gd name="connsiteY5" fmla="*/ 112475 h 898298"/>
                  <a:gd name="connsiteX6" fmla="*/ 3821 w 584425"/>
                  <a:gd name="connsiteY6" fmla="*/ 270961 h 898298"/>
                  <a:gd name="connsiteX7" fmla="*/ 32876 w 584425"/>
                  <a:gd name="connsiteY7" fmla="*/ 339638 h 898298"/>
                  <a:gd name="connsiteX8" fmla="*/ 52687 w 584425"/>
                  <a:gd name="connsiteY8" fmla="*/ 343600 h 898298"/>
                  <a:gd name="connsiteX9" fmla="*/ 101553 w 584425"/>
                  <a:gd name="connsiteY9" fmla="*/ 310582 h 898298"/>
                  <a:gd name="connsiteX10" fmla="*/ 155702 w 584425"/>
                  <a:gd name="connsiteY10" fmla="*/ 173228 h 898298"/>
                  <a:gd name="connsiteX11" fmla="*/ 211172 w 584425"/>
                  <a:gd name="connsiteY11" fmla="*/ 152097 h 898298"/>
                  <a:gd name="connsiteX12" fmla="*/ 170049 w 584425"/>
                  <a:gd name="connsiteY12" fmla="*/ 585269 h 898298"/>
                  <a:gd name="connsiteX13" fmla="*/ 85943 w 584425"/>
                  <a:gd name="connsiteY13" fmla="*/ 771972 h 898298"/>
                  <a:gd name="connsiteX14" fmla="*/ 113657 w 584425"/>
                  <a:gd name="connsiteY14" fmla="*/ 853054 h 898298"/>
                  <a:gd name="connsiteX15" fmla="*/ 190319 w 584425"/>
                  <a:gd name="connsiteY15" fmla="*/ 818955 h 898298"/>
                  <a:gd name="connsiteX16" fmla="*/ 244250 w 584425"/>
                  <a:gd name="connsiteY16" fmla="*/ 653967 h 898298"/>
                  <a:gd name="connsiteX17" fmla="*/ 276988 w 584425"/>
                  <a:gd name="connsiteY17" fmla="*/ 497362 h 898298"/>
                  <a:gd name="connsiteX18" fmla="*/ 341042 w 584425"/>
                  <a:gd name="connsiteY18" fmla="*/ 612284 h 898298"/>
                  <a:gd name="connsiteX19" fmla="*/ 393430 w 584425"/>
                  <a:gd name="connsiteY19" fmla="*/ 845470 h 898298"/>
                  <a:gd name="connsiteX20" fmla="*/ 446259 w 584425"/>
                  <a:gd name="connsiteY20" fmla="*/ 898298 h 898298"/>
                  <a:gd name="connsiteX21" fmla="*/ 499087 w 584425"/>
                  <a:gd name="connsiteY21" fmla="*/ 845470 h 898298"/>
                  <a:gd name="connsiteX22" fmla="*/ 449081 w 584425"/>
                  <a:gd name="connsiteY22" fmla="*/ 626351 h 898298"/>
                  <a:gd name="connsiteX23" fmla="*/ 427950 w 584425"/>
                  <a:gd name="connsiteY23" fmla="*/ 560276 h 898298"/>
                  <a:gd name="connsiteX24" fmla="*/ 371279 w 584425"/>
                  <a:gd name="connsiteY24" fmla="*/ 435549 h 898298"/>
                  <a:gd name="connsiteX25" fmla="*/ 385506 w 584425"/>
                  <a:gd name="connsiteY25" fmla="*/ 240584 h 898298"/>
                  <a:gd name="connsiteX26" fmla="*/ 410599 w 584425"/>
                  <a:gd name="connsiteY26" fmla="*/ 298696 h 898298"/>
                  <a:gd name="connsiteX27" fmla="*/ 468491 w 584425"/>
                  <a:gd name="connsiteY27" fmla="*/ 363470 h 898298"/>
                  <a:gd name="connsiteX28" fmla="*/ 522201 w 584425"/>
                  <a:gd name="connsiteY28" fmla="*/ 416299 h 898298"/>
                  <a:gd name="connsiteX29" fmla="*/ 546514 w 584425"/>
                  <a:gd name="connsiteY29" fmla="*/ 418939 h 898298"/>
                  <a:gd name="connsiteX30" fmla="*/ 582413 w 584425"/>
                  <a:gd name="connsiteY30" fmla="*/ 380900 h 898298"/>
                  <a:gd name="connsiteX31" fmla="*/ 539870 w 584425"/>
                  <a:gd name="connsiteY31" fmla="*/ 304018 h 898298"/>
                  <a:gd name="connsiteX0" fmla="*/ 539870 w 584425"/>
                  <a:gd name="connsiteY0" fmla="*/ 304018 h 898298"/>
                  <a:gd name="connsiteX1" fmla="*/ 491944 w 584425"/>
                  <a:gd name="connsiteY1" fmla="*/ 251969 h 898298"/>
                  <a:gd name="connsiteX2" fmla="*/ 390209 w 584425"/>
                  <a:gd name="connsiteY2" fmla="*/ 29491 h 898298"/>
                  <a:gd name="connsiteX3" fmla="*/ 257278 w 584425"/>
                  <a:gd name="connsiteY3" fmla="*/ 4977 h 898298"/>
                  <a:gd name="connsiteX4" fmla="*/ 98912 w 584425"/>
                  <a:gd name="connsiteY4" fmla="*/ 83420 h 898298"/>
                  <a:gd name="connsiteX5" fmla="*/ 69856 w 584425"/>
                  <a:gd name="connsiteY5" fmla="*/ 112475 h 898298"/>
                  <a:gd name="connsiteX6" fmla="*/ 3821 w 584425"/>
                  <a:gd name="connsiteY6" fmla="*/ 270961 h 898298"/>
                  <a:gd name="connsiteX7" fmla="*/ 32876 w 584425"/>
                  <a:gd name="connsiteY7" fmla="*/ 339638 h 898298"/>
                  <a:gd name="connsiteX8" fmla="*/ 52687 w 584425"/>
                  <a:gd name="connsiteY8" fmla="*/ 343600 h 898298"/>
                  <a:gd name="connsiteX9" fmla="*/ 101553 w 584425"/>
                  <a:gd name="connsiteY9" fmla="*/ 310582 h 898298"/>
                  <a:gd name="connsiteX10" fmla="*/ 155702 w 584425"/>
                  <a:gd name="connsiteY10" fmla="*/ 173228 h 898298"/>
                  <a:gd name="connsiteX11" fmla="*/ 211172 w 584425"/>
                  <a:gd name="connsiteY11" fmla="*/ 152097 h 898298"/>
                  <a:gd name="connsiteX12" fmla="*/ 170049 w 584425"/>
                  <a:gd name="connsiteY12" fmla="*/ 585269 h 898298"/>
                  <a:gd name="connsiteX13" fmla="*/ 85943 w 584425"/>
                  <a:gd name="connsiteY13" fmla="*/ 771972 h 898298"/>
                  <a:gd name="connsiteX14" fmla="*/ 113657 w 584425"/>
                  <a:gd name="connsiteY14" fmla="*/ 853054 h 898298"/>
                  <a:gd name="connsiteX15" fmla="*/ 152816 w 584425"/>
                  <a:gd name="connsiteY15" fmla="*/ 846716 h 898298"/>
                  <a:gd name="connsiteX16" fmla="*/ 190319 w 584425"/>
                  <a:gd name="connsiteY16" fmla="*/ 818955 h 898298"/>
                  <a:gd name="connsiteX17" fmla="*/ 244250 w 584425"/>
                  <a:gd name="connsiteY17" fmla="*/ 653967 h 898298"/>
                  <a:gd name="connsiteX18" fmla="*/ 276988 w 584425"/>
                  <a:gd name="connsiteY18" fmla="*/ 497362 h 898298"/>
                  <a:gd name="connsiteX19" fmla="*/ 341042 w 584425"/>
                  <a:gd name="connsiteY19" fmla="*/ 612284 h 898298"/>
                  <a:gd name="connsiteX20" fmla="*/ 393430 w 584425"/>
                  <a:gd name="connsiteY20" fmla="*/ 845470 h 898298"/>
                  <a:gd name="connsiteX21" fmla="*/ 446259 w 584425"/>
                  <a:gd name="connsiteY21" fmla="*/ 898298 h 898298"/>
                  <a:gd name="connsiteX22" fmla="*/ 499087 w 584425"/>
                  <a:gd name="connsiteY22" fmla="*/ 845470 h 898298"/>
                  <a:gd name="connsiteX23" fmla="*/ 449081 w 584425"/>
                  <a:gd name="connsiteY23" fmla="*/ 626351 h 898298"/>
                  <a:gd name="connsiteX24" fmla="*/ 427950 w 584425"/>
                  <a:gd name="connsiteY24" fmla="*/ 560276 h 898298"/>
                  <a:gd name="connsiteX25" fmla="*/ 371279 w 584425"/>
                  <a:gd name="connsiteY25" fmla="*/ 435549 h 898298"/>
                  <a:gd name="connsiteX26" fmla="*/ 385506 w 584425"/>
                  <a:gd name="connsiteY26" fmla="*/ 240584 h 898298"/>
                  <a:gd name="connsiteX27" fmla="*/ 410599 w 584425"/>
                  <a:gd name="connsiteY27" fmla="*/ 298696 h 898298"/>
                  <a:gd name="connsiteX28" fmla="*/ 468491 w 584425"/>
                  <a:gd name="connsiteY28" fmla="*/ 363470 h 898298"/>
                  <a:gd name="connsiteX29" fmla="*/ 522201 w 584425"/>
                  <a:gd name="connsiteY29" fmla="*/ 416299 h 898298"/>
                  <a:gd name="connsiteX30" fmla="*/ 546514 w 584425"/>
                  <a:gd name="connsiteY30" fmla="*/ 418939 h 898298"/>
                  <a:gd name="connsiteX31" fmla="*/ 582413 w 584425"/>
                  <a:gd name="connsiteY31" fmla="*/ 380900 h 898298"/>
                  <a:gd name="connsiteX32" fmla="*/ 539870 w 584425"/>
                  <a:gd name="connsiteY32" fmla="*/ 304018 h 898298"/>
                  <a:gd name="connsiteX0" fmla="*/ 539870 w 584425"/>
                  <a:gd name="connsiteY0" fmla="*/ 304018 h 898298"/>
                  <a:gd name="connsiteX1" fmla="*/ 491944 w 584425"/>
                  <a:gd name="connsiteY1" fmla="*/ 251969 h 898298"/>
                  <a:gd name="connsiteX2" fmla="*/ 390209 w 584425"/>
                  <a:gd name="connsiteY2" fmla="*/ 29491 h 898298"/>
                  <a:gd name="connsiteX3" fmla="*/ 257278 w 584425"/>
                  <a:gd name="connsiteY3" fmla="*/ 4977 h 898298"/>
                  <a:gd name="connsiteX4" fmla="*/ 98912 w 584425"/>
                  <a:gd name="connsiteY4" fmla="*/ 83420 h 898298"/>
                  <a:gd name="connsiteX5" fmla="*/ 69856 w 584425"/>
                  <a:gd name="connsiteY5" fmla="*/ 112475 h 898298"/>
                  <a:gd name="connsiteX6" fmla="*/ 3821 w 584425"/>
                  <a:gd name="connsiteY6" fmla="*/ 270961 h 898298"/>
                  <a:gd name="connsiteX7" fmla="*/ 32876 w 584425"/>
                  <a:gd name="connsiteY7" fmla="*/ 339638 h 898298"/>
                  <a:gd name="connsiteX8" fmla="*/ 52687 w 584425"/>
                  <a:gd name="connsiteY8" fmla="*/ 343600 h 898298"/>
                  <a:gd name="connsiteX9" fmla="*/ 101553 w 584425"/>
                  <a:gd name="connsiteY9" fmla="*/ 310582 h 898298"/>
                  <a:gd name="connsiteX10" fmla="*/ 155702 w 584425"/>
                  <a:gd name="connsiteY10" fmla="*/ 173228 h 898298"/>
                  <a:gd name="connsiteX11" fmla="*/ 211172 w 584425"/>
                  <a:gd name="connsiteY11" fmla="*/ 152097 h 898298"/>
                  <a:gd name="connsiteX12" fmla="*/ 170049 w 584425"/>
                  <a:gd name="connsiteY12" fmla="*/ 585269 h 898298"/>
                  <a:gd name="connsiteX13" fmla="*/ 85943 w 584425"/>
                  <a:gd name="connsiteY13" fmla="*/ 771972 h 898298"/>
                  <a:gd name="connsiteX14" fmla="*/ 113657 w 584425"/>
                  <a:gd name="connsiteY14" fmla="*/ 853054 h 898298"/>
                  <a:gd name="connsiteX15" fmla="*/ 162341 w 584425"/>
                  <a:gd name="connsiteY15" fmla="*/ 853860 h 898298"/>
                  <a:gd name="connsiteX16" fmla="*/ 190319 w 584425"/>
                  <a:gd name="connsiteY16" fmla="*/ 818955 h 898298"/>
                  <a:gd name="connsiteX17" fmla="*/ 244250 w 584425"/>
                  <a:gd name="connsiteY17" fmla="*/ 653967 h 898298"/>
                  <a:gd name="connsiteX18" fmla="*/ 276988 w 584425"/>
                  <a:gd name="connsiteY18" fmla="*/ 497362 h 898298"/>
                  <a:gd name="connsiteX19" fmla="*/ 341042 w 584425"/>
                  <a:gd name="connsiteY19" fmla="*/ 612284 h 898298"/>
                  <a:gd name="connsiteX20" fmla="*/ 393430 w 584425"/>
                  <a:gd name="connsiteY20" fmla="*/ 845470 h 898298"/>
                  <a:gd name="connsiteX21" fmla="*/ 446259 w 584425"/>
                  <a:gd name="connsiteY21" fmla="*/ 898298 h 898298"/>
                  <a:gd name="connsiteX22" fmla="*/ 499087 w 584425"/>
                  <a:gd name="connsiteY22" fmla="*/ 845470 h 898298"/>
                  <a:gd name="connsiteX23" fmla="*/ 449081 w 584425"/>
                  <a:gd name="connsiteY23" fmla="*/ 626351 h 898298"/>
                  <a:gd name="connsiteX24" fmla="*/ 427950 w 584425"/>
                  <a:gd name="connsiteY24" fmla="*/ 560276 h 898298"/>
                  <a:gd name="connsiteX25" fmla="*/ 371279 w 584425"/>
                  <a:gd name="connsiteY25" fmla="*/ 435549 h 898298"/>
                  <a:gd name="connsiteX26" fmla="*/ 385506 w 584425"/>
                  <a:gd name="connsiteY26" fmla="*/ 240584 h 898298"/>
                  <a:gd name="connsiteX27" fmla="*/ 410599 w 584425"/>
                  <a:gd name="connsiteY27" fmla="*/ 298696 h 898298"/>
                  <a:gd name="connsiteX28" fmla="*/ 468491 w 584425"/>
                  <a:gd name="connsiteY28" fmla="*/ 363470 h 898298"/>
                  <a:gd name="connsiteX29" fmla="*/ 522201 w 584425"/>
                  <a:gd name="connsiteY29" fmla="*/ 416299 h 898298"/>
                  <a:gd name="connsiteX30" fmla="*/ 546514 w 584425"/>
                  <a:gd name="connsiteY30" fmla="*/ 418939 h 898298"/>
                  <a:gd name="connsiteX31" fmla="*/ 582413 w 584425"/>
                  <a:gd name="connsiteY31" fmla="*/ 380900 h 898298"/>
                  <a:gd name="connsiteX32" fmla="*/ 539870 w 584425"/>
                  <a:gd name="connsiteY32" fmla="*/ 304018 h 898298"/>
                  <a:gd name="connsiteX0" fmla="*/ 539870 w 584425"/>
                  <a:gd name="connsiteY0" fmla="*/ 304018 h 898298"/>
                  <a:gd name="connsiteX1" fmla="*/ 491944 w 584425"/>
                  <a:gd name="connsiteY1" fmla="*/ 251969 h 898298"/>
                  <a:gd name="connsiteX2" fmla="*/ 390209 w 584425"/>
                  <a:gd name="connsiteY2" fmla="*/ 29491 h 898298"/>
                  <a:gd name="connsiteX3" fmla="*/ 257278 w 584425"/>
                  <a:gd name="connsiteY3" fmla="*/ 4977 h 898298"/>
                  <a:gd name="connsiteX4" fmla="*/ 98912 w 584425"/>
                  <a:gd name="connsiteY4" fmla="*/ 83420 h 898298"/>
                  <a:gd name="connsiteX5" fmla="*/ 69856 w 584425"/>
                  <a:gd name="connsiteY5" fmla="*/ 112475 h 898298"/>
                  <a:gd name="connsiteX6" fmla="*/ 3821 w 584425"/>
                  <a:gd name="connsiteY6" fmla="*/ 270961 h 898298"/>
                  <a:gd name="connsiteX7" fmla="*/ 32876 w 584425"/>
                  <a:gd name="connsiteY7" fmla="*/ 339638 h 898298"/>
                  <a:gd name="connsiteX8" fmla="*/ 52687 w 584425"/>
                  <a:gd name="connsiteY8" fmla="*/ 343600 h 898298"/>
                  <a:gd name="connsiteX9" fmla="*/ 101553 w 584425"/>
                  <a:gd name="connsiteY9" fmla="*/ 310582 h 898298"/>
                  <a:gd name="connsiteX10" fmla="*/ 155702 w 584425"/>
                  <a:gd name="connsiteY10" fmla="*/ 173228 h 898298"/>
                  <a:gd name="connsiteX11" fmla="*/ 211172 w 584425"/>
                  <a:gd name="connsiteY11" fmla="*/ 152097 h 898298"/>
                  <a:gd name="connsiteX12" fmla="*/ 170049 w 584425"/>
                  <a:gd name="connsiteY12" fmla="*/ 585269 h 898298"/>
                  <a:gd name="connsiteX13" fmla="*/ 85943 w 584425"/>
                  <a:gd name="connsiteY13" fmla="*/ 771972 h 898298"/>
                  <a:gd name="connsiteX14" fmla="*/ 113657 w 584425"/>
                  <a:gd name="connsiteY14" fmla="*/ 853054 h 898298"/>
                  <a:gd name="connsiteX15" fmla="*/ 162341 w 584425"/>
                  <a:gd name="connsiteY15" fmla="*/ 853860 h 898298"/>
                  <a:gd name="connsiteX16" fmla="*/ 190319 w 584425"/>
                  <a:gd name="connsiteY16" fmla="*/ 818955 h 898298"/>
                  <a:gd name="connsiteX17" fmla="*/ 246631 w 584425"/>
                  <a:gd name="connsiteY17" fmla="*/ 663492 h 898298"/>
                  <a:gd name="connsiteX18" fmla="*/ 276988 w 584425"/>
                  <a:gd name="connsiteY18" fmla="*/ 497362 h 898298"/>
                  <a:gd name="connsiteX19" fmla="*/ 341042 w 584425"/>
                  <a:gd name="connsiteY19" fmla="*/ 612284 h 898298"/>
                  <a:gd name="connsiteX20" fmla="*/ 393430 w 584425"/>
                  <a:gd name="connsiteY20" fmla="*/ 845470 h 898298"/>
                  <a:gd name="connsiteX21" fmla="*/ 446259 w 584425"/>
                  <a:gd name="connsiteY21" fmla="*/ 898298 h 898298"/>
                  <a:gd name="connsiteX22" fmla="*/ 499087 w 584425"/>
                  <a:gd name="connsiteY22" fmla="*/ 845470 h 898298"/>
                  <a:gd name="connsiteX23" fmla="*/ 449081 w 584425"/>
                  <a:gd name="connsiteY23" fmla="*/ 626351 h 898298"/>
                  <a:gd name="connsiteX24" fmla="*/ 427950 w 584425"/>
                  <a:gd name="connsiteY24" fmla="*/ 560276 h 898298"/>
                  <a:gd name="connsiteX25" fmla="*/ 371279 w 584425"/>
                  <a:gd name="connsiteY25" fmla="*/ 435549 h 898298"/>
                  <a:gd name="connsiteX26" fmla="*/ 385506 w 584425"/>
                  <a:gd name="connsiteY26" fmla="*/ 240584 h 898298"/>
                  <a:gd name="connsiteX27" fmla="*/ 410599 w 584425"/>
                  <a:gd name="connsiteY27" fmla="*/ 298696 h 898298"/>
                  <a:gd name="connsiteX28" fmla="*/ 468491 w 584425"/>
                  <a:gd name="connsiteY28" fmla="*/ 363470 h 898298"/>
                  <a:gd name="connsiteX29" fmla="*/ 522201 w 584425"/>
                  <a:gd name="connsiteY29" fmla="*/ 416299 h 898298"/>
                  <a:gd name="connsiteX30" fmla="*/ 546514 w 584425"/>
                  <a:gd name="connsiteY30" fmla="*/ 418939 h 898298"/>
                  <a:gd name="connsiteX31" fmla="*/ 582413 w 584425"/>
                  <a:gd name="connsiteY31" fmla="*/ 380900 h 898298"/>
                  <a:gd name="connsiteX32" fmla="*/ 539870 w 584425"/>
                  <a:gd name="connsiteY32" fmla="*/ 304018 h 898298"/>
                  <a:gd name="connsiteX0" fmla="*/ 539870 w 584425"/>
                  <a:gd name="connsiteY0" fmla="*/ 304018 h 898298"/>
                  <a:gd name="connsiteX1" fmla="*/ 491944 w 584425"/>
                  <a:gd name="connsiteY1" fmla="*/ 251969 h 898298"/>
                  <a:gd name="connsiteX2" fmla="*/ 390209 w 584425"/>
                  <a:gd name="connsiteY2" fmla="*/ 29491 h 898298"/>
                  <a:gd name="connsiteX3" fmla="*/ 257278 w 584425"/>
                  <a:gd name="connsiteY3" fmla="*/ 4977 h 898298"/>
                  <a:gd name="connsiteX4" fmla="*/ 98912 w 584425"/>
                  <a:gd name="connsiteY4" fmla="*/ 83420 h 898298"/>
                  <a:gd name="connsiteX5" fmla="*/ 69856 w 584425"/>
                  <a:gd name="connsiteY5" fmla="*/ 112475 h 898298"/>
                  <a:gd name="connsiteX6" fmla="*/ 3821 w 584425"/>
                  <a:gd name="connsiteY6" fmla="*/ 270961 h 898298"/>
                  <a:gd name="connsiteX7" fmla="*/ 32876 w 584425"/>
                  <a:gd name="connsiteY7" fmla="*/ 339638 h 898298"/>
                  <a:gd name="connsiteX8" fmla="*/ 52687 w 584425"/>
                  <a:gd name="connsiteY8" fmla="*/ 343600 h 898298"/>
                  <a:gd name="connsiteX9" fmla="*/ 101553 w 584425"/>
                  <a:gd name="connsiteY9" fmla="*/ 310582 h 898298"/>
                  <a:gd name="connsiteX10" fmla="*/ 155702 w 584425"/>
                  <a:gd name="connsiteY10" fmla="*/ 173228 h 898298"/>
                  <a:gd name="connsiteX11" fmla="*/ 211172 w 584425"/>
                  <a:gd name="connsiteY11" fmla="*/ 152097 h 898298"/>
                  <a:gd name="connsiteX12" fmla="*/ 170049 w 584425"/>
                  <a:gd name="connsiteY12" fmla="*/ 585269 h 898298"/>
                  <a:gd name="connsiteX13" fmla="*/ 85943 w 584425"/>
                  <a:gd name="connsiteY13" fmla="*/ 771972 h 898298"/>
                  <a:gd name="connsiteX14" fmla="*/ 113657 w 584425"/>
                  <a:gd name="connsiteY14" fmla="*/ 853054 h 898298"/>
                  <a:gd name="connsiteX15" fmla="*/ 162341 w 584425"/>
                  <a:gd name="connsiteY15" fmla="*/ 853860 h 898298"/>
                  <a:gd name="connsiteX16" fmla="*/ 190319 w 584425"/>
                  <a:gd name="connsiteY16" fmla="*/ 818955 h 898298"/>
                  <a:gd name="connsiteX17" fmla="*/ 246631 w 584425"/>
                  <a:gd name="connsiteY17" fmla="*/ 663492 h 898298"/>
                  <a:gd name="connsiteX18" fmla="*/ 276988 w 584425"/>
                  <a:gd name="connsiteY18" fmla="*/ 497362 h 898298"/>
                  <a:gd name="connsiteX19" fmla="*/ 341042 w 584425"/>
                  <a:gd name="connsiteY19" fmla="*/ 612284 h 898298"/>
                  <a:gd name="connsiteX20" fmla="*/ 393430 w 584425"/>
                  <a:gd name="connsiteY20" fmla="*/ 845470 h 898298"/>
                  <a:gd name="connsiteX21" fmla="*/ 446259 w 584425"/>
                  <a:gd name="connsiteY21" fmla="*/ 898298 h 898298"/>
                  <a:gd name="connsiteX22" fmla="*/ 499087 w 584425"/>
                  <a:gd name="connsiteY22" fmla="*/ 845470 h 898298"/>
                  <a:gd name="connsiteX23" fmla="*/ 449081 w 584425"/>
                  <a:gd name="connsiteY23" fmla="*/ 626351 h 898298"/>
                  <a:gd name="connsiteX24" fmla="*/ 427950 w 584425"/>
                  <a:gd name="connsiteY24" fmla="*/ 560276 h 898298"/>
                  <a:gd name="connsiteX25" fmla="*/ 371279 w 584425"/>
                  <a:gd name="connsiteY25" fmla="*/ 435549 h 898298"/>
                  <a:gd name="connsiteX26" fmla="*/ 385506 w 584425"/>
                  <a:gd name="connsiteY26" fmla="*/ 240584 h 898298"/>
                  <a:gd name="connsiteX27" fmla="*/ 410599 w 584425"/>
                  <a:gd name="connsiteY27" fmla="*/ 298696 h 898298"/>
                  <a:gd name="connsiteX28" fmla="*/ 468491 w 584425"/>
                  <a:gd name="connsiteY28" fmla="*/ 363470 h 898298"/>
                  <a:gd name="connsiteX29" fmla="*/ 522201 w 584425"/>
                  <a:gd name="connsiteY29" fmla="*/ 416299 h 898298"/>
                  <a:gd name="connsiteX30" fmla="*/ 546514 w 584425"/>
                  <a:gd name="connsiteY30" fmla="*/ 418939 h 898298"/>
                  <a:gd name="connsiteX31" fmla="*/ 582413 w 584425"/>
                  <a:gd name="connsiteY31" fmla="*/ 380900 h 898298"/>
                  <a:gd name="connsiteX32" fmla="*/ 539870 w 584425"/>
                  <a:gd name="connsiteY32" fmla="*/ 304018 h 898298"/>
                  <a:gd name="connsiteX0" fmla="*/ 539870 w 584425"/>
                  <a:gd name="connsiteY0" fmla="*/ 304018 h 898298"/>
                  <a:gd name="connsiteX1" fmla="*/ 491944 w 584425"/>
                  <a:gd name="connsiteY1" fmla="*/ 251969 h 898298"/>
                  <a:gd name="connsiteX2" fmla="*/ 390209 w 584425"/>
                  <a:gd name="connsiteY2" fmla="*/ 29491 h 898298"/>
                  <a:gd name="connsiteX3" fmla="*/ 257278 w 584425"/>
                  <a:gd name="connsiteY3" fmla="*/ 4977 h 898298"/>
                  <a:gd name="connsiteX4" fmla="*/ 98912 w 584425"/>
                  <a:gd name="connsiteY4" fmla="*/ 83420 h 898298"/>
                  <a:gd name="connsiteX5" fmla="*/ 69856 w 584425"/>
                  <a:gd name="connsiteY5" fmla="*/ 112475 h 898298"/>
                  <a:gd name="connsiteX6" fmla="*/ 3821 w 584425"/>
                  <a:gd name="connsiteY6" fmla="*/ 270961 h 898298"/>
                  <a:gd name="connsiteX7" fmla="*/ 32876 w 584425"/>
                  <a:gd name="connsiteY7" fmla="*/ 339638 h 898298"/>
                  <a:gd name="connsiteX8" fmla="*/ 52687 w 584425"/>
                  <a:gd name="connsiteY8" fmla="*/ 343600 h 898298"/>
                  <a:gd name="connsiteX9" fmla="*/ 101553 w 584425"/>
                  <a:gd name="connsiteY9" fmla="*/ 310582 h 898298"/>
                  <a:gd name="connsiteX10" fmla="*/ 155702 w 584425"/>
                  <a:gd name="connsiteY10" fmla="*/ 173228 h 898298"/>
                  <a:gd name="connsiteX11" fmla="*/ 211172 w 584425"/>
                  <a:gd name="connsiteY11" fmla="*/ 152097 h 898298"/>
                  <a:gd name="connsiteX12" fmla="*/ 170049 w 584425"/>
                  <a:gd name="connsiteY12" fmla="*/ 585269 h 898298"/>
                  <a:gd name="connsiteX13" fmla="*/ 85943 w 584425"/>
                  <a:gd name="connsiteY13" fmla="*/ 771972 h 898298"/>
                  <a:gd name="connsiteX14" fmla="*/ 113657 w 584425"/>
                  <a:gd name="connsiteY14" fmla="*/ 853054 h 898298"/>
                  <a:gd name="connsiteX15" fmla="*/ 162341 w 584425"/>
                  <a:gd name="connsiteY15" fmla="*/ 853860 h 898298"/>
                  <a:gd name="connsiteX16" fmla="*/ 190319 w 584425"/>
                  <a:gd name="connsiteY16" fmla="*/ 818955 h 898298"/>
                  <a:gd name="connsiteX17" fmla="*/ 246631 w 584425"/>
                  <a:gd name="connsiteY17" fmla="*/ 663492 h 898298"/>
                  <a:gd name="connsiteX18" fmla="*/ 300800 w 584425"/>
                  <a:gd name="connsiteY18" fmla="*/ 518794 h 898298"/>
                  <a:gd name="connsiteX19" fmla="*/ 341042 w 584425"/>
                  <a:gd name="connsiteY19" fmla="*/ 612284 h 898298"/>
                  <a:gd name="connsiteX20" fmla="*/ 393430 w 584425"/>
                  <a:gd name="connsiteY20" fmla="*/ 845470 h 898298"/>
                  <a:gd name="connsiteX21" fmla="*/ 446259 w 584425"/>
                  <a:gd name="connsiteY21" fmla="*/ 898298 h 898298"/>
                  <a:gd name="connsiteX22" fmla="*/ 499087 w 584425"/>
                  <a:gd name="connsiteY22" fmla="*/ 845470 h 898298"/>
                  <a:gd name="connsiteX23" fmla="*/ 449081 w 584425"/>
                  <a:gd name="connsiteY23" fmla="*/ 626351 h 898298"/>
                  <a:gd name="connsiteX24" fmla="*/ 427950 w 584425"/>
                  <a:gd name="connsiteY24" fmla="*/ 560276 h 898298"/>
                  <a:gd name="connsiteX25" fmla="*/ 371279 w 584425"/>
                  <a:gd name="connsiteY25" fmla="*/ 435549 h 898298"/>
                  <a:gd name="connsiteX26" fmla="*/ 385506 w 584425"/>
                  <a:gd name="connsiteY26" fmla="*/ 240584 h 898298"/>
                  <a:gd name="connsiteX27" fmla="*/ 410599 w 584425"/>
                  <a:gd name="connsiteY27" fmla="*/ 298696 h 898298"/>
                  <a:gd name="connsiteX28" fmla="*/ 468491 w 584425"/>
                  <a:gd name="connsiteY28" fmla="*/ 363470 h 898298"/>
                  <a:gd name="connsiteX29" fmla="*/ 522201 w 584425"/>
                  <a:gd name="connsiteY29" fmla="*/ 416299 h 898298"/>
                  <a:gd name="connsiteX30" fmla="*/ 546514 w 584425"/>
                  <a:gd name="connsiteY30" fmla="*/ 418939 h 898298"/>
                  <a:gd name="connsiteX31" fmla="*/ 582413 w 584425"/>
                  <a:gd name="connsiteY31" fmla="*/ 380900 h 898298"/>
                  <a:gd name="connsiteX32" fmla="*/ 539870 w 584425"/>
                  <a:gd name="connsiteY32" fmla="*/ 304018 h 898298"/>
                  <a:gd name="connsiteX0" fmla="*/ 539870 w 584425"/>
                  <a:gd name="connsiteY0" fmla="*/ 304018 h 898298"/>
                  <a:gd name="connsiteX1" fmla="*/ 491944 w 584425"/>
                  <a:gd name="connsiteY1" fmla="*/ 251969 h 898298"/>
                  <a:gd name="connsiteX2" fmla="*/ 390209 w 584425"/>
                  <a:gd name="connsiteY2" fmla="*/ 29491 h 898298"/>
                  <a:gd name="connsiteX3" fmla="*/ 257278 w 584425"/>
                  <a:gd name="connsiteY3" fmla="*/ 4977 h 898298"/>
                  <a:gd name="connsiteX4" fmla="*/ 98912 w 584425"/>
                  <a:gd name="connsiteY4" fmla="*/ 83420 h 898298"/>
                  <a:gd name="connsiteX5" fmla="*/ 69856 w 584425"/>
                  <a:gd name="connsiteY5" fmla="*/ 112475 h 898298"/>
                  <a:gd name="connsiteX6" fmla="*/ 3821 w 584425"/>
                  <a:gd name="connsiteY6" fmla="*/ 270961 h 898298"/>
                  <a:gd name="connsiteX7" fmla="*/ 32876 w 584425"/>
                  <a:gd name="connsiteY7" fmla="*/ 339638 h 898298"/>
                  <a:gd name="connsiteX8" fmla="*/ 52687 w 584425"/>
                  <a:gd name="connsiteY8" fmla="*/ 343600 h 898298"/>
                  <a:gd name="connsiteX9" fmla="*/ 101553 w 584425"/>
                  <a:gd name="connsiteY9" fmla="*/ 310582 h 898298"/>
                  <a:gd name="connsiteX10" fmla="*/ 155702 w 584425"/>
                  <a:gd name="connsiteY10" fmla="*/ 173228 h 898298"/>
                  <a:gd name="connsiteX11" fmla="*/ 211172 w 584425"/>
                  <a:gd name="connsiteY11" fmla="*/ 152097 h 898298"/>
                  <a:gd name="connsiteX12" fmla="*/ 170049 w 584425"/>
                  <a:gd name="connsiteY12" fmla="*/ 585269 h 898298"/>
                  <a:gd name="connsiteX13" fmla="*/ 85943 w 584425"/>
                  <a:gd name="connsiteY13" fmla="*/ 771972 h 898298"/>
                  <a:gd name="connsiteX14" fmla="*/ 113657 w 584425"/>
                  <a:gd name="connsiteY14" fmla="*/ 853054 h 898298"/>
                  <a:gd name="connsiteX15" fmla="*/ 162341 w 584425"/>
                  <a:gd name="connsiteY15" fmla="*/ 853860 h 898298"/>
                  <a:gd name="connsiteX16" fmla="*/ 190319 w 584425"/>
                  <a:gd name="connsiteY16" fmla="*/ 818955 h 898298"/>
                  <a:gd name="connsiteX17" fmla="*/ 246631 w 584425"/>
                  <a:gd name="connsiteY17" fmla="*/ 663492 h 898298"/>
                  <a:gd name="connsiteX18" fmla="*/ 300800 w 584425"/>
                  <a:gd name="connsiteY18" fmla="*/ 518794 h 898298"/>
                  <a:gd name="connsiteX19" fmla="*/ 341042 w 584425"/>
                  <a:gd name="connsiteY19" fmla="*/ 612284 h 898298"/>
                  <a:gd name="connsiteX20" fmla="*/ 393430 w 584425"/>
                  <a:gd name="connsiteY20" fmla="*/ 845470 h 898298"/>
                  <a:gd name="connsiteX21" fmla="*/ 446259 w 584425"/>
                  <a:gd name="connsiteY21" fmla="*/ 898298 h 898298"/>
                  <a:gd name="connsiteX22" fmla="*/ 499087 w 584425"/>
                  <a:gd name="connsiteY22" fmla="*/ 845470 h 898298"/>
                  <a:gd name="connsiteX23" fmla="*/ 449081 w 584425"/>
                  <a:gd name="connsiteY23" fmla="*/ 626351 h 898298"/>
                  <a:gd name="connsiteX24" fmla="*/ 427950 w 584425"/>
                  <a:gd name="connsiteY24" fmla="*/ 560276 h 898298"/>
                  <a:gd name="connsiteX25" fmla="*/ 371279 w 584425"/>
                  <a:gd name="connsiteY25" fmla="*/ 435549 h 898298"/>
                  <a:gd name="connsiteX26" fmla="*/ 385506 w 584425"/>
                  <a:gd name="connsiteY26" fmla="*/ 240584 h 898298"/>
                  <a:gd name="connsiteX27" fmla="*/ 410599 w 584425"/>
                  <a:gd name="connsiteY27" fmla="*/ 298696 h 898298"/>
                  <a:gd name="connsiteX28" fmla="*/ 468491 w 584425"/>
                  <a:gd name="connsiteY28" fmla="*/ 363470 h 898298"/>
                  <a:gd name="connsiteX29" fmla="*/ 522201 w 584425"/>
                  <a:gd name="connsiteY29" fmla="*/ 416299 h 898298"/>
                  <a:gd name="connsiteX30" fmla="*/ 546514 w 584425"/>
                  <a:gd name="connsiteY30" fmla="*/ 418939 h 898298"/>
                  <a:gd name="connsiteX31" fmla="*/ 582413 w 584425"/>
                  <a:gd name="connsiteY31" fmla="*/ 380900 h 898298"/>
                  <a:gd name="connsiteX32" fmla="*/ 539870 w 584425"/>
                  <a:gd name="connsiteY32" fmla="*/ 304018 h 898298"/>
                  <a:gd name="connsiteX0" fmla="*/ 539870 w 584084"/>
                  <a:gd name="connsiteY0" fmla="*/ 304018 h 898298"/>
                  <a:gd name="connsiteX1" fmla="*/ 491944 w 584084"/>
                  <a:gd name="connsiteY1" fmla="*/ 251969 h 898298"/>
                  <a:gd name="connsiteX2" fmla="*/ 390209 w 584084"/>
                  <a:gd name="connsiteY2" fmla="*/ 29491 h 898298"/>
                  <a:gd name="connsiteX3" fmla="*/ 257278 w 584084"/>
                  <a:gd name="connsiteY3" fmla="*/ 4977 h 898298"/>
                  <a:gd name="connsiteX4" fmla="*/ 98912 w 584084"/>
                  <a:gd name="connsiteY4" fmla="*/ 83420 h 898298"/>
                  <a:gd name="connsiteX5" fmla="*/ 69856 w 584084"/>
                  <a:gd name="connsiteY5" fmla="*/ 112475 h 898298"/>
                  <a:gd name="connsiteX6" fmla="*/ 3821 w 584084"/>
                  <a:gd name="connsiteY6" fmla="*/ 270961 h 898298"/>
                  <a:gd name="connsiteX7" fmla="*/ 32876 w 584084"/>
                  <a:gd name="connsiteY7" fmla="*/ 339638 h 898298"/>
                  <a:gd name="connsiteX8" fmla="*/ 52687 w 584084"/>
                  <a:gd name="connsiteY8" fmla="*/ 343600 h 898298"/>
                  <a:gd name="connsiteX9" fmla="*/ 101553 w 584084"/>
                  <a:gd name="connsiteY9" fmla="*/ 310582 h 898298"/>
                  <a:gd name="connsiteX10" fmla="*/ 155702 w 584084"/>
                  <a:gd name="connsiteY10" fmla="*/ 173228 h 898298"/>
                  <a:gd name="connsiteX11" fmla="*/ 211172 w 584084"/>
                  <a:gd name="connsiteY11" fmla="*/ 152097 h 898298"/>
                  <a:gd name="connsiteX12" fmla="*/ 170049 w 584084"/>
                  <a:gd name="connsiteY12" fmla="*/ 585269 h 898298"/>
                  <a:gd name="connsiteX13" fmla="*/ 85943 w 584084"/>
                  <a:gd name="connsiteY13" fmla="*/ 771972 h 898298"/>
                  <a:gd name="connsiteX14" fmla="*/ 113657 w 584084"/>
                  <a:gd name="connsiteY14" fmla="*/ 853054 h 898298"/>
                  <a:gd name="connsiteX15" fmla="*/ 162341 w 584084"/>
                  <a:gd name="connsiteY15" fmla="*/ 853860 h 898298"/>
                  <a:gd name="connsiteX16" fmla="*/ 190319 w 584084"/>
                  <a:gd name="connsiteY16" fmla="*/ 818955 h 898298"/>
                  <a:gd name="connsiteX17" fmla="*/ 246631 w 584084"/>
                  <a:gd name="connsiteY17" fmla="*/ 663492 h 898298"/>
                  <a:gd name="connsiteX18" fmla="*/ 300800 w 584084"/>
                  <a:gd name="connsiteY18" fmla="*/ 518794 h 898298"/>
                  <a:gd name="connsiteX19" fmla="*/ 341042 w 584084"/>
                  <a:gd name="connsiteY19" fmla="*/ 612284 h 898298"/>
                  <a:gd name="connsiteX20" fmla="*/ 393430 w 584084"/>
                  <a:gd name="connsiteY20" fmla="*/ 845470 h 898298"/>
                  <a:gd name="connsiteX21" fmla="*/ 446259 w 584084"/>
                  <a:gd name="connsiteY21" fmla="*/ 898298 h 898298"/>
                  <a:gd name="connsiteX22" fmla="*/ 499087 w 584084"/>
                  <a:gd name="connsiteY22" fmla="*/ 845470 h 898298"/>
                  <a:gd name="connsiteX23" fmla="*/ 449081 w 584084"/>
                  <a:gd name="connsiteY23" fmla="*/ 626351 h 898298"/>
                  <a:gd name="connsiteX24" fmla="*/ 427950 w 584084"/>
                  <a:gd name="connsiteY24" fmla="*/ 560276 h 898298"/>
                  <a:gd name="connsiteX25" fmla="*/ 371279 w 584084"/>
                  <a:gd name="connsiteY25" fmla="*/ 435549 h 898298"/>
                  <a:gd name="connsiteX26" fmla="*/ 385506 w 584084"/>
                  <a:gd name="connsiteY26" fmla="*/ 240584 h 898298"/>
                  <a:gd name="connsiteX27" fmla="*/ 410599 w 584084"/>
                  <a:gd name="connsiteY27" fmla="*/ 298696 h 898298"/>
                  <a:gd name="connsiteX28" fmla="*/ 468491 w 584084"/>
                  <a:gd name="connsiteY28" fmla="*/ 363470 h 898298"/>
                  <a:gd name="connsiteX29" fmla="*/ 522201 w 584084"/>
                  <a:gd name="connsiteY29" fmla="*/ 416299 h 898298"/>
                  <a:gd name="connsiteX30" fmla="*/ 546514 w 584084"/>
                  <a:gd name="connsiteY30" fmla="*/ 418939 h 898298"/>
                  <a:gd name="connsiteX31" fmla="*/ 582413 w 584084"/>
                  <a:gd name="connsiteY31" fmla="*/ 380900 h 898298"/>
                  <a:gd name="connsiteX32" fmla="*/ 539870 w 584084"/>
                  <a:gd name="connsiteY32" fmla="*/ 304018 h 8982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584084" h="898298">
                    <a:moveTo>
                      <a:pt x="539870" y="304018"/>
                    </a:moveTo>
                    <a:lnTo>
                      <a:pt x="491944" y="251969"/>
                    </a:lnTo>
                    <a:lnTo>
                      <a:pt x="390209" y="29491"/>
                    </a:lnTo>
                    <a:cubicBezTo>
                      <a:pt x="371719" y="-3527"/>
                      <a:pt x="305828" y="-4011"/>
                      <a:pt x="257278" y="4977"/>
                    </a:cubicBezTo>
                    <a:cubicBezTo>
                      <a:pt x="208729" y="13965"/>
                      <a:pt x="142055" y="64710"/>
                      <a:pt x="98912" y="83420"/>
                    </a:cubicBezTo>
                    <a:cubicBezTo>
                      <a:pt x="85705" y="88703"/>
                      <a:pt x="75139" y="99268"/>
                      <a:pt x="69856" y="112475"/>
                    </a:cubicBezTo>
                    <a:lnTo>
                      <a:pt x="3821" y="270961"/>
                    </a:lnTo>
                    <a:cubicBezTo>
                      <a:pt x="-6745" y="297375"/>
                      <a:pt x="5141" y="329072"/>
                      <a:pt x="32876" y="339638"/>
                    </a:cubicBezTo>
                    <a:cubicBezTo>
                      <a:pt x="39480" y="342279"/>
                      <a:pt x="46083" y="343600"/>
                      <a:pt x="52687" y="343600"/>
                    </a:cubicBezTo>
                    <a:cubicBezTo>
                      <a:pt x="73818" y="343600"/>
                      <a:pt x="93629" y="331713"/>
                      <a:pt x="101553" y="310582"/>
                    </a:cubicBezTo>
                    <a:lnTo>
                      <a:pt x="155702" y="173228"/>
                    </a:lnTo>
                    <a:lnTo>
                      <a:pt x="211172" y="152097"/>
                    </a:lnTo>
                    <a:lnTo>
                      <a:pt x="170049" y="585269"/>
                    </a:lnTo>
                    <a:lnTo>
                      <a:pt x="85943" y="771972"/>
                    </a:lnTo>
                    <a:cubicBezTo>
                      <a:pt x="68210" y="819778"/>
                      <a:pt x="100924" y="839406"/>
                      <a:pt x="113657" y="853054"/>
                    </a:cubicBezTo>
                    <a:cubicBezTo>
                      <a:pt x="126390" y="866702"/>
                      <a:pt x="149564" y="859543"/>
                      <a:pt x="162341" y="853860"/>
                    </a:cubicBezTo>
                    <a:cubicBezTo>
                      <a:pt x="175118" y="848177"/>
                      <a:pt x="175080" y="851080"/>
                      <a:pt x="190319" y="818955"/>
                    </a:cubicBezTo>
                    <a:lnTo>
                      <a:pt x="246631" y="663492"/>
                    </a:lnTo>
                    <a:cubicBezTo>
                      <a:pt x="276951" y="595208"/>
                      <a:pt x="278715" y="525741"/>
                      <a:pt x="300800" y="518794"/>
                    </a:cubicBezTo>
                    <a:lnTo>
                      <a:pt x="341042" y="612284"/>
                    </a:lnTo>
                    <a:lnTo>
                      <a:pt x="393430" y="845470"/>
                    </a:lnTo>
                    <a:cubicBezTo>
                      <a:pt x="393430" y="874525"/>
                      <a:pt x="417203" y="898298"/>
                      <a:pt x="446259" y="898298"/>
                    </a:cubicBezTo>
                    <a:cubicBezTo>
                      <a:pt x="475314" y="898298"/>
                      <a:pt x="499087" y="874525"/>
                      <a:pt x="499087" y="845470"/>
                    </a:cubicBezTo>
                    <a:lnTo>
                      <a:pt x="449081" y="626351"/>
                    </a:lnTo>
                    <a:cubicBezTo>
                      <a:pt x="449081" y="609182"/>
                      <a:pt x="441157" y="569521"/>
                      <a:pt x="427950" y="560276"/>
                    </a:cubicBezTo>
                    <a:lnTo>
                      <a:pt x="371279" y="435549"/>
                    </a:lnTo>
                    <a:lnTo>
                      <a:pt x="385506" y="240584"/>
                    </a:lnTo>
                    <a:lnTo>
                      <a:pt x="410599" y="298696"/>
                    </a:lnTo>
                    <a:cubicBezTo>
                      <a:pt x="417203" y="311903"/>
                      <a:pt x="453963" y="358187"/>
                      <a:pt x="468491" y="363470"/>
                    </a:cubicBezTo>
                    <a:lnTo>
                      <a:pt x="522201" y="416299"/>
                    </a:lnTo>
                    <a:cubicBezTo>
                      <a:pt x="527484" y="417619"/>
                      <a:pt x="539910" y="418939"/>
                      <a:pt x="546514" y="418939"/>
                    </a:cubicBezTo>
                    <a:cubicBezTo>
                      <a:pt x="568966" y="418939"/>
                      <a:pt x="574489" y="402031"/>
                      <a:pt x="582413" y="380900"/>
                    </a:cubicBezTo>
                    <a:cubicBezTo>
                      <a:pt x="591658" y="353165"/>
                      <a:pt x="560462" y="325169"/>
                      <a:pt x="539870" y="304018"/>
                    </a:cubicBezTo>
                    <a:close/>
                  </a:path>
                </a:pathLst>
              </a:custGeom>
              <a:solidFill>
                <a:srgbClr val="4D4D4D"/>
              </a:solidFill>
              <a:ln w="3770" cap="flat">
                <a:noFill/>
                <a:prstDash val="solid"/>
                <a:miter/>
              </a:ln>
            </p:spPr>
            <p:txBody>
              <a:bodyPr rtlCol="0" anchor="ctr"/>
              <a:lstStyle/>
              <a:p>
                <a:endParaRPr lang="en-GB" sz="740"/>
              </a:p>
            </p:txBody>
          </p:sp>
        </p:grpSp>
      </p:grpSp>
      <p:grpSp>
        <p:nvGrpSpPr>
          <p:cNvPr id="14" name="Group 13">
            <a:extLst>
              <a:ext uri="{FF2B5EF4-FFF2-40B4-BE49-F238E27FC236}">
                <a16:creationId xmlns:a16="http://schemas.microsoft.com/office/drawing/2014/main" id="{FB17702D-589A-D744-C340-18AB2B2A428B}"/>
              </a:ext>
            </a:extLst>
          </p:cNvPr>
          <p:cNvGrpSpPr>
            <a:grpSpLocks noChangeAspect="1"/>
          </p:cNvGrpSpPr>
          <p:nvPr/>
        </p:nvGrpSpPr>
        <p:grpSpPr>
          <a:xfrm>
            <a:off x="1192664" y="1861757"/>
            <a:ext cx="226046" cy="226046"/>
            <a:chOff x="1226005" y="1359021"/>
            <a:chExt cx="128278" cy="128278"/>
          </a:xfrm>
        </p:grpSpPr>
        <p:sp>
          <p:nvSpPr>
            <p:cNvPr id="102" name="Oval 101">
              <a:extLst>
                <a:ext uri="{FF2B5EF4-FFF2-40B4-BE49-F238E27FC236}">
                  <a16:creationId xmlns:a16="http://schemas.microsoft.com/office/drawing/2014/main" id="{6FD0348A-B8AF-43B6-BC79-B9793C92F072}"/>
                </a:ext>
              </a:extLst>
            </p:cNvPr>
            <p:cNvSpPr/>
            <p:nvPr/>
          </p:nvSpPr>
          <p:spPr>
            <a:xfrm>
              <a:off x="1226005" y="1359021"/>
              <a:ext cx="128278" cy="128278"/>
            </a:xfrm>
            <a:prstGeom prst="ellipse">
              <a:avLst/>
            </a:prstGeom>
            <a:solidFill>
              <a:schemeClr val="bg1">
                <a:lumMod val="65000"/>
              </a:schemeClr>
            </a:solidFill>
            <a:ln w="6350">
              <a:solidFill>
                <a:srgbClr val="4D4D4D"/>
              </a:solidFill>
              <a:extLst>
                <a:ext uri="{C807C97D-BFC1-408E-A445-0C87EB9F89A2}">
                  <ask:lineSketchStyleProps xmlns:ask="http://schemas.microsoft.com/office/drawing/2018/sketchyshapes" sd="3978248048">
                    <a:custGeom>
                      <a:avLst/>
                      <a:gdLst>
                        <a:gd name="connsiteX0" fmla="*/ 0 w 504000"/>
                        <a:gd name="connsiteY0" fmla="*/ 252000 h 504000"/>
                        <a:gd name="connsiteX1" fmla="*/ 252000 w 504000"/>
                        <a:gd name="connsiteY1" fmla="*/ 0 h 504000"/>
                        <a:gd name="connsiteX2" fmla="*/ 504000 w 504000"/>
                        <a:gd name="connsiteY2" fmla="*/ 252000 h 504000"/>
                        <a:gd name="connsiteX3" fmla="*/ 252000 w 504000"/>
                        <a:gd name="connsiteY3" fmla="*/ 504000 h 504000"/>
                        <a:gd name="connsiteX4" fmla="*/ 0 w 504000"/>
                        <a:gd name="connsiteY4" fmla="*/ 252000 h 504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04000" h="504000" fill="none" extrusionOk="0">
                          <a:moveTo>
                            <a:pt x="0" y="252000"/>
                          </a:moveTo>
                          <a:cubicBezTo>
                            <a:pt x="10215" y="121361"/>
                            <a:pt x="108227" y="-5764"/>
                            <a:pt x="252000" y="0"/>
                          </a:cubicBezTo>
                          <a:cubicBezTo>
                            <a:pt x="365645" y="1603"/>
                            <a:pt x="495676" y="146461"/>
                            <a:pt x="504000" y="252000"/>
                          </a:cubicBezTo>
                          <a:cubicBezTo>
                            <a:pt x="504107" y="359184"/>
                            <a:pt x="374048" y="509862"/>
                            <a:pt x="252000" y="504000"/>
                          </a:cubicBezTo>
                          <a:cubicBezTo>
                            <a:pt x="101159" y="488907"/>
                            <a:pt x="20161" y="379868"/>
                            <a:pt x="0" y="252000"/>
                          </a:cubicBezTo>
                          <a:close/>
                        </a:path>
                        <a:path w="504000" h="504000" stroke="0" extrusionOk="0">
                          <a:moveTo>
                            <a:pt x="0" y="252000"/>
                          </a:moveTo>
                          <a:cubicBezTo>
                            <a:pt x="-2454" y="108298"/>
                            <a:pt x="144402" y="-14082"/>
                            <a:pt x="252000" y="0"/>
                          </a:cubicBezTo>
                          <a:cubicBezTo>
                            <a:pt x="400050" y="18812"/>
                            <a:pt x="477128" y="125353"/>
                            <a:pt x="504000" y="252000"/>
                          </a:cubicBezTo>
                          <a:cubicBezTo>
                            <a:pt x="484323" y="374101"/>
                            <a:pt x="415844" y="494832"/>
                            <a:pt x="252000" y="504000"/>
                          </a:cubicBezTo>
                          <a:cubicBezTo>
                            <a:pt x="93898" y="484274"/>
                            <a:pt x="10706" y="399289"/>
                            <a:pt x="0" y="252000"/>
                          </a:cubicBezTo>
                          <a:close/>
                        </a:path>
                      </a:pathLst>
                    </a:custGeom>
                    <ask:type>
                      <ask:lineSketchNone/>
                    </ask:type>
                  </ask:lineSketchStyleProps>
                </a:ext>
              </a:extLst>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70"/>
            </a:p>
          </p:txBody>
        </p:sp>
        <p:pic>
          <p:nvPicPr>
            <p:cNvPr id="103" name="Graphic 102" descr="Thought bubble with solid fill">
              <a:extLst>
                <a:ext uri="{FF2B5EF4-FFF2-40B4-BE49-F238E27FC236}">
                  <a16:creationId xmlns:a16="http://schemas.microsoft.com/office/drawing/2014/main" id="{6C581C59-A7C4-4F99-870D-1BA41F5266A7}"/>
                </a:ext>
              </a:extLst>
            </p:cNvPr>
            <p:cNvPicPr>
              <a:picLocks noChangeAspect="1"/>
            </p:cNvPicPr>
            <p:nvPr/>
          </p:nvPicPr>
          <p:blipFill>
            <a:blip r:embed="rId12" cstate="print">
              <a:extLst>
                <a:ext uri="{28A0092B-C50C-407E-A947-70E740481C1C}">
                  <a14:useLocalDpi xmlns:a14="http://schemas.microsoft.com/office/drawing/2010/main"/>
                </a:ext>
                <a:ext uri="{96DAC541-7B7A-43D3-8B79-37D633B846F1}">
                  <asvg:svgBlip xmlns:asvg="http://schemas.microsoft.com/office/drawing/2016/SVG/main" r:embed="rId13"/>
                </a:ext>
              </a:extLst>
            </a:blip>
            <a:srcRect/>
            <a:stretch/>
          </p:blipFill>
          <p:spPr>
            <a:xfrm>
              <a:off x="1251728" y="1379332"/>
              <a:ext cx="87656" cy="87656"/>
            </a:xfrm>
            <a:prstGeom prst="rect">
              <a:avLst/>
            </a:prstGeom>
          </p:spPr>
        </p:pic>
      </p:grpSp>
      <p:grpSp>
        <p:nvGrpSpPr>
          <p:cNvPr id="116" name="Group 115">
            <a:extLst>
              <a:ext uri="{FF2B5EF4-FFF2-40B4-BE49-F238E27FC236}">
                <a16:creationId xmlns:a16="http://schemas.microsoft.com/office/drawing/2014/main" id="{0BFE8D7D-42E3-40AE-AB90-8A1C20A9400D}"/>
              </a:ext>
            </a:extLst>
          </p:cNvPr>
          <p:cNvGrpSpPr>
            <a:grpSpLocks noChangeAspect="1"/>
          </p:cNvGrpSpPr>
          <p:nvPr/>
        </p:nvGrpSpPr>
        <p:grpSpPr>
          <a:xfrm>
            <a:off x="1308636" y="2807771"/>
            <a:ext cx="473444" cy="145387"/>
            <a:chOff x="6969137" y="2720022"/>
            <a:chExt cx="586160" cy="177800"/>
          </a:xfrm>
          <a:solidFill>
            <a:srgbClr val="4D4D4D"/>
          </a:solidFill>
        </p:grpSpPr>
        <p:pic>
          <p:nvPicPr>
            <p:cNvPr id="117" name="Graphic 116" descr="Heart with solid fill">
              <a:extLst>
                <a:ext uri="{FF2B5EF4-FFF2-40B4-BE49-F238E27FC236}">
                  <a16:creationId xmlns:a16="http://schemas.microsoft.com/office/drawing/2014/main" id="{0260EADC-F714-45FC-BE4B-9E1433B475A2}"/>
                </a:ext>
              </a:extLst>
            </p:cNvPr>
            <p:cNvPicPr>
              <a:picLocks noChangeAspect="1"/>
            </p:cNvPicPr>
            <p:nvPr/>
          </p:nvPicPr>
          <p:blipFill>
            <a:blip r:embed="rId14" cstate="print">
              <a:extLst>
                <a:ext uri="{28A0092B-C50C-407E-A947-70E740481C1C}">
                  <a14:useLocalDpi xmlns:a14="http://schemas.microsoft.com/office/drawing/2010/main"/>
                </a:ext>
                <a:ext uri="{96DAC541-7B7A-43D3-8B79-37D633B846F1}">
                  <asvg:svgBlip xmlns:asvg="http://schemas.microsoft.com/office/drawing/2016/SVG/main" r:embed="rId15"/>
                </a:ext>
              </a:extLst>
            </a:blip>
            <a:stretch>
              <a:fillRect/>
            </a:stretch>
          </p:blipFill>
          <p:spPr>
            <a:xfrm>
              <a:off x="7240325" y="2720022"/>
              <a:ext cx="177800" cy="177800"/>
            </a:xfrm>
            <a:prstGeom prst="rect">
              <a:avLst/>
            </a:prstGeom>
          </p:spPr>
        </p:pic>
        <p:pic>
          <p:nvPicPr>
            <p:cNvPr id="118" name="Graphic 117" descr="Heart with solid fill">
              <a:extLst>
                <a:ext uri="{FF2B5EF4-FFF2-40B4-BE49-F238E27FC236}">
                  <a16:creationId xmlns:a16="http://schemas.microsoft.com/office/drawing/2014/main" id="{8564AB7F-7994-4D46-A6A0-9D41C6457B79}"/>
                </a:ext>
              </a:extLst>
            </p:cNvPr>
            <p:cNvPicPr>
              <a:picLocks noChangeAspect="1"/>
            </p:cNvPicPr>
            <p:nvPr/>
          </p:nvPicPr>
          <p:blipFill>
            <a:blip r:embed="rId14" cstate="print">
              <a:extLst>
                <a:ext uri="{28A0092B-C50C-407E-A947-70E740481C1C}">
                  <a14:useLocalDpi xmlns:a14="http://schemas.microsoft.com/office/drawing/2010/main"/>
                </a:ext>
                <a:ext uri="{96DAC541-7B7A-43D3-8B79-37D633B846F1}">
                  <asvg:svgBlip xmlns:asvg="http://schemas.microsoft.com/office/drawing/2016/SVG/main" r:embed="rId15"/>
                </a:ext>
              </a:extLst>
            </a:blip>
            <a:stretch>
              <a:fillRect/>
            </a:stretch>
          </p:blipFill>
          <p:spPr>
            <a:xfrm>
              <a:off x="7377497" y="2720022"/>
              <a:ext cx="177800" cy="177800"/>
            </a:xfrm>
            <a:prstGeom prst="rect">
              <a:avLst/>
            </a:prstGeom>
          </p:spPr>
        </p:pic>
        <p:pic>
          <p:nvPicPr>
            <p:cNvPr id="119" name="Graphic 118" descr="Heart with solid fill">
              <a:extLst>
                <a:ext uri="{FF2B5EF4-FFF2-40B4-BE49-F238E27FC236}">
                  <a16:creationId xmlns:a16="http://schemas.microsoft.com/office/drawing/2014/main" id="{1CF3D60E-ABDB-4BF3-A7C9-CA2E610CFE89}"/>
                </a:ext>
              </a:extLst>
            </p:cNvPr>
            <p:cNvPicPr>
              <a:picLocks noChangeAspect="1"/>
            </p:cNvPicPr>
            <p:nvPr/>
          </p:nvPicPr>
          <p:blipFill>
            <a:blip r:embed="rId14" cstate="print">
              <a:extLst>
                <a:ext uri="{28A0092B-C50C-407E-A947-70E740481C1C}">
                  <a14:useLocalDpi xmlns:a14="http://schemas.microsoft.com/office/drawing/2010/main"/>
                </a:ext>
                <a:ext uri="{96DAC541-7B7A-43D3-8B79-37D633B846F1}">
                  <asvg:svgBlip xmlns:asvg="http://schemas.microsoft.com/office/drawing/2016/SVG/main" r:embed="rId15"/>
                </a:ext>
              </a:extLst>
            </a:blip>
            <a:stretch>
              <a:fillRect/>
            </a:stretch>
          </p:blipFill>
          <p:spPr>
            <a:xfrm>
              <a:off x="7106309" y="2720022"/>
              <a:ext cx="177800" cy="177800"/>
            </a:xfrm>
            <a:prstGeom prst="rect">
              <a:avLst/>
            </a:prstGeom>
          </p:spPr>
        </p:pic>
        <p:pic>
          <p:nvPicPr>
            <p:cNvPr id="120" name="Graphic 119" descr="Heart with solid fill">
              <a:extLst>
                <a:ext uri="{FF2B5EF4-FFF2-40B4-BE49-F238E27FC236}">
                  <a16:creationId xmlns:a16="http://schemas.microsoft.com/office/drawing/2014/main" id="{3F21A94D-4A00-492B-94D8-5054EA5CF1C0}"/>
                </a:ext>
              </a:extLst>
            </p:cNvPr>
            <p:cNvPicPr>
              <a:picLocks noChangeAspect="1"/>
            </p:cNvPicPr>
            <p:nvPr/>
          </p:nvPicPr>
          <p:blipFill>
            <a:blip r:embed="rId14" cstate="print">
              <a:extLst>
                <a:ext uri="{28A0092B-C50C-407E-A947-70E740481C1C}">
                  <a14:useLocalDpi xmlns:a14="http://schemas.microsoft.com/office/drawing/2010/main"/>
                </a:ext>
                <a:ext uri="{96DAC541-7B7A-43D3-8B79-37D633B846F1}">
                  <asvg:svgBlip xmlns:asvg="http://schemas.microsoft.com/office/drawing/2016/SVG/main" r:embed="rId15"/>
                </a:ext>
              </a:extLst>
            </a:blip>
            <a:stretch>
              <a:fillRect/>
            </a:stretch>
          </p:blipFill>
          <p:spPr>
            <a:xfrm>
              <a:off x="6969137" y="2720022"/>
              <a:ext cx="177800" cy="177800"/>
            </a:xfrm>
            <a:prstGeom prst="rect">
              <a:avLst/>
            </a:prstGeom>
          </p:spPr>
        </p:pic>
      </p:grpSp>
      <p:pic>
        <p:nvPicPr>
          <p:cNvPr id="122" name="Graphic 121" descr="Angel face with solid fill with solid fill">
            <a:extLst>
              <a:ext uri="{FF2B5EF4-FFF2-40B4-BE49-F238E27FC236}">
                <a16:creationId xmlns:a16="http://schemas.microsoft.com/office/drawing/2014/main" id="{870C9E49-D4BF-46D8-93B5-0687470DFD02}"/>
              </a:ext>
            </a:extLst>
          </p:cNvPr>
          <p:cNvPicPr>
            <a:picLocks noChangeAspect="1"/>
          </p:cNvPicPr>
          <p:nvPr/>
        </p:nvPicPr>
        <p:blipFill>
          <a:blip r:embed="rId16" cstate="print">
            <a:extLst>
              <a:ext uri="{28A0092B-C50C-407E-A947-70E740481C1C}">
                <a14:useLocalDpi xmlns:a14="http://schemas.microsoft.com/office/drawing/2010/main"/>
              </a:ext>
              <a:ext uri="{96DAC541-7B7A-43D3-8B79-37D633B846F1}">
                <asvg:svgBlip xmlns:asvg="http://schemas.microsoft.com/office/drawing/2016/SVG/main" r:embed="rId17"/>
              </a:ext>
            </a:extLst>
          </a:blip>
          <a:srcRect/>
          <a:stretch/>
        </p:blipFill>
        <p:spPr>
          <a:xfrm>
            <a:off x="1430890" y="3060848"/>
            <a:ext cx="228006" cy="228006"/>
          </a:xfrm>
          <a:prstGeom prst="rect">
            <a:avLst/>
          </a:prstGeom>
        </p:spPr>
      </p:pic>
      <p:grpSp>
        <p:nvGrpSpPr>
          <p:cNvPr id="123" name="Group 122">
            <a:extLst>
              <a:ext uri="{FF2B5EF4-FFF2-40B4-BE49-F238E27FC236}">
                <a16:creationId xmlns:a16="http://schemas.microsoft.com/office/drawing/2014/main" id="{1D9E4A60-3CD8-4513-9A94-29F0B2B7CC80}"/>
              </a:ext>
            </a:extLst>
          </p:cNvPr>
          <p:cNvGrpSpPr>
            <a:grpSpLocks noChangeAspect="1"/>
          </p:cNvGrpSpPr>
          <p:nvPr/>
        </p:nvGrpSpPr>
        <p:grpSpPr>
          <a:xfrm>
            <a:off x="1325457" y="2504083"/>
            <a:ext cx="473932" cy="174796"/>
            <a:chOff x="5450847" y="4296822"/>
            <a:chExt cx="663762" cy="244809"/>
          </a:xfrm>
          <a:solidFill>
            <a:srgbClr val="4D4D4D"/>
          </a:solidFill>
        </p:grpSpPr>
        <p:pic>
          <p:nvPicPr>
            <p:cNvPr id="124" name="Graphic 123" descr="Marketing with solid fill">
              <a:extLst>
                <a:ext uri="{FF2B5EF4-FFF2-40B4-BE49-F238E27FC236}">
                  <a16:creationId xmlns:a16="http://schemas.microsoft.com/office/drawing/2014/main" id="{BCB0ACE4-3186-4CA1-A078-CB27248F1AAD}"/>
                </a:ext>
              </a:extLst>
            </p:cNvPr>
            <p:cNvPicPr>
              <a:picLocks noChangeAspect="1"/>
            </p:cNvPicPr>
            <p:nvPr/>
          </p:nvPicPr>
          <p:blipFill>
            <a:blip r:embed="rId18" cstate="print">
              <a:extLst>
                <a:ext uri="{28A0092B-C50C-407E-A947-70E740481C1C}">
                  <a14:useLocalDpi xmlns:a14="http://schemas.microsoft.com/office/drawing/2010/main"/>
                </a:ext>
                <a:ext uri="{96DAC541-7B7A-43D3-8B79-37D633B846F1}">
                  <asvg:svgBlip xmlns:asvg="http://schemas.microsoft.com/office/drawing/2016/SVG/main" r:embed="rId19"/>
                </a:ext>
              </a:extLst>
            </a:blip>
            <a:stretch>
              <a:fillRect/>
            </a:stretch>
          </p:blipFill>
          <p:spPr>
            <a:xfrm>
              <a:off x="5660323" y="4296822"/>
              <a:ext cx="244809" cy="244809"/>
            </a:xfrm>
            <a:prstGeom prst="rect">
              <a:avLst/>
            </a:prstGeom>
          </p:spPr>
        </p:pic>
        <p:pic>
          <p:nvPicPr>
            <p:cNvPr id="125" name="Graphic 124" descr="Marketing with solid fill">
              <a:extLst>
                <a:ext uri="{FF2B5EF4-FFF2-40B4-BE49-F238E27FC236}">
                  <a16:creationId xmlns:a16="http://schemas.microsoft.com/office/drawing/2014/main" id="{17A45152-22F4-4B2B-80AE-485D8EF6B623}"/>
                </a:ext>
              </a:extLst>
            </p:cNvPr>
            <p:cNvPicPr>
              <a:picLocks noChangeAspect="1"/>
            </p:cNvPicPr>
            <p:nvPr/>
          </p:nvPicPr>
          <p:blipFill>
            <a:blip r:embed="rId18" cstate="print">
              <a:extLst>
                <a:ext uri="{28A0092B-C50C-407E-A947-70E740481C1C}">
                  <a14:useLocalDpi xmlns:a14="http://schemas.microsoft.com/office/drawing/2010/main"/>
                </a:ext>
                <a:ext uri="{96DAC541-7B7A-43D3-8B79-37D633B846F1}">
                  <asvg:svgBlip xmlns:asvg="http://schemas.microsoft.com/office/drawing/2016/SVG/main" r:embed="rId19"/>
                </a:ext>
              </a:extLst>
            </a:blip>
            <a:stretch>
              <a:fillRect/>
            </a:stretch>
          </p:blipFill>
          <p:spPr>
            <a:xfrm>
              <a:off x="5450847" y="4296822"/>
              <a:ext cx="244809" cy="244809"/>
            </a:xfrm>
            <a:prstGeom prst="rect">
              <a:avLst/>
            </a:prstGeom>
          </p:spPr>
        </p:pic>
        <p:pic>
          <p:nvPicPr>
            <p:cNvPr id="126" name="Graphic 125" descr="Marketing with solid fill">
              <a:extLst>
                <a:ext uri="{FF2B5EF4-FFF2-40B4-BE49-F238E27FC236}">
                  <a16:creationId xmlns:a16="http://schemas.microsoft.com/office/drawing/2014/main" id="{66819787-C966-409D-9D91-D560C82E4D3F}"/>
                </a:ext>
              </a:extLst>
            </p:cNvPr>
            <p:cNvPicPr>
              <a:picLocks noChangeAspect="1"/>
            </p:cNvPicPr>
            <p:nvPr/>
          </p:nvPicPr>
          <p:blipFill>
            <a:blip r:embed="rId18" cstate="print">
              <a:extLst>
                <a:ext uri="{28A0092B-C50C-407E-A947-70E740481C1C}">
                  <a14:useLocalDpi xmlns:a14="http://schemas.microsoft.com/office/drawing/2010/main"/>
                </a:ext>
                <a:ext uri="{96DAC541-7B7A-43D3-8B79-37D633B846F1}">
                  <asvg:svgBlip xmlns:asvg="http://schemas.microsoft.com/office/drawing/2016/SVG/main" r:embed="rId19"/>
                </a:ext>
              </a:extLst>
            </a:blip>
            <a:stretch>
              <a:fillRect/>
            </a:stretch>
          </p:blipFill>
          <p:spPr>
            <a:xfrm>
              <a:off x="5869800" y="4296822"/>
              <a:ext cx="244809" cy="244809"/>
            </a:xfrm>
            <a:prstGeom prst="rect">
              <a:avLst/>
            </a:prstGeom>
          </p:spPr>
        </p:pic>
      </p:grpSp>
      <p:sp>
        <p:nvSpPr>
          <p:cNvPr id="32" name="Freeform: Shape 31">
            <a:extLst>
              <a:ext uri="{FF2B5EF4-FFF2-40B4-BE49-F238E27FC236}">
                <a16:creationId xmlns:a16="http://schemas.microsoft.com/office/drawing/2014/main" id="{1D64B0B4-A412-FEC2-E5B6-A5FB660E4D53}"/>
              </a:ext>
            </a:extLst>
          </p:cNvPr>
          <p:cNvSpPr/>
          <p:nvPr/>
        </p:nvSpPr>
        <p:spPr>
          <a:xfrm>
            <a:off x="1483782" y="2292566"/>
            <a:ext cx="47530" cy="48463"/>
          </a:xfrm>
          <a:custGeom>
            <a:avLst/>
            <a:gdLst>
              <a:gd name="connsiteX0" fmla="*/ 0 w 37812"/>
              <a:gd name="connsiteY0" fmla="*/ 0 h 38554"/>
              <a:gd name="connsiteX1" fmla="*/ 37813 w 37812"/>
              <a:gd name="connsiteY1" fmla="*/ 0 h 38554"/>
              <a:gd name="connsiteX2" fmla="*/ 37813 w 37812"/>
              <a:gd name="connsiteY2" fmla="*/ 38554 h 38554"/>
              <a:gd name="connsiteX3" fmla="*/ 0 w 37812"/>
              <a:gd name="connsiteY3" fmla="*/ 38554 h 38554"/>
            </a:gdLst>
            <a:ahLst/>
            <a:cxnLst>
              <a:cxn ang="0">
                <a:pos x="connsiteX0" y="connsiteY0"/>
              </a:cxn>
              <a:cxn ang="0">
                <a:pos x="connsiteX1" y="connsiteY1"/>
              </a:cxn>
              <a:cxn ang="0">
                <a:pos x="connsiteX2" y="connsiteY2"/>
              </a:cxn>
              <a:cxn ang="0">
                <a:pos x="connsiteX3" y="connsiteY3"/>
              </a:cxn>
            </a:cxnLst>
            <a:rect l="l" t="t" r="r" b="b"/>
            <a:pathLst>
              <a:path w="37812" h="38554">
                <a:moveTo>
                  <a:pt x="0" y="0"/>
                </a:moveTo>
                <a:lnTo>
                  <a:pt x="37813" y="0"/>
                </a:lnTo>
                <a:lnTo>
                  <a:pt x="37813" y="38554"/>
                </a:lnTo>
                <a:lnTo>
                  <a:pt x="0" y="38554"/>
                </a:lnTo>
                <a:close/>
              </a:path>
            </a:pathLst>
          </a:custGeom>
          <a:noFill/>
          <a:ln w="2679" cap="flat">
            <a:solidFill>
              <a:schemeClr val="bg2">
                <a:lumMod val="50000"/>
              </a:schemeClr>
            </a:solidFill>
            <a:prstDash val="solid"/>
            <a:miter/>
          </a:ln>
        </p:spPr>
        <p:txBody>
          <a:bodyPr rtlCol="0" anchor="ctr"/>
          <a:lstStyle/>
          <a:p>
            <a:endParaRPr lang="en-GB" sz="2960"/>
          </a:p>
        </p:txBody>
      </p:sp>
      <p:sp>
        <p:nvSpPr>
          <p:cNvPr id="34" name="Freeform: Shape 33">
            <a:extLst>
              <a:ext uri="{FF2B5EF4-FFF2-40B4-BE49-F238E27FC236}">
                <a16:creationId xmlns:a16="http://schemas.microsoft.com/office/drawing/2014/main" id="{8F85509D-0A63-3F40-34E6-1BBBFB9A4BA1}"/>
              </a:ext>
            </a:extLst>
          </p:cNvPr>
          <p:cNvSpPr/>
          <p:nvPr/>
        </p:nvSpPr>
        <p:spPr>
          <a:xfrm>
            <a:off x="1544893" y="2265307"/>
            <a:ext cx="47530" cy="75722"/>
          </a:xfrm>
          <a:custGeom>
            <a:avLst/>
            <a:gdLst>
              <a:gd name="connsiteX0" fmla="*/ 0 w 37812"/>
              <a:gd name="connsiteY0" fmla="*/ 0 h 60240"/>
              <a:gd name="connsiteX1" fmla="*/ 37813 w 37812"/>
              <a:gd name="connsiteY1" fmla="*/ 0 h 60240"/>
              <a:gd name="connsiteX2" fmla="*/ 37813 w 37812"/>
              <a:gd name="connsiteY2" fmla="*/ 60241 h 60240"/>
              <a:gd name="connsiteX3" fmla="*/ 0 w 37812"/>
              <a:gd name="connsiteY3" fmla="*/ 60241 h 60240"/>
            </a:gdLst>
            <a:ahLst/>
            <a:cxnLst>
              <a:cxn ang="0">
                <a:pos x="connsiteX0" y="connsiteY0"/>
              </a:cxn>
              <a:cxn ang="0">
                <a:pos x="connsiteX1" y="connsiteY1"/>
              </a:cxn>
              <a:cxn ang="0">
                <a:pos x="connsiteX2" y="connsiteY2"/>
              </a:cxn>
              <a:cxn ang="0">
                <a:pos x="connsiteX3" y="connsiteY3"/>
              </a:cxn>
            </a:cxnLst>
            <a:rect l="l" t="t" r="r" b="b"/>
            <a:pathLst>
              <a:path w="37812" h="60240">
                <a:moveTo>
                  <a:pt x="0" y="0"/>
                </a:moveTo>
                <a:lnTo>
                  <a:pt x="37813" y="0"/>
                </a:lnTo>
                <a:lnTo>
                  <a:pt x="37813" y="60241"/>
                </a:lnTo>
                <a:lnTo>
                  <a:pt x="0" y="60241"/>
                </a:lnTo>
                <a:close/>
              </a:path>
            </a:pathLst>
          </a:custGeom>
          <a:noFill/>
          <a:ln w="2679" cap="flat">
            <a:solidFill>
              <a:schemeClr val="bg2">
                <a:lumMod val="50000"/>
              </a:schemeClr>
            </a:solidFill>
            <a:prstDash val="solid"/>
            <a:miter/>
          </a:ln>
        </p:spPr>
        <p:txBody>
          <a:bodyPr rtlCol="0" anchor="ctr"/>
          <a:lstStyle/>
          <a:p>
            <a:endParaRPr lang="en-GB" sz="2960"/>
          </a:p>
        </p:txBody>
      </p:sp>
      <p:sp>
        <p:nvSpPr>
          <p:cNvPr id="36" name="Freeform: Shape 35">
            <a:extLst>
              <a:ext uri="{FF2B5EF4-FFF2-40B4-BE49-F238E27FC236}">
                <a16:creationId xmlns:a16="http://schemas.microsoft.com/office/drawing/2014/main" id="{FAB7C976-89D2-6502-E842-A135B842F89A}"/>
              </a:ext>
            </a:extLst>
          </p:cNvPr>
          <p:cNvSpPr/>
          <p:nvPr/>
        </p:nvSpPr>
        <p:spPr>
          <a:xfrm>
            <a:off x="1606004" y="2238047"/>
            <a:ext cx="47530" cy="102983"/>
          </a:xfrm>
          <a:custGeom>
            <a:avLst/>
            <a:gdLst>
              <a:gd name="connsiteX0" fmla="*/ 0 w 37812"/>
              <a:gd name="connsiteY0" fmla="*/ 0 h 81927"/>
              <a:gd name="connsiteX1" fmla="*/ 37813 w 37812"/>
              <a:gd name="connsiteY1" fmla="*/ 0 h 81927"/>
              <a:gd name="connsiteX2" fmla="*/ 37813 w 37812"/>
              <a:gd name="connsiteY2" fmla="*/ 81927 h 81927"/>
              <a:gd name="connsiteX3" fmla="*/ 0 w 37812"/>
              <a:gd name="connsiteY3" fmla="*/ 81927 h 81927"/>
            </a:gdLst>
            <a:ahLst/>
            <a:cxnLst>
              <a:cxn ang="0">
                <a:pos x="connsiteX0" y="connsiteY0"/>
              </a:cxn>
              <a:cxn ang="0">
                <a:pos x="connsiteX1" y="connsiteY1"/>
              </a:cxn>
              <a:cxn ang="0">
                <a:pos x="connsiteX2" y="connsiteY2"/>
              </a:cxn>
              <a:cxn ang="0">
                <a:pos x="connsiteX3" y="connsiteY3"/>
              </a:cxn>
            </a:cxnLst>
            <a:rect l="l" t="t" r="r" b="b"/>
            <a:pathLst>
              <a:path w="37812" h="81927">
                <a:moveTo>
                  <a:pt x="0" y="0"/>
                </a:moveTo>
                <a:lnTo>
                  <a:pt x="37813" y="0"/>
                </a:lnTo>
                <a:lnTo>
                  <a:pt x="37813" y="81927"/>
                </a:lnTo>
                <a:lnTo>
                  <a:pt x="0" y="81927"/>
                </a:lnTo>
                <a:close/>
              </a:path>
            </a:pathLst>
          </a:custGeom>
          <a:noFill/>
          <a:ln w="2679" cap="flat">
            <a:solidFill>
              <a:schemeClr val="bg2">
                <a:lumMod val="50000"/>
              </a:schemeClr>
            </a:solidFill>
            <a:prstDash val="solid"/>
            <a:miter/>
          </a:ln>
        </p:spPr>
        <p:txBody>
          <a:bodyPr rtlCol="0" anchor="ctr"/>
          <a:lstStyle/>
          <a:p>
            <a:endParaRPr lang="en-GB" sz="2960"/>
          </a:p>
        </p:txBody>
      </p:sp>
      <p:sp>
        <p:nvSpPr>
          <p:cNvPr id="38" name="Freeform: Shape 37">
            <a:extLst>
              <a:ext uri="{FF2B5EF4-FFF2-40B4-BE49-F238E27FC236}">
                <a16:creationId xmlns:a16="http://schemas.microsoft.com/office/drawing/2014/main" id="{736BF3ED-A653-8277-E3EB-6F3429F0FCE2}"/>
              </a:ext>
            </a:extLst>
          </p:cNvPr>
          <p:cNvSpPr/>
          <p:nvPr/>
        </p:nvSpPr>
        <p:spPr>
          <a:xfrm>
            <a:off x="1422670" y="2319828"/>
            <a:ext cx="47530" cy="21202"/>
          </a:xfrm>
          <a:custGeom>
            <a:avLst/>
            <a:gdLst>
              <a:gd name="connsiteX0" fmla="*/ 0 w 37812"/>
              <a:gd name="connsiteY0" fmla="*/ 0 h 16867"/>
              <a:gd name="connsiteX1" fmla="*/ 37813 w 37812"/>
              <a:gd name="connsiteY1" fmla="*/ 0 h 16867"/>
              <a:gd name="connsiteX2" fmla="*/ 37813 w 37812"/>
              <a:gd name="connsiteY2" fmla="*/ 16867 h 16867"/>
              <a:gd name="connsiteX3" fmla="*/ 0 w 37812"/>
              <a:gd name="connsiteY3" fmla="*/ 16867 h 16867"/>
            </a:gdLst>
            <a:ahLst/>
            <a:cxnLst>
              <a:cxn ang="0">
                <a:pos x="connsiteX0" y="connsiteY0"/>
              </a:cxn>
              <a:cxn ang="0">
                <a:pos x="connsiteX1" y="connsiteY1"/>
              </a:cxn>
              <a:cxn ang="0">
                <a:pos x="connsiteX2" y="connsiteY2"/>
              </a:cxn>
              <a:cxn ang="0">
                <a:pos x="connsiteX3" y="connsiteY3"/>
              </a:cxn>
            </a:cxnLst>
            <a:rect l="l" t="t" r="r" b="b"/>
            <a:pathLst>
              <a:path w="37812" h="16867">
                <a:moveTo>
                  <a:pt x="0" y="0"/>
                </a:moveTo>
                <a:lnTo>
                  <a:pt x="37813" y="0"/>
                </a:lnTo>
                <a:lnTo>
                  <a:pt x="37813" y="16867"/>
                </a:lnTo>
                <a:lnTo>
                  <a:pt x="0" y="16867"/>
                </a:lnTo>
                <a:close/>
              </a:path>
            </a:pathLst>
          </a:custGeom>
          <a:solidFill>
            <a:srgbClr val="4D4D4D"/>
          </a:solidFill>
          <a:ln w="2679" cap="flat">
            <a:solidFill>
              <a:srgbClr val="4D4D4D"/>
            </a:solidFill>
            <a:prstDash val="solid"/>
            <a:miter/>
          </a:ln>
        </p:spPr>
        <p:txBody>
          <a:bodyPr rtlCol="0" anchor="ctr"/>
          <a:lstStyle/>
          <a:p>
            <a:endParaRPr lang="en-GB" sz="2960"/>
          </a:p>
        </p:txBody>
      </p:sp>
      <p:sp>
        <p:nvSpPr>
          <p:cNvPr id="129" name="Freeform: Shape 128">
            <a:extLst>
              <a:ext uri="{FF2B5EF4-FFF2-40B4-BE49-F238E27FC236}">
                <a16:creationId xmlns:a16="http://schemas.microsoft.com/office/drawing/2014/main" id="{571C5B5D-8304-921A-345B-7564A1CFE65A}"/>
              </a:ext>
            </a:extLst>
          </p:cNvPr>
          <p:cNvSpPr/>
          <p:nvPr/>
        </p:nvSpPr>
        <p:spPr>
          <a:xfrm>
            <a:off x="1666116" y="2205123"/>
            <a:ext cx="47530" cy="135757"/>
          </a:xfrm>
          <a:custGeom>
            <a:avLst/>
            <a:gdLst>
              <a:gd name="connsiteX0" fmla="*/ 0 w 37812"/>
              <a:gd name="connsiteY0" fmla="*/ 0 h 81927"/>
              <a:gd name="connsiteX1" fmla="*/ 37813 w 37812"/>
              <a:gd name="connsiteY1" fmla="*/ 0 h 81927"/>
              <a:gd name="connsiteX2" fmla="*/ 37813 w 37812"/>
              <a:gd name="connsiteY2" fmla="*/ 81927 h 81927"/>
              <a:gd name="connsiteX3" fmla="*/ 0 w 37812"/>
              <a:gd name="connsiteY3" fmla="*/ 81927 h 81927"/>
            </a:gdLst>
            <a:ahLst/>
            <a:cxnLst>
              <a:cxn ang="0">
                <a:pos x="connsiteX0" y="connsiteY0"/>
              </a:cxn>
              <a:cxn ang="0">
                <a:pos x="connsiteX1" y="connsiteY1"/>
              </a:cxn>
              <a:cxn ang="0">
                <a:pos x="connsiteX2" y="connsiteY2"/>
              </a:cxn>
              <a:cxn ang="0">
                <a:pos x="connsiteX3" y="connsiteY3"/>
              </a:cxn>
            </a:cxnLst>
            <a:rect l="l" t="t" r="r" b="b"/>
            <a:pathLst>
              <a:path w="37812" h="81927">
                <a:moveTo>
                  <a:pt x="0" y="0"/>
                </a:moveTo>
                <a:lnTo>
                  <a:pt x="37813" y="0"/>
                </a:lnTo>
                <a:lnTo>
                  <a:pt x="37813" y="81927"/>
                </a:lnTo>
                <a:lnTo>
                  <a:pt x="0" y="81927"/>
                </a:lnTo>
                <a:close/>
              </a:path>
            </a:pathLst>
          </a:custGeom>
          <a:noFill/>
          <a:ln w="2679" cap="flat">
            <a:solidFill>
              <a:schemeClr val="bg2">
                <a:lumMod val="50000"/>
              </a:schemeClr>
            </a:solidFill>
            <a:prstDash val="solid"/>
            <a:miter/>
          </a:ln>
        </p:spPr>
        <p:txBody>
          <a:bodyPr rtlCol="0" anchor="ctr"/>
          <a:lstStyle/>
          <a:p>
            <a:endParaRPr lang="en-GB" sz="2960"/>
          </a:p>
        </p:txBody>
      </p:sp>
      <p:pic>
        <p:nvPicPr>
          <p:cNvPr id="73" name="Graphic 72" descr="Heart with solid fill">
            <a:extLst>
              <a:ext uri="{FF2B5EF4-FFF2-40B4-BE49-F238E27FC236}">
                <a16:creationId xmlns:a16="http://schemas.microsoft.com/office/drawing/2014/main" id="{0F177AD6-EAFE-4986-B1D2-BC07B10C8100}"/>
              </a:ext>
            </a:extLst>
          </p:cNvPr>
          <p:cNvPicPr>
            <a:picLocks noChangeAspect="1"/>
          </p:cNvPicPr>
          <p:nvPr/>
        </p:nvPicPr>
        <p:blipFill>
          <a:blip r:embed="rId14" cstate="print">
            <a:extLst>
              <a:ext uri="{28A0092B-C50C-407E-A947-70E740481C1C}">
                <a14:useLocalDpi xmlns:a14="http://schemas.microsoft.com/office/drawing/2010/main"/>
              </a:ext>
              <a:ext uri="{96DAC541-7B7A-43D3-8B79-37D633B846F1}">
                <asvg:svgBlip xmlns:asvg="http://schemas.microsoft.com/office/drawing/2016/SVG/main" r:embed="rId15"/>
              </a:ext>
            </a:extLst>
          </a:blip>
          <a:stretch>
            <a:fillRect/>
          </a:stretch>
        </p:blipFill>
        <p:spPr>
          <a:xfrm>
            <a:off x="2304400" y="2807771"/>
            <a:ext cx="145387" cy="145387"/>
          </a:xfrm>
          <a:prstGeom prst="rect">
            <a:avLst/>
          </a:prstGeom>
        </p:spPr>
      </p:pic>
      <p:pic>
        <p:nvPicPr>
          <p:cNvPr id="77" name="Graphic 76" descr="Sad face with solid fill with solid fill">
            <a:extLst>
              <a:ext uri="{FF2B5EF4-FFF2-40B4-BE49-F238E27FC236}">
                <a16:creationId xmlns:a16="http://schemas.microsoft.com/office/drawing/2014/main" id="{680C5918-EA5A-4E81-8BE6-3FB74271E348}"/>
              </a:ext>
            </a:extLst>
          </p:cNvPr>
          <p:cNvPicPr>
            <a:picLocks noChangeAspect="1"/>
          </p:cNvPicPr>
          <p:nvPr/>
        </p:nvPicPr>
        <p:blipFill>
          <a:blip r:embed="rId20" cstate="print">
            <a:extLst>
              <a:ext uri="{28A0092B-C50C-407E-A947-70E740481C1C}">
                <a14:useLocalDpi xmlns:a14="http://schemas.microsoft.com/office/drawing/2010/main"/>
              </a:ext>
              <a:ext uri="{96DAC541-7B7A-43D3-8B79-37D633B846F1}">
                <asvg:svgBlip xmlns:asvg="http://schemas.microsoft.com/office/drawing/2016/SVG/main" r:embed="rId21"/>
              </a:ext>
            </a:extLst>
          </a:blip>
          <a:stretch>
            <a:fillRect/>
          </a:stretch>
        </p:blipFill>
        <p:spPr>
          <a:xfrm>
            <a:off x="2249650" y="3054469"/>
            <a:ext cx="228014" cy="228014"/>
          </a:xfrm>
          <a:prstGeom prst="rect">
            <a:avLst/>
          </a:prstGeom>
        </p:spPr>
      </p:pic>
      <p:pic>
        <p:nvPicPr>
          <p:cNvPr id="91" name="Graphic 90" descr="Marketing with solid fill">
            <a:extLst>
              <a:ext uri="{FF2B5EF4-FFF2-40B4-BE49-F238E27FC236}">
                <a16:creationId xmlns:a16="http://schemas.microsoft.com/office/drawing/2014/main" id="{AC0E2989-C3B2-4849-8318-E19A02621105}"/>
              </a:ext>
            </a:extLst>
          </p:cNvPr>
          <p:cNvPicPr>
            <a:picLocks noChangeAspect="1"/>
          </p:cNvPicPr>
          <p:nvPr/>
        </p:nvPicPr>
        <p:blipFill>
          <a:blip r:embed="rId18" cstate="print">
            <a:extLst>
              <a:ext uri="{28A0092B-C50C-407E-A947-70E740481C1C}">
                <a14:useLocalDpi xmlns:a14="http://schemas.microsoft.com/office/drawing/2010/main"/>
              </a:ext>
              <a:ext uri="{96DAC541-7B7A-43D3-8B79-37D633B846F1}">
                <asvg:svgBlip xmlns:asvg="http://schemas.microsoft.com/office/drawing/2016/SVG/main" r:embed="rId19"/>
              </a:ext>
            </a:extLst>
          </a:blip>
          <a:stretch>
            <a:fillRect/>
          </a:stretch>
        </p:blipFill>
        <p:spPr>
          <a:xfrm>
            <a:off x="2250616" y="2504083"/>
            <a:ext cx="174796" cy="174796"/>
          </a:xfrm>
          <a:prstGeom prst="rect">
            <a:avLst/>
          </a:prstGeom>
        </p:spPr>
      </p:pic>
      <p:sp>
        <p:nvSpPr>
          <p:cNvPr id="41" name="Freeform: Shape 40">
            <a:extLst>
              <a:ext uri="{FF2B5EF4-FFF2-40B4-BE49-F238E27FC236}">
                <a16:creationId xmlns:a16="http://schemas.microsoft.com/office/drawing/2014/main" id="{45CD8945-3774-D177-B248-8436E862EA47}"/>
              </a:ext>
            </a:extLst>
          </p:cNvPr>
          <p:cNvSpPr/>
          <p:nvPr/>
        </p:nvSpPr>
        <p:spPr>
          <a:xfrm>
            <a:off x="2284923" y="2292566"/>
            <a:ext cx="47530" cy="48463"/>
          </a:xfrm>
          <a:custGeom>
            <a:avLst/>
            <a:gdLst>
              <a:gd name="connsiteX0" fmla="*/ 0 w 37812"/>
              <a:gd name="connsiteY0" fmla="*/ 0 h 38554"/>
              <a:gd name="connsiteX1" fmla="*/ 37813 w 37812"/>
              <a:gd name="connsiteY1" fmla="*/ 0 h 38554"/>
              <a:gd name="connsiteX2" fmla="*/ 37813 w 37812"/>
              <a:gd name="connsiteY2" fmla="*/ 38554 h 38554"/>
              <a:gd name="connsiteX3" fmla="*/ 0 w 37812"/>
              <a:gd name="connsiteY3" fmla="*/ 38554 h 38554"/>
            </a:gdLst>
            <a:ahLst/>
            <a:cxnLst>
              <a:cxn ang="0">
                <a:pos x="connsiteX0" y="connsiteY0"/>
              </a:cxn>
              <a:cxn ang="0">
                <a:pos x="connsiteX1" y="connsiteY1"/>
              </a:cxn>
              <a:cxn ang="0">
                <a:pos x="connsiteX2" y="connsiteY2"/>
              </a:cxn>
              <a:cxn ang="0">
                <a:pos x="connsiteX3" y="connsiteY3"/>
              </a:cxn>
            </a:cxnLst>
            <a:rect l="l" t="t" r="r" b="b"/>
            <a:pathLst>
              <a:path w="37812" h="38554">
                <a:moveTo>
                  <a:pt x="0" y="0"/>
                </a:moveTo>
                <a:lnTo>
                  <a:pt x="37813" y="0"/>
                </a:lnTo>
                <a:lnTo>
                  <a:pt x="37813" y="38554"/>
                </a:lnTo>
                <a:lnTo>
                  <a:pt x="0" y="38554"/>
                </a:lnTo>
                <a:close/>
              </a:path>
            </a:pathLst>
          </a:custGeom>
          <a:noFill/>
          <a:ln w="2679" cap="flat">
            <a:solidFill>
              <a:schemeClr val="bg2">
                <a:lumMod val="50000"/>
              </a:schemeClr>
            </a:solidFill>
            <a:prstDash val="solid"/>
            <a:miter/>
          </a:ln>
        </p:spPr>
        <p:txBody>
          <a:bodyPr rtlCol="0" anchor="ctr"/>
          <a:lstStyle/>
          <a:p>
            <a:endParaRPr lang="en-GB" sz="2960"/>
          </a:p>
        </p:txBody>
      </p:sp>
      <p:sp>
        <p:nvSpPr>
          <p:cNvPr id="44" name="Freeform: Shape 43">
            <a:extLst>
              <a:ext uri="{FF2B5EF4-FFF2-40B4-BE49-F238E27FC236}">
                <a16:creationId xmlns:a16="http://schemas.microsoft.com/office/drawing/2014/main" id="{60077FA7-58E0-21DE-C5A4-75D7D5AE9E94}"/>
              </a:ext>
            </a:extLst>
          </p:cNvPr>
          <p:cNvSpPr/>
          <p:nvPr/>
        </p:nvSpPr>
        <p:spPr>
          <a:xfrm>
            <a:off x="2346034" y="2265307"/>
            <a:ext cx="47530" cy="75722"/>
          </a:xfrm>
          <a:custGeom>
            <a:avLst/>
            <a:gdLst>
              <a:gd name="connsiteX0" fmla="*/ 0 w 37812"/>
              <a:gd name="connsiteY0" fmla="*/ 0 h 60240"/>
              <a:gd name="connsiteX1" fmla="*/ 37813 w 37812"/>
              <a:gd name="connsiteY1" fmla="*/ 0 h 60240"/>
              <a:gd name="connsiteX2" fmla="*/ 37813 w 37812"/>
              <a:gd name="connsiteY2" fmla="*/ 60241 h 60240"/>
              <a:gd name="connsiteX3" fmla="*/ 0 w 37812"/>
              <a:gd name="connsiteY3" fmla="*/ 60241 h 60240"/>
            </a:gdLst>
            <a:ahLst/>
            <a:cxnLst>
              <a:cxn ang="0">
                <a:pos x="connsiteX0" y="connsiteY0"/>
              </a:cxn>
              <a:cxn ang="0">
                <a:pos x="connsiteX1" y="connsiteY1"/>
              </a:cxn>
              <a:cxn ang="0">
                <a:pos x="connsiteX2" y="connsiteY2"/>
              </a:cxn>
              <a:cxn ang="0">
                <a:pos x="connsiteX3" y="connsiteY3"/>
              </a:cxn>
            </a:cxnLst>
            <a:rect l="l" t="t" r="r" b="b"/>
            <a:pathLst>
              <a:path w="37812" h="60240">
                <a:moveTo>
                  <a:pt x="0" y="0"/>
                </a:moveTo>
                <a:lnTo>
                  <a:pt x="37813" y="0"/>
                </a:lnTo>
                <a:lnTo>
                  <a:pt x="37813" y="60241"/>
                </a:lnTo>
                <a:lnTo>
                  <a:pt x="0" y="60241"/>
                </a:lnTo>
                <a:close/>
              </a:path>
            </a:pathLst>
          </a:custGeom>
          <a:noFill/>
          <a:ln w="2679" cap="flat">
            <a:solidFill>
              <a:schemeClr val="bg2">
                <a:lumMod val="50000"/>
              </a:schemeClr>
            </a:solidFill>
            <a:prstDash val="solid"/>
            <a:miter/>
          </a:ln>
        </p:spPr>
        <p:txBody>
          <a:bodyPr rtlCol="0" anchor="ctr"/>
          <a:lstStyle/>
          <a:p>
            <a:endParaRPr lang="en-GB" sz="2960"/>
          </a:p>
        </p:txBody>
      </p:sp>
      <p:sp>
        <p:nvSpPr>
          <p:cNvPr id="50" name="Freeform: Shape 49">
            <a:extLst>
              <a:ext uri="{FF2B5EF4-FFF2-40B4-BE49-F238E27FC236}">
                <a16:creationId xmlns:a16="http://schemas.microsoft.com/office/drawing/2014/main" id="{AFED7462-982C-C74F-3DC6-EEAE1D82EB25}"/>
              </a:ext>
            </a:extLst>
          </p:cNvPr>
          <p:cNvSpPr/>
          <p:nvPr/>
        </p:nvSpPr>
        <p:spPr>
          <a:xfrm>
            <a:off x="2407144" y="2238047"/>
            <a:ext cx="47530" cy="102983"/>
          </a:xfrm>
          <a:custGeom>
            <a:avLst/>
            <a:gdLst>
              <a:gd name="connsiteX0" fmla="*/ 0 w 37812"/>
              <a:gd name="connsiteY0" fmla="*/ 0 h 81927"/>
              <a:gd name="connsiteX1" fmla="*/ 37813 w 37812"/>
              <a:gd name="connsiteY1" fmla="*/ 0 h 81927"/>
              <a:gd name="connsiteX2" fmla="*/ 37813 w 37812"/>
              <a:gd name="connsiteY2" fmla="*/ 81927 h 81927"/>
              <a:gd name="connsiteX3" fmla="*/ 0 w 37812"/>
              <a:gd name="connsiteY3" fmla="*/ 81927 h 81927"/>
            </a:gdLst>
            <a:ahLst/>
            <a:cxnLst>
              <a:cxn ang="0">
                <a:pos x="connsiteX0" y="connsiteY0"/>
              </a:cxn>
              <a:cxn ang="0">
                <a:pos x="connsiteX1" y="connsiteY1"/>
              </a:cxn>
              <a:cxn ang="0">
                <a:pos x="connsiteX2" y="connsiteY2"/>
              </a:cxn>
              <a:cxn ang="0">
                <a:pos x="connsiteX3" y="connsiteY3"/>
              </a:cxn>
            </a:cxnLst>
            <a:rect l="l" t="t" r="r" b="b"/>
            <a:pathLst>
              <a:path w="37812" h="81927">
                <a:moveTo>
                  <a:pt x="0" y="0"/>
                </a:moveTo>
                <a:lnTo>
                  <a:pt x="37813" y="0"/>
                </a:lnTo>
                <a:lnTo>
                  <a:pt x="37813" y="81927"/>
                </a:lnTo>
                <a:lnTo>
                  <a:pt x="0" y="81927"/>
                </a:lnTo>
                <a:close/>
              </a:path>
            </a:pathLst>
          </a:custGeom>
          <a:noFill/>
          <a:ln w="2679" cap="flat">
            <a:solidFill>
              <a:schemeClr val="bg2">
                <a:lumMod val="50000"/>
              </a:schemeClr>
            </a:solidFill>
            <a:prstDash val="solid"/>
            <a:miter/>
          </a:ln>
        </p:spPr>
        <p:txBody>
          <a:bodyPr rtlCol="0" anchor="ctr"/>
          <a:lstStyle/>
          <a:p>
            <a:endParaRPr lang="en-GB" sz="2960"/>
          </a:p>
        </p:txBody>
      </p:sp>
      <p:sp>
        <p:nvSpPr>
          <p:cNvPr id="100" name="Freeform: Shape 99">
            <a:extLst>
              <a:ext uri="{FF2B5EF4-FFF2-40B4-BE49-F238E27FC236}">
                <a16:creationId xmlns:a16="http://schemas.microsoft.com/office/drawing/2014/main" id="{9234F7E2-E725-1927-B59E-F6FE2A591802}"/>
              </a:ext>
            </a:extLst>
          </p:cNvPr>
          <p:cNvSpPr/>
          <p:nvPr/>
        </p:nvSpPr>
        <p:spPr>
          <a:xfrm>
            <a:off x="2223811" y="2319828"/>
            <a:ext cx="47530" cy="21202"/>
          </a:xfrm>
          <a:custGeom>
            <a:avLst/>
            <a:gdLst>
              <a:gd name="connsiteX0" fmla="*/ 0 w 37812"/>
              <a:gd name="connsiteY0" fmla="*/ 0 h 16867"/>
              <a:gd name="connsiteX1" fmla="*/ 37813 w 37812"/>
              <a:gd name="connsiteY1" fmla="*/ 0 h 16867"/>
              <a:gd name="connsiteX2" fmla="*/ 37813 w 37812"/>
              <a:gd name="connsiteY2" fmla="*/ 16867 h 16867"/>
              <a:gd name="connsiteX3" fmla="*/ 0 w 37812"/>
              <a:gd name="connsiteY3" fmla="*/ 16867 h 16867"/>
            </a:gdLst>
            <a:ahLst/>
            <a:cxnLst>
              <a:cxn ang="0">
                <a:pos x="connsiteX0" y="connsiteY0"/>
              </a:cxn>
              <a:cxn ang="0">
                <a:pos x="connsiteX1" y="connsiteY1"/>
              </a:cxn>
              <a:cxn ang="0">
                <a:pos x="connsiteX2" y="connsiteY2"/>
              </a:cxn>
              <a:cxn ang="0">
                <a:pos x="connsiteX3" y="connsiteY3"/>
              </a:cxn>
            </a:cxnLst>
            <a:rect l="l" t="t" r="r" b="b"/>
            <a:pathLst>
              <a:path w="37812" h="16867">
                <a:moveTo>
                  <a:pt x="0" y="0"/>
                </a:moveTo>
                <a:lnTo>
                  <a:pt x="37813" y="0"/>
                </a:lnTo>
                <a:lnTo>
                  <a:pt x="37813" y="16867"/>
                </a:lnTo>
                <a:lnTo>
                  <a:pt x="0" y="16867"/>
                </a:lnTo>
                <a:close/>
              </a:path>
            </a:pathLst>
          </a:custGeom>
          <a:solidFill>
            <a:srgbClr val="4D4D4D"/>
          </a:solidFill>
          <a:ln w="2679" cap="flat">
            <a:solidFill>
              <a:srgbClr val="4D4D4D"/>
            </a:solidFill>
            <a:prstDash val="solid"/>
            <a:miter/>
          </a:ln>
        </p:spPr>
        <p:txBody>
          <a:bodyPr rtlCol="0" anchor="ctr"/>
          <a:lstStyle/>
          <a:p>
            <a:endParaRPr lang="en-GB" sz="2960"/>
          </a:p>
        </p:txBody>
      </p:sp>
      <p:sp>
        <p:nvSpPr>
          <p:cNvPr id="130" name="Freeform: Shape 129">
            <a:extLst>
              <a:ext uri="{FF2B5EF4-FFF2-40B4-BE49-F238E27FC236}">
                <a16:creationId xmlns:a16="http://schemas.microsoft.com/office/drawing/2014/main" id="{92451656-641D-BD97-68ED-AD28221AC1C8}"/>
              </a:ext>
            </a:extLst>
          </p:cNvPr>
          <p:cNvSpPr/>
          <p:nvPr/>
        </p:nvSpPr>
        <p:spPr>
          <a:xfrm>
            <a:off x="2467257" y="2205123"/>
            <a:ext cx="47530" cy="135757"/>
          </a:xfrm>
          <a:custGeom>
            <a:avLst/>
            <a:gdLst>
              <a:gd name="connsiteX0" fmla="*/ 0 w 37812"/>
              <a:gd name="connsiteY0" fmla="*/ 0 h 81927"/>
              <a:gd name="connsiteX1" fmla="*/ 37813 w 37812"/>
              <a:gd name="connsiteY1" fmla="*/ 0 h 81927"/>
              <a:gd name="connsiteX2" fmla="*/ 37813 w 37812"/>
              <a:gd name="connsiteY2" fmla="*/ 81927 h 81927"/>
              <a:gd name="connsiteX3" fmla="*/ 0 w 37812"/>
              <a:gd name="connsiteY3" fmla="*/ 81927 h 81927"/>
            </a:gdLst>
            <a:ahLst/>
            <a:cxnLst>
              <a:cxn ang="0">
                <a:pos x="connsiteX0" y="connsiteY0"/>
              </a:cxn>
              <a:cxn ang="0">
                <a:pos x="connsiteX1" y="connsiteY1"/>
              </a:cxn>
              <a:cxn ang="0">
                <a:pos x="connsiteX2" y="connsiteY2"/>
              </a:cxn>
              <a:cxn ang="0">
                <a:pos x="connsiteX3" y="connsiteY3"/>
              </a:cxn>
            </a:cxnLst>
            <a:rect l="l" t="t" r="r" b="b"/>
            <a:pathLst>
              <a:path w="37812" h="81927">
                <a:moveTo>
                  <a:pt x="0" y="0"/>
                </a:moveTo>
                <a:lnTo>
                  <a:pt x="37813" y="0"/>
                </a:lnTo>
                <a:lnTo>
                  <a:pt x="37813" y="81927"/>
                </a:lnTo>
                <a:lnTo>
                  <a:pt x="0" y="81927"/>
                </a:lnTo>
                <a:close/>
              </a:path>
            </a:pathLst>
          </a:custGeom>
          <a:noFill/>
          <a:ln w="2679" cap="flat">
            <a:solidFill>
              <a:schemeClr val="bg2">
                <a:lumMod val="50000"/>
              </a:schemeClr>
            </a:solidFill>
            <a:prstDash val="solid"/>
            <a:miter/>
          </a:ln>
        </p:spPr>
        <p:txBody>
          <a:bodyPr rtlCol="0" anchor="ctr"/>
          <a:lstStyle/>
          <a:p>
            <a:endParaRPr lang="en-GB" sz="2960"/>
          </a:p>
        </p:txBody>
      </p:sp>
      <p:grpSp>
        <p:nvGrpSpPr>
          <p:cNvPr id="70" name="Group 69">
            <a:extLst>
              <a:ext uri="{FF2B5EF4-FFF2-40B4-BE49-F238E27FC236}">
                <a16:creationId xmlns:a16="http://schemas.microsoft.com/office/drawing/2014/main" id="{3662FB79-1863-4907-8A6C-935AA8FC4F73}"/>
              </a:ext>
            </a:extLst>
          </p:cNvPr>
          <p:cNvGrpSpPr>
            <a:grpSpLocks noChangeAspect="1"/>
          </p:cNvGrpSpPr>
          <p:nvPr/>
        </p:nvGrpSpPr>
        <p:grpSpPr>
          <a:xfrm>
            <a:off x="3035840" y="2807771"/>
            <a:ext cx="251855" cy="145387"/>
            <a:chOff x="4110555" y="2720022"/>
            <a:chExt cx="311816" cy="177800"/>
          </a:xfrm>
          <a:solidFill>
            <a:srgbClr val="4D4D4D"/>
          </a:solidFill>
        </p:grpSpPr>
        <p:pic>
          <p:nvPicPr>
            <p:cNvPr id="71" name="Graphic 70" descr="Heart with solid fill">
              <a:extLst>
                <a:ext uri="{FF2B5EF4-FFF2-40B4-BE49-F238E27FC236}">
                  <a16:creationId xmlns:a16="http://schemas.microsoft.com/office/drawing/2014/main" id="{59D93C99-FE53-4CBA-9922-AD2F0B43D292}"/>
                </a:ext>
              </a:extLst>
            </p:cNvPr>
            <p:cNvPicPr>
              <a:picLocks noChangeAspect="1"/>
            </p:cNvPicPr>
            <p:nvPr/>
          </p:nvPicPr>
          <p:blipFill>
            <a:blip r:embed="rId14" cstate="print">
              <a:extLst>
                <a:ext uri="{28A0092B-C50C-407E-A947-70E740481C1C}">
                  <a14:useLocalDpi xmlns:a14="http://schemas.microsoft.com/office/drawing/2010/main"/>
                </a:ext>
                <a:ext uri="{96DAC541-7B7A-43D3-8B79-37D633B846F1}">
                  <asvg:svgBlip xmlns:asvg="http://schemas.microsoft.com/office/drawing/2016/SVG/main" r:embed="rId15"/>
                </a:ext>
              </a:extLst>
            </a:blip>
            <a:stretch>
              <a:fillRect/>
            </a:stretch>
          </p:blipFill>
          <p:spPr>
            <a:xfrm>
              <a:off x="4244571" y="2720022"/>
              <a:ext cx="177800" cy="177800"/>
            </a:xfrm>
            <a:prstGeom prst="rect">
              <a:avLst/>
            </a:prstGeom>
          </p:spPr>
        </p:pic>
        <p:pic>
          <p:nvPicPr>
            <p:cNvPr id="72" name="Graphic 71" descr="Heart with solid fill">
              <a:extLst>
                <a:ext uri="{FF2B5EF4-FFF2-40B4-BE49-F238E27FC236}">
                  <a16:creationId xmlns:a16="http://schemas.microsoft.com/office/drawing/2014/main" id="{7319A4DF-518D-443A-88C0-4BF8E91F941B}"/>
                </a:ext>
              </a:extLst>
            </p:cNvPr>
            <p:cNvPicPr>
              <a:picLocks noChangeAspect="1"/>
            </p:cNvPicPr>
            <p:nvPr/>
          </p:nvPicPr>
          <p:blipFill>
            <a:blip r:embed="rId14" cstate="print">
              <a:extLst>
                <a:ext uri="{28A0092B-C50C-407E-A947-70E740481C1C}">
                  <a14:useLocalDpi xmlns:a14="http://schemas.microsoft.com/office/drawing/2010/main"/>
                </a:ext>
                <a:ext uri="{96DAC541-7B7A-43D3-8B79-37D633B846F1}">
                  <asvg:svgBlip xmlns:asvg="http://schemas.microsoft.com/office/drawing/2016/SVG/main" r:embed="rId15"/>
                </a:ext>
              </a:extLst>
            </a:blip>
            <a:stretch>
              <a:fillRect/>
            </a:stretch>
          </p:blipFill>
          <p:spPr>
            <a:xfrm>
              <a:off x="4110555" y="2720022"/>
              <a:ext cx="177800" cy="177800"/>
            </a:xfrm>
            <a:prstGeom prst="rect">
              <a:avLst/>
            </a:prstGeom>
          </p:spPr>
        </p:pic>
      </p:grpSp>
      <p:grpSp>
        <p:nvGrpSpPr>
          <p:cNvPr id="78" name="Group 77">
            <a:extLst>
              <a:ext uri="{FF2B5EF4-FFF2-40B4-BE49-F238E27FC236}">
                <a16:creationId xmlns:a16="http://schemas.microsoft.com/office/drawing/2014/main" id="{292DEC3D-0368-4A0B-9668-F8C584A321EF}"/>
              </a:ext>
            </a:extLst>
          </p:cNvPr>
          <p:cNvGrpSpPr>
            <a:grpSpLocks noChangeAspect="1"/>
          </p:cNvGrpSpPr>
          <p:nvPr/>
        </p:nvGrpSpPr>
        <p:grpSpPr>
          <a:xfrm>
            <a:off x="3044777" y="3051475"/>
            <a:ext cx="237405" cy="237405"/>
            <a:chOff x="1952970" y="4300997"/>
            <a:chExt cx="973472" cy="973472"/>
          </a:xfrm>
          <a:solidFill>
            <a:srgbClr val="4D4D4D"/>
          </a:solidFill>
        </p:grpSpPr>
        <p:pic>
          <p:nvPicPr>
            <p:cNvPr id="79" name="Graphic 78" descr="Sad face with solid fill with solid fill">
              <a:extLst>
                <a:ext uri="{FF2B5EF4-FFF2-40B4-BE49-F238E27FC236}">
                  <a16:creationId xmlns:a16="http://schemas.microsoft.com/office/drawing/2014/main" id="{2D79CD91-F6F0-4C45-962C-505F73E48594}"/>
                </a:ext>
              </a:extLst>
            </p:cNvPr>
            <p:cNvPicPr>
              <a:picLocks noChangeAspect="1"/>
            </p:cNvPicPr>
            <p:nvPr/>
          </p:nvPicPr>
          <p:blipFill>
            <a:blip r:embed="rId20" cstate="print">
              <a:extLst>
                <a:ext uri="{28A0092B-C50C-407E-A947-70E740481C1C}">
                  <a14:useLocalDpi xmlns:a14="http://schemas.microsoft.com/office/drawing/2010/main"/>
                </a:ext>
                <a:ext uri="{96DAC541-7B7A-43D3-8B79-37D633B846F1}">
                  <asvg:svgBlip xmlns:asvg="http://schemas.microsoft.com/office/drawing/2016/SVG/main" r:embed="rId21"/>
                </a:ext>
              </a:extLst>
            </a:blip>
            <a:stretch>
              <a:fillRect/>
            </a:stretch>
          </p:blipFill>
          <p:spPr>
            <a:xfrm>
              <a:off x="1952970" y="4300997"/>
              <a:ext cx="973472" cy="973472"/>
            </a:xfrm>
            <a:prstGeom prst="rect">
              <a:avLst/>
            </a:prstGeom>
          </p:spPr>
        </p:pic>
        <p:sp>
          <p:nvSpPr>
            <p:cNvPr id="80" name="Rectangle 79">
              <a:extLst>
                <a:ext uri="{FF2B5EF4-FFF2-40B4-BE49-F238E27FC236}">
                  <a16:creationId xmlns:a16="http://schemas.microsoft.com/office/drawing/2014/main" id="{9F2C639A-56CB-4878-829B-EF142EC42789}"/>
                </a:ext>
              </a:extLst>
            </p:cNvPr>
            <p:cNvSpPr/>
            <p:nvPr/>
          </p:nvSpPr>
          <p:spPr>
            <a:xfrm>
              <a:off x="2224155" y="4852988"/>
              <a:ext cx="426176" cy="197643"/>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70"/>
            </a:p>
          </p:txBody>
        </p:sp>
        <p:cxnSp>
          <p:nvCxnSpPr>
            <p:cNvPr id="81" name="Straight Connector 80">
              <a:extLst>
                <a:ext uri="{FF2B5EF4-FFF2-40B4-BE49-F238E27FC236}">
                  <a16:creationId xmlns:a16="http://schemas.microsoft.com/office/drawing/2014/main" id="{22631999-95CD-432D-8156-3A4020A847A5}"/>
                </a:ext>
              </a:extLst>
            </p:cNvPr>
            <p:cNvCxnSpPr>
              <a:cxnSpLocks/>
            </p:cNvCxnSpPr>
            <p:nvPr/>
          </p:nvCxnSpPr>
          <p:spPr>
            <a:xfrm flipV="1">
              <a:off x="2343905" y="4953138"/>
              <a:ext cx="200073" cy="4"/>
            </a:xfrm>
            <a:prstGeom prst="line">
              <a:avLst/>
            </a:prstGeom>
            <a:grpFill/>
            <a:ln w="9525" cap="rnd">
              <a:solidFill>
                <a:srgbClr val="A3A4A4"/>
              </a:solidFill>
            </a:ln>
          </p:spPr>
          <p:style>
            <a:lnRef idx="1">
              <a:schemeClr val="accent1"/>
            </a:lnRef>
            <a:fillRef idx="0">
              <a:schemeClr val="accent1"/>
            </a:fillRef>
            <a:effectRef idx="0">
              <a:schemeClr val="accent1"/>
            </a:effectRef>
            <a:fontRef idx="minor">
              <a:schemeClr val="tx1"/>
            </a:fontRef>
          </p:style>
        </p:cxnSp>
      </p:grpSp>
      <p:grpSp>
        <p:nvGrpSpPr>
          <p:cNvPr id="2" name="Group 1">
            <a:extLst>
              <a:ext uri="{FF2B5EF4-FFF2-40B4-BE49-F238E27FC236}">
                <a16:creationId xmlns:a16="http://schemas.microsoft.com/office/drawing/2014/main" id="{5ECAEE31-3496-4CDF-A511-64EEEDA32E2C}"/>
              </a:ext>
            </a:extLst>
          </p:cNvPr>
          <p:cNvGrpSpPr>
            <a:grpSpLocks noChangeAspect="1"/>
          </p:cNvGrpSpPr>
          <p:nvPr/>
        </p:nvGrpSpPr>
        <p:grpSpPr>
          <a:xfrm>
            <a:off x="2975151" y="2504083"/>
            <a:ext cx="319403" cy="174796"/>
            <a:chOff x="4054386" y="4296822"/>
            <a:chExt cx="447336" cy="244809"/>
          </a:xfrm>
          <a:solidFill>
            <a:srgbClr val="4D4D4D"/>
          </a:solidFill>
        </p:grpSpPr>
        <p:pic>
          <p:nvPicPr>
            <p:cNvPr id="92" name="Graphic 91" descr="Marketing with solid fill">
              <a:extLst>
                <a:ext uri="{FF2B5EF4-FFF2-40B4-BE49-F238E27FC236}">
                  <a16:creationId xmlns:a16="http://schemas.microsoft.com/office/drawing/2014/main" id="{B75175E5-87E2-4336-BE31-1CDD5558081E}"/>
                </a:ext>
              </a:extLst>
            </p:cNvPr>
            <p:cNvPicPr>
              <a:picLocks noChangeAspect="1"/>
            </p:cNvPicPr>
            <p:nvPr/>
          </p:nvPicPr>
          <p:blipFill>
            <a:blip r:embed="rId18" cstate="print">
              <a:extLst>
                <a:ext uri="{28A0092B-C50C-407E-A947-70E740481C1C}">
                  <a14:useLocalDpi xmlns:a14="http://schemas.microsoft.com/office/drawing/2010/main"/>
                </a:ext>
                <a:ext uri="{96DAC541-7B7A-43D3-8B79-37D633B846F1}">
                  <asvg:svgBlip xmlns:asvg="http://schemas.microsoft.com/office/drawing/2016/SVG/main" r:embed="rId19"/>
                </a:ext>
              </a:extLst>
            </a:blip>
            <a:stretch>
              <a:fillRect/>
            </a:stretch>
          </p:blipFill>
          <p:spPr>
            <a:xfrm>
              <a:off x="4054386" y="4296822"/>
              <a:ext cx="244809" cy="244809"/>
            </a:xfrm>
            <a:prstGeom prst="rect">
              <a:avLst/>
            </a:prstGeom>
          </p:spPr>
        </p:pic>
        <p:pic>
          <p:nvPicPr>
            <p:cNvPr id="93" name="Graphic 92" descr="Marketing with solid fill">
              <a:extLst>
                <a:ext uri="{FF2B5EF4-FFF2-40B4-BE49-F238E27FC236}">
                  <a16:creationId xmlns:a16="http://schemas.microsoft.com/office/drawing/2014/main" id="{63C48985-07CD-4FDE-8925-2B377F9DEF38}"/>
                </a:ext>
              </a:extLst>
            </p:cNvPr>
            <p:cNvPicPr>
              <a:picLocks noChangeAspect="1"/>
            </p:cNvPicPr>
            <p:nvPr/>
          </p:nvPicPr>
          <p:blipFill>
            <a:blip r:embed="rId18" cstate="print">
              <a:extLst>
                <a:ext uri="{28A0092B-C50C-407E-A947-70E740481C1C}">
                  <a14:useLocalDpi xmlns:a14="http://schemas.microsoft.com/office/drawing/2010/main"/>
                </a:ext>
                <a:ext uri="{96DAC541-7B7A-43D3-8B79-37D633B846F1}">
                  <asvg:svgBlip xmlns:asvg="http://schemas.microsoft.com/office/drawing/2016/SVG/main" r:embed="rId19"/>
                </a:ext>
              </a:extLst>
            </a:blip>
            <a:stretch>
              <a:fillRect/>
            </a:stretch>
          </p:blipFill>
          <p:spPr>
            <a:xfrm>
              <a:off x="4256913" y="4296822"/>
              <a:ext cx="244809" cy="244809"/>
            </a:xfrm>
            <a:prstGeom prst="rect">
              <a:avLst/>
            </a:prstGeom>
          </p:spPr>
        </p:pic>
      </p:grpSp>
      <p:sp>
        <p:nvSpPr>
          <p:cNvPr id="101" name="Freeform: Shape 100">
            <a:extLst>
              <a:ext uri="{FF2B5EF4-FFF2-40B4-BE49-F238E27FC236}">
                <a16:creationId xmlns:a16="http://schemas.microsoft.com/office/drawing/2014/main" id="{DA15236B-48DE-C8AE-5218-A2123DDAB83C}"/>
              </a:ext>
            </a:extLst>
          </p:cNvPr>
          <p:cNvSpPr/>
          <p:nvPr/>
        </p:nvSpPr>
        <p:spPr>
          <a:xfrm>
            <a:off x="3057522" y="2292566"/>
            <a:ext cx="47530" cy="48463"/>
          </a:xfrm>
          <a:custGeom>
            <a:avLst/>
            <a:gdLst>
              <a:gd name="connsiteX0" fmla="*/ 0 w 37812"/>
              <a:gd name="connsiteY0" fmla="*/ 0 h 38554"/>
              <a:gd name="connsiteX1" fmla="*/ 37813 w 37812"/>
              <a:gd name="connsiteY1" fmla="*/ 0 h 38554"/>
              <a:gd name="connsiteX2" fmla="*/ 37813 w 37812"/>
              <a:gd name="connsiteY2" fmla="*/ 38554 h 38554"/>
              <a:gd name="connsiteX3" fmla="*/ 0 w 37812"/>
              <a:gd name="connsiteY3" fmla="*/ 38554 h 38554"/>
            </a:gdLst>
            <a:ahLst/>
            <a:cxnLst>
              <a:cxn ang="0">
                <a:pos x="connsiteX0" y="connsiteY0"/>
              </a:cxn>
              <a:cxn ang="0">
                <a:pos x="connsiteX1" y="connsiteY1"/>
              </a:cxn>
              <a:cxn ang="0">
                <a:pos x="connsiteX2" y="connsiteY2"/>
              </a:cxn>
              <a:cxn ang="0">
                <a:pos x="connsiteX3" y="connsiteY3"/>
              </a:cxn>
            </a:cxnLst>
            <a:rect l="l" t="t" r="r" b="b"/>
            <a:pathLst>
              <a:path w="37812" h="38554">
                <a:moveTo>
                  <a:pt x="0" y="0"/>
                </a:moveTo>
                <a:lnTo>
                  <a:pt x="37813" y="0"/>
                </a:lnTo>
                <a:lnTo>
                  <a:pt x="37813" y="38554"/>
                </a:lnTo>
                <a:lnTo>
                  <a:pt x="0" y="38554"/>
                </a:lnTo>
                <a:close/>
              </a:path>
            </a:pathLst>
          </a:custGeom>
          <a:solidFill>
            <a:srgbClr val="4D4D4D"/>
          </a:solidFill>
          <a:ln w="2679" cap="flat">
            <a:solidFill>
              <a:schemeClr val="bg2">
                <a:lumMod val="50000"/>
              </a:schemeClr>
            </a:solidFill>
            <a:prstDash val="solid"/>
            <a:miter/>
          </a:ln>
        </p:spPr>
        <p:txBody>
          <a:bodyPr rtlCol="0" anchor="ctr"/>
          <a:lstStyle/>
          <a:p>
            <a:endParaRPr lang="en-GB" sz="2960"/>
          </a:p>
        </p:txBody>
      </p:sp>
      <p:sp>
        <p:nvSpPr>
          <p:cNvPr id="104" name="Freeform: Shape 103">
            <a:extLst>
              <a:ext uri="{FF2B5EF4-FFF2-40B4-BE49-F238E27FC236}">
                <a16:creationId xmlns:a16="http://schemas.microsoft.com/office/drawing/2014/main" id="{473C32E3-9037-F3CD-7B34-2B134F49AAD7}"/>
              </a:ext>
            </a:extLst>
          </p:cNvPr>
          <p:cNvSpPr/>
          <p:nvPr/>
        </p:nvSpPr>
        <p:spPr>
          <a:xfrm>
            <a:off x="3118633" y="2265307"/>
            <a:ext cx="47530" cy="75722"/>
          </a:xfrm>
          <a:custGeom>
            <a:avLst/>
            <a:gdLst>
              <a:gd name="connsiteX0" fmla="*/ 0 w 37812"/>
              <a:gd name="connsiteY0" fmla="*/ 0 h 60240"/>
              <a:gd name="connsiteX1" fmla="*/ 37813 w 37812"/>
              <a:gd name="connsiteY1" fmla="*/ 0 h 60240"/>
              <a:gd name="connsiteX2" fmla="*/ 37813 w 37812"/>
              <a:gd name="connsiteY2" fmla="*/ 60241 h 60240"/>
              <a:gd name="connsiteX3" fmla="*/ 0 w 37812"/>
              <a:gd name="connsiteY3" fmla="*/ 60241 h 60240"/>
            </a:gdLst>
            <a:ahLst/>
            <a:cxnLst>
              <a:cxn ang="0">
                <a:pos x="connsiteX0" y="connsiteY0"/>
              </a:cxn>
              <a:cxn ang="0">
                <a:pos x="connsiteX1" y="connsiteY1"/>
              </a:cxn>
              <a:cxn ang="0">
                <a:pos x="connsiteX2" y="connsiteY2"/>
              </a:cxn>
              <a:cxn ang="0">
                <a:pos x="connsiteX3" y="connsiteY3"/>
              </a:cxn>
            </a:cxnLst>
            <a:rect l="l" t="t" r="r" b="b"/>
            <a:pathLst>
              <a:path w="37812" h="60240">
                <a:moveTo>
                  <a:pt x="0" y="0"/>
                </a:moveTo>
                <a:lnTo>
                  <a:pt x="37813" y="0"/>
                </a:lnTo>
                <a:lnTo>
                  <a:pt x="37813" y="60241"/>
                </a:lnTo>
                <a:lnTo>
                  <a:pt x="0" y="60241"/>
                </a:lnTo>
                <a:close/>
              </a:path>
            </a:pathLst>
          </a:custGeom>
          <a:noFill/>
          <a:ln w="2679" cap="flat">
            <a:solidFill>
              <a:schemeClr val="bg2">
                <a:lumMod val="50000"/>
              </a:schemeClr>
            </a:solidFill>
            <a:prstDash val="solid"/>
            <a:miter/>
          </a:ln>
        </p:spPr>
        <p:txBody>
          <a:bodyPr rtlCol="0" anchor="ctr"/>
          <a:lstStyle/>
          <a:p>
            <a:endParaRPr lang="en-GB" sz="2960"/>
          </a:p>
        </p:txBody>
      </p:sp>
      <p:sp>
        <p:nvSpPr>
          <p:cNvPr id="105" name="Freeform: Shape 104">
            <a:extLst>
              <a:ext uri="{FF2B5EF4-FFF2-40B4-BE49-F238E27FC236}">
                <a16:creationId xmlns:a16="http://schemas.microsoft.com/office/drawing/2014/main" id="{DC28572C-C2A5-B9B1-768E-5F840E8D1826}"/>
              </a:ext>
            </a:extLst>
          </p:cNvPr>
          <p:cNvSpPr/>
          <p:nvPr/>
        </p:nvSpPr>
        <p:spPr>
          <a:xfrm>
            <a:off x="3179743" y="2238047"/>
            <a:ext cx="47530" cy="102983"/>
          </a:xfrm>
          <a:custGeom>
            <a:avLst/>
            <a:gdLst>
              <a:gd name="connsiteX0" fmla="*/ 0 w 37812"/>
              <a:gd name="connsiteY0" fmla="*/ 0 h 81927"/>
              <a:gd name="connsiteX1" fmla="*/ 37813 w 37812"/>
              <a:gd name="connsiteY1" fmla="*/ 0 h 81927"/>
              <a:gd name="connsiteX2" fmla="*/ 37813 w 37812"/>
              <a:gd name="connsiteY2" fmla="*/ 81927 h 81927"/>
              <a:gd name="connsiteX3" fmla="*/ 0 w 37812"/>
              <a:gd name="connsiteY3" fmla="*/ 81927 h 81927"/>
            </a:gdLst>
            <a:ahLst/>
            <a:cxnLst>
              <a:cxn ang="0">
                <a:pos x="connsiteX0" y="connsiteY0"/>
              </a:cxn>
              <a:cxn ang="0">
                <a:pos x="connsiteX1" y="connsiteY1"/>
              </a:cxn>
              <a:cxn ang="0">
                <a:pos x="connsiteX2" y="connsiteY2"/>
              </a:cxn>
              <a:cxn ang="0">
                <a:pos x="connsiteX3" y="connsiteY3"/>
              </a:cxn>
            </a:cxnLst>
            <a:rect l="l" t="t" r="r" b="b"/>
            <a:pathLst>
              <a:path w="37812" h="81927">
                <a:moveTo>
                  <a:pt x="0" y="0"/>
                </a:moveTo>
                <a:lnTo>
                  <a:pt x="37813" y="0"/>
                </a:lnTo>
                <a:lnTo>
                  <a:pt x="37813" y="81927"/>
                </a:lnTo>
                <a:lnTo>
                  <a:pt x="0" y="81927"/>
                </a:lnTo>
                <a:close/>
              </a:path>
            </a:pathLst>
          </a:custGeom>
          <a:noFill/>
          <a:ln w="2679" cap="flat">
            <a:solidFill>
              <a:schemeClr val="bg2">
                <a:lumMod val="50000"/>
              </a:schemeClr>
            </a:solidFill>
            <a:prstDash val="solid"/>
            <a:miter/>
          </a:ln>
        </p:spPr>
        <p:txBody>
          <a:bodyPr rtlCol="0" anchor="ctr"/>
          <a:lstStyle/>
          <a:p>
            <a:endParaRPr lang="en-GB" sz="2960"/>
          </a:p>
        </p:txBody>
      </p:sp>
      <p:sp>
        <p:nvSpPr>
          <p:cNvPr id="106" name="Freeform: Shape 105">
            <a:extLst>
              <a:ext uri="{FF2B5EF4-FFF2-40B4-BE49-F238E27FC236}">
                <a16:creationId xmlns:a16="http://schemas.microsoft.com/office/drawing/2014/main" id="{4117D2BA-7A23-796C-73C4-F286E1BA5F1A}"/>
              </a:ext>
            </a:extLst>
          </p:cNvPr>
          <p:cNvSpPr/>
          <p:nvPr/>
        </p:nvSpPr>
        <p:spPr>
          <a:xfrm>
            <a:off x="2996410" y="2319828"/>
            <a:ext cx="47530" cy="21202"/>
          </a:xfrm>
          <a:custGeom>
            <a:avLst/>
            <a:gdLst>
              <a:gd name="connsiteX0" fmla="*/ 0 w 37812"/>
              <a:gd name="connsiteY0" fmla="*/ 0 h 16867"/>
              <a:gd name="connsiteX1" fmla="*/ 37813 w 37812"/>
              <a:gd name="connsiteY1" fmla="*/ 0 h 16867"/>
              <a:gd name="connsiteX2" fmla="*/ 37813 w 37812"/>
              <a:gd name="connsiteY2" fmla="*/ 16867 h 16867"/>
              <a:gd name="connsiteX3" fmla="*/ 0 w 37812"/>
              <a:gd name="connsiteY3" fmla="*/ 16867 h 16867"/>
            </a:gdLst>
            <a:ahLst/>
            <a:cxnLst>
              <a:cxn ang="0">
                <a:pos x="connsiteX0" y="connsiteY0"/>
              </a:cxn>
              <a:cxn ang="0">
                <a:pos x="connsiteX1" y="connsiteY1"/>
              </a:cxn>
              <a:cxn ang="0">
                <a:pos x="connsiteX2" y="connsiteY2"/>
              </a:cxn>
              <a:cxn ang="0">
                <a:pos x="connsiteX3" y="connsiteY3"/>
              </a:cxn>
            </a:cxnLst>
            <a:rect l="l" t="t" r="r" b="b"/>
            <a:pathLst>
              <a:path w="37812" h="16867">
                <a:moveTo>
                  <a:pt x="0" y="0"/>
                </a:moveTo>
                <a:lnTo>
                  <a:pt x="37813" y="0"/>
                </a:lnTo>
                <a:lnTo>
                  <a:pt x="37813" y="16867"/>
                </a:lnTo>
                <a:lnTo>
                  <a:pt x="0" y="16867"/>
                </a:lnTo>
                <a:close/>
              </a:path>
            </a:pathLst>
          </a:custGeom>
          <a:solidFill>
            <a:srgbClr val="4D4D4D"/>
          </a:solidFill>
          <a:ln w="2679" cap="flat">
            <a:solidFill>
              <a:srgbClr val="4D4D4D"/>
            </a:solidFill>
            <a:prstDash val="solid"/>
            <a:miter/>
          </a:ln>
        </p:spPr>
        <p:txBody>
          <a:bodyPr rtlCol="0" anchor="ctr"/>
          <a:lstStyle/>
          <a:p>
            <a:endParaRPr lang="en-GB" sz="2960"/>
          </a:p>
        </p:txBody>
      </p:sp>
      <p:sp>
        <p:nvSpPr>
          <p:cNvPr id="131" name="Freeform: Shape 130">
            <a:extLst>
              <a:ext uri="{FF2B5EF4-FFF2-40B4-BE49-F238E27FC236}">
                <a16:creationId xmlns:a16="http://schemas.microsoft.com/office/drawing/2014/main" id="{0B43E2AE-BCB7-8336-3ED8-605D4AE9FE20}"/>
              </a:ext>
            </a:extLst>
          </p:cNvPr>
          <p:cNvSpPr/>
          <p:nvPr/>
        </p:nvSpPr>
        <p:spPr>
          <a:xfrm>
            <a:off x="3239856" y="2205123"/>
            <a:ext cx="47530" cy="135757"/>
          </a:xfrm>
          <a:custGeom>
            <a:avLst/>
            <a:gdLst>
              <a:gd name="connsiteX0" fmla="*/ 0 w 37812"/>
              <a:gd name="connsiteY0" fmla="*/ 0 h 81927"/>
              <a:gd name="connsiteX1" fmla="*/ 37813 w 37812"/>
              <a:gd name="connsiteY1" fmla="*/ 0 h 81927"/>
              <a:gd name="connsiteX2" fmla="*/ 37813 w 37812"/>
              <a:gd name="connsiteY2" fmla="*/ 81927 h 81927"/>
              <a:gd name="connsiteX3" fmla="*/ 0 w 37812"/>
              <a:gd name="connsiteY3" fmla="*/ 81927 h 81927"/>
            </a:gdLst>
            <a:ahLst/>
            <a:cxnLst>
              <a:cxn ang="0">
                <a:pos x="connsiteX0" y="connsiteY0"/>
              </a:cxn>
              <a:cxn ang="0">
                <a:pos x="connsiteX1" y="connsiteY1"/>
              </a:cxn>
              <a:cxn ang="0">
                <a:pos x="connsiteX2" y="connsiteY2"/>
              </a:cxn>
              <a:cxn ang="0">
                <a:pos x="connsiteX3" y="connsiteY3"/>
              </a:cxn>
            </a:cxnLst>
            <a:rect l="l" t="t" r="r" b="b"/>
            <a:pathLst>
              <a:path w="37812" h="81927">
                <a:moveTo>
                  <a:pt x="0" y="0"/>
                </a:moveTo>
                <a:lnTo>
                  <a:pt x="37813" y="0"/>
                </a:lnTo>
                <a:lnTo>
                  <a:pt x="37813" y="81927"/>
                </a:lnTo>
                <a:lnTo>
                  <a:pt x="0" y="81927"/>
                </a:lnTo>
                <a:close/>
              </a:path>
            </a:pathLst>
          </a:custGeom>
          <a:noFill/>
          <a:ln w="2679" cap="flat">
            <a:solidFill>
              <a:schemeClr val="bg2">
                <a:lumMod val="50000"/>
              </a:schemeClr>
            </a:solidFill>
            <a:prstDash val="solid"/>
            <a:miter/>
          </a:ln>
        </p:spPr>
        <p:txBody>
          <a:bodyPr rtlCol="0" anchor="ctr"/>
          <a:lstStyle/>
          <a:p>
            <a:endParaRPr lang="en-GB" sz="2960"/>
          </a:p>
        </p:txBody>
      </p:sp>
      <p:grpSp>
        <p:nvGrpSpPr>
          <p:cNvPr id="66" name="Group 65">
            <a:extLst>
              <a:ext uri="{FF2B5EF4-FFF2-40B4-BE49-F238E27FC236}">
                <a16:creationId xmlns:a16="http://schemas.microsoft.com/office/drawing/2014/main" id="{2434E196-FD20-4F9B-BD2E-F9A6D908D7C3}"/>
              </a:ext>
            </a:extLst>
          </p:cNvPr>
          <p:cNvGrpSpPr>
            <a:grpSpLocks noChangeAspect="1"/>
          </p:cNvGrpSpPr>
          <p:nvPr/>
        </p:nvGrpSpPr>
        <p:grpSpPr>
          <a:xfrm>
            <a:off x="3774472" y="2807771"/>
            <a:ext cx="362649" cy="145387"/>
            <a:chOff x="5539846" y="2720022"/>
            <a:chExt cx="448988" cy="177800"/>
          </a:xfrm>
          <a:solidFill>
            <a:srgbClr val="4D4D4D"/>
          </a:solidFill>
        </p:grpSpPr>
        <p:pic>
          <p:nvPicPr>
            <p:cNvPr id="67" name="Graphic 66" descr="Heart with solid fill">
              <a:extLst>
                <a:ext uri="{FF2B5EF4-FFF2-40B4-BE49-F238E27FC236}">
                  <a16:creationId xmlns:a16="http://schemas.microsoft.com/office/drawing/2014/main" id="{34F78015-DAAD-4406-962F-9B65547ACCA5}"/>
                </a:ext>
              </a:extLst>
            </p:cNvPr>
            <p:cNvPicPr>
              <a:picLocks noChangeAspect="1"/>
            </p:cNvPicPr>
            <p:nvPr/>
          </p:nvPicPr>
          <p:blipFill>
            <a:blip r:embed="rId14" cstate="print">
              <a:extLst>
                <a:ext uri="{28A0092B-C50C-407E-A947-70E740481C1C}">
                  <a14:useLocalDpi xmlns:a14="http://schemas.microsoft.com/office/drawing/2010/main"/>
                </a:ext>
                <a:ext uri="{96DAC541-7B7A-43D3-8B79-37D633B846F1}">
                  <asvg:svgBlip xmlns:asvg="http://schemas.microsoft.com/office/drawing/2016/SVG/main" r:embed="rId15"/>
                </a:ext>
              </a:extLst>
            </a:blip>
            <a:stretch>
              <a:fillRect/>
            </a:stretch>
          </p:blipFill>
          <p:spPr>
            <a:xfrm>
              <a:off x="5673862" y="2720022"/>
              <a:ext cx="177800" cy="177800"/>
            </a:xfrm>
            <a:prstGeom prst="rect">
              <a:avLst/>
            </a:prstGeom>
          </p:spPr>
        </p:pic>
        <p:pic>
          <p:nvPicPr>
            <p:cNvPr id="68" name="Graphic 67" descr="Heart with solid fill">
              <a:extLst>
                <a:ext uri="{FF2B5EF4-FFF2-40B4-BE49-F238E27FC236}">
                  <a16:creationId xmlns:a16="http://schemas.microsoft.com/office/drawing/2014/main" id="{7DBAEF58-3BAC-428F-8EB4-BE04131EE640}"/>
                </a:ext>
              </a:extLst>
            </p:cNvPr>
            <p:cNvPicPr>
              <a:picLocks noChangeAspect="1"/>
            </p:cNvPicPr>
            <p:nvPr/>
          </p:nvPicPr>
          <p:blipFill>
            <a:blip r:embed="rId14" cstate="print">
              <a:extLst>
                <a:ext uri="{28A0092B-C50C-407E-A947-70E740481C1C}">
                  <a14:useLocalDpi xmlns:a14="http://schemas.microsoft.com/office/drawing/2010/main"/>
                </a:ext>
                <a:ext uri="{96DAC541-7B7A-43D3-8B79-37D633B846F1}">
                  <asvg:svgBlip xmlns:asvg="http://schemas.microsoft.com/office/drawing/2016/SVG/main" r:embed="rId15"/>
                </a:ext>
              </a:extLst>
            </a:blip>
            <a:stretch>
              <a:fillRect/>
            </a:stretch>
          </p:blipFill>
          <p:spPr>
            <a:xfrm>
              <a:off x="5811034" y="2720022"/>
              <a:ext cx="177800" cy="177800"/>
            </a:xfrm>
            <a:prstGeom prst="rect">
              <a:avLst/>
            </a:prstGeom>
          </p:spPr>
        </p:pic>
        <p:pic>
          <p:nvPicPr>
            <p:cNvPr id="69" name="Graphic 68" descr="Heart with solid fill">
              <a:extLst>
                <a:ext uri="{FF2B5EF4-FFF2-40B4-BE49-F238E27FC236}">
                  <a16:creationId xmlns:a16="http://schemas.microsoft.com/office/drawing/2014/main" id="{FFEB0E70-9AF4-4CBB-8878-0277583F99C7}"/>
                </a:ext>
              </a:extLst>
            </p:cNvPr>
            <p:cNvPicPr>
              <a:picLocks noChangeAspect="1"/>
            </p:cNvPicPr>
            <p:nvPr/>
          </p:nvPicPr>
          <p:blipFill>
            <a:blip r:embed="rId14" cstate="print">
              <a:extLst>
                <a:ext uri="{28A0092B-C50C-407E-A947-70E740481C1C}">
                  <a14:useLocalDpi xmlns:a14="http://schemas.microsoft.com/office/drawing/2010/main"/>
                </a:ext>
                <a:ext uri="{96DAC541-7B7A-43D3-8B79-37D633B846F1}">
                  <asvg:svgBlip xmlns:asvg="http://schemas.microsoft.com/office/drawing/2016/SVG/main" r:embed="rId15"/>
                </a:ext>
              </a:extLst>
            </a:blip>
            <a:stretch>
              <a:fillRect/>
            </a:stretch>
          </p:blipFill>
          <p:spPr>
            <a:xfrm>
              <a:off x="5539846" y="2720022"/>
              <a:ext cx="177800" cy="177800"/>
            </a:xfrm>
            <a:prstGeom prst="rect">
              <a:avLst/>
            </a:prstGeom>
          </p:spPr>
        </p:pic>
      </p:grpSp>
      <p:grpSp>
        <p:nvGrpSpPr>
          <p:cNvPr id="82" name="Group 81">
            <a:extLst>
              <a:ext uri="{FF2B5EF4-FFF2-40B4-BE49-F238E27FC236}">
                <a16:creationId xmlns:a16="http://schemas.microsoft.com/office/drawing/2014/main" id="{50BDE2C1-4812-4495-8421-83D33BE94BCB}"/>
              </a:ext>
            </a:extLst>
          </p:cNvPr>
          <p:cNvGrpSpPr>
            <a:grpSpLocks noChangeAspect="1"/>
          </p:cNvGrpSpPr>
          <p:nvPr/>
        </p:nvGrpSpPr>
        <p:grpSpPr>
          <a:xfrm>
            <a:off x="3838805" y="3051475"/>
            <a:ext cx="237405" cy="237405"/>
            <a:chOff x="3125296" y="4300997"/>
            <a:chExt cx="973472" cy="973472"/>
          </a:xfrm>
          <a:solidFill>
            <a:srgbClr val="4D4D4D"/>
          </a:solidFill>
        </p:grpSpPr>
        <p:pic>
          <p:nvPicPr>
            <p:cNvPr id="83" name="Graphic 82" descr="Sad face with solid fill with solid fill">
              <a:extLst>
                <a:ext uri="{FF2B5EF4-FFF2-40B4-BE49-F238E27FC236}">
                  <a16:creationId xmlns:a16="http://schemas.microsoft.com/office/drawing/2014/main" id="{F82594E3-F75E-462A-A289-0BFA43D3C59A}"/>
                </a:ext>
              </a:extLst>
            </p:cNvPr>
            <p:cNvPicPr>
              <a:picLocks noChangeAspect="1"/>
            </p:cNvPicPr>
            <p:nvPr/>
          </p:nvPicPr>
          <p:blipFill>
            <a:blip r:embed="rId20" cstate="print">
              <a:extLst>
                <a:ext uri="{28A0092B-C50C-407E-A947-70E740481C1C}">
                  <a14:useLocalDpi xmlns:a14="http://schemas.microsoft.com/office/drawing/2010/main"/>
                </a:ext>
                <a:ext uri="{96DAC541-7B7A-43D3-8B79-37D633B846F1}">
                  <asvg:svgBlip xmlns:asvg="http://schemas.microsoft.com/office/drawing/2016/SVG/main" r:embed="rId21"/>
                </a:ext>
              </a:extLst>
            </a:blip>
            <a:stretch>
              <a:fillRect/>
            </a:stretch>
          </p:blipFill>
          <p:spPr>
            <a:xfrm>
              <a:off x="3125296" y="4300997"/>
              <a:ext cx="973472" cy="973472"/>
            </a:xfrm>
            <a:prstGeom prst="rect">
              <a:avLst/>
            </a:prstGeom>
          </p:spPr>
        </p:pic>
        <p:sp>
          <p:nvSpPr>
            <p:cNvPr id="84" name="Rectangle 83">
              <a:extLst>
                <a:ext uri="{FF2B5EF4-FFF2-40B4-BE49-F238E27FC236}">
                  <a16:creationId xmlns:a16="http://schemas.microsoft.com/office/drawing/2014/main" id="{9C21318C-078F-4911-98F5-5C6E22B1F667}"/>
                </a:ext>
              </a:extLst>
            </p:cNvPr>
            <p:cNvSpPr/>
            <p:nvPr/>
          </p:nvSpPr>
          <p:spPr>
            <a:xfrm>
              <a:off x="3396481" y="4852988"/>
              <a:ext cx="426176" cy="197643"/>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70"/>
            </a:p>
          </p:txBody>
        </p:sp>
        <p:sp>
          <p:nvSpPr>
            <p:cNvPr id="85" name="Freeform: Shape 84">
              <a:extLst>
                <a:ext uri="{FF2B5EF4-FFF2-40B4-BE49-F238E27FC236}">
                  <a16:creationId xmlns:a16="http://schemas.microsoft.com/office/drawing/2014/main" id="{D13EAF17-1229-4967-8500-9EC9FBB7356A}"/>
                </a:ext>
              </a:extLst>
            </p:cNvPr>
            <p:cNvSpPr/>
            <p:nvPr/>
          </p:nvSpPr>
          <p:spPr>
            <a:xfrm>
              <a:off x="3435284" y="4951706"/>
              <a:ext cx="343723" cy="54996"/>
            </a:xfrm>
            <a:custGeom>
              <a:avLst/>
              <a:gdLst>
                <a:gd name="connsiteX0" fmla="*/ 0 w 459582"/>
                <a:gd name="connsiteY0" fmla="*/ 0 h 83456"/>
                <a:gd name="connsiteX1" fmla="*/ 233363 w 459582"/>
                <a:gd name="connsiteY1" fmla="*/ 83344 h 83456"/>
                <a:gd name="connsiteX2" fmla="*/ 459582 w 459582"/>
                <a:gd name="connsiteY2" fmla="*/ 14288 h 83456"/>
                <a:gd name="connsiteX0" fmla="*/ 0 w 459582"/>
                <a:gd name="connsiteY0" fmla="*/ 0 h 83429"/>
                <a:gd name="connsiteX1" fmla="*/ 233363 w 459582"/>
                <a:gd name="connsiteY1" fmla="*/ 83344 h 83429"/>
                <a:gd name="connsiteX2" fmla="*/ 459582 w 459582"/>
                <a:gd name="connsiteY2" fmla="*/ 2382 h 83429"/>
              </a:gdLst>
              <a:ahLst/>
              <a:cxnLst>
                <a:cxn ang="0">
                  <a:pos x="connsiteX0" y="connsiteY0"/>
                </a:cxn>
                <a:cxn ang="0">
                  <a:pos x="connsiteX1" y="connsiteY1"/>
                </a:cxn>
                <a:cxn ang="0">
                  <a:pos x="connsiteX2" y="connsiteY2"/>
                </a:cxn>
              </a:cxnLst>
              <a:rect l="l" t="t" r="r" b="b"/>
              <a:pathLst>
                <a:path w="459582" h="83429">
                  <a:moveTo>
                    <a:pt x="0" y="0"/>
                  </a:moveTo>
                  <a:cubicBezTo>
                    <a:pt x="78383" y="40481"/>
                    <a:pt x="156766" y="80963"/>
                    <a:pt x="233363" y="83344"/>
                  </a:cubicBezTo>
                  <a:cubicBezTo>
                    <a:pt x="309960" y="85725"/>
                    <a:pt x="384771" y="38100"/>
                    <a:pt x="459582" y="2382"/>
                  </a:cubicBezTo>
                </a:path>
              </a:pathLst>
            </a:custGeom>
            <a:grpFill/>
            <a:ln w="9525" cap="rnd">
              <a:solidFill>
                <a:srgbClr val="A3A4A4"/>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070"/>
            </a:p>
          </p:txBody>
        </p:sp>
      </p:grpSp>
      <p:grpSp>
        <p:nvGrpSpPr>
          <p:cNvPr id="8" name="Group 7">
            <a:extLst>
              <a:ext uri="{FF2B5EF4-FFF2-40B4-BE49-F238E27FC236}">
                <a16:creationId xmlns:a16="http://schemas.microsoft.com/office/drawing/2014/main" id="{730C2E9A-7651-42E9-BF50-D514503685D4}"/>
              </a:ext>
            </a:extLst>
          </p:cNvPr>
          <p:cNvGrpSpPr>
            <a:grpSpLocks noChangeAspect="1"/>
          </p:cNvGrpSpPr>
          <p:nvPr/>
        </p:nvGrpSpPr>
        <p:grpSpPr>
          <a:xfrm>
            <a:off x="3700434" y="2504083"/>
            <a:ext cx="473932" cy="174796"/>
            <a:chOff x="5450847" y="4296822"/>
            <a:chExt cx="663762" cy="244809"/>
          </a:xfrm>
          <a:solidFill>
            <a:srgbClr val="4D4D4D"/>
          </a:solidFill>
        </p:grpSpPr>
        <p:pic>
          <p:nvPicPr>
            <p:cNvPr id="90" name="Graphic 89" descr="Marketing with solid fill">
              <a:extLst>
                <a:ext uri="{FF2B5EF4-FFF2-40B4-BE49-F238E27FC236}">
                  <a16:creationId xmlns:a16="http://schemas.microsoft.com/office/drawing/2014/main" id="{31B5A521-CEAD-4385-9D77-0F0B92D47E57}"/>
                </a:ext>
              </a:extLst>
            </p:cNvPr>
            <p:cNvPicPr>
              <a:picLocks noChangeAspect="1"/>
            </p:cNvPicPr>
            <p:nvPr/>
          </p:nvPicPr>
          <p:blipFill>
            <a:blip r:embed="rId18" cstate="print">
              <a:extLst>
                <a:ext uri="{28A0092B-C50C-407E-A947-70E740481C1C}">
                  <a14:useLocalDpi xmlns:a14="http://schemas.microsoft.com/office/drawing/2010/main"/>
                </a:ext>
                <a:ext uri="{96DAC541-7B7A-43D3-8B79-37D633B846F1}">
                  <asvg:svgBlip xmlns:asvg="http://schemas.microsoft.com/office/drawing/2016/SVG/main" r:embed="rId19"/>
                </a:ext>
              </a:extLst>
            </a:blip>
            <a:stretch>
              <a:fillRect/>
            </a:stretch>
          </p:blipFill>
          <p:spPr>
            <a:xfrm>
              <a:off x="5660323" y="4296822"/>
              <a:ext cx="244809" cy="244809"/>
            </a:xfrm>
            <a:prstGeom prst="rect">
              <a:avLst/>
            </a:prstGeom>
          </p:spPr>
        </p:pic>
        <p:pic>
          <p:nvPicPr>
            <p:cNvPr id="94" name="Graphic 93" descr="Marketing with solid fill">
              <a:extLst>
                <a:ext uri="{FF2B5EF4-FFF2-40B4-BE49-F238E27FC236}">
                  <a16:creationId xmlns:a16="http://schemas.microsoft.com/office/drawing/2014/main" id="{DC54D8B4-1349-4F33-84A7-9D32DFB34EE1}"/>
                </a:ext>
              </a:extLst>
            </p:cNvPr>
            <p:cNvPicPr>
              <a:picLocks noChangeAspect="1"/>
            </p:cNvPicPr>
            <p:nvPr/>
          </p:nvPicPr>
          <p:blipFill>
            <a:blip r:embed="rId18" cstate="print">
              <a:extLst>
                <a:ext uri="{28A0092B-C50C-407E-A947-70E740481C1C}">
                  <a14:useLocalDpi xmlns:a14="http://schemas.microsoft.com/office/drawing/2010/main"/>
                </a:ext>
                <a:ext uri="{96DAC541-7B7A-43D3-8B79-37D633B846F1}">
                  <asvg:svgBlip xmlns:asvg="http://schemas.microsoft.com/office/drawing/2016/SVG/main" r:embed="rId19"/>
                </a:ext>
              </a:extLst>
            </a:blip>
            <a:stretch>
              <a:fillRect/>
            </a:stretch>
          </p:blipFill>
          <p:spPr>
            <a:xfrm>
              <a:off x="5450847" y="4296822"/>
              <a:ext cx="244809" cy="244809"/>
            </a:xfrm>
            <a:prstGeom prst="rect">
              <a:avLst/>
            </a:prstGeom>
          </p:spPr>
        </p:pic>
        <p:pic>
          <p:nvPicPr>
            <p:cNvPr id="95" name="Graphic 94" descr="Marketing with solid fill">
              <a:extLst>
                <a:ext uri="{FF2B5EF4-FFF2-40B4-BE49-F238E27FC236}">
                  <a16:creationId xmlns:a16="http://schemas.microsoft.com/office/drawing/2014/main" id="{5E92A98C-6F40-4F6E-B046-A3966851CC97}"/>
                </a:ext>
              </a:extLst>
            </p:cNvPr>
            <p:cNvPicPr>
              <a:picLocks noChangeAspect="1"/>
            </p:cNvPicPr>
            <p:nvPr/>
          </p:nvPicPr>
          <p:blipFill>
            <a:blip r:embed="rId18" cstate="print">
              <a:extLst>
                <a:ext uri="{28A0092B-C50C-407E-A947-70E740481C1C}">
                  <a14:useLocalDpi xmlns:a14="http://schemas.microsoft.com/office/drawing/2010/main"/>
                </a:ext>
                <a:ext uri="{96DAC541-7B7A-43D3-8B79-37D633B846F1}">
                  <asvg:svgBlip xmlns:asvg="http://schemas.microsoft.com/office/drawing/2016/SVG/main" r:embed="rId19"/>
                </a:ext>
              </a:extLst>
            </a:blip>
            <a:stretch>
              <a:fillRect/>
            </a:stretch>
          </p:blipFill>
          <p:spPr>
            <a:xfrm>
              <a:off x="5869800" y="4296822"/>
              <a:ext cx="244809" cy="244809"/>
            </a:xfrm>
            <a:prstGeom prst="rect">
              <a:avLst/>
            </a:prstGeom>
          </p:spPr>
        </p:pic>
      </p:grpSp>
      <p:sp>
        <p:nvSpPr>
          <p:cNvPr id="107" name="Freeform: Shape 106">
            <a:extLst>
              <a:ext uri="{FF2B5EF4-FFF2-40B4-BE49-F238E27FC236}">
                <a16:creationId xmlns:a16="http://schemas.microsoft.com/office/drawing/2014/main" id="{1A2310FA-48DB-F2C0-0CEC-883347C88A5D}"/>
              </a:ext>
            </a:extLst>
          </p:cNvPr>
          <p:cNvSpPr/>
          <p:nvPr/>
        </p:nvSpPr>
        <p:spPr>
          <a:xfrm>
            <a:off x="3830456" y="2292566"/>
            <a:ext cx="47530" cy="48463"/>
          </a:xfrm>
          <a:custGeom>
            <a:avLst/>
            <a:gdLst>
              <a:gd name="connsiteX0" fmla="*/ 0 w 37812"/>
              <a:gd name="connsiteY0" fmla="*/ 0 h 38554"/>
              <a:gd name="connsiteX1" fmla="*/ 37813 w 37812"/>
              <a:gd name="connsiteY1" fmla="*/ 0 h 38554"/>
              <a:gd name="connsiteX2" fmla="*/ 37813 w 37812"/>
              <a:gd name="connsiteY2" fmla="*/ 38554 h 38554"/>
              <a:gd name="connsiteX3" fmla="*/ 0 w 37812"/>
              <a:gd name="connsiteY3" fmla="*/ 38554 h 38554"/>
            </a:gdLst>
            <a:ahLst/>
            <a:cxnLst>
              <a:cxn ang="0">
                <a:pos x="connsiteX0" y="connsiteY0"/>
              </a:cxn>
              <a:cxn ang="0">
                <a:pos x="connsiteX1" y="connsiteY1"/>
              </a:cxn>
              <a:cxn ang="0">
                <a:pos x="connsiteX2" y="connsiteY2"/>
              </a:cxn>
              <a:cxn ang="0">
                <a:pos x="connsiteX3" y="connsiteY3"/>
              </a:cxn>
            </a:cxnLst>
            <a:rect l="l" t="t" r="r" b="b"/>
            <a:pathLst>
              <a:path w="37812" h="38554">
                <a:moveTo>
                  <a:pt x="0" y="0"/>
                </a:moveTo>
                <a:lnTo>
                  <a:pt x="37813" y="0"/>
                </a:lnTo>
                <a:lnTo>
                  <a:pt x="37813" y="38554"/>
                </a:lnTo>
                <a:lnTo>
                  <a:pt x="0" y="38554"/>
                </a:lnTo>
                <a:close/>
              </a:path>
            </a:pathLst>
          </a:custGeom>
          <a:solidFill>
            <a:srgbClr val="4D4D4D"/>
          </a:solidFill>
          <a:ln w="2679" cap="flat">
            <a:solidFill>
              <a:schemeClr val="bg2">
                <a:lumMod val="50000"/>
              </a:schemeClr>
            </a:solidFill>
            <a:prstDash val="solid"/>
            <a:miter/>
          </a:ln>
        </p:spPr>
        <p:txBody>
          <a:bodyPr rtlCol="0" anchor="ctr"/>
          <a:lstStyle/>
          <a:p>
            <a:endParaRPr lang="en-GB" sz="2960"/>
          </a:p>
        </p:txBody>
      </p:sp>
      <p:sp>
        <p:nvSpPr>
          <p:cNvPr id="108" name="Freeform: Shape 107">
            <a:extLst>
              <a:ext uri="{FF2B5EF4-FFF2-40B4-BE49-F238E27FC236}">
                <a16:creationId xmlns:a16="http://schemas.microsoft.com/office/drawing/2014/main" id="{3B0D8027-910D-5BC2-AD29-22AC83E156D6}"/>
              </a:ext>
            </a:extLst>
          </p:cNvPr>
          <p:cNvSpPr/>
          <p:nvPr/>
        </p:nvSpPr>
        <p:spPr>
          <a:xfrm>
            <a:off x="3891567" y="2265307"/>
            <a:ext cx="47530" cy="75722"/>
          </a:xfrm>
          <a:custGeom>
            <a:avLst/>
            <a:gdLst>
              <a:gd name="connsiteX0" fmla="*/ 0 w 37812"/>
              <a:gd name="connsiteY0" fmla="*/ 0 h 60240"/>
              <a:gd name="connsiteX1" fmla="*/ 37813 w 37812"/>
              <a:gd name="connsiteY1" fmla="*/ 0 h 60240"/>
              <a:gd name="connsiteX2" fmla="*/ 37813 w 37812"/>
              <a:gd name="connsiteY2" fmla="*/ 60241 h 60240"/>
              <a:gd name="connsiteX3" fmla="*/ 0 w 37812"/>
              <a:gd name="connsiteY3" fmla="*/ 60241 h 60240"/>
            </a:gdLst>
            <a:ahLst/>
            <a:cxnLst>
              <a:cxn ang="0">
                <a:pos x="connsiteX0" y="connsiteY0"/>
              </a:cxn>
              <a:cxn ang="0">
                <a:pos x="connsiteX1" y="connsiteY1"/>
              </a:cxn>
              <a:cxn ang="0">
                <a:pos x="connsiteX2" y="connsiteY2"/>
              </a:cxn>
              <a:cxn ang="0">
                <a:pos x="connsiteX3" y="connsiteY3"/>
              </a:cxn>
            </a:cxnLst>
            <a:rect l="l" t="t" r="r" b="b"/>
            <a:pathLst>
              <a:path w="37812" h="60240">
                <a:moveTo>
                  <a:pt x="0" y="0"/>
                </a:moveTo>
                <a:lnTo>
                  <a:pt x="37813" y="0"/>
                </a:lnTo>
                <a:lnTo>
                  <a:pt x="37813" y="60241"/>
                </a:lnTo>
                <a:lnTo>
                  <a:pt x="0" y="60241"/>
                </a:lnTo>
                <a:close/>
              </a:path>
            </a:pathLst>
          </a:custGeom>
          <a:solidFill>
            <a:srgbClr val="4D4D4D"/>
          </a:solidFill>
          <a:ln w="2679" cap="flat">
            <a:solidFill>
              <a:schemeClr val="bg2">
                <a:lumMod val="50000"/>
              </a:schemeClr>
            </a:solidFill>
            <a:prstDash val="solid"/>
            <a:miter/>
          </a:ln>
        </p:spPr>
        <p:txBody>
          <a:bodyPr rtlCol="0" anchor="ctr"/>
          <a:lstStyle/>
          <a:p>
            <a:endParaRPr lang="en-GB" sz="2960"/>
          </a:p>
        </p:txBody>
      </p:sp>
      <p:sp>
        <p:nvSpPr>
          <p:cNvPr id="109" name="Freeform: Shape 108">
            <a:extLst>
              <a:ext uri="{FF2B5EF4-FFF2-40B4-BE49-F238E27FC236}">
                <a16:creationId xmlns:a16="http://schemas.microsoft.com/office/drawing/2014/main" id="{175C4B1E-D560-7F11-A4B5-419A31A68472}"/>
              </a:ext>
            </a:extLst>
          </p:cNvPr>
          <p:cNvSpPr/>
          <p:nvPr/>
        </p:nvSpPr>
        <p:spPr>
          <a:xfrm>
            <a:off x="3952677" y="2238047"/>
            <a:ext cx="47530" cy="102983"/>
          </a:xfrm>
          <a:custGeom>
            <a:avLst/>
            <a:gdLst>
              <a:gd name="connsiteX0" fmla="*/ 0 w 37812"/>
              <a:gd name="connsiteY0" fmla="*/ 0 h 81927"/>
              <a:gd name="connsiteX1" fmla="*/ 37813 w 37812"/>
              <a:gd name="connsiteY1" fmla="*/ 0 h 81927"/>
              <a:gd name="connsiteX2" fmla="*/ 37813 w 37812"/>
              <a:gd name="connsiteY2" fmla="*/ 81927 h 81927"/>
              <a:gd name="connsiteX3" fmla="*/ 0 w 37812"/>
              <a:gd name="connsiteY3" fmla="*/ 81927 h 81927"/>
            </a:gdLst>
            <a:ahLst/>
            <a:cxnLst>
              <a:cxn ang="0">
                <a:pos x="connsiteX0" y="connsiteY0"/>
              </a:cxn>
              <a:cxn ang="0">
                <a:pos x="connsiteX1" y="connsiteY1"/>
              </a:cxn>
              <a:cxn ang="0">
                <a:pos x="connsiteX2" y="connsiteY2"/>
              </a:cxn>
              <a:cxn ang="0">
                <a:pos x="connsiteX3" y="connsiteY3"/>
              </a:cxn>
            </a:cxnLst>
            <a:rect l="l" t="t" r="r" b="b"/>
            <a:pathLst>
              <a:path w="37812" h="81927">
                <a:moveTo>
                  <a:pt x="0" y="0"/>
                </a:moveTo>
                <a:lnTo>
                  <a:pt x="37813" y="0"/>
                </a:lnTo>
                <a:lnTo>
                  <a:pt x="37813" y="81927"/>
                </a:lnTo>
                <a:lnTo>
                  <a:pt x="0" y="81927"/>
                </a:lnTo>
                <a:close/>
              </a:path>
            </a:pathLst>
          </a:custGeom>
          <a:noFill/>
          <a:ln w="2679" cap="flat">
            <a:solidFill>
              <a:schemeClr val="bg2">
                <a:lumMod val="50000"/>
              </a:schemeClr>
            </a:solidFill>
            <a:prstDash val="solid"/>
            <a:miter/>
          </a:ln>
        </p:spPr>
        <p:txBody>
          <a:bodyPr rtlCol="0" anchor="ctr"/>
          <a:lstStyle/>
          <a:p>
            <a:endParaRPr lang="en-GB" sz="2960"/>
          </a:p>
        </p:txBody>
      </p:sp>
      <p:sp>
        <p:nvSpPr>
          <p:cNvPr id="110" name="Freeform: Shape 109">
            <a:extLst>
              <a:ext uri="{FF2B5EF4-FFF2-40B4-BE49-F238E27FC236}">
                <a16:creationId xmlns:a16="http://schemas.microsoft.com/office/drawing/2014/main" id="{2BE8BC43-CB52-4E7B-C5CA-9863C38A9B97}"/>
              </a:ext>
            </a:extLst>
          </p:cNvPr>
          <p:cNvSpPr/>
          <p:nvPr/>
        </p:nvSpPr>
        <p:spPr>
          <a:xfrm>
            <a:off x="3769344" y="2319828"/>
            <a:ext cx="47530" cy="21202"/>
          </a:xfrm>
          <a:custGeom>
            <a:avLst/>
            <a:gdLst>
              <a:gd name="connsiteX0" fmla="*/ 0 w 37812"/>
              <a:gd name="connsiteY0" fmla="*/ 0 h 16867"/>
              <a:gd name="connsiteX1" fmla="*/ 37813 w 37812"/>
              <a:gd name="connsiteY1" fmla="*/ 0 h 16867"/>
              <a:gd name="connsiteX2" fmla="*/ 37813 w 37812"/>
              <a:gd name="connsiteY2" fmla="*/ 16867 h 16867"/>
              <a:gd name="connsiteX3" fmla="*/ 0 w 37812"/>
              <a:gd name="connsiteY3" fmla="*/ 16867 h 16867"/>
            </a:gdLst>
            <a:ahLst/>
            <a:cxnLst>
              <a:cxn ang="0">
                <a:pos x="connsiteX0" y="connsiteY0"/>
              </a:cxn>
              <a:cxn ang="0">
                <a:pos x="connsiteX1" y="connsiteY1"/>
              </a:cxn>
              <a:cxn ang="0">
                <a:pos x="connsiteX2" y="connsiteY2"/>
              </a:cxn>
              <a:cxn ang="0">
                <a:pos x="connsiteX3" y="connsiteY3"/>
              </a:cxn>
            </a:cxnLst>
            <a:rect l="l" t="t" r="r" b="b"/>
            <a:pathLst>
              <a:path w="37812" h="16867">
                <a:moveTo>
                  <a:pt x="0" y="0"/>
                </a:moveTo>
                <a:lnTo>
                  <a:pt x="37813" y="0"/>
                </a:lnTo>
                <a:lnTo>
                  <a:pt x="37813" y="16867"/>
                </a:lnTo>
                <a:lnTo>
                  <a:pt x="0" y="16867"/>
                </a:lnTo>
                <a:close/>
              </a:path>
            </a:pathLst>
          </a:custGeom>
          <a:solidFill>
            <a:srgbClr val="4D4D4D"/>
          </a:solidFill>
          <a:ln w="2679" cap="flat">
            <a:solidFill>
              <a:srgbClr val="4D4D4D"/>
            </a:solidFill>
            <a:prstDash val="solid"/>
            <a:miter/>
          </a:ln>
        </p:spPr>
        <p:txBody>
          <a:bodyPr rtlCol="0" anchor="ctr"/>
          <a:lstStyle/>
          <a:p>
            <a:endParaRPr lang="en-GB" sz="2960"/>
          </a:p>
        </p:txBody>
      </p:sp>
      <p:sp>
        <p:nvSpPr>
          <p:cNvPr id="132" name="Freeform: Shape 131">
            <a:extLst>
              <a:ext uri="{FF2B5EF4-FFF2-40B4-BE49-F238E27FC236}">
                <a16:creationId xmlns:a16="http://schemas.microsoft.com/office/drawing/2014/main" id="{76DF07CC-CDA5-AD25-7CC6-63C48CF22E54}"/>
              </a:ext>
            </a:extLst>
          </p:cNvPr>
          <p:cNvSpPr/>
          <p:nvPr/>
        </p:nvSpPr>
        <p:spPr>
          <a:xfrm>
            <a:off x="4012790" y="2205123"/>
            <a:ext cx="47530" cy="135757"/>
          </a:xfrm>
          <a:custGeom>
            <a:avLst/>
            <a:gdLst>
              <a:gd name="connsiteX0" fmla="*/ 0 w 37812"/>
              <a:gd name="connsiteY0" fmla="*/ 0 h 81927"/>
              <a:gd name="connsiteX1" fmla="*/ 37813 w 37812"/>
              <a:gd name="connsiteY1" fmla="*/ 0 h 81927"/>
              <a:gd name="connsiteX2" fmla="*/ 37813 w 37812"/>
              <a:gd name="connsiteY2" fmla="*/ 81927 h 81927"/>
              <a:gd name="connsiteX3" fmla="*/ 0 w 37812"/>
              <a:gd name="connsiteY3" fmla="*/ 81927 h 81927"/>
            </a:gdLst>
            <a:ahLst/>
            <a:cxnLst>
              <a:cxn ang="0">
                <a:pos x="connsiteX0" y="connsiteY0"/>
              </a:cxn>
              <a:cxn ang="0">
                <a:pos x="connsiteX1" y="connsiteY1"/>
              </a:cxn>
              <a:cxn ang="0">
                <a:pos x="connsiteX2" y="connsiteY2"/>
              </a:cxn>
              <a:cxn ang="0">
                <a:pos x="connsiteX3" y="connsiteY3"/>
              </a:cxn>
            </a:cxnLst>
            <a:rect l="l" t="t" r="r" b="b"/>
            <a:pathLst>
              <a:path w="37812" h="81927">
                <a:moveTo>
                  <a:pt x="0" y="0"/>
                </a:moveTo>
                <a:lnTo>
                  <a:pt x="37813" y="0"/>
                </a:lnTo>
                <a:lnTo>
                  <a:pt x="37813" y="81927"/>
                </a:lnTo>
                <a:lnTo>
                  <a:pt x="0" y="81927"/>
                </a:lnTo>
                <a:close/>
              </a:path>
            </a:pathLst>
          </a:custGeom>
          <a:noFill/>
          <a:ln w="2679" cap="flat">
            <a:solidFill>
              <a:schemeClr val="bg2">
                <a:lumMod val="50000"/>
              </a:schemeClr>
            </a:solidFill>
            <a:prstDash val="solid"/>
            <a:miter/>
          </a:ln>
        </p:spPr>
        <p:txBody>
          <a:bodyPr rtlCol="0" anchor="ctr"/>
          <a:lstStyle/>
          <a:p>
            <a:endParaRPr lang="en-GB" sz="2960"/>
          </a:p>
        </p:txBody>
      </p:sp>
      <p:grpSp>
        <p:nvGrpSpPr>
          <p:cNvPr id="61" name="Group 60">
            <a:extLst>
              <a:ext uri="{FF2B5EF4-FFF2-40B4-BE49-F238E27FC236}">
                <a16:creationId xmlns:a16="http://schemas.microsoft.com/office/drawing/2014/main" id="{51C484E4-265E-46EB-981C-C573246F16D7}"/>
              </a:ext>
            </a:extLst>
          </p:cNvPr>
          <p:cNvGrpSpPr>
            <a:grpSpLocks noChangeAspect="1"/>
          </p:cNvGrpSpPr>
          <p:nvPr/>
        </p:nvGrpSpPr>
        <p:grpSpPr>
          <a:xfrm>
            <a:off x="4509644" y="2807771"/>
            <a:ext cx="473444" cy="145387"/>
            <a:chOff x="6969137" y="2720022"/>
            <a:chExt cx="586160" cy="177800"/>
          </a:xfrm>
        </p:grpSpPr>
        <p:pic>
          <p:nvPicPr>
            <p:cNvPr id="62" name="Graphic 61" descr="Heart with solid fill">
              <a:extLst>
                <a:ext uri="{FF2B5EF4-FFF2-40B4-BE49-F238E27FC236}">
                  <a16:creationId xmlns:a16="http://schemas.microsoft.com/office/drawing/2014/main" id="{1211D9AE-2699-495C-AA70-9D41B2DC81F5}"/>
                </a:ext>
              </a:extLst>
            </p:cNvPr>
            <p:cNvPicPr>
              <a:picLocks noChangeAspect="1"/>
            </p:cNvPicPr>
            <p:nvPr/>
          </p:nvPicPr>
          <p:blipFill>
            <a:blip r:embed="rId22" cstate="print">
              <a:extLst>
                <a:ext uri="{28A0092B-C50C-407E-A947-70E740481C1C}">
                  <a14:useLocalDpi xmlns:a14="http://schemas.microsoft.com/office/drawing/2010/main"/>
                </a:ext>
                <a:ext uri="{96DAC541-7B7A-43D3-8B79-37D633B846F1}">
                  <asvg:svgBlip xmlns:asvg="http://schemas.microsoft.com/office/drawing/2016/SVG/main" r:embed="rId23"/>
                </a:ext>
              </a:extLst>
            </a:blip>
            <a:stretch>
              <a:fillRect/>
            </a:stretch>
          </p:blipFill>
          <p:spPr>
            <a:xfrm>
              <a:off x="7240325" y="2720022"/>
              <a:ext cx="177800" cy="177800"/>
            </a:xfrm>
            <a:prstGeom prst="rect">
              <a:avLst/>
            </a:prstGeom>
          </p:spPr>
        </p:pic>
        <p:pic>
          <p:nvPicPr>
            <p:cNvPr id="63" name="Graphic 62" descr="Heart with solid fill">
              <a:extLst>
                <a:ext uri="{FF2B5EF4-FFF2-40B4-BE49-F238E27FC236}">
                  <a16:creationId xmlns:a16="http://schemas.microsoft.com/office/drawing/2014/main" id="{014272EE-8CB5-4415-BEEC-BAB2B65D52AE}"/>
                </a:ext>
              </a:extLst>
            </p:cNvPr>
            <p:cNvPicPr>
              <a:picLocks noChangeAspect="1"/>
            </p:cNvPicPr>
            <p:nvPr/>
          </p:nvPicPr>
          <p:blipFill>
            <a:blip r:embed="rId22" cstate="print">
              <a:extLst>
                <a:ext uri="{28A0092B-C50C-407E-A947-70E740481C1C}">
                  <a14:useLocalDpi xmlns:a14="http://schemas.microsoft.com/office/drawing/2010/main"/>
                </a:ext>
                <a:ext uri="{96DAC541-7B7A-43D3-8B79-37D633B846F1}">
                  <asvg:svgBlip xmlns:asvg="http://schemas.microsoft.com/office/drawing/2016/SVG/main" r:embed="rId23"/>
                </a:ext>
              </a:extLst>
            </a:blip>
            <a:stretch>
              <a:fillRect/>
            </a:stretch>
          </p:blipFill>
          <p:spPr>
            <a:xfrm>
              <a:off x="7377497" y="2720022"/>
              <a:ext cx="177800" cy="177800"/>
            </a:xfrm>
            <a:prstGeom prst="rect">
              <a:avLst/>
            </a:prstGeom>
          </p:spPr>
        </p:pic>
        <p:pic>
          <p:nvPicPr>
            <p:cNvPr id="64" name="Graphic 63" descr="Heart with solid fill">
              <a:extLst>
                <a:ext uri="{FF2B5EF4-FFF2-40B4-BE49-F238E27FC236}">
                  <a16:creationId xmlns:a16="http://schemas.microsoft.com/office/drawing/2014/main" id="{7D872200-D093-4342-95CC-CEAAA4564E84}"/>
                </a:ext>
              </a:extLst>
            </p:cNvPr>
            <p:cNvPicPr>
              <a:picLocks noChangeAspect="1"/>
            </p:cNvPicPr>
            <p:nvPr/>
          </p:nvPicPr>
          <p:blipFill>
            <a:blip r:embed="rId22" cstate="print">
              <a:extLst>
                <a:ext uri="{28A0092B-C50C-407E-A947-70E740481C1C}">
                  <a14:useLocalDpi xmlns:a14="http://schemas.microsoft.com/office/drawing/2010/main"/>
                </a:ext>
                <a:ext uri="{96DAC541-7B7A-43D3-8B79-37D633B846F1}">
                  <asvg:svgBlip xmlns:asvg="http://schemas.microsoft.com/office/drawing/2016/SVG/main" r:embed="rId23"/>
                </a:ext>
              </a:extLst>
            </a:blip>
            <a:stretch>
              <a:fillRect/>
            </a:stretch>
          </p:blipFill>
          <p:spPr>
            <a:xfrm>
              <a:off x="7106309" y="2720022"/>
              <a:ext cx="177800" cy="177800"/>
            </a:xfrm>
            <a:prstGeom prst="rect">
              <a:avLst/>
            </a:prstGeom>
          </p:spPr>
        </p:pic>
        <p:pic>
          <p:nvPicPr>
            <p:cNvPr id="65" name="Graphic 64" descr="Heart with solid fill">
              <a:extLst>
                <a:ext uri="{FF2B5EF4-FFF2-40B4-BE49-F238E27FC236}">
                  <a16:creationId xmlns:a16="http://schemas.microsoft.com/office/drawing/2014/main" id="{3A2991EF-1920-4A24-9D47-6590D33B904A}"/>
                </a:ext>
              </a:extLst>
            </p:cNvPr>
            <p:cNvPicPr>
              <a:picLocks noChangeAspect="1"/>
            </p:cNvPicPr>
            <p:nvPr/>
          </p:nvPicPr>
          <p:blipFill>
            <a:blip r:embed="rId22" cstate="print">
              <a:extLst>
                <a:ext uri="{28A0092B-C50C-407E-A947-70E740481C1C}">
                  <a14:useLocalDpi xmlns:a14="http://schemas.microsoft.com/office/drawing/2010/main"/>
                </a:ext>
                <a:ext uri="{96DAC541-7B7A-43D3-8B79-37D633B846F1}">
                  <asvg:svgBlip xmlns:asvg="http://schemas.microsoft.com/office/drawing/2016/SVG/main" r:embed="rId23"/>
                </a:ext>
              </a:extLst>
            </a:blip>
            <a:stretch>
              <a:fillRect/>
            </a:stretch>
          </p:blipFill>
          <p:spPr>
            <a:xfrm>
              <a:off x="6969137" y="2720022"/>
              <a:ext cx="177800" cy="177800"/>
            </a:xfrm>
            <a:prstGeom prst="rect">
              <a:avLst/>
            </a:prstGeom>
          </p:spPr>
        </p:pic>
      </p:grpSp>
      <p:pic>
        <p:nvPicPr>
          <p:cNvPr id="75" name="Graphic 74" descr="In love face with solid fill with solid fill">
            <a:extLst>
              <a:ext uri="{FF2B5EF4-FFF2-40B4-BE49-F238E27FC236}">
                <a16:creationId xmlns:a16="http://schemas.microsoft.com/office/drawing/2014/main" id="{69E5E277-6C9F-40A8-86F7-6A19316C7385}"/>
              </a:ext>
            </a:extLst>
          </p:cNvPr>
          <p:cNvPicPr>
            <a:picLocks noChangeAspect="1"/>
          </p:cNvPicPr>
          <p:nvPr/>
        </p:nvPicPr>
        <p:blipFill>
          <a:blip r:embed="rId24" cstate="print">
            <a:extLst>
              <a:ext uri="{28A0092B-C50C-407E-A947-70E740481C1C}">
                <a14:useLocalDpi xmlns:a14="http://schemas.microsoft.com/office/drawing/2010/main"/>
              </a:ext>
              <a:ext uri="{96DAC541-7B7A-43D3-8B79-37D633B846F1}">
                <asvg:svgBlip xmlns:asvg="http://schemas.microsoft.com/office/drawing/2016/SVG/main" r:embed="rId25"/>
              </a:ext>
            </a:extLst>
          </a:blip>
          <a:stretch>
            <a:fillRect/>
          </a:stretch>
        </p:blipFill>
        <p:spPr>
          <a:xfrm>
            <a:off x="4632370" y="3054469"/>
            <a:ext cx="228014" cy="228014"/>
          </a:xfrm>
          <a:prstGeom prst="rect">
            <a:avLst/>
          </a:prstGeom>
        </p:spPr>
      </p:pic>
      <p:grpSp>
        <p:nvGrpSpPr>
          <p:cNvPr id="3" name="Group 2">
            <a:extLst>
              <a:ext uri="{FF2B5EF4-FFF2-40B4-BE49-F238E27FC236}">
                <a16:creationId xmlns:a16="http://schemas.microsoft.com/office/drawing/2014/main" id="{78F3E489-106B-4B5B-A328-A4A70C2C7C2B}"/>
              </a:ext>
            </a:extLst>
          </p:cNvPr>
          <p:cNvGrpSpPr>
            <a:grpSpLocks noChangeAspect="1"/>
          </p:cNvGrpSpPr>
          <p:nvPr/>
        </p:nvGrpSpPr>
        <p:grpSpPr>
          <a:xfrm>
            <a:off x="4414077" y="2504083"/>
            <a:ext cx="637356" cy="174796"/>
            <a:chOff x="6840587" y="4296822"/>
            <a:chExt cx="892644" cy="244809"/>
          </a:xfrm>
        </p:grpSpPr>
        <p:pic>
          <p:nvPicPr>
            <p:cNvPr id="88" name="Graphic 87" descr="Marketing with solid fill">
              <a:extLst>
                <a:ext uri="{FF2B5EF4-FFF2-40B4-BE49-F238E27FC236}">
                  <a16:creationId xmlns:a16="http://schemas.microsoft.com/office/drawing/2014/main" id="{26F562BD-A3C3-4429-977E-61B1E1E9FF86}"/>
                </a:ext>
              </a:extLst>
            </p:cNvPr>
            <p:cNvPicPr>
              <a:picLocks noChangeAspect="1"/>
            </p:cNvPicPr>
            <p:nvPr/>
          </p:nvPicPr>
          <p:blipFill>
            <a:blip r:embed="rId26" cstate="print">
              <a:extLst>
                <a:ext uri="{28A0092B-C50C-407E-A947-70E740481C1C}">
                  <a14:useLocalDpi xmlns:a14="http://schemas.microsoft.com/office/drawing/2010/main"/>
                </a:ext>
                <a:ext uri="{96DAC541-7B7A-43D3-8B79-37D633B846F1}">
                  <asvg:svgBlip xmlns:asvg="http://schemas.microsoft.com/office/drawing/2016/SVG/main" r:embed="rId27"/>
                </a:ext>
              </a:extLst>
            </a:blip>
            <a:stretch>
              <a:fillRect/>
            </a:stretch>
          </p:blipFill>
          <p:spPr>
            <a:xfrm>
              <a:off x="7272477" y="4296822"/>
              <a:ext cx="244809" cy="244809"/>
            </a:xfrm>
            <a:prstGeom prst="rect">
              <a:avLst/>
            </a:prstGeom>
          </p:spPr>
        </p:pic>
        <p:pic>
          <p:nvPicPr>
            <p:cNvPr id="89" name="Graphic 88" descr="Marketing with solid fill">
              <a:extLst>
                <a:ext uri="{FF2B5EF4-FFF2-40B4-BE49-F238E27FC236}">
                  <a16:creationId xmlns:a16="http://schemas.microsoft.com/office/drawing/2014/main" id="{9CB49915-5110-416F-88C2-54EB127ECE5C}"/>
                </a:ext>
              </a:extLst>
            </p:cNvPr>
            <p:cNvPicPr>
              <a:picLocks noChangeAspect="1"/>
            </p:cNvPicPr>
            <p:nvPr/>
          </p:nvPicPr>
          <p:blipFill>
            <a:blip r:embed="rId26" cstate="print">
              <a:extLst>
                <a:ext uri="{28A0092B-C50C-407E-A947-70E740481C1C}">
                  <a14:useLocalDpi xmlns:a14="http://schemas.microsoft.com/office/drawing/2010/main"/>
                </a:ext>
                <a:ext uri="{96DAC541-7B7A-43D3-8B79-37D633B846F1}">
                  <asvg:svgBlip xmlns:asvg="http://schemas.microsoft.com/office/drawing/2016/SVG/main" r:embed="rId27"/>
                </a:ext>
              </a:extLst>
            </a:blip>
            <a:stretch>
              <a:fillRect/>
            </a:stretch>
          </p:blipFill>
          <p:spPr>
            <a:xfrm>
              <a:off x="7056532" y="4296822"/>
              <a:ext cx="244809" cy="244809"/>
            </a:xfrm>
            <a:prstGeom prst="rect">
              <a:avLst/>
            </a:prstGeom>
          </p:spPr>
        </p:pic>
        <p:pic>
          <p:nvPicPr>
            <p:cNvPr id="96" name="Graphic 95" descr="Marketing with solid fill">
              <a:extLst>
                <a:ext uri="{FF2B5EF4-FFF2-40B4-BE49-F238E27FC236}">
                  <a16:creationId xmlns:a16="http://schemas.microsoft.com/office/drawing/2014/main" id="{460995DE-00E7-4418-9C31-E455378421D3}"/>
                </a:ext>
              </a:extLst>
            </p:cNvPr>
            <p:cNvPicPr>
              <a:picLocks noChangeAspect="1"/>
            </p:cNvPicPr>
            <p:nvPr/>
          </p:nvPicPr>
          <p:blipFill>
            <a:blip r:embed="rId26" cstate="print">
              <a:extLst>
                <a:ext uri="{28A0092B-C50C-407E-A947-70E740481C1C}">
                  <a14:useLocalDpi xmlns:a14="http://schemas.microsoft.com/office/drawing/2010/main"/>
                </a:ext>
                <a:ext uri="{96DAC541-7B7A-43D3-8B79-37D633B846F1}">
                  <asvg:svgBlip xmlns:asvg="http://schemas.microsoft.com/office/drawing/2016/SVG/main" r:embed="rId27"/>
                </a:ext>
              </a:extLst>
            </a:blip>
            <a:stretch>
              <a:fillRect/>
            </a:stretch>
          </p:blipFill>
          <p:spPr>
            <a:xfrm>
              <a:off x="7488422" y="4296822"/>
              <a:ext cx="244809" cy="244809"/>
            </a:xfrm>
            <a:prstGeom prst="rect">
              <a:avLst/>
            </a:prstGeom>
          </p:spPr>
        </p:pic>
        <p:pic>
          <p:nvPicPr>
            <p:cNvPr id="97" name="Graphic 96" descr="Marketing with solid fill">
              <a:extLst>
                <a:ext uri="{FF2B5EF4-FFF2-40B4-BE49-F238E27FC236}">
                  <a16:creationId xmlns:a16="http://schemas.microsoft.com/office/drawing/2014/main" id="{7CF48126-0D48-4FCC-B64F-DEB33F4814F9}"/>
                </a:ext>
              </a:extLst>
            </p:cNvPr>
            <p:cNvPicPr>
              <a:picLocks noChangeAspect="1"/>
            </p:cNvPicPr>
            <p:nvPr/>
          </p:nvPicPr>
          <p:blipFill>
            <a:blip r:embed="rId26" cstate="print">
              <a:extLst>
                <a:ext uri="{28A0092B-C50C-407E-A947-70E740481C1C}">
                  <a14:useLocalDpi xmlns:a14="http://schemas.microsoft.com/office/drawing/2010/main"/>
                </a:ext>
                <a:ext uri="{96DAC541-7B7A-43D3-8B79-37D633B846F1}">
                  <asvg:svgBlip xmlns:asvg="http://schemas.microsoft.com/office/drawing/2016/SVG/main" r:embed="rId27"/>
                </a:ext>
              </a:extLst>
            </a:blip>
            <a:stretch>
              <a:fillRect/>
            </a:stretch>
          </p:blipFill>
          <p:spPr>
            <a:xfrm>
              <a:off x="6840587" y="4296822"/>
              <a:ext cx="244809" cy="244809"/>
            </a:xfrm>
            <a:prstGeom prst="rect">
              <a:avLst/>
            </a:prstGeom>
          </p:spPr>
        </p:pic>
      </p:grpSp>
      <p:sp>
        <p:nvSpPr>
          <p:cNvPr id="111" name="Freeform: Shape 110">
            <a:extLst>
              <a:ext uri="{FF2B5EF4-FFF2-40B4-BE49-F238E27FC236}">
                <a16:creationId xmlns:a16="http://schemas.microsoft.com/office/drawing/2014/main" id="{9A14B813-1B94-A4A8-A889-769BE3A3DB54}"/>
              </a:ext>
            </a:extLst>
          </p:cNvPr>
          <p:cNvSpPr/>
          <p:nvPr/>
        </p:nvSpPr>
        <p:spPr>
          <a:xfrm>
            <a:off x="4636632" y="2292566"/>
            <a:ext cx="47530" cy="48463"/>
          </a:xfrm>
          <a:custGeom>
            <a:avLst/>
            <a:gdLst>
              <a:gd name="connsiteX0" fmla="*/ 0 w 37812"/>
              <a:gd name="connsiteY0" fmla="*/ 0 h 38554"/>
              <a:gd name="connsiteX1" fmla="*/ 37813 w 37812"/>
              <a:gd name="connsiteY1" fmla="*/ 0 h 38554"/>
              <a:gd name="connsiteX2" fmla="*/ 37813 w 37812"/>
              <a:gd name="connsiteY2" fmla="*/ 38554 h 38554"/>
              <a:gd name="connsiteX3" fmla="*/ 0 w 37812"/>
              <a:gd name="connsiteY3" fmla="*/ 38554 h 38554"/>
            </a:gdLst>
            <a:ahLst/>
            <a:cxnLst>
              <a:cxn ang="0">
                <a:pos x="connsiteX0" y="connsiteY0"/>
              </a:cxn>
              <a:cxn ang="0">
                <a:pos x="connsiteX1" y="connsiteY1"/>
              </a:cxn>
              <a:cxn ang="0">
                <a:pos x="connsiteX2" y="connsiteY2"/>
              </a:cxn>
              <a:cxn ang="0">
                <a:pos x="connsiteX3" y="connsiteY3"/>
              </a:cxn>
            </a:cxnLst>
            <a:rect l="l" t="t" r="r" b="b"/>
            <a:pathLst>
              <a:path w="37812" h="38554">
                <a:moveTo>
                  <a:pt x="0" y="0"/>
                </a:moveTo>
                <a:lnTo>
                  <a:pt x="37813" y="0"/>
                </a:lnTo>
                <a:lnTo>
                  <a:pt x="37813" y="38554"/>
                </a:lnTo>
                <a:lnTo>
                  <a:pt x="0" y="38554"/>
                </a:lnTo>
                <a:close/>
              </a:path>
            </a:pathLst>
          </a:custGeom>
          <a:solidFill>
            <a:srgbClr val="003F48"/>
          </a:solidFill>
          <a:ln w="2679" cap="flat">
            <a:solidFill>
              <a:srgbClr val="003F48"/>
            </a:solidFill>
            <a:prstDash val="solid"/>
            <a:miter/>
          </a:ln>
        </p:spPr>
        <p:txBody>
          <a:bodyPr rtlCol="0" anchor="ctr"/>
          <a:lstStyle/>
          <a:p>
            <a:endParaRPr lang="en-GB" sz="2960"/>
          </a:p>
        </p:txBody>
      </p:sp>
      <p:sp>
        <p:nvSpPr>
          <p:cNvPr id="112" name="Freeform: Shape 111">
            <a:extLst>
              <a:ext uri="{FF2B5EF4-FFF2-40B4-BE49-F238E27FC236}">
                <a16:creationId xmlns:a16="http://schemas.microsoft.com/office/drawing/2014/main" id="{075430B8-AA6C-2BD8-8A29-986F70FC65FB}"/>
              </a:ext>
            </a:extLst>
          </p:cNvPr>
          <p:cNvSpPr/>
          <p:nvPr/>
        </p:nvSpPr>
        <p:spPr>
          <a:xfrm>
            <a:off x="4697742" y="2265307"/>
            <a:ext cx="47530" cy="75722"/>
          </a:xfrm>
          <a:custGeom>
            <a:avLst/>
            <a:gdLst>
              <a:gd name="connsiteX0" fmla="*/ 0 w 37812"/>
              <a:gd name="connsiteY0" fmla="*/ 0 h 60240"/>
              <a:gd name="connsiteX1" fmla="*/ 37813 w 37812"/>
              <a:gd name="connsiteY1" fmla="*/ 0 h 60240"/>
              <a:gd name="connsiteX2" fmla="*/ 37813 w 37812"/>
              <a:gd name="connsiteY2" fmla="*/ 60241 h 60240"/>
              <a:gd name="connsiteX3" fmla="*/ 0 w 37812"/>
              <a:gd name="connsiteY3" fmla="*/ 60241 h 60240"/>
            </a:gdLst>
            <a:ahLst/>
            <a:cxnLst>
              <a:cxn ang="0">
                <a:pos x="connsiteX0" y="connsiteY0"/>
              </a:cxn>
              <a:cxn ang="0">
                <a:pos x="connsiteX1" y="connsiteY1"/>
              </a:cxn>
              <a:cxn ang="0">
                <a:pos x="connsiteX2" y="connsiteY2"/>
              </a:cxn>
              <a:cxn ang="0">
                <a:pos x="connsiteX3" y="connsiteY3"/>
              </a:cxn>
            </a:cxnLst>
            <a:rect l="l" t="t" r="r" b="b"/>
            <a:pathLst>
              <a:path w="37812" h="60240">
                <a:moveTo>
                  <a:pt x="0" y="0"/>
                </a:moveTo>
                <a:lnTo>
                  <a:pt x="37813" y="0"/>
                </a:lnTo>
                <a:lnTo>
                  <a:pt x="37813" y="60241"/>
                </a:lnTo>
                <a:lnTo>
                  <a:pt x="0" y="60241"/>
                </a:lnTo>
                <a:close/>
              </a:path>
            </a:pathLst>
          </a:custGeom>
          <a:solidFill>
            <a:srgbClr val="003F48"/>
          </a:solidFill>
          <a:ln w="2679" cap="flat">
            <a:solidFill>
              <a:srgbClr val="003F48"/>
            </a:solidFill>
            <a:prstDash val="solid"/>
            <a:miter/>
          </a:ln>
        </p:spPr>
        <p:txBody>
          <a:bodyPr rtlCol="0" anchor="ctr"/>
          <a:lstStyle/>
          <a:p>
            <a:endParaRPr lang="en-GB" sz="2960"/>
          </a:p>
        </p:txBody>
      </p:sp>
      <p:sp>
        <p:nvSpPr>
          <p:cNvPr id="113" name="Freeform: Shape 112">
            <a:extLst>
              <a:ext uri="{FF2B5EF4-FFF2-40B4-BE49-F238E27FC236}">
                <a16:creationId xmlns:a16="http://schemas.microsoft.com/office/drawing/2014/main" id="{871E841A-A61D-8373-EDA2-007ABB0A2F9F}"/>
              </a:ext>
            </a:extLst>
          </p:cNvPr>
          <p:cNvSpPr/>
          <p:nvPr/>
        </p:nvSpPr>
        <p:spPr>
          <a:xfrm>
            <a:off x="4758853" y="2238047"/>
            <a:ext cx="47530" cy="102983"/>
          </a:xfrm>
          <a:custGeom>
            <a:avLst/>
            <a:gdLst>
              <a:gd name="connsiteX0" fmla="*/ 0 w 37812"/>
              <a:gd name="connsiteY0" fmla="*/ 0 h 81927"/>
              <a:gd name="connsiteX1" fmla="*/ 37813 w 37812"/>
              <a:gd name="connsiteY1" fmla="*/ 0 h 81927"/>
              <a:gd name="connsiteX2" fmla="*/ 37813 w 37812"/>
              <a:gd name="connsiteY2" fmla="*/ 81927 h 81927"/>
              <a:gd name="connsiteX3" fmla="*/ 0 w 37812"/>
              <a:gd name="connsiteY3" fmla="*/ 81927 h 81927"/>
            </a:gdLst>
            <a:ahLst/>
            <a:cxnLst>
              <a:cxn ang="0">
                <a:pos x="connsiteX0" y="connsiteY0"/>
              </a:cxn>
              <a:cxn ang="0">
                <a:pos x="connsiteX1" y="connsiteY1"/>
              </a:cxn>
              <a:cxn ang="0">
                <a:pos x="connsiteX2" y="connsiteY2"/>
              </a:cxn>
              <a:cxn ang="0">
                <a:pos x="connsiteX3" y="connsiteY3"/>
              </a:cxn>
            </a:cxnLst>
            <a:rect l="l" t="t" r="r" b="b"/>
            <a:pathLst>
              <a:path w="37812" h="81927">
                <a:moveTo>
                  <a:pt x="0" y="0"/>
                </a:moveTo>
                <a:lnTo>
                  <a:pt x="37813" y="0"/>
                </a:lnTo>
                <a:lnTo>
                  <a:pt x="37813" y="81927"/>
                </a:lnTo>
                <a:lnTo>
                  <a:pt x="0" y="81927"/>
                </a:lnTo>
                <a:close/>
              </a:path>
            </a:pathLst>
          </a:custGeom>
          <a:solidFill>
            <a:srgbClr val="003F48"/>
          </a:solidFill>
          <a:ln w="2679" cap="flat">
            <a:solidFill>
              <a:srgbClr val="003F48"/>
            </a:solidFill>
            <a:prstDash val="solid"/>
            <a:miter/>
          </a:ln>
        </p:spPr>
        <p:txBody>
          <a:bodyPr rtlCol="0" anchor="ctr"/>
          <a:lstStyle/>
          <a:p>
            <a:endParaRPr lang="en-GB" sz="2960"/>
          </a:p>
        </p:txBody>
      </p:sp>
      <p:sp>
        <p:nvSpPr>
          <p:cNvPr id="114" name="Freeform: Shape 113">
            <a:extLst>
              <a:ext uri="{FF2B5EF4-FFF2-40B4-BE49-F238E27FC236}">
                <a16:creationId xmlns:a16="http://schemas.microsoft.com/office/drawing/2014/main" id="{F8099610-FAB2-41C8-F420-97A27F92A298}"/>
              </a:ext>
            </a:extLst>
          </p:cNvPr>
          <p:cNvSpPr/>
          <p:nvPr/>
        </p:nvSpPr>
        <p:spPr>
          <a:xfrm>
            <a:off x="4575520" y="2319828"/>
            <a:ext cx="47530" cy="21202"/>
          </a:xfrm>
          <a:custGeom>
            <a:avLst/>
            <a:gdLst>
              <a:gd name="connsiteX0" fmla="*/ 0 w 37812"/>
              <a:gd name="connsiteY0" fmla="*/ 0 h 16867"/>
              <a:gd name="connsiteX1" fmla="*/ 37813 w 37812"/>
              <a:gd name="connsiteY1" fmla="*/ 0 h 16867"/>
              <a:gd name="connsiteX2" fmla="*/ 37813 w 37812"/>
              <a:gd name="connsiteY2" fmla="*/ 16867 h 16867"/>
              <a:gd name="connsiteX3" fmla="*/ 0 w 37812"/>
              <a:gd name="connsiteY3" fmla="*/ 16867 h 16867"/>
            </a:gdLst>
            <a:ahLst/>
            <a:cxnLst>
              <a:cxn ang="0">
                <a:pos x="connsiteX0" y="connsiteY0"/>
              </a:cxn>
              <a:cxn ang="0">
                <a:pos x="connsiteX1" y="connsiteY1"/>
              </a:cxn>
              <a:cxn ang="0">
                <a:pos x="connsiteX2" y="connsiteY2"/>
              </a:cxn>
              <a:cxn ang="0">
                <a:pos x="connsiteX3" y="connsiteY3"/>
              </a:cxn>
            </a:cxnLst>
            <a:rect l="l" t="t" r="r" b="b"/>
            <a:pathLst>
              <a:path w="37812" h="16867">
                <a:moveTo>
                  <a:pt x="0" y="0"/>
                </a:moveTo>
                <a:lnTo>
                  <a:pt x="37813" y="0"/>
                </a:lnTo>
                <a:lnTo>
                  <a:pt x="37813" y="16867"/>
                </a:lnTo>
                <a:lnTo>
                  <a:pt x="0" y="16867"/>
                </a:lnTo>
                <a:close/>
              </a:path>
            </a:pathLst>
          </a:custGeom>
          <a:solidFill>
            <a:srgbClr val="003F48"/>
          </a:solidFill>
          <a:ln w="2679" cap="flat">
            <a:solidFill>
              <a:srgbClr val="003F48"/>
            </a:solidFill>
            <a:prstDash val="solid"/>
            <a:miter/>
          </a:ln>
        </p:spPr>
        <p:txBody>
          <a:bodyPr rtlCol="0" anchor="ctr"/>
          <a:lstStyle/>
          <a:p>
            <a:endParaRPr lang="en-GB" sz="2960"/>
          </a:p>
        </p:txBody>
      </p:sp>
      <p:sp>
        <p:nvSpPr>
          <p:cNvPr id="133" name="Freeform: Shape 132">
            <a:extLst>
              <a:ext uri="{FF2B5EF4-FFF2-40B4-BE49-F238E27FC236}">
                <a16:creationId xmlns:a16="http://schemas.microsoft.com/office/drawing/2014/main" id="{0F920BAB-F3B1-C439-E703-26C8BAC1FC85}"/>
              </a:ext>
            </a:extLst>
          </p:cNvPr>
          <p:cNvSpPr/>
          <p:nvPr/>
        </p:nvSpPr>
        <p:spPr>
          <a:xfrm>
            <a:off x="4818966" y="2205123"/>
            <a:ext cx="47530" cy="135757"/>
          </a:xfrm>
          <a:custGeom>
            <a:avLst/>
            <a:gdLst>
              <a:gd name="connsiteX0" fmla="*/ 0 w 37812"/>
              <a:gd name="connsiteY0" fmla="*/ 0 h 81927"/>
              <a:gd name="connsiteX1" fmla="*/ 37813 w 37812"/>
              <a:gd name="connsiteY1" fmla="*/ 0 h 81927"/>
              <a:gd name="connsiteX2" fmla="*/ 37813 w 37812"/>
              <a:gd name="connsiteY2" fmla="*/ 81927 h 81927"/>
              <a:gd name="connsiteX3" fmla="*/ 0 w 37812"/>
              <a:gd name="connsiteY3" fmla="*/ 81927 h 81927"/>
            </a:gdLst>
            <a:ahLst/>
            <a:cxnLst>
              <a:cxn ang="0">
                <a:pos x="connsiteX0" y="connsiteY0"/>
              </a:cxn>
              <a:cxn ang="0">
                <a:pos x="connsiteX1" y="connsiteY1"/>
              </a:cxn>
              <a:cxn ang="0">
                <a:pos x="connsiteX2" y="connsiteY2"/>
              </a:cxn>
              <a:cxn ang="0">
                <a:pos x="connsiteX3" y="connsiteY3"/>
              </a:cxn>
            </a:cxnLst>
            <a:rect l="l" t="t" r="r" b="b"/>
            <a:pathLst>
              <a:path w="37812" h="81927">
                <a:moveTo>
                  <a:pt x="0" y="0"/>
                </a:moveTo>
                <a:lnTo>
                  <a:pt x="37813" y="0"/>
                </a:lnTo>
                <a:lnTo>
                  <a:pt x="37813" y="81927"/>
                </a:lnTo>
                <a:lnTo>
                  <a:pt x="0" y="81927"/>
                </a:lnTo>
                <a:close/>
              </a:path>
            </a:pathLst>
          </a:custGeom>
          <a:noFill/>
          <a:ln w="2679" cap="flat">
            <a:solidFill>
              <a:srgbClr val="003F48"/>
            </a:solidFill>
            <a:prstDash val="solid"/>
            <a:miter/>
          </a:ln>
        </p:spPr>
        <p:txBody>
          <a:bodyPr rtlCol="0" anchor="ctr"/>
          <a:lstStyle/>
          <a:p>
            <a:endParaRPr lang="en-GB" sz="2960"/>
          </a:p>
        </p:txBody>
      </p:sp>
      <p:grpSp>
        <p:nvGrpSpPr>
          <p:cNvPr id="55" name="Group 54">
            <a:extLst>
              <a:ext uri="{FF2B5EF4-FFF2-40B4-BE49-F238E27FC236}">
                <a16:creationId xmlns:a16="http://schemas.microsoft.com/office/drawing/2014/main" id="{6C5EB1DD-FA79-40BC-A9AA-8833DDBBF695}"/>
              </a:ext>
            </a:extLst>
          </p:cNvPr>
          <p:cNvGrpSpPr>
            <a:grpSpLocks noChangeAspect="1"/>
          </p:cNvGrpSpPr>
          <p:nvPr/>
        </p:nvGrpSpPr>
        <p:grpSpPr>
          <a:xfrm>
            <a:off x="5251951" y="2807771"/>
            <a:ext cx="581690" cy="145387"/>
            <a:chOff x="8382012" y="2720022"/>
            <a:chExt cx="720176" cy="177800"/>
          </a:xfrm>
          <a:solidFill>
            <a:srgbClr val="4D4D4D"/>
          </a:solidFill>
        </p:grpSpPr>
        <p:pic>
          <p:nvPicPr>
            <p:cNvPr id="56" name="Graphic 55" descr="Heart with solid fill">
              <a:extLst>
                <a:ext uri="{FF2B5EF4-FFF2-40B4-BE49-F238E27FC236}">
                  <a16:creationId xmlns:a16="http://schemas.microsoft.com/office/drawing/2014/main" id="{456452B7-2E0E-439C-B477-B19BF48CE451}"/>
                </a:ext>
              </a:extLst>
            </p:cNvPr>
            <p:cNvPicPr>
              <a:picLocks noChangeAspect="1"/>
            </p:cNvPicPr>
            <p:nvPr/>
          </p:nvPicPr>
          <p:blipFill>
            <a:blip r:embed="rId14" cstate="print">
              <a:extLst>
                <a:ext uri="{28A0092B-C50C-407E-A947-70E740481C1C}">
                  <a14:useLocalDpi xmlns:a14="http://schemas.microsoft.com/office/drawing/2010/main"/>
                </a:ext>
                <a:ext uri="{96DAC541-7B7A-43D3-8B79-37D633B846F1}">
                  <asvg:svgBlip xmlns:asvg="http://schemas.microsoft.com/office/drawing/2016/SVG/main" r:embed="rId15"/>
                </a:ext>
              </a:extLst>
            </a:blip>
            <a:stretch>
              <a:fillRect/>
            </a:stretch>
          </p:blipFill>
          <p:spPr>
            <a:xfrm>
              <a:off x="8653200" y="2720022"/>
              <a:ext cx="177800" cy="177800"/>
            </a:xfrm>
            <a:prstGeom prst="rect">
              <a:avLst/>
            </a:prstGeom>
          </p:spPr>
        </p:pic>
        <p:pic>
          <p:nvPicPr>
            <p:cNvPr id="57" name="Graphic 56" descr="Heart with solid fill">
              <a:extLst>
                <a:ext uri="{FF2B5EF4-FFF2-40B4-BE49-F238E27FC236}">
                  <a16:creationId xmlns:a16="http://schemas.microsoft.com/office/drawing/2014/main" id="{2E97A87A-148B-4C2E-A66D-E5044FC06DE0}"/>
                </a:ext>
              </a:extLst>
            </p:cNvPr>
            <p:cNvPicPr>
              <a:picLocks noChangeAspect="1"/>
            </p:cNvPicPr>
            <p:nvPr/>
          </p:nvPicPr>
          <p:blipFill>
            <a:blip r:embed="rId14" cstate="print">
              <a:extLst>
                <a:ext uri="{28A0092B-C50C-407E-A947-70E740481C1C}">
                  <a14:useLocalDpi xmlns:a14="http://schemas.microsoft.com/office/drawing/2010/main"/>
                </a:ext>
                <a:ext uri="{96DAC541-7B7A-43D3-8B79-37D633B846F1}">
                  <asvg:svgBlip xmlns:asvg="http://schemas.microsoft.com/office/drawing/2016/SVG/main" r:embed="rId15"/>
                </a:ext>
              </a:extLst>
            </a:blip>
            <a:stretch>
              <a:fillRect/>
            </a:stretch>
          </p:blipFill>
          <p:spPr>
            <a:xfrm>
              <a:off x="8790372" y="2720022"/>
              <a:ext cx="177800" cy="177800"/>
            </a:xfrm>
            <a:prstGeom prst="rect">
              <a:avLst/>
            </a:prstGeom>
          </p:spPr>
        </p:pic>
        <p:pic>
          <p:nvPicPr>
            <p:cNvPr id="58" name="Graphic 57" descr="Heart with solid fill">
              <a:extLst>
                <a:ext uri="{FF2B5EF4-FFF2-40B4-BE49-F238E27FC236}">
                  <a16:creationId xmlns:a16="http://schemas.microsoft.com/office/drawing/2014/main" id="{9C4BBBAB-627A-4EC3-9BB2-DA2D4D329C47}"/>
                </a:ext>
              </a:extLst>
            </p:cNvPr>
            <p:cNvPicPr>
              <a:picLocks noChangeAspect="1"/>
            </p:cNvPicPr>
            <p:nvPr/>
          </p:nvPicPr>
          <p:blipFill>
            <a:blip r:embed="rId14" cstate="print">
              <a:extLst>
                <a:ext uri="{28A0092B-C50C-407E-A947-70E740481C1C}">
                  <a14:useLocalDpi xmlns:a14="http://schemas.microsoft.com/office/drawing/2010/main"/>
                </a:ext>
                <a:ext uri="{96DAC541-7B7A-43D3-8B79-37D633B846F1}">
                  <asvg:svgBlip xmlns:asvg="http://schemas.microsoft.com/office/drawing/2016/SVG/main" r:embed="rId15"/>
                </a:ext>
              </a:extLst>
            </a:blip>
            <a:stretch>
              <a:fillRect/>
            </a:stretch>
          </p:blipFill>
          <p:spPr>
            <a:xfrm>
              <a:off x="8519184" y="2720022"/>
              <a:ext cx="177800" cy="177800"/>
            </a:xfrm>
            <a:prstGeom prst="rect">
              <a:avLst/>
            </a:prstGeom>
          </p:spPr>
        </p:pic>
        <p:pic>
          <p:nvPicPr>
            <p:cNvPr id="59" name="Graphic 58" descr="Heart with solid fill">
              <a:extLst>
                <a:ext uri="{FF2B5EF4-FFF2-40B4-BE49-F238E27FC236}">
                  <a16:creationId xmlns:a16="http://schemas.microsoft.com/office/drawing/2014/main" id="{27A4B3AA-B0CB-41A2-8FB6-F43AD612DCB4}"/>
                </a:ext>
              </a:extLst>
            </p:cNvPr>
            <p:cNvPicPr>
              <a:picLocks noChangeAspect="1"/>
            </p:cNvPicPr>
            <p:nvPr/>
          </p:nvPicPr>
          <p:blipFill>
            <a:blip r:embed="rId14" cstate="print">
              <a:extLst>
                <a:ext uri="{28A0092B-C50C-407E-A947-70E740481C1C}">
                  <a14:useLocalDpi xmlns:a14="http://schemas.microsoft.com/office/drawing/2010/main"/>
                </a:ext>
                <a:ext uri="{96DAC541-7B7A-43D3-8B79-37D633B846F1}">
                  <asvg:svgBlip xmlns:asvg="http://schemas.microsoft.com/office/drawing/2016/SVG/main" r:embed="rId15"/>
                </a:ext>
              </a:extLst>
            </a:blip>
            <a:stretch>
              <a:fillRect/>
            </a:stretch>
          </p:blipFill>
          <p:spPr>
            <a:xfrm>
              <a:off x="8382012" y="2720022"/>
              <a:ext cx="177800" cy="177800"/>
            </a:xfrm>
            <a:prstGeom prst="rect">
              <a:avLst/>
            </a:prstGeom>
          </p:spPr>
        </p:pic>
        <p:pic>
          <p:nvPicPr>
            <p:cNvPr id="60" name="Graphic 59" descr="Heart with solid fill">
              <a:extLst>
                <a:ext uri="{FF2B5EF4-FFF2-40B4-BE49-F238E27FC236}">
                  <a16:creationId xmlns:a16="http://schemas.microsoft.com/office/drawing/2014/main" id="{C50D2760-0940-4C0D-BB62-10188611ADF4}"/>
                </a:ext>
              </a:extLst>
            </p:cNvPr>
            <p:cNvPicPr>
              <a:picLocks noChangeAspect="1"/>
            </p:cNvPicPr>
            <p:nvPr/>
          </p:nvPicPr>
          <p:blipFill>
            <a:blip r:embed="rId14" cstate="print">
              <a:extLst>
                <a:ext uri="{28A0092B-C50C-407E-A947-70E740481C1C}">
                  <a14:useLocalDpi xmlns:a14="http://schemas.microsoft.com/office/drawing/2010/main"/>
                </a:ext>
                <a:ext uri="{96DAC541-7B7A-43D3-8B79-37D633B846F1}">
                  <asvg:svgBlip xmlns:asvg="http://schemas.microsoft.com/office/drawing/2016/SVG/main" r:embed="rId15"/>
                </a:ext>
              </a:extLst>
            </a:blip>
            <a:stretch>
              <a:fillRect/>
            </a:stretch>
          </p:blipFill>
          <p:spPr>
            <a:xfrm>
              <a:off x="8924388" y="2720022"/>
              <a:ext cx="177800" cy="177800"/>
            </a:xfrm>
            <a:prstGeom prst="rect">
              <a:avLst/>
            </a:prstGeom>
          </p:spPr>
        </p:pic>
      </p:grpSp>
      <p:pic>
        <p:nvPicPr>
          <p:cNvPr id="74" name="Graphic 73" descr="Angel face with solid fill with solid fill">
            <a:extLst>
              <a:ext uri="{FF2B5EF4-FFF2-40B4-BE49-F238E27FC236}">
                <a16:creationId xmlns:a16="http://schemas.microsoft.com/office/drawing/2014/main" id="{54FAFE87-B12D-4A47-890F-3AFB696736C1}"/>
              </a:ext>
            </a:extLst>
          </p:cNvPr>
          <p:cNvPicPr>
            <a:picLocks noChangeAspect="1"/>
          </p:cNvPicPr>
          <p:nvPr/>
        </p:nvPicPr>
        <p:blipFill>
          <a:blip r:embed="rId16" cstate="print">
            <a:extLst>
              <a:ext uri="{28A0092B-C50C-407E-A947-70E740481C1C}">
                <a14:useLocalDpi xmlns:a14="http://schemas.microsoft.com/office/drawing/2010/main"/>
              </a:ext>
              <a:ext uri="{96DAC541-7B7A-43D3-8B79-37D633B846F1}">
                <asvg:svgBlip xmlns:asvg="http://schemas.microsoft.com/office/drawing/2016/SVG/main" r:embed="rId17"/>
              </a:ext>
            </a:extLst>
          </a:blip>
          <a:srcRect/>
          <a:stretch/>
        </p:blipFill>
        <p:spPr>
          <a:xfrm>
            <a:off x="5428787" y="3060848"/>
            <a:ext cx="228006" cy="228006"/>
          </a:xfrm>
          <a:prstGeom prst="rect">
            <a:avLst/>
          </a:prstGeom>
        </p:spPr>
      </p:pic>
      <p:grpSp>
        <p:nvGrpSpPr>
          <p:cNvPr id="4" name="Group 3">
            <a:extLst>
              <a:ext uri="{FF2B5EF4-FFF2-40B4-BE49-F238E27FC236}">
                <a16:creationId xmlns:a16="http://schemas.microsoft.com/office/drawing/2014/main" id="{13AE2560-0959-4A92-AE50-75A4452A4B6E}"/>
              </a:ext>
            </a:extLst>
          </p:cNvPr>
          <p:cNvGrpSpPr>
            <a:grpSpLocks noChangeAspect="1"/>
          </p:cNvGrpSpPr>
          <p:nvPr/>
        </p:nvGrpSpPr>
        <p:grpSpPr>
          <a:xfrm>
            <a:off x="5153105" y="2504083"/>
            <a:ext cx="763279" cy="174796"/>
            <a:chOff x="8221331" y="4296822"/>
            <a:chExt cx="1069006" cy="244809"/>
          </a:xfrm>
          <a:solidFill>
            <a:srgbClr val="4D4D4D"/>
          </a:solidFill>
        </p:grpSpPr>
        <p:pic>
          <p:nvPicPr>
            <p:cNvPr id="76" name="Graphic 75" descr="Marketing with solid fill">
              <a:extLst>
                <a:ext uri="{FF2B5EF4-FFF2-40B4-BE49-F238E27FC236}">
                  <a16:creationId xmlns:a16="http://schemas.microsoft.com/office/drawing/2014/main" id="{81154DC3-80F4-4E41-9A2B-32735F5E049D}"/>
                </a:ext>
              </a:extLst>
            </p:cNvPr>
            <p:cNvPicPr>
              <a:picLocks noChangeAspect="1"/>
            </p:cNvPicPr>
            <p:nvPr/>
          </p:nvPicPr>
          <p:blipFill>
            <a:blip r:embed="rId18" cstate="print">
              <a:extLst>
                <a:ext uri="{28A0092B-C50C-407E-A947-70E740481C1C}">
                  <a14:useLocalDpi xmlns:a14="http://schemas.microsoft.com/office/drawing/2010/main"/>
                </a:ext>
                <a:ext uri="{96DAC541-7B7A-43D3-8B79-37D633B846F1}">
                  <asvg:svgBlip xmlns:asvg="http://schemas.microsoft.com/office/drawing/2016/SVG/main" r:embed="rId19"/>
                </a:ext>
              </a:extLst>
            </a:blip>
            <a:stretch>
              <a:fillRect/>
            </a:stretch>
          </p:blipFill>
          <p:spPr>
            <a:xfrm>
              <a:off x="8427380" y="4296822"/>
              <a:ext cx="244809" cy="244809"/>
            </a:xfrm>
            <a:prstGeom prst="rect">
              <a:avLst/>
            </a:prstGeom>
          </p:spPr>
        </p:pic>
        <p:pic>
          <p:nvPicPr>
            <p:cNvPr id="86" name="Graphic 85" descr="Marketing with solid fill">
              <a:extLst>
                <a:ext uri="{FF2B5EF4-FFF2-40B4-BE49-F238E27FC236}">
                  <a16:creationId xmlns:a16="http://schemas.microsoft.com/office/drawing/2014/main" id="{109A1013-3DC8-4A85-80E3-0A660D72EF94}"/>
                </a:ext>
              </a:extLst>
            </p:cNvPr>
            <p:cNvPicPr>
              <a:picLocks noChangeAspect="1"/>
            </p:cNvPicPr>
            <p:nvPr/>
          </p:nvPicPr>
          <p:blipFill>
            <a:blip r:embed="rId18" cstate="print">
              <a:extLst>
                <a:ext uri="{28A0092B-C50C-407E-A947-70E740481C1C}">
                  <a14:useLocalDpi xmlns:a14="http://schemas.microsoft.com/office/drawing/2010/main"/>
                </a:ext>
                <a:ext uri="{96DAC541-7B7A-43D3-8B79-37D633B846F1}">
                  <asvg:svgBlip xmlns:asvg="http://schemas.microsoft.com/office/drawing/2016/SVG/main" r:embed="rId19"/>
                </a:ext>
              </a:extLst>
            </a:blip>
            <a:stretch>
              <a:fillRect/>
            </a:stretch>
          </p:blipFill>
          <p:spPr>
            <a:xfrm>
              <a:off x="8633429" y="4296822"/>
              <a:ext cx="244809" cy="244809"/>
            </a:xfrm>
            <a:prstGeom prst="rect">
              <a:avLst/>
            </a:prstGeom>
          </p:spPr>
        </p:pic>
        <p:pic>
          <p:nvPicPr>
            <p:cNvPr id="87" name="Graphic 86" descr="Marketing with solid fill">
              <a:extLst>
                <a:ext uri="{FF2B5EF4-FFF2-40B4-BE49-F238E27FC236}">
                  <a16:creationId xmlns:a16="http://schemas.microsoft.com/office/drawing/2014/main" id="{356416B2-1277-456D-B0E8-9B6F5FBF316C}"/>
                </a:ext>
              </a:extLst>
            </p:cNvPr>
            <p:cNvPicPr>
              <a:picLocks noChangeAspect="1"/>
            </p:cNvPicPr>
            <p:nvPr/>
          </p:nvPicPr>
          <p:blipFill>
            <a:blip r:embed="rId18" cstate="print">
              <a:extLst>
                <a:ext uri="{28A0092B-C50C-407E-A947-70E740481C1C}">
                  <a14:useLocalDpi xmlns:a14="http://schemas.microsoft.com/office/drawing/2010/main"/>
                </a:ext>
                <a:ext uri="{96DAC541-7B7A-43D3-8B79-37D633B846F1}">
                  <asvg:svgBlip xmlns:asvg="http://schemas.microsoft.com/office/drawing/2016/SVG/main" r:embed="rId19"/>
                </a:ext>
              </a:extLst>
            </a:blip>
            <a:stretch>
              <a:fillRect/>
            </a:stretch>
          </p:blipFill>
          <p:spPr>
            <a:xfrm>
              <a:off x="8221331" y="4296822"/>
              <a:ext cx="244809" cy="244809"/>
            </a:xfrm>
            <a:prstGeom prst="rect">
              <a:avLst/>
            </a:prstGeom>
          </p:spPr>
        </p:pic>
        <p:pic>
          <p:nvPicPr>
            <p:cNvPr id="98" name="Graphic 97" descr="Marketing with solid fill">
              <a:extLst>
                <a:ext uri="{FF2B5EF4-FFF2-40B4-BE49-F238E27FC236}">
                  <a16:creationId xmlns:a16="http://schemas.microsoft.com/office/drawing/2014/main" id="{4A0E76C3-4D74-40E7-A5DD-099065DEAC0B}"/>
                </a:ext>
              </a:extLst>
            </p:cNvPr>
            <p:cNvPicPr>
              <a:picLocks noChangeAspect="1"/>
            </p:cNvPicPr>
            <p:nvPr/>
          </p:nvPicPr>
          <p:blipFill>
            <a:blip r:embed="rId18" cstate="print">
              <a:extLst>
                <a:ext uri="{28A0092B-C50C-407E-A947-70E740481C1C}">
                  <a14:useLocalDpi xmlns:a14="http://schemas.microsoft.com/office/drawing/2010/main"/>
                </a:ext>
                <a:ext uri="{96DAC541-7B7A-43D3-8B79-37D633B846F1}">
                  <asvg:svgBlip xmlns:asvg="http://schemas.microsoft.com/office/drawing/2016/SVG/main" r:embed="rId19"/>
                </a:ext>
              </a:extLst>
            </a:blip>
            <a:stretch>
              <a:fillRect/>
            </a:stretch>
          </p:blipFill>
          <p:spPr>
            <a:xfrm>
              <a:off x="8839478" y="4296822"/>
              <a:ext cx="244809" cy="244809"/>
            </a:xfrm>
            <a:prstGeom prst="rect">
              <a:avLst/>
            </a:prstGeom>
          </p:spPr>
        </p:pic>
        <p:pic>
          <p:nvPicPr>
            <p:cNvPr id="99" name="Graphic 98" descr="Marketing with solid fill">
              <a:extLst>
                <a:ext uri="{FF2B5EF4-FFF2-40B4-BE49-F238E27FC236}">
                  <a16:creationId xmlns:a16="http://schemas.microsoft.com/office/drawing/2014/main" id="{D06676DA-DE09-4B5A-9992-48371F5D4F33}"/>
                </a:ext>
              </a:extLst>
            </p:cNvPr>
            <p:cNvPicPr>
              <a:picLocks noChangeAspect="1"/>
            </p:cNvPicPr>
            <p:nvPr/>
          </p:nvPicPr>
          <p:blipFill>
            <a:blip r:embed="rId18" cstate="print">
              <a:extLst>
                <a:ext uri="{28A0092B-C50C-407E-A947-70E740481C1C}">
                  <a14:useLocalDpi xmlns:a14="http://schemas.microsoft.com/office/drawing/2010/main"/>
                </a:ext>
                <a:ext uri="{96DAC541-7B7A-43D3-8B79-37D633B846F1}">
                  <asvg:svgBlip xmlns:asvg="http://schemas.microsoft.com/office/drawing/2016/SVG/main" r:embed="rId19"/>
                </a:ext>
              </a:extLst>
            </a:blip>
            <a:stretch>
              <a:fillRect/>
            </a:stretch>
          </p:blipFill>
          <p:spPr>
            <a:xfrm>
              <a:off x="9045528" y="4296822"/>
              <a:ext cx="244809" cy="244809"/>
            </a:xfrm>
            <a:prstGeom prst="rect">
              <a:avLst/>
            </a:prstGeom>
          </p:spPr>
        </p:pic>
      </p:grpSp>
      <p:sp>
        <p:nvSpPr>
          <p:cNvPr id="115" name="Freeform: Shape 114">
            <a:extLst>
              <a:ext uri="{FF2B5EF4-FFF2-40B4-BE49-F238E27FC236}">
                <a16:creationId xmlns:a16="http://schemas.microsoft.com/office/drawing/2014/main" id="{024B1ABE-B79B-B149-50F2-7EB876259B8F}"/>
              </a:ext>
            </a:extLst>
          </p:cNvPr>
          <p:cNvSpPr/>
          <p:nvPr/>
        </p:nvSpPr>
        <p:spPr>
          <a:xfrm>
            <a:off x="5430383" y="2292566"/>
            <a:ext cx="47530" cy="48463"/>
          </a:xfrm>
          <a:custGeom>
            <a:avLst/>
            <a:gdLst>
              <a:gd name="connsiteX0" fmla="*/ 0 w 37812"/>
              <a:gd name="connsiteY0" fmla="*/ 0 h 38554"/>
              <a:gd name="connsiteX1" fmla="*/ 37813 w 37812"/>
              <a:gd name="connsiteY1" fmla="*/ 0 h 38554"/>
              <a:gd name="connsiteX2" fmla="*/ 37813 w 37812"/>
              <a:gd name="connsiteY2" fmla="*/ 38554 h 38554"/>
              <a:gd name="connsiteX3" fmla="*/ 0 w 37812"/>
              <a:gd name="connsiteY3" fmla="*/ 38554 h 38554"/>
            </a:gdLst>
            <a:ahLst/>
            <a:cxnLst>
              <a:cxn ang="0">
                <a:pos x="connsiteX0" y="connsiteY0"/>
              </a:cxn>
              <a:cxn ang="0">
                <a:pos x="connsiteX1" y="connsiteY1"/>
              </a:cxn>
              <a:cxn ang="0">
                <a:pos x="connsiteX2" y="connsiteY2"/>
              </a:cxn>
              <a:cxn ang="0">
                <a:pos x="connsiteX3" y="connsiteY3"/>
              </a:cxn>
            </a:cxnLst>
            <a:rect l="l" t="t" r="r" b="b"/>
            <a:pathLst>
              <a:path w="37812" h="38554">
                <a:moveTo>
                  <a:pt x="0" y="0"/>
                </a:moveTo>
                <a:lnTo>
                  <a:pt x="37813" y="0"/>
                </a:lnTo>
                <a:lnTo>
                  <a:pt x="37813" y="38554"/>
                </a:lnTo>
                <a:lnTo>
                  <a:pt x="0" y="38554"/>
                </a:lnTo>
                <a:close/>
              </a:path>
            </a:pathLst>
          </a:custGeom>
          <a:solidFill>
            <a:srgbClr val="4D4D4D"/>
          </a:solidFill>
          <a:ln w="2679" cap="flat">
            <a:solidFill>
              <a:schemeClr val="bg2">
                <a:lumMod val="50000"/>
              </a:schemeClr>
            </a:solidFill>
            <a:prstDash val="solid"/>
            <a:miter/>
          </a:ln>
        </p:spPr>
        <p:txBody>
          <a:bodyPr rtlCol="0" anchor="ctr"/>
          <a:lstStyle/>
          <a:p>
            <a:endParaRPr lang="en-GB" sz="2960"/>
          </a:p>
        </p:txBody>
      </p:sp>
      <p:sp>
        <p:nvSpPr>
          <p:cNvPr id="121" name="Freeform: Shape 120">
            <a:extLst>
              <a:ext uri="{FF2B5EF4-FFF2-40B4-BE49-F238E27FC236}">
                <a16:creationId xmlns:a16="http://schemas.microsoft.com/office/drawing/2014/main" id="{DEB6B175-676F-957F-272B-D9ED4360D3C5}"/>
              </a:ext>
            </a:extLst>
          </p:cNvPr>
          <p:cNvSpPr/>
          <p:nvPr/>
        </p:nvSpPr>
        <p:spPr>
          <a:xfrm>
            <a:off x="5491493" y="2265307"/>
            <a:ext cx="47530" cy="75722"/>
          </a:xfrm>
          <a:custGeom>
            <a:avLst/>
            <a:gdLst>
              <a:gd name="connsiteX0" fmla="*/ 0 w 37812"/>
              <a:gd name="connsiteY0" fmla="*/ 0 h 60240"/>
              <a:gd name="connsiteX1" fmla="*/ 37813 w 37812"/>
              <a:gd name="connsiteY1" fmla="*/ 0 h 60240"/>
              <a:gd name="connsiteX2" fmla="*/ 37813 w 37812"/>
              <a:gd name="connsiteY2" fmla="*/ 60241 h 60240"/>
              <a:gd name="connsiteX3" fmla="*/ 0 w 37812"/>
              <a:gd name="connsiteY3" fmla="*/ 60241 h 60240"/>
            </a:gdLst>
            <a:ahLst/>
            <a:cxnLst>
              <a:cxn ang="0">
                <a:pos x="connsiteX0" y="connsiteY0"/>
              </a:cxn>
              <a:cxn ang="0">
                <a:pos x="connsiteX1" y="connsiteY1"/>
              </a:cxn>
              <a:cxn ang="0">
                <a:pos x="connsiteX2" y="connsiteY2"/>
              </a:cxn>
              <a:cxn ang="0">
                <a:pos x="connsiteX3" y="connsiteY3"/>
              </a:cxn>
            </a:cxnLst>
            <a:rect l="l" t="t" r="r" b="b"/>
            <a:pathLst>
              <a:path w="37812" h="60240">
                <a:moveTo>
                  <a:pt x="0" y="0"/>
                </a:moveTo>
                <a:lnTo>
                  <a:pt x="37813" y="0"/>
                </a:lnTo>
                <a:lnTo>
                  <a:pt x="37813" y="60241"/>
                </a:lnTo>
                <a:lnTo>
                  <a:pt x="0" y="60241"/>
                </a:lnTo>
                <a:close/>
              </a:path>
            </a:pathLst>
          </a:custGeom>
          <a:solidFill>
            <a:srgbClr val="4D4D4D"/>
          </a:solidFill>
          <a:ln w="2679" cap="flat">
            <a:solidFill>
              <a:schemeClr val="bg2">
                <a:lumMod val="50000"/>
              </a:schemeClr>
            </a:solidFill>
            <a:prstDash val="solid"/>
            <a:miter/>
          </a:ln>
        </p:spPr>
        <p:txBody>
          <a:bodyPr rtlCol="0" anchor="ctr"/>
          <a:lstStyle/>
          <a:p>
            <a:endParaRPr lang="en-GB" sz="2960"/>
          </a:p>
        </p:txBody>
      </p:sp>
      <p:sp>
        <p:nvSpPr>
          <p:cNvPr id="127" name="Freeform: Shape 126">
            <a:extLst>
              <a:ext uri="{FF2B5EF4-FFF2-40B4-BE49-F238E27FC236}">
                <a16:creationId xmlns:a16="http://schemas.microsoft.com/office/drawing/2014/main" id="{E26998DD-26ED-CC11-394F-62F2B2B8E522}"/>
              </a:ext>
            </a:extLst>
          </p:cNvPr>
          <p:cNvSpPr/>
          <p:nvPr/>
        </p:nvSpPr>
        <p:spPr>
          <a:xfrm>
            <a:off x="5552604" y="2238047"/>
            <a:ext cx="47530" cy="102983"/>
          </a:xfrm>
          <a:custGeom>
            <a:avLst/>
            <a:gdLst>
              <a:gd name="connsiteX0" fmla="*/ 0 w 37812"/>
              <a:gd name="connsiteY0" fmla="*/ 0 h 81927"/>
              <a:gd name="connsiteX1" fmla="*/ 37813 w 37812"/>
              <a:gd name="connsiteY1" fmla="*/ 0 h 81927"/>
              <a:gd name="connsiteX2" fmla="*/ 37813 w 37812"/>
              <a:gd name="connsiteY2" fmla="*/ 81927 h 81927"/>
              <a:gd name="connsiteX3" fmla="*/ 0 w 37812"/>
              <a:gd name="connsiteY3" fmla="*/ 81927 h 81927"/>
            </a:gdLst>
            <a:ahLst/>
            <a:cxnLst>
              <a:cxn ang="0">
                <a:pos x="connsiteX0" y="connsiteY0"/>
              </a:cxn>
              <a:cxn ang="0">
                <a:pos x="connsiteX1" y="connsiteY1"/>
              </a:cxn>
              <a:cxn ang="0">
                <a:pos x="connsiteX2" y="connsiteY2"/>
              </a:cxn>
              <a:cxn ang="0">
                <a:pos x="connsiteX3" y="connsiteY3"/>
              </a:cxn>
            </a:cxnLst>
            <a:rect l="l" t="t" r="r" b="b"/>
            <a:pathLst>
              <a:path w="37812" h="81927">
                <a:moveTo>
                  <a:pt x="0" y="0"/>
                </a:moveTo>
                <a:lnTo>
                  <a:pt x="37813" y="0"/>
                </a:lnTo>
                <a:lnTo>
                  <a:pt x="37813" y="81927"/>
                </a:lnTo>
                <a:lnTo>
                  <a:pt x="0" y="81927"/>
                </a:lnTo>
                <a:close/>
              </a:path>
            </a:pathLst>
          </a:custGeom>
          <a:solidFill>
            <a:srgbClr val="4D4D4D"/>
          </a:solidFill>
          <a:ln w="2679" cap="flat">
            <a:solidFill>
              <a:schemeClr val="bg2">
                <a:lumMod val="50000"/>
              </a:schemeClr>
            </a:solidFill>
            <a:prstDash val="solid"/>
            <a:miter/>
          </a:ln>
        </p:spPr>
        <p:txBody>
          <a:bodyPr rtlCol="0" anchor="ctr"/>
          <a:lstStyle/>
          <a:p>
            <a:endParaRPr lang="en-GB" sz="2960"/>
          </a:p>
        </p:txBody>
      </p:sp>
      <p:sp>
        <p:nvSpPr>
          <p:cNvPr id="128" name="Freeform: Shape 127">
            <a:extLst>
              <a:ext uri="{FF2B5EF4-FFF2-40B4-BE49-F238E27FC236}">
                <a16:creationId xmlns:a16="http://schemas.microsoft.com/office/drawing/2014/main" id="{F58119C7-33E5-4627-3E4D-303969CD36B3}"/>
              </a:ext>
            </a:extLst>
          </p:cNvPr>
          <p:cNvSpPr/>
          <p:nvPr/>
        </p:nvSpPr>
        <p:spPr>
          <a:xfrm>
            <a:off x="5369271" y="2319828"/>
            <a:ext cx="47530" cy="21202"/>
          </a:xfrm>
          <a:custGeom>
            <a:avLst/>
            <a:gdLst>
              <a:gd name="connsiteX0" fmla="*/ 0 w 37812"/>
              <a:gd name="connsiteY0" fmla="*/ 0 h 16867"/>
              <a:gd name="connsiteX1" fmla="*/ 37813 w 37812"/>
              <a:gd name="connsiteY1" fmla="*/ 0 h 16867"/>
              <a:gd name="connsiteX2" fmla="*/ 37813 w 37812"/>
              <a:gd name="connsiteY2" fmla="*/ 16867 h 16867"/>
              <a:gd name="connsiteX3" fmla="*/ 0 w 37812"/>
              <a:gd name="connsiteY3" fmla="*/ 16867 h 16867"/>
            </a:gdLst>
            <a:ahLst/>
            <a:cxnLst>
              <a:cxn ang="0">
                <a:pos x="connsiteX0" y="connsiteY0"/>
              </a:cxn>
              <a:cxn ang="0">
                <a:pos x="connsiteX1" y="connsiteY1"/>
              </a:cxn>
              <a:cxn ang="0">
                <a:pos x="connsiteX2" y="connsiteY2"/>
              </a:cxn>
              <a:cxn ang="0">
                <a:pos x="connsiteX3" y="connsiteY3"/>
              </a:cxn>
            </a:cxnLst>
            <a:rect l="l" t="t" r="r" b="b"/>
            <a:pathLst>
              <a:path w="37812" h="16867">
                <a:moveTo>
                  <a:pt x="0" y="0"/>
                </a:moveTo>
                <a:lnTo>
                  <a:pt x="37813" y="0"/>
                </a:lnTo>
                <a:lnTo>
                  <a:pt x="37813" y="16867"/>
                </a:lnTo>
                <a:lnTo>
                  <a:pt x="0" y="16867"/>
                </a:lnTo>
                <a:close/>
              </a:path>
            </a:pathLst>
          </a:custGeom>
          <a:solidFill>
            <a:srgbClr val="4D4D4D"/>
          </a:solidFill>
          <a:ln w="2679" cap="flat">
            <a:solidFill>
              <a:srgbClr val="4D4D4D"/>
            </a:solidFill>
            <a:prstDash val="solid"/>
            <a:miter/>
          </a:ln>
        </p:spPr>
        <p:txBody>
          <a:bodyPr rtlCol="0" anchor="ctr"/>
          <a:lstStyle/>
          <a:p>
            <a:endParaRPr lang="en-GB" sz="2960"/>
          </a:p>
        </p:txBody>
      </p:sp>
      <p:sp>
        <p:nvSpPr>
          <p:cNvPr id="134" name="Freeform: Shape 133">
            <a:extLst>
              <a:ext uri="{FF2B5EF4-FFF2-40B4-BE49-F238E27FC236}">
                <a16:creationId xmlns:a16="http://schemas.microsoft.com/office/drawing/2014/main" id="{DC4D0DFA-F7CE-350F-CB6F-CA58A2BE0C45}"/>
              </a:ext>
            </a:extLst>
          </p:cNvPr>
          <p:cNvSpPr/>
          <p:nvPr/>
        </p:nvSpPr>
        <p:spPr>
          <a:xfrm>
            <a:off x="5612717" y="2205123"/>
            <a:ext cx="47530" cy="135757"/>
          </a:xfrm>
          <a:custGeom>
            <a:avLst/>
            <a:gdLst>
              <a:gd name="connsiteX0" fmla="*/ 0 w 37812"/>
              <a:gd name="connsiteY0" fmla="*/ 0 h 81927"/>
              <a:gd name="connsiteX1" fmla="*/ 37813 w 37812"/>
              <a:gd name="connsiteY1" fmla="*/ 0 h 81927"/>
              <a:gd name="connsiteX2" fmla="*/ 37813 w 37812"/>
              <a:gd name="connsiteY2" fmla="*/ 81927 h 81927"/>
              <a:gd name="connsiteX3" fmla="*/ 0 w 37812"/>
              <a:gd name="connsiteY3" fmla="*/ 81927 h 81927"/>
            </a:gdLst>
            <a:ahLst/>
            <a:cxnLst>
              <a:cxn ang="0">
                <a:pos x="connsiteX0" y="connsiteY0"/>
              </a:cxn>
              <a:cxn ang="0">
                <a:pos x="connsiteX1" y="connsiteY1"/>
              </a:cxn>
              <a:cxn ang="0">
                <a:pos x="connsiteX2" y="connsiteY2"/>
              </a:cxn>
              <a:cxn ang="0">
                <a:pos x="connsiteX3" y="connsiteY3"/>
              </a:cxn>
            </a:cxnLst>
            <a:rect l="l" t="t" r="r" b="b"/>
            <a:pathLst>
              <a:path w="37812" h="81927">
                <a:moveTo>
                  <a:pt x="0" y="0"/>
                </a:moveTo>
                <a:lnTo>
                  <a:pt x="37813" y="0"/>
                </a:lnTo>
                <a:lnTo>
                  <a:pt x="37813" y="81927"/>
                </a:lnTo>
                <a:lnTo>
                  <a:pt x="0" y="81927"/>
                </a:lnTo>
                <a:close/>
              </a:path>
            </a:pathLst>
          </a:custGeom>
          <a:solidFill>
            <a:srgbClr val="4D4D4D"/>
          </a:solidFill>
          <a:ln w="2679" cap="flat">
            <a:solidFill>
              <a:schemeClr val="bg2">
                <a:lumMod val="50000"/>
              </a:schemeClr>
            </a:solidFill>
            <a:prstDash val="solid"/>
            <a:miter/>
          </a:ln>
        </p:spPr>
        <p:txBody>
          <a:bodyPr rtlCol="0" anchor="ctr"/>
          <a:lstStyle/>
          <a:p>
            <a:endParaRPr lang="en-GB" sz="2960"/>
          </a:p>
        </p:txBody>
      </p:sp>
      <p:cxnSp>
        <p:nvCxnSpPr>
          <p:cNvPr id="12" name="Straight Connector 11">
            <a:extLst>
              <a:ext uri="{FF2B5EF4-FFF2-40B4-BE49-F238E27FC236}">
                <a16:creationId xmlns:a16="http://schemas.microsoft.com/office/drawing/2014/main" id="{9EED3FB6-07B7-E854-DD42-2AB77A4ABAE8}"/>
              </a:ext>
            </a:extLst>
          </p:cNvPr>
          <p:cNvCxnSpPr>
            <a:cxnSpLocks/>
          </p:cNvCxnSpPr>
          <p:nvPr/>
        </p:nvCxnSpPr>
        <p:spPr>
          <a:xfrm flipH="1">
            <a:off x="475916" y="533604"/>
            <a:ext cx="5456337" cy="0"/>
          </a:xfrm>
          <a:prstGeom prst="line">
            <a:avLst/>
          </a:prstGeom>
          <a:ln>
            <a:solidFill>
              <a:srgbClr val="003F48"/>
            </a:solidFill>
          </a:ln>
        </p:spPr>
        <p:style>
          <a:lnRef idx="1">
            <a:schemeClr val="accent1"/>
          </a:lnRef>
          <a:fillRef idx="0">
            <a:schemeClr val="accent1"/>
          </a:fillRef>
          <a:effectRef idx="0">
            <a:schemeClr val="accent1"/>
          </a:effectRef>
          <a:fontRef idx="minor">
            <a:schemeClr val="tx1"/>
          </a:fontRef>
        </p:style>
      </p:cxnSp>
      <p:sp>
        <p:nvSpPr>
          <p:cNvPr id="13" name="Rectangle 12">
            <a:extLst>
              <a:ext uri="{FF2B5EF4-FFF2-40B4-BE49-F238E27FC236}">
                <a16:creationId xmlns:a16="http://schemas.microsoft.com/office/drawing/2014/main" id="{C265CDC5-50E5-0DED-AFA5-772FB2E3390E}"/>
              </a:ext>
            </a:extLst>
          </p:cNvPr>
          <p:cNvSpPr/>
          <p:nvPr/>
        </p:nvSpPr>
        <p:spPr>
          <a:xfrm>
            <a:off x="0" y="0"/>
            <a:ext cx="40140" cy="4500000"/>
          </a:xfrm>
          <a:prstGeom prst="rect">
            <a:avLst/>
          </a:prstGeom>
          <a:solidFill>
            <a:srgbClr val="003F4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528"/>
          </a:p>
        </p:txBody>
      </p:sp>
      <p:sp>
        <p:nvSpPr>
          <p:cNvPr id="5" name="Rectangle 4">
            <a:extLst>
              <a:ext uri="{FF2B5EF4-FFF2-40B4-BE49-F238E27FC236}">
                <a16:creationId xmlns:a16="http://schemas.microsoft.com/office/drawing/2014/main" id="{8ED112E7-CFD2-C732-33E4-7F9E6E709639}"/>
              </a:ext>
            </a:extLst>
          </p:cNvPr>
          <p:cNvSpPr/>
          <p:nvPr/>
        </p:nvSpPr>
        <p:spPr>
          <a:xfrm>
            <a:off x="479673" y="1411875"/>
            <a:ext cx="5416195" cy="320174"/>
          </a:xfrm>
          <a:prstGeom prst="rect">
            <a:avLst/>
          </a:prstGeom>
          <a:noFill/>
          <a:ln w="6350">
            <a:noFill/>
          </a:ln>
        </p:spPr>
        <p:txBody>
          <a:bodyPr wrap="square" lIns="0" tIns="21379" rIns="0" bIns="21379" anchor="ctr">
            <a:spAutoFit/>
          </a:bodyPr>
          <a:lstStyle/>
          <a:p>
            <a:pPr defTabSz="543092">
              <a:spcAft>
                <a:spcPts val="119"/>
              </a:spcAft>
            </a:pPr>
            <a:r>
              <a:rPr lang="en-GB" sz="900" b="1" dirty="0">
                <a:solidFill>
                  <a:srgbClr val="003F48"/>
                </a:solidFill>
                <a:latin typeface="Avenir LT Pro 65 Medium" panose="020B0603020203020204" pitchFamily="34" charset="0"/>
              </a:rPr>
              <a:t>LEVEL 4 </a:t>
            </a:r>
            <a:r>
              <a:rPr lang="en-GB" sz="900" dirty="0">
                <a:solidFill>
                  <a:schemeClr val="tx1">
                    <a:lumMod val="85000"/>
                    <a:lumOff val="15000"/>
                  </a:schemeClr>
                </a:solidFill>
                <a:latin typeface="Avenir LT Pro 65 Medium" panose="020B0603020203020204" pitchFamily="34" charset="0"/>
              </a:rPr>
              <a:t>is a sensible and realistic ambition. It provides a foundation to fully understand customers, make informed decisions about how best to serve them and set the business up for success.</a:t>
            </a:r>
          </a:p>
        </p:txBody>
      </p:sp>
    </p:spTree>
    <p:extLst>
      <p:ext uri="{BB962C8B-B14F-4D97-AF65-F5344CB8AC3E}">
        <p14:creationId xmlns:p14="http://schemas.microsoft.com/office/powerpoint/2010/main" val="2502137271"/>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029AB211-73E9-9F76-68E9-77CED4486338}"/>
              </a:ext>
            </a:extLst>
          </p:cNvPr>
          <p:cNvSpPr txBox="1">
            <a:spLocks/>
          </p:cNvSpPr>
          <p:nvPr/>
        </p:nvSpPr>
        <p:spPr>
          <a:xfrm>
            <a:off x="292863" y="779070"/>
            <a:ext cx="4091587" cy="277178"/>
          </a:xfrm>
          <a:prstGeom prst="rect">
            <a:avLst/>
          </a:prstGeom>
          <a:noFill/>
        </p:spPr>
        <p:txBody>
          <a:bodyPr vert="horz" wrap="square" lIns="54304" tIns="27153" rIns="54304" bIns="27153" rtlCol="0" anchor="ctr">
            <a:noAutofit/>
          </a:bodyPr>
          <a:lstStyle>
            <a:lvl1pPr defTabSz="914400">
              <a:lnSpc>
                <a:spcPct val="90000"/>
              </a:lnSpc>
              <a:spcBef>
                <a:spcPct val="0"/>
              </a:spcBef>
              <a:buNone/>
              <a:defRPr lang="en-GB" sz="2000" b="1">
                <a:solidFill>
                  <a:schemeClr val="bg1"/>
                </a:solidFill>
                <a:effectLst/>
                <a:latin typeface="Avenir Next LT Pro" panose="020B0504020202020204" pitchFamily="34" charset="0"/>
              </a:defRPr>
            </a:lvl1pPr>
          </a:lstStyle>
          <a:p>
            <a:r>
              <a:rPr lang="en-GB" sz="1188" dirty="0">
                <a:solidFill>
                  <a:srgbClr val="003F48"/>
                </a:solidFill>
                <a:latin typeface="Avenir LT Pro 65 Medium" panose="020B0603020203020204" pitchFamily="34" charset="0"/>
              </a:rPr>
              <a:t>THE CUSTOMER MANAGEMENT FRAMEWORK</a:t>
            </a:r>
          </a:p>
        </p:txBody>
      </p:sp>
      <p:sp>
        <p:nvSpPr>
          <p:cNvPr id="5" name="Slide Number Placeholder 5">
            <a:extLst>
              <a:ext uri="{FF2B5EF4-FFF2-40B4-BE49-F238E27FC236}">
                <a16:creationId xmlns:a16="http://schemas.microsoft.com/office/drawing/2014/main" id="{09975CBD-8477-3212-97C8-43BFF6F48C56}"/>
              </a:ext>
            </a:extLst>
          </p:cNvPr>
          <p:cNvSpPr txBox="1">
            <a:spLocks/>
          </p:cNvSpPr>
          <p:nvPr/>
        </p:nvSpPr>
        <p:spPr>
          <a:xfrm>
            <a:off x="292863" y="333108"/>
            <a:ext cx="303799" cy="216840"/>
          </a:xfrm>
          <a:prstGeom prst="rect">
            <a:avLst/>
          </a:prstGeom>
        </p:spPr>
        <p:txBody>
          <a:bodyPr vert="horz" lIns="54304" tIns="27153" rIns="54304" bIns="27153" rtlCol="0" anchor="ctr"/>
          <a:lstStyle>
            <a:defPPr>
              <a:defRPr lang="en-US"/>
            </a:defPPr>
            <a:lvl1pPr algn="r">
              <a:defRPr sz="600" b="1">
                <a:latin typeface="Avenir Next LT Pro" panose="020B0504020202020204" pitchFamily="34" charset="0"/>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l"/>
            <a:fld id="{AAF318D0-7A32-4883-B264-F6C453FE3576}" type="slidenum">
              <a:rPr lang="en-GB" sz="754">
                <a:latin typeface="Avenir LT Pro 65 Medium" panose="020B0603020203020204" pitchFamily="34" charset="0"/>
              </a:rPr>
              <a:pPr algn="l"/>
              <a:t>54</a:t>
            </a:fld>
            <a:endParaRPr lang="en-GB" sz="754">
              <a:latin typeface="Avenir LT Pro 65 Medium" panose="020B0603020203020204" pitchFamily="34" charset="0"/>
            </a:endParaRPr>
          </a:p>
        </p:txBody>
      </p:sp>
      <p:pic>
        <p:nvPicPr>
          <p:cNvPr id="6" name="Picture 5">
            <a:extLst>
              <a:ext uri="{FF2B5EF4-FFF2-40B4-BE49-F238E27FC236}">
                <a16:creationId xmlns:a16="http://schemas.microsoft.com/office/drawing/2014/main" id="{1909C8F2-1633-2AC8-D061-FFE0CC6E6E6F}"/>
              </a:ext>
            </a:extLst>
          </p:cNvPr>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a:off x="340029" y="4007759"/>
            <a:ext cx="513264" cy="134110"/>
          </a:xfrm>
          <a:prstGeom prst="rect">
            <a:avLst/>
          </a:prstGeom>
        </p:spPr>
      </p:pic>
      <p:sp>
        <p:nvSpPr>
          <p:cNvPr id="7" name="TextBox 6">
            <a:extLst>
              <a:ext uri="{FF2B5EF4-FFF2-40B4-BE49-F238E27FC236}">
                <a16:creationId xmlns:a16="http://schemas.microsoft.com/office/drawing/2014/main" id="{86D271CF-A6BC-CF23-2924-1CAFE495A082}"/>
              </a:ext>
            </a:extLst>
          </p:cNvPr>
          <p:cNvSpPr txBox="1"/>
          <p:nvPr/>
        </p:nvSpPr>
        <p:spPr>
          <a:xfrm>
            <a:off x="436511" y="346951"/>
            <a:ext cx="2491778" cy="189154"/>
          </a:xfrm>
          <a:prstGeom prst="rect">
            <a:avLst/>
          </a:prstGeom>
          <a:noFill/>
        </p:spPr>
        <p:txBody>
          <a:bodyPr wrap="square" rtlCol="0" anchor="ctr">
            <a:spAutoFit/>
          </a:bodyPr>
          <a:lstStyle>
            <a:defPPr>
              <a:defRPr lang="en-US"/>
            </a:defPPr>
            <a:lvl1pPr algn="r">
              <a:tabLst>
                <a:tab pos="1058383" algn="l"/>
              </a:tabLst>
              <a:defRPr sz="500">
                <a:latin typeface="Avenir Next LT Pro Light" panose="020B0304020202020204" pitchFamily="34" charset="0"/>
              </a:defRPr>
            </a:lvl1pPr>
          </a:lstStyle>
          <a:p>
            <a:pPr algn="l"/>
            <a:r>
              <a:rPr lang="en-GB" sz="629" dirty="0"/>
              <a:t>Management of Customers Pocketbook</a:t>
            </a:r>
          </a:p>
        </p:txBody>
      </p:sp>
      <p:cxnSp>
        <p:nvCxnSpPr>
          <p:cNvPr id="2" name="Straight Connector 1">
            <a:extLst>
              <a:ext uri="{FF2B5EF4-FFF2-40B4-BE49-F238E27FC236}">
                <a16:creationId xmlns:a16="http://schemas.microsoft.com/office/drawing/2014/main" id="{D36A1DDB-09FD-E1F6-AC70-1EB191DFAC3C}"/>
              </a:ext>
            </a:extLst>
          </p:cNvPr>
          <p:cNvCxnSpPr>
            <a:cxnSpLocks/>
          </p:cNvCxnSpPr>
          <p:nvPr/>
        </p:nvCxnSpPr>
        <p:spPr>
          <a:xfrm flipH="1">
            <a:off x="340030" y="533604"/>
            <a:ext cx="5531381" cy="0"/>
          </a:xfrm>
          <a:prstGeom prst="line">
            <a:avLst/>
          </a:prstGeom>
          <a:ln>
            <a:solidFill>
              <a:srgbClr val="003F48"/>
            </a:solidFill>
          </a:ln>
        </p:spPr>
        <p:style>
          <a:lnRef idx="1">
            <a:schemeClr val="accent1"/>
          </a:lnRef>
          <a:fillRef idx="0">
            <a:schemeClr val="accent1"/>
          </a:fillRef>
          <a:effectRef idx="0">
            <a:schemeClr val="accent1"/>
          </a:effectRef>
          <a:fontRef idx="minor">
            <a:schemeClr val="tx1"/>
          </a:fontRef>
        </p:style>
      </p:cxnSp>
      <p:sp>
        <p:nvSpPr>
          <p:cNvPr id="3" name="Rectangle 2">
            <a:extLst>
              <a:ext uri="{FF2B5EF4-FFF2-40B4-BE49-F238E27FC236}">
                <a16:creationId xmlns:a16="http://schemas.microsoft.com/office/drawing/2014/main" id="{8C7F561B-19D4-D52C-8BD4-8B43AB7AEFFC}"/>
              </a:ext>
            </a:extLst>
          </p:cNvPr>
          <p:cNvSpPr/>
          <p:nvPr/>
        </p:nvSpPr>
        <p:spPr>
          <a:xfrm>
            <a:off x="6295574" y="0"/>
            <a:ext cx="40140" cy="4500000"/>
          </a:xfrm>
          <a:prstGeom prst="rect">
            <a:avLst/>
          </a:prstGeom>
          <a:solidFill>
            <a:srgbClr val="003F4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528"/>
          </a:p>
        </p:txBody>
      </p:sp>
      <p:sp>
        <p:nvSpPr>
          <p:cNvPr id="103" name="TextBox 102">
            <a:extLst>
              <a:ext uri="{FF2B5EF4-FFF2-40B4-BE49-F238E27FC236}">
                <a16:creationId xmlns:a16="http://schemas.microsoft.com/office/drawing/2014/main" id="{7B22EEC0-590D-10A5-DF0E-786E82D79BCC}"/>
              </a:ext>
            </a:extLst>
          </p:cNvPr>
          <p:cNvSpPr txBox="1"/>
          <p:nvPr/>
        </p:nvSpPr>
        <p:spPr>
          <a:xfrm>
            <a:off x="341311" y="1280386"/>
            <a:ext cx="2427289" cy="2231380"/>
          </a:xfrm>
          <a:prstGeom prst="rect">
            <a:avLst/>
          </a:prstGeom>
          <a:noFill/>
        </p:spPr>
        <p:txBody>
          <a:bodyPr wrap="square" lIns="0" tIns="0" rIns="0" bIns="0" rtlCol="0">
            <a:spAutoFit/>
          </a:bodyPr>
          <a:lstStyle/>
          <a:p>
            <a:pPr>
              <a:spcAft>
                <a:spcPts val="600"/>
              </a:spcAft>
            </a:pPr>
            <a:r>
              <a:rPr lang="en-GB" sz="900" b="1" dirty="0">
                <a:solidFill>
                  <a:srgbClr val="003F48"/>
                </a:solidFill>
                <a:latin typeface="Avenir LT Pro 65 Medium" panose="020B0603020203020204" pitchFamily="34" charset="0"/>
              </a:rPr>
              <a:t>Purpose</a:t>
            </a:r>
            <a:br>
              <a:rPr lang="en-GB" sz="900" b="1" dirty="0">
                <a:solidFill>
                  <a:srgbClr val="003F48"/>
                </a:solidFill>
                <a:latin typeface="Avenir LT Pro 65 Medium" panose="020B0603020203020204" pitchFamily="34" charset="0"/>
              </a:rPr>
            </a:br>
            <a:r>
              <a:rPr lang="en-GB" sz="800" dirty="0">
                <a:latin typeface="Avenir LT Pro 65 Medium" panose="020B0603020203020204" pitchFamily="34" charset="0"/>
              </a:rPr>
              <a:t>Set the corporate KPI and objectives and manage regulatory and business oversight.</a:t>
            </a:r>
          </a:p>
          <a:p>
            <a:pPr>
              <a:spcAft>
                <a:spcPts val="600"/>
              </a:spcAft>
            </a:pPr>
            <a:r>
              <a:rPr lang="en-GB" sz="900" b="1" dirty="0">
                <a:solidFill>
                  <a:srgbClr val="003F48"/>
                </a:solidFill>
                <a:latin typeface="Avenir LT Pro 65 Medium" panose="020B0603020203020204" pitchFamily="34" charset="0"/>
              </a:rPr>
              <a:t>People</a:t>
            </a:r>
            <a:br>
              <a:rPr lang="en-GB" sz="900" b="1" dirty="0">
                <a:solidFill>
                  <a:srgbClr val="003F48"/>
                </a:solidFill>
                <a:latin typeface="Avenir LT Pro 65 Medium" panose="020B0603020203020204" pitchFamily="34" charset="0"/>
              </a:rPr>
            </a:br>
            <a:r>
              <a:rPr lang="en-GB" sz="800" dirty="0">
                <a:latin typeface="Avenir LT Pro 65 Medium" panose="020B0603020203020204" pitchFamily="34" charset="0"/>
              </a:rPr>
              <a:t>Manage the skills, training, and development of teams driving and supporting the strategy.</a:t>
            </a:r>
          </a:p>
          <a:p>
            <a:pPr>
              <a:spcAft>
                <a:spcPts val="600"/>
              </a:spcAft>
            </a:pPr>
            <a:r>
              <a:rPr lang="en-GB" sz="900" b="1" dirty="0">
                <a:solidFill>
                  <a:srgbClr val="003F48"/>
                </a:solidFill>
                <a:latin typeface="Avenir LT Pro 65 Medium" panose="020B0603020203020204" pitchFamily="34" charset="0"/>
              </a:rPr>
              <a:t>Platforms</a:t>
            </a:r>
            <a:br>
              <a:rPr lang="en-GB" sz="900" b="1" dirty="0">
                <a:solidFill>
                  <a:srgbClr val="003F48"/>
                </a:solidFill>
                <a:latin typeface="Avenir LT Pro 65 Medium" panose="020B0603020203020204" pitchFamily="34" charset="0"/>
              </a:rPr>
            </a:br>
            <a:r>
              <a:rPr lang="en-GB" sz="800" dirty="0">
                <a:latin typeface="Avenir LT Pro 65 Medium" panose="020B0603020203020204" pitchFamily="34" charset="0"/>
              </a:rPr>
              <a:t>Manage the core data and enabling systems for customer management.</a:t>
            </a:r>
          </a:p>
          <a:p>
            <a:pPr>
              <a:spcAft>
                <a:spcPts val="600"/>
              </a:spcAft>
            </a:pPr>
            <a:r>
              <a:rPr lang="en-GB" sz="900" b="1" dirty="0">
                <a:solidFill>
                  <a:srgbClr val="003F48"/>
                </a:solidFill>
                <a:latin typeface="Avenir LT Pro 65 Medium" panose="020B0603020203020204" pitchFamily="34" charset="0"/>
              </a:rPr>
              <a:t>Customer Governance</a:t>
            </a:r>
            <a:br>
              <a:rPr lang="en-GB" sz="900" b="1" dirty="0">
                <a:solidFill>
                  <a:srgbClr val="003F48"/>
                </a:solidFill>
                <a:latin typeface="Avenir LT Pro 65 Medium" panose="020B0603020203020204" pitchFamily="34" charset="0"/>
              </a:rPr>
            </a:br>
            <a:r>
              <a:rPr lang="en-GB" sz="800" dirty="0">
                <a:latin typeface="Avenir LT Pro 65 Medium" panose="020B0603020203020204" pitchFamily="34" charset="0"/>
              </a:rPr>
              <a:t>Align all strategies, policies, systems, processes and data with business objectives.</a:t>
            </a:r>
          </a:p>
          <a:p>
            <a:r>
              <a:rPr lang="en-GB" sz="900" b="1" dirty="0">
                <a:solidFill>
                  <a:srgbClr val="003F48"/>
                </a:solidFill>
                <a:latin typeface="Avenir LT Pro 65 Medium" panose="020B0603020203020204" pitchFamily="34" charset="0"/>
              </a:rPr>
              <a:t>Customer Strategy</a:t>
            </a:r>
          </a:p>
          <a:p>
            <a:pPr>
              <a:spcAft>
                <a:spcPts val="600"/>
              </a:spcAft>
            </a:pPr>
            <a:r>
              <a:rPr lang="en-GB" sz="800" dirty="0">
                <a:latin typeface="Avenir LT Pro 65 Medium" panose="020B0603020203020204" pitchFamily="34" charset="0"/>
              </a:rPr>
              <a:t>Group similar customers by value and potential to set development objectives, e.g. which to retain.</a:t>
            </a:r>
          </a:p>
        </p:txBody>
      </p:sp>
      <p:graphicFrame>
        <p:nvGraphicFramePr>
          <p:cNvPr id="200" name="Chart 199">
            <a:extLst>
              <a:ext uri="{FF2B5EF4-FFF2-40B4-BE49-F238E27FC236}">
                <a16:creationId xmlns:a16="http://schemas.microsoft.com/office/drawing/2014/main" id="{D4495277-0D13-F7F5-C28E-B1BEC7A35EC9}"/>
              </a:ext>
            </a:extLst>
          </p:cNvPr>
          <p:cNvGraphicFramePr/>
          <p:nvPr>
            <p:extLst>
              <p:ext uri="{D42A27DB-BD31-4B8C-83A1-F6EECF244321}">
                <p14:modId xmlns:p14="http://schemas.microsoft.com/office/powerpoint/2010/main" val="953929766"/>
              </p:ext>
            </p:extLst>
          </p:nvPr>
        </p:nvGraphicFramePr>
        <p:xfrm>
          <a:off x="2317753" y="1191886"/>
          <a:ext cx="4370608" cy="2961719"/>
        </p:xfrm>
        <a:graphic>
          <a:graphicData uri="http://schemas.openxmlformats.org/drawingml/2006/chart">
            <c:chart xmlns:c="http://schemas.openxmlformats.org/drawingml/2006/chart" xmlns:r="http://schemas.openxmlformats.org/officeDocument/2006/relationships" r:id="rId3"/>
          </a:graphicData>
        </a:graphic>
      </p:graphicFrame>
      <p:grpSp>
        <p:nvGrpSpPr>
          <p:cNvPr id="201" name="Group 200">
            <a:extLst>
              <a:ext uri="{FF2B5EF4-FFF2-40B4-BE49-F238E27FC236}">
                <a16:creationId xmlns:a16="http://schemas.microsoft.com/office/drawing/2014/main" id="{EEA04120-4897-4AF6-5E11-C2C5F0043CF3}"/>
              </a:ext>
            </a:extLst>
          </p:cNvPr>
          <p:cNvGrpSpPr>
            <a:grpSpLocks noChangeAspect="1"/>
          </p:cNvGrpSpPr>
          <p:nvPr/>
        </p:nvGrpSpPr>
        <p:grpSpPr>
          <a:xfrm>
            <a:off x="3733270" y="2120041"/>
            <a:ext cx="1144103" cy="1144103"/>
            <a:chOff x="3920856" y="2242382"/>
            <a:chExt cx="2916000" cy="2916000"/>
          </a:xfrm>
        </p:grpSpPr>
        <p:sp>
          <p:nvSpPr>
            <p:cNvPr id="202" name="Star: 12 Points 201">
              <a:extLst>
                <a:ext uri="{FF2B5EF4-FFF2-40B4-BE49-F238E27FC236}">
                  <a16:creationId xmlns:a16="http://schemas.microsoft.com/office/drawing/2014/main" id="{512BAEDB-9FFE-E64F-E42F-9F43BF2F7A21}"/>
                </a:ext>
              </a:extLst>
            </p:cNvPr>
            <p:cNvSpPr/>
            <p:nvPr/>
          </p:nvSpPr>
          <p:spPr>
            <a:xfrm>
              <a:off x="3920856" y="2242382"/>
              <a:ext cx="2916000" cy="2916000"/>
            </a:xfrm>
            <a:prstGeom prst="ellipse">
              <a:avLst/>
            </a:prstGeom>
            <a:solidFill>
              <a:schemeClr val="bg1"/>
            </a:solidFill>
            <a:ln>
              <a:noFill/>
            </a:ln>
            <a:effectLst>
              <a:glow rad="38100">
                <a:srgbClr val="003F48">
                  <a:alpha val="40000"/>
                </a:srgb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70">
                <a:latin typeface="Avenir LT Pro 65 Medium" panose="020B0603020203020204" pitchFamily="34" charset="0"/>
              </a:endParaRPr>
            </a:p>
          </p:txBody>
        </p:sp>
        <p:sp>
          <p:nvSpPr>
            <p:cNvPr id="203" name="Star: 12 Points 202">
              <a:extLst>
                <a:ext uri="{FF2B5EF4-FFF2-40B4-BE49-F238E27FC236}">
                  <a16:creationId xmlns:a16="http://schemas.microsoft.com/office/drawing/2014/main" id="{C8FA8AED-9CBB-D355-4C6F-26E7D374ACBB}"/>
                </a:ext>
              </a:extLst>
            </p:cNvPr>
            <p:cNvSpPr/>
            <p:nvPr/>
          </p:nvSpPr>
          <p:spPr>
            <a:xfrm>
              <a:off x="4013088" y="2334614"/>
              <a:ext cx="2731536" cy="2731536"/>
            </a:xfrm>
            <a:prstGeom prst="ellipse">
              <a:avLst/>
            </a:prstGeom>
            <a:solidFill>
              <a:srgbClr val="003F48">
                <a:alpha val="50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70">
                <a:solidFill>
                  <a:schemeClr val="tx1"/>
                </a:solidFill>
                <a:latin typeface="Avenir LT Pro 65 Medium" panose="020B0603020203020204" pitchFamily="34" charset="0"/>
              </a:endParaRPr>
            </a:p>
          </p:txBody>
        </p:sp>
      </p:grpSp>
      <p:sp>
        <p:nvSpPr>
          <p:cNvPr id="43" name="TextBox 42">
            <a:extLst>
              <a:ext uri="{FF2B5EF4-FFF2-40B4-BE49-F238E27FC236}">
                <a16:creationId xmlns:a16="http://schemas.microsoft.com/office/drawing/2014/main" id="{25A99457-DF1A-7948-4384-1FD650E6B495}"/>
              </a:ext>
            </a:extLst>
          </p:cNvPr>
          <p:cNvSpPr txBox="1"/>
          <p:nvPr/>
        </p:nvSpPr>
        <p:spPr>
          <a:xfrm>
            <a:off x="4000881" y="2385811"/>
            <a:ext cx="608880" cy="612562"/>
          </a:xfrm>
          <a:prstGeom prst="rect">
            <a:avLst/>
          </a:prstGeom>
          <a:noFill/>
        </p:spPr>
        <p:txBody>
          <a:bodyPr wrap="square" lIns="21379" tIns="21379" rIns="21379" bIns="21379" anchor="ctr">
            <a:spAutoFit/>
          </a:bodyPr>
          <a:lstStyle/>
          <a:p>
            <a:pPr algn="ctr">
              <a:spcAft>
                <a:spcPts val="600"/>
              </a:spcAft>
            </a:pPr>
            <a:r>
              <a:rPr lang="en-GB" sz="900" b="1" dirty="0">
                <a:solidFill>
                  <a:srgbClr val="003F48"/>
                </a:solidFill>
                <a:latin typeface="Avenir LT Pro 65 Medium" panose="020B0603020203020204" pitchFamily="34" charset="0"/>
              </a:rPr>
              <a:t>Purpose</a:t>
            </a:r>
          </a:p>
          <a:p>
            <a:pPr algn="ctr">
              <a:spcAft>
                <a:spcPts val="600"/>
              </a:spcAft>
            </a:pPr>
            <a:r>
              <a:rPr lang="en-GB" sz="900" b="1" dirty="0">
                <a:solidFill>
                  <a:schemeClr val="bg1"/>
                </a:solidFill>
                <a:latin typeface="Avenir LT Pro 65 Medium" panose="020B0603020203020204" pitchFamily="34" charset="0"/>
              </a:rPr>
              <a:t>People</a:t>
            </a:r>
          </a:p>
          <a:p>
            <a:pPr algn="ctr">
              <a:spcAft>
                <a:spcPts val="600"/>
              </a:spcAft>
            </a:pPr>
            <a:r>
              <a:rPr lang="en-GB" sz="900" b="1" dirty="0">
                <a:solidFill>
                  <a:srgbClr val="003F48"/>
                </a:solidFill>
                <a:latin typeface="Avenir LT Pro 65 Medium" panose="020B0603020203020204" pitchFamily="34" charset="0"/>
              </a:rPr>
              <a:t>Platforms</a:t>
            </a:r>
          </a:p>
        </p:txBody>
      </p:sp>
      <p:sp>
        <p:nvSpPr>
          <p:cNvPr id="204" name="Isosceles Triangle 203">
            <a:extLst>
              <a:ext uri="{FF2B5EF4-FFF2-40B4-BE49-F238E27FC236}">
                <a16:creationId xmlns:a16="http://schemas.microsoft.com/office/drawing/2014/main" id="{6B6DAC4D-E3B8-1AFF-567D-BB8905B4298D}"/>
              </a:ext>
            </a:extLst>
          </p:cNvPr>
          <p:cNvSpPr/>
          <p:nvPr/>
        </p:nvSpPr>
        <p:spPr>
          <a:xfrm rot="5400000">
            <a:off x="4286979" y="1298728"/>
            <a:ext cx="123830" cy="87147"/>
          </a:xfrm>
          <a:prstGeom prst="triangle">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5" name="Isosceles Triangle 204">
            <a:extLst>
              <a:ext uri="{FF2B5EF4-FFF2-40B4-BE49-F238E27FC236}">
                <a16:creationId xmlns:a16="http://schemas.microsoft.com/office/drawing/2014/main" id="{A1568578-176C-AF72-002B-5CD9018B3EA9}"/>
              </a:ext>
            </a:extLst>
          </p:cNvPr>
          <p:cNvSpPr/>
          <p:nvPr/>
        </p:nvSpPr>
        <p:spPr>
          <a:xfrm rot="16200000">
            <a:off x="4199832" y="3985301"/>
            <a:ext cx="123832" cy="87147"/>
          </a:xfrm>
          <a:prstGeom prst="triangle">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045254235"/>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 name="TextBox 102">
            <a:extLst>
              <a:ext uri="{FF2B5EF4-FFF2-40B4-BE49-F238E27FC236}">
                <a16:creationId xmlns:a16="http://schemas.microsoft.com/office/drawing/2014/main" id="{7B22EEC0-590D-10A5-DF0E-786E82D79BCC}"/>
              </a:ext>
            </a:extLst>
          </p:cNvPr>
          <p:cNvSpPr txBox="1"/>
          <p:nvPr/>
        </p:nvSpPr>
        <p:spPr>
          <a:xfrm>
            <a:off x="475916" y="1266098"/>
            <a:ext cx="2578669" cy="2754600"/>
          </a:xfrm>
          <a:prstGeom prst="rect">
            <a:avLst/>
          </a:prstGeom>
          <a:noFill/>
        </p:spPr>
        <p:txBody>
          <a:bodyPr wrap="square" lIns="0" tIns="0" rIns="0" bIns="0" rtlCol="0">
            <a:spAutoFit/>
          </a:bodyPr>
          <a:lstStyle/>
          <a:p>
            <a:pPr>
              <a:spcAft>
                <a:spcPts val="600"/>
              </a:spcAft>
            </a:pPr>
            <a:r>
              <a:rPr lang="en-GB" sz="900" b="1" dirty="0">
                <a:solidFill>
                  <a:srgbClr val="003F48"/>
                </a:solidFill>
                <a:latin typeface="Avenir LT Pro 65 Medium" panose="020B0603020203020204" pitchFamily="34" charset="0"/>
              </a:rPr>
              <a:t>Insight</a:t>
            </a:r>
            <a:br>
              <a:rPr lang="en-GB" sz="900" b="1" dirty="0">
                <a:solidFill>
                  <a:srgbClr val="003F48"/>
                </a:solidFill>
                <a:latin typeface="Avenir LT Pro 65 Medium" panose="020B0603020203020204" pitchFamily="34" charset="0"/>
              </a:rPr>
            </a:br>
            <a:r>
              <a:rPr lang="en-GB" sz="800" i="0" dirty="0">
                <a:solidFill>
                  <a:schemeClr val="tx1"/>
                </a:solidFill>
                <a:latin typeface="Avenir LT Pro 65 Medium" panose="020B0603020203020204" pitchFamily="34" charset="0"/>
              </a:rPr>
              <a:t>Analyse customer behaviours to understand audience profiles, propensities and opportunity.</a:t>
            </a:r>
          </a:p>
          <a:p>
            <a:pPr>
              <a:spcAft>
                <a:spcPts val="600"/>
              </a:spcAft>
            </a:pPr>
            <a:r>
              <a:rPr lang="en-GB" sz="900" b="1" dirty="0">
                <a:solidFill>
                  <a:srgbClr val="003F48"/>
                </a:solidFill>
                <a:latin typeface="Avenir LT Pro 65 Medium" panose="020B0603020203020204" pitchFamily="34" charset="0"/>
              </a:rPr>
              <a:t>Proposition Design</a:t>
            </a:r>
            <a:br>
              <a:rPr lang="en-GB" sz="900" b="1" dirty="0">
                <a:solidFill>
                  <a:srgbClr val="003F48"/>
                </a:solidFill>
                <a:latin typeface="Avenir LT Pro 65 Medium" panose="020B0603020203020204" pitchFamily="34" charset="0"/>
              </a:rPr>
            </a:br>
            <a:r>
              <a:rPr lang="en-GB" sz="800" dirty="0">
                <a:latin typeface="Avenir LT Pro 65 Medium" panose="020B0603020203020204" pitchFamily="34" charset="0"/>
              </a:rPr>
              <a:t>Inform commercial proposition and enabling capabilities, e.g. product engine, pricing.</a:t>
            </a:r>
          </a:p>
          <a:p>
            <a:pPr>
              <a:spcAft>
                <a:spcPts val="600"/>
              </a:spcAft>
            </a:pPr>
            <a:r>
              <a:rPr lang="en-GB" sz="900" b="1" dirty="0">
                <a:solidFill>
                  <a:srgbClr val="003F48"/>
                </a:solidFill>
                <a:latin typeface="Avenir LT Pro 65 Medium" panose="020B0603020203020204" pitchFamily="34" charset="0"/>
              </a:rPr>
              <a:t>Treatments</a:t>
            </a:r>
            <a:br>
              <a:rPr lang="en-GB" sz="900" b="1" dirty="0">
                <a:solidFill>
                  <a:srgbClr val="003F48"/>
                </a:solidFill>
                <a:latin typeface="Avenir LT Pro 65 Medium" panose="020B0603020203020204" pitchFamily="34" charset="0"/>
              </a:rPr>
            </a:br>
            <a:r>
              <a:rPr lang="en-GB" sz="800" dirty="0">
                <a:latin typeface="Avenir LT Pro 65 Medium" panose="020B0603020203020204" pitchFamily="34" charset="0"/>
              </a:rPr>
              <a:t>Define principles for treating different customer groups, e.g. how to retain, contact parameters.</a:t>
            </a:r>
          </a:p>
          <a:p>
            <a:pPr>
              <a:spcAft>
                <a:spcPts val="600"/>
              </a:spcAft>
            </a:pPr>
            <a:r>
              <a:rPr lang="en-GB" sz="900" b="1" dirty="0">
                <a:solidFill>
                  <a:srgbClr val="003F48"/>
                </a:solidFill>
                <a:latin typeface="Avenir LT Pro 65 Medium" panose="020B0603020203020204" pitchFamily="34" charset="0"/>
              </a:rPr>
              <a:t>Service Design</a:t>
            </a:r>
            <a:br>
              <a:rPr lang="en-GB" sz="900" b="1" dirty="0">
                <a:solidFill>
                  <a:srgbClr val="003F48"/>
                </a:solidFill>
                <a:latin typeface="Avenir LT Pro 65 Medium" panose="020B0603020203020204" pitchFamily="34" charset="0"/>
              </a:rPr>
            </a:br>
            <a:r>
              <a:rPr lang="en-GB" sz="800" dirty="0">
                <a:latin typeface="Avenir LT Pro 65 Medium" panose="020B0603020203020204" pitchFamily="34" charset="0"/>
              </a:rPr>
              <a:t>Inform service capability design to implement treatments, e.g. levels, features, prioritisation.</a:t>
            </a:r>
          </a:p>
          <a:p>
            <a:pPr>
              <a:spcAft>
                <a:spcPts val="600"/>
              </a:spcAft>
            </a:pPr>
            <a:r>
              <a:rPr lang="en-GB" sz="900" b="1" dirty="0">
                <a:solidFill>
                  <a:srgbClr val="003F48"/>
                </a:solidFill>
                <a:latin typeface="Avenir LT Pro 65 Medium" panose="020B0603020203020204" pitchFamily="34" charset="0"/>
              </a:rPr>
              <a:t>Campaign Planning</a:t>
            </a:r>
            <a:br>
              <a:rPr lang="en-GB" sz="900" b="1" dirty="0">
                <a:solidFill>
                  <a:srgbClr val="003F48"/>
                </a:solidFill>
                <a:latin typeface="Avenir LT Pro 65 Medium" panose="020B0603020203020204" pitchFamily="34" charset="0"/>
              </a:rPr>
            </a:br>
            <a:r>
              <a:rPr lang="en-GB" sz="800" dirty="0">
                <a:latin typeface="Avenir LT Pro 65 Medium" panose="020B0603020203020204" pitchFamily="34" charset="0"/>
              </a:rPr>
              <a:t>Design outreach campaigns and reactive prompts to engage customers according to treatments.</a:t>
            </a:r>
          </a:p>
          <a:p>
            <a:pPr>
              <a:spcAft>
                <a:spcPts val="600"/>
              </a:spcAft>
            </a:pPr>
            <a:r>
              <a:rPr lang="en-GB" sz="900" b="1" dirty="0">
                <a:solidFill>
                  <a:srgbClr val="003F48"/>
                </a:solidFill>
                <a:latin typeface="Avenir LT Pro 65 Medium" panose="020B0603020203020204" pitchFamily="34" charset="0"/>
              </a:rPr>
              <a:t>Test &amp; Learn</a:t>
            </a:r>
            <a:br>
              <a:rPr lang="en-GB" sz="900" b="1" dirty="0">
                <a:solidFill>
                  <a:srgbClr val="003F48"/>
                </a:solidFill>
                <a:latin typeface="Avenir LT Pro 65 Medium" panose="020B0603020203020204" pitchFamily="34" charset="0"/>
              </a:rPr>
            </a:br>
            <a:r>
              <a:rPr lang="en-GB" sz="800" dirty="0">
                <a:latin typeface="Avenir LT Pro 65 Medium" panose="020B0603020203020204" pitchFamily="34" charset="0"/>
              </a:rPr>
              <a:t>Incorporate analytical tests into all activity design to establish what works with different customers.</a:t>
            </a:r>
          </a:p>
        </p:txBody>
      </p:sp>
      <p:sp>
        <p:nvSpPr>
          <p:cNvPr id="13" name="TextBox 12">
            <a:extLst>
              <a:ext uri="{FF2B5EF4-FFF2-40B4-BE49-F238E27FC236}">
                <a16:creationId xmlns:a16="http://schemas.microsoft.com/office/drawing/2014/main" id="{C43C1C84-2369-AFAA-D81E-0A39BCF96F47}"/>
              </a:ext>
            </a:extLst>
          </p:cNvPr>
          <p:cNvSpPr txBox="1"/>
          <p:nvPr/>
        </p:nvSpPr>
        <p:spPr>
          <a:xfrm>
            <a:off x="3323670" y="348980"/>
            <a:ext cx="2491778" cy="189154"/>
          </a:xfrm>
          <a:prstGeom prst="rect">
            <a:avLst/>
          </a:prstGeom>
          <a:noFill/>
        </p:spPr>
        <p:txBody>
          <a:bodyPr wrap="square" rtlCol="0" anchor="ctr">
            <a:spAutoFit/>
          </a:bodyPr>
          <a:lstStyle/>
          <a:p>
            <a:pPr algn="r">
              <a:tabLst>
                <a:tab pos="1330387" algn="l"/>
              </a:tabLst>
            </a:pPr>
            <a:r>
              <a:rPr lang="en-GB" sz="629" dirty="0">
                <a:latin typeface="Avenir Next LT Pro Light" panose="020B0304020202020204" pitchFamily="34" charset="0"/>
              </a:rPr>
              <a:t>Management of Customers Pocketbook</a:t>
            </a:r>
          </a:p>
        </p:txBody>
      </p:sp>
      <p:sp>
        <p:nvSpPr>
          <p:cNvPr id="14" name="Slide Number Placeholder 5">
            <a:extLst>
              <a:ext uri="{FF2B5EF4-FFF2-40B4-BE49-F238E27FC236}">
                <a16:creationId xmlns:a16="http://schemas.microsoft.com/office/drawing/2014/main" id="{E06A5567-F518-6FBB-C52F-3507CCA3DCC0}"/>
              </a:ext>
            </a:extLst>
          </p:cNvPr>
          <p:cNvSpPr txBox="1">
            <a:spLocks/>
          </p:cNvSpPr>
          <p:nvPr/>
        </p:nvSpPr>
        <p:spPr>
          <a:xfrm>
            <a:off x="5678078" y="335137"/>
            <a:ext cx="303799" cy="216840"/>
          </a:xfrm>
          <a:prstGeom prst="rect">
            <a:avLst/>
          </a:prstGeom>
        </p:spPr>
        <p:txBody>
          <a:bodyPr vert="horz" lIns="54304" tIns="27153" rIns="54304" bIns="27153" rtlCol="0" anchor="ctr"/>
          <a:lstStyle>
            <a:defPPr>
              <a:defRPr lang="en-US"/>
            </a:defPPr>
            <a:lvl1pPr marL="0" algn="r" defTabSz="457200" rtl="0" eaLnBrk="1" latinLnBrk="0" hangingPunct="1">
              <a:defRPr sz="450" kern="1200">
                <a:solidFill>
                  <a:schemeClr val="bg1">
                    <a:lumMod val="85000"/>
                  </a:schemeClr>
                </a:solidFill>
                <a:latin typeface="Avenir Next LT Pro Light" panose="020B0304020202020204" pitchFamily="34" charset="0"/>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AAF318D0-7A32-4883-B264-F6C453FE3576}" type="slidenum">
              <a:rPr lang="en-GB" sz="754" b="1">
                <a:solidFill>
                  <a:schemeClr val="tx1"/>
                </a:solidFill>
                <a:latin typeface="Avenir LT Pro 65 Medium" panose="020B0603020203020204" pitchFamily="34" charset="0"/>
              </a:rPr>
              <a:pPr/>
              <a:t>55</a:t>
            </a:fld>
            <a:endParaRPr lang="en-GB" sz="754" b="1">
              <a:solidFill>
                <a:schemeClr val="tx1"/>
              </a:solidFill>
              <a:latin typeface="Avenir LT Pro 65 Medium" panose="020B0603020203020204" pitchFamily="34" charset="0"/>
            </a:endParaRPr>
          </a:p>
        </p:txBody>
      </p:sp>
      <p:pic>
        <p:nvPicPr>
          <p:cNvPr id="15" name="Picture 14">
            <a:extLst>
              <a:ext uri="{FF2B5EF4-FFF2-40B4-BE49-F238E27FC236}">
                <a16:creationId xmlns:a16="http://schemas.microsoft.com/office/drawing/2014/main" id="{67C12AC4-F104-4C99-46C3-05FB90A366B5}"/>
              </a:ext>
            </a:extLst>
          </p:cNvPr>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a:off x="5421446" y="4002749"/>
            <a:ext cx="513264" cy="134110"/>
          </a:xfrm>
          <a:prstGeom prst="rect">
            <a:avLst/>
          </a:prstGeom>
        </p:spPr>
      </p:pic>
      <p:cxnSp>
        <p:nvCxnSpPr>
          <p:cNvPr id="16" name="Straight Connector 15">
            <a:extLst>
              <a:ext uri="{FF2B5EF4-FFF2-40B4-BE49-F238E27FC236}">
                <a16:creationId xmlns:a16="http://schemas.microsoft.com/office/drawing/2014/main" id="{66D9CC13-F7D7-5D52-B1B5-CC4DA57634DF}"/>
              </a:ext>
            </a:extLst>
          </p:cNvPr>
          <p:cNvCxnSpPr>
            <a:cxnSpLocks/>
          </p:cNvCxnSpPr>
          <p:nvPr/>
        </p:nvCxnSpPr>
        <p:spPr>
          <a:xfrm flipH="1">
            <a:off x="475916" y="533604"/>
            <a:ext cx="5456337" cy="0"/>
          </a:xfrm>
          <a:prstGeom prst="line">
            <a:avLst/>
          </a:prstGeom>
          <a:ln>
            <a:solidFill>
              <a:srgbClr val="003F48"/>
            </a:solidFill>
          </a:ln>
        </p:spPr>
        <p:style>
          <a:lnRef idx="1">
            <a:schemeClr val="accent1"/>
          </a:lnRef>
          <a:fillRef idx="0">
            <a:schemeClr val="accent1"/>
          </a:fillRef>
          <a:effectRef idx="0">
            <a:schemeClr val="accent1"/>
          </a:effectRef>
          <a:fontRef idx="minor">
            <a:schemeClr val="tx1"/>
          </a:fontRef>
        </p:style>
      </p:cxnSp>
      <p:sp>
        <p:nvSpPr>
          <p:cNvPr id="17" name="Rectangle 16">
            <a:extLst>
              <a:ext uri="{FF2B5EF4-FFF2-40B4-BE49-F238E27FC236}">
                <a16:creationId xmlns:a16="http://schemas.microsoft.com/office/drawing/2014/main" id="{37A0E895-DD5F-E3BD-2904-F56BB8AA5DDD}"/>
              </a:ext>
            </a:extLst>
          </p:cNvPr>
          <p:cNvSpPr/>
          <p:nvPr/>
        </p:nvSpPr>
        <p:spPr>
          <a:xfrm>
            <a:off x="0" y="0"/>
            <a:ext cx="40140" cy="4500000"/>
          </a:xfrm>
          <a:prstGeom prst="rect">
            <a:avLst/>
          </a:prstGeom>
          <a:solidFill>
            <a:srgbClr val="003F4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528"/>
          </a:p>
        </p:txBody>
      </p:sp>
      <p:sp>
        <p:nvSpPr>
          <p:cNvPr id="24" name="TextBox 23">
            <a:extLst>
              <a:ext uri="{FF2B5EF4-FFF2-40B4-BE49-F238E27FC236}">
                <a16:creationId xmlns:a16="http://schemas.microsoft.com/office/drawing/2014/main" id="{4ED7D1A1-15E4-6789-F0AF-2FF88E38235C}"/>
              </a:ext>
            </a:extLst>
          </p:cNvPr>
          <p:cNvSpPr txBox="1"/>
          <p:nvPr/>
        </p:nvSpPr>
        <p:spPr>
          <a:xfrm>
            <a:off x="3353584" y="1266098"/>
            <a:ext cx="2578669" cy="2754600"/>
          </a:xfrm>
          <a:prstGeom prst="rect">
            <a:avLst/>
          </a:prstGeom>
          <a:noFill/>
        </p:spPr>
        <p:txBody>
          <a:bodyPr wrap="square" lIns="0" tIns="0" rIns="0" bIns="0" rtlCol="0">
            <a:spAutoFit/>
          </a:bodyPr>
          <a:lstStyle/>
          <a:p>
            <a:pPr>
              <a:spcAft>
                <a:spcPts val="600"/>
              </a:spcAft>
            </a:pPr>
            <a:r>
              <a:rPr lang="en-GB" sz="900" b="1" dirty="0">
                <a:solidFill>
                  <a:srgbClr val="003F48"/>
                </a:solidFill>
                <a:latin typeface="Avenir LT Pro 65 Medium" panose="020B0603020203020204" pitchFamily="34" charset="0"/>
              </a:rPr>
              <a:t>Sales CRM</a:t>
            </a:r>
            <a:br>
              <a:rPr lang="en-GB" sz="900" b="1" dirty="0">
                <a:solidFill>
                  <a:srgbClr val="003F48"/>
                </a:solidFill>
                <a:latin typeface="Avenir LT Pro 65 Medium" panose="020B0603020203020204" pitchFamily="34" charset="0"/>
              </a:rPr>
            </a:br>
            <a:r>
              <a:rPr lang="en-GB" sz="800" dirty="0">
                <a:latin typeface="Avenir LT Pro 65 Medium" panose="020B0603020203020204" pitchFamily="34" charset="0"/>
              </a:rPr>
              <a:t>Provide customer and portfolio summaries and recommendations to inform engagement &amp; sales.</a:t>
            </a:r>
          </a:p>
          <a:p>
            <a:pPr>
              <a:spcAft>
                <a:spcPts val="600"/>
              </a:spcAft>
            </a:pPr>
            <a:r>
              <a:rPr lang="en-GB" sz="900" b="1" dirty="0">
                <a:solidFill>
                  <a:srgbClr val="003F48"/>
                </a:solidFill>
                <a:latin typeface="Avenir LT Pro 65 Medium" panose="020B0603020203020204" pitchFamily="34" charset="0"/>
              </a:rPr>
              <a:t>Service CRM</a:t>
            </a:r>
            <a:br>
              <a:rPr lang="en-GB" sz="900" b="1" dirty="0">
                <a:solidFill>
                  <a:srgbClr val="003F48"/>
                </a:solidFill>
                <a:latin typeface="Avenir LT Pro 65 Medium" panose="020B0603020203020204" pitchFamily="34" charset="0"/>
              </a:rPr>
            </a:br>
            <a:r>
              <a:rPr lang="en-GB" sz="800" dirty="0">
                <a:latin typeface="Avenir LT Pro 65 Medium" panose="020B0603020203020204" pitchFamily="34" charset="0"/>
              </a:rPr>
              <a:t>Provide customer summaries and reactive prompts to inform engagement and service.</a:t>
            </a:r>
          </a:p>
          <a:p>
            <a:pPr>
              <a:spcAft>
                <a:spcPts val="600"/>
              </a:spcAft>
            </a:pPr>
            <a:r>
              <a:rPr lang="en-GB" sz="900" b="1" dirty="0">
                <a:solidFill>
                  <a:srgbClr val="003F48"/>
                </a:solidFill>
                <a:latin typeface="Avenir LT Pro 65 Medium" panose="020B0603020203020204" pitchFamily="34" charset="0"/>
              </a:rPr>
              <a:t>Outreach Comms</a:t>
            </a:r>
            <a:br>
              <a:rPr lang="en-GB" sz="900" b="1" dirty="0">
                <a:solidFill>
                  <a:srgbClr val="003F48"/>
                </a:solidFill>
                <a:latin typeface="Avenir LT Pro 65 Medium" panose="020B0603020203020204" pitchFamily="34" charset="0"/>
              </a:rPr>
            </a:br>
            <a:r>
              <a:rPr lang="en-GB" sz="800" dirty="0">
                <a:latin typeface="Avenir LT Pro 65 Medium" panose="020B0603020203020204" pitchFamily="34" charset="0"/>
              </a:rPr>
              <a:t>Design activities informed by individual customer recommendations and personalisation.</a:t>
            </a:r>
          </a:p>
          <a:p>
            <a:pPr>
              <a:spcAft>
                <a:spcPts val="600"/>
              </a:spcAft>
            </a:pPr>
            <a:r>
              <a:rPr lang="en-GB" sz="900" b="1" dirty="0">
                <a:solidFill>
                  <a:srgbClr val="003F48"/>
                </a:solidFill>
                <a:latin typeface="Avenir LT Pro 65 Medium" panose="020B0603020203020204" pitchFamily="34" charset="0"/>
              </a:rPr>
              <a:t>Business Intelligence</a:t>
            </a:r>
            <a:br>
              <a:rPr lang="en-GB" sz="900" b="1" dirty="0">
                <a:solidFill>
                  <a:srgbClr val="003F48"/>
                </a:solidFill>
                <a:latin typeface="Avenir LT Pro 65 Medium" panose="020B0603020203020204" pitchFamily="34" charset="0"/>
              </a:rPr>
            </a:br>
            <a:r>
              <a:rPr lang="en-GB" sz="800" dirty="0">
                <a:latin typeface="Avenir LT Pro 65 Medium" panose="020B0603020203020204" pitchFamily="34" charset="0"/>
              </a:rPr>
              <a:t>Monitor operational performance through assisted and digital channels.</a:t>
            </a:r>
          </a:p>
          <a:p>
            <a:pPr>
              <a:spcAft>
                <a:spcPts val="600"/>
              </a:spcAft>
            </a:pPr>
            <a:r>
              <a:rPr lang="en-GB" sz="900" b="1" dirty="0">
                <a:solidFill>
                  <a:srgbClr val="003F48"/>
                </a:solidFill>
                <a:latin typeface="Avenir LT Pro 65 Medium" panose="020B0603020203020204" pitchFamily="34" charset="0"/>
              </a:rPr>
              <a:t>Operational Analysis</a:t>
            </a:r>
            <a:br>
              <a:rPr lang="en-GB" sz="900" b="1" dirty="0">
                <a:solidFill>
                  <a:srgbClr val="003F48"/>
                </a:solidFill>
                <a:latin typeface="Avenir LT Pro 65 Medium" panose="020B0603020203020204" pitchFamily="34" charset="0"/>
              </a:rPr>
            </a:br>
            <a:r>
              <a:rPr lang="en-GB" sz="800" dirty="0">
                <a:latin typeface="Avenir LT Pro 65 Medium" panose="020B0603020203020204" pitchFamily="34" charset="0"/>
              </a:rPr>
              <a:t>Analyse efficiency and effectiveness of activities and operations.</a:t>
            </a:r>
          </a:p>
          <a:p>
            <a:pPr>
              <a:spcAft>
                <a:spcPts val="600"/>
              </a:spcAft>
            </a:pPr>
            <a:r>
              <a:rPr lang="en-GB" sz="900" b="1" dirty="0">
                <a:solidFill>
                  <a:srgbClr val="003F48"/>
                </a:solidFill>
                <a:latin typeface="Avenir LT Pro 65 Medium" panose="020B0603020203020204" pitchFamily="34" charset="0"/>
              </a:rPr>
              <a:t>Customer Dashboards</a:t>
            </a:r>
            <a:br>
              <a:rPr lang="en-GB" sz="900" b="1" dirty="0">
                <a:solidFill>
                  <a:srgbClr val="003F48"/>
                </a:solidFill>
                <a:latin typeface="Avenir LT Pro 65 Medium" panose="020B0603020203020204" pitchFamily="34" charset="0"/>
              </a:rPr>
            </a:br>
            <a:r>
              <a:rPr lang="en-GB" sz="800" dirty="0">
                <a:latin typeface="Avenir LT Pro 65 Medium" panose="020B0603020203020204" pitchFamily="34" charset="0"/>
              </a:rPr>
              <a:t>Monitor high-level performance and trends against targets for the overall customer base.</a:t>
            </a:r>
          </a:p>
        </p:txBody>
      </p:sp>
    </p:spTree>
    <p:extLst>
      <p:ext uri="{BB962C8B-B14F-4D97-AF65-F5344CB8AC3E}">
        <p14:creationId xmlns:p14="http://schemas.microsoft.com/office/powerpoint/2010/main" val="3887145899"/>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21EBFB64-919F-C929-C66E-63648D28B95E}"/>
              </a:ext>
            </a:extLst>
          </p:cNvPr>
          <p:cNvSpPr txBox="1">
            <a:spLocks/>
          </p:cNvSpPr>
          <p:nvPr/>
        </p:nvSpPr>
        <p:spPr>
          <a:xfrm>
            <a:off x="475916" y="792683"/>
            <a:ext cx="5011820" cy="277178"/>
          </a:xfrm>
          <a:prstGeom prst="rect">
            <a:avLst/>
          </a:prstGeom>
          <a:noFill/>
        </p:spPr>
        <p:txBody>
          <a:bodyPr vert="horz" wrap="square" lIns="0" tIns="27153" rIns="0" bIns="27153" rtlCol="0" anchor="ctr">
            <a:noAutofit/>
          </a:bodyPr>
          <a:lstStyle>
            <a:lvl1pPr defTabSz="914400">
              <a:lnSpc>
                <a:spcPct val="90000"/>
              </a:lnSpc>
              <a:spcBef>
                <a:spcPct val="0"/>
              </a:spcBef>
              <a:buNone/>
              <a:defRPr lang="en-GB" sz="2000" b="1">
                <a:solidFill>
                  <a:schemeClr val="bg1"/>
                </a:solidFill>
                <a:effectLst/>
                <a:latin typeface="Avenir Next LT Pro" panose="020B0504020202020204" pitchFamily="34" charset="0"/>
              </a:defRPr>
            </a:lvl1pPr>
          </a:lstStyle>
          <a:p>
            <a:r>
              <a:rPr lang="en-GB" sz="1188" dirty="0">
                <a:solidFill>
                  <a:srgbClr val="003F48"/>
                </a:solidFill>
                <a:latin typeface="Avenir LT Pro 65 Medium" panose="020B0603020203020204" pitchFamily="34" charset="0"/>
              </a:rPr>
              <a:t>IDENTIFYING YOUR STARTING POINT</a:t>
            </a:r>
          </a:p>
        </p:txBody>
      </p:sp>
      <p:sp>
        <p:nvSpPr>
          <p:cNvPr id="12" name="TextBox 11">
            <a:extLst>
              <a:ext uri="{FF2B5EF4-FFF2-40B4-BE49-F238E27FC236}">
                <a16:creationId xmlns:a16="http://schemas.microsoft.com/office/drawing/2014/main" id="{88E6062C-8969-0B58-DEC8-DAC42C7E7DB2}"/>
              </a:ext>
            </a:extLst>
          </p:cNvPr>
          <p:cNvSpPr txBox="1"/>
          <p:nvPr/>
        </p:nvSpPr>
        <p:spPr>
          <a:xfrm>
            <a:off x="475916" y="1236931"/>
            <a:ext cx="1072547" cy="446400"/>
          </a:xfrm>
          <a:prstGeom prst="rect">
            <a:avLst/>
          </a:prstGeom>
          <a:solidFill>
            <a:srgbClr val="003F48">
              <a:alpha val="80000"/>
            </a:srgbClr>
          </a:solidFill>
        </p:spPr>
        <p:txBody>
          <a:bodyPr wrap="square" lIns="45252" rIns="45252" anchor="ctr">
            <a:noAutofit/>
          </a:bodyPr>
          <a:lstStyle/>
          <a:p>
            <a:pPr algn="ctr" defTabSz="271546">
              <a:spcAft>
                <a:spcPts val="178"/>
              </a:spcAft>
              <a:buClr>
                <a:srgbClr val="003F48"/>
              </a:buClr>
              <a:defRPr/>
            </a:pPr>
            <a:r>
              <a:rPr lang="en-GB" sz="800" b="1" dirty="0">
                <a:solidFill>
                  <a:schemeClr val="bg1"/>
                </a:solidFill>
                <a:latin typeface="Avenir LT Pro 65 Medium" panose="020B0603020203020204" pitchFamily="34" charset="0"/>
              </a:rPr>
              <a:t>What are the corporate strategic priorities?</a:t>
            </a:r>
          </a:p>
        </p:txBody>
      </p:sp>
      <p:sp>
        <p:nvSpPr>
          <p:cNvPr id="13" name="TextBox 12">
            <a:extLst>
              <a:ext uri="{FF2B5EF4-FFF2-40B4-BE49-F238E27FC236}">
                <a16:creationId xmlns:a16="http://schemas.microsoft.com/office/drawing/2014/main" id="{28799AA5-3539-FFEF-C25E-A0C015EB69AA}"/>
              </a:ext>
            </a:extLst>
          </p:cNvPr>
          <p:cNvSpPr txBox="1"/>
          <p:nvPr/>
        </p:nvSpPr>
        <p:spPr>
          <a:xfrm>
            <a:off x="1662113" y="1236931"/>
            <a:ext cx="4270135" cy="446400"/>
          </a:xfrm>
          <a:prstGeom prst="rect">
            <a:avLst/>
          </a:prstGeom>
          <a:noFill/>
        </p:spPr>
        <p:txBody>
          <a:bodyPr wrap="square" lIns="0" rIns="0" anchor="ctr">
            <a:noAutofit/>
          </a:bodyPr>
          <a:lstStyle/>
          <a:p>
            <a:pPr>
              <a:spcAft>
                <a:spcPts val="357"/>
              </a:spcAft>
            </a:pPr>
            <a:r>
              <a:rPr lang="en-GB" sz="800" dirty="0">
                <a:latin typeface="Avenir LT Pro 65 Medium" panose="020B0603020203020204" pitchFamily="34" charset="0"/>
              </a:rPr>
              <a:t>Different priorities require different focus, e.g. revenue growth, market share, in-year profitability. Understanding these means better articulation and alignment of competitive goals and sharper, more comprehensive delivery strategies.</a:t>
            </a:r>
          </a:p>
        </p:txBody>
      </p:sp>
      <p:sp>
        <p:nvSpPr>
          <p:cNvPr id="16" name="TextBox 15">
            <a:extLst>
              <a:ext uri="{FF2B5EF4-FFF2-40B4-BE49-F238E27FC236}">
                <a16:creationId xmlns:a16="http://schemas.microsoft.com/office/drawing/2014/main" id="{142608A6-515E-6FD2-7379-698D4B78AF32}"/>
              </a:ext>
            </a:extLst>
          </p:cNvPr>
          <p:cNvSpPr txBox="1"/>
          <p:nvPr/>
        </p:nvSpPr>
        <p:spPr>
          <a:xfrm>
            <a:off x="475914" y="2350281"/>
            <a:ext cx="1072547" cy="446400"/>
          </a:xfrm>
          <a:prstGeom prst="rect">
            <a:avLst/>
          </a:prstGeom>
          <a:solidFill>
            <a:srgbClr val="003F48">
              <a:alpha val="80000"/>
            </a:srgbClr>
          </a:solidFill>
        </p:spPr>
        <p:txBody>
          <a:bodyPr wrap="square" lIns="45252" rIns="45252" anchor="ctr">
            <a:noAutofit/>
          </a:bodyPr>
          <a:lstStyle/>
          <a:p>
            <a:pPr algn="ctr" defTabSz="271546">
              <a:spcAft>
                <a:spcPts val="178"/>
              </a:spcAft>
              <a:buClr>
                <a:srgbClr val="003F48"/>
              </a:buClr>
              <a:defRPr/>
            </a:pPr>
            <a:r>
              <a:rPr lang="en-GB" sz="800" b="1" dirty="0">
                <a:solidFill>
                  <a:schemeClr val="bg1"/>
                </a:solidFill>
                <a:latin typeface="Avenir LT Pro 65 Medium" panose="020B0603020203020204" pitchFamily="34" charset="0"/>
              </a:rPr>
              <a:t>How sophisticated is customer management?</a:t>
            </a:r>
          </a:p>
        </p:txBody>
      </p:sp>
      <p:sp>
        <p:nvSpPr>
          <p:cNvPr id="17" name="TextBox 16">
            <a:extLst>
              <a:ext uri="{FF2B5EF4-FFF2-40B4-BE49-F238E27FC236}">
                <a16:creationId xmlns:a16="http://schemas.microsoft.com/office/drawing/2014/main" id="{161EDD1C-CFCA-A0BC-DDC7-2B6087814F58}"/>
              </a:ext>
            </a:extLst>
          </p:cNvPr>
          <p:cNvSpPr txBox="1"/>
          <p:nvPr/>
        </p:nvSpPr>
        <p:spPr>
          <a:xfrm>
            <a:off x="1662113" y="2350281"/>
            <a:ext cx="4270135" cy="446400"/>
          </a:xfrm>
          <a:prstGeom prst="rect">
            <a:avLst/>
          </a:prstGeom>
          <a:noFill/>
        </p:spPr>
        <p:txBody>
          <a:bodyPr wrap="square" lIns="0" rIns="0" anchor="ctr">
            <a:noAutofit/>
          </a:bodyPr>
          <a:lstStyle/>
          <a:p>
            <a:pPr>
              <a:spcAft>
                <a:spcPts val="357"/>
              </a:spcAft>
            </a:pPr>
            <a:r>
              <a:rPr lang="en-GB" sz="800" dirty="0">
                <a:latin typeface="Avenir LT Pro 65 Medium" panose="020B0603020203020204" pitchFamily="34" charset="0"/>
              </a:rPr>
              <a:t>Planning and orchestrating integrated outreach and interaction strategies as part of well-defined journey and lifecycle engagement programme, because every touchpoint is an opportunity for influencing customer thoughts, feelings and behaviours.</a:t>
            </a:r>
          </a:p>
        </p:txBody>
      </p:sp>
      <p:sp>
        <p:nvSpPr>
          <p:cNvPr id="14" name="TextBox 13">
            <a:extLst>
              <a:ext uri="{FF2B5EF4-FFF2-40B4-BE49-F238E27FC236}">
                <a16:creationId xmlns:a16="http://schemas.microsoft.com/office/drawing/2014/main" id="{AF7B09A7-CFDC-3027-FD79-040521C35DF4}"/>
              </a:ext>
            </a:extLst>
          </p:cNvPr>
          <p:cNvSpPr txBox="1"/>
          <p:nvPr/>
        </p:nvSpPr>
        <p:spPr>
          <a:xfrm>
            <a:off x="475915" y="1793606"/>
            <a:ext cx="1072547" cy="446400"/>
          </a:xfrm>
          <a:prstGeom prst="rect">
            <a:avLst/>
          </a:prstGeom>
          <a:solidFill>
            <a:srgbClr val="003F48">
              <a:alpha val="80000"/>
            </a:srgbClr>
          </a:solidFill>
        </p:spPr>
        <p:txBody>
          <a:bodyPr wrap="square" lIns="45252" rIns="45252" anchor="ctr">
            <a:noAutofit/>
          </a:bodyPr>
          <a:lstStyle/>
          <a:p>
            <a:pPr algn="ctr" defTabSz="271546">
              <a:spcAft>
                <a:spcPts val="178"/>
              </a:spcAft>
              <a:buClr>
                <a:srgbClr val="003F48"/>
              </a:buClr>
              <a:defRPr/>
            </a:pPr>
            <a:r>
              <a:rPr lang="en-GB" sz="800" b="1" dirty="0">
                <a:solidFill>
                  <a:schemeClr val="bg1"/>
                </a:solidFill>
                <a:latin typeface="Avenir LT Pro 65 Medium" panose="020B0603020203020204" pitchFamily="34" charset="0"/>
              </a:rPr>
              <a:t>How well are customers understood?</a:t>
            </a:r>
          </a:p>
        </p:txBody>
      </p:sp>
      <p:sp>
        <p:nvSpPr>
          <p:cNvPr id="15" name="TextBox 14">
            <a:extLst>
              <a:ext uri="{FF2B5EF4-FFF2-40B4-BE49-F238E27FC236}">
                <a16:creationId xmlns:a16="http://schemas.microsoft.com/office/drawing/2014/main" id="{2F76A1F5-7B69-33C4-1AFE-A30533F042F2}"/>
              </a:ext>
            </a:extLst>
          </p:cNvPr>
          <p:cNvSpPr txBox="1"/>
          <p:nvPr/>
        </p:nvSpPr>
        <p:spPr>
          <a:xfrm>
            <a:off x="1662113" y="1793606"/>
            <a:ext cx="4270135" cy="446400"/>
          </a:xfrm>
          <a:prstGeom prst="rect">
            <a:avLst/>
          </a:prstGeom>
          <a:noFill/>
        </p:spPr>
        <p:txBody>
          <a:bodyPr wrap="square" lIns="0" rIns="0" anchor="ctr">
            <a:noAutofit/>
          </a:bodyPr>
          <a:lstStyle/>
          <a:p>
            <a:pPr>
              <a:spcAft>
                <a:spcPts val="357"/>
              </a:spcAft>
            </a:pPr>
            <a:r>
              <a:rPr lang="en-GB" sz="800" dirty="0">
                <a:latin typeface="Avenir LT Pro 65 Medium" panose="020B0603020203020204" pitchFamily="34" charset="0"/>
              </a:rPr>
              <a:t>Knowing how much each customer spends, why they do it, and forecasting their future behaviours and potential means identifying unrealised value and opportunity can be considered and prioritised.</a:t>
            </a:r>
          </a:p>
        </p:txBody>
      </p:sp>
      <p:sp>
        <p:nvSpPr>
          <p:cNvPr id="18" name="TextBox 17">
            <a:extLst>
              <a:ext uri="{FF2B5EF4-FFF2-40B4-BE49-F238E27FC236}">
                <a16:creationId xmlns:a16="http://schemas.microsoft.com/office/drawing/2014/main" id="{B417860F-C71C-2D29-7DB7-EE037758267B}"/>
              </a:ext>
            </a:extLst>
          </p:cNvPr>
          <p:cNvSpPr txBox="1"/>
          <p:nvPr/>
        </p:nvSpPr>
        <p:spPr>
          <a:xfrm>
            <a:off x="475914" y="2906956"/>
            <a:ext cx="1072547" cy="446400"/>
          </a:xfrm>
          <a:prstGeom prst="rect">
            <a:avLst/>
          </a:prstGeom>
          <a:solidFill>
            <a:srgbClr val="003F48">
              <a:alpha val="80000"/>
            </a:srgbClr>
          </a:solidFill>
        </p:spPr>
        <p:txBody>
          <a:bodyPr wrap="square" lIns="45252" rIns="45252" anchor="ctr">
            <a:noAutofit/>
          </a:bodyPr>
          <a:lstStyle/>
          <a:p>
            <a:pPr algn="ctr" defTabSz="271546">
              <a:spcAft>
                <a:spcPts val="178"/>
              </a:spcAft>
              <a:buClr>
                <a:srgbClr val="003F48"/>
              </a:buClr>
              <a:defRPr/>
            </a:pPr>
            <a:r>
              <a:rPr lang="en-GB" sz="800" b="1" dirty="0">
                <a:solidFill>
                  <a:schemeClr val="bg1"/>
                </a:solidFill>
                <a:latin typeface="Avenir LT Pro 65 Medium" panose="020B0603020203020204" pitchFamily="34" charset="0"/>
              </a:rPr>
              <a:t>How is customer data being leveraged?</a:t>
            </a:r>
          </a:p>
        </p:txBody>
      </p:sp>
      <p:sp>
        <p:nvSpPr>
          <p:cNvPr id="19" name="TextBox 18">
            <a:extLst>
              <a:ext uri="{FF2B5EF4-FFF2-40B4-BE49-F238E27FC236}">
                <a16:creationId xmlns:a16="http://schemas.microsoft.com/office/drawing/2014/main" id="{9DFF1519-ADB1-C71B-D49D-A9EB29495DA4}"/>
              </a:ext>
            </a:extLst>
          </p:cNvPr>
          <p:cNvSpPr txBox="1"/>
          <p:nvPr/>
        </p:nvSpPr>
        <p:spPr>
          <a:xfrm>
            <a:off x="1662113" y="2906956"/>
            <a:ext cx="4270135" cy="446400"/>
          </a:xfrm>
          <a:prstGeom prst="rect">
            <a:avLst/>
          </a:prstGeom>
          <a:noFill/>
        </p:spPr>
        <p:txBody>
          <a:bodyPr wrap="square" lIns="0" rIns="0" anchor="ctr">
            <a:noAutofit/>
          </a:bodyPr>
          <a:lstStyle/>
          <a:p>
            <a:pPr>
              <a:spcAft>
                <a:spcPts val="357"/>
              </a:spcAft>
            </a:pPr>
            <a:r>
              <a:rPr lang="en-GB" sz="800" dirty="0">
                <a:latin typeface="Avenir LT Pro 65 Medium" panose="020B0603020203020204" pitchFamily="34" charset="0"/>
              </a:rPr>
              <a:t>Capturing customer data, generating insight into behaviours, and translating that insight into actionable improvements to experience. Knowing which data is most valuable is crucial to success and enables journeys and experience to be enhanced at every touchpoint.</a:t>
            </a:r>
          </a:p>
        </p:txBody>
      </p:sp>
      <p:sp>
        <p:nvSpPr>
          <p:cNvPr id="20" name="TextBox 19">
            <a:extLst>
              <a:ext uri="{FF2B5EF4-FFF2-40B4-BE49-F238E27FC236}">
                <a16:creationId xmlns:a16="http://schemas.microsoft.com/office/drawing/2014/main" id="{517EB626-77F6-F274-0C5F-9AC061ADCE5F}"/>
              </a:ext>
            </a:extLst>
          </p:cNvPr>
          <p:cNvSpPr txBox="1"/>
          <p:nvPr/>
        </p:nvSpPr>
        <p:spPr>
          <a:xfrm>
            <a:off x="475913" y="3463633"/>
            <a:ext cx="1072547" cy="446400"/>
          </a:xfrm>
          <a:prstGeom prst="rect">
            <a:avLst/>
          </a:prstGeom>
          <a:solidFill>
            <a:srgbClr val="003F48">
              <a:alpha val="80000"/>
            </a:srgbClr>
          </a:solidFill>
        </p:spPr>
        <p:txBody>
          <a:bodyPr wrap="square" lIns="45252" rIns="45252" anchor="ctr">
            <a:noAutofit/>
          </a:bodyPr>
          <a:lstStyle/>
          <a:p>
            <a:pPr algn="ctr" defTabSz="271546">
              <a:spcAft>
                <a:spcPts val="178"/>
              </a:spcAft>
              <a:buClr>
                <a:srgbClr val="003F48"/>
              </a:buClr>
              <a:defRPr/>
            </a:pPr>
            <a:r>
              <a:rPr lang="en-GB" sz="800" b="1" dirty="0">
                <a:solidFill>
                  <a:schemeClr val="bg1"/>
                </a:solidFill>
                <a:latin typeface="Avenir LT Pro 65 Medium" panose="020B0603020203020204" pitchFamily="34" charset="0"/>
              </a:rPr>
              <a:t>How sophisticated is customer personalisation?</a:t>
            </a:r>
          </a:p>
        </p:txBody>
      </p:sp>
      <p:sp>
        <p:nvSpPr>
          <p:cNvPr id="21" name="TextBox 20">
            <a:extLst>
              <a:ext uri="{FF2B5EF4-FFF2-40B4-BE49-F238E27FC236}">
                <a16:creationId xmlns:a16="http://schemas.microsoft.com/office/drawing/2014/main" id="{65EF8D8A-DEE3-14AA-E214-59E5AAC432E7}"/>
              </a:ext>
            </a:extLst>
          </p:cNvPr>
          <p:cNvSpPr txBox="1"/>
          <p:nvPr/>
        </p:nvSpPr>
        <p:spPr>
          <a:xfrm>
            <a:off x="1662113" y="3463633"/>
            <a:ext cx="4270134" cy="446400"/>
          </a:xfrm>
          <a:prstGeom prst="rect">
            <a:avLst/>
          </a:prstGeom>
          <a:noFill/>
        </p:spPr>
        <p:txBody>
          <a:bodyPr wrap="square" lIns="0" rIns="0" anchor="ctr">
            <a:noAutofit/>
          </a:bodyPr>
          <a:lstStyle/>
          <a:p>
            <a:pPr>
              <a:spcAft>
                <a:spcPts val="357"/>
              </a:spcAft>
            </a:pPr>
            <a:r>
              <a:rPr lang="en-GB" sz="800" dirty="0">
                <a:latin typeface="Avenir LT Pro 65 Medium" panose="020B0603020203020204" pitchFamily="34" charset="0"/>
              </a:rPr>
              <a:t>Providing consistent, personalised experiences across channels to increase customer engagement. Anticipating and servicing customer needs through consistent and personalised interactions increases likelihood and frequency of purchases, and advocacy.</a:t>
            </a:r>
          </a:p>
        </p:txBody>
      </p:sp>
      <p:sp>
        <p:nvSpPr>
          <p:cNvPr id="42" name="Slide Number Placeholder 5">
            <a:extLst>
              <a:ext uri="{FF2B5EF4-FFF2-40B4-BE49-F238E27FC236}">
                <a16:creationId xmlns:a16="http://schemas.microsoft.com/office/drawing/2014/main" id="{C459A69C-0414-35F1-B9CE-74F223ED3543}"/>
              </a:ext>
            </a:extLst>
          </p:cNvPr>
          <p:cNvSpPr txBox="1">
            <a:spLocks/>
          </p:cNvSpPr>
          <p:nvPr/>
        </p:nvSpPr>
        <p:spPr>
          <a:xfrm>
            <a:off x="292863" y="333108"/>
            <a:ext cx="303799" cy="216840"/>
          </a:xfrm>
          <a:prstGeom prst="rect">
            <a:avLst/>
          </a:prstGeom>
        </p:spPr>
        <p:txBody>
          <a:bodyPr vert="horz" lIns="54304" tIns="27153" rIns="54304" bIns="27153" rtlCol="0" anchor="ctr"/>
          <a:lstStyle>
            <a:defPPr>
              <a:defRPr lang="en-US"/>
            </a:defPPr>
            <a:lvl1pPr algn="r">
              <a:defRPr sz="600" b="1">
                <a:latin typeface="Avenir Next LT Pro" panose="020B0504020202020204" pitchFamily="34" charset="0"/>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l"/>
            <a:fld id="{AAF318D0-7A32-4883-B264-F6C453FE3576}" type="slidenum">
              <a:rPr lang="en-GB" sz="754">
                <a:latin typeface="Avenir LT Pro 65 Medium" panose="020B0603020203020204" pitchFamily="34" charset="0"/>
              </a:rPr>
              <a:pPr algn="l"/>
              <a:t>56</a:t>
            </a:fld>
            <a:endParaRPr lang="en-GB" sz="754">
              <a:latin typeface="Avenir LT Pro 65 Medium" panose="020B0603020203020204" pitchFamily="34" charset="0"/>
            </a:endParaRPr>
          </a:p>
        </p:txBody>
      </p:sp>
      <p:pic>
        <p:nvPicPr>
          <p:cNvPr id="43" name="Picture 42">
            <a:extLst>
              <a:ext uri="{FF2B5EF4-FFF2-40B4-BE49-F238E27FC236}">
                <a16:creationId xmlns:a16="http://schemas.microsoft.com/office/drawing/2014/main" id="{697F8554-CB04-5599-BB55-FAE15BD443D0}"/>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340029" y="4007759"/>
            <a:ext cx="513264" cy="134110"/>
          </a:xfrm>
          <a:prstGeom prst="rect">
            <a:avLst/>
          </a:prstGeom>
        </p:spPr>
      </p:pic>
      <p:sp>
        <p:nvSpPr>
          <p:cNvPr id="44" name="TextBox 43">
            <a:extLst>
              <a:ext uri="{FF2B5EF4-FFF2-40B4-BE49-F238E27FC236}">
                <a16:creationId xmlns:a16="http://schemas.microsoft.com/office/drawing/2014/main" id="{2BCCB90A-0242-9380-72C8-6041157AF226}"/>
              </a:ext>
            </a:extLst>
          </p:cNvPr>
          <p:cNvSpPr txBox="1"/>
          <p:nvPr/>
        </p:nvSpPr>
        <p:spPr>
          <a:xfrm>
            <a:off x="436511" y="346951"/>
            <a:ext cx="2491778" cy="189154"/>
          </a:xfrm>
          <a:prstGeom prst="rect">
            <a:avLst/>
          </a:prstGeom>
          <a:noFill/>
        </p:spPr>
        <p:txBody>
          <a:bodyPr wrap="square" rtlCol="0" anchor="ctr">
            <a:spAutoFit/>
          </a:bodyPr>
          <a:lstStyle>
            <a:defPPr>
              <a:defRPr lang="en-US"/>
            </a:defPPr>
            <a:lvl1pPr algn="r">
              <a:tabLst>
                <a:tab pos="1058383" algn="l"/>
              </a:tabLst>
              <a:defRPr sz="500">
                <a:latin typeface="Avenir Next LT Pro Light" panose="020B0304020202020204" pitchFamily="34" charset="0"/>
              </a:defRPr>
            </a:lvl1pPr>
          </a:lstStyle>
          <a:p>
            <a:pPr algn="l"/>
            <a:r>
              <a:rPr lang="en-GB" sz="629" dirty="0"/>
              <a:t>Management of Customers Pocketbook</a:t>
            </a:r>
          </a:p>
        </p:txBody>
      </p:sp>
      <p:cxnSp>
        <p:nvCxnSpPr>
          <p:cNvPr id="45" name="Straight Connector 44">
            <a:extLst>
              <a:ext uri="{FF2B5EF4-FFF2-40B4-BE49-F238E27FC236}">
                <a16:creationId xmlns:a16="http://schemas.microsoft.com/office/drawing/2014/main" id="{87707963-D98C-69A1-9104-F3D1BD8BC685}"/>
              </a:ext>
            </a:extLst>
          </p:cNvPr>
          <p:cNvCxnSpPr>
            <a:cxnSpLocks/>
          </p:cNvCxnSpPr>
          <p:nvPr/>
        </p:nvCxnSpPr>
        <p:spPr>
          <a:xfrm flipH="1">
            <a:off x="340030" y="533604"/>
            <a:ext cx="5531381" cy="0"/>
          </a:xfrm>
          <a:prstGeom prst="line">
            <a:avLst/>
          </a:prstGeom>
          <a:ln>
            <a:solidFill>
              <a:srgbClr val="003F48"/>
            </a:solidFill>
          </a:ln>
        </p:spPr>
        <p:style>
          <a:lnRef idx="1">
            <a:schemeClr val="accent1"/>
          </a:lnRef>
          <a:fillRef idx="0">
            <a:schemeClr val="accent1"/>
          </a:fillRef>
          <a:effectRef idx="0">
            <a:schemeClr val="accent1"/>
          </a:effectRef>
          <a:fontRef idx="minor">
            <a:schemeClr val="tx1"/>
          </a:fontRef>
        </p:style>
      </p:cxnSp>
      <p:sp>
        <p:nvSpPr>
          <p:cNvPr id="46" name="Rectangle 45">
            <a:extLst>
              <a:ext uri="{FF2B5EF4-FFF2-40B4-BE49-F238E27FC236}">
                <a16:creationId xmlns:a16="http://schemas.microsoft.com/office/drawing/2014/main" id="{0FF24890-1BE2-915A-EEA4-229BD2F4690F}"/>
              </a:ext>
            </a:extLst>
          </p:cNvPr>
          <p:cNvSpPr/>
          <p:nvPr/>
        </p:nvSpPr>
        <p:spPr>
          <a:xfrm>
            <a:off x="6295574" y="0"/>
            <a:ext cx="40140" cy="4500000"/>
          </a:xfrm>
          <a:prstGeom prst="rect">
            <a:avLst/>
          </a:prstGeom>
          <a:solidFill>
            <a:srgbClr val="003F4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528"/>
          </a:p>
        </p:txBody>
      </p:sp>
    </p:spTree>
    <p:extLst>
      <p:ext uri="{BB962C8B-B14F-4D97-AF65-F5344CB8AC3E}">
        <p14:creationId xmlns:p14="http://schemas.microsoft.com/office/powerpoint/2010/main" val="2558083031"/>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365B21DD-EC49-1D38-7AD9-B7F5861DFACE}"/>
              </a:ext>
            </a:extLst>
          </p:cNvPr>
          <p:cNvSpPr txBox="1"/>
          <p:nvPr/>
        </p:nvSpPr>
        <p:spPr>
          <a:xfrm>
            <a:off x="661347" y="1292192"/>
            <a:ext cx="2342628" cy="229887"/>
          </a:xfrm>
          <a:prstGeom prst="rect">
            <a:avLst/>
          </a:prstGeom>
          <a:noFill/>
          <a:ln>
            <a:noFill/>
          </a:ln>
          <a:effectLst>
            <a:outerShdw blurRad="63500" sx="102000" sy="102000" algn="ctr"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wrap="square" lIns="0" tIns="45252" rIns="0" bIns="45252" rtlCol="0" anchor="ctr">
            <a:spAutoFit/>
          </a:bodyPr>
          <a:lstStyle>
            <a:defPPr>
              <a:defRPr lang="en-US"/>
            </a:defPPr>
            <a:lvl1pPr algn="ctr">
              <a:defRPr sz="500" b="1">
                <a:solidFill>
                  <a:schemeClr val="lt1"/>
                </a:solidFill>
                <a:latin typeface="Avenir LT Pro 65 Medium" panose="020B0603020203020204" pitchFamily="34" charset="0"/>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algn="l"/>
            <a:r>
              <a:rPr lang="en-GB" sz="900" dirty="0">
                <a:solidFill>
                  <a:srgbClr val="003F48"/>
                </a:solidFill>
              </a:rPr>
              <a:t>MAP THE CUSTOMER LIFECYCLE</a:t>
            </a:r>
          </a:p>
        </p:txBody>
      </p:sp>
      <p:sp>
        <p:nvSpPr>
          <p:cNvPr id="20" name="TextBox 19">
            <a:extLst>
              <a:ext uri="{FF2B5EF4-FFF2-40B4-BE49-F238E27FC236}">
                <a16:creationId xmlns:a16="http://schemas.microsoft.com/office/drawing/2014/main" id="{56E1CD79-CE18-C18C-7B98-3DB9CB5DE95D}"/>
              </a:ext>
            </a:extLst>
          </p:cNvPr>
          <p:cNvSpPr txBox="1"/>
          <p:nvPr/>
        </p:nvSpPr>
        <p:spPr>
          <a:xfrm>
            <a:off x="661347" y="1505462"/>
            <a:ext cx="2324099" cy="538136"/>
          </a:xfrm>
          <a:prstGeom prst="rect">
            <a:avLst/>
          </a:prstGeom>
          <a:noFill/>
        </p:spPr>
        <p:txBody>
          <a:bodyPr wrap="square" lIns="0" tIns="45252" rIns="0" bIns="0" anchor="t">
            <a:spAutoFit/>
          </a:bodyPr>
          <a:lstStyle/>
          <a:p>
            <a:pPr>
              <a:spcAft>
                <a:spcPts val="357"/>
              </a:spcAft>
            </a:pPr>
            <a:r>
              <a:rPr lang="en-GB" sz="800" dirty="0">
                <a:latin typeface="Avenir LT Pro 65 Medium" panose="020B0603020203020204" pitchFamily="34" charset="0"/>
              </a:rPr>
              <a:t>Map out the customer lifecycle to identify significant interaction points with the customer, e.g., from awareness through to churn. Prioritise based on overall customer impact.</a:t>
            </a:r>
          </a:p>
        </p:txBody>
      </p:sp>
      <p:sp>
        <p:nvSpPr>
          <p:cNvPr id="8" name="TextBox 7">
            <a:extLst>
              <a:ext uri="{FF2B5EF4-FFF2-40B4-BE49-F238E27FC236}">
                <a16:creationId xmlns:a16="http://schemas.microsoft.com/office/drawing/2014/main" id="{6F169F51-75FA-9681-24A2-0FB18BBAB2ED}"/>
              </a:ext>
            </a:extLst>
          </p:cNvPr>
          <p:cNvSpPr txBox="1"/>
          <p:nvPr/>
        </p:nvSpPr>
        <p:spPr>
          <a:xfrm>
            <a:off x="3562350" y="1292192"/>
            <a:ext cx="2342628" cy="229887"/>
          </a:xfrm>
          <a:prstGeom prst="rect">
            <a:avLst/>
          </a:prstGeom>
          <a:noFill/>
          <a:ln>
            <a:noFill/>
          </a:ln>
          <a:effectLst>
            <a:outerShdw blurRad="63500" sx="102000" sy="102000" algn="ctr"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wrap="square" lIns="0" tIns="45252" rIns="0" bIns="45252" rtlCol="0" anchor="ctr">
            <a:spAutoFit/>
          </a:bodyPr>
          <a:lstStyle>
            <a:defPPr>
              <a:defRPr lang="en-US"/>
            </a:defPPr>
            <a:lvl1pPr>
              <a:defRPr sz="900" b="1">
                <a:solidFill>
                  <a:srgbClr val="003F48"/>
                </a:solidFill>
                <a:latin typeface="Avenir LT Pro 65 Medium" panose="020B0603020203020204" pitchFamily="34" charset="0"/>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en-GB" dirty="0"/>
              <a:t>MAP THE CUSTOMER JOURNEYS</a:t>
            </a:r>
          </a:p>
        </p:txBody>
      </p:sp>
      <p:sp>
        <p:nvSpPr>
          <p:cNvPr id="22" name="TextBox 21">
            <a:extLst>
              <a:ext uri="{FF2B5EF4-FFF2-40B4-BE49-F238E27FC236}">
                <a16:creationId xmlns:a16="http://schemas.microsoft.com/office/drawing/2014/main" id="{5EA1A6D6-02DB-E5F2-6637-D9F7A8D7B673}"/>
              </a:ext>
            </a:extLst>
          </p:cNvPr>
          <p:cNvSpPr txBox="1"/>
          <p:nvPr/>
        </p:nvSpPr>
        <p:spPr>
          <a:xfrm>
            <a:off x="3562350" y="1506183"/>
            <a:ext cx="2369903" cy="538136"/>
          </a:xfrm>
          <a:prstGeom prst="rect">
            <a:avLst/>
          </a:prstGeom>
          <a:noFill/>
        </p:spPr>
        <p:txBody>
          <a:bodyPr wrap="square" lIns="0" tIns="45252" rIns="0" bIns="0" anchor="t">
            <a:spAutoFit/>
          </a:bodyPr>
          <a:lstStyle/>
          <a:p>
            <a:pPr>
              <a:spcAft>
                <a:spcPts val="357"/>
              </a:spcAft>
            </a:pPr>
            <a:r>
              <a:rPr lang="en-GB" sz="800" dirty="0">
                <a:latin typeface="Avenir LT Pro 65 Medium" panose="020B0603020203020204" pitchFamily="34" charset="0"/>
              </a:rPr>
              <a:t>Map out the journeys within each lifecycle stage to identify every potential interaction point with the customer. Ideate opportunities to positively influence customers at each stage.</a:t>
            </a:r>
          </a:p>
        </p:txBody>
      </p:sp>
      <p:sp>
        <p:nvSpPr>
          <p:cNvPr id="10" name="TextBox 9">
            <a:extLst>
              <a:ext uri="{FF2B5EF4-FFF2-40B4-BE49-F238E27FC236}">
                <a16:creationId xmlns:a16="http://schemas.microsoft.com/office/drawing/2014/main" id="{6262CE04-8B76-2BC0-7B71-43B439983465}"/>
              </a:ext>
            </a:extLst>
          </p:cNvPr>
          <p:cNvSpPr txBox="1"/>
          <p:nvPr/>
        </p:nvSpPr>
        <p:spPr>
          <a:xfrm>
            <a:off x="661347" y="2135337"/>
            <a:ext cx="2342628" cy="229887"/>
          </a:xfrm>
          <a:prstGeom prst="rect">
            <a:avLst/>
          </a:prstGeom>
          <a:noFill/>
          <a:ln>
            <a:noFill/>
          </a:ln>
          <a:effectLst>
            <a:outerShdw blurRad="63500" sx="102000" sy="102000" algn="ctr"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wrap="square" lIns="0" tIns="45252" rIns="0" bIns="45252" rtlCol="0" anchor="ctr">
            <a:spAutoFit/>
          </a:bodyPr>
          <a:lstStyle>
            <a:defPPr>
              <a:defRPr lang="en-US"/>
            </a:defPPr>
            <a:lvl1pPr>
              <a:defRPr sz="900" b="1">
                <a:solidFill>
                  <a:srgbClr val="003F48"/>
                </a:solidFill>
                <a:latin typeface="Avenir LT Pro 65 Medium" panose="020B0603020203020204" pitchFamily="34" charset="0"/>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en-GB" dirty="0"/>
              <a:t>DEFINE USE CASES AND REVIEW</a:t>
            </a:r>
          </a:p>
        </p:txBody>
      </p:sp>
      <p:sp>
        <p:nvSpPr>
          <p:cNvPr id="23" name="TextBox 22">
            <a:extLst>
              <a:ext uri="{FF2B5EF4-FFF2-40B4-BE49-F238E27FC236}">
                <a16:creationId xmlns:a16="http://schemas.microsoft.com/office/drawing/2014/main" id="{6659682A-B955-0ACB-688B-03611DCE0410}"/>
              </a:ext>
            </a:extLst>
          </p:cNvPr>
          <p:cNvSpPr txBox="1"/>
          <p:nvPr/>
        </p:nvSpPr>
        <p:spPr>
          <a:xfrm>
            <a:off x="661347" y="2344335"/>
            <a:ext cx="2342628" cy="835654"/>
          </a:xfrm>
          <a:prstGeom prst="rect">
            <a:avLst/>
          </a:prstGeom>
          <a:noFill/>
        </p:spPr>
        <p:txBody>
          <a:bodyPr wrap="square" lIns="0" tIns="45252" rIns="0" bIns="0" anchor="t">
            <a:spAutoFit/>
          </a:bodyPr>
          <a:lstStyle/>
          <a:p>
            <a:pPr>
              <a:spcAft>
                <a:spcPts val="357"/>
              </a:spcAft>
            </a:pPr>
            <a:r>
              <a:rPr lang="en-GB" sz="800" dirty="0">
                <a:latin typeface="Avenir LT Pro 65 Medium" panose="020B0603020203020204" pitchFamily="34" charset="0"/>
              </a:rPr>
              <a:t>Articulate what needs to be done differently to deliver change and identify gaps in people, processes, platforms, data, and project. </a:t>
            </a:r>
          </a:p>
          <a:p>
            <a:pPr>
              <a:spcAft>
                <a:spcPts val="357"/>
              </a:spcAft>
            </a:pPr>
            <a:r>
              <a:rPr lang="en-GB" sz="800" dirty="0">
                <a:latin typeface="Avenir LT Pro 65 Medium" panose="020B0603020203020204" pitchFamily="34" charset="0"/>
              </a:rPr>
              <a:t>Check that use cases align to business priorities; address key business issues; satisfy stakeholder needs; and are realistically achievable.</a:t>
            </a:r>
          </a:p>
        </p:txBody>
      </p:sp>
      <p:sp>
        <p:nvSpPr>
          <p:cNvPr id="21" name="TextBox 20">
            <a:extLst>
              <a:ext uri="{FF2B5EF4-FFF2-40B4-BE49-F238E27FC236}">
                <a16:creationId xmlns:a16="http://schemas.microsoft.com/office/drawing/2014/main" id="{9AF26CEB-D3CC-52D7-01C2-5DC74674328C}"/>
              </a:ext>
            </a:extLst>
          </p:cNvPr>
          <p:cNvSpPr txBox="1"/>
          <p:nvPr/>
        </p:nvSpPr>
        <p:spPr>
          <a:xfrm>
            <a:off x="661347" y="3547069"/>
            <a:ext cx="5270906" cy="291915"/>
          </a:xfrm>
          <a:prstGeom prst="rect">
            <a:avLst/>
          </a:prstGeom>
          <a:noFill/>
        </p:spPr>
        <p:txBody>
          <a:bodyPr wrap="square" lIns="0" tIns="45252" rIns="0" bIns="0" anchor="t">
            <a:spAutoFit/>
          </a:bodyPr>
          <a:lstStyle/>
          <a:p>
            <a:pPr>
              <a:spcAft>
                <a:spcPts val="357"/>
              </a:spcAft>
            </a:pPr>
            <a:r>
              <a:rPr lang="en-GB" sz="800" dirty="0">
                <a:latin typeface="Avenir LT Pro 65 Medium" panose="020B0603020203020204" pitchFamily="34" charset="0"/>
              </a:rPr>
              <a:t>Review viability and progress through internal approvals. If it’s not approved, then either abandon or tweak it. Tweaking could include budget re-phasing or reducing non-essential costs.</a:t>
            </a:r>
          </a:p>
        </p:txBody>
      </p:sp>
      <p:sp>
        <p:nvSpPr>
          <p:cNvPr id="12" name="TextBox 11">
            <a:extLst>
              <a:ext uri="{FF2B5EF4-FFF2-40B4-BE49-F238E27FC236}">
                <a16:creationId xmlns:a16="http://schemas.microsoft.com/office/drawing/2014/main" id="{7A507DBC-BE72-BC5A-28A2-29655A5A0E60}"/>
              </a:ext>
            </a:extLst>
          </p:cNvPr>
          <p:cNvSpPr txBox="1"/>
          <p:nvPr/>
        </p:nvSpPr>
        <p:spPr>
          <a:xfrm>
            <a:off x="661347" y="3338072"/>
            <a:ext cx="2466658" cy="229887"/>
          </a:xfrm>
          <a:prstGeom prst="rect">
            <a:avLst/>
          </a:prstGeom>
          <a:noFill/>
          <a:ln>
            <a:noFill/>
          </a:ln>
          <a:effectLst>
            <a:outerShdw blurRad="63500" sx="102000" sy="102000" algn="ctr"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wrap="square" lIns="0" tIns="45252" rIns="0" bIns="45252" rtlCol="0" anchor="ctr">
            <a:spAutoFit/>
          </a:bodyPr>
          <a:lstStyle>
            <a:defPPr>
              <a:defRPr lang="en-US"/>
            </a:defPPr>
            <a:lvl1pPr>
              <a:defRPr sz="900" b="1">
                <a:solidFill>
                  <a:srgbClr val="003F48"/>
                </a:solidFill>
                <a:latin typeface="Avenir LT Pro 65 Medium" panose="020B0603020203020204" pitchFamily="34" charset="0"/>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en-GB" dirty="0"/>
              <a:t>GAIN BUSINESS CASE APPROVAL</a:t>
            </a:r>
          </a:p>
        </p:txBody>
      </p:sp>
      <p:sp>
        <p:nvSpPr>
          <p:cNvPr id="14" name="TextBox 13">
            <a:extLst>
              <a:ext uri="{FF2B5EF4-FFF2-40B4-BE49-F238E27FC236}">
                <a16:creationId xmlns:a16="http://schemas.microsoft.com/office/drawing/2014/main" id="{4004ECC6-45E3-F366-EAC2-A0037E044082}"/>
              </a:ext>
            </a:extLst>
          </p:cNvPr>
          <p:cNvSpPr txBox="1"/>
          <p:nvPr/>
        </p:nvSpPr>
        <p:spPr>
          <a:xfrm>
            <a:off x="3562350" y="2135337"/>
            <a:ext cx="2466658" cy="229887"/>
          </a:xfrm>
          <a:prstGeom prst="rect">
            <a:avLst/>
          </a:prstGeom>
          <a:noFill/>
          <a:ln>
            <a:noFill/>
          </a:ln>
          <a:effectLst>
            <a:outerShdw blurRad="63500" sx="102000" sy="102000" algn="ctr"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wrap="square" lIns="0" tIns="45252" rIns="0" bIns="45252" rtlCol="0" anchor="ctr">
            <a:spAutoFit/>
          </a:bodyPr>
          <a:lstStyle>
            <a:defPPr>
              <a:defRPr lang="en-US"/>
            </a:defPPr>
            <a:lvl1pPr>
              <a:defRPr sz="900" b="1">
                <a:solidFill>
                  <a:srgbClr val="003F48"/>
                </a:solidFill>
                <a:latin typeface="Avenir LT Pro 65 Medium" panose="020B0603020203020204" pitchFamily="34" charset="0"/>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en-GB" dirty="0"/>
              <a:t>DEFINE BUSINESS CASE AND REVIEW</a:t>
            </a:r>
          </a:p>
        </p:txBody>
      </p:sp>
      <p:sp>
        <p:nvSpPr>
          <p:cNvPr id="24" name="TextBox 23">
            <a:extLst>
              <a:ext uri="{FF2B5EF4-FFF2-40B4-BE49-F238E27FC236}">
                <a16:creationId xmlns:a16="http://schemas.microsoft.com/office/drawing/2014/main" id="{E11A65C5-BDE4-AC78-CFFB-2AB33512DFF6}"/>
              </a:ext>
            </a:extLst>
          </p:cNvPr>
          <p:cNvSpPr txBox="1"/>
          <p:nvPr/>
        </p:nvSpPr>
        <p:spPr>
          <a:xfrm>
            <a:off x="3562350" y="2344334"/>
            <a:ext cx="2369903" cy="958764"/>
          </a:xfrm>
          <a:prstGeom prst="rect">
            <a:avLst/>
          </a:prstGeom>
          <a:noFill/>
        </p:spPr>
        <p:txBody>
          <a:bodyPr wrap="square" lIns="0" tIns="45252" rIns="0" bIns="0" anchor="t">
            <a:spAutoFit/>
          </a:bodyPr>
          <a:lstStyle/>
          <a:p>
            <a:pPr>
              <a:spcAft>
                <a:spcPts val="357"/>
              </a:spcAft>
            </a:pPr>
            <a:r>
              <a:rPr lang="en-GB" sz="800" dirty="0">
                <a:latin typeface="Avenir LT Pro 65 Medium" panose="020B0603020203020204" pitchFamily="34" charset="0"/>
              </a:rPr>
              <a:t>Demonstrate project value and how it aligns to overall strategy. Articulate rationale and predicted commercial and operational benefits. </a:t>
            </a:r>
          </a:p>
          <a:p>
            <a:pPr>
              <a:spcAft>
                <a:spcPts val="357"/>
              </a:spcAft>
            </a:pPr>
            <a:r>
              <a:rPr lang="en-GB" sz="800" dirty="0">
                <a:latin typeface="Avenir LT Pro 65 Medium" panose="020B0603020203020204" pitchFamily="34" charset="0"/>
              </a:rPr>
              <a:t>Check the business case aligns with corporate priorities; optimises cost allocation; delivers cost effective benefit, links benefits to KPI; delivers benefits early; and is backed by stakeholders.</a:t>
            </a:r>
          </a:p>
        </p:txBody>
      </p:sp>
      <p:sp>
        <p:nvSpPr>
          <p:cNvPr id="32" name="Title 1">
            <a:extLst>
              <a:ext uri="{FF2B5EF4-FFF2-40B4-BE49-F238E27FC236}">
                <a16:creationId xmlns:a16="http://schemas.microsoft.com/office/drawing/2014/main" id="{8921DEAF-9961-98DB-AE37-56150F552746}"/>
              </a:ext>
            </a:extLst>
          </p:cNvPr>
          <p:cNvSpPr txBox="1">
            <a:spLocks/>
          </p:cNvSpPr>
          <p:nvPr/>
        </p:nvSpPr>
        <p:spPr>
          <a:xfrm>
            <a:off x="475916" y="779070"/>
            <a:ext cx="4091587" cy="277178"/>
          </a:xfrm>
          <a:prstGeom prst="rect">
            <a:avLst/>
          </a:prstGeom>
          <a:noFill/>
        </p:spPr>
        <p:txBody>
          <a:bodyPr vert="horz" wrap="square" lIns="0" tIns="27153" rIns="0" bIns="27153" rtlCol="0" anchor="ctr">
            <a:noAutofit/>
          </a:bodyPr>
          <a:lstStyle>
            <a:lvl1pPr defTabSz="914400">
              <a:lnSpc>
                <a:spcPct val="90000"/>
              </a:lnSpc>
              <a:spcBef>
                <a:spcPct val="0"/>
              </a:spcBef>
              <a:buNone/>
              <a:defRPr lang="en-GB" sz="2000" b="1">
                <a:solidFill>
                  <a:schemeClr val="bg1"/>
                </a:solidFill>
                <a:effectLst/>
                <a:latin typeface="Avenir Next LT Pro" panose="020B0504020202020204" pitchFamily="34" charset="0"/>
              </a:defRPr>
            </a:lvl1pPr>
          </a:lstStyle>
          <a:p>
            <a:r>
              <a:rPr lang="en-GB" sz="1188" dirty="0">
                <a:solidFill>
                  <a:srgbClr val="003F48"/>
                </a:solidFill>
                <a:latin typeface="Avenir LT Pro 65 Medium" panose="020B0603020203020204" pitchFamily="34" charset="0"/>
              </a:rPr>
              <a:t>IDENTIFY OPPORTUNITY AREAS</a:t>
            </a:r>
          </a:p>
        </p:txBody>
      </p:sp>
      <p:sp>
        <p:nvSpPr>
          <p:cNvPr id="4" name="TextBox 3">
            <a:extLst>
              <a:ext uri="{FF2B5EF4-FFF2-40B4-BE49-F238E27FC236}">
                <a16:creationId xmlns:a16="http://schemas.microsoft.com/office/drawing/2014/main" id="{C71BB6FE-B035-4A65-E989-7A18CF746627}"/>
              </a:ext>
            </a:extLst>
          </p:cNvPr>
          <p:cNvSpPr txBox="1"/>
          <p:nvPr/>
        </p:nvSpPr>
        <p:spPr>
          <a:xfrm>
            <a:off x="3323670" y="348980"/>
            <a:ext cx="2491778" cy="189154"/>
          </a:xfrm>
          <a:prstGeom prst="rect">
            <a:avLst/>
          </a:prstGeom>
          <a:noFill/>
        </p:spPr>
        <p:txBody>
          <a:bodyPr wrap="square" rtlCol="0" anchor="ctr">
            <a:spAutoFit/>
          </a:bodyPr>
          <a:lstStyle/>
          <a:p>
            <a:pPr algn="r">
              <a:tabLst>
                <a:tab pos="1330387" algn="l"/>
              </a:tabLst>
            </a:pPr>
            <a:r>
              <a:rPr lang="en-GB" sz="629" dirty="0">
                <a:latin typeface="Avenir Next LT Pro Light" panose="020B0304020202020204" pitchFamily="34" charset="0"/>
              </a:rPr>
              <a:t>Management of Customers Pocketbook</a:t>
            </a:r>
          </a:p>
        </p:txBody>
      </p:sp>
      <p:sp>
        <p:nvSpPr>
          <p:cNvPr id="5" name="Slide Number Placeholder 5">
            <a:extLst>
              <a:ext uri="{FF2B5EF4-FFF2-40B4-BE49-F238E27FC236}">
                <a16:creationId xmlns:a16="http://schemas.microsoft.com/office/drawing/2014/main" id="{4FE2FFAB-B535-38D2-1F8D-F2D6FB184CA6}"/>
              </a:ext>
            </a:extLst>
          </p:cNvPr>
          <p:cNvSpPr txBox="1">
            <a:spLocks/>
          </p:cNvSpPr>
          <p:nvPr/>
        </p:nvSpPr>
        <p:spPr>
          <a:xfrm>
            <a:off x="5678078" y="335137"/>
            <a:ext cx="303799" cy="216840"/>
          </a:xfrm>
          <a:prstGeom prst="rect">
            <a:avLst/>
          </a:prstGeom>
        </p:spPr>
        <p:txBody>
          <a:bodyPr vert="horz" lIns="54304" tIns="27153" rIns="54304" bIns="27153" rtlCol="0" anchor="ctr"/>
          <a:lstStyle>
            <a:defPPr>
              <a:defRPr lang="en-US"/>
            </a:defPPr>
            <a:lvl1pPr marL="0" algn="r" defTabSz="457200" rtl="0" eaLnBrk="1" latinLnBrk="0" hangingPunct="1">
              <a:defRPr sz="450" kern="1200">
                <a:solidFill>
                  <a:schemeClr val="bg1">
                    <a:lumMod val="85000"/>
                  </a:schemeClr>
                </a:solidFill>
                <a:latin typeface="Avenir Next LT Pro Light" panose="020B0304020202020204" pitchFamily="34" charset="0"/>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AAF318D0-7A32-4883-B264-F6C453FE3576}" type="slidenum">
              <a:rPr lang="en-GB" sz="754" b="1">
                <a:solidFill>
                  <a:schemeClr val="tx1"/>
                </a:solidFill>
                <a:latin typeface="Avenir LT Pro 65 Medium" panose="020B0603020203020204" pitchFamily="34" charset="0"/>
              </a:rPr>
              <a:pPr/>
              <a:t>57</a:t>
            </a:fld>
            <a:endParaRPr lang="en-GB" sz="754" b="1">
              <a:solidFill>
                <a:schemeClr val="tx1"/>
              </a:solidFill>
              <a:latin typeface="Avenir LT Pro 65 Medium" panose="020B0603020203020204" pitchFamily="34" charset="0"/>
            </a:endParaRPr>
          </a:p>
        </p:txBody>
      </p:sp>
      <p:pic>
        <p:nvPicPr>
          <p:cNvPr id="7" name="Picture 6">
            <a:extLst>
              <a:ext uri="{FF2B5EF4-FFF2-40B4-BE49-F238E27FC236}">
                <a16:creationId xmlns:a16="http://schemas.microsoft.com/office/drawing/2014/main" id="{4E1E5A75-8E99-E949-0BED-73ECF3AE43DD}"/>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5421446" y="4002749"/>
            <a:ext cx="513264" cy="134110"/>
          </a:xfrm>
          <a:prstGeom prst="rect">
            <a:avLst/>
          </a:prstGeom>
        </p:spPr>
      </p:pic>
      <p:cxnSp>
        <p:nvCxnSpPr>
          <p:cNvPr id="9" name="Straight Connector 8">
            <a:extLst>
              <a:ext uri="{FF2B5EF4-FFF2-40B4-BE49-F238E27FC236}">
                <a16:creationId xmlns:a16="http://schemas.microsoft.com/office/drawing/2014/main" id="{5530CF4F-5A24-E774-D026-1E2D7D7922B8}"/>
              </a:ext>
            </a:extLst>
          </p:cNvPr>
          <p:cNvCxnSpPr>
            <a:cxnSpLocks/>
          </p:cNvCxnSpPr>
          <p:nvPr/>
        </p:nvCxnSpPr>
        <p:spPr>
          <a:xfrm flipH="1">
            <a:off x="475916" y="533604"/>
            <a:ext cx="5456337" cy="0"/>
          </a:xfrm>
          <a:prstGeom prst="line">
            <a:avLst/>
          </a:prstGeom>
          <a:ln>
            <a:solidFill>
              <a:srgbClr val="003F48"/>
            </a:solidFill>
          </a:ln>
        </p:spPr>
        <p:style>
          <a:lnRef idx="1">
            <a:schemeClr val="accent1"/>
          </a:lnRef>
          <a:fillRef idx="0">
            <a:schemeClr val="accent1"/>
          </a:fillRef>
          <a:effectRef idx="0">
            <a:schemeClr val="accent1"/>
          </a:effectRef>
          <a:fontRef idx="minor">
            <a:schemeClr val="tx1"/>
          </a:fontRef>
        </p:style>
      </p:cxnSp>
      <p:sp>
        <p:nvSpPr>
          <p:cNvPr id="11" name="Rectangle 10">
            <a:extLst>
              <a:ext uri="{FF2B5EF4-FFF2-40B4-BE49-F238E27FC236}">
                <a16:creationId xmlns:a16="http://schemas.microsoft.com/office/drawing/2014/main" id="{CE54EC38-21D0-4239-F6AF-446DDD02CD8D}"/>
              </a:ext>
            </a:extLst>
          </p:cNvPr>
          <p:cNvSpPr/>
          <p:nvPr/>
        </p:nvSpPr>
        <p:spPr>
          <a:xfrm>
            <a:off x="0" y="0"/>
            <a:ext cx="40140" cy="4500000"/>
          </a:xfrm>
          <a:prstGeom prst="rect">
            <a:avLst/>
          </a:prstGeom>
          <a:solidFill>
            <a:srgbClr val="003F4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528"/>
          </a:p>
        </p:txBody>
      </p:sp>
      <p:sp>
        <p:nvSpPr>
          <p:cNvPr id="13" name="Oval 12">
            <a:extLst>
              <a:ext uri="{FF2B5EF4-FFF2-40B4-BE49-F238E27FC236}">
                <a16:creationId xmlns:a16="http://schemas.microsoft.com/office/drawing/2014/main" id="{DB128E50-4D66-696A-5E59-F8F2D8C1DFD0}"/>
              </a:ext>
            </a:extLst>
          </p:cNvPr>
          <p:cNvSpPr>
            <a:spLocks noChangeAspect="1"/>
          </p:cNvSpPr>
          <p:nvPr/>
        </p:nvSpPr>
        <p:spPr>
          <a:xfrm>
            <a:off x="487036" y="1342228"/>
            <a:ext cx="129815" cy="129815"/>
          </a:xfrm>
          <a:prstGeom prst="ellipse">
            <a:avLst/>
          </a:prstGeom>
          <a:solidFill>
            <a:srgbClr val="007382"/>
          </a:solidFill>
          <a:ln w="12700">
            <a:solidFill>
              <a:srgbClr val="003F48"/>
            </a:solidFill>
            <a:extLst>
              <a:ext uri="{C807C97D-BFC1-408E-A445-0C87EB9F89A2}">
                <ask:lineSketchStyleProps xmlns:ask="http://schemas.microsoft.com/office/drawing/2018/sketchyshapes" sd="3978248048">
                  <a:custGeom>
                    <a:avLst/>
                    <a:gdLst>
                      <a:gd name="connsiteX0" fmla="*/ 0 w 504000"/>
                      <a:gd name="connsiteY0" fmla="*/ 252000 h 504000"/>
                      <a:gd name="connsiteX1" fmla="*/ 252000 w 504000"/>
                      <a:gd name="connsiteY1" fmla="*/ 0 h 504000"/>
                      <a:gd name="connsiteX2" fmla="*/ 504000 w 504000"/>
                      <a:gd name="connsiteY2" fmla="*/ 252000 h 504000"/>
                      <a:gd name="connsiteX3" fmla="*/ 252000 w 504000"/>
                      <a:gd name="connsiteY3" fmla="*/ 504000 h 504000"/>
                      <a:gd name="connsiteX4" fmla="*/ 0 w 504000"/>
                      <a:gd name="connsiteY4" fmla="*/ 252000 h 504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04000" h="504000" fill="none" extrusionOk="0">
                        <a:moveTo>
                          <a:pt x="0" y="252000"/>
                        </a:moveTo>
                        <a:cubicBezTo>
                          <a:pt x="10215" y="121361"/>
                          <a:pt x="108227" y="-5764"/>
                          <a:pt x="252000" y="0"/>
                        </a:cubicBezTo>
                        <a:cubicBezTo>
                          <a:pt x="365645" y="1603"/>
                          <a:pt x="495676" y="146461"/>
                          <a:pt x="504000" y="252000"/>
                        </a:cubicBezTo>
                        <a:cubicBezTo>
                          <a:pt x="504107" y="359184"/>
                          <a:pt x="374048" y="509862"/>
                          <a:pt x="252000" y="504000"/>
                        </a:cubicBezTo>
                        <a:cubicBezTo>
                          <a:pt x="101159" y="488907"/>
                          <a:pt x="20161" y="379868"/>
                          <a:pt x="0" y="252000"/>
                        </a:cubicBezTo>
                        <a:close/>
                      </a:path>
                      <a:path w="504000" h="504000" stroke="0" extrusionOk="0">
                        <a:moveTo>
                          <a:pt x="0" y="252000"/>
                        </a:moveTo>
                        <a:cubicBezTo>
                          <a:pt x="-2454" y="108298"/>
                          <a:pt x="144402" y="-14082"/>
                          <a:pt x="252000" y="0"/>
                        </a:cubicBezTo>
                        <a:cubicBezTo>
                          <a:pt x="400050" y="18812"/>
                          <a:pt x="477128" y="125353"/>
                          <a:pt x="504000" y="252000"/>
                        </a:cubicBezTo>
                        <a:cubicBezTo>
                          <a:pt x="484323" y="374101"/>
                          <a:pt x="415844" y="494832"/>
                          <a:pt x="252000" y="504000"/>
                        </a:cubicBezTo>
                        <a:cubicBezTo>
                          <a:pt x="93898" y="484274"/>
                          <a:pt x="10706" y="399289"/>
                          <a:pt x="0" y="252000"/>
                        </a:cubicBezTo>
                        <a:close/>
                      </a:path>
                    </a:pathLst>
                  </a:custGeom>
                  <ask:type>
                    <ask:lineSketchNone/>
                  </ask:type>
                </ask:lineSketchStyleProps>
              </a:ext>
            </a:extLst>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800" b="1" dirty="0">
                <a:latin typeface="Avenir LT Pro 65 Medium" panose="020B0603020203020204" pitchFamily="34" charset="0"/>
              </a:rPr>
              <a:t>1</a:t>
            </a:r>
          </a:p>
        </p:txBody>
      </p:sp>
      <p:sp>
        <p:nvSpPr>
          <p:cNvPr id="15" name="Oval 14">
            <a:extLst>
              <a:ext uri="{FF2B5EF4-FFF2-40B4-BE49-F238E27FC236}">
                <a16:creationId xmlns:a16="http://schemas.microsoft.com/office/drawing/2014/main" id="{67D5A9F7-A202-F48B-387D-FFA5ADB78692}"/>
              </a:ext>
            </a:extLst>
          </p:cNvPr>
          <p:cNvSpPr>
            <a:spLocks noChangeAspect="1"/>
          </p:cNvSpPr>
          <p:nvPr/>
        </p:nvSpPr>
        <p:spPr>
          <a:xfrm>
            <a:off x="3378095" y="1342228"/>
            <a:ext cx="129815" cy="129815"/>
          </a:xfrm>
          <a:prstGeom prst="ellipse">
            <a:avLst/>
          </a:prstGeom>
          <a:solidFill>
            <a:srgbClr val="007382"/>
          </a:solidFill>
          <a:ln w="12700">
            <a:solidFill>
              <a:srgbClr val="003F48"/>
            </a:solidFill>
            <a:extLst>
              <a:ext uri="{C807C97D-BFC1-408E-A445-0C87EB9F89A2}">
                <ask:lineSketchStyleProps xmlns:ask="http://schemas.microsoft.com/office/drawing/2018/sketchyshapes" sd="3978248048">
                  <a:custGeom>
                    <a:avLst/>
                    <a:gdLst>
                      <a:gd name="connsiteX0" fmla="*/ 0 w 504000"/>
                      <a:gd name="connsiteY0" fmla="*/ 252000 h 504000"/>
                      <a:gd name="connsiteX1" fmla="*/ 252000 w 504000"/>
                      <a:gd name="connsiteY1" fmla="*/ 0 h 504000"/>
                      <a:gd name="connsiteX2" fmla="*/ 504000 w 504000"/>
                      <a:gd name="connsiteY2" fmla="*/ 252000 h 504000"/>
                      <a:gd name="connsiteX3" fmla="*/ 252000 w 504000"/>
                      <a:gd name="connsiteY3" fmla="*/ 504000 h 504000"/>
                      <a:gd name="connsiteX4" fmla="*/ 0 w 504000"/>
                      <a:gd name="connsiteY4" fmla="*/ 252000 h 504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04000" h="504000" fill="none" extrusionOk="0">
                        <a:moveTo>
                          <a:pt x="0" y="252000"/>
                        </a:moveTo>
                        <a:cubicBezTo>
                          <a:pt x="10215" y="121361"/>
                          <a:pt x="108227" y="-5764"/>
                          <a:pt x="252000" y="0"/>
                        </a:cubicBezTo>
                        <a:cubicBezTo>
                          <a:pt x="365645" y="1603"/>
                          <a:pt x="495676" y="146461"/>
                          <a:pt x="504000" y="252000"/>
                        </a:cubicBezTo>
                        <a:cubicBezTo>
                          <a:pt x="504107" y="359184"/>
                          <a:pt x="374048" y="509862"/>
                          <a:pt x="252000" y="504000"/>
                        </a:cubicBezTo>
                        <a:cubicBezTo>
                          <a:pt x="101159" y="488907"/>
                          <a:pt x="20161" y="379868"/>
                          <a:pt x="0" y="252000"/>
                        </a:cubicBezTo>
                        <a:close/>
                      </a:path>
                      <a:path w="504000" h="504000" stroke="0" extrusionOk="0">
                        <a:moveTo>
                          <a:pt x="0" y="252000"/>
                        </a:moveTo>
                        <a:cubicBezTo>
                          <a:pt x="-2454" y="108298"/>
                          <a:pt x="144402" y="-14082"/>
                          <a:pt x="252000" y="0"/>
                        </a:cubicBezTo>
                        <a:cubicBezTo>
                          <a:pt x="400050" y="18812"/>
                          <a:pt x="477128" y="125353"/>
                          <a:pt x="504000" y="252000"/>
                        </a:cubicBezTo>
                        <a:cubicBezTo>
                          <a:pt x="484323" y="374101"/>
                          <a:pt x="415844" y="494832"/>
                          <a:pt x="252000" y="504000"/>
                        </a:cubicBezTo>
                        <a:cubicBezTo>
                          <a:pt x="93898" y="484274"/>
                          <a:pt x="10706" y="399289"/>
                          <a:pt x="0" y="252000"/>
                        </a:cubicBezTo>
                        <a:close/>
                      </a:path>
                    </a:pathLst>
                  </a:custGeom>
                  <ask:type>
                    <ask:lineSketchNone/>
                  </ask:type>
                </ask:lineSketchStyleProps>
              </a:ext>
            </a:extLst>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800" b="1" dirty="0">
                <a:latin typeface="Avenir LT Pro 65 Medium" panose="020B0603020203020204" pitchFamily="34" charset="0"/>
              </a:rPr>
              <a:t>2</a:t>
            </a:r>
          </a:p>
        </p:txBody>
      </p:sp>
      <p:sp>
        <p:nvSpPr>
          <p:cNvPr id="16" name="Oval 15">
            <a:extLst>
              <a:ext uri="{FF2B5EF4-FFF2-40B4-BE49-F238E27FC236}">
                <a16:creationId xmlns:a16="http://schemas.microsoft.com/office/drawing/2014/main" id="{3DAD18EA-4A87-C6E4-FA26-0B3E02D09AF2}"/>
              </a:ext>
            </a:extLst>
          </p:cNvPr>
          <p:cNvSpPr>
            <a:spLocks noChangeAspect="1"/>
          </p:cNvSpPr>
          <p:nvPr/>
        </p:nvSpPr>
        <p:spPr>
          <a:xfrm>
            <a:off x="487036" y="2185373"/>
            <a:ext cx="129815" cy="129815"/>
          </a:xfrm>
          <a:prstGeom prst="ellipse">
            <a:avLst/>
          </a:prstGeom>
          <a:solidFill>
            <a:srgbClr val="007382"/>
          </a:solidFill>
          <a:ln w="12700">
            <a:solidFill>
              <a:srgbClr val="003F48"/>
            </a:solidFill>
            <a:extLst>
              <a:ext uri="{C807C97D-BFC1-408E-A445-0C87EB9F89A2}">
                <ask:lineSketchStyleProps xmlns:ask="http://schemas.microsoft.com/office/drawing/2018/sketchyshapes" sd="3978248048">
                  <a:custGeom>
                    <a:avLst/>
                    <a:gdLst>
                      <a:gd name="connsiteX0" fmla="*/ 0 w 504000"/>
                      <a:gd name="connsiteY0" fmla="*/ 252000 h 504000"/>
                      <a:gd name="connsiteX1" fmla="*/ 252000 w 504000"/>
                      <a:gd name="connsiteY1" fmla="*/ 0 h 504000"/>
                      <a:gd name="connsiteX2" fmla="*/ 504000 w 504000"/>
                      <a:gd name="connsiteY2" fmla="*/ 252000 h 504000"/>
                      <a:gd name="connsiteX3" fmla="*/ 252000 w 504000"/>
                      <a:gd name="connsiteY3" fmla="*/ 504000 h 504000"/>
                      <a:gd name="connsiteX4" fmla="*/ 0 w 504000"/>
                      <a:gd name="connsiteY4" fmla="*/ 252000 h 504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04000" h="504000" fill="none" extrusionOk="0">
                        <a:moveTo>
                          <a:pt x="0" y="252000"/>
                        </a:moveTo>
                        <a:cubicBezTo>
                          <a:pt x="10215" y="121361"/>
                          <a:pt x="108227" y="-5764"/>
                          <a:pt x="252000" y="0"/>
                        </a:cubicBezTo>
                        <a:cubicBezTo>
                          <a:pt x="365645" y="1603"/>
                          <a:pt x="495676" y="146461"/>
                          <a:pt x="504000" y="252000"/>
                        </a:cubicBezTo>
                        <a:cubicBezTo>
                          <a:pt x="504107" y="359184"/>
                          <a:pt x="374048" y="509862"/>
                          <a:pt x="252000" y="504000"/>
                        </a:cubicBezTo>
                        <a:cubicBezTo>
                          <a:pt x="101159" y="488907"/>
                          <a:pt x="20161" y="379868"/>
                          <a:pt x="0" y="252000"/>
                        </a:cubicBezTo>
                        <a:close/>
                      </a:path>
                      <a:path w="504000" h="504000" stroke="0" extrusionOk="0">
                        <a:moveTo>
                          <a:pt x="0" y="252000"/>
                        </a:moveTo>
                        <a:cubicBezTo>
                          <a:pt x="-2454" y="108298"/>
                          <a:pt x="144402" y="-14082"/>
                          <a:pt x="252000" y="0"/>
                        </a:cubicBezTo>
                        <a:cubicBezTo>
                          <a:pt x="400050" y="18812"/>
                          <a:pt x="477128" y="125353"/>
                          <a:pt x="504000" y="252000"/>
                        </a:cubicBezTo>
                        <a:cubicBezTo>
                          <a:pt x="484323" y="374101"/>
                          <a:pt x="415844" y="494832"/>
                          <a:pt x="252000" y="504000"/>
                        </a:cubicBezTo>
                        <a:cubicBezTo>
                          <a:pt x="93898" y="484274"/>
                          <a:pt x="10706" y="399289"/>
                          <a:pt x="0" y="252000"/>
                        </a:cubicBezTo>
                        <a:close/>
                      </a:path>
                    </a:pathLst>
                  </a:custGeom>
                  <ask:type>
                    <ask:lineSketchNone/>
                  </ask:type>
                </ask:lineSketchStyleProps>
              </a:ext>
            </a:extLst>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800" b="1" dirty="0">
                <a:latin typeface="Avenir LT Pro 65 Medium" panose="020B0603020203020204" pitchFamily="34" charset="0"/>
              </a:rPr>
              <a:t>3</a:t>
            </a:r>
          </a:p>
        </p:txBody>
      </p:sp>
      <p:sp>
        <p:nvSpPr>
          <p:cNvPr id="17" name="Oval 16">
            <a:extLst>
              <a:ext uri="{FF2B5EF4-FFF2-40B4-BE49-F238E27FC236}">
                <a16:creationId xmlns:a16="http://schemas.microsoft.com/office/drawing/2014/main" id="{A67F78D4-F083-4483-7351-6BF277D06FC7}"/>
              </a:ext>
            </a:extLst>
          </p:cNvPr>
          <p:cNvSpPr>
            <a:spLocks noChangeAspect="1"/>
          </p:cNvSpPr>
          <p:nvPr/>
        </p:nvSpPr>
        <p:spPr>
          <a:xfrm>
            <a:off x="3378095" y="2185373"/>
            <a:ext cx="129815" cy="129815"/>
          </a:xfrm>
          <a:prstGeom prst="ellipse">
            <a:avLst/>
          </a:prstGeom>
          <a:solidFill>
            <a:srgbClr val="007382"/>
          </a:solidFill>
          <a:ln w="12700">
            <a:solidFill>
              <a:srgbClr val="003F48"/>
            </a:solidFill>
            <a:extLst>
              <a:ext uri="{C807C97D-BFC1-408E-A445-0C87EB9F89A2}">
                <ask:lineSketchStyleProps xmlns:ask="http://schemas.microsoft.com/office/drawing/2018/sketchyshapes" sd="3978248048">
                  <a:custGeom>
                    <a:avLst/>
                    <a:gdLst>
                      <a:gd name="connsiteX0" fmla="*/ 0 w 504000"/>
                      <a:gd name="connsiteY0" fmla="*/ 252000 h 504000"/>
                      <a:gd name="connsiteX1" fmla="*/ 252000 w 504000"/>
                      <a:gd name="connsiteY1" fmla="*/ 0 h 504000"/>
                      <a:gd name="connsiteX2" fmla="*/ 504000 w 504000"/>
                      <a:gd name="connsiteY2" fmla="*/ 252000 h 504000"/>
                      <a:gd name="connsiteX3" fmla="*/ 252000 w 504000"/>
                      <a:gd name="connsiteY3" fmla="*/ 504000 h 504000"/>
                      <a:gd name="connsiteX4" fmla="*/ 0 w 504000"/>
                      <a:gd name="connsiteY4" fmla="*/ 252000 h 504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04000" h="504000" fill="none" extrusionOk="0">
                        <a:moveTo>
                          <a:pt x="0" y="252000"/>
                        </a:moveTo>
                        <a:cubicBezTo>
                          <a:pt x="10215" y="121361"/>
                          <a:pt x="108227" y="-5764"/>
                          <a:pt x="252000" y="0"/>
                        </a:cubicBezTo>
                        <a:cubicBezTo>
                          <a:pt x="365645" y="1603"/>
                          <a:pt x="495676" y="146461"/>
                          <a:pt x="504000" y="252000"/>
                        </a:cubicBezTo>
                        <a:cubicBezTo>
                          <a:pt x="504107" y="359184"/>
                          <a:pt x="374048" y="509862"/>
                          <a:pt x="252000" y="504000"/>
                        </a:cubicBezTo>
                        <a:cubicBezTo>
                          <a:pt x="101159" y="488907"/>
                          <a:pt x="20161" y="379868"/>
                          <a:pt x="0" y="252000"/>
                        </a:cubicBezTo>
                        <a:close/>
                      </a:path>
                      <a:path w="504000" h="504000" stroke="0" extrusionOk="0">
                        <a:moveTo>
                          <a:pt x="0" y="252000"/>
                        </a:moveTo>
                        <a:cubicBezTo>
                          <a:pt x="-2454" y="108298"/>
                          <a:pt x="144402" y="-14082"/>
                          <a:pt x="252000" y="0"/>
                        </a:cubicBezTo>
                        <a:cubicBezTo>
                          <a:pt x="400050" y="18812"/>
                          <a:pt x="477128" y="125353"/>
                          <a:pt x="504000" y="252000"/>
                        </a:cubicBezTo>
                        <a:cubicBezTo>
                          <a:pt x="484323" y="374101"/>
                          <a:pt x="415844" y="494832"/>
                          <a:pt x="252000" y="504000"/>
                        </a:cubicBezTo>
                        <a:cubicBezTo>
                          <a:pt x="93898" y="484274"/>
                          <a:pt x="10706" y="399289"/>
                          <a:pt x="0" y="252000"/>
                        </a:cubicBezTo>
                        <a:close/>
                      </a:path>
                    </a:pathLst>
                  </a:custGeom>
                  <ask:type>
                    <ask:lineSketchNone/>
                  </ask:type>
                </ask:lineSketchStyleProps>
              </a:ext>
            </a:extLst>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800" b="1" dirty="0">
                <a:latin typeface="Avenir LT Pro 65 Medium" panose="020B0603020203020204" pitchFamily="34" charset="0"/>
              </a:rPr>
              <a:t>4</a:t>
            </a:r>
          </a:p>
        </p:txBody>
      </p:sp>
      <p:sp>
        <p:nvSpPr>
          <p:cNvPr id="18" name="Oval 17">
            <a:extLst>
              <a:ext uri="{FF2B5EF4-FFF2-40B4-BE49-F238E27FC236}">
                <a16:creationId xmlns:a16="http://schemas.microsoft.com/office/drawing/2014/main" id="{6751CD1D-5B7C-BEE7-4FB6-C072F5B4569C}"/>
              </a:ext>
            </a:extLst>
          </p:cNvPr>
          <p:cNvSpPr>
            <a:spLocks noChangeAspect="1"/>
          </p:cNvSpPr>
          <p:nvPr/>
        </p:nvSpPr>
        <p:spPr>
          <a:xfrm>
            <a:off x="487036" y="3388108"/>
            <a:ext cx="129815" cy="129815"/>
          </a:xfrm>
          <a:prstGeom prst="ellipse">
            <a:avLst/>
          </a:prstGeom>
          <a:solidFill>
            <a:srgbClr val="007382"/>
          </a:solidFill>
          <a:ln w="12700">
            <a:solidFill>
              <a:srgbClr val="003F48"/>
            </a:solidFill>
            <a:extLst>
              <a:ext uri="{C807C97D-BFC1-408E-A445-0C87EB9F89A2}">
                <ask:lineSketchStyleProps xmlns:ask="http://schemas.microsoft.com/office/drawing/2018/sketchyshapes" sd="3978248048">
                  <a:custGeom>
                    <a:avLst/>
                    <a:gdLst>
                      <a:gd name="connsiteX0" fmla="*/ 0 w 504000"/>
                      <a:gd name="connsiteY0" fmla="*/ 252000 h 504000"/>
                      <a:gd name="connsiteX1" fmla="*/ 252000 w 504000"/>
                      <a:gd name="connsiteY1" fmla="*/ 0 h 504000"/>
                      <a:gd name="connsiteX2" fmla="*/ 504000 w 504000"/>
                      <a:gd name="connsiteY2" fmla="*/ 252000 h 504000"/>
                      <a:gd name="connsiteX3" fmla="*/ 252000 w 504000"/>
                      <a:gd name="connsiteY3" fmla="*/ 504000 h 504000"/>
                      <a:gd name="connsiteX4" fmla="*/ 0 w 504000"/>
                      <a:gd name="connsiteY4" fmla="*/ 252000 h 504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04000" h="504000" fill="none" extrusionOk="0">
                        <a:moveTo>
                          <a:pt x="0" y="252000"/>
                        </a:moveTo>
                        <a:cubicBezTo>
                          <a:pt x="10215" y="121361"/>
                          <a:pt x="108227" y="-5764"/>
                          <a:pt x="252000" y="0"/>
                        </a:cubicBezTo>
                        <a:cubicBezTo>
                          <a:pt x="365645" y="1603"/>
                          <a:pt x="495676" y="146461"/>
                          <a:pt x="504000" y="252000"/>
                        </a:cubicBezTo>
                        <a:cubicBezTo>
                          <a:pt x="504107" y="359184"/>
                          <a:pt x="374048" y="509862"/>
                          <a:pt x="252000" y="504000"/>
                        </a:cubicBezTo>
                        <a:cubicBezTo>
                          <a:pt x="101159" y="488907"/>
                          <a:pt x="20161" y="379868"/>
                          <a:pt x="0" y="252000"/>
                        </a:cubicBezTo>
                        <a:close/>
                      </a:path>
                      <a:path w="504000" h="504000" stroke="0" extrusionOk="0">
                        <a:moveTo>
                          <a:pt x="0" y="252000"/>
                        </a:moveTo>
                        <a:cubicBezTo>
                          <a:pt x="-2454" y="108298"/>
                          <a:pt x="144402" y="-14082"/>
                          <a:pt x="252000" y="0"/>
                        </a:cubicBezTo>
                        <a:cubicBezTo>
                          <a:pt x="400050" y="18812"/>
                          <a:pt x="477128" y="125353"/>
                          <a:pt x="504000" y="252000"/>
                        </a:cubicBezTo>
                        <a:cubicBezTo>
                          <a:pt x="484323" y="374101"/>
                          <a:pt x="415844" y="494832"/>
                          <a:pt x="252000" y="504000"/>
                        </a:cubicBezTo>
                        <a:cubicBezTo>
                          <a:pt x="93898" y="484274"/>
                          <a:pt x="10706" y="399289"/>
                          <a:pt x="0" y="252000"/>
                        </a:cubicBezTo>
                        <a:close/>
                      </a:path>
                    </a:pathLst>
                  </a:custGeom>
                  <ask:type>
                    <ask:lineSketchNone/>
                  </ask:type>
                </ask:lineSketchStyleProps>
              </a:ext>
            </a:extLst>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800" b="1" dirty="0">
                <a:latin typeface="Avenir LT Pro 65 Medium" panose="020B0603020203020204" pitchFamily="34" charset="0"/>
              </a:rPr>
              <a:t>5</a:t>
            </a:r>
          </a:p>
        </p:txBody>
      </p:sp>
    </p:spTree>
    <p:extLst>
      <p:ext uri="{BB962C8B-B14F-4D97-AF65-F5344CB8AC3E}">
        <p14:creationId xmlns:p14="http://schemas.microsoft.com/office/powerpoint/2010/main" val="1889091516"/>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21EBFB64-919F-C929-C66E-63648D28B95E}"/>
              </a:ext>
            </a:extLst>
          </p:cNvPr>
          <p:cNvSpPr txBox="1">
            <a:spLocks/>
          </p:cNvSpPr>
          <p:nvPr/>
        </p:nvSpPr>
        <p:spPr>
          <a:xfrm>
            <a:off x="340029" y="792683"/>
            <a:ext cx="5011820" cy="277178"/>
          </a:xfrm>
          <a:prstGeom prst="rect">
            <a:avLst/>
          </a:prstGeom>
          <a:noFill/>
        </p:spPr>
        <p:txBody>
          <a:bodyPr vert="horz" wrap="square" lIns="0" tIns="27153" rIns="0" bIns="27153" rtlCol="0" anchor="ctr">
            <a:noAutofit/>
          </a:bodyPr>
          <a:lstStyle>
            <a:lvl1pPr defTabSz="914400">
              <a:lnSpc>
                <a:spcPct val="90000"/>
              </a:lnSpc>
              <a:spcBef>
                <a:spcPct val="0"/>
              </a:spcBef>
              <a:buNone/>
              <a:defRPr lang="en-GB" sz="2000" b="1">
                <a:solidFill>
                  <a:schemeClr val="bg1"/>
                </a:solidFill>
                <a:effectLst/>
                <a:latin typeface="Avenir Next LT Pro" panose="020B0504020202020204" pitchFamily="34" charset="0"/>
              </a:defRPr>
            </a:lvl1pPr>
          </a:lstStyle>
          <a:p>
            <a:r>
              <a:rPr lang="en-GB" sz="1188" dirty="0">
                <a:solidFill>
                  <a:srgbClr val="003F48"/>
                </a:solidFill>
                <a:latin typeface="Avenir LT Pro 65 Medium" panose="020B0603020203020204" pitchFamily="34" charset="0"/>
              </a:rPr>
              <a:t>ARTICULATE THE STRATEGY</a:t>
            </a:r>
          </a:p>
        </p:txBody>
      </p:sp>
      <p:sp>
        <p:nvSpPr>
          <p:cNvPr id="35" name="TextBox 34">
            <a:extLst>
              <a:ext uri="{FF2B5EF4-FFF2-40B4-BE49-F238E27FC236}">
                <a16:creationId xmlns:a16="http://schemas.microsoft.com/office/drawing/2014/main" id="{12628A26-8656-3317-0EA3-B44F7CD99D28}"/>
              </a:ext>
            </a:extLst>
          </p:cNvPr>
          <p:cNvSpPr txBox="1"/>
          <p:nvPr/>
        </p:nvSpPr>
        <p:spPr>
          <a:xfrm>
            <a:off x="340029" y="1257614"/>
            <a:ext cx="3787798" cy="1646605"/>
          </a:xfrm>
          <a:prstGeom prst="rect">
            <a:avLst/>
          </a:prstGeom>
          <a:noFill/>
        </p:spPr>
        <p:txBody>
          <a:bodyPr wrap="square" lIns="0" rIns="0">
            <a:spAutoFit/>
          </a:bodyPr>
          <a:lstStyle/>
          <a:p>
            <a:pPr>
              <a:spcAft>
                <a:spcPts val="754"/>
              </a:spcAft>
            </a:pPr>
            <a:r>
              <a:rPr lang="en-GB" sz="900" dirty="0">
                <a:latin typeface="Avenir LT Pro 65 Medium" panose="020B0603020203020204" pitchFamily="34" charset="0"/>
              </a:rPr>
              <a:t>Once the use cases are defined along with a strong business case, the next step is to bring them together into a coherent customer management strategy.</a:t>
            </a:r>
          </a:p>
          <a:p>
            <a:pPr>
              <a:spcAft>
                <a:spcPts val="754"/>
              </a:spcAft>
            </a:pPr>
            <a:r>
              <a:rPr lang="en-GB" sz="900" dirty="0">
                <a:latin typeface="Avenir LT Pro 65 Medium" panose="020B0603020203020204" pitchFamily="34" charset="0"/>
              </a:rPr>
              <a:t>This strategy must deliver the vision and articulate the benefits in a way that resonates with stakeholders. </a:t>
            </a:r>
          </a:p>
          <a:p>
            <a:pPr>
              <a:spcAft>
                <a:spcPts val="754"/>
              </a:spcAft>
            </a:pPr>
            <a:r>
              <a:rPr lang="en-GB" sz="900" dirty="0">
                <a:latin typeface="Avenir LT Pro 65 Medium" panose="020B0603020203020204" pitchFamily="34" charset="0"/>
              </a:rPr>
              <a:t>It requires a compelling story about why the proposed approach is important for success and what it will take to deliver.</a:t>
            </a:r>
          </a:p>
          <a:p>
            <a:pPr>
              <a:spcAft>
                <a:spcPts val="754"/>
              </a:spcAft>
            </a:pPr>
            <a:r>
              <a:rPr lang="en-GB" sz="900" dirty="0">
                <a:latin typeface="Avenir LT Pro 65 Medium" panose="020B0603020203020204" pitchFamily="34" charset="0"/>
              </a:rPr>
              <a:t>There are three parts to a persuasive, fact-backed narrative that will give your customer strategy the best chance of being signed off. </a:t>
            </a:r>
          </a:p>
        </p:txBody>
      </p:sp>
      <p:sp>
        <p:nvSpPr>
          <p:cNvPr id="36" name="TextBox 35">
            <a:extLst>
              <a:ext uri="{FF2B5EF4-FFF2-40B4-BE49-F238E27FC236}">
                <a16:creationId xmlns:a16="http://schemas.microsoft.com/office/drawing/2014/main" id="{1B601C79-C650-1766-4F17-97FEF626D215}"/>
              </a:ext>
            </a:extLst>
          </p:cNvPr>
          <p:cNvSpPr txBox="1"/>
          <p:nvPr/>
        </p:nvSpPr>
        <p:spPr>
          <a:xfrm rot="273027">
            <a:off x="4311350" y="1384742"/>
            <a:ext cx="1546592" cy="1934751"/>
          </a:xfrm>
          <a:prstGeom prst="rect">
            <a:avLst/>
          </a:prstGeom>
          <a:solidFill>
            <a:srgbClr val="003F48">
              <a:alpha val="20000"/>
            </a:srgbClr>
          </a:solidFill>
        </p:spPr>
        <p:txBody>
          <a:bodyPr wrap="square" lIns="135757" tIns="36000" bIns="36000">
            <a:spAutoFit/>
          </a:bodyPr>
          <a:lstStyle/>
          <a:p>
            <a:pPr algn="ctr">
              <a:spcAft>
                <a:spcPts val="600"/>
              </a:spcAft>
            </a:pPr>
            <a:r>
              <a:rPr lang="en-GB" sz="800" b="1" dirty="0">
                <a:solidFill>
                  <a:srgbClr val="003F48"/>
                </a:solidFill>
                <a:latin typeface="Avenir LT Pro 65 Medium" panose="020B0603020203020204" pitchFamily="34" charset="0"/>
              </a:rPr>
              <a:t>STRATEGY</a:t>
            </a:r>
          </a:p>
          <a:p>
            <a:r>
              <a:rPr lang="en-GB" sz="800" b="1" dirty="0">
                <a:solidFill>
                  <a:srgbClr val="003F48"/>
                </a:solidFill>
                <a:latin typeface="Avenir LT Pro 65 Medium" panose="020B0603020203020204" pitchFamily="34" charset="0"/>
              </a:rPr>
              <a:t>1. Identify the problem</a:t>
            </a:r>
          </a:p>
          <a:p>
            <a:r>
              <a:rPr lang="en-GB" sz="700" dirty="0">
                <a:latin typeface="Avenir LT Pro 65 Medium" panose="020B0603020203020204" pitchFamily="34" charset="0"/>
              </a:rPr>
              <a:t>What you’re not currently doing and your current constraints to unlocking customer value.</a:t>
            </a:r>
          </a:p>
          <a:p>
            <a:endParaRPr lang="en-GB" sz="700" dirty="0">
              <a:latin typeface="Avenir LT Pro 65 Medium" panose="020B0603020203020204" pitchFamily="34" charset="0"/>
            </a:endParaRPr>
          </a:p>
          <a:p>
            <a:r>
              <a:rPr lang="en-GB" sz="800" b="1" dirty="0">
                <a:solidFill>
                  <a:srgbClr val="003F48"/>
                </a:solidFill>
                <a:latin typeface="Avenir LT Pro 65 Medium" panose="020B0603020203020204" pitchFamily="34" charset="0"/>
              </a:rPr>
              <a:t>2. Explain the solution</a:t>
            </a:r>
          </a:p>
          <a:p>
            <a:r>
              <a:rPr lang="en-GB" sz="700" dirty="0">
                <a:latin typeface="Avenir LT Pro 65 Medium" panose="020B0603020203020204" pitchFamily="34" charset="0"/>
              </a:rPr>
              <a:t>How and why you’re going to address these issues and fill the gaps.</a:t>
            </a:r>
          </a:p>
          <a:p>
            <a:endParaRPr lang="en-GB" sz="700" dirty="0">
              <a:latin typeface="Avenir LT Pro 65 Medium" panose="020B0603020203020204" pitchFamily="34" charset="0"/>
            </a:endParaRPr>
          </a:p>
          <a:p>
            <a:r>
              <a:rPr lang="en-GB" sz="800" b="1" dirty="0">
                <a:solidFill>
                  <a:srgbClr val="003F48"/>
                </a:solidFill>
                <a:latin typeface="Avenir LT Pro 65 Medium" panose="020B0603020203020204" pitchFamily="34" charset="0"/>
              </a:rPr>
              <a:t>3. Articulate the reward</a:t>
            </a:r>
          </a:p>
          <a:p>
            <a:r>
              <a:rPr lang="en-GB" sz="700" dirty="0">
                <a:latin typeface="Avenir LT Pro 65 Medium" panose="020B0603020203020204" pitchFamily="34" charset="0"/>
              </a:rPr>
              <a:t>Reveal what returns lie in store for doing so, and over what timeframe.</a:t>
            </a:r>
          </a:p>
          <a:p>
            <a:pPr>
              <a:spcAft>
                <a:spcPts val="600"/>
              </a:spcAft>
            </a:pPr>
            <a:endParaRPr lang="en-GB" sz="700" dirty="0">
              <a:latin typeface="Avenir LT Pro 65 Medium" panose="020B0603020203020204" pitchFamily="34" charset="0"/>
            </a:endParaRPr>
          </a:p>
        </p:txBody>
      </p:sp>
      <p:sp>
        <p:nvSpPr>
          <p:cNvPr id="4" name="Slide Number Placeholder 5">
            <a:extLst>
              <a:ext uri="{FF2B5EF4-FFF2-40B4-BE49-F238E27FC236}">
                <a16:creationId xmlns:a16="http://schemas.microsoft.com/office/drawing/2014/main" id="{A8BEDCA8-F89A-0396-B0C0-9AF7A28662A0}"/>
              </a:ext>
            </a:extLst>
          </p:cNvPr>
          <p:cNvSpPr txBox="1">
            <a:spLocks/>
          </p:cNvSpPr>
          <p:nvPr/>
        </p:nvSpPr>
        <p:spPr>
          <a:xfrm>
            <a:off x="292863" y="333108"/>
            <a:ext cx="303799" cy="216840"/>
          </a:xfrm>
          <a:prstGeom prst="rect">
            <a:avLst/>
          </a:prstGeom>
        </p:spPr>
        <p:txBody>
          <a:bodyPr vert="horz" lIns="54304" tIns="27153" rIns="54304" bIns="27153" rtlCol="0" anchor="ctr"/>
          <a:lstStyle>
            <a:defPPr>
              <a:defRPr lang="en-US"/>
            </a:defPPr>
            <a:lvl1pPr algn="r">
              <a:defRPr sz="600" b="1">
                <a:latin typeface="Avenir Next LT Pro" panose="020B0504020202020204" pitchFamily="34" charset="0"/>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l"/>
            <a:fld id="{AAF318D0-7A32-4883-B264-F6C453FE3576}" type="slidenum">
              <a:rPr lang="en-GB" sz="754">
                <a:latin typeface="Avenir LT Pro 65 Medium" panose="020B0603020203020204" pitchFamily="34" charset="0"/>
              </a:rPr>
              <a:pPr algn="l"/>
              <a:t>58</a:t>
            </a:fld>
            <a:endParaRPr lang="en-GB" sz="754">
              <a:latin typeface="Avenir LT Pro 65 Medium" panose="020B0603020203020204" pitchFamily="34" charset="0"/>
            </a:endParaRPr>
          </a:p>
        </p:txBody>
      </p:sp>
      <p:pic>
        <p:nvPicPr>
          <p:cNvPr id="5" name="Picture 4">
            <a:extLst>
              <a:ext uri="{FF2B5EF4-FFF2-40B4-BE49-F238E27FC236}">
                <a16:creationId xmlns:a16="http://schemas.microsoft.com/office/drawing/2014/main" id="{C44FD2DA-92D9-CDD3-220F-0EF1F5859430}"/>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340029" y="4007759"/>
            <a:ext cx="513264" cy="134110"/>
          </a:xfrm>
          <a:prstGeom prst="rect">
            <a:avLst/>
          </a:prstGeom>
        </p:spPr>
      </p:pic>
      <p:sp>
        <p:nvSpPr>
          <p:cNvPr id="8" name="TextBox 7">
            <a:extLst>
              <a:ext uri="{FF2B5EF4-FFF2-40B4-BE49-F238E27FC236}">
                <a16:creationId xmlns:a16="http://schemas.microsoft.com/office/drawing/2014/main" id="{3A0EA945-331B-4214-68AB-25C9CB50C938}"/>
              </a:ext>
            </a:extLst>
          </p:cNvPr>
          <p:cNvSpPr txBox="1"/>
          <p:nvPr/>
        </p:nvSpPr>
        <p:spPr>
          <a:xfrm>
            <a:off x="436511" y="346951"/>
            <a:ext cx="2491778" cy="189154"/>
          </a:xfrm>
          <a:prstGeom prst="rect">
            <a:avLst/>
          </a:prstGeom>
          <a:noFill/>
        </p:spPr>
        <p:txBody>
          <a:bodyPr wrap="square" rtlCol="0" anchor="ctr">
            <a:spAutoFit/>
          </a:bodyPr>
          <a:lstStyle>
            <a:defPPr>
              <a:defRPr lang="en-US"/>
            </a:defPPr>
            <a:lvl1pPr algn="r">
              <a:tabLst>
                <a:tab pos="1058383" algn="l"/>
              </a:tabLst>
              <a:defRPr sz="500">
                <a:latin typeface="Avenir Next LT Pro Light" panose="020B0304020202020204" pitchFamily="34" charset="0"/>
              </a:defRPr>
            </a:lvl1pPr>
          </a:lstStyle>
          <a:p>
            <a:pPr algn="l"/>
            <a:r>
              <a:rPr lang="en-GB" sz="629" dirty="0"/>
              <a:t>Management of Customers Pocketbook</a:t>
            </a:r>
          </a:p>
        </p:txBody>
      </p:sp>
      <p:cxnSp>
        <p:nvCxnSpPr>
          <p:cNvPr id="11" name="Straight Connector 10">
            <a:extLst>
              <a:ext uri="{FF2B5EF4-FFF2-40B4-BE49-F238E27FC236}">
                <a16:creationId xmlns:a16="http://schemas.microsoft.com/office/drawing/2014/main" id="{A4CEAA34-45CC-16F1-7AFF-E5260E3FEDA4}"/>
              </a:ext>
            </a:extLst>
          </p:cNvPr>
          <p:cNvCxnSpPr>
            <a:cxnSpLocks/>
          </p:cNvCxnSpPr>
          <p:nvPr/>
        </p:nvCxnSpPr>
        <p:spPr>
          <a:xfrm flipH="1">
            <a:off x="340030" y="533604"/>
            <a:ext cx="5531381" cy="0"/>
          </a:xfrm>
          <a:prstGeom prst="line">
            <a:avLst/>
          </a:prstGeom>
          <a:ln>
            <a:solidFill>
              <a:srgbClr val="003F48"/>
            </a:solidFill>
          </a:ln>
        </p:spPr>
        <p:style>
          <a:lnRef idx="1">
            <a:schemeClr val="accent1"/>
          </a:lnRef>
          <a:fillRef idx="0">
            <a:schemeClr val="accent1"/>
          </a:fillRef>
          <a:effectRef idx="0">
            <a:schemeClr val="accent1"/>
          </a:effectRef>
          <a:fontRef idx="minor">
            <a:schemeClr val="tx1"/>
          </a:fontRef>
        </p:style>
      </p:cxnSp>
      <p:sp>
        <p:nvSpPr>
          <p:cNvPr id="12" name="Rectangle 11">
            <a:extLst>
              <a:ext uri="{FF2B5EF4-FFF2-40B4-BE49-F238E27FC236}">
                <a16:creationId xmlns:a16="http://schemas.microsoft.com/office/drawing/2014/main" id="{42C6F262-8F11-88E3-07D1-CAEFA476482E}"/>
              </a:ext>
            </a:extLst>
          </p:cNvPr>
          <p:cNvSpPr/>
          <p:nvPr/>
        </p:nvSpPr>
        <p:spPr>
          <a:xfrm>
            <a:off x="6295574" y="0"/>
            <a:ext cx="40140" cy="4500000"/>
          </a:xfrm>
          <a:prstGeom prst="rect">
            <a:avLst/>
          </a:prstGeom>
          <a:solidFill>
            <a:srgbClr val="003F4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528"/>
          </a:p>
        </p:txBody>
      </p:sp>
    </p:spTree>
    <p:extLst>
      <p:ext uri="{BB962C8B-B14F-4D97-AF65-F5344CB8AC3E}">
        <p14:creationId xmlns:p14="http://schemas.microsoft.com/office/powerpoint/2010/main" val="3554530888"/>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C240B775-AD14-2A12-641C-726293E9F95E}"/>
              </a:ext>
            </a:extLst>
          </p:cNvPr>
          <p:cNvSpPr txBox="1"/>
          <p:nvPr/>
        </p:nvSpPr>
        <p:spPr>
          <a:xfrm>
            <a:off x="3323670" y="348980"/>
            <a:ext cx="2491778" cy="189154"/>
          </a:xfrm>
          <a:prstGeom prst="rect">
            <a:avLst/>
          </a:prstGeom>
          <a:noFill/>
        </p:spPr>
        <p:txBody>
          <a:bodyPr wrap="square" rtlCol="0" anchor="ctr">
            <a:spAutoFit/>
          </a:bodyPr>
          <a:lstStyle/>
          <a:p>
            <a:pPr algn="r">
              <a:tabLst>
                <a:tab pos="1330387" algn="l"/>
              </a:tabLst>
            </a:pPr>
            <a:r>
              <a:rPr lang="en-GB" sz="629" dirty="0">
                <a:latin typeface="Avenir Next LT Pro Light" panose="020B0304020202020204" pitchFamily="34" charset="0"/>
              </a:rPr>
              <a:t>Management of Customers Pocketbook</a:t>
            </a:r>
          </a:p>
        </p:txBody>
      </p:sp>
      <p:sp>
        <p:nvSpPr>
          <p:cNvPr id="9" name="Slide Number Placeholder 5">
            <a:extLst>
              <a:ext uri="{FF2B5EF4-FFF2-40B4-BE49-F238E27FC236}">
                <a16:creationId xmlns:a16="http://schemas.microsoft.com/office/drawing/2014/main" id="{8CE3BA27-4A0B-FD71-1844-002ACBD2F410}"/>
              </a:ext>
            </a:extLst>
          </p:cNvPr>
          <p:cNvSpPr txBox="1">
            <a:spLocks/>
          </p:cNvSpPr>
          <p:nvPr/>
        </p:nvSpPr>
        <p:spPr>
          <a:xfrm>
            <a:off x="5678078" y="335137"/>
            <a:ext cx="303799" cy="216840"/>
          </a:xfrm>
          <a:prstGeom prst="rect">
            <a:avLst/>
          </a:prstGeom>
        </p:spPr>
        <p:txBody>
          <a:bodyPr vert="horz" lIns="54304" tIns="27153" rIns="54304" bIns="27153" rtlCol="0" anchor="ctr"/>
          <a:lstStyle>
            <a:defPPr>
              <a:defRPr lang="en-US"/>
            </a:defPPr>
            <a:lvl1pPr marL="0" algn="r" defTabSz="457200" rtl="0" eaLnBrk="1" latinLnBrk="0" hangingPunct="1">
              <a:defRPr sz="450" kern="1200">
                <a:solidFill>
                  <a:schemeClr val="bg1">
                    <a:lumMod val="85000"/>
                  </a:schemeClr>
                </a:solidFill>
                <a:latin typeface="Avenir Next LT Pro Light" panose="020B0304020202020204" pitchFamily="34" charset="0"/>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AAF318D0-7A32-4883-B264-F6C453FE3576}" type="slidenum">
              <a:rPr lang="en-GB" sz="754" b="1">
                <a:solidFill>
                  <a:schemeClr val="tx1"/>
                </a:solidFill>
                <a:latin typeface="Avenir LT Pro 65 Medium" panose="020B0603020203020204" pitchFamily="34" charset="0"/>
              </a:rPr>
              <a:pPr/>
              <a:t>59</a:t>
            </a:fld>
            <a:endParaRPr lang="en-GB" sz="754" b="1">
              <a:solidFill>
                <a:schemeClr val="tx1"/>
              </a:solidFill>
              <a:latin typeface="Avenir LT Pro 65 Medium" panose="020B0603020203020204" pitchFamily="34" charset="0"/>
            </a:endParaRPr>
          </a:p>
        </p:txBody>
      </p:sp>
      <p:pic>
        <p:nvPicPr>
          <p:cNvPr id="10" name="Picture 9">
            <a:extLst>
              <a:ext uri="{FF2B5EF4-FFF2-40B4-BE49-F238E27FC236}">
                <a16:creationId xmlns:a16="http://schemas.microsoft.com/office/drawing/2014/main" id="{1C2F9397-3001-18B9-D587-3C3A0CC30CBA}"/>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5421446" y="4002749"/>
            <a:ext cx="513264" cy="134110"/>
          </a:xfrm>
          <a:prstGeom prst="rect">
            <a:avLst/>
          </a:prstGeom>
        </p:spPr>
      </p:pic>
      <p:sp>
        <p:nvSpPr>
          <p:cNvPr id="35" name="TextBox 34">
            <a:extLst>
              <a:ext uri="{FF2B5EF4-FFF2-40B4-BE49-F238E27FC236}">
                <a16:creationId xmlns:a16="http://schemas.microsoft.com/office/drawing/2014/main" id="{12628A26-8656-3317-0EA3-B44F7CD99D28}"/>
              </a:ext>
            </a:extLst>
          </p:cNvPr>
          <p:cNvSpPr txBox="1"/>
          <p:nvPr/>
        </p:nvSpPr>
        <p:spPr>
          <a:xfrm>
            <a:off x="475915" y="1257614"/>
            <a:ext cx="5456337" cy="1954381"/>
          </a:xfrm>
          <a:prstGeom prst="rect">
            <a:avLst/>
          </a:prstGeom>
          <a:noFill/>
        </p:spPr>
        <p:txBody>
          <a:bodyPr wrap="square" lIns="0" rIns="0">
            <a:spAutoFit/>
          </a:bodyPr>
          <a:lstStyle/>
          <a:p>
            <a:pPr>
              <a:spcAft>
                <a:spcPts val="754"/>
              </a:spcAft>
            </a:pPr>
            <a:r>
              <a:rPr lang="en-GB" sz="900" dirty="0">
                <a:latin typeface="Avenir LT Pro 65 Medium" panose="020B0603020203020204" pitchFamily="34" charset="0"/>
              </a:rPr>
              <a:t>The order in which these parts are delivered depends on the context of your pitch. E.g., an executive-level audience is time-short, mentally juggling many issues, and tends to remember the first part of information presented to them so, start with the rewards. </a:t>
            </a:r>
          </a:p>
          <a:p>
            <a:pPr>
              <a:spcAft>
                <a:spcPts val="754"/>
              </a:spcAft>
            </a:pPr>
            <a:r>
              <a:rPr lang="en-GB" sz="900" dirty="0">
                <a:latin typeface="Avenir LT Pro 65 Medium" panose="020B0603020203020204" pitchFamily="34" charset="0"/>
              </a:rPr>
              <a:t>The story should include: </a:t>
            </a:r>
          </a:p>
          <a:p>
            <a:pPr marL="113743" indent="-113743">
              <a:spcAft>
                <a:spcPts val="754"/>
              </a:spcAft>
              <a:buClr>
                <a:srgbClr val="003F48"/>
              </a:buClr>
              <a:buFont typeface="Wingdings" panose="05000000000000000000" pitchFamily="2" charset="2"/>
              <a:buChar char="§"/>
            </a:pPr>
            <a:r>
              <a:rPr lang="en-GB" sz="900" dirty="0">
                <a:latin typeface="Avenir LT Pro 65 Medium" panose="020B0603020203020204" pitchFamily="34" charset="0"/>
              </a:rPr>
              <a:t>Alignment of corporate strategy and customer management strategy</a:t>
            </a:r>
          </a:p>
          <a:p>
            <a:pPr marL="113743" indent="-113743">
              <a:spcAft>
                <a:spcPts val="754"/>
              </a:spcAft>
              <a:buClr>
                <a:srgbClr val="003F48"/>
              </a:buClr>
              <a:buFont typeface="Wingdings" panose="05000000000000000000" pitchFamily="2" charset="2"/>
              <a:buChar char="§"/>
            </a:pPr>
            <a:r>
              <a:rPr lang="en-GB" sz="900" dirty="0">
                <a:latin typeface="Avenir LT Pro 65 Medium" panose="020B0603020203020204" pitchFamily="34" charset="0"/>
              </a:rPr>
              <a:t>Why customer value can’t be fully exploited today</a:t>
            </a:r>
          </a:p>
          <a:p>
            <a:pPr marL="113743" indent="-113743">
              <a:spcAft>
                <a:spcPts val="754"/>
              </a:spcAft>
              <a:buClr>
                <a:srgbClr val="003F48"/>
              </a:buClr>
              <a:buFont typeface="Wingdings" panose="05000000000000000000" pitchFamily="2" charset="2"/>
              <a:buChar char="§"/>
            </a:pPr>
            <a:r>
              <a:rPr lang="en-GB" sz="900" dirty="0">
                <a:latin typeface="Avenir LT Pro 65 Medium" panose="020B0603020203020204" pitchFamily="34" charset="0"/>
              </a:rPr>
              <a:t>What transformation will mean in terms of capability and benefits</a:t>
            </a:r>
          </a:p>
          <a:p>
            <a:pPr marL="113743" indent="-113743">
              <a:spcAft>
                <a:spcPts val="754"/>
              </a:spcAft>
              <a:buClr>
                <a:srgbClr val="003F48"/>
              </a:buClr>
              <a:buFont typeface="Wingdings" panose="05000000000000000000" pitchFamily="2" charset="2"/>
              <a:buChar char="§"/>
            </a:pPr>
            <a:r>
              <a:rPr lang="en-GB" sz="900" dirty="0">
                <a:latin typeface="Avenir LT Pro 65 Medium" panose="020B0603020203020204" pitchFamily="34" charset="0"/>
              </a:rPr>
              <a:t>Risks, and how they can be mitigated to protect the benefits</a:t>
            </a:r>
          </a:p>
          <a:p>
            <a:pPr marL="113743" indent="-113743">
              <a:spcAft>
                <a:spcPts val="754"/>
              </a:spcAft>
              <a:buClr>
                <a:srgbClr val="003F48"/>
              </a:buClr>
              <a:buFont typeface="Wingdings" panose="05000000000000000000" pitchFamily="2" charset="2"/>
              <a:buChar char="§"/>
            </a:pPr>
            <a:r>
              <a:rPr lang="en-GB" sz="900" dirty="0">
                <a:latin typeface="Avenir LT Pro 65 Medium" panose="020B0603020203020204" pitchFamily="34" charset="0"/>
              </a:rPr>
              <a:t>Costs and challenges being fully recognised from all areas</a:t>
            </a:r>
          </a:p>
        </p:txBody>
      </p:sp>
      <p:cxnSp>
        <p:nvCxnSpPr>
          <p:cNvPr id="2" name="Straight Connector 1">
            <a:extLst>
              <a:ext uri="{FF2B5EF4-FFF2-40B4-BE49-F238E27FC236}">
                <a16:creationId xmlns:a16="http://schemas.microsoft.com/office/drawing/2014/main" id="{91FB14E1-777D-56E1-5FE9-3FAC5DDAA205}"/>
              </a:ext>
            </a:extLst>
          </p:cNvPr>
          <p:cNvCxnSpPr>
            <a:cxnSpLocks/>
          </p:cNvCxnSpPr>
          <p:nvPr/>
        </p:nvCxnSpPr>
        <p:spPr>
          <a:xfrm flipH="1">
            <a:off x="475916" y="533604"/>
            <a:ext cx="5456337" cy="0"/>
          </a:xfrm>
          <a:prstGeom prst="line">
            <a:avLst/>
          </a:prstGeom>
          <a:ln>
            <a:solidFill>
              <a:srgbClr val="003F48"/>
            </a:solidFill>
          </a:ln>
        </p:spPr>
        <p:style>
          <a:lnRef idx="1">
            <a:schemeClr val="accent1"/>
          </a:lnRef>
          <a:fillRef idx="0">
            <a:schemeClr val="accent1"/>
          </a:fillRef>
          <a:effectRef idx="0">
            <a:schemeClr val="accent1"/>
          </a:effectRef>
          <a:fontRef idx="minor">
            <a:schemeClr val="tx1"/>
          </a:fontRef>
        </p:style>
      </p:cxnSp>
      <p:sp>
        <p:nvSpPr>
          <p:cNvPr id="3" name="Rectangle 2">
            <a:extLst>
              <a:ext uri="{FF2B5EF4-FFF2-40B4-BE49-F238E27FC236}">
                <a16:creationId xmlns:a16="http://schemas.microsoft.com/office/drawing/2014/main" id="{865EA878-B5C0-7362-AB96-8EAB03316A9C}"/>
              </a:ext>
            </a:extLst>
          </p:cNvPr>
          <p:cNvSpPr/>
          <p:nvPr/>
        </p:nvSpPr>
        <p:spPr>
          <a:xfrm>
            <a:off x="0" y="0"/>
            <a:ext cx="40140" cy="4500000"/>
          </a:xfrm>
          <a:prstGeom prst="rect">
            <a:avLst/>
          </a:prstGeom>
          <a:solidFill>
            <a:srgbClr val="003F4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528"/>
          </a:p>
        </p:txBody>
      </p:sp>
    </p:spTree>
    <p:extLst>
      <p:ext uri="{BB962C8B-B14F-4D97-AF65-F5344CB8AC3E}">
        <p14:creationId xmlns:p14="http://schemas.microsoft.com/office/powerpoint/2010/main" val="29654698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C8A8FFE5-2E9D-0FC9-E01F-CB92A6BB35A4}"/>
              </a:ext>
            </a:extLst>
          </p:cNvPr>
          <p:cNvSpPr/>
          <p:nvPr/>
        </p:nvSpPr>
        <p:spPr>
          <a:xfrm>
            <a:off x="340029" y="1306657"/>
            <a:ext cx="5508377" cy="2001138"/>
          </a:xfrm>
          <a:prstGeom prst="rect">
            <a:avLst/>
          </a:prstGeom>
        </p:spPr>
        <p:txBody>
          <a:bodyPr wrap="square" lIns="0" tIns="0" rIns="0" bIns="0" numCol="1" spcCol="360000">
            <a:noAutofit/>
          </a:bodyPr>
          <a:lstStyle/>
          <a:p>
            <a:pPr>
              <a:spcAft>
                <a:spcPts val="754"/>
              </a:spcAft>
            </a:pPr>
            <a:r>
              <a:rPr lang="en-GB" sz="900" dirty="0">
                <a:latin typeface="Avenir LT Pro 65 Medium" panose="020B0603020203020204" pitchFamily="34" charset="0"/>
              </a:rPr>
              <a:t>Many businesses treat customer interactions as one-sided transactions, focusing solely on their own needs rather than the customer’s. While they may use a customer relationship management (CRM) system, these are often just used for tracking sales leads rather than fostering meaningful dialogue and building relationships with their customers. </a:t>
            </a:r>
          </a:p>
          <a:p>
            <a:pPr>
              <a:spcAft>
                <a:spcPts val="754"/>
              </a:spcAft>
            </a:pPr>
            <a:r>
              <a:rPr lang="en-GB" sz="900" dirty="0">
                <a:latin typeface="Avenir LT Pro 65 Medium" panose="020B0603020203020204" pitchFamily="34" charset="0"/>
              </a:rPr>
              <a:t>It is not surprising, therefore, that a recent survey revealed 66% of consumers feel that most companies treat them as a number</a:t>
            </a:r>
            <a:r>
              <a:rPr lang="en-GB" sz="900" baseline="30000" dirty="0">
                <a:latin typeface="Avenir LT Pro 65 Medium" panose="020B0603020203020204" pitchFamily="34" charset="0"/>
              </a:rPr>
              <a:t>1</a:t>
            </a:r>
            <a:r>
              <a:rPr lang="en-GB" sz="900" dirty="0">
                <a:latin typeface="Avenir LT Pro 65 Medium" panose="020B0603020203020204" pitchFamily="34" charset="0"/>
              </a:rPr>
              <a:t>. </a:t>
            </a:r>
          </a:p>
          <a:p>
            <a:pPr>
              <a:spcAft>
                <a:spcPts val="754"/>
              </a:spcAft>
            </a:pPr>
            <a:r>
              <a:rPr lang="en-GB" sz="900" dirty="0">
                <a:latin typeface="Avenir LT Pro 65 Medium" panose="020B0603020203020204" pitchFamily="34" charset="0"/>
              </a:rPr>
              <a:t>While a CRM system is a valuable tool, it's just one piece of a larger puzzle in creating genuine customer engagement. Customer management is a holistic approach to creating, nurturing and improving customer loyalty and profitability, from the first interaction to the end of their journey with the company.</a:t>
            </a:r>
          </a:p>
          <a:p>
            <a:pPr>
              <a:spcAft>
                <a:spcPts val="754"/>
              </a:spcAft>
            </a:pPr>
            <a:r>
              <a:rPr lang="en-GB" sz="900" dirty="0">
                <a:latin typeface="Avenir LT Pro 65 Medium" panose="020B0603020203020204" pitchFamily="34" charset="0"/>
              </a:rPr>
              <a:t>This means understanding the customer’s changing needs and wants, and then developing strategies to guide how the customers are managed and treated. </a:t>
            </a:r>
          </a:p>
        </p:txBody>
      </p:sp>
      <p:sp>
        <p:nvSpPr>
          <p:cNvPr id="6" name="Slide Number Placeholder 5">
            <a:extLst>
              <a:ext uri="{FF2B5EF4-FFF2-40B4-BE49-F238E27FC236}">
                <a16:creationId xmlns:a16="http://schemas.microsoft.com/office/drawing/2014/main" id="{2A7CE6E5-D2F5-3DF9-C928-67D2C6DAFCF1}"/>
              </a:ext>
            </a:extLst>
          </p:cNvPr>
          <p:cNvSpPr txBox="1">
            <a:spLocks/>
          </p:cNvSpPr>
          <p:nvPr/>
        </p:nvSpPr>
        <p:spPr>
          <a:xfrm>
            <a:off x="292863" y="333108"/>
            <a:ext cx="303799" cy="216840"/>
          </a:xfrm>
          <a:prstGeom prst="rect">
            <a:avLst/>
          </a:prstGeom>
        </p:spPr>
        <p:txBody>
          <a:bodyPr vert="horz" lIns="54304" tIns="27153" rIns="54304" bIns="27153" rtlCol="0" anchor="ctr"/>
          <a:lstStyle>
            <a:defPPr>
              <a:defRPr lang="en-US"/>
            </a:defPPr>
            <a:lvl1pPr algn="r">
              <a:defRPr sz="600" b="1">
                <a:latin typeface="Avenir Next LT Pro" panose="020B0504020202020204" pitchFamily="34" charset="0"/>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l"/>
            <a:fld id="{AAF318D0-7A32-4883-B264-F6C453FE3576}" type="slidenum">
              <a:rPr lang="en-GB" sz="754">
                <a:latin typeface="Avenir LT Pro 65 Medium" panose="020B0603020203020204" pitchFamily="34" charset="0"/>
              </a:rPr>
              <a:pPr algn="l"/>
              <a:t>6</a:t>
            </a:fld>
            <a:endParaRPr lang="en-GB" sz="754">
              <a:latin typeface="Avenir LT Pro 65 Medium" panose="020B0603020203020204" pitchFamily="34" charset="0"/>
            </a:endParaRPr>
          </a:p>
        </p:txBody>
      </p:sp>
      <p:sp>
        <p:nvSpPr>
          <p:cNvPr id="7" name="TextBox 6">
            <a:extLst>
              <a:ext uri="{FF2B5EF4-FFF2-40B4-BE49-F238E27FC236}">
                <a16:creationId xmlns:a16="http://schemas.microsoft.com/office/drawing/2014/main" id="{F90A751B-51CA-7C63-2D8C-37EC3FF966FF}"/>
              </a:ext>
            </a:extLst>
          </p:cNvPr>
          <p:cNvSpPr txBox="1"/>
          <p:nvPr/>
        </p:nvSpPr>
        <p:spPr>
          <a:xfrm>
            <a:off x="436511" y="346951"/>
            <a:ext cx="2491778" cy="189154"/>
          </a:xfrm>
          <a:prstGeom prst="rect">
            <a:avLst/>
          </a:prstGeom>
          <a:noFill/>
        </p:spPr>
        <p:txBody>
          <a:bodyPr wrap="square" rtlCol="0" anchor="ctr">
            <a:spAutoFit/>
          </a:bodyPr>
          <a:lstStyle>
            <a:defPPr>
              <a:defRPr lang="en-US"/>
            </a:defPPr>
            <a:lvl1pPr algn="r">
              <a:tabLst>
                <a:tab pos="1058383" algn="l"/>
              </a:tabLst>
              <a:defRPr sz="500">
                <a:latin typeface="Avenir Next LT Pro Light" panose="020B0304020202020204" pitchFamily="34" charset="0"/>
              </a:defRPr>
            </a:lvl1pPr>
          </a:lstStyle>
          <a:p>
            <a:pPr algn="l"/>
            <a:r>
              <a:rPr lang="en-GB" sz="629" dirty="0"/>
              <a:t>Management of Customers Pocketbook</a:t>
            </a:r>
          </a:p>
        </p:txBody>
      </p:sp>
      <p:sp>
        <p:nvSpPr>
          <p:cNvPr id="12" name="Title 1">
            <a:extLst>
              <a:ext uri="{FF2B5EF4-FFF2-40B4-BE49-F238E27FC236}">
                <a16:creationId xmlns:a16="http://schemas.microsoft.com/office/drawing/2014/main" id="{0331B639-165D-9833-0B1F-018684D03BA0}"/>
              </a:ext>
            </a:extLst>
          </p:cNvPr>
          <p:cNvSpPr txBox="1">
            <a:spLocks/>
          </p:cNvSpPr>
          <p:nvPr/>
        </p:nvSpPr>
        <p:spPr>
          <a:xfrm>
            <a:off x="340029" y="779070"/>
            <a:ext cx="3706119" cy="277178"/>
          </a:xfrm>
          <a:prstGeom prst="rect">
            <a:avLst/>
          </a:prstGeom>
          <a:noFill/>
        </p:spPr>
        <p:txBody>
          <a:bodyPr vert="horz" wrap="square" lIns="0" tIns="0" rIns="0" bIns="0" rtlCol="0" anchor="ctr">
            <a:noAutofit/>
          </a:bodyPr>
          <a:lstStyle>
            <a:lvl1pPr defTabSz="914400">
              <a:lnSpc>
                <a:spcPct val="90000"/>
              </a:lnSpc>
              <a:spcBef>
                <a:spcPct val="0"/>
              </a:spcBef>
              <a:buNone/>
              <a:defRPr lang="en-GB" sz="2000" b="1">
                <a:solidFill>
                  <a:schemeClr val="bg1"/>
                </a:solidFill>
                <a:effectLst/>
                <a:latin typeface="Avenir Next LT Pro" panose="020B0504020202020204" pitchFamily="34" charset="0"/>
              </a:defRPr>
            </a:lvl1pPr>
          </a:lstStyle>
          <a:p>
            <a:r>
              <a:rPr lang="en-GB" sz="1188" dirty="0">
                <a:solidFill>
                  <a:srgbClr val="003F48"/>
                </a:solidFill>
                <a:latin typeface="Avenir LT Pro 65 Medium" panose="020B0603020203020204" pitchFamily="34" charset="0"/>
              </a:rPr>
              <a:t>CUSTOMER MANAGEMENT IS MORE THAN CRM</a:t>
            </a:r>
          </a:p>
        </p:txBody>
      </p:sp>
      <p:pic>
        <p:nvPicPr>
          <p:cNvPr id="2" name="Picture 1">
            <a:extLst>
              <a:ext uri="{FF2B5EF4-FFF2-40B4-BE49-F238E27FC236}">
                <a16:creationId xmlns:a16="http://schemas.microsoft.com/office/drawing/2014/main" id="{49657CD2-D548-6B71-080F-B0A7328B19D2}"/>
              </a:ext>
            </a:extLst>
          </p:cNvPr>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a:off x="340029" y="4007759"/>
            <a:ext cx="513264" cy="134110"/>
          </a:xfrm>
          <a:prstGeom prst="rect">
            <a:avLst/>
          </a:prstGeom>
        </p:spPr>
      </p:pic>
      <p:cxnSp>
        <p:nvCxnSpPr>
          <p:cNvPr id="5" name="Straight Connector 4">
            <a:extLst>
              <a:ext uri="{FF2B5EF4-FFF2-40B4-BE49-F238E27FC236}">
                <a16:creationId xmlns:a16="http://schemas.microsoft.com/office/drawing/2014/main" id="{65D13A7A-3DEC-80E7-91D6-187E7C3D511E}"/>
              </a:ext>
            </a:extLst>
          </p:cNvPr>
          <p:cNvCxnSpPr>
            <a:cxnSpLocks/>
          </p:cNvCxnSpPr>
          <p:nvPr/>
        </p:nvCxnSpPr>
        <p:spPr>
          <a:xfrm flipH="1">
            <a:off x="340030" y="533604"/>
            <a:ext cx="5531381" cy="0"/>
          </a:xfrm>
          <a:prstGeom prst="line">
            <a:avLst/>
          </a:prstGeom>
          <a:ln>
            <a:solidFill>
              <a:srgbClr val="003F48"/>
            </a:solidFill>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E73F7882-9EB8-A136-04BA-D0B8E8E8F0E3}"/>
              </a:ext>
            </a:extLst>
          </p:cNvPr>
          <p:cNvSpPr/>
          <p:nvPr/>
        </p:nvSpPr>
        <p:spPr>
          <a:xfrm>
            <a:off x="6295574" y="0"/>
            <a:ext cx="40140" cy="4500000"/>
          </a:xfrm>
          <a:prstGeom prst="rect">
            <a:avLst/>
          </a:prstGeom>
          <a:solidFill>
            <a:srgbClr val="003F4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528"/>
          </a:p>
        </p:txBody>
      </p:sp>
      <p:sp>
        <p:nvSpPr>
          <p:cNvPr id="8" name="Rectangle 7">
            <a:extLst>
              <a:ext uri="{FF2B5EF4-FFF2-40B4-BE49-F238E27FC236}">
                <a16:creationId xmlns:a16="http://schemas.microsoft.com/office/drawing/2014/main" id="{194A66DC-A8C5-DC4A-3E5B-44FC93975716}"/>
              </a:ext>
            </a:extLst>
          </p:cNvPr>
          <p:cNvSpPr/>
          <p:nvPr/>
        </p:nvSpPr>
        <p:spPr>
          <a:xfrm>
            <a:off x="2047244" y="3968946"/>
            <a:ext cx="3801162" cy="184666"/>
          </a:xfrm>
          <a:prstGeom prst="rect">
            <a:avLst/>
          </a:prstGeom>
        </p:spPr>
        <p:txBody>
          <a:bodyPr wrap="square" anchor="ctr">
            <a:spAutoFit/>
          </a:bodyPr>
          <a:lstStyle/>
          <a:p>
            <a:pPr algn="r"/>
            <a:r>
              <a:rPr lang="en-GB" sz="500" spc="59" dirty="0">
                <a:solidFill>
                  <a:schemeClr val="tx1">
                    <a:lumMod val="75000"/>
                    <a:lumOff val="25000"/>
                  </a:schemeClr>
                </a:solidFill>
                <a:latin typeface="Avenir LT Pro 65 Medium" panose="020B0603020203020204" pitchFamily="34" charset="0"/>
              </a:rPr>
              <a:t>1. Salesforce, State of the Connected Customer report, 2023</a:t>
            </a:r>
          </a:p>
        </p:txBody>
      </p:sp>
    </p:spTree>
    <p:extLst>
      <p:ext uri="{BB962C8B-B14F-4D97-AF65-F5344CB8AC3E}">
        <p14:creationId xmlns:p14="http://schemas.microsoft.com/office/powerpoint/2010/main" val="1958413665"/>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TextBox 24">
            <a:extLst>
              <a:ext uri="{FF2B5EF4-FFF2-40B4-BE49-F238E27FC236}">
                <a16:creationId xmlns:a16="http://schemas.microsoft.com/office/drawing/2014/main" id="{16CB542A-A326-D423-D6DF-7C450C8744F2}"/>
              </a:ext>
            </a:extLst>
          </p:cNvPr>
          <p:cNvSpPr txBox="1"/>
          <p:nvPr/>
        </p:nvSpPr>
        <p:spPr>
          <a:xfrm>
            <a:off x="343979" y="1257504"/>
            <a:ext cx="4247071" cy="507831"/>
          </a:xfrm>
          <a:prstGeom prst="rect">
            <a:avLst/>
          </a:prstGeom>
          <a:noFill/>
        </p:spPr>
        <p:txBody>
          <a:bodyPr wrap="square" lIns="0" rIns="0">
            <a:spAutoFit/>
          </a:bodyPr>
          <a:lstStyle/>
          <a:p>
            <a:pPr>
              <a:spcAft>
                <a:spcPts val="754"/>
              </a:spcAft>
            </a:pPr>
            <a:r>
              <a:rPr lang="en-GB" sz="900" dirty="0">
                <a:latin typeface="Avenir LT Pro 65 Medium" panose="020B0603020203020204" pitchFamily="34" charset="0"/>
              </a:rPr>
              <a:t>A leading energy company needed a completely new customer management strategy. From talking with the key stakeholders, it was clear that there were lots of ideas to increase customer value, but data was holding them back.</a:t>
            </a:r>
          </a:p>
        </p:txBody>
      </p:sp>
      <p:sp>
        <p:nvSpPr>
          <p:cNvPr id="32" name="Title 1">
            <a:extLst>
              <a:ext uri="{FF2B5EF4-FFF2-40B4-BE49-F238E27FC236}">
                <a16:creationId xmlns:a16="http://schemas.microsoft.com/office/drawing/2014/main" id="{8921DEAF-9961-98DB-AE37-56150F552746}"/>
              </a:ext>
            </a:extLst>
          </p:cNvPr>
          <p:cNvSpPr txBox="1">
            <a:spLocks/>
          </p:cNvSpPr>
          <p:nvPr/>
        </p:nvSpPr>
        <p:spPr>
          <a:xfrm>
            <a:off x="343979" y="779070"/>
            <a:ext cx="4091587" cy="277178"/>
          </a:xfrm>
          <a:prstGeom prst="rect">
            <a:avLst/>
          </a:prstGeom>
          <a:noFill/>
        </p:spPr>
        <p:txBody>
          <a:bodyPr vert="horz" wrap="square" lIns="0" tIns="27153" rIns="0" bIns="27153" rtlCol="0" anchor="ctr">
            <a:noAutofit/>
          </a:bodyPr>
          <a:lstStyle>
            <a:lvl1pPr defTabSz="914400">
              <a:lnSpc>
                <a:spcPct val="90000"/>
              </a:lnSpc>
              <a:spcBef>
                <a:spcPct val="0"/>
              </a:spcBef>
              <a:buNone/>
              <a:defRPr lang="en-GB" sz="2000" b="1">
                <a:solidFill>
                  <a:schemeClr val="bg1"/>
                </a:solidFill>
                <a:effectLst/>
                <a:latin typeface="Avenir Next LT Pro" panose="020B0504020202020204" pitchFamily="34" charset="0"/>
              </a:defRPr>
            </a:lvl1pPr>
          </a:lstStyle>
          <a:p>
            <a:r>
              <a:rPr lang="en-GB" sz="1188" dirty="0">
                <a:solidFill>
                  <a:srgbClr val="003F48"/>
                </a:solidFill>
                <a:latin typeface="Avenir LT Pro 65 Medium" panose="020B0603020203020204" pitchFamily="34" charset="0"/>
              </a:rPr>
              <a:t>EXAMPLE: ENERGY SUPPLIER</a:t>
            </a:r>
          </a:p>
        </p:txBody>
      </p:sp>
      <p:sp>
        <p:nvSpPr>
          <p:cNvPr id="33" name="Slide Number Placeholder 5">
            <a:extLst>
              <a:ext uri="{FF2B5EF4-FFF2-40B4-BE49-F238E27FC236}">
                <a16:creationId xmlns:a16="http://schemas.microsoft.com/office/drawing/2014/main" id="{F792FFBF-BAE8-9FE0-F7F2-688DA693992F}"/>
              </a:ext>
            </a:extLst>
          </p:cNvPr>
          <p:cNvSpPr txBox="1">
            <a:spLocks/>
          </p:cNvSpPr>
          <p:nvPr/>
        </p:nvSpPr>
        <p:spPr>
          <a:xfrm>
            <a:off x="292863" y="333108"/>
            <a:ext cx="303799" cy="216840"/>
          </a:xfrm>
          <a:prstGeom prst="rect">
            <a:avLst/>
          </a:prstGeom>
        </p:spPr>
        <p:txBody>
          <a:bodyPr vert="horz" lIns="54304" tIns="27153" rIns="54304" bIns="27153" rtlCol="0" anchor="ctr"/>
          <a:lstStyle>
            <a:defPPr>
              <a:defRPr lang="en-US"/>
            </a:defPPr>
            <a:lvl1pPr algn="r">
              <a:defRPr sz="600" b="1">
                <a:latin typeface="Avenir Next LT Pro" panose="020B0504020202020204" pitchFamily="34" charset="0"/>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l"/>
            <a:fld id="{AAF318D0-7A32-4883-B264-F6C453FE3576}" type="slidenum">
              <a:rPr lang="en-GB" sz="754">
                <a:latin typeface="Avenir LT Pro 65 Medium" panose="020B0603020203020204" pitchFamily="34" charset="0"/>
              </a:rPr>
              <a:pPr algn="l"/>
              <a:t>60</a:t>
            </a:fld>
            <a:endParaRPr lang="en-GB" sz="754">
              <a:latin typeface="Avenir LT Pro 65 Medium" panose="020B0603020203020204" pitchFamily="34" charset="0"/>
            </a:endParaRPr>
          </a:p>
        </p:txBody>
      </p:sp>
      <p:pic>
        <p:nvPicPr>
          <p:cNvPr id="34" name="Picture 33">
            <a:extLst>
              <a:ext uri="{FF2B5EF4-FFF2-40B4-BE49-F238E27FC236}">
                <a16:creationId xmlns:a16="http://schemas.microsoft.com/office/drawing/2014/main" id="{12F2AC17-78C2-BA91-BEBC-9E975D9EACE5}"/>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340029" y="4007759"/>
            <a:ext cx="513264" cy="134110"/>
          </a:xfrm>
          <a:prstGeom prst="rect">
            <a:avLst/>
          </a:prstGeom>
        </p:spPr>
      </p:pic>
      <p:sp>
        <p:nvSpPr>
          <p:cNvPr id="35" name="TextBox 34">
            <a:extLst>
              <a:ext uri="{FF2B5EF4-FFF2-40B4-BE49-F238E27FC236}">
                <a16:creationId xmlns:a16="http://schemas.microsoft.com/office/drawing/2014/main" id="{2572BF99-42E6-CC5E-0CAB-093E2C3EF361}"/>
              </a:ext>
            </a:extLst>
          </p:cNvPr>
          <p:cNvSpPr txBox="1"/>
          <p:nvPr/>
        </p:nvSpPr>
        <p:spPr>
          <a:xfrm>
            <a:off x="436511" y="346951"/>
            <a:ext cx="2491778" cy="189154"/>
          </a:xfrm>
          <a:prstGeom prst="rect">
            <a:avLst/>
          </a:prstGeom>
          <a:noFill/>
        </p:spPr>
        <p:txBody>
          <a:bodyPr wrap="square" rtlCol="0" anchor="ctr">
            <a:spAutoFit/>
          </a:bodyPr>
          <a:lstStyle>
            <a:defPPr>
              <a:defRPr lang="en-US"/>
            </a:defPPr>
            <a:lvl1pPr algn="r">
              <a:tabLst>
                <a:tab pos="1058383" algn="l"/>
              </a:tabLst>
              <a:defRPr sz="500">
                <a:latin typeface="Avenir Next LT Pro Light" panose="020B0304020202020204" pitchFamily="34" charset="0"/>
              </a:defRPr>
            </a:lvl1pPr>
          </a:lstStyle>
          <a:p>
            <a:pPr algn="l"/>
            <a:r>
              <a:rPr lang="en-GB" sz="629" dirty="0"/>
              <a:t>Management of Customers Pocketbook</a:t>
            </a:r>
          </a:p>
        </p:txBody>
      </p:sp>
      <p:pic>
        <p:nvPicPr>
          <p:cNvPr id="3" name="Graphic 2" descr="Battery charging with solid fill">
            <a:extLst>
              <a:ext uri="{FF2B5EF4-FFF2-40B4-BE49-F238E27FC236}">
                <a16:creationId xmlns:a16="http://schemas.microsoft.com/office/drawing/2014/main" id="{871F3BC3-D5E6-6D3B-3C72-20D63C627ED0}"/>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5224467" y="1187947"/>
            <a:ext cx="646944" cy="646944"/>
          </a:xfrm>
          <a:prstGeom prst="rect">
            <a:avLst/>
          </a:prstGeom>
        </p:spPr>
      </p:pic>
      <p:cxnSp>
        <p:nvCxnSpPr>
          <p:cNvPr id="2" name="Straight Connector 1">
            <a:extLst>
              <a:ext uri="{FF2B5EF4-FFF2-40B4-BE49-F238E27FC236}">
                <a16:creationId xmlns:a16="http://schemas.microsoft.com/office/drawing/2014/main" id="{0635A9BE-DCAA-9B37-8E6A-0B6CE0A3605C}"/>
              </a:ext>
            </a:extLst>
          </p:cNvPr>
          <p:cNvCxnSpPr>
            <a:cxnSpLocks/>
          </p:cNvCxnSpPr>
          <p:nvPr/>
        </p:nvCxnSpPr>
        <p:spPr>
          <a:xfrm flipH="1">
            <a:off x="340030" y="533604"/>
            <a:ext cx="5531381" cy="0"/>
          </a:xfrm>
          <a:prstGeom prst="line">
            <a:avLst/>
          </a:prstGeom>
          <a:ln>
            <a:solidFill>
              <a:srgbClr val="003F48"/>
            </a:solidFill>
          </a:ln>
        </p:spPr>
        <p:style>
          <a:lnRef idx="1">
            <a:schemeClr val="accent1"/>
          </a:lnRef>
          <a:fillRef idx="0">
            <a:schemeClr val="accent1"/>
          </a:fillRef>
          <a:effectRef idx="0">
            <a:schemeClr val="accent1"/>
          </a:effectRef>
          <a:fontRef idx="minor">
            <a:schemeClr val="tx1"/>
          </a:fontRef>
        </p:style>
      </p:cxnSp>
      <p:sp>
        <p:nvSpPr>
          <p:cNvPr id="4" name="Rectangle 3">
            <a:extLst>
              <a:ext uri="{FF2B5EF4-FFF2-40B4-BE49-F238E27FC236}">
                <a16:creationId xmlns:a16="http://schemas.microsoft.com/office/drawing/2014/main" id="{06ABF185-151D-DD70-319F-A971B92EC2D3}"/>
              </a:ext>
            </a:extLst>
          </p:cNvPr>
          <p:cNvSpPr/>
          <p:nvPr/>
        </p:nvSpPr>
        <p:spPr>
          <a:xfrm>
            <a:off x="6295574" y="0"/>
            <a:ext cx="40140" cy="4500000"/>
          </a:xfrm>
          <a:prstGeom prst="rect">
            <a:avLst/>
          </a:prstGeom>
          <a:solidFill>
            <a:srgbClr val="003F4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528"/>
          </a:p>
        </p:txBody>
      </p:sp>
      <p:sp>
        <p:nvSpPr>
          <p:cNvPr id="5" name="TextBox 4">
            <a:extLst>
              <a:ext uri="{FF2B5EF4-FFF2-40B4-BE49-F238E27FC236}">
                <a16:creationId xmlns:a16="http://schemas.microsoft.com/office/drawing/2014/main" id="{3FECA65F-0191-CAC3-1692-3FE3668D4E5A}"/>
              </a:ext>
            </a:extLst>
          </p:cNvPr>
          <p:cNvSpPr txBox="1"/>
          <p:nvPr/>
        </p:nvSpPr>
        <p:spPr>
          <a:xfrm>
            <a:off x="343979" y="1765335"/>
            <a:ext cx="5531381" cy="1682512"/>
          </a:xfrm>
          <a:prstGeom prst="rect">
            <a:avLst/>
          </a:prstGeom>
          <a:noFill/>
        </p:spPr>
        <p:txBody>
          <a:bodyPr wrap="square" lIns="0" rIns="0">
            <a:spAutoFit/>
          </a:bodyPr>
          <a:lstStyle/>
          <a:p>
            <a:pPr>
              <a:spcAft>
                <a:spcPts val="754"/>
              </a:spcAft>
            </a:pPr>
            <a:r>
              <a:rPr lang="en-GB" sz="900" dirty="0">
                <a:latin typeface="Avenir LT Pro 65 Medium" panose="020B0603020203020204" pitchFamily="34" charset="0"/>
              </a:rPr>
              <a:t>To ensure buy-in for the strategy, a case was structured to emphasise the data elements that would need fixing to unlock customer value, such as improving data quality and creating a 360 view of customers. The cost saving benefits were emphasised as much as the revenue potential, as cost saving was a strategic priority at the time.</a:t>
            </a:r>
          </a:p>
          <a:p>
            <a:pPr>
              <a:spcAft>
                <a:spcPts val="754"/>
              </a:spcAft>
            </a:pPr>
            <a:r>
              <a:rPr lang="en-GB" sz="900" dirty="0">
                <a:latin typeface="Avenir LT Pro 65 Medium" panose="020B0603020203020204" pitchFamily="34" charset="0"/>
              </a:rPr>
              <a:t>By articulating the strategy from this perspective, it stood a greater chance of getting the project approved and could then deliver the campaigns to achieve the ROI that other stakeholders were focussed on. If done the other way around and presented all the ideas before the data benefit, buy in may not have been forthcoming.</a:t>
            </a:r>
          </a:p>
          <a:p>
            <a:pPr>
              <a:spcAft>
                <a:spcPts val="754"/>
              </a:spcAft>
            </a:pPr>
            <a:r>
              <a:rPr lang="en-GB" sz="900" dirty="0">
                <a:latin typeface="Avenir LT Pro 65 Medium" panose="020B0603020203020204" pitchFamily="34" charset="0"/>
              </a:rPr>
              <a:t>The approach worked the company moved forward with their customer management strategy, delivering the benefits of the new data capabilities and enabling many of the ideas for increasing customer value.</a:t>
            </a:r>
          </a:p>
        </p:txBody>
      </p:sp>
    </p:spTree>
    <p:extLst>
      <p:ext uri="{BB962C8B-B14F-4D97-AF65-F5344CB8AC3E}">
        <p14:creationId xmlns:p14="http://schemas.microsoft.com/office/powerpoint/2010/main" val="3018357384"/>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21EBFB64-919F-C929-C66E-63648D28B95E}"/>
              </a:ext>
            </a:extLst>
          </p:cNvPr>
          <p:cNvSpPr txBox="1">
            <a:spLocks/>
          </p:cNvSpPr>
          <p:nvPr/>
        </p:nvSpPr>
        <p:spPr>
          <a:xfrm>
            <a:off x="475916" y="792683"/>
            <a:ext cx="5011820" cy="277178"/>
          </a:xfrm>
          <a:prstGeom prst="rect">
            <a:avLst/>
          </a:prstGeom>
          <a:noFill/>
        </p:spPr>
        <p:txBody>
          <a:bodyPr vert="horz" wrap="square" lIns="0" tIns="27153" rIns="54304" bIns="27153" rtlCol="0" anchor="ctr">
            <a:noAutofit/>
          </a:bodyPr>
          <a:lstStyle>
            <a:lvl1pPr defTabSz="914400">
              <a:lnSpc>
                <a:spcPct val="90000"/>
              </a:lnSpc>
              <a:spcBef>
                <a:spcPct val="0"/>
              </a:spcBef>
              <a:buNone/>
              <a:defRPr lang="en-GB" sz="2000" b="1">
                <a:solidFill>
                  <a:schemeClr val="bg1"/>
                </a:solidFill>
                <a:effectLst/>
                <a:latin typeface="Avenir Next LT Pro" panose="020B0504020202020204" pitchFamily="34" charset="0"/>
              </a:defRPr>
            </a:lvl1pPr>
          </a:lstStyle>
          <a:p>
            <a:r>
              <a:rPr lang="en-GB" sz="1188" dirty="0">
                <a:solidFill>
                  <a:srgbClr val="003F48"/>
                </a:solidFill>
                <a:latin typeface="Avenir LT Pro 65 Medium" panose="020B0603020203020204" pitchFamily="34" charset="0"/>
              </a:rPr>
              <a:t>EXAMPLE: GAMING BUSINESS</a:t>
            </a:r>
          </a:p>
        </p:txBody>
      </p:sp>
      <p:sp>
        <p:nvSpPr>
          <p:cNvPr id="7" name="TextBox 6">
            <a:extLst>
              <a:ext uri="{FF2B5EF4-FFF2-40B4-BE49-F238E27FC236}">
                <a16:creationId xmlns:a16="http://schemas.microsoft.com/office/drawing/2014/main" id="{C240B775-AD14-2A12-641C-726293E9F95E}"/>
              </a:ext>
            </a:extLst>
          </p:cNvPr>
          <p:cNvSpPr txBox="1"/>
          <p:nvPr/>
        </p:nvSpPr>
        <p:spPr>
          <a:xfrm>
            <a:off x="3323670" y="348980"/>
            <a:ext cx="2491778" cy="189154"/>
          </a:xfrm>
          <a:prstGeom prst="rect">
            <a:avLst/>
          </a:prstGeom>
          <a:noFill/>
        </p:spPr>
        <p:txBody>
          <a:bodyPr wrap="square" rtlCol="0" anchor="ctr">
            <a:spAutoFit/>
          </a:bodyPr>
          <a:lstStyle/>
          <a:p>
            <a:pPr algn="r">
              <a:tabLst>
                <a:tab pos="1330387" algn="l"/>
              </a:tabLst>
            </a:pPr>
            <a:r>
              <a:rPr lang="en-GB" sz="629" dirty="0">
                <a:latin typeface="Avenir Next LT Pro Light" panose="020B0304020202020204" pitchFamily="34" charset="0"/>
              </a:rPr>
              <a:t>Management of Customers Pocketbook</a:t>
            </a:r>
          </a:p>
        </p:txBody>
      </p:sp>
      <p:sp>
        <p:nvSpPr>
          <p:cNvPr id="9" name="Slide Number Placeholder 5">
            <a:extLst>
              <a:ext uri="{FF2B5EF4-FFF2-40B4-BE49-F238E27FC236}">
                <a16:creationId xmlns:a16="http://schemas.microsoft.com/office/drawing/2014/main" id="{8CE3BA27-4A0B-FD71-1844-002ACBD2F410}"/>
              </a:ext>
            </a:extLst>
          </p:cNvPr>
          <p:cNvSpPr txBox="1">
            <a:spLocks/>
          </p:cNvSpPr>
          <p:nvPr/>
        </p:nvSpPr>
        <p:spPr>
          <a:xfrm>
            <a:off x="5678078" y="335137"/>
            <a:ext cx="303799" cy="216840"/>
          </a:xfrm>
          <a:prstGeom prst="rect">
            <a:avLst/>
          </a:prstGeom>
        </p:spPr>
        <p:txBody>
          <a:bodyPr vert="horz" lIns="54304" tIns="27153" rIns="54304" bIns="27153" rtlCol="0" anchor="ctr"/>
          <a:lstStyle>
            <a:defPPr>
              <a:defRPr lang="en-US"/>
            </a:defPPr>
            <a:lvl1pPr marL="0" algn="r" defTabSz="457200" rtl="0" eaLnBrk="1" latinLnBrk="0" hangingPunct="1">
              <a:defRPr sz="450" kern="1200">
                <a:solidFill>
                  <a:schemeClr val="bg1">
                    <a:lumMod val="85000"/>
                  </a:schemeClr>
                </a:solidFill>
                <a:latin typeface="Avenir Next LT Pro Light" panose="020B0304020202020204" pitchFamily="34" charset="0"/>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AAF318D0-7A32-4883-B264-F6C453FE3576}" type="slidenum">
              <a:rPr lang="en-GB" sz="754" b="1">
                <a:solidFill>
                  <a:schemeClr val="tx1"/>
                </a:solidFill>
                <a:latin typeface="Avenir LT Pro 65 Medium" panose="020B0603020203020204" pitchFamily="34" charset="0"/>
              </a:rPr>
              <a:pPr/>
              <a:t>61</a:t>
            </a:fld>
            <a:endParaRPr lang="en-GB" sz="754" b="1">
              <a:solidFill>
                <a:schemeClr val="tx1"/>
              </a:solidFill>
              <a:latin typeface="Avenir LT Pro 65 Medium" panose="020B0603020203020204" pitchFamily="34" charset="0"/>
            </a:endParaRPr>
          </a:p>
        </p:txBody>
      </p:sp>
      <p:pic>
        <p:nvPicPr>
          <p:cNvPr id="10" name="Picture 9">
            <a:extLst>
              <a:ext uri="{FF2B5EF4-FFF2-40B4-BE49-F238E27FC236}">
                <a16:creationId xmlns:a16="http://schemas.microsoft.com/office/drawing/2014/main" id="{1C2F9397-3001-18B9-D587-3C3A0CC30CBA}"/>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5421446" y="4002749"/>
            <a:ext cx="513264" cy="134110"/>
          </a:xfrm>
          <a:prstGeom prst="rect">
            <a:avLst/>
          </a:prstGeom>
        </p:spPr>
      </p:pic>
      <p:sp>
        <p:nvSpPr>
          <p:cNvPr id="35" name="TextBox 34">
            <a:extLst>
              <a:ext uri="{FF2B5EF4-FFF2-40B4-BE49-F238E27FC236}">
                <a16:creationId xmlns:a16="http://schemas.microsoft.com/office/drawing/2014/main" id="{12628A26-8656-3317-0EA3-B44F7CD99D28}"/>
              </a:ext>
            </a:extLst>
          </p:cNvPr>
          <p:cNvSpPr txBox="1"/>
          <p:nvPr/>
        </p:nvSpPr>
        <p:spPr>
          <a:xfrm>
            <a:off x="475916" y="1257613"/>
            <a:ext cx="4363458" cy="1682512"/>
          </a:xfrm>
          <a:prstGeom prst="rect">
            <a:avLst/>
          </a:prstGeom>
          <a:noFill/>
        </p:spPr>
        <p:txBody>
          <a:bodyPr wrap="square" lIns="0">
            <a:spAutoFit/>
          </a:bodyPr>
          <a:lstStyle/>
          <a:p>
            <a:pPr>
              <a:spcAft>
                <a:spcPts val="754"/>
              </a:spcAft>
            </a:pPr>
            <a:r>
              <a:rPr lang="en-GB" sz="900" dirty="0">
                <a:latin typeface="Avenir LT Pro 65 Medium" panose="020B0603020203020204" pitchFamily="34" charset="0"/>
              </a:rPr>
              <a:t>A large gaming company wanted to convert anonymous online players to known, registered players to increase marketing opportunity, but as the use cases were developed, it became clear that the primary benefit could instead come from personalising the experience of the anonymous players rather than focussing on the registration process.</a:t>
            </a:r>
          </a:p>
          <a:p>
            <a:pPr>
              <a:spcAft>
                <a:spcPts val="754"/>
              </a:spcAft>
            </a:pPr>
            <a:r>
              <a:rPr lang="en-GB" sz="900" dirty="0">
                <a:latin typeface="Avenir LT Pro 65 Medium" panose="020B0603020203020204" pitchFamily="34" charset="0"/>
              </a:rPr>
              <a:t>Delivering this change would involve a larger project of process changes, within both the digital and commercial teams, as well as changes in technology to enable the personalisation into the anonymous player base. This meant key stakeholders needed to be bought into this change in approach. </a:t>
            </a:r>
          </a:p>
          <a:p>
            <a:pPr>
              <a:spcAft>
                <a:spcPts val="754"/>
              </a:spcAft>
            </a:pPr>
            <a:endParaRPr lang="en-GB" sz="900" dirty="0">
              <a:latin typeface="Avenir LT Pro 65 Medium" panose="020B0603020203020204" pitchFamily="34" charset="0"/>
            </a:endParaRPr>
          </a:p>
        </p:txBody>
      </p:sp>
      <p:pic>
        <p:nvPicPr>
          <p:cNvPr id="8" name="Graphic 7" descr="Dice with solid fill">
            <a:extLst>
              <a:ext uri="{FF2B5EF4-FFF2-40B4-BE49-F238E27FC236}">
                <a16:creationId xmlns:a16="http://schemas.microsoft.com/office/drawing/2014/main" id="{5E57624A-B485-27E4-B5CD-033E722F7BA1}"/>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4879514" y="1200795"/>
            <a:ext cx="1083863" cy="1083863"/>
          </a:xfrm>
          <a:prstGeom prst="rect">
            <a:avLst/>
          </a:prstGeom>
        </p:spPr>
      </p:pic>
      <p:cxnSp>
        <p:nvCxnSpPr>
          <p:cNvPr id="2" name="Straight Connector 1">
            <a:extLst>
              <a:ext uri="{FF2B5EF4-FFF2-40B4-BE49-F238E27FC236}">
                <a16:creationId xmlns:a16="http://schemas.microsoft.com/office/drawing/2014/main" id="{E1AB6075-C3D7-CA3D-C74F-618EC199DD26}"/>
              </a:ext>
            </a:extLst>
          </p:cNvPr>
          <p:cNvCxnSpPr>
            <a:cxnSpLocks/>
          </p:cNvCxnSpPr>
          <p:nvPr/>
        </p:nvCxnSpPr>
        <p:spPr>
          <a:xfrm flipH="1">
            <a:off x="475916" y="533604"/>
            <a:ext cx="5456337" cy="0"/>
          </a:xfrm>
          <a:prstGeom prst="line">
            <a:avLst/>
          </a:prstGeom>
          <a:ln>
            <a:solidFill>
              <a:srgbClr val="003F48"/>
            </a:solidFill>
          </a:ln>
        </p:spPr>
        <p:style>
          <a:lnRef idx="1">
            <a:schemeClr val="accent1"/>
          </a:lnRef>
          <a:fillRef idx="0">
            <a:schemeClr val="accent1"/>
          </a:fillRef>
          <a:effectRef idx="0">
            <a:schemeClr val="accent1"/>
          </a:effectRef>
          <a:fontRef idx="minor">
            <a:schemeClr val="tx1"/>
          </a:fontRef>
        </p:style>
      </p:cxnSp>
      <p:sp>
        <p:nvSpPr>
          <p:cNvPr id="3" name="Rectangle 2">
            <a:extLst>
              <a:ext uri="{FF2B5EF4-FFF2-40B4-BE49-F238E27FC236}">
                <a16:creationId xmlns:a16="http://schemas.microsoft.com/office/drawing/2014/main" id="{1383CE93-7B76-DAC6-DE2C-6FA997B6E741}"/>
              </a:ext>
            </a:extLst>
          </p:cNvPr>
          <p:cNvSpPr/>
          <p:nvPr/>
        </p:nvSpPr>
        <p:spPr>
          <a:xfrm>
            <a:off x="0" y="0"/>
            <a:ext cx="40140" cy="4500000"/>
          </a:xfrm>
          <a:prstGeom prst="rect">
            <a:avLst/>
          </a:prstGeom>
          <a:solidFill>
            <a:srgbClr val="003F4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528"/>
          </a:p>
        </p:txBody>
      </p:sp>
      <p:sp>
        <p:nvSpPr>
          <p:cNvPr id="4" name="TextBox 3">
            <a:extLst>
              <a:ext uri="{FF2B5EF4-FFF2-40B4-BE49-F238E27FC236}">
                <a16:creationId xmlns:a16="http://schemas.microsoft.com/office/drawing/2014/main" id="{04DABAB0-5A29-5CA2-4F5F-57A31B8A6E3F}"/>
              </a:ext>
            </a:extLst>
          </p:cNvPr>
          <p:cNvSpPr txBox="1"/>
          <p:nvPr/>
        </p:nvSpPr>
        <p:spPr>
          <a:xfrm>
            <a:off x="475916" y="2699992"/>
            <a:ext cx="5505961" cy="887422"/>
          </a:xfrm>
          <a:prstGeom prst="rect">
            <a:avLst/>
          </a:prstGeom>
          <a:noFill/>
        </p:spPr>
        <p:txBody>
          <a:bodyPr wrap="square" lIns="0">
            <a:spAutoFit/>
          </a:bodyPr>
          <a:lstStyle/>
          <a:p>
            <a:pPr>
              <a:spcAft>
                <a:spcPts val="754"/>
              </a:spcAft>
            </a:pPr>
            <a:r>
              <a:rPr lang="en-GB" sz="900" dirty="0">
                <a:latin typeface="Avenir LT Pro 65 Medium" panose="020B0603020203020204" pitchFamily="34" charset="0"/>
              </a:rPr>
              <a:t>To help them understand and get buy-in, the strategy was articulated in terms of the additional return the business could get from current players, explaining why this was of greater benefit than the original assumed goal of driving player sign-ups.</a:t>
            </a:r>
          </a:p>
          <a:p>
            <a:pPr>
              <a:spcAft>
                <a:spcPts val="754"/>
              </a:spcAft>
            </a:pPr>
            <a:r>
              <a:rPr lang="en-GB" sz="900" dirty="0">
                <a:latin typeface="Avenir LT Pro 65 Medium" panose="020B0603020203020204" pitchFamily="34" charset="0"/>
              </a:rPr>
              <a:t>This became a much stronger – and ultimately successful – strategy and was unanimously approved by the key stakeholders.</a:t>
            </a:r>
          </a:p>
        </p:txBody>
      </p:sp>
    </p:spTree>
    <p:extLst>
      <p:ext uri="{BB962C8B-B14F-4D97-AF65-F5344CB8AC3E}">
        <p14:creationId xmlns:p14="http://schemas.microsoft.com/office/powerpoint/2010/main" val="517850654"/>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Title 1">
            <a:extLst>
              <a:ext uri="{FF2B5EF4-FFF2-40B4-BE49-F238E27FC236}">
                <a16:creationId xmlns:a16="http://schemas.microsoft.com/office/drawing/2014/main" id="{8921DEAF-9961-98DB-AE37-56150F552746}"/>
              </a:ext>
            </a:extLst>
          </p:cNvPr>
          <p:cNvSpPr txBox="1">
            <a:spLocks/>
          </p:cNvSpPr>
          <p:nvPr/>
        </p:nvSpPr>
        <p:spPr>
          <a:xfrm>
            <a:off x="340029" y="779070"/>
            <a:ext cx="4091587" cy="277178"/>
          </a:xfrm>
          <a:prstGeom prst="rect">
            <a:avLst/>
          </a:prstGeom>
          <a:noFill/>
        </p:spPr>
        <p:txBody>
          <a:bodyPr vert="horz" wrap="square" lIns="0" tIns="27153" rIns="0" bIns="27153" rtlCol="0" anchor="ctr">
            <a:noAutofit/>
          </a:bodyPr>
          <a:lstStyle>
            <a:lvl1pPr defTabSz="914400">
              <a:lnSpc>
                <a:spcPct val="90000"/>
              </a:lnSpc>
              <a:spcBef>
                <a:spcPct val="0"/>
              </a:spcBef>
              <a:buNone/>
              <a:defRPr lang="en-GB" sz="2000" b="1">
                <a:solidFill>
                  <a:schemeClr val="bg1"/>
                </a:solidFill>
                <a:effectLst/>
                <a:latin typeface="Avenir Next LT Pro" panose="020B0504020202020204" pitchFamily="34" charset="0"/>
              </a:defRPr>
            </a:lvl1pPr>
          </a:lstStyle>
          <a:p>
            <a:r>
              <a:rPr lang="en-GB" sz="1188" dirty="0">
                <a:solidFill>
                  <a:srgbClr val="003F48"/>
                </a:solidFill>
                <a:latin typeface="Avenir LT Pro 65 Medium" panose="020B0603020203020204" pitchFamily="34" charset="0"/>
              </a:rPr>
              <a:t>CREATING A ROADMAP FOR CHANGE</a:t>
            </a:r>
          </a:p>
        </p:txBody>
      </p:sp>
      <p:sp>
        <p:nvSpPr>
          <p:cNvPr id="33" name="Slide Number Placeholder 5">
            <a:extLst>
              <a:ext uri="{FF2B5EF4-FFF2-40B4-BE49-F238E27FC236}">
                <a16:creationId xmlns:a16="http://schemas.microsoft.com/office/drawing/2014/main" id="{F792FFBF-BAE8-9FE0-F7F2-688DA693992F}"/>
              </a:ext>
            </a:extLst>
          </p:cNvPr>
          <p:cNvSpPr txBox="1">
            <a:spLocks/>
          </p:cNvSpPr>
          <p:nvPr/>
        </p:nvSpPr>
        <p:spPr>
          <a:xfrm>
            <a:off x="292863" y="333108"/>
            <a:ext cx="303799" cy="216840"/>
          </a:xfrm>
          <a:prstGeom prst="rect">
            <a:avLst/>
          </a:prstGeom>
        </p:spPr>
        <p:txBody>
          <a:bodyPr vert="horz" lIns="54304" tIns="27153" rIns="54304" bIns="27153" rtlCol="0" anchor="ctr"/>
          <a:lstStyle>
            <a:defPPr>
              <a:defRPr lang="en-US"/>
            </a:defPPr>
            <a:lvl1pPr algn="r">
              <a:defRPr sz="600" b="1">
                <a:latin typeface="Avenir Next LT Pro" panose="020B0504020202020204" pitchFamily="34" charset="0"/>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l"/>
            <a:fld id="{AAF318D0-7A32-4883-B264-F6C453FE3576}" type="slidenum">
              <a:rPr lang="en-GB" sz="754">
                <a:latin typeface="Avenir LT Pro 65 Medium" panose="020B0603020203020204" pitchFamily="34" charset="0"/>
              </a:rPr>
              <a:pPr algn="l"/>
              <a:t>62</a:t>
            </a:fld>
            <a:endParaRPr lang="en-GB" sz="754">
              <a:latin typeface="Avenir LT Pro 65 Medium" panose="020B0603020203020204" pitchFamily="34" charset="0"/>
            </a:endParaRPr>
          </a:p>
        </p:txBody>
      </p:sp>
      <p:pic>
        <p:nvPicPr>
          <p:cNvPr id="34" name="Picture 33">
            <a:extLst>
              <a:ext uri="{FF2B5EF4-FFF2-40B4-BE49-F238E27FC236}">
                <a16:creationId xmlns:a16="http://schemas.microsoft.com/office/drawing/2014/main" id="{12F2AC17-78C2-BA91-BEBC-9E975D9EACE5}"/>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340029" y="4007759"/>
            <a:ext cx="513264" cy="134110"/>
          </a:xfrm>
          <a:prstGeom prst="rect">
            <a:avLst/>
          </a:prstGeom>
        </p:spPr>
      </p:pic>
      <p:sp>
        <p:nvSpPr>
          <p:cNvPr id="35" name="TextBox 34">
            <a:extLst>
              <a:ext uri="{FF2B5EF4-FFF2-40B4-BE49-F238E27FC236}">
                <a16:creationId xmlns:a16="http://schemas.microsoft.com/office/drawing/2014/main" id="{2572BF99-42E6-CC5E-0CAB-093E2C3EF361}"/>
              </a:ext>
            </a:extLst>
          </p:cNvPr>
          <p:cNvSpPr txBox="1"/>
          <p:nvPr/>
        </p:nvSpPr>
        <p:spPr>
          <a:xfrm>
            <a:off x="436511" y="346951"/>
            <a:ext cx="2491778" cy="189154"/>
          </a:xfrm>
          <a:prstGeom prst="rect">
            <a:avLst/>
          </a:prstGeom>
          <a:noFill/>
        </p:spPr>
        <p:txBody>
          <a:bodyPr wrap="square" rtlCol="0" anchor="ctr">
            <a:spAutoFit/>
          </a:bodyPr>
          <a:lstStyle>
            <a:defPPr>
              <a:defRPr lang="en-US"/>
            </a:defPPr>
            <a:lvl1pPr algn="r">
              <a:tabLst>
                <a:tab pos="1058383" algn="l"/>
              </a:tabLst>
              <a:defRPr sz="500">
                <a:latin typeface="Avenir Next LT Pro Light" panose="020B0304020202020204" pitchFamily="34" charset="0"/>
              </a:defRPr>
            </a:lvl1pPr>
          </a:lstStyle>
          <a:p>
            <a:pPr algn="l"/>
            <a:r>
              <a:rPr lang="en-GB" sz="629" dirty="0"/>
              <a:t>Management of Customers Pocketbook</a:t>
            </a:r>
          </a:p>
        </p:txBody>
      </p:sp>
      <p:sp>
        <p:nvSpPr>
          <p:cNvPr id="3" name="TextBox 2">
            <a:extLst>
              <a:ext uri="{FF2B5EF4-FFF2-40B4-BE49-F238E27FC236}">
                <a16:creationId xmlns:a16="http://schemas.microsoft.com/office/drawing/2014/main" id="{977AE717-7BE7-BCFA-E8F2-96ECDEB95EDF}"/>
              </a:ext>
            </a:extLst>
          </p:cNvPr>
          <p:cNvSpPr txBox="1"/>
          <p:nvPr/>
        </p:nvSpPr>
        <p:spPr>
          <a:xfrm>
            <a:off x="340029" y="2336723"/>
            <a:ext cx="5531382" cy="415498"/>
          </a:xfrm>
          <a:prstGeom prst="rect">
            <a:avLst/>
          </a:prstGeom>
          <a:noFill/>
          <a:ln>
            <a:noFill/>
          </a:ln>
          <a:effectLst/>
        </p:spPr>
        <p:style>
          <a:lnRef idx="2">
            <a:schemeClr val="accent1">
              <a:shade val="15000"/>
            </a:schemeClr>
          </a:lnRef>
          <a:fillRef idx="1">
            <a:schemeClr val="accent1"/>
          </a:fillRef>
          <a:effectRef idx="0">
            <a:schemeClr val="accent1"/>
          </a:effectRef>
          <a:fontRef idx="minor">
            <a:schemeClr val="lt1"/>
          </a:fontRef>
        </p:style>
        <p:txBody>
          <a:bodyPr wrap="square" lIns="0" tIns="0" rIns="0" bIns="0" rtlCol="0" anchor="ctr">
            <a:spAutoFit/>
          </a:bodyPr>
          <a:lstStyle>
            <a:defPPr>
              <a:defRPr lang="en-US"/>
            </a:defPPr>
            <a:lvl1pPr marL="90488">
              <a:defRPr sz="500" b="1">
                <a:latin typeface="Avenir LT Pro 65 Medium" panose="020B0603020203020204" pitchFamily="34" charset="0"/>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marL="0"/>
            <a:r>
              <a:rPr lang="en-GB" sz="900" dirty="0">
                <a:solidFill>
                  <a:srgbClr val="003F48"/>
                </a:solidFill>
              </a:rPr>
              <a:t>WHAT ARE THE TIMELINES AND DEPENDENCIES?</a:t>
            </a:r>
          </a:p>
          <a:p>
            <a:pPr marL="0" defTabSz="574700">
              <a:spcAft>
                <a:spcPts val="357"/>
              </a:spcAft>
              <a:defRPr/>
            </a:pPr>
            <a:r>
              <a:rPr lang="en-GB" sz="900" b="0" dirty="0">
                <a:solidFill>
                  <a:prstClr val="black"/>
                </a:solidFill>
              </a:rPr>
              <a:t>Set deadlines for each stage of the project and map out what needs to be done before each activity can begin.</a:t>
            </a:r>
          </a:p>
        </p:txBody>
      </p:sp>
      <p:sp>
        <p:nvSpPr>
          <p:cNvPr id="8" name="TextBox 7">
            <a:extLst>
              <a:ext uri="{FF2B5EF4-FFF2-40B4-BE49-F238E27FC236}">
                <a16:creationId xmlns:a16="http://schemas.microsoft.com/office/drawing/2014/main" id="{7C72E699-E750-2418-D0D8-E998E06CDEAA}"/>
              </a:ext>
            </a:extLst>
          </p:cNvPr>
          <p:cNvSpPr txBox="1"/>
          <p:nvPr/>
        </p:nvSpPr>
        <p:spPr>
          <a:xfrm>
            <a:off x="340029" y="3452075"/>
            <a:ext cx="5531382" cy="276999"/>
          </a:xfrm>
          <a:prstGeom prst="rect">
            <a:avLst/>
          </a:prstGeom>
          <a:noFill/>
          <a:ln>
            <a:noFill/>
          </a:ln>
          <a:effectLst/>
        </p:spPr>
        <p:style>
          <a:lnRef idx="2">
            <a:schemeClr val="accent1">
              <a:shade val="15000"/>
            </a:schemeClr>
          </a:lnRef>
          <a:fillRef idx="1">
            <a:schemeClr val="accent1"/>
          </a:fillRef>
          <a:effectRef idx="0">
            <a:schemeClr val="accent1"/>
          </a:effectRef>
          <a:fontRef idx="minor">
            <a:schemeClr val="lt1"/>
          </a:fontRef>
        </p:style>
        <p:txBody>
          <a:bodyPr wrap="square" lIns="0" tIns="0" rIns="0" bIns="0" rtlCol="0" anchor="ctr">
            <a:spAutoFit/>
          </a:bodyPr>
          <a:lstStyle>
            <a:defPPr>
              <a:defRPr lang="en-US"/>
            </a:defPPr>
            <a:lvl1pPr marL="90488">
              <a:defRPr sz="500" b="1">
                <a:latin typeface="Avenir LT Pro 65 Medium" panose="020B0603020203020204" pitchFamily="34" charset="0"/>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marL="0"/>
            <a:r>
              <a:rPr lang="en-GB" sz="900" dirty="0">
                <a:solidFill>
                  <a:srgbClr val="003F48"/>
                </a:solidFill>
              </a:rPr>
              <a:t>HOW DO YOU MEASURE THE CHANGE?</a:t>
            </a:r>
          </a:p>
          <a:p>
            <a:pPr marL="0" defTabSz="574700">
              <a:spcAft>
                <a:spcPts val="357"/>
              </a:spcAft>
              <a:defRPr/>
            </a:pPr>
            <a:r>
              <a:rPr lang="en-GB" sz="900" b="0" dirty="0">
                <a:solidFill>
                  <a:prstClr val="black"/>
                </a:solidFill>
              </a:rPr>
              <a:t>Set KPIs and keep everything focussed on delivering the benefits set out in your business case.</a:t>
            </a:r>
            <a:endParaRPr lang="en-GB" sz="900" b="0" dirty="0">
              <a:solidFill>
                <a:schemeClr val="tx1"/>
              </a:solidFill>
            </a:endParaRPr>
          </a:p>
        </p:txBody>
      </p:sp>
      <p:sp>
        <p:nvSpPr>
          <p:cNvPr id="12" name="TextBox 11">
            <a:extLst>
              <a:ext uri="{FF2B5EF4-FFF2-40B4-BE49-F238E27FC236}">
                <a16:creationId xmlns:a16="http://schemas.microsoft.com/office/drawing/2014/main" id="{EF5C6957-90D7-F894-5A6E-4F7D53FB7226}"/>
              </a:ext>
            </a:extLst>
          </p:cNvPr>
          <p:cNvSpPr txBox="1"/>
          <p:nvPr/>
        </p:nvSpPr>
        <p:spPr>
          <a:xfrm>
            <a:off x="340029" y="2894399"/>
            <a:ext cx="5531382" cy="415498"/>
          </a:xfrm>
          <a:prstGeom prst="rect">
            <a:avLst/>
          </a:prstGeom>
          <a:noFill/>
          <a:ln>
            <a:noFill/>
          </a:ln>
          <a:effectLst/>
        </p:spPr>
        <p:style>
          <a:lnRef idx="2">
            <a:schemeClr val="accent1">
              <a:shade val="15000"/>
            </a:schemeClr>
          </a:lnRef>
          <a:fillRef idx="1">
            <a:schemeClr val="accent1"/>
          </a:fillRef>
          <a:effectRef idx="0">
            <a:schemeClr val="accent1"/>
          </a:effectRef>
          <a:fontRef idx="minor">
            <a:schemeClr val="lt1"/>
          </a:fontRef>
        </p:style>
        <p:txBody>
          <a:bodyPr wrap="square" lIns="0" tIns="0" rIns="0" bIns="0" rtlCol="0" anchor="ctr">
            <a:spAutoFit/>
          </a:bodyPr>
          <a:lstStyle>
            <a:defPPr>
              <a:defRPr lang="en-US"/>
            </a:defPPr>
            <a:lvl1pPr marL="90488">
              <a:defRPr sz="500" b="1">
                <a:latin typeface="Avenir LT Pro 65 Medium" panose="020B0603020203020204" pitchFamily="34" charset="0"/>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marL="0"/>
            <a:r>
              <a:rPr lang="en-GB" sz="900" dirty="0">
                <a:solidFill>
                  <a:srgbClr val="003F48"/>
                </a:solidFill>
              </a:rPr>
              <a:t>WHAT ARE THE RISKS AND ISSUES?</a:t>
            </a:r>
          </a:p>
          <a:p>
            <a:pPr marL="0" defTabSz="574700">
              <a:spcAft>
                <a:spcPts val="357"/>
              </a:spcAft>
              <a:defRPr/>
            </a:pPr>
            <a:r>
              <a:rPr lang="en-GB" sz="900" b="0" dirty="0">
                <a:solidFill>
                  <a:prstClr val="black"/>
                </a:solidFill>
              </a:rPr>
              <a:t>Identify anything that could hold up the delivery, such as unproven technology or lack of resources, and put adequate mitigations in place to avoid or minimise them.</a:t>
            </a:r>
          </a:p>
        </p:txBody>
      </p:sp>
      <p:sp>
        <p:nvSpPr>
          <p:cNvPr id="16" name="TextBox 15">
            <a:extLst>
              <a:ext uri="{FF2B5EF4-FFF2-40B4-BE49-F238E27FC236}">
                <a16:creationId xmlns:a16="http://schemas.microsoft.com/office/drawing/2014/main" id="{02E954D4-3029-DDE2-8C02-7283DA4E61B0}"/>
              </a:ext>
            </a:extLst>
          </p:cNvPr>
          <p:cNvSpPr txBox="1"/>
          <p:nvPr/>
        </p:nvSpPr>
        <p:spPr>
          <a:xfrm>
            <a:off x="340029" y="1779047"/>
            <a:ext cx="5531382" cy="415498"/>
          </a:xfrm>
          <a:prstGeom prst="rect">
            <a:avLst/>
          </a:prstGeom>
          <a:noFill/>
          <a:ln>
            <a:noFill/>
          </a:ln>
          <a:effectLst/>
        </p:spPr>
        <p:style>
          <a:lnRef idx="2">
            <a:schemeClr val="accent1">
              <a:shade val="15000"/>
            </a:schemeClr>
          </a:lnRef>
          <a:fillRef idx="1">
            <a:schemeClr val="accent1"/>
          </a:fillRef>
          <a:effectRef idx="0">
            <a:schemeClr val="accent1"/>
          </a:effectRef>
          <a:fontRef idx="minor">
            <a:schemeClr val="lt1"/>
          </a:fontRef>
        </p:style>
        <p:txBody>
          <a:bodyPr wrap="square" lIns="0" tIns="0" rIns="0" bIns="0" rtlCol="0" anchor="ctr">
            <a:spAutoFit/>
          </a:bodyPr>
          <a:lstStyle>
            <a:defPPr>
              <a:defRPr lang="en-US"/>
            </a:defPPr>
            <a:lvl1pPr algn="ctr">
              <a:defRPr sz="500" b="1">
                <a:solidFill>
                  <a:schemeClr val="lt1"/>
                </a:solidFill>
                <a:latin typeface="Avenir LT Pro 65 Medium" panose="020B0603020203020204" pitchFamily="34" charset="0"/>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algn="l"/>
            <a:r>
              <a:rPr lang="en-GB" sz="900" dirty="0">
                <a:solidFill>
                  <a:srgbClr val="003F48"/>
                </a:solidFill>
              </a:rPr>
              <a:t>CAN THE CHANGE BE DELIVERED AS BITESIZE PROJECTS?</a:t>
            </a:r>
          </a:p>
          <a:p>
            <a:pPr algn="l" defTabSz="574700">
              <a:spcAft>
                <a:spcPts val="357"/>
              </a:spcAft>
              <a:defRPr/>
            </a:pPr>
            <a:r>
              <a:rPr lang="en-GB" sz="900" b="0" dirty="0">
                <a:solidFill>
                  <a:prstClr val="black"/>
                </a:solidFill>
              </a:rPr>
              <a:t>Early successes add significant momentum to a project as stakeholder confidence and benefit increases. Prioritise these bitesize pieces in the right sequence to satisfy the key stakeholders.</a:t>
            </a:r>
          </a:p>
        </p:txBody>
      </p:sp>
      <p:sp>
        <p:nvSpPr>
          <p:cNvPr id="20" name="TextBox 19">
            <a:extLst>
              <a:ext uri="{FF2B5EF4-FFF2-40B4-BE49-F238E27FC236}">
                <a16:creationId xmlns:a16="http://schemas.microsoft.com/office/drawing/2014/main" id="{8FCA6502-7BF4-B746-C2A2-F39E265C910E}"/>
              </a:ext>
            </a:extLst>
          </p:cNvPr>
          <p:cNvSpPr txBox="1"/>
          <p:nvPr/>
        </p:nvSpPr>
        <p:spPr>
          <a:xfrm>
            <a:off x="340029" y="1359870"/>
            <a:ext cx="5531382" cy="276999"/>
          </a:xfrm>
          <a:prstGeom prst="rect">
            <a:avLst/>
          </a:prstGeom>
          <a:noFill/>
          <a:ln>
            <a:noFill/>
          </a:ln>
          <a:effectLst/>
        </p:spPr>
        <p:style>
          <a:lnRef idx="2">
            <a:schemeClr val="accent1">
              <a:shade val="15000"/>
            </a:schemeClr>
          </a:lnRef>
          <a:fillRef idx="1">
            <a:schemeClr val="accent1"/>
          </a:fillRef>
          <a:effectRef idx="0">
            <a:schemeClr val="accent1"/>
          </a:effectRef>
          <a:fontRef idx="minor">
            <a:schemeClr val="lt1"/>
          </a:fontRef>
        </p:style>
        <p:txBody>
          <a:bodyPr wrap="square" lIns="0" tIns="0" rIns="0" bIns="0" rtlCol="0" anchor="ctr">
            <a:spAutoFit/>
          </a:bodyPr>
          <a:lstStyle>
            <a:defPPr>
              <a:defRPr lang="en-US"/>
            </a:defPPr>
            <a:lvl1pPr marL="90488">
              <a:defRPr sz="500" b="1">
                <a:latin typeface="Avenir LT Pro 65 Medium" panose="020B0603020203020204" pitchFamily="34" charset="0"/>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marL="0"/>
            <a:r>
              <a:rPr lang="en-GB" sz="900" dirty="0">
                <a:solidFill>
                  <a:srgbClr val="003F48"/>
                </a:solidFill>
              </a:rPr>
              <a:t>ARE ALL STAKEHOLDERS ALIGNED?</a:t>
            </a:r>
          </a:p>
          <a:p>
            <a:pPr marL="0"/>
            <a:r>
              <a:rPr lang="en-GB" sz="900" b="0" dirty="0">
                <a:solidFill>
                  <a:schemeClr val="tx1"/>
                </a:solidFill>
              </a:rPr>
              <a:t>Make sure everybody involved with the project is clear on its aims, timeframes and expected outcomes.</a:t>
            </a:r>
          </a:p>
        </p:txBody>
      </p:sp>
      <p:cxnSp>
        <p:nvCxnSpPr>
          <p:cNvPr id="2" name="Straight Connector 1">
            <a:extLst>
              <a:ext uri="{FF2B5EF4-FFF2-40B4-BE49-F238E27FC236}">
                <a16:creationId xmlns:a16="http://schemas.microsoft.com/office/drawing/2014/main" id="{5919963E-A11A-9A8F-1EBF-69AF0CB07A66}"/>
              </a:ext>
            </a:extLst>
          </p:cNvPr>
          <p:cNvCxnSpPr>
            <a:cxnSpLocks/>
          </p:cNvCxnSpPr>
          <p:nvPr/>
        </p:nvCxnSpPr>
        <p:spPr>
          <a:xfrm flipH="1">
            <a:off x="340030" y="533604"/>
            <a:ext cx="5531381" cy="0"/>
          </a:xfrm>
          <a:prstGeom prst="line">
            <a:avLst/>
          </a:prstGeom>
          <a:ln>
            <a:solidFill>
              <a:srgbClr val="003F48"/>
            </a:solidFill>
          </a:ln>
        </p:spPr>
        <p:style>
          <a:lnRef idx="1">
            <a:schemeClr val="accent1"/>
          </a:lnRef>
          <a:fillRef idx="0">
            <a:schemeClr val="accent1"/>
          </a:fillRef>
          <a:effectRef idx="0">
            <a:schemeClr val="accent1"/>
          </a:effectRef>
          <a:fontRef idx="minor">
            <a:schemeClr val="tx1"/>
          </a:fontRef>
        </p:style>
      </p:cxnSp>
      <p:sp>
        <p:nvSpPr>
          <p:cNvPr id="4" name="Rectangle 3">
            <a:extLst>
              <a:ext uri="{FF2B5EF4-FFF2-40B4-BE49-F238E27FC236}">
                <a16:creationId xmlns:a16="http://schemas.microsoft.com/office/drawing/2014/main" id="{D25ABCB9-2DEA-B779-85A7-F71A7440093C}"/>
              </a:ext>
            </a:extLst>
          </p:cNvPr>
          <p:cNvSpPr/>
          <p:nvPr/>
        </p:nvSpPr>
        <p:spPr>
          <a:xfrm>
            <a:off x="6295574" y="0"/>
            <a:ext cx="40140" cy="4500000"/>
          </a:xfrm>
          <a:prstGeom prst="rect">
            <a:avLst/>
          </a:prstGeom>
          <a:solidFill>
            <a:srgbClr val="003F4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528"/>
          </a:p>
        </p:txBody>
      </p:sp>
    </p:spTree>
    <p:extLst>
      <p:ext uri="{BB962C8B-B14F-4D97-AF65-F5344CB8AC3E}">
        <p14:creationId xmlns:p14="http://schemas.microsoft.com/office/powerpoint/2010/main" val="559492982"/>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21EBFB64-919F-C929-C66E-63648D28B95E}"/>
              </a:ext>
            </a:extLst>
          </p:cNvPr>
          <p:cNvSpPr txBox="1">
            <a:spLocks/>
          </p:cNvSpPr>
          <p:nvPr/>
        </p:nvSpPr>
        <p:spPr>
          <a:xfrm>
            <a:off x="475916" y="792683"/>
            <a:ext cx="5011820" cy="277178"/>
          </a:xfrm>
          <a:prstGeom prst="rect">
            <a:avLst/>
          </a:prstGeom>
          <a:noFill/>
        </p:spPr>
        <p:txBody>
          <a:bodyPr vert="horz" wrap="square" lIns="0" tIns="27153" rIns="54304" bIns="27153" rtlCol="0" anchor="ctr">
            <a:noAutofit/>
          </a:bodyPr>
          <a:lstStyle>
            <a:lvl1pPr defTabSz="914400">
              <a:lnSpc>
                <a:spcPct val="90000"/>
              </a:lnSpc>
              <a:spcBef>
                <a:spcPct val="0"/>
              </a:spcBef>
              <a:buNone/>
              <a:defRPr lang="en-GB" sz="2000" b="1">
                <a:solidFill>
                  <a:schemeClr val="bg1"/>
                </a:solidFill>
                <a:effectLst/>
                <a:latin typeface="Avenir Next LT Pro" panose="020B0504020202020204" pitchFamily="34" charset="0"/>
              </a:defRPr>
            </a:lvl1pPr>
          </a:lstStyle>
          <a:p>
            <a:r>
              <a:rPr lang="en-GB" sz="1188" dirty="0">
                <a:solidFill>
                  <a:srgbClr val="003F48"/>
                </a:solidFill>
                <a:latin typeface="Avenir LT Pro 65 Medium" panose="020B0603020203020204" pitchFamily="34" charset="0"/>
              </a:rPr>
              <a:t>HOW TO DELIVER CHANGE</a:t>
            </a:r>
          </a:p>
        </p:txBody>
      </p:sp>
      <p:sp>
        <p:nvSpPr>
          <p:cNvPr id="7" name="TextBox 6">
            <a:extLst>
              <a:ext uri="{FF2B5EF4-FFF2-40B4-BE49-F238E27FC236}">
                <a16:creationId xmlns:a16="http://schemas.microsoft.com/office/drawing/2014/main" id="{C240B775-AD14-2A12-641C-726293E9F95E}"/>
              </a:ext>
            </a:extLst>
          </p:cNvPr>
          <p:cNvSpPr txBox="1"/>
          <p:nvPr/>
        </p:nvSpPr>
        <p:spPr>
          <a:xfrm>
            <a:off x="3323670" y="348980"/>
            <a:ext cx="2491778" cy="189154"/>
          </a:xfrm>
          <a:prstGeom prst="rect">
            <a:avLst/>
          </a:prstGeom>
          <a:noFill/>
        </p:spPr>
        <p:txBody>
          <a:bodyPr wrap="square" rtlCol="0" anchor="ctr">
            <a:spAutoFit/>
          </a:bodyPr>
          <a:lstStyle/>
          <a:p>
            <a:pPr algn="r">
              <a:tabLst>
                <a:tab pos="1330387" algn="l"/>
              </a:tabLst>
            </a:pPr>
            <a:r>
              <a:rPr lang="en-GB" sz="629" dirty="0">
                <a:latin typeface="Avenir Next LT Pro Light" panose="020B0304020202020204" pitchFamily="34" charset="0"/>
              </a:rPr>
              <a:t>Management of Customers Pocketbook</a:t>
            </a:r>
          </a:p>
        </p:txBody>
      </p:sp>
      <p:sp>
        <p:nvSpPr>
          <p:cNvPr id="9" name="Slide Number Placeholder 5">
            <a:extLst>
              <a:ext uri="{FF2B5EF4-FFF2-40B4-BE49-F238E27FC236}">
                <a16:creationId xmlns:a16="http://schemas.microsoft.com/office/drawing/2014/main" id="{8CE3BA27-4A0B-FD71-1844-002ACBD2F410}"/>
              </a:ext>
            </a:extLst>
          </p:cNvPr>
          <p:cNvSpPr txBox="1">
            <a:spLocks/>
          </p:cNvSpPr>
          <p:nvPr/>
        </p:nvSpPr>
        <p:spPr>
          <a:xfrm>
            <a:off x="5678078" y="335137"/>
            <a:ext cx="303799" cy="216840"/>
          </a:xfrm>
          <a:prstGeom prst="rect">
            <a:avLst/>
          </a:prstGeom>
        </p:spPr>
        <p:txBody>
          <a:bodyPr vert="horz" lIns="54304" tIns="27153" rIns="54304" bIns="27153" rtlCol="0" anchor="ctr"/>
          <a:lstStyle>
            <a:defPPr>
              <a:defRPr lang="en-US"/>
            </a:defPPr>
            <a:lvl1pPr marL="0" algn="r" defTabSz="457200" rtl="0" eaLnBrk="1" latinLnBrk="0" hangingPunct="1">
              <a:defRPr sz="450" kern="1200">
                <a:solidFill>
                  <a:schemeClr val="bg1">
                    <a:lumMod val="85000"/>
                  </a:schemeClr>
                </a:solidFill>
                <a:latin typeface="Avenir Next LT Pro Light" panose="020B0304020202020204" pitchFamily="34" charset="0"/>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AAF318D0-7A32-4883-B264-F6C453FE3576}" type="slidenum">
              <a:rPr lang="en-GB" sz="754" b="1">
                <a:solidFill>
                  <a:schemeClr val="tx1"/>
                </a:solidFill>
                <a:latin typeface="Avenir LT Pro 65 Medium" panose="020B0603020203020204" pitchFamily="34" charset="0"/>
              </a:rPr>
              <a:pPr/>
              <a:t>63</a:t>
            </a:fld>
            <a:endParaRPr lang="en-GB" sz="754" b="1">
              <a:solidFill>
                <a:schemeClr val="tx1"/>
              </a:solidFill>
              <a:latin typeface="Avenir LT Pro 65 Medium" panose="020B0603020203020204" pitchFamily="34" charset="0"/>
            </a:endParaRPr>
          </a:p>
        </p:txBody>
      </p:sp>
      <p:pic>
        <p:nvPicPr>
          <p:cNvPr id="10" name="Picture 9">
            <a:extLst>
              <a:ext uri="{FF2B5EF4-FFF2-40B4-BE49-F238E27FC236}">
                <a16:creationId xmlns:a16="http://schemas.microsoft.com/office/drawing/2014/main" id="{1C2F9397-3001-18B9-D587-3C3A0CC30CBA}"/>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5421446" y="4002749"/>
            <a:ext cx="513264" cy="134110"/>
          </a:xfrm>
          <a:prstGeom prst="rect">
            <a:avLst/>
          </a:prstGeom>
        </p:spPr>
      </p:pic>
      <p:sp>
        <p:nvSpPr>
          <p:cNvPr id="35" name="TextBox 34">
            <a:extLst>
              <a:ext uri="{FF2B5EF4-FFF2-40B4-BE49-F238E27FC236}">
                <a16:creationId xmlns:a16="http://schemas.microsoft.com/office/drawing/2014/main" id="{12628A26-8656-3317-0EA3-B44F7CD99D28}"/>
              </a:ext>
            </a:extLst>
          </p:cNvPr>
          <p:cNvSpPr txBox="1"/>
          <p:nvPr/>
        </p:nvSpPr>
        <p:spPr>
          <a:xfrm>
            <a:off x="475916" y="1257613"/>
            <a:ext cx="5505961" cy="2509525"/>
          </a:xfrm>
          <a:prstGeom prst="rect">
            <a:avLst/>
          </a:prstGeom>
          <a:noFill/>
        </p:spPr>
        <p:txBody>
          <a:bodyPr wrap="square" lIns="0" numCol="1" spcCol="180000">
            <a:noAutofit/>
          </a:bodyPr>
          <a:lstStyle/>
          <a:p>
            <a:pPr>
              <a:spcAft>
                <a:spcPts val="754"/>
              </a:spcAft>
            </a:pPr>
            <a:r>
              <a:rPr lang="en-GB" sz="900" dirty="0">
                <a:latin typeface="Avenir LT Pro 65 Medium" panose="020B0603020203020204" pitchFamily="34" charset="0"/>
              </a:rPr>
              <a:t>In today’s dynamic environment, change is no longer an exception; it’s the norm. Whether it’s implementing new technology, cultural shifts, or mergers, change is part of “business as usual.” </a:t>
            </a:r>
          </a:p>
          <a:p>
            <a:pPr>
              <a:spcAft>
                <a:spcPts val="754"/>
              </a:spcAft>
            </a:pPr>
            <a:r>
              <a:rPr lang="en-GB" sz="900" dirty="0">
                <a:latin typeface="Avenir LT Pro 65 Medium" panose="020B0603020203020204" pitchFamily="34" charset="0"/>
              </a:rPr>
              <a:t>When delivering a major change programme, it’s important to minimise impact to core operations so, consider phasing project work around existing processes and workflows to minimise risk.</a:t>
            </a:r>
          </a:p>
          <a:p>
            <a:pPr>
              <a:spcAft>
                <a:spcPts val="754"/>
              </a:spcAft>
            </a:pPr>
            <a:r>
              <a:rPr lang="en-GB" sz="900" dirty="0">
                <a:latin typeface="Avenir LT Pro 65 Medium" panose="020B0603020203020204" pitchFamily="34" charset="0"/>
              </a:rPr>
              <a:t>It is always better to have some of an existing team on the project, ideally in a full-time capacity. This gives opportunities for learning about the change during the project, share its progress with the wider organisation, and be ready to hit the ground running once it’s completed.</a:t>
            </a:r>
          </a:p>
          <a:p>
            <a:pPr>
              <a:spcAft>
                <a:spcPts val="754"/>
              </a:spcAft>
            </a:pPr>
            <a:r>
              <a:rPr lang="en-GB" sz="900" dirty="0">
                <a:latin typeface="Avenir LT Pro 65 Medium" panose="020B0603020203020204" pitchFamily="34" charset="0"/>
              </a:rPr>
              <a:t>Internal colleagues also have insights into the organisation that will be invaluable to decision-making throughout the delivery. A good example of this is including a resource that is usually customer-facing on the project team to represent the end customer.</a:t>
            </a:r>
          </a:p>
          <a:p>
            <a:pPr>
              <a:spcAft>
                <a:spcPts val="754"/>
              </a:spcAft>
            </a:pPr>
            <a:r>
              <a:rPr lang="en-GB" sz="900" dirty="0">
                <a:latin typeface="Avenir LT Pro 65 Medium" panose="020B0603020203020204" pitchFamily="34" charset="0"/>
              </a:rPr>
              <a:t>The key question is: “how do I free internal resources up from their day-to-day activities to work on the project?” If they have full-time involvement then, e.g. back-fill with other internal resources or with external support. If only part-time, block out diaries to ensure sufficient focus is given to the change project and BAU duties, and to manage availability expectations with their colleagues.</a:t>
            </a:r>
          </a:p>
          <a:p>
            <a:pPr>
              <a:spcAft>
                <a:spcPts val="754"/>
              </a:spcAft>
            </a:pPr>
            <a:endParaRPr lang="en-GB" sz="900" dirty="0">
              <a:latin typeface="Avenir LT Pro 65 Medium" panose="020B0603020203020204" pitchFamily="34" charset="0"/>
            </a:endParaRPr>
          </a:p>
        </p:txBody>
      </p:sp>
      <p:cxnSp>
        <p:nvCxnSpPr>
          <p:cNvPr id="2" name="Straight Connector 1">
            <a:extLst>
              <a:ext uri="{FF2B5EF4-FFF2-40B4-BE49-F238E27FC236}">
                <a16:creationId xmlns:a16="http://schemas.microsoft.com/office/drawing/2014/main" id="{64364AF1-367F-FD93-167D-2FA8CF2EF1A1}"/>
              </a:ext>
            </a:extLst>
          </p:cNvPr>
          <p:cNvCxnSpPr>
            <a:cxnSpLocks/>
          </p:cNvCxnSpPr>
          <p:nvPr/>
        </p:nvCxnSpPr>
        <p:spPr>
          <a:xfrm flipH="1">
            <a:off x="475916" y="533604"/>
            <a:ext cx="5456337" cy="0"/>
          </a:xfrm>
          <a:prstGeom prst="line">
            <a:avLst/>
          </a:prstGeom>
          <a:ln>
            <a:solidFill>
              <a:srgbClr val="003F48"/>
            </a:solidFill>
          </a:ln>
        </p:spPr>
        <p:style>
          <a:lnRef idx="1">
            <a:schemeClr val="accent1"/>
          </a:lnRef>
          <a:fillRef idx="0">
            <a:schemeClr val="accent1"/>
          </a:fillRef>
          <a:effectRef idx="0">
            <a:schemeClr val="accent1"/>
          </a:effectRef>
          <a:fontRef idx="minor">
            <a:schemeClr val="tx1"/>
          </a:fontRef>
        </p:style>
      </p:cxnSp>
      <p:sp>
        <p:nvSpPr>
          <p:cNvPr id="3" name="Rectangle 2">
            <a:extLst>
              <a:ext uri="{FF2B5EF4-FFF2-40B4-BE49-F238E27FC236}">
                <a16:creationId xmlns:a16="http://schemas.microsoft.com/office/drawing/2014/main" id="{AA1D3A22-7FE2-B512-088E-54C30B9DF7F1}"/>
              </a:ext>
            </a:extLst>
          </p:cNvPr>
          <p:cNvSpPr/>
          <p:nvPr/>
        </p:nvSpPr>
        <p:spPr>
          <a:xfrm>
            <a:off x="0" y="0"/>
            <a:ext cx="40140" cy="4500000"/>
          </a:xfrm>
          <a:prstGeom prst="rect">
            <a:avLst/>
          </a:prstGeom>
          <a:solidFill>
            <a:srgbClr val="003F4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528"/>
          </a:p>
        </p:txBody>
      </p:sp>
    </p:spTree>
    <p:extLst>
      <p:ext uri="{BB962C8B-B14F-4D97-AF65-F5344CB8AC3E}">
        <p14:creationId xmlns:p14="http://schemas.microsoft.com/office/powerpoint/2010/main" val="3961258586"/>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Title 1">
            <a:extLst>
              <a:ext uri="{FF2B5EF4-FFF2-40B4-BE49-F238E27FC236}">
                <a16:creationId xmlns:a16="http://schemas.microsoft.com/office/drawing/2014/main" id="{8921DEAF-9961-98DB-AE37-56150F552746}"/>
              </a:ext>
            </a:extLst>
          </p:cNvPr>
          <p:cNvSpPr txBox="1">
            <a:spLocks/>
          </p:cNvSpPr>
          <p:nvPr/>
        </p:nvSpPr>
        <p:spPr>
          <a:xfrm>
            <a:off x="340029" y="779070"/>
            <a:ext cx="4218022" cy="277178"/>
          </a:xfrm>
          <a:prstGeom prst="rect">
            <a:avLst/>
          </a:prstGeom>
          <a:noFill/>
        </p:spPr>
        <p:txBody>
          <a:bodyPr vert="horz" wrap="square" lIns="0" tIns="27153" rIns="0" bIns="27153" rtlCol="0" anchor="ctr">
            <a:noAutofit/>
          </a:bodyPr>
          <a:lstStyle>
            <a:lvl1pPr defTabSz="914400">
              <a:lnSpc>
                <a:spcPct val="90000"/>
              </a:lnSpc>
              <a:spcBef>
                <a:spcPct val="0"/>
              </a:spcBef>
              <a:buNone/>
              <a:defRPr lang="en-GB" sz="2000" b="1">
                <a:solidFill>
                  <a:schemeClr val="bg1"/>
                </a:solidFill>
                <a:effectLst/>
                <a:latin typeface="Avenir Next LT Pro" panose="020B0504020202020204" pitchFamily="34" charset="0"/>
              </a:defRPr>
            </a:lvl1pPr>
          </a:lstStyle>
          <a:p>
            <a:r>
              <a:rPr lang="en-GB" sz="1188" dirty="0">
                <a:solidFill>
                  <a:srgbClr val="003F48"/>
                </a:solidFill>
                <a:latin typeface="Avenir LT Pro 65 Medium" panose="020B0603020203020204" pitchFamily="34" charset="0"/>
              </a:rPr>
              <a:t>INTERNAL OR EXTERNAL RESOURCES?</a:t>
            </a:r>
          </a:p>
        </p:txBody>
      </p:sp>
      <p:sp>
        <p:nvSpPr>
          <p:cNvPr id="33" name="Slide Number Placeholder 5">
            <a:extLst>
              <a:ext uri="{FF2B5EF4-FFF2-40B4-BE49-F238E27FC236}">
                <a16:creationId xmlns:a16="http://schemas.microsoft.com/office/drawing/2014/main" id="{F792FFBF-BAE8-9FE0-F7F2-688DA693992F}"/>
              </a:ext>
            </a:extLst>
          </p:cNvPr>
          <p:cNvSpPr txBox="1">
            <a:spLocks/>
          </p:cNvSpPr>
          <p:nvPr/>
        </p:nvSpPr>
        <p:spPr>
          <a:xfrm>
            <a:off x="292863" y="333108"/>
            <a:ext cx="303799" cy="216840"/>
          </a:xfrm>
          <a:prstGeom prst="rect">
            <a:avLst/>
          </a:prstGeom>
        </p:spPr>
        <p:txBody>
          <a:bodyPr vert="horz" lIns="54304" tIns="27153" rIns="54304" bIns="27153" rtlCol="0" anchor="ctr"/>
          <a:lstStyle>
            <a:defPPr>
              <a:defRPr lang="en-US"/>
            </a:defPPr>
            <a:lvl1pPr algn="r">
              <a:defRPr sz="600" b="1">
                <a:latin typeface="Avenir Next LT Pro" panose="020B0504020202020204" pitchFamily="34" charset="0"/>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l"/>
            <a:fld id="{AAF318D0-7A32-4883-B264-F6C453FE3576}" type="slidenum">
              <a:rPr lang="en-GB" sz="754">
                <a:latin typeface="Avenir LT Pro 65 Medium" panose="020B0603020203020204" pitchFamily="34" charset="0"/>
              </a:rPr>
              <a:pPr algn="l"/>
              <a:t>64</a:t>
            </a:fld>
            <a:endParaRPr lang="en-GB" sz="754">
              <a:latin typeface="Avenir LT Pro 65 Medium" panose="020B0603020203020204" pitchFamily="34" charset="0"/>
            </a:endParaRPr>
          </a:p>
        </p:txBody>
      </p:sp>
      <p:pic>
        <p:nvPicPr>
          <p:cNvPr id="34" name="Picture 33">
            <a:extLst>
              <a:ext uri="{FF2B5EF4-FFF2-40B4-BE49-F238E27FC236}">
                <a16:creationId xmlns:a16="http://schemas.microsoft.com/office/drawing/2014/main" id="{12F2AC17-78C2-BA91-BEBC-9E975D9EACE5}"/>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340029" y="4007759"/>
            <a:ext cx="513264" cy="134110"/>
          </a:xfrm>
          <a:prstGeom prst="rect">
            <a:avLst/>
          </a:prstGeom>
        </p:spPr>
      </p:pic>
      <p:sp>
        <p:nvSpPr>
          <p:cNvPr id="35" name="TextBox 34">
            <a:extLst>
              <a:ext uri="{FF2B5EF4-FFF2-40B4-BE49-F238E27FC236}">
                <a16:creationId xmlns:a16="http://schemas.microsoft.com/office/drawing/2014/main" id="{2572BF99-42E6-CC5E-0CAB-093E2C3EF361}"/>
              </a:ext>
            </a:extLst>
          </p:cNvPr>
          <p:cNvSpPr txBox="1"/>
          <p:nvPr/>
        </p:nvSpPr>
        <p:spPr>
          <a:xfrm>
            <a:off x="436511" y="346951"/>
            <a:ext cx="2491778" cy="189154"/>
          </a:xfrm>
          <a:prstGeom prst="rect">
            <a:avLst/>
          </a:prstGeom>
          <a:noFill/>
        </p:spPr>
        <p:txBody>
          <a:bodyPr wrap="square" rtlCol="0" anchor="ctr">
            <a:spAutoFit/>
          </a:bodyPr>
          <a:lstStyle>
            <a:defPPr>
              <a:defRPr lang="en-US"/>
            </a:defPPr>
            <a:lvl1pPr algn="r">
              <a:tabLst>
                <a:tab pos="1058383" algn="l"/>
              </a:tabLst>
              <a:defRPr sz="500">
                <a:latin typeface="Avenir Next LT Pro Light" panose="020B0304020202020204" pitchFamily="34" charset="0"/>
              </a:defRPr>
            </a:lvl1pPr>
          </a:lstStyle>
          <a:p>
            <a:pPr algn="l"/>
            <a:r>
              <a:rPr lang="en-GB" sz="629" dirty="0"/>
              <a:t>Management of Customers Pocketbook</a:t>
            </a:r>
          </a:p>
        </p:txBody>
      </p:sp>
      <p:sp>
        <p:nvSpPr>
          <p:cNvPr id="2" name="TextBox 1">
            <a:extLst>
              <a:ext uri="{FF2B5EF4-FFF2-40B4-BE49-F238E27FC236}">
                <a16:creationId xmlns:a16="http://schemas.microsoft.com/office/drawing/2014/main" id="{DE3C9461-FB6B-FAB9-FE5F-ABBBA1BA8C4E}"/>
              </a:ext>
            </a:extLst>
          </p:cNvPr>
          <p:cNvSpPr txBox="1"/>
          <p:nvPr/>
        </p:nvSpPr>
        <p:spPr>
          <a:xfrm>
            <a:off x="340029" y="1257614"/>
            <a:ext cx="5531381" cy="2303195"/>
          </a:xfrm>
          <a:prstGeom prst="rect">
            <a:avLst/>
          </a:prstGeom>
          <a:noFill/>
        </p:spPr>
        <p:txBody>
          <a:bodyPr wrap="square" lIns="0" rIns="0">
            <a:spAutoFit/>
          </a:bodyPr>
          <a:lstStyle/>
          <a:p>
            <a:pPr>
              <a:spcAft>
                <a:spcPts val="754"/>
              </a:spcAft>
            </a:pPr>
            <a:r>
              <a:rPr lang="en-GB" sz="900" dirty="0">
                <a:latin typeface="Avenir LT Pro 65 Medium" panose="020B0603020203020204" pitchFamily="34" charset="0"/>
              </a:rPr>
              <a:t>For some of the workstreams in your change programme you should be able to deliver using only internal resources with the relevant skills, but for others, additional external expertise may be needed to provide specialist skills. </a:t>
            </a:r>
          </a:p>
          <a:p>
            <a:pPr>
              <a:spcAft>
                <a:spcPts val="754"/>
              </a:spcAft>
            </a:pPr>
            <a:r>
              <a:rPr lang="en-GB" sz="900" dirty="0">
                <a:latin typeface="Avenir LT Pro 65 Medium" panose="020B0603020203020204" pitchFamily="34" charset="0"/>
              </a:rPr>
              <a:t>Understanding this will help you plan the relevant workstreams, identify where you may need specialist support and ensure project budget is allocated effectively.</a:t>
            </a:r>
          </a:p>
          <a:p>
            <a:pPr>
              <a:spcAft>
                <a:spcPts val="754"/>
              </a:spcAft>
            </a:pPr>
            <a:r>
              <a:rPr lang="en-GB" sz="900" dirty="0">
                <a:latin typeface="Avenir LT Pro 65 Medium" panose="020B0603020203020204" pitchFamily="34" charset="0"/>
              </a:rPr>
              <a:t>Don’t outsource the whole delivery in the belief that this will be easier to manage - often the opposite is true and more likely to result in a loss of control of budgets, deadlines, and – most importantly – business as usual ownership. </a:t>
            </a:r>
          </a:p>
          <a:p>
            <a:pPr>
              <a:spcAft>
                <a:spcPts val="754"/>
              </a:spcAft>
            </a:pPr>
            <a:r>
              <a:rPr lang="en-GB" sz="900" dirty="0">
                <a:latin typeface="Avenir LT Pro 65 Medium" panose="020B0603020203020204" pitchFamily="34" charset="0"/>
              </a:rPr>
              <a:t>Having an aligned team of internal and external experts is the best way to retain control. If you hire consultants to help you deliver the strategy, it’s better if your team owns the key roles on the project and the consultants provide advisory and delivery bandwidth, rather than them taking care of everything. </a:t>
            </a:r>
          </a:p>
          <a:p>
            <a:pPr>
              <a:spcAft>
                <a:spcPts val="754"/>
              </a:spcAft>
            </a:pPr>
            <a:r>
              <a:rPr lang="en-GB" sz="900" dirty="0">
                <a:latin typeface="Avenir LT Pro 65 Medium" panose="020B0603020203020204" pitchFamily="34" charset="0"/>
              </a:rPr>
              <a:t>This will ensure you have line of sight across the project, can catch issues or potential ‘scope creep’ before they arise, and ultimately be in a better position to fix things when they go wrong.</a:t>
            </a:r>
          </a:p>
        </p:txBody>
      </p:sp>
      <p:cxnSp>
        <p:nvCxnSpPr>
          <p:cNvPr id="3" name="Straight Connector 2">
            <a:extLst>
              <a:ext uri="{FF2B5EF4-FFF2-40B4-BE49-F238E27FC236}">
                <a16:creationId xmlns:a16="http://schemas.microsoft.com/office/drawing/2014/main" id="{C1E22D2A-B4F9-4E40-80F3-6DDE2058CA35}"/>
              </a:ext>
            </a:extLst>
          </p:cNvPr>
          <p:cNvCxnSpPr>
            <a:cxnSpLocks/>
          </p:cNvCxnSpPr>
          <p:nvPr/>
        </p:nvCxnSpPr>
        <p:spPr>
          <a:xfrm flipH="1">
            <a:off x="340030" y="533604"/>
            <a:ext cx="5531381" cy="0"/>
          </a:xfrm>
          <a:prstGeom prst="line">
            <a:avLst/>
          </a:prstGeom>
          <a:ln>
            <a:solidFill>
              <a:srgbClr val="003F48"/>
            </a:solidFill>
          </a:ln>
        </p:spPr>
        <p:style>
          <a:lnRef idx="1">
            <a:schemeClr val="accent1"/>
          </a:lnRef>
          <a:fillRef idx="0">
            <a:schemeClr val="accent1"/>
          </a:fillRef>
          <a:effectRef idx="0">
            <a:schemeClr val="accent1"/>
          </a:effectRef>
          <a:fontRef idx="minor">
            <a:schemeClr val="tx1"/>
          </a:fontRef>
        </p:style>
      </p:cxnSp>
      <p:sp>
        <p:nvSpPr>
          <p:cNvPr id="5" name="Rectangle 4">
            <a:extLst>
              <a:ext uri="{FF2B5EF4-FFF2-40B4-BE49-F238E27FC236}">
                <a16:creationId xmlns:a16="http://schemas.microsoft.com/office/drawing/2014/main" id="{743D49D2-0F1F-2188-49D7-4BC57A735BD7}"/>
              </a:ext>
            </a:extLst>
          </p:cNvPr>
          <p:cNvSpPr/>
          <p:nvPr/>
        </p:nvSpPr>
        <p:spPr>
          <a:xfrm>
            <a:off x="6295574" y="0"/>
            <a:ext cx="40140" cy="4500000"/>
          </a:xfrm>
          <a:prstGeom prst="rect">
            <a:avLst/>
          </a:prstGeom>
          <a:solidFill>
            <a:srgbClr val="003F4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528"/>
          </a:p>
        </p:txBody>
      </p:sp>
    </p:spTree>
    <p:extLst>
      <p:ext uri="{BB962C8B-B14F-4D97-AF65-F5344CB8AC3E}">
        <p14:creationId xmlns:p14="http://schemas.microsoft.com/office/powerpoint/2010/main" val="2142462796"/>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21EBFB64-919F-C929-C66E-63648D28B95E}"/>
              </a:ext>
            </a:extLst>
          </p:cNvPr>
          <p:cNvSpPr txBox="1">
            <a:spLocks/>
          </p:cNvSpPr>
          <p:nvPr/>
        </p:nvSpPr>
        <p:spPr>
          <a:xfrm>
            <a:off x="475916" y="792683"/>
            <a:ext cx="5011820" cy="277178"/>
          </a:xfrm>
          <a:prstGeom prst="rect">
            <a:avLst/>
          </a:prstGeom>
          <a:noFill/>
        </p:spPr>
        <p:txBody>
          <a:bodyPr vert="horz" wrap="square" lIns="0" tIns="27153" rIns="54304" bIns="27153" rtlCol="0" anchor="ctr">
            <a:noAutofit/>
          </a:bodyPr>
          <a:lstStyle>
            <a:lvl1pPr defTabSz="914400">
              <a:lnSpc>
                <a:spcPct val="90000"/>
              </a:lnSpc>
              <a:spcBef>
                <a:spcPct val="0"/>
              </a:spcBef>
              <a:buNone/>
              <a:defRPr lang="en-GB" sz="2000" b="1">
                <a:solidFill>
                  <a:schemeClr val="bg1"/>
                </a:solidFill>
                <a:effectLst/>
                <a:latin typeface="Avenir Next LT Pro" panose="020B0504020202020204" pitchFamily="34" charset="0"/>
              </a:defRPr>
            </a:lvl1pPr>
          </a:lstStyle>
          <a:p>
            <a:r>
              <a:rPr lang="en-GB" sz="1188" dirty="0">
                <a:solidFill>
                  <a:srgbClr val="003F48"/>
                </a:solidFill>
                <a:latin typeface="Avenir LT Pro 65 Medium" panose="020B0603020203020204" pitchFamily="34" charset="0"/>
              </a:rPr>
              <a:t>TRANSITION TO BUSINESS AS USUAL</a:t>
            </a:r>
          </a:p>
        </p:txBody>
      </p:sp>
      <p:sp>
        <p:nvSpPr>
          <p:cNvPr id="7" name="TextBox 6">
            <a:extLst>
              <a:ext uri="{FF2B5EF4-FFF2-40B4-BE49-F238E27FC236}">
                <a16:creationId xmlns:a16="http://schemas.microsoft.com/office/drawing/2014/main" id="{C240B775-AD14-2A12-641C-726293E9F95E}"/>
              </a:ext>
            </a:extLst>
          </p:cNvPr>
          <p:cNvSpPr txBox="1"/>
          <p:nvPr/>
        </p:nvSpPr>
        <p:spPr>
          <a:xfrm>
            <a:off x="3323670" y="348980"/>
            <a:ext cx="2491778" cy="189154"/>
          </a:xfrm>
          <a:prstGeom prst="rect">
            <a:avLst/>
          </a:prstGeom>
          <a:noFill/>
        </p:spPr>
        <p:txBody>
          <a:bodyPr wrap="square" rtlCol="0" anchor="ctr">
            <a:spAutoFit/>
          </a:bodyPr>
          <a:lstStyle/>
          <a:p>
            <a:pPr algn="r">
              <a:tabLst>
                <a:tab pos="1330387" algn="l"/>
              </a:tabLst>
            </a:pPr>
            <a:r>
              <a:rPr lang="en-GB" sz="629" dirty="0">
                <a:latin typeface="Avenir Next LT Pro Light" panose="020B0304020202020204" pitchFamily="34" charset="0"/>
              </a:rPr>
              <a:t>Management of Customers Pocketbook</a:t>
            </a:r>
          </a:p>
        </p:txBody>
      </p:sp>
      <p:sp>
        <p:nvSpPr>
          <p:cNvPr id="9" name="Slide Number Placeholder 5">
            <a:extLst>
              <a:ext uri="{FF2B5EF4-FFF2-40B4-BE49-F238E27FC236}">
                <a16:creationId xmlns:a16="http://schemas.microsoft.com/office/drawing/2014/main" id="{8CE3BA27-4A0B-FD71-1844-002ACBD2F410}"/>
              </a:ext>
            </a:extLst>
          </p:cNvPr>
          <p:cNvSpPr txBox="1">
            <a:spLocks/>
          </p:cNvSpPr>
          <p:nvPr/>
        </p:nvSpPr>
        <p:spPr>
          <a:xfrm>
            <a:off x="5678078" y="335137"/>
            <a:ext cx="303799" cy="216840"/>
          </a:xfrm>
          <a:prstGeom prst="rect">
            <a:avLst/>
          </a:prstGeom>
        </p:spPr>
        <p:txBody>
          <a:bodyPr vert="horz" lIns="54304" tIns="27153" rIns="54304" bIns="27153" rtlCol="0" anchor="ctr"/>
          <a:lstStyle>
            <a:defPPr>
              <a:defRPr lang="en-US"/>
            </a:defPPr>
            <a:lvl1pPr marL="0" algn="r" defTabSz="457200" rtl="0" eaLnBrk="1" latinLnBrk="0" hangingPunct="1">
              <a:defRPr sz="450" kern="1200">
                <a:solidFill>
                  <a:schemeClr val="bg1">
                    <a:lumMod val="85000"/>
                  </a:schemeClr>
                </a:solidFill>
                <a:latin typeface="Avenir Next LT Pro Light" panose="020B0304020202020204" pitchFamily="34" charset="0"/>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AAF318D0-7A32-4883-B264-F6C453FE3576}" type="slidenum">
              <a:rPr lang="en-GB" sz="754" b="1">
                <a:solidFill>
                  <a:schemeClr val="tx1"/>
                </a:solidFill>
                <a:latin typeface="Avenir LT Pro 65 Medium" panose="020B0603020203020204" pitchFamily="34" charset="0"/>
              </a:rPr>
              <a:pPr/>
              <a:t>65</a:t>
            </a:fld>
            <a:endParaRPr lang="en-GB" sz="754" b="1">
              <a:solidFill>
                <a:schemeClr val="tx1"/>
              </a:solidFill>
              <a:latin typeface="Avenir LT Pro 65 Medium" panose="020B0603020203020204" pitchFamily="34" charset="0"/>
            </a:endParaRPr>
          </a:p>
        </p:txBody>
      </p:sp>
      <p:pic>
        <p:nvPicPr>
          <p:cNvPr id="10" name="Picture 9">
            <a:extLst>
              <a:ext uri="{FF2B5EF4-FFF2-40B4-BE49-F238E27FC236}">
                <a16:creationId xmlns:a16="http://schemas.microsoft.com/office/drawing/2014/main" id="{1C2F9397-3001-18B9-D587-3C3A0CC30CBA}"/>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5421446" y="4002749"/>
            <a:ext cx="513264" cy="134110"/>
          </a:xfrm>
          <a:prstGeom prst="rect">
            <a:avLst/>
          </a:prstGeom>
        </p:spPr>
      </p:pic>
      <p:sp>
        <p:nvSpPr>
          <p:cNvPr id="2" name="TextBox 1">
            <a:extLst>
              <a:ext uri="{FF2B5EF4-FFF2-40B4-BE49-F238E27FC236}">
                <a16:creationId xmlns:a16="http://schemas.microsoft.com/office/drawing/2014/main" id="{DE3C9461-FB6B-FAB9-FE5F-ABBBA1BA8C4E}"/>
              </a:ext>
            </a:extLst>
          </p:cNvPr>
          <p:cNvSpPr txBox="1"/>
          <p:nvPr/>
        </p:nvSpPr>
        <p:spPr>
          <a:xfrm>
            <a:off x="475916" y="1257614"/>
            <a:ext cx="5456337" cy="2431435"/>
          </a:xfrm>
          <a:prstGeom prst="rect">
            <a:avLst/>
          </a:prstGeom>
          <a:noFill/>
        </p:spPr>
        <p:txBody>
          <a:bodyPr wrap="square" lIns="0">
            <a:spAutoFit/>
          </a:bodyPr>
          <a:lstStyle/>
          <a:p>
            <a:pPr>
              <a:spcAft>
                <a:spcPts val="600"/>
              </a:spcAft>
            </a:pPr>
            <a:r>
              <a:rPr lang="en-GB" sz="900" dirty="0">
                <a:latin typeface="Avenir LT Pro 65 Medium" panose="020B0603020203020204" pitchFamily="34" charset="0"/>
              </a:rPr>
              <a:t>Handing over a new capability to a team to run in BAU should be easy, but some businesses who’ve finished major change projects don’t get the expected results or worse, a poor handover has led to performance going down, not up. </a:t>
            </a:r>
          </a:p>
          <a:p>
            <a:pPr>
              <a:spcAft>
                <a:spcPts val="600"/>
              </a:spcAft>
            </a:pPr>
            <a:r>
              <a:rPr lang="en-GB" sz="900" dirty="0">
                <a:latin typeface="Avenir LT Pro 65 Medium" panose="020B0603020203020204" pitchFamily="34" charset="0"/>
              </a:rPr>
              <a:t>Failure to plan for BAU transition or a creeping overreliance on a delivery partner can leave organisations beholden to an outsourced team or services contract in BAU, significantly enhancing the total cost of ownership. </a:t>
            </a:r>
          </a:p>
          <a:p>
            <a:pPr>
              <a:spcAft>
                <a:spcPts val="600"/>
              </a:spcAft>
            </a:pPr>
            <a:r>
              <a:rPr lang="en-GB" sz="900" dirty="0">
                <a:latin typeface="Avenir LT Pro 65 Medium" panose="020B0603020203020204" pitchFamily="34" charset="0"/>
              </a:rPr>
              <a:t>To avoid this, ensure ‘people’ is one of the top priorities for the project and answer these 3 questions:</a:t>
            </a:r>
          </a:p>
          <a:p>
            <a:pPr>
              <a:spcAft>
                <a:spcPts val="600"/>
              </a:spcAft>
            </a:pPr>
            <a:endParaRPr lang="en-GB" sz="900" dirty="0">
              <a:latin typeface="Avenir LT Pro 65 Medium" panose="020B0603020203020204" pitchFamily="34" charset="0"/>
            </a:endParaRPr>
          </a:p>
          <a:p>
            <a:pPr marL="180975" indent="-180975">
              <a:spcAft>
                <a:spcPts val="900"/>
              </a:spcAft>
              <a:buAutoNum type="arabicPeriod"/>
            </a:pPr>
            <a:r>
              <a:rPr lang="en-GB" sz="900" b="1" dirty="0">
                <a:solidFill>
                  <a:srgbClr val="003F48"/>
                </a:solidFill>
                <a:latin typeface="Avenir LT Pro 65 Medium" panose="020B0603020203020204" pitchFamily="34" charset="0"/>
              </a:rPr>
              <a:t>Who will take ownership for this system/programme/initiative after the project has finished?</a:t>
            </a:r>
          </a:p>
          <a:p>
            <a:pPr marL="180975">
              <a:spcAft>
                <a:spcPts val="900"/>
              </a:spcAft>
            </a:pPr>
            <a:r>
              <a:rPr lang="en-GB" sz="900" dirty="0">
                <a:latin typeface="Avenir LT Pro 65 Medium" panose="020B0603020203020204" pitchFamily="34" charset="0"/>
              </a:rPr>
              <a:t>Start with the end in mind. Do you know which part of your business will own the system/ initiatives/ programme after it’s finished? </a:t>
            </a:r>
          </a:p>
          <a:p>
            <a:pPr marL="180975">
              <a:spcAft>
                <a:spcPts val="900"/>
              </a:spcAft>
            </a:pPr>
            <a:r>
              <a:rPr lang="en-GB" sz="900" dirty="0">
                <a:latin typeface="Avenir LT Pro 65 Medium" panose="020B0603020203020204" pitchFamily="34" charset="0"/>
              </a:rPr>
              <a:t>Will you use an existing team, or do you need to create a new one? If it’s a new team, who will they report to, how will they be measured, and what other teams will they impact?</a:t>
            </a:r>
          </a:p>
        </p:txBody>
      </p:sp>
      <p:cxnSp>
        <p:nvCxnSpPr>
          <p:cNvPr id="3" name="Straight Connector 2">
            <a:extLst>
              <a:ext uri="{FF2B5EF4-FFF2-40B4-BE49-F238E27FC236}">
                <a16:creationId xmlns:a16="http://schemas.microsoft.com/office/drawing/2014/main" id="{C7027C90-E897-0B0F-6DFF-2D802C257E48}"/>
              </a:ext>
            </a:extLst>
          </p:cNvPr>
          <p:cNvCxnSpPr>
            <a:cxnSpLocks/>
          </p:cNvCxnSpPr>
          <p:nvPr/>
        </p:nvCxnSpPr>
        <p:spPr>
          <a:xfrm flipH="1">
            <a:off x="475916" y="533604"/>
            <a:ext cx="5456337" cy="0"/>
          </a:xfrm>
          <a:prstGeom prst="line">
            <a:avLst/>
          </a:prstGeom>
          <a:ln>
            <a:solidFill>
              <a:srgbClr val="003F48"/>
            </a:solidFill>
          </a:ln>
        </p:spPr>
        <p:style>
          <a:lnRef idx="1">
            <a:schemeClr val="accent1"/>
          </a:lnRef>
          <a:fillRef idx="0">
            <a:schemeClr val="accent1"/>
          </a:fillRef>
          <a:effectRef idx="0">
            <a:schemeClr val="accent1"/>
          </a:effectRef>
          <a:fontRef idx="minor">
            <a:schemeClr val="tx1"/>
          </a:fontRef>
        </p:style>
      </p:cxnSp>
      <p:sp>
        <p:nvSpPr>
          <p:cNvPr id="4" name="Rectangle 3">
            <a:extLst>
              <a:ext uri="{FF2B5EF4-FFF2-40B4-BE49-F238E27FC236}">
                <a16:creationId xmlns:a16="http://schemas.microsoft.com/office/drawing/2014/main" id="{34F08554-6FF1-D0F2-FEDF-38EA4109AE73}"/>
              </a:ext>
            </a:extLst>
          </p:cNvPr>
          <p:cNvSpPr/>
          <p:nvPr/>
        </p:nvSpPr>
        <p:spPr>
          <a:xfrm>
            <a:off x="0" y="0"/>
            <a:ext cx="40140" cy="4500000"/>
          </a:xfrm>
          <a:prstGeom prst="rect">
            <a:avLst/>
          </a:prstGeom>
          <a:solidFill>
            <a:srgbClr val="003F4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528"/>
          </a:p>
        </p:txBody>
      </p:sp>
    </p:spTree>
    <p:extLst>
      <p:ext uri="{BB962C8B-B14F-4D97-AF65-F5344CB8AC3E}">
        <p14:creationId xmlns:p14="http://schemas.microsoft.com/office/powerpoint/2010/main" val="1437195506"/>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21EBFB64-919F-C929-C66E-63648D28B95E}"/>
              </a:ext>
            </a:extLst>
          </p:cNvPr>
          <p:cNvSpPr txBox="1">
            <a:spLocks/>
          </p:cNvSpPr>
          <p:nvPr/>
        </p:nvSpPr>
        <p:spPr>
          <a:xfrm>
            <a:off x="340029" y="792683"/>
            <a:ext cx="5011820" cy="277178"/>
          </a:xfrm>
          <a:prstGeom prst="rect">
            <a:avLst/>
          </a:prstGeom>
          <a:noFill/>
        </p:spPr>
        <p:txBody>
          <a:bodyPr vert="horz" wrap="square" lIns="0" tIns="27153" rIns="54304" bIns="27153" rtlCol="0" anchor="ctr">
            <a:noAutofit/>
          </a:bodyPr>
          <a:lstStyle>
            <a:lvl1pPr defTabSz="914400">
              <a:lnSpc>
                <a:spcPct val="90000"/>
              </a:lnSpc>
              <a:spcBef>
                <a:spcPct val="0"/>
              </a:spcBef>
              <a:buNone/>
              <a:defRPr lang="en-GB" sz="2000" b="1">
                <a:solidFill>
                  <a:schemeClr val="bg1"/>
                </a:solidFill>
                <a:effectLst/>
                <a:latin typeface="Avenir Next LT Pro" panose="020B0504020202020204" pitchFamily="34" charset="0"/>
              </a:defRPr>
            </a:lvl1pPr>
          </a:lstStyle>
          <a:p>
            <a:r>
              <a:rPr lang="en-GB" sz="1188" dirty="0">
                <a:solidFill>
                  <a:srgbClr val="003F48"/>
                </a:solidFill>
                <a:latin typeface="Avenir LT Pro 65 Medium" panose="020B0603020203020204" pitchFamily="34" charset="0"/>
              </a:rPr>
              <a:t>TRANSITION TO BUSINESS AS USUAL</a:t>
            </a:r>
          </a:p>
        </p:txBody>
      </p:sp>
      <p:sp>
        <p:nvSpPr>
          <p:cNvPr id="2" name="TextBox 1">
            <a:extLst>
              <a:ext uri="{FF2B5EF4-FFF2-40B4-BE49-F238E27FC236}">
                <a16:creationId xmlns:a16="http://schemas.microsoft.com/office/drawing/2014/main" id="{DE3C9461-FB6B-FAB9-FE5F-ABBBA1BA8C4E}"/>
              </a:ext>
            </a:extLst>
          </p:cNvPr>
          <p:cNvSpPr txBox="1"/>
          <p:nvPr/>
        </p:nvSpPr>
        <p:spPr>
          <a:xfrm>
            <a:off x="340029" y="1257614"/>
            <a:ext cx="5486251" cy="2585323"/>
          </a:xfrm>
          <a:prstGeom prst="rect">
            <a:avLst/>
          </a:prstGeom>
          <a:noFill/>
        </p:spPr>
        <p:txBody>
          <a:bodyPr wrap="square" lIns="0">
            <a:spAutoFit/>
          </a:bodyPr>
          <a:lstStyle/>
          <a:p>
            <a:pPr marL="180975" indent="-180975">
              <a:spcAft>
                <a:spcPts val="900"/>
              </a:spcAft>
              <a:buFont typeface="+mj-lt"/>
              <a:buAutoNum type="arabicPeriod" startAt="2"/>
            </a:pPr>
            <a:r>
              <a:rPr lang="en-GB" sz="900" b="1" dirty="0">
                <a:solidFill>
                  <a:srgbClr val="003F48"/>
                </a:solidFill>
                <a:latin typeface="Avenir LT Pro 65 Medium" panose="020B0603020203020204" pitchFamily="34" charset="0"/>
              </a:rPr>
              <a:t>Do you have the internal capability and capacity to maximise the benefit of this in BAU?</a:t>
            </a:r>
          </a:p>
          <a:p>
            <a:pPr marL="180975">
              <a:spcAft>
                <a:spcPts val="900"/>
              </a:spcAft>
            </a:pPr>
            <a:r>
              <a:rPr lang="en-GB" sz="900" dirty="0">
                <a:latin typeface="Avenir LT Pro 65 Medium" panose="020B0603020203020204" pitchFamily="34" charset="0"/>
              </a:rPr>
              <a:t>To understand this requires an audit and gap analysis of existing resources about their skills, knowledge and available capacity to fit new activity into their current workload. </a:t>
            </a:r>
          </a:p>
          <a:p>
            <a:pPr marL="180975">
              <a:spcAft>
                <a:spcPts val="900"/>
              </a:spcAft>
            </a:pPr>
            <a:r>
              <a:rPr lang="en-GB" sz="900" dirty="0">
                <a:latin typeface="Avenir LT Pro 65 Medium" panose="020B0603020203020204" pitchFamily="34" charset="0"/>
              </a:rPr>
              <a:t>If it’s a newly formed team, what impact will their introduction have on other teams, and will it require backfilling of roles or activity to accommodate them?</a:t>
            </a:r>
          </a:p>
          <a:p>
            <a:pPr marL="180975">
              <a:spcAft>
                <a:spcPts val="900"/>
              </a:spcAft>
            </a:pPr>
            <a:endParaRPr lang="en-GB" sz="900" dirty="0">
              <a:latin typeface="Avenir LT Pro 65 Medium" panose="020B0603020203020204" pitchFamily="34" charset="0"/>
            </a:endParaRPr>
          </a:p>
          <a:p>
            <a:pPr marL="180975" indent="-180975">
              <a:spcAft>
                <a:spcPts val="900"/>
              </a:spcAft>
              <a:buFont typeface="+mj-lt"/>
              <a:buAutoNum type="arabicPeriod" startAt="3"/>
            </a:pPr>
            <a:r>
              <a:rPr lang="en-GB" sz="900" b="1" dirty="0">
                <a:solidFill>
                  <a:srgbClr val="003F48"/>
                </a:solidFill>
                <a:latin typeface="Avenir LT Pro 65 Medium" panose="020B0603020203020204" pitchFamily="34" charset="0"/>
              </a:rPr>
              <a:t>Will you need to increase the size of the team to manage this additional activity?</a:t>
            </a:r>
          </a:p>
          <a:p>
            <a:pPr marL="180975">
              <a:spcAft>
                <a:spcPts val="900"/>
              </a:spcAft>
            </a:pPr>
            <a:r>
              <a:rPr lang="en-GB" sz="900" dirty="0">
                <a:latin typeface="Avenir LT Pro 65 Medium" panose="020B0603020203020204" pitchFamily="34" charset="0"/>
              </a:rPr>
              <a:t>Do you need to grow the team to accommodate the required skills or capacity? Some skillsets are specialist and finding internal resources capable of picking them up in parallel with their day job can be extremely challenging so, you may need to hire somebody else for the additional work. </a:t>
            </a:r>
          </a:p>
          <a:p>
            <a:pPr marL="180975">
              <a:spcAft>
                <a:spcPts val="900"/>
              </a:spcAft>
            </a:pPr>
            <a:r>
              <a:rPr lang="en-GB" sz="900" dirty="0">
                <a:latin typeface="Avenir LT Pro 65 Medium" panose="020B0603020203020204" pitchFamily="34" charset="0"/>
              </a:rPr>
              <a:t>With marketing and data technology particularly, different platforms require different skills, so ensuring you have the right skills in place for go-live can be the difference between the success or failure of your project.</a:t>
            </a:r>
          </a:p>
        </p:txBody>
      </p:sp>
      <p:sp>
        <p:nvSpPr>
          <p:cNvPr id="33" name="Slide Number Placeholder 5">
            <a:extLst>
              <a:ext uri="{FF2B5EF4-FFF2-40B4-BE49-F238E27FC236}">
                <a16:creationId xmlns:a16="http://schemas.microsoft.com/office/drawing/2014/main" id="{F792FFBF-BAE8-9FE0-F7F2-688DA693992F}"/>
              </a:ext>
            </a:extLst>
          </p:cNvPr>
          <p:cNvSpPr txBox="1">
            <a:spLocks/>
          </p:cNvSpPr>
          <p:nvPr/>
        </p:nvSpPr>
        <p:spPr>
          <a:xfrm>
            <a:off x="292863" y="333108"/>
            <a:ext cx="303799" cy="216840"/>
          </a:xfrm>
          <a:prstGeom prst="rect">
            <a:avLst/>
          </a:prstGeom>
        </p:spPr>
        <p:txBody>
          <a:bodyPr vert="horz" lIns="54304" tIns="27153" rIns="54304" bIns="27153" rtlCol="0" anchor="ctr"/>
          <a:lstStyle>
            <a:defPPr>
              <a:defRPr lang="en-US"/>
            </a:defPPr>
            <a:lvl1pPr algn="r">
              <a:defRPr sz="600" b="1">
                <a:latin typeface="Avenir Next LT Pro" panose="020B0504020202020204" pitchFamily="34" charset="0"/>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l"/>
            <a:fld id="{AAF318D0-7A32-4883-B264-F6C453FE3576}" type="slidenum">
              <a:rPr lang="en-GB" sz="754">
                <a:latin typeface="Avenir LT Pro 65 Medium" panose="020B0603020203020204" pitchFamily="34" charset="0"/>
              </a:rPr>
              <a:pPr algn="l"/>
              <a:t>66</a:t>
            </a:fld>
            <a:endParaRPr lang="en-GB" sz="754">
              <a:latin typeface="Avenir LT Pro 65 Medium" panose="020B0603020203020204" pitchFamily="34" charset="0"/>
            </a:endParaRPr>
          </a:p>
        </p:txBody>
      </p:sp>
      <p:pic>
        <p:nvPicPr>
          <p:cNvPr id="34" name="Picture 33">
            <a:extLst>
              <a:ext uri="{FF2B5EF4-FFF2-40B4-BE49-F238E27FC236}">
                <a16:creationId xmlns:a16="http://schemas.microsoft.com/office/drawing/2014/main" id="{12F2AC17-78C2-BA91-BEBC-9E975D9EACE5}"/>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340029" y="4007759"/>
            <a:ext cx="513264" cy="134110"/>
          </a:xfrm>
          <a:prstGeom prst="rect">
            <a:avLst/>
          </a:prstGeom>
        </p:spPr>
      </p:pic>
      <p:sp>
        <p:nvSpPr>
          <p:cNvPr id="35" name="TextBox 34">
            <a:extLst>
              <a:ext uri="{FF2B5EF4-FFF2-40B4-BE49-F238E27FC236}">
                <a16:creationId xmlns:a16="http://schemas.microsoft.com/office/drawing/2014/main" id="{2572BF99-42E6-CC5E-0CAB-093E2C3EF361}"/>
              </a:ext>
            </a:extLst>
          </p:cNvPr>
          <p:cNvSpPr txBox="1"/>
          <p:nvPr/>
        </p:nvSpPr>
        <p:spPr>
          <a:xfrm>
            <a:off x="436511" y="346951"/>
            <a:ext cx="2491778" cy="189154"/>
          </a:xfrm>
          <a:prstGeom prst="rect">
            <a:avLst/>
          </a:prstGeom>
          <a:noFill/>
        </p:spPr>
        <p:txBody>
          <a:bodyPr wrap="square" rtlCol="0" anchor="ctr">
            <a:spAutoFit/>
          </a:bodyPr>
          <a:lstStyle>
            <a:defPPr>
              <a:defRPr lang="en-US"/>
            </a:defPPr>
            <a:lvl1pPr algn="r">
              <a:tabLst>
                <a:tab pos="1058383" algn="l"/>
              </a:tabLst>
              <a:defRPr sz="500">
                <a:latin typeface="Avenir Next LT Pro Light" panose="020B0304020202020204" pitchFamily="34" charset="0"/>
              </a:defRPr>
            </a:lvl1pPr>
          </a:lstStyle>
          <a:p>
            <a:pPr algn="l"/>
            <a:r>
              <a:rPr lang="en-GB" sz="629" dirty="0"/>
              <a:t>Management of Customers Pocketbook</a:t>
            </a:r>
          </a:p>
        </p:txBody>
      </p:sp>
      <p:cxnSp>
        <p:nvCxnSpPr>
          <p:cNvPr id="5" name="Straight Connector 4">
            <a:extLst>
              <a:ext uri="{FF2B5EF4-FFF2-40B4-BE49-F238E27FC236}">
                <a16:creationId xmlns:a16="http://schemas.microsoft.com/office/drawing/2014/main" id="{46AFC3A3-3040-2F80-CB10-6E5EF08DFC3F}"/>
              </a:ext>
            </a:extLst>
          </p:cNvPr>
          <p:cNvCxnSpPr>
            <a:cxnSpLocks/>
          </p:cNvCxnSpPr>
          <p:nvPr/>
        </p:nvCxnSpPr>
        <p:spPr>
          <a:xfrm flipH="1">
            <a:off x="340030" y="533604"/>
            <a:ext cx="5531381" cy="0"/>
          </a:xfrm>
          <a:prstGeom prst="line">
            <a:avLst/>
          </a:prstGeom>
          <a:ln>
            <a:solidFill>
              <a:srgbClr val="003F48"/>
            </a:solidFill>
          </a:ln>
        </p:spPr>
        <p:style>
          <a:lnRef idx="1">
            <a:schemeClr val="accent1"/>
          </a:lnRef>
          <a:fillRef idx="0">
            <a:schemeClr val="accent1"/>
          </a:fillRef>
          <a:effectRef idx="0">
            <a:schemeClr val="accent1"/>
          </a:effectRef>
          <a:fontRef idx="minor">
            <a:schemeClr val="tx1"/>
          </a:fontRef>
        </p:style>
      </p:cxnSp>
      <p:sp>
        <p:nvSpPr>
          <p:cNvPr id="8" name="Rectangle 7">
            <a:extLst>
              <a:ext uri="{FF2B5EF4-FFF2-40B4-BE49-F238E27FC236}">
                <a16:creationId xmlns:a16="http://schemas.microsoft.com/office/drawing/2014/main" id="{AC7796C4-1DF2-9D1C-766D-47F6075C3513}"/>
              </a:ext>
            </a:extLst>
          </p:cNvPr>
          <p:cNvSpPr/>
          <p:nvPr/>
        </p:nvSpPr>
        <p:spPr>
          <a:xfrm>
            <a:off x="6295574" y="0"/>
            <a:ext cx="40140" cy="4500000"/>
          </a:xfrm>
          <a:prstGeom prst="rect">
            <a:avLst/>
          </a:prstGeom>
          <a:solidFill>
            <a:srgbClr val="003F4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528"/>
          </a:p>
        </p:txBody>
      </p:sp>
    </p:spTree>
    <p:extLst>
      <p:ext uri="{BB962C8B-B14F-4D97-AF65-F5344CB8AC3E}">
        <p14:creationId xmlns:p14="http://schemas.microsoft.com/office/powerpoint/2010/main" val="1169955031"/>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Title 1">
            <a:extLst>
              <a:ext uri="{FF2B5EF4-FFF2-40B4-BE49-F238E27FC236}">
                <a16:creationId xmlns:a16="http://schemas.microsoft.com/office/drawing/2014/main" id="{8921DEAF-9961-98DB-AE37-56150F552746}"/>
              </a:ext>
            </a:extLst>
          </p:cNvPr>
          <p:cNvSpPr txBox="1">
            <a:spLocks/>
          </p:cNvSpPr>
          <p:nvPr/>
        </p:nvSpPr>
        <p:spPr>
          <a:xfrm>
            <a:off x="475916" y="779070"/>
            <a:ext cx="4091587" cy="277178"/>
          </a:xfrm>
          <a:prstGeom prst="rect">
            <a:avLst/>
          </a:prstGeom>
          <a:noFill/>
        </p:spPr>
        <p:txBody>
          <a:bodyPr vert="horz" wrap="square" lIns="0" tIns="27153" rIns="0" bIns="27153" rtlCol="0" anchor="ctr">
            <a:noAutofit/>
          </a:bodyPr>
          <a:lstStyle>
            <a:lvl1pPr defTabSz="914400">
              <a:lnSpc>
                <a:spcPct val="90000"/>
              </a:lnSpc>
              <a:spcBef>
                <a:spcPct val="0"/>
              </a:spcBef>
              <a:buNone/>
              <a:defRPr lang="en-GB" sz="2000" b="1">
                <a:solidFill>
                  <a:schemeClr val="bg1"/>
                </a:solidFill>
                <a:effectLst/>
                <a:latin typeface="Avenir Next LT Pro" panose="020B0504020202020204" pitchFamily="34" charset="0"/>
              </a:defRPr>
            </a:lvl1pPr>
          </a:lstStyle>
          <a:p>
            <a:r>
              <a:rPr lang="en-GB" sz="1188" dirty="0">
                <a:solidFill>
                  <a:srgbClr val="003F48"/>
                </a:solidFill>
                <a:latin typeface="Avenir LT Pro 65 Medium" panose="020B0603020203020204" pitchFamily="34" charset="0"/>
              </a:rPr>
              <a:t>TYPICAL ROLES AND RESPONSIBILITIES</a:t>
            </a:r>
          </a:p>
        </p:txBody>
      </p:sp>
      <p:sp>
        <p:nvSpPr>
          <p:cNvPr id="16" name="TextBox 15">
            <a:extLst>
              <a:ext uri="{FF2B5EF4-FFF2-40B4-BE49-F238E27FC236}">
                <a16:creationId xmlns:a16="http://schemas.microsoft.com/office/drawing/2014/main" id="{59DAC540-B5D4-494C-942C-92E7A04DC789}"/>
              </a:ext>
            </a:extLst>
          </p:cNvPr>
          <p:cNvSpPr txBox="1"/>
          <p:nvPr/>
        </p:nvSpPr>
        <p:spPr>
          <a:xfrm>
            <a:off x="871538" y="1294288"/>
            <a:ext cx="5060714" cy="2641317"/>
          </a:xfrm>
          <a:prstGeom prst="rect">
            <a:avLst/>
          </a:prstGeom>
          <a:noFill/>
        </p:spPr>
        <p:txBody>
          <a:bodyPr wrap="square" lIns="0" rIns="0" numCol="1" spcCol="360000" rtlCol="0">
            <a:noAutofit/>
          </a:bodyPr>
          <a:lstStyle>
            <a:defPPr>
              <a:defRPr lang="en-US"/>
            </a:defPPr>
            <a:lvl1pPr algn="just">
              <a:spcAft>
                <a:spcPts val="1200"/>
              </a:spcAft>
              <a:buClr>
                <a:srgbClr val="007786"/>
              </a:buClr>
              <a:defRPr sz="900">
                <a:latin typeface="Avenir Next LT Pro" panose="020B0504020202020204" pitchFamily="34" charset="0"/>
              </a:defRPr>
            </a:lvl1pPr>
          </a:lstStyle>
          <a:p>
            <a:pPr algn="l">
              <a:spcAft>
                <a:spcPts val="1000"/>
              </a:spcAft>
            </a:pPr>
            <a:r>
              <a:rPr lang="en-GB" sz="800" b="1" dirty="0">
                <a:solidFill>
                  <a:srgbClr val="003F48"/>
                </a:solidFill>
                <a:latin typeface="Avenir LT Pro 65 Medium" panose="020B0603020203020204" pitchFamily="34" charset="0"/>
              </a:rPr>
              <a:t>Chief Customer Officer (CCO)</a:t>
            </a:r>
            <a:br>
              <a:rPr lang="en-GB" sz="800" b="1" dirty="0">
                <a:solidFill>
                  <a:srgbClr val="003F48"/>
                </a:solidFill>
                <a:latin typeface="Avenir LT Pro 65 Medium" panose="020B0603020203020204" pitchFamily="34" charset="0"/>
              </a:rPr>
            </a:br>
            <a:r>
              <a:rPr lang="en-GB" sz="800" dirty="0">
                <a:latin typeface="Avenir LT Pro 65 Medium" panose="020B0603020203020204" pitchFamily="34" charset="0"/>
              </a:rPr>
              <a:t>Oversees all company-wide customer-focused culture and activities, and prioritises resources.</a:t>
            </a:r>
          </a:p>
          <a:p>
            <a:pPr algn="l">
              <a:spcAft>
                <a:spcPts val="1000"/>
              </a:spcAft>
            </a:pPr>
            <a:r>
              <a:rPr lang="en-GB" sz="800" b="1" dirty="0">
                <a:solidFill>
                  <a:srgbClr val="003F48"/>
                </a:solidFill>
                <a:latin typeface="Avenir LT Pro 65 Medium" panose="020B0603020203020204" pitchFamily="34" charset="0"/>
              </a:rPr>
              <a:t>Director of customer strategy / customer experience / customer</a:t>
            </a:r>
            <a:br>
              <a:rPr lang="en-GB" sz="800" b="1" dirty="0">
                <a:solidFill>
                  <a:srgbClr val="003F48"/>
                </a:solidFill>
                <a:latin typeface="Avenir LT Pro 65 Medium" panose="020B0603020203020204" pitchFamily="34" charset="0"/>
              </a:rPr>
            </a:br>
            <a:r>
              <a:rPr lang="en-GB" sz="800" dirty="0">
                <a:latin typeface="Avenir LT Pro 65 Medium" panose="020B0603020203020204" pitchFamily="34" charset="0"/>
              </a:rPr>
              <a:t>Shapes, steers and prioritises customer strategy and experiences according to the overall objectives.</a:t>
            </a:r>
          </a:p>
          <a:p>
            <a:pPr algn="l">
              <a:spcAft>
                <a:spcPts val="1000"/>
              </a:spcAft>
            </a:pPr>
            <a:r>
              <a:rPr lang="en-GB" sz="800" b="1" dirty="0">
                <a:solidFill>
                  <a:srgbClr val="003F48"/>
                </a:solidFill>
                <a:latin typeface="Avenir LT Pro 65 Medium" panose="020B0603020203020204" pitchFamily="34" charset="0"/>
              </a:rPr>
              <a:t>Head of sales / acquisition / growth / retention / customer development</a:t>
            </a:r>
            <a:br>
              <a:rPr lang="en-GB" sz="800" b="1" dirty="0">
                <a:solidFill>
                  <a:srgbClr val="003F48"/>
                </a:solidFill>
                <a:latin typeface="Avenir LT Pro 65 Medium" panose="020B0603020203020204" pitchFamily="34" charset="0"/>
              </a:rPr>
            </a:br>
            <a:r>
              <a:rPr lang="en-GB" sz="800" dirty="0">
                <a:latin typeface="Avenir LT Pro 65 Medium" panose="020B0603020203020204" pitchFamily="34" charset="0"/>
              </a:rPr>
              <a:t>Prioritises and steers the day-to-day development and protection of revenue streams.</a:t>
            </a:r>
          </a:p>
          <a:p>
            <a:pPr algn="l">
              <a:spcAft>
                <a:spcPts val="1000"/>
              </a:spcAft>
            </a:pPr>
            <a:r>
              <a:rPr lang="en-GB" sz="800" b="1" dirty="0">
                <a:solidFill>
                  <a:srgbClr val="003F48"/>
                </a:solidFill>
                <a:latin typeface="Avenir LT Pro 65 Medium" panose="020B0603020203020204" pitchFamily="34" charset="0"/>
              </a:rPr>
              <a:t>Head of Customer Experience / Customer Journeys / Customer Services</a:t>
            </a:r>
            <a:br>
              <a:rPr lang="en-GB" sz="800" b="1" dirty="0">
                <a:solidFill>
                  <a:srgbClr val="003F48"/>
                </a:solidFill>
                <a:latin typeface="Avenir LT Pro 65 Medium" panose="020B0603020203020204" pitchFamily="34" charset="0"/>
              </a:rPr>
            </a:br>
            <a:r>
              <a:rPr lang="en-GB" sz="800" dirty="0">
                <a:latin typeface="Avenir LT Pro 65 Medium" panose="020B0603020203020204" pitchFamily="34" charset="0"/>
              </a:rPr>
              <a:t>Prioritises and steers day-to-day improvement of customer experience through touchpoints and activities.</a:t>
            </a:r>
          </a:p>
          <a:p>
            <a:pPr algn="l">
              <a:spcAft>
                <a:spcPts val="1000"/>
              </a:spcAft>
            </a:pPr>
            <a:r>
              <a:rPr lang="en-GB" sz="800" b="1" dirty="0">
                <a:solidFill>
                  <a:srgbClr val="003F48"/>
                </a:solidFill>
                <a:latin typeface="Avenir LT Pro 65 Medium" panose="020B0603020203020204" pitchFamily="34" charset="0"/>
              </a:rPr>
              <a:t>Segment Manager / Journey manager</a:t>
            </a:r>
            <a:br>
              <a:rPr lang="en-GB" sz="800" b="1" dirty="0">
                <a:solidFill>
                  <a:srgbClr val="003F48"/>
                </a:solidFill>
                <a:latin typeface="Avenir LT Pro 65 Medium" panose="020B0603020203020204" pitchFamily="34" charset="0"/>
              </a:rPr>
            </a:br>
            <a:r>
              <a:rPr lang="en-GB" sz="800" dirty="0">
                <a:latin typeface="Avenir LT Pro 65 Medium" panose="020B0603020203020204" pitchFamily="34" charset="0"/>
              </a:rPr>
              <a:t>Defines and manages development activities for groups of customers.</a:t>
            </a:r>
          </a:p>
          <a:p>
            <a:pPr algn="l">
              <a:spcAft>
                <a:spcPts val="1000"/>
              </a:spcAft>
            </a:pPr>
            <a:r>
              <a:rPr lang="en-GB" sz="800" b="1" dirty="0">
                <a:solidFill>
                  <a:srgbClr val="003F48"/>
                </a:solidFill>
                <a:latin typeface="Avenir LT Pro 65 Medium" panose="020B0603020203020204" pitchFamily="34" charset="0"/>
              </a:rPr>
              <a:t>Customer Journey Analyst / Customer Experience Analyst</a:t>
            </a:r>
            <a:br>
              <a:rPr lang="en-GB" sz="800" b="1" dirty="0">
                <a:solidFill>
                  <a:srgbClr val="003F48"/>
                </a:solidFill>
                <a:latin typeface="Avenir LT Pro 65 Medium" panose="020B0603020203020204" pitchFamily="34" charset="0"/>
              </a:rPr>
            </a:br>
            <a:r>
              <a:rPr lang="en-GB" sz="800" dirty="0">
                <a:latin typeface="Avenir LT Pro 65 Medium" panose="020B0603020203020204" pitchFamily="34" charset="0"/>
              </a:rPr>
              <a:t>Designs, implements and monitors customer-centric processes to identify pain-points and opportunities.</a:t>
            </a:r>
          </a:p>
          <a:p>
            <a:pPr algn="l">
              <a:spcAft>
                <a:spcPts val="1000"/>
              </a:spcAft>
            </a:pPr>
            <a:r>
              <a:rPr lang="en-GB" sz="800" b="1" dirty="0">
                <a:solidFill>
                  <a:srgbClr val="003F48"/>
                </a:solidFill>
                <a:latin typeface="Avenir LT Pro 65 Medium" panose="020B0603020203020204" pitchFamily="34" charset="0"/>
              </a:rPr>
              <a:t>Segment Executive / Decisioning Manager</a:t>
            </a:r>
            <a:br>
              <a:rPr lang="en-GB" sz="800" b="1" dirty="0">
                <a:solidFill>
                  <a:srgbClr val="003F48"/>
                </a:solidFill>
                <a:latin typeface="Avenir LT Pro 65 Medium" panose="020B0603020203020204" pitchFamily="34" charset="0"/>
              </a:rPr>
            </a:br>
            <a:r>
              <a:rPr lang="en-GB" sz="800" dirty="0">
                <a:latin typeface="Avenir LT Pro 65 Medium" panose="020B0603020203020204" pitchFamily="34" charset="0"/>
              </a:rPr>
              <a:t>Develops and executes customer activities and marketing campaigns using according to segment strategy.</a:t>
            </a:r>
          </a:p>
        </p:txBody>
      </p:sp>
      <p:grpSp>
        <p:nvGrpSpPr>
          <p:cNvPr id="29" name="Group 28">
            <a:extLst>
              <a:ext uri="{FF2B5EF4-FFF2-40B4-BE49-F238E27FC236}">
                <a16:creationId xmlns:a16="http://schemas.microsoft.com/office/drawing/2014/main" id="{EDB87380-056B-56BB-A43E-239FA9DD1E77}"/>
              </a:ext>
            </a:extLst>
          </p:cNvPr>
          <p:cNvGrpSpPr/>
          <p:nvPr/>
        </p:nvGrpSpPr>
        <p:grpSpPr>
          <a:xfrm>
            <a:off x="475916" y="2803437"/>
            <a:ext cx="277942" cy="277942"/>
            <a:chOff x="973207" y="2055804"/>
            <a:chExt cx="221114" cy="221114"/>
          </a:xfrm>
        </p:grpSpPr>
        <p:sp>
          <p:nvSpPr>
            <p:cNvPr id="24" name="Oval 23">
              <a:extLst>
                <a:ext uri="{FF2B5EF4-FFF2-40B4-BE49-F238E27FC236}">
                  <a16:creationId xmlns:a16="http://schemas.microsoft.com/office/drawing/2014/main" id="{7CB8B49B-5460-FB80-BF91-21CF6082FA76}"/>
                </a:ext>
              </a:extLst>
            </p:cNvPr>
            <p:cNvSpPr>
              <a:spLocks noChangeAspect="1"/>
            </p:cNvSpPr>
            <p:nvPr/>
          </p:nvSpPr>
          <p:spPr>
            <a:xfrm rot="18691099">
              <a:off x="973207" y="2055804"/>
              <a:ext cx="221114" cy="221114"/>
            </a:xfrm>
            <a:prstGeom prst="ellipse">
              <a:avLst/>
            </a:prstGeom>
            <a:solidFill>
              <a:srgbClr val="007382"/>
            </a:solidFill>
            <a:ln w="19050">
              <a:solidFill>
                <a:srgbClr val="19525A"/>
              </a:solidFill>
              <a:extLst>
                <a:ext uri="{C807C97D-BFC1-408E-A445-0C87EB9F89A2}">
                  <ask:lineSketchStyleProps xmlns:ask="http://schemas.microsoft.com/office/drawing/2018/sketchyshapes" sd="3978248048">
                    <a:custGeom>
                      <a:avLst/>
                      <a:gdLst>
                        <a:gd name="connsiteX0" fmla="*/ 0 w 504000"/>
                        <a:gd name="connsiteY0" fmla="*/ 252000 h 504000"/>
                        <a:gd name="connsiteX1" fmla="*/ 252000 w 504000"/>
                        <a:gd name="connsiteY1" fmla="*/ 0 h 504000"/>
                        <a:gd name="connsiteX2" fmla="*/ 504000 w 504000"/>
                        <a:gd name="connsiteY2" fmla="*/ 252000 h 504000"/>
                        <a:gd name="connsiteX3" fmla="*/ 252000 w 504000"/>
                        <a:gd name="connsiteY3" fmla="*/ 504000 h 504000"/>
                        <a:gd name="connsiteX4" fmla="*/ 0 w 504000"/>
                        <a:gd name="connsiteY4" fmla="*/ 252000 h 504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04000" h="504000" fill="none" extrusionOk="0">
                          <a:moveTo>
                            <a:pt x="0" y="252000"/>
                          </a:moveTo>
                          <a:cubicBezTo>
                            <a:pt x="10215" y="121361"/>
                            <a:pt x="108227" y="-5764"/>
                            <a:pt x="252000" y="0"/>
                          </a:cubicBezTo>
                          <a:cubicBezTo>
                            <a:pt x="365645" y="1603"/>
                            <a:pt x="495676" y="146461"/>
                            <a:pt x="504000" y="252000"/>
                          </a:cubicBezTo>
                          <a:cubicBezTo>
                            <a:pt x="504107" y="359184"/>
                            <a:pt x="374048" y="509862"/>
                            <a:pt x="252000" y="504000"/>
                          </a:cubicBezTo>
                          <a:cubicBezTo>
                            <a:pt x="101159" y="488907"/>
                            <a:pt x="20161" y="379868"/>
                            <a:pt x="0" y="252000"/>
                          </a:cubicBezTo>
                          <a:close/>
                        </a:path>
                        <a:path w="504000" h="504000" stroke="0" extrusionOk="0">
                          <a:moveTo>
                            <a:pt x="0" y="252000"/>
                          </a:moveTo>
                          <a:cubicBezTo>
                            <a:pt x="-2454" y="108298"/>
                            <a:pt x="144402" y="-14082"/>
                            <a:pt x="252000" y="0"/>
                          </a:cubicBezTo>
                          <a:cubicBezTo>
                            <a:pt x="400050" y="18812"/>
                            <a:pt x="477128" y="125353"/>
                            <a:pt x="504000" y="252000"/>
                          </a:cubicBezTo>
                          <a:cubicBezTo>
                            <a:pt x="484323" y="374101"/>
                            <a:pt x="415844" y="494832"/>
                            <a:pt x="252000" y="504000"/>
                          </a:cubicBezTo>
                          <a:cubicBezTo>
                            <a:pt x="93898" y="484274"/>
                            <a:pt x="10706" y="399289"/>
                            <a:pt x="0" y="252000"/>
                          </a:cubicBezTo>
                          <a:close/>
                        </a:path>
                      </a:pathLst>
                    </a:custGeom>
                    <ask:type>
                      <ask:lineSketchNone/>
                    </ask:type>
                  </ask:lineSketchStyleProps>
                </a:ext>
              </a:extLst>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83" dirty="0">
                <a:latin typeface="Avenir LT Pro 65 Medium" panose="020B0603020203020204" pitchFamily="34" charset="0"/>
              </a:endParaRPr>
            </a:p>
          </p:txBody>
        </p:sp>
        <p:pic>
          <p:nvPicPr>
            <p:cNvPr id="4" name="Graphic 3" descr="Pyramid with levels with solid fill">
              <a:extLst>
                <a:ext uri="{FF2B5EF4-FFF2-40B4-BE49-F238E27FC236}">
                  <a16:creationId xmlns:a16="http://schemas.microsoft.com/office/drawing/2014/main" id="{92EC16E3-1D55-F774-2972-AB3C344EB3DD}"/>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011764" y="2083375"/>
              <a:ext cx="144000" cy="144000"/>
            </a:xfrm>
            <a:prstGeom prst="rect">
              <a:avLst/>
            </a:prstGeom>
            <a:effectLst>
              <a:glow rad="25400">
                <a:schemeClr val="bg1">
                  <a:alpha val="40000"/>
                </a:schemeClr>
              </a:glow>
            </a:effectLst>
          </p:spPr>
        </p:pic>
      </p:grpSp>
      <p:grpSp>
        <p:nvGrpSpPr>
          <p:cNvPr id="27" name="Group 26">
            <a:extLst>
              <a:ext uri="{FF2B5EF4-FFF2-40B4-BE49-F238E27FC236}">
                <a16:creationId xmlns:a16="http://schemas.microsoft.com/office/drawing/2014/main" id="{C8026FA8-952F-E8FE-CFB3-9B085ABD63E1}"/>
              </a:ext>
            </a:extLst>
          </p:cNvPr>
          <p:cNvGrpSpPr/>
          <p:nvPr/>
        </p:nvGrpSpPr>
        <p:grpSpPr>
          <a:xfrm>
            <a:off x="475916" y="3552934"/>
            <a:ext cx="277942" cy="277942"/>
            <a:chOff x="973207" y="2694167"/>
            <a:chExt cx="221114" cy="221114"/>
          </a:xfrm>
        </p:grpSpPr>
        <p:sp>
          <p:nvSpPr>
            <p:cNvPr id="26" name="Oval 25">
              <a:extLst>
                <a:ext uri="{FF2B5EF4-FFF2-40B4-BE49-F238E27FC236}">
                  <a16:creationId xmlns:a16="http://schemas.microsoft.com/office/drawing/2014/main" id="{57CEADD3-5A6C-3F92-D31B-73E894B61907}"/>
                </a:ext>
              </a:extLst>
            </p:cNvPr>
            <p:cNvSpPr>
              <a:spLocks noChangeAspect="1"/>
            </p:cNvSpPr>
            <p:nvPr/>
          </p:nvSpPr>
          <p:spPr>
            <a:xfrm rot="18691099">
              <a:off x="973207" y="2694167"/>
              <a:ext cx="221114" cy="221114"/>
            </a:xfrm>
            <a:prstGeom prst="ellipse">
              <a:avLst/>
            </a:prstGeom>
            <a:solidFill>
              <a:srgbClr val="007382"/>
            </a:solidFill>
            <a:ln w="19050">
              <a:solidFill>
                <a:srgbClr val="19525A"/>
              </a:solidFill>
              <a:extLst>
                <a:ext uri="{C807C97D-BFC1-408E-A445-0C87EB9F89A2}">
                  <ask:lineSketchStyleProps xmlns:ask="http://schemas.microsoft.com/office/drawing/2018/sketchyshapes" sd="3978248048">
                    <a:custGeom>
                      <a:avLst/>
                      <a:gdLst>
                        <a:gd name="connsiteX0" fmla="*/ 0 w 504000"/>
                        <a:gd name="connsiteY0" fmla="*/ 252000 h 504000"/>
                        <a:gd name="connsiteX1" fmla="*/ 252000 w 504000"/>
                        <a:gd name="connsiteY1" fmla="*/ 0 h 504000"/>
                        <a:gd name="connsiteX2" fmla="*/ 504000 w 504000"/>
                        <a:gd name="connsiteY2" fmla="*/ 252000 h 504000"/>
                        <a:gd name="connsiteX3" fmla="*/ 252000 w 504000"/>
                        <a:gd name="connsiteY3" fmla="*/ 504000 h 504000"/>
                        <a:gd name="connsiteX4" fmla="*/ 0 w 504000"/>
                        <a:gd name="connsiteY4" fmla="*/ 252000 h 504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04000" h="504000" fill="none" extrusionOk="0">
                          <a:moveTo>
                            <a:pt x="0" y="252000"/>
                          </a:moveTo>
                          <a:cubicBezTo>
                            <a:pt x="10215" y="121361"/>
                            <a:pt x="108227" y="-5764"/>
                            <a:pt x="252000" y="0"/>
                          </a:cubicBezTo>
                          <a:cubicBezTo>
                            <a:pt x="365645" y="1603"/>
                            <a:pt x="495676" y="146461"/>
                            <a:pt x="504000" y="252000"/>
                          </a:cubicBezTo>
                          <a:cubicBezTo>
                            <a:pt x="504107" y="359184"/>
                            <a:pt x="374048" y="509862"/>
                            <a:pt x="252000" y="504000"/>
                          </a:cubicBezTo>
                          <a:cubicBezTo>
                            <a:pt x="101159" y="488907"/>
                            <a:pt x="20161" y="379868"/>
                            <a:pt x="0" y="252000"/>
                          </a:cubicBezTo>
                          <a:close/>
                        </a:path>
                        <a:path w="504000" h="504000" stroke="0" extrusionOk="0">
                          <a:moveTo>
                            <a:pt x="0" y="252000"/>
                          </a:moveTo>
                          <a:cubicBezTo>
                            <a:pt x="-2454" y="108298"/>
                            <a:pt x="144402" y="-14082"/>
                            <a:pt x="252000" y="0"/>
                          </a:cubicBezTo>
                          <a:cubicBezTo>
                            <a:pt x="400050" y="18812"/>
                            <a:pt x="477128" y="125353"/>
                            <a:pt x="504000" y="252000"/>
                          </a:cubicBezTo>
                          <a:cubicBezTo>
                            <a:pt x="484323" y="374101"/>
                            <a:pt x="415844" y="494832"/>
                            <a:pt x="252000" y="504000"/>
                          </a:cubicBezTo>
                          <a:cubicBezTo>
                            <a:pt x="93898" y="484274"/>
                            <a:pt x="10706" y="399289"/>
                            <a:pt x="0" y="252000"/>
                          </a:cubicBezTo>
                          <a:close/>
                        </a:path>
                      </a:pathLst>
                    </a:custGeom>
                    <ask:type>
                      <ask:lineSketchNone/>
                    </ask:type>
                  </ask:lineSketchStyleProps>
                </a:ext>
              </a:extLst>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83" dirty="0">
                <a:latin typeface="Avenir LT Pro 65 Medium" panose="020B0603020203020204" pitchFamily="34" charset="0"/>
              </a:endParaRPr>
            </a:p>
          </p:txBody>
        </p:sp>
        <p:pic>
          <p:nvPicPr>
            <p:cNvPr id="8" name="Graphic 7" descr="Workflow with solid fill">
              <a:extLst>
                <a:ext uri="{FF2B5EF4-FFF2-40B4-BE49-F238E27FC236}">
                  <a16:creationId xmlns:a16="http://schemas.microsoft.com/office/drawing/2014/main" id="{499C4C5D-BC8A-3765-26F9-ABA369385457}"/>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011764" y="2732111"/>
              <a:ext cx="144000" cy="144000"/>
            </a:xfrm>
            <a:prstGeom prst="rect">
              <a:avLst/>
            </a:prstGeom>
            <a:effectLst>
              <a:glow rad="25400">
                <a:schemeClr val="bg1">
                  <a:alpha val="40000"/>
                </a:schemeClr>
              </a:glow>
            </a:effectLst>
          </p:spPr>
        </p:pic>
      </p:grpSp>
      <p:grpSp>
        <p:nvGrpSpPr>
          <p:cNvPr id="28" name="Group 27">
            <a:extLst>
              <a:ext uri="{FF2B5EF4-FFF2-40B4-BE49-F238E27FC236}">
                <a16:creationId xmlns:a16="http://schemas.microsoft.com/office/drawing/2014/main" id="{99C8D55D-9522-84FB-8BB7-31448400E35A}"/>
              </a:ext>
            </a:extLst>
          </p:cNvPr>
          <p:cNvGrpSpPr/>
          <p:nvPr/>
        </p:nvGrpSpPr>
        <p:grpSpPr>
          <a:xfrm>
            <a:off x="475916" y="3178184"/>
            <a:ext cx="277942" cy="277942"/>
            <a:chOff x="973207" y="2372503"/>
            <a:chExt cx="221114" cy="221114"/>
          </a:xfrm>
        </p:grpSpPr>
        <p:sp>
          <p:nvSpPr>
            <p:cNvPr id="25" name="Oval 24">
              <a:extLst>
                <a:ext uri="{FF2B5EF4-FFF2-40B4-BE49-F238E27FC236}">
                  <a16:creationId xmlns:a16="http://schemas.microsoft.com/office/drawing/2014/main" id="{9754CF7D-F28F-D334-ED9C-C26D64E49B9F}"/>
                </a:ext>
              </a:extLst>
            </p:cNvPr>
            <p:cNvSpPr>
              <a:spLocks noChangeAspect="1"/>
            </p:cNvSpPr>
            <p:nvPr/>
          </p:nvSpPr>
          <p:spPr>
            <a:xfrm rot="18691099">
              <a:off x="973207" y="2372503"/>
              <a:ext cx="221114" cy="221114"/>
            </a:xfrm>
            <a:prstGeom prst="ellipse">
              <a:avLst/>
            </a:prstGeom>
            <a:solidFill>
              <a:srgbClr val="007382"/>
            </a:solidFill>
            <a:ln w="19050">
              <a:solidFill>
                <a:srgbClr val="19525A"/>
              </a:solidFill>
              <a:extLst>
                <a:ext uri="{C807C97D-BFC1-408E-A445-0C87EB9F89A2}">
                  <ask:lineSketchStyleProps xmlns:ask="http://schemas.microsoft.com/office/drawing/2018/sketchyshapes" sd="3978248048">
                    <a:custGeom>
                      <a:avLst/>
                      <a:gdLst>
                        <a:gd name="connsiteX0" fmla="*/ 0 w 504000"/>
                        <a:gd name="connsiteY0" fmla="*/ 252000 h 504000"/>
                        <a:gd name="connsiteX1" fmla="*/ 252000 w 504000"/>
                        <a:gd name="connsiteY1" fmla="*/ 0 h 504000"/>
                        <a:gd name="connsiteX2" fmla="*/ 504000 w 504000"/>
                        <a:gd name="connsiteY2" fmla="*/ 252000 h 504000"/>
                        <a:gd name="connsiteX3" fmla="*/ 252000 w 504000"/>
                        <a:gd name="connsiteY3" fmla="*/ 504000 h 504000"/>
                        <a:gd name="connsiteX4" fmla="*/ 0 w 504000"/>
                        <a:gd name="connsiteY4" fmla="*/ 252000 h 504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04000" h="504000" fill="none" extrusionOk="0">
                          <a:moveTo>
                            <a:pt x="0" y="252000"/>
                          </a:moveTo>
                          <a:cubicBezTo>
                            <a:pt x="10215" y="121361"/>
                            <a:pt x="108227" y="-5764"/>
                            <a:pt x="252000" y="0"/>
                          </a:cubicBezTo>
                          <a:cubicBezTo>
                            <a:pt x="365645" y="1603"/>
                            <a:pt x="495676" y="146461"/>
                            <a:pt x="504000" y="252000"/>
                          </a:cubicBezTo>
                          <a:cubicBezTo>
                            <a:pt x="504107" y="359184"/>
                            <a:pt x="374048" y="509862"/>
                            <a:pt x="252000" y="504000"/>
                          </a:cubicBezTo>
                          <a:cubicBezTo>
                            <a:pt x="101159" y="488907"/>
                            <a:pt x="20161" y="379868"/>
                            <a:pt x="0" y="252000"/>
                          </a:cubicBezTo>
                          <a:close/>
                        </a:path>
                        <a:path w="504000" h="504000" stroke="0" extrusionOk="0">
                          <a:moveTo>
                            <a:pt x="0" y="252000"/>
                          </a:moveTo>
                          <a:cubicBezTo>
                            <a:pt x="-2454" y="108298"/>
                            <a:pt x="144402" y="-14082"/>
                            <a:pt x="252000" y="0"/>
                          </a:cubicBezTo>
                          <a:cubicBezTo>
                            <a:pt x="400050" y="18812"/>
                            <a:pt x="477128" y="125353"/>
                            <a:pt x="504000" y="252000"/>
                          </a:cubicBezTo>
                          <a:cubicBezTo>
                            <a:pt x="484323" y="374101"/>
                            <a:pt x="415844" y="494832"/>
                            <a:pt x="252000" y="504000"/>
                          </a:cubicBezTo>
                          <a:cubicBezTo>
                            <a:pt x="93898" y="484274"/>
                            <a:pt x="10706" y="399289"/>
                            <a:pt x="0" y="252000"/>
                          </a:cubicBezTo>
                          <a:close/>
                        </a:path>
                      </a:pathLst>
                    </a:custGeom>
                    <ask:type>
                      <ask:lineSketchNone/>
                    </ask:type>
                  </ask:lineSketchStyleProps>
                </a:ext>
              </a:extLst>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83" dirty="0">
                <a:latin typeface="Avenir LT Pro 65 Medium" panose="020B0603020203020204" pitchFamily="34" charset="0"/>
              </a:endParaRPr>
            </a:p>
          </p:txBody>
        </p:sp>
        <p:pic>
          <p:nvPicPr>
            <p:cNvPr id="10" name="Graphic 9" descr="Treasure Map with solid fill">
              <a:extLst>
                <a:ext uri="{FF2B5EF4-FFF2-40B4-BE49-F238E27FC236}">
                  <a16:creationId xmlns:a16="http://schemas.microsoft.com/office/drawing/2014/main" id="{CD9F751C-D3D6-A3E4-EAEA-9DA8EFF927E0}"/>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1011764" y="2410786"/>
              <a:ext cx="144000" cy="144000"/>
            </a:xfrm>
            <a:prstGeom prst="rect">
              <a:avLst/>
            </a:prstGeom>
            <a:effectLst>
              <a:glow rad="25400">
                <a:schemeClr val="bg1">
                  <a:alpha val="40000"/>
                </a:schemeClr>
              </a:glow>
            </a:effectLst>
          </p:spPr>
        </p:pic>
      </p:grpSp>
      <p:grpSp>
        <p:nvGrpSpPr>
          <p:cNvPr id="31" name="Group 30">
            <a:extLst>
              <a:ext uri="{FF2B5EF4-FFF2-40B4-BE49-F238E27FC236}">
                <a16:creationId xmlns:a16="http://schemas.microsoft.com/office/drawing/2014/main" id="{6EABFCFD-F0E9-1E88-5219-B6336E1DB909}"/>
              </a:ext>
            </a:extLst>
          </p:cNvPr>
          <p:cNvGrpSpPr/>
          <p:nvPr/>
        </p:nvGrpSpPr>
        <p:grpSpPr>
          <a:xfrm>
            <a:off x="475916" y="2053943"/>
            <a:ext cx="277942" cy="277942"/>
            <a:chOff x="973207" y="1465605"/>
            <a:chExt cx="221114" cy="221114"/>
          </a:xfrm>
        </p:grpSpPr>
        <p:sp>
          <p:nvSpPr>
            <p:cNvPr id="22" name="Oval 21">
              <a:extLst>
                <a:ext uri="{FF2B5EF4-FFF2-40B4-BE49-F238E27FC236}">
                  <a16:creationId xmlns:a16="http://schemas.microsoft.com/office/drawing/2014/main" id="{937101DA-4F8C-1CD3-530E-D1BBF980C3DD}"/>
                </a:ext>
              </a:extLst>
            </p:cNvPr>
            <p:cNvSpPr>
              <a:spLocks noChangeAspect="1"/>
            </p:cNvSpPr>
            <p:nvPr/>
          </p:nvSpPr>
          <p:spPr>
            <a:xfrm rot="18691099">
              <a:off x="973207" y="1465605"/>
              <a:ext cx="221114" cy="221114"/>
            </a:xfrm>
            <a:prstGeom prst="ellipse">
              <a:avLst/>
            </a:prstGeom>
            <a:solidFill>
              <a:srgbClr val="007382"/>
            </a:solidFill>
            <a:ln w="19050">
              <a:solidFill>
                <a:srgbClr val="19525A"/>
              </a:solidFill>
              <a:extLst>
                <a:ext uri="{C807C97D-BFC1-408E-A445-0C87EB9F89A2}">
                  <ask:lineSketchStyleProps xmlns:ask="http://schemas.microsoft.com/office/drawing/2018/sketchyshapes" sd="3978248048">
                    <a:custGeom>
                      <a:avLst/>
                      <a:gdLst>
                        <a:gd name="connsiteX0" fmla="*/ 0 w 504000"/>
                        <a:gd name="connsiteY0" fmla="*/ 252000 h 504000"/>
                        <a:gd name="connsiteX1" fmla="*/ 252000 w 504000"/>
                        <a:gd name="connsiteY1" fmla="*/ 0 h 504000"/>
                        <a:gd name="connsiteX2" fmla="*/ 504000 w 504000"/>
                        <a:gd name="connsiteY2" fmla="*/ 252000 h 504000"/>
                        <a:gd name="connsiteX3" fmla="*/ 252000 w 504000"/>
                        <a:gd name="connsiteY3" fmla="*/ 504000 h 504000"/>
                        <a:gd name="connsiteX4" fmla="*/ 0 w 504000"/>
                        <a:gd name="connsiteY4" fmla="*/ 252000 h 504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04000" h="504000" fill="none" extrusionOk="0">
                          <a:moveTo>
                            <a:pt x="0" y="252000"/>
                          </a:moveTo>
                          <a:cubicBezTo>
                            <a:pt x="10215" y="121361"/>
                            <a:pt x="108227" y="-5764"/>
                            <a:pt x="252000" y="0"/>
                          </a:cubicBezTo>
                          <a:cubicBezTo>
                            <a:pt x="365645" y="1603"/>
                            <a:pt x="495676" y="146461"/>
                            <a:pt x="504000" y="252000"/>
                          </a:cubicBezTo>
                          <a:cubicBezTo>
                            <a:pt x="504107" y="359184"/>
                            <a:pt x="374048" y="509862"/>
                            <a:pt x="252000" y="504000"/>
                          </a:cubicBezTo>
                          <a:cubicBezTo>
                            <a:pt x="101159" y="488907"/>
                            <a:pt x="20161" y="379868"/>
                            <a:pt x="0" y="252000"/>
                          </a:cubicBezTo>
                          <a:close/>
                        </a:path>
                        <a:path w="504000" h="504000" stroke="0" extrusionOk="0">
                          <a:moveTo>
                            <a:pt x="0" y="252000"/>
                          </a:moveTo>
                          <a:cubicBezTo>
                            <a:pt x="-2454" y="108298"/>
                            <a:pt x="144402" y="-14082"/>
                            <a:pt x="252000" y="0"/>
                          </a:cubicBezTo>
                          <a:cubicBezTo>
                            <a:pt x="400050" y="18812"/>
                            <a:pt x="477128" y="125353"/>
                            <a:pt x="504000" y="252000"/>
                          </a:cubicBezTo>
                          <a:cubicBezTo>
                            <a:pt x="484323" y="374101"/>
                            <a:pt x="415844" y="494832"/>
                            <a:pt x="252000" y="504000"/>
                          </a:cubicBezTo>
                          <a:cubicBezTo>
                            <a:pt x="93898" y="484274"/>
                            <a:pt x="10706" y="399289"/>
                            <a:pt x="0" y="252000"/>
                          </a:cubicBezTo>
                          <a:close/>
                        </a:path>
                      </a:pathLst>
                    </a:custGeom>
                    <ask:type>
                      <ask:lineSketchNone/>
                    </ask:type>
                  </ask:lineSketchStyleProps>
                </a:ext>
              </a:extLst>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83" dirty="0">
                <a:latin typeface="Avenir LT Pro 65 Medium" panose="020B0603020203020204" pitchFamily="34" charset="0"/>
              </a:endParaRPr>
            </a:p>
          </p:txBody>
        </p:sp>
        <p:pic>
          <p:nvPicPr>
            <p:cNvPr id="12" name="Graphic 11" descr="Bar graph with upward trend with solid fill">
              <a:extLst>
                <a:ext uri="{FF2B5EF4-FFF2-40B4-BE49-F238E27FC236}">
                  <a16:creationId xmlns:a16="http://schemas.microsoft.com/office/drawing/2014/main" id="{37F0D5A3-464C-0F04-ACE7-395B1B772B64}"/>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1011764" y="1509030"/>
              <a:ext cx="144000" cy="144000"/>
            </a:xfrm>
            <a:prstGeom prst="rect">
              <a:avLst/>
            </a:prstGeom>
            <a:effectLst>
              <a:glow rad="25400">
                <a:schemeClr val="bg1">
                  <a:alpha val="40000"/>
                </a:schemeClr>
              </a:glow>
            </a:effectLst>
          </p:spPr>
        </p:pic>
      </p:grpSp>
      <p:grpSp>
        <p:nvGrpSpPr>
          <p:cNvPr id="30" name="Group 29">
            <a:extLst>
              <a:ext uri="{FF2B5EF4-FFF2-40B4-BE49-F238E27FC236}">
                <a16:creationId xmlns:a16="http://schemas.microsoft.com/office/drawing/2014/main" id="{C74EDA62-BD16-5BD6-A334-11E04C9EF076}"/>
              </a:ext>
            </a:extLst>
          </p:cNvPr>
          <p:cNvGrpSpPr/>
          <p:nvPr/>
        </p:nvGrpSpPr>
        <p:grpSpPr>
          <a:xfrm>
            <a:off x="475916" y="2428690"/>
            <a:ext cx="277942" cy="277942"/>
            <a:chOff x="973207" y="1742766"/>
            <a:chExt cx="221114" cy="221114"/>
          </a:xfrm>
        </p:grpSpPr>
        <p:sp>
          <p:nvSpPr>
            <p:cNvPr id="23" name="Oval 22">
              <a:extLst>
                <a:ext uri="{FF2B5EF4-FFF2-40B4-BE49-F238E27FC236}">
                  <a16:creationId xmlns:a16="http://schemas.microsoft.com/office/drawing/2014/main" id="{91790A43-F96E-71A3-BF29-20F9AA6A22E4}"/>
                </a:ext>
              </a:extLst>
            </p:cNvPr>
            <p:cNvSpPr>
              <a:spLocks noChangeAspect="1"/>
            </p:cNvSpPr>
            <p:nvPr/>
          </p:nvSpPr>
          <p:spPr>
            <a:xfrm rot="18691099">
              <a:off x="973207" y="1742766"/>
              <a:ext cx="221114" cy="221114"/>
            </a:xfrm>
            <a:prstGeom prst="ellipse">
              <a:avLst/>
            </a:prstGeom>
            <a:solidFill>
              <a:srgbClr val="007382"/>
            </a:solidFill>
            <a:ln w="19050">
              <a:solidFill>
                <a:srgbClr val="19525A"/>
              </a:solidFill>
              <a:extLst>
                <a:ext uri="{C807C97D-BFC1-408E-A445-0C87EB9F89A2}">
                  <ask:lineSketchStyleProps xmlns:ask="http://schemas.microsoft.com/office/drawing/2018/sketchyshapes" sd="3978248048">
                    <a:custGeom>
                      <a:avLst/>
                      <a:gdLst>
                        <a:gd name="connsiteX0" fmla="*/ 0 w 504000"/>
                        <a:gd name="connsiteY0" fmla="*/ 252000 h 504000"/>
                        <a:gd name="connsiteX1" fmla="*/ 252000 w 504000"/>
                        <a:gd name="connsiteY1" fmla="*/ 0 h 504000"/>
                        <a:gd name="connsiteX2" fmla="*/ 504000 w 504000"/>
                        <a:gd name="connsiteY2" fmla="*/ 252000 h 504000"/>
                        <a:gd name="connsiteX3" fmla="*/ 252000 w 504000"/>
                        <a:gd name="connsiteY3" fmla="*/ 504000 h 504000"/>
                        <a:gd name="connsiteX4" fmla="*/ 0 w 504000"/>
                        <a:gd name="connsiteY4" fmla="*/ 252000 h 504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04000" h="504000" fill="none" extrusionOk="0">
                          <a:moveTo>
                            <a:pt x="0" y="252000"/>
                          </a:moveTo>
                          <a:cubicBezTo>
                            <a:pt x="10215" y="121361"/>
                            <a:pt x="108227" y="-5764"/>
                            <a:pt x="252000" y="0"/>
                          </a:cubicBezTo>
                          <a:cubicBezTo>
                            <a:pt x="365645" y="1603"/>
                            <a:pt x="495676" y="146461"/>
                            <a:pt x="504000" y="252000"/>
                          </a:cubicBezTo>
                          <a:cubicBezTo>
                            <a:pt x="504107" y="359184"/>
                            <a:pt x="374048" y="509862"/>
                            <a:pt x="252000" y="504000"/>
                          </a:cubicBezTo>
                          <a:cubicBezTo>
                            <a:pt x="101159" y="488907"/>
                            <a:pt x="20161" y="379868"/>
                            <a:pt x="0" y="252000"/>
                          </a:cubicBezTo>
                          <a:close/>
                        </a:path>
                        <a:path w="504000" h="504000" stroke="0" extrusionOk="0">
                          <a:moveTo>
                            <a:pt x="0" y="252000"/>
                          </a:moveTo>
                          <a:cubicBezTo>
                            <a:pt x="-2454" y="108298"/>
                            <a:pt x="144402" y="-14082"/>
                            <a:pt x="252000" y="0"/>
                          </a:cubicBezTo>
                          <a:cubicBezTo>
                            <a:pt x="400050" y="18812"/>
                            <a:pt x="477128" y="125353"/>
                            <a:pt x="504000" y="252000"/>
                          </a:cubicBezTo>
                          <a:cubicBezTo>
                            <a:pt x="484323" y="374101"/>
                            <a:pt x="415844" y="494832"/>
                            <a:pt x="252000" y="504000"/>
                          </a:cubicBezTo>
                          <a:cubicBezTo>
                            <a:pt x="93898" y="484274"/>
                            <a:pt x="10706" y="399289"/>
                            <a:pt x="0" y="252000"/>
                          </a:cubicBezTo>
                          <a:close/>
                        </a:path>
                      </a:pathLst>
                    </a:custGeom>
                    <ask:type>
                      <ask:lineSketchNone/>
                    </ask:type>
                  </ask:lineSketchStyleProps>
                </a:ext>
              </a:extLst>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83" dirty="0">
                <a:latin typeface="Avenir LT Pro 65 Medium" panose="020B0603020203020204" pitchFamily="34" charset="0"/>
              </a:endParaRPr>
            </a:p>
          </p:txBody>
        </p:sp>
        <p:pic>
          <p:nvPicPr>
            <p:cNvPr id="14" name="Graphic 13" descr="Ui Ux with solid fill">
              <a:extLst>
                <a:ext uri="{FF2B5EF4-FFF2-40B4-BE49-F238E27FC236}">
                  <a16:creationId xmlns:a16="http://schemas.microsoft.com/office/drawing/2014/main" id="{D9B013F7-4962-32EA-0D74-2FC2FD52C194}"/>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1011764" y="1787561"/>
              <a:ext cx="144000" cy="144000"/>
            </a:xfrm>
            <a:prstGeom prst="rect">
              <a:avLst/>
            </a:prstGeom>
            <a:effectLst>
              <a:glow rad="25400">
                <a:schemeClr val="bg1">
                  <a:alpha val="40000"/>
                </a:schemeClr>
              </a:glow>
            </a:effectLst>
          </p:spPr>
        </p:pic>
      </p:grpSp>
      <p:grpSp>
        <p:nvGrpSpPr>
          <p:cNvPr id="38" name="Group 37">
            <a:extLst>
              <a:ext uri="{FF2B5EF4-FFF2-40B4-BE49-F238E27FC236}">
                <a16:creationId xmlns:a16="http://schemas.microsoft.com/office/drawing/2014/main" id="{26C9CEB9-58A7-E96E-F600-B9C6F393FAA3}"/>
              </a:ext>
            </a:extLst>
          </p:cNvPr>
          <p:cNvGrpSpPr/>
          <p:nvPr/>
        </p:nvGrpSpPr>
        <p:grpSpPr>
          <a:xfrm>
            <a:off x="475916" y="1679196"/>
            <a:ext cx="277942" cy="277942"/>
            <a:chOff x="973207" y="1191384"/>
            <a:chExt cx="221114" cy="221114"/>
          </a:xfrm>
        </p:grpSpPr>
        <p:sp>
          <p:nvSpPr>
            <p:cNvPr id="21" name="Oval 20">
              <a:extLst>
                <a:ext uri="{FF2B5EF4-FFF2-40B4-BE49-F238E27FC236}">
                  <a16:creationId xmlns:a16="http://schemas.microsoft.com/office/drawing/2014/main" id="{20985B27-AA8B-055A-41B5-5DD0EC53E8FC}"/>
                </a:ext>
              </a:extLst>
            </p:cNvPr>
            <p:cNvSpPr>
              <a:spLocks noChangeAspect="1"/>
            </p:cNvSpPr>
            <p:nvPr/>
          </p:nvSpPr>
          <p:spPr>
            <a:xfrm rot="18691099">
              <a:off x="973207" y="1191384"/>
              <a:ext cx="221114" cy="221114"/>
            </a:xfrm>
            <a:prstGeom prst="ellipse">
              <a:avLst/>
            </a:prstGeom>
            <a:solidFill>
              <a:srgbClr val="007382"/>
            </a:solidFill>
            <a:ln w="19050">
              <a:solidFill>
                <a:srgbClr val="19525A"/>
              </a:solidFill>
              <a:extLst>
                <a:ext uri="{C807C97D-BFC1-408E-A445-0C87EB9F89A2}">
                  <ask:lineSketchStyleProps xmlns:ask="http://schemas.microsoft.com/office/drawing/2018/sketchyshapes" sd="3978248048">
                    <a:custGeom>
                      <a:avLst/>
                      <a:gdLst>
                        <a:gd name="connsiteX0" fmla="*/ 0 w 504000"/>
                        <a:gd name="connsiteY0" fmla="*/ 252000 h 504000"/>
                        <a:gd name="connsiteX1" fmla="*/ 252000 w 504000"/>
                        <a:gd name="connsiteY1" fmla="*/ 0 h 504000"/>
                        <a:gd name="connsiteX2" fmla="*/ 504000 w 504000"/>
                        <a:gd name="connsiteY2" fmla="*/ 252000 h 504000"/>
                        <a:gd name="connsiteX3" fmla="*/ 252000 w 504000"/>
                        <a:gd name="connsiteY3" fmla="*/ 504000 h 504000"/>
                        <a:gd name="connsiteX4" fmla="*/ 0 w 504000"/>
                        <a:gd name="connsiteY4" fmla="*/ 252000 h 504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04000" h="504000" fill="none" extrusionOk="0">
                          <a:moveTo>
                            <a:pt x="0" y="252000"/>
                          </a:moveTo>
                          <a:cubicBezTo>
                            <a:pt x="10215" y="121361"/>
                            <a:pt x="108227" y="-5764"/>
                            <a:pt x="252000" y="0"/>
                          </a:cubicBezTo>
                          <a:cubicBezTo>
                            <a:pt x="365645" y="1603"/>
                            <a:pt x="495676" y="146461"/>
                            <a:pt x="504000" y="252000"/>
                          </a:cubicBezTo>
                          <a:cubicBezTo>
                            <a:pt x="504107" y="359184"/>
                            <a:pt x="374048" y="509862"/>
                            <a:pt x="252000" y="504000"/>
                          </a:cubicBezTo>
                          <a:cubicBezTo>
                            <a:pt x="101159" y="488907"/>
                            <a:pt x="20161" y="379868"/>
                            <a:pt x="0" y="252000"/>
                          </a:cubicBezTo>
                          <a:close/>
                        </a:path>
                        <a:path w="504000" h="504000" stroke="0" extrusionOk="0">
                          <a:moveTo>
                            <a:pt x="0" y="252000"/>
                          </a:moveTo>
                          <a:cubicBezTo>
                            <a:pt x="-2454" y="108298"/>
                            <a:pt x="144402" y="-14082"/>
                            <a:pt x="252000" y="0"/>
                          </a:cubicBezTo>
                          <a:cubicBezTo>
                            <a:pt x="400050" y="18812"/>
                            <a:pt x="477128" y="125353"/>
                            <a:pt x="504000" y="252000"/>
                          </a:cubicBezTo>
                          <a:cubicBezTo>
                            <a:pt x="484323" y="374101"/>
                            <a:pt x="415844" y="494832"/>
                            <a:pt x="252000" y="504000"/>
                          </a:cubicBezTo>
                          <a:cubicBezTo>
                            <a:pt x="93898" y="484274"/>
                            <a:pt x="10706" y="399289"/>
                            <a:pt x="0" y="252000"/>
                          </a:cubicBezTo>
                          <a:close/>
                        </a:path>
                      </a:pathLst>
                    </a:custGeom>
                    <ask:type>
                      <ask:lineSketchNone/>
                    </ask:type>
                  </ask:lineSketchStyleProps>
                </a:ext>
              </a:extLst>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83" dirty="0">
                <a:latin typeface="Avenir LT Pro 65 Medium" panose="020B0603020203020204" pitchFamily="34" charset="0"/>
              </a:endParaRPr>
            </a:p>
          </p:txBody>
        </p:sp>
        <p:pic>
          <p:nvPicPr>
            <p:cNvPr id="17" name="Graphic 16" descr="Director's Chair with solid fill">
              <a:extLst>
                <a:ext uri="{FF2B5EF4-FFF2-40B4-BE49-F238E27FC236}">
                  <a16:creationId xmlns:a16="http://schemas.microsoft.com/office/drawing/2014/main" id="{AA5A9387-BD3B-F7A9-4571-4E45C62999A8}"/>
                </a:ext>
              </a:extLst>
            </p:cNvPr>
            <p:cNvPicPr>
              <a:picLocks noChangeAspect="1"/>
            </p:cNvPicPr>
            <p:nvPr/>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1011764" y="1233901"/>
              <a:ext cx="144000" cy="144000"/>
            </a:xfrm>
            <a:prstGeom prst="rect">
              <a:avLst/>
            </a:prstGeom>
            <a:effectLst>
              <a:glow rad="25400">
                <a:schemeClr val="bg1">
                  <a:alpha val="40000"/>
                </a:schemeClr>
              </a:glow>
            </a:effectLst>
          </p:spPr>
        </p:pic>
      </p:grpSp>
      <p:grpSp>
        <p:nvGrpSpPr>
          <p:cNvPr id="39" name="Group 38">
            <a:extLst>
              <a:ext uri="{FF2B5EF4-FFF2-40B4-BE49-F238E27FC236}">
                <a16:creationId xmlns:a16="http://schemas.microsoft.com/office/drawing/2014/main" id="{57EDAF58-DB14-D915-1FF0-E474D9EF2C5E}"/>
              </a:ext>
            </a:extLst>
          </p:cNvPr>
          <p:cNvGrpSpPr/>
          <p:nvPr/>
        </p:nvGrpSpPr>
        <p:grpSpPr>
          <a:xfrm>
            <a:off x="475916" y="1304449"/>
            <a:ext cx="277942" cy="277942"/>
            <a:chOff x="973207" y="867597"/>
            <a:chExt cx="221114" cy="221114"/>
          </a:xfrm>
        </p:grpSpPr>
        <p:sp>
          <p:nvSpPr>
            <p:cNvPr id="20" name="Oval 19">
              <a:extLst>
                <a:ext uri="{FF2B5EF4-FFF2-40B4-BE49-F238E27FC236}">
                  <a16:creationId xmlns:a16="http://schemas.microsoft.com/office/drawing/2014/main" id="{0783E000-528B-417B-7626-5C6DB1188EDB}"/>
                </a:ext>
              </a:extLst>
            </p:cNvPr>
            <p:cNvSpPr>
              <a:spLocks noChangeAspect="1"/>
            </p:cNvSpPr>
            <p:nvPr/>
          </p:nvSpPr>
          <p:spPr>
            <a:xfrm rot="18691099">
              <a:off x="973207" y="867597"/>
              <a:ext cx="221114" cy="221114"/>
            </a:xfrm>
            <a:prstGeom prst="ellipse">
              <a:avLst/>
            </a:prstGeom>
            <a:solidFill>
              <a:srgbClr val="007382"/>
            </a:solidFill>
            <a:ln w="19050">
              <a:solidFill>
                <a:srgbClr val="19525A"/>
              </a:solidFill>
              <a:extLst>
                <a:ext uri="{C807C97D-BFC1-408E-A445-0C87EB9F89A2}">
                  <ask:lineSketchStyleProps xmlns:ask="http://schemas.microsoft.com/office/drawing/2018/sketchyshapes" sd="3978248048">
                    <a:custGeom>
                      <a:avLst/>
                      <a:gdLst>
                        <a:gd name="connsiteX0" fmla="*/ 0 w 504000"/>
                        <a:gd name="connsiteY0" fmla="*/ 252000 h 504000"/>
                        <a:gd name="connsiteX1" fmla="*/ 252000 w 504000"/>
                        <a:gd name="connsiteY1" fmla="*/ 0 h 504000"/>
                        <a:gd name="connsiteX2" fmla="*/ 504000 w 504000"/>
                        <a:gd name="connsiteY2" fmla="*/ 252000 h 504000"/>
                        <a:gd name="connsiteX3" fmla="*/ 252000 w 504000"/>
                        <a:gd name="connsiteY3" fmla="*/ 504000 h 504000"/>
                        <a:gd name="connsiteX4" fmla="*/ 0 w 504000"/>
                        <a:gd name="connsiteY4" fmla="*/ 252000 h 504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04000" h="504000" fill="none" extrusionOk="0">
                          <a:moveTo>
                            <a:pt x="0" y="252000"/>
                          </a:moveTo>
                          <a:cubicBezTo>
                            <a:pt x="10215" y="121361"/>
                            <a:pt x="108227" y="-5764"/>
                            <a:pt x="252000" y="0"/>
                          </a:cubicBezTo>
                          <a:cubicBezTo>
                            <a:pt x="365645" y="1603"/>
                            <a:pt x="495676" y="146461"/>
                            <a:pt x="504000" y="252000"/>
                          </a:cubicBezTo>
                          <a:cubicBezTo>
                            <a:pt x="504107" y="359184"/>
                            <a:pt x="374048" y="509862"/>
                            <a:pt x="252000" y="504000"/>
                          </a:cubicBezTo>
                          <a:cubicBezTo>
                            <a:pt x="101159" y="488907"/>
                            <a:pt x="20161" y="379868"/>
                            <a:pt x="0" y="252000"/>
                          </a:cubicBezTo>
                          <a:close/>
                        </a:path>
                        <a:path w="504000" h="504000" stroke="0" extrusionOk="0">
                          <a:moveTo>
                            <a:pt x="0" y="252000"/>
                          </a:moveTo>
                          <a:cubicBezTo>
                            <a:pt x="-2454" y="108298"/>
                            <a:pt x="144402" y="-14082"/>
                            <a:pt x="252000" y="0"/>
                          </a:cubicBezTo>
                          <a:cubicBezTo>
                            <a:pt x="400050" y="18812"/>
                            <a:pt x="477128" y="125353"/>
                            <a:pt x="504000" y="252000"/>
                          </a:cubicBezTo>
                          <a:cubicBezTo>
                            <a:pt x="484323" y="374101"/>
                            <a:pt x="415844" y="494832"/>
                            <a:pt x="252000" y="504000"/>
                          </a:cubicBezTo>
                          <a:cubicBezTo>
                            <a:pt x="93898" y="484274"/>
                            <a:pt x="10706" y="399289"/>
                            <a:pt x="0" y="252000"/>
                          </a:cubicBezTo>
                          <a:close/>
                        </a:path>
                      </a:pathLst>
                    </a:custGeom>
                    <ask:type>
                      <ask:lineSketchNone/>
                    </ask:type>
                  </ask:lineSketchStyleProps>
                </a:ext>
              </a:extLst>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83" dirty="0">
                <a:latin typeface="Avenir LT Pro 65 Medium" panose="020B0603020203020204" pitchFamily="34" charset="0"/>
              </a:endParaRPr>
            </a:p>
          </p:txBody>
        </p:sp>
        <p:pic>
          <p:nvPicPr>
            <p:cNvPr id="19" name="Graphic 18" descr="Crown with solid fill">
              <a:extLst>
                <a:ext uri="{FF2B5EF4-FFF2-40B4-BE49-F238E27FC236}">
                  <a16:creationId xmlns:a16="http://schemas.microsoft.com/office/drawing/2014/main" id="{EFEF09AE-CF3C-35E0-B196-A20DD3E22CDC}"/>
                </a:ext>
              </a:extLst>
            </p:cNvPr>
            <p:cNvPicPr>
              <a:picLocks noChangeAspect="1"/>
            </p:cNvPicPr>
            <p:nvPr/>
          </p:nvPicPr>
          <p:blipFill>
            <a:blip r:embed="rId15">
              <a:extLst>
                <a:ext uri="{28A0092B-C50C-407E-A947-70E740481C1C}">
                  <a14:useLocalDpi xmlns:a14="http://schemas.microsoft.com/office/drawing/2010/main" val="0"/>
                </a:ext>
                <a:ext uri="{96DAC541-7B7A-43D3-8B79-37D633B846F1}">
                  <asvg:svgBlip xmlns:asvg="http://schemas.microsoft.com/office/drawing/2016/SVG/main" r:embed="rId16"/>
                </a:ext>
              </a:extLst>
            </a:blip>
            <a:srcRect/>
            <a:stretch/>
          </p:blipFill>
          <p:spPr>
            <a:xfrm>
              <a:off x="1011764" y="901621"/>
              <a:ext cx="144000" cy="144000"/>
            </a:xfrm>
            <a:prstGeom prst="rect">
              <a:avLst/>
            </a:prstGeom>
            <a:effectLst>
              <a:glow rad="25400">
                <a:schemeClr val="bg1">
                  <a:alpha val="40000"/>
                </a:schemeClr>
              </a:glow>
            </a:effectLst>
          </p:spPr>
        </p:pic>
      </p:grpSp>
      <p:sp>
        <p:nvSpPr>
          <p:cNvPr id="5" name="TextBox 4">
            <a:extLst>
              <a:ext uri="{FF2B5EF4-FFF2-40B4-BE49-F238E27FC236}">
                <a16:creationId xmlns:a16="http://schemas.microsoft.com/office/drawing/2014/main" id="{9E33BEC2-068D-5F95-E27C-4772574A34BF}"/>
              </a:ext>
            </a:extLst>
          </p:cNvPr>
          <p:cNvSpPr txBox="1"/>
          <p:nvPr/>
        </p:nvSpPr>
        <p:spPr>
          <a:xfrm>
            <a:off x="3323670" y="348980"/>
            <a:ext cx="2491778" cy="189154"/>
          </a:xfrm>
          <a:prstGeom prst="rect">
            <a:avLst/>
          </a:prstGeom>
          <a:noFill/>
        </p:spPr>
        <p:txBody>
          <a:bodyPr wrap="square" rtlCol="0" anchor="ctr">
            <a:spAutoFit/>
          </a:bodyPr>
          <a:lstStyle/>
          <a:p>
            <a:pPr algn="r">
              <a:tabLst>
                <a:tab pos="1330387" algn="l"/>
              </a:tabLst>
            </a:pPr>
            <a:r>
              <a:rPr lang="en-GB" sz="629" dirty="0">
                <a:latin typeface="Avenir Next LT Pro Light" panose="020B0304020202020204" pitchFamily="34" charset="0"/>
              </a:rPr>
              <a:t>Management of Customers Pocketbook</a:t>
            </a:r>
          </a:p>
        </p:txBody>
      </p:sp>
      <p:sp>
        <p:nvSpPr>
          <p:cNvPr id="6" name="Slide Number Placeholder 5">
            <a:extLst>
              <a:ext uri="{FF2B5EF4-FFF2-40B4-BE49-F238E27FC236}">
                <a16:creationId xmlns:a16="http://schemas.microsoft.com/office/drawing/2014/main" id="{070E4CF2-ADC8-A018-7C4C-1422E0BDCDF9}"/>
              </a:ext>
            </a:extLst>
          </p:cNvPr>
          <p:cNvSpPr txBox="1">
            <a:spLocks/>
          </p:cNvSpPr>
          <p:nvPr/>
        </p:nvSpPr>
        <p:spPr>
          <a:xfrm>
            <a:off x="5678078" y="335137"/>
            <a:ext cx="303799" cy="216840"/>
          </a:xfrm>
          <a:prstGeom prst="rect">
            <a:avLst/>
          </a:prstGeom>
        </p:spPr>
        <p:txBody>
          <a:bodyPr vert="horz" lIns="54304" tIns="27153" rIns="54304" bIns="27153" rtlCol="0" anchor="ctr"/>
          <a:lstStyle>
            <a:defPPr>
              <a:defRPr lang="en-US"/>
            </a:defPPr>
            <a:lvl1pPr marL="0" algn="r" defTabSz="457200" rtl="0" eaLnBrk="1" latinLnBrk="0" hangingPunct="1">
              <a:defRPr sz="450" kern="1200">
                <a:solidFill>
                  <a:schemeClr val="bg1">
                    <a:lumMod val="85000"/>
                  </a:schemeClr>
                </a:solidFill>
                <a:latin typeface="Avenir Next LT Pro Light" panose="020B0304020202020204" pitchFamily="34" charset="0"/>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AAF318D0-7A32-4883-B264-F6C453FE3576}" type="slidenum">
              <a:rPr lang="en-GB" sz="754" b="1">
                <a:solidFill>
                  <a:schemeClr val="tx1"/>
                </a:solidFill>
                <a:latin typeface="Avenir LT Pro 65 Medium" panose="020B0603020203020204" pitchFamily="34" charset="0"/>
              </a:rPr>
              <a:pPr/>
              <a:t>67</a:t>
            </a:fld>
            <a:endParaRPr lang="en-GB" sz="754" b="1">
              <a:solidFill>
                <a:schemeClr val="tx1"/>
              </a:solidFill>
              <a:latin typeface="Avenir LT Pro 65 Medium" panose="020B0603020203020204" pitchFamily="34" charset="0"/>
            </a:endParaRPr>
          </a:p>
        </p:txBody>
      </p:sp>
      <p:pic>
        <p:nvPicPr>
          <p:cNvPr id="7" name="Picture 6">
            <a:extLst>
              <a:ext uri="{FF2B5EF4-FFF2-40B4-BE49-F238E27FC236}">
                <a16:creationId xmlns:a16="http://schemas.microsoft.com/office/drawing/2014/main" id="{3BA86961-4711-FBF3-5F67-F15CFE506C23}"/>
              </a:ext>
            </a:extLst>
          </p:cNvPr>
          <p:cNvPicPr>
            <a:picLocks noChangeAspect="1"/>
          </p:cNvPicPr>
          <p:nvPr/>
        </p:nvPicPr>
        <p:blipFill>
          <a:blip r:embed="rId17" cstate="print">
            <a:extLst>
              <a:ext uri="{28A0092B-C50C-407E-A947-70E740481C1C}">
                <a14:useLocalDpi xmlns:a14="http://schemas.microsoft.com/office/drawing/2010/main"/>
              </a:ext>
            </a:extLst>
          </a:blip>
          <a:stretch>
            <a:fillRect/>
          </a:stretch>
        </p:blipFill>
        <p:spPr>
          <a:xfrm>
            <a:off x="5421446" y="4002749"/>
            <a:ext cx="513264" cy="134110"/>
          </a:xfrm>
          <a:prstGeom prst="rect">
            <a:avLst/>
          </a:prstGeom>
        </p:spPr>
      </p:pic>
      <p:cxnSp>
        <p:nvCxnSpPr>
          <p:cNvPr id="9" name="Straight Connector 8">
            <a:extLst>
              <a:ext uri="{FF2B5EF4-FFF2-40B4-BE49-F238E27FC236}">
                <a16:creationId xmlns:a16="http://schemas.microsoft.com/office/drawing/2014/main" id="{F2364690-03CF-1774-8A6A-FB8AD8B309B5}"/>
              </a:ext>
            </a:extLst>
          </p:cNvPr>
          <p:cNvCxnSpPr>
            <a:cxnSpLocks/>
          </p:cNvCxnSpPr>
          <p:nvPr/>
        </p:nvCxnSpPr>
        <p:spPr>
          <a:xfrm flipH="1">
            <a:off x="475916" y="533604"/>
            <a:ext cx="5456337" cy="0"/>
          </a:xfrm>
          <a:prstGeom prst="line">
            <a:avLst/>
          </a:prstGeom>
          <a:ln>
            <a:solidFill>
              <a:srgbClr val="003F48"/>
            </a:solidFill>
          </a:ln>
        </p:spPr>
        <p:style>
          <a:lnRef idx="1">
            <a:schemeClr val="accent1"/>
          </a:lnRef>
          <a:fillRef idx="0">
            <a:schemeClr val="accent1"/>
          </a:fillRef>
          <a:effectRef idx="0">
            <a:schemeClr val="accent1"/>
          </a:effectRef>
          <a:fontRef idx="minor">
            <a:schemeClr val="tx1"/>
          </a:fontRef>
        </p:style>
      </p:cxnSp>
      <p:sp>
        <p:nvSpPr>
          <p:cNvPr id="11" name="Rectangle 10">
            <a:extLst>
              <a:ext uri="{FF2B5EF4-FFF2-40B4-BE49-F238E27FC236}">
                <a16:creationId xmlns:a16="http://schemas.microsoft.com/office/drawing/2014/main" id="{A2CBBCE3-D0E5-F7C4-0795-6A7E4FCB7614}"/>
              </a:ext>
            </a:extLst>
          </p:cNvPr>
          <p:cNvSpPr/>
          <p:nvPr/>
        </p:nvSpPr>
        <p:spPr>
          <a:xfrm>
            <a:off x="0" y="0"/>
            <a:ext cx="40140" cy="4500000"/>
          </a:xfrm>
          <a:prstGeom prst="rect">
            <a:avLst/>
          </a:prstGeom>
          <a:solidFill>
            <a:srgbClr val="003F4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528"/>
          </a:p>
        </p:txBody>
      </p:sp>
    </p:spTree>
    <p:extLst>
      <p:ext uri="{BB962C8B-B14F-4D97-AF65-F5344CB8AC3E}">
        <p14:creationId xmlns:p14="http://schemas.microsoft.com/office/powerpoint/2010/main" val="3692359773"/>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20">
            <a:extLst>
              <a:ext uri="{FF2B5EF4-FFF2-40B4-BE49-F238E27FC236}">
                <a16:creationId xmlns:a16="http://schemas.microsoft.com/office/drawing/2014/main" id="{6DD4A390-8A5D-4CBB-B601-B55D32CEF214}"/>
              </a:ext>
            </a:extLst>
          </p:cNvPr>
          <p:cNvSpPr/>
          <p:nvPr/>
        </p:nvSpPr>
        <p:spPr>
          <a:xfrm>
            <a:off x="342580" y="1291555"/>
            <a:ext cx="5528831" cy="380878"/>
          </a:xfrm>
          <a:prstGeom prst="rect">
            <a:avLst/>
          </a:prstGeom>
        </p:spPr>
        <p:txBody>
          <a:bodyPr wrap="square" lIns="0" rIns="36000" numCol="1" spcCol="360000">
            <a:noAutofit/>
          </a:bodyPr>
          <a:lstStyle/>
          <a:p>
            <a:pPr>
              <a:spcAft>
                <a:spcPts val="357"/>
              </a:spcAft>
            </a:pPr>
            <a:r>
              <a:rPr lang="en-GB" sz="900" b="1" dirty="0">
                <a:solidFill>
                  <a:srgbClr val="003F48"/>
                </a:solidFill>
                <a:latin typeface="Avenir LT Pro 65 Medium" panose="020B0603020203020204" pitchFamily="34" charset="0"/>
              </a:rPr>
              <a:t>CVM People</a:t>
            </a:r>
            <a:r>
              <a:rPr lang="en-GB" sz="900" dirty="0">
                <a:latin typeface="Avenir LT Pro 65 Medium" panose="020B0603020203020204" pitchFamily="34" charset="0"/>
              </a:rPr>
              <a:t> fuse innovative thinking with proven expertise to help companies realise value from their data and customer management capabilities. Our unique transformation to operation approach means we can fluidly provide specialist consulting expertise through to executive recruitment services that accelerate customer growth ambitions. </a:t>
            </a:r>
          </a:p>
        </p:txBody>
      </p:sp>
      <p:sp>
        <p:nvSpPr>
          <p:cNvPr id="58" name="Rectangle: Rounded Corners 57">
            <a:extLst>
              <a:ext uri="{FF2B5EF4-FFF2-40B4-BE49-F238E27FC236}">
                <a16:creationId xmlns:a16="http://schemas.microsoft.com/office/drawing/2014/main" id="{7992F137-28E6-4343-BE35-9E2582CE00DA}"/>
              </a:ext>
            </a:extLst>
          </p:cNvPr>
          <p:cNvSpPr/>
          <p:nvPr/>
        </p:nvSpPr>
        <p:spPr>
          <a:xfrm>
            <a:off x="340030" y="2018582"/>
            <a:ext cx="5528830" cy="1040457"/>
          </a:xfrm>
          <a:prstGeom prst="roundRect">
            <a:avLst>
              <a:gd name="adj" fmla="val 5331"/>
            </a:avLst>
          </a:prstGeom>
          <a:solidFill>
            <a:srgbClr val="003F48"/>
          </a:solidFill>
          <a:ln w="38100">
            <a:noFill/>
            <a:extLst>
              <a:ext uri="{C807C97D-BFC1-408E-A445-0C87EB9F89A2}">
                <ask:lineSketchStyleProps xmlns:ask="http://schemas.microsoft.com/office/drawing/2018/sketchyshapes" sd="3978248048">
                  <a:custGeom>
                    <a:avLst/>
                    <a:gdLst>
                      <a:gd name="connsiteX0" fmla="*/ 0 w 504000"/>
                      <a:gd name="connsiteY0" fmla="*/ 252000 h 504000"/>
                      <a:gd name="connsiteX1" fmla="*/ 252000 w 504000"/>
                      <a:gd name="connsiteY1" fmla="*/ 0 h 504000"/>
                      <a:gd name="connsiteX2" fmla="*/ 504000 w 504000"/>
                      <a:gd name="connsiteY2" fmla="*/ 252000 h 504000"/>
                      <a:gd name="connsiteX3" fmla="*/ 252000 w 504000"/>
                      <a:gd name="connsiteY3" fmla="*/ 504000 h 504000"/>
                      <a:gd name="connsiteX4" fmla="*/ 0 w 504000"/>
                      <a:gd name="connsiteY4" fmla="*/ 252000 h 504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04000" h="504000" fill="none" extrusionOk="0">
                        <a:moveTo>
                          <a:pt x="0" y="252000"/>
                        </a:moveTo>
                        <a:cubicBezTo>
                          <a:pt x="10215" y="121361"/>
                          <a:pt x="108227" y="-5764"/>
                          <a:pt x="252000" y="0"/>
                        </a:cubicBezTo>
                        <a:cubicBezTo>
                          <a:pt x="365645" y="1603"/>
                          <a:pt x="495676" y="146461"/>
                          <a:pt x="504000" y="252000"/>
                        </a:cubicBezTo>
                        <a:cubicBezTo>
                          <a:pt x="504107" y="359184"/>
                          <a:pt x="374048" y="509862"/>
                          <a:pt x="252000" y="504000"/>
                        </a:cubicBezTo>
                        <a:cubicBezTo>
                          <a:pt x="101159" y="488907"/>
                          <a:pt x="20161" y="379868"/>
                          <a:pt x="0" y="252000"/>
                        </a:cubicBezTo>
                        <a:close/>
                      </a:path>
                      <a:path w="504000" h="504000" stroke="0" extrusionOk="0">
                        <a:moveTo>
                          <a:pt x="0" y="252000"/>
                        </a:moveTo>
                        <a:cubicBezTo>
                          <a:pt x="-2454" y="108298"/>
                          <a:pt x="144402" y="-14082"/>
                          <a:pt x="252000" y="0"/>
                        </a:cubicBezTo>
                        <a:cubicBezTo>
                          <a:pt x="400050" y="18812"/>
                          <a:pt x="477128" y="125353"/>
                          <a:pt x="504000" y="252000"/>
                        </a:cubicBezTo>
                        <a:cubicBezTo>
                          <a:pt x="484323" y="374101"/>
                          <a:pt x="415844" y="494832"/>
                          <a:pt x="252000" y="504000"/>
                        </a:cubicBezTo>
                        <a:cubicBezTo>
                          <a:pt x="93898" y="484274"/>
                          <a:pt x="10706" y="399289"/>
                          <a:pt x="0" y="252000"/>
                        </a:cubicBezTo>
                        <a:close/>
                      </a:path>
                    </a:pathLst>
                  </a:custGeom>
                  <ask:type>
                    <ask:lineSketchNone/>
                  </ask:type>
                </ask:lineSketchStyleProps>
              </a:ext>
            </a:extLst>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800">
              <a:latin typeface="Avenir LT Pro 65 Medium" panose="020B0603020203020204" pitchFamily="34" charset="0"/>
            </a:endParaRPr>
          </a:p>
        </p:txBody>
      </p:sp>
      <p:sp>
        <p:nvSpPr>
          <p:cNvPr id="60" name="Rectangle 59">
            <a:extLst>
              <a:ext uri="{FF2B5EF4-FFF2-40B4-BE49-F238E27FC236}">
                <a16:creationId xmlns:a16="http://schemas.microsoft.com/office/drawing/2014/main" id="{4D828E3E-2ABF-434B-8F57-428C6F6FE873}"/>
              </a:ext>
            </a:extLst>
          </p:cNvPr>
          <p:cNvSpPr/>
          <p:nvPr/>
        </p:nvSpPr>
        <p:spPr>
          <a:xfrm>
            <a:off x="342580" y="3178075"/>
            <a:ext cx="5581970" cy="530363"/>
          </a:xfrm>
          <a:prstGeom prst="rect">
            <a:avLst/>
          </a:prstGeom>
        </p:spPr>
        <p:txBody>
          <a:bodyPr wrap="square" lIns="0" rIns="36000" numCol="1" spcCol="360000">
            <a:noAutofit/>
          </a:bodyPr>
          <a:lstStyle/>
          <a:p>
            <a:pPr>
              <a:spcAft>
                <a:spcPts val="600"/>
              </a:spcAft>
            </a:pPr>
            <a:r>
              <a:rPr lang="en-GB" sz="900" b="1" dirty="0">
                <a:solidFill>
                  <a:srgbClr val="003F48"/>
                </a:solidFill>
                <a:latin typeface="Avenir LT Pro 65 Medium" panose="020B0603020203020204" pitchFamily="34" charset="0"/>
              </a:rPr>
              <a:t>CVM People</a:t>
            </a:r>
            <a:r>
              <a:rPr lang="en-GB" sz="900" dirty="0">
                <a:latin typeface="Avenir LT Pro 65 Medium" panose="020B0603020203020204" pitchFamily="34" charset="0"/>
              </a:rPr>
              <a:t> has worked with brands such as Virgin Media, Santander, Experian, Centrica, </a:t>
            </a:r>
            <a:r>
              <a:rPr lang="en-GB" sz="900" dirty="0" err="1">
                <a:latin typeface="Avenir LT Pro 65 Medium" panose="020B0603020203020204" pitchFamily="34" charset="0"/>
              </a:rPr>
              <a:t>Travelopia</a:t>
            </a:r>
            <a:r>
              <a:rPr lang="en-GB" sz="900" dirty="0">
                <a:latin typeface="Avenir LT Pro 65 Medium" panose="020B0603020203020204" pitchFamily="34" charset="0"/>
              </a:rPr>
              <a:t>, Vodafone, Camelot, The AA, LGU+, Centrica, Berry Bros &amp; Rudd. We also partner with vendors such as Adobe, Salesforce, Dynamics, SAS, HubSpot, SugarCRM, HCL Unica, </a:t>
            </a:r>
            <a:r>
              <a:rPr lang="en-GB" sz="900" dirty="0" err="1">
                <a:latin typeface="Avenir LT Pro 65 Medium" panose="020B0603020203020204" pitchFamily="34" charset="0"/>
              </a:rPr>
              <a:t>Bloomreach</a:t>
            </a:r>
            <a:r>
              <a:rPr lang="en-GB" sz="900" dirty="0">
                <a:latin typeface="Avenir LT Pro 65 Medium" panose="020B0603020203020204" pitchFamily="34" charset="0"/>
              </a:rPr>
              <a:t>, </a:t>
            </a:r>
            <a:r>
              <a:rPr lang="en-GB" sz="900" dirty="0" err="1">
                <a:latin typeface="Avenir LT Pro 65 Medium" panose="020B0603020203020204" pitchFamily="34" charset="0"/>
              </a:rPr>
              <a:t>Creatio</a:t>
            </a:r>
            <a:r>
              <a:rPr lang="en-GB" sz="900" dirty="0">
                <a:latin typeface="Avenir LT Pro 65 Medium" panose="020B0603020203020204" pitchFamily="34" charset="0"/>
              </a:rPr>
              <a:t>, </a:t>
            </a:r>
            <a:r>
              <a:rPr lang="en-GB" sz="900" dirty="0" err="1">
                <a:latin typeface="Avenir LT Pro 65 Medium" panose="020B0603020203020204" pitchFamily="34" charset="0"/>
              </a:rPr>
              <a:t>Knime</a:t>
            </a:r>
            <a:r>
              <a:rPr lang="en-GB" sz="900" dirty="0">
                <a:latin typeface="Avenir LT Pro 65 Medium" panose="020B0603020203020204" pitchFamily="34" charset="0"/>
              </a:rPr>
              <a:t>.</a:t>
            </a:r>
          </a:p>
          <a:p>
            <a:pPr>
              <a:spcAft>
                <a:spcPts val="600"/>
              </a:spcAft>
            </a:pPr>
            <a:r>
              <a:rPr lang="en-GB" sz="900" dirty="0">
                <a:latin typeface="Avenir LT Pro 65 Medium" panose="020B0603020203020204" pitchFamily="34" charset="0"/>
              </a:rPr>
              <a:t>To discuss how we can accelerate your ambitions, please contact </a:t>
            </a:r>
            <a:r>
              <a:rPr lang="en-GB" sz="900" b="1" dirty="0">
                <a:solidFill>
                  <a:srgbClr val="003F48"/>
                </a:solidFill>
                <a:latin typeface="Avenir LT Pro 65 Medium" panose="020B0603020203020204" pitchFamily="34" charset="0"/>
              </a:rPr>
              <a:t>Karl.Dixon@CVMPeople.com</a:t>
            </a:r>
          </a:p>
          <a:p>
            <a:pPr>
              <a:spcAft>
                <a:spcPts val="600"/>
              </a:spcAft>
            </a:pPr>
            <a:endParaRPr lang="en-GB" sz="900" dirty="0">
              <a:latin typeface="Avenir LT Pro 65 Medium" panose="020B0603020203020204" pitchFamily="34" charset="0"/>
            </a:endParaRPr>
          </a:p>
        </p:txBody>
      </p:sp>
      <p:graphicFrame>
        <p:nvGraphicFramePr>
          <p:cNvPr id="56" name="Table 56">
            <a:extLst>
              <a:ext uri="{FF2B5EF4-FFF2-40B4-BE49-F238E27FC236}">
                <a16:creationId xmlns:a16="http://schemas.microsoft.com/office/drawing/2014/main" id="{E8CFF836-76BA-4A7D-82D8-DF0475A35D01}"/>
              </a:ext>
            </a:extLst>
          </p:cNvPr>
          <p:cNvGraphicFramePr>
            <a:graphicFrameLocks noGrp="1"/>
          </p:cNvGraphicFramePr>
          <p:nvPr>
            <p:extLst>
              <p:ext uri="{D42A27DB-BD31-4B8C-83A1-F6EECF244321}">
                <p14:modId xmlns:p14="http://schemas.microsoft.com/office/powerpoint/2010/main" val="1852806936"/>
              </p:ext>
            </p:extLst>
          </p:nvPr>
        </p:nvGraphicFramePr>
        <p:xfrm>
          <a:off x="596662" y="2058550"/>
          <a:ext cx="5010392" cy="943166"/>
        </p:xfrm>
        <a:graphic>
          <a:graphicData uri="http://schemas.openxmlformats.org/drawingml/2006/table">
            <a:tbl>
              <a:tblPr>
                <a:tableStyleId>{5C22544A-7EE6-4342-B048-85BDC9FD1C3A}</a:tableStyleId>
              </a:tblPr>
              <a:tblGrid>
                <a:gridCol w="1252598">
                  <a:extLst>
                    <a:ext uri="{9D8B030D-6E8A-4147-A177-3AD203B41FA5}">
                      <a16:colId xmlns:a16="http://schemas.microsoft.com/office/drawing/2014/main" val="3146924401"/>
                    </a:ext>
                  </a:extLst>
                </a:gridCol>
                <a:gridCol w="1252598">
                  <a:extLst>
                    <a:ext uri="{9D8B030D-6E8A-4147-A177-3AD203B41FA5}">
                      <a16:colId xmlns:a16="http://schemas.microsoft.com/office/drawing/2014/main" val="4031076174"/>
                    </a:ext>
                  </a:extLst>
                </a:gridCol>
                <a:gridCol w="1252598">
                  <a:extLst>
                    <a:ext uri="{9D8B030D-6E8A-4147-A177-3AD203B41FA5}">
                      <a16:colId xmlns:a16="http://schemas.microsoft.com/office/drawing/2014/main" val="1574881658"/>
                    </a:ext>
                  </a:extLst>
                </a:gridCol>
                <a:gridCol w="1252598">
                  <a:extLst>
                    <a:ext uri="{9D8B030D-6E8A-4147-A177-3AD203B41FA5}">
                      <a16:colId xmlns:a16="http://schemas.microsoft.com/office/drawing/2014/main" val="2950426273"/>
                    </a:ext>
                  </a:extLst>
                </a:gridCol>
              </a:tblGrid>
              <a:tr h="202793">
                <a:tc>
                  <a:txBody>
                    <a:bodyPr/>
                    <a:lstStyle/>
                    <a:p>
                      <a:pPr marL="0" indent="0" algn="ctr">
                        <a:spcAft>
                          <a:spcPts val="600"/>
                        </a:spcAft>
                        <a:buFont typeface="Arial" panose="020B0604020202020204" pitchFamily="34" charset="0"/>
                        <a:buNone/>
                      </a:pPr>
                      <a:r>
                        <a:rPr lang="en-GB" sz="800" b="1" dirty="0">
                          <a:solidFill>
                            <a:srgbClr val="0094A8"/>
                          </a:solidFill>
                          <a:latin typeface="Avenir LT Pro 65 Medium" panose="020B0603020203020204" pitchFamily="34" charset="0"/>
                        </a:rPr>
                        <a:t>Strategic direction</a:t>
                      </a:r>
                      <a:endParaRPr lang="en-GB" sz="800" dirty="0">
                        <a:solidFill>
                          <a:srgbClr val="0094A8"/>
                        </a:solidFill>
                        <a:latin typeface="Avenir LT Pro 65 Medium" panose="020B0603020203020204" pitchFamily="34" charset="0"/>
                      </a:endParaRPr>
                    </a:p>
                  </a:txBody>
                  <a:tcPr marL="36000" marR="36000" marT="27153" marB="27153">
                    <a:lnL w="12700" cmpd="sng">
                      <a:noFill/>
                    </a:lnL>
                    <a:lnR w="12700" cap="flat" cmpd="sng" algn="ctr">
                      <a:solidFill>
                        <a:schemeClr val="bg1">
                          <a:lumMod val="75000"/>
                        </a:schemeClr>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marL="0" indent="0" algn="ctr" defTabSz="914400" rtl="0" eaLnBrk="1" latinLnBrk="0" hangingPunct="1">
                        <a:spcAft>
                          <a:spcPts val="600"/>
                        </a:spcAft>
                        <a:buFont typeface="Arial" panose="020B0604020202020204" pitchFamily="34" charset="0"/>
                        <a:buNone/>
                      </a:pPr>
                      <a:r>
                        <a:rPr lang="en-GB" sz="800" b="1" kern="1200" dirty="0">
                          <a:solidFill>
                            <a:srgbClr val="0094A8"/>
                          </a:solidFill>
                          <a:latin typeface="Avenir LT Pro 65 Medium" panose="020B0603020203020204" pitchFamily="34" charset="0"/>
                          <a:ea typeface="+mn-ea"/>
                          <a:cs typeface="+mn-cs"/>
                        </a:rPr>
                        <a:t>Consulting</a:t>
                      </a:r>
                    </a:p>
                  </a:txBody>
                  <a:tcPr marL="36000" marR="36000" marT="27153" marB="27153">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600"/>
                        </a:spcAft>
                        <a:buClrTx/>
                        <a:buSzTx/>
                        <a:buFont typeface="Arial" panose="020B0604020202020204" pitchFamily="34" charset="0"/>
                        <a:buNone/>
                        <a:tabLst/>
                        <a:defRPr/>
                      </a:pPr>
                      <a:r>
                        <a:rPr lang="en-GB" sz="800" b="1" kern="1200" dirty="0">
                          <a:solidFill>
                            <a:srgbClr val="0094A8"/>
                          </a:solidFill>
                          <a:latin typeface="Avenir LT Pro 65 Medium" panose="020B0603020203020204" pitchFamily="34" charset="0"/>
                          <a:ea typeface="+mn-ea"/>
                          <a:cs typeface="+mn-cs"/>
                        </a:rPr>
                        <a:t>Expertise-as-a-Service</a:t>
                      </a:r>
                    </a:p>
                  </a:txBody>
                  <a:tcPr marL="36000" marR="36000" marT="27153" marB="27153">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marL="0" indent="0" algn="ctr" defTabSz="914400" rtl="0" eaLnBrk="1" latinLnBrk="0" hangingPunct="1">
                        <a:spcAft>
                          <a:spcPts val="600"/>
                        </a:spcAft>
                        <a:buFont typeface="Arial" panose="020B0604020202020204" pitchFamily="34" charset="0"/>
                        <a:buNone/>
                      </a:pPr>
                      <a:r>
                        <a:rPr lang="en-GB" sz="800" b="1" kern="1200" dirty="0">
                          <a:solidFill>
                            <a:srgbClr val="0094A8"/>
                          </a:solidFill>
                          <a:latin typeface="Avenir LT Pro 65 Medium" panose="020B0603020203020204" pitchFamily="34" charset="0"/>
                          <a:ea typeface="+mn-ea"/>
                          <a:cs typeface="+mn-cs"/>
                        </a:rPr>
                        <a:t>Executive Recruitment</a:t>
                      </a:r>
                    </a:p>
                  </a:txBody>
                  <a:tcPr marL="36000" marR="36000" marT="27153" marB="27153">
                    <a:lnL w="12700" cap="flat" cmpd="sng" algn="ctr">
                      <a:solidFill>
                        <a:schemeClr val="bg1">
                          <a:lumMod val="75000"/>
                        </a:schemeClr>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43164338"/>
                  </a:ext>
                </a:extLst>
              </a:tr>
              <a:tr h="740373">
                <a:tc>
                  <a:txBody>
                    <a:bodyPr/>
                    <a:lstStyle/>
                    <a:p>
                      <a:pPr marL="0" indent="0" algn="ctr">
                        <a:spcAft>
                          <a:spcPts val="600"/>
                        </a:spcAft>
                        <a:buFont typeface="Arial" panose="020B0604020202020204" pitchFamily="34" charset="0"/>
                        <a:buNone/>
                      </a:pPr>
                      <a:r>
                        <a:rPr lang="en-GB" sz="800" dirty="0">
                          <a:solidFill>
                            <a:schemeClr val="bg1">
                              <a:lumMod val="85000"/>
                            </a:schemeClr>
                          </a:solidFill>
                          <a:latin typeface="Avenir LT Pro 65 Medium" panose="020B0603020203020204" pitchFamily="34" charset="0"/>
                        </a:rPr>
                        <a:t>Identifying and designing the right customer management and insight capabilities for growth.</a:t>
                      </a:r>
                    </a:p>
                  </a:txBody>
                  <a:tcPr marL="36000" marR="36000" marT="27153" marB="27153">
                    <a:lnL w="12700" cmpd="sng">
                      <a:noFill/>
                    </a:lnL>
                    <a:lnR w="12700" cap="flat" cmpd="sng" algn="ctr">
                      <a:solidFill>
                        <a:schemeClr val="bg1">
                          <a:lumMod val="75000"/>
                        </a:schemeClr>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600"/>
                        </a:spcAft>
                        <a:buClrTx/>
                        <a:buSzTx/>
                        <a:buFont typeface="Arial" panose="020B0604020202020204" pitchFamily="34" charset="0"/>
                        <a:buNone/>
                        <a:tabLst/>
                        <a:defRPr/>
                      </a:pPr>
                      <a:r>
                        <a:rPr lang="en-GB" sz="800" kern="1200">
                          <a:solidFill>
                            <a:schemeClr val="bg1">
                              <a:lumMod val="85000"/>
                            </a:schemeClr>
                          </a:solidFill>
                          <a:latin typeface="Avenir LT Pro 65 Medium" panose="020B0603020203020204" pitchFamily="34" charset="0"/>
                          <a:ea typeface="+mn-ea"/>
                          <a:cs typeface="+mn-cs"/>
                        </a:rPr>
                        <a:t>Selecting and configuring customer management and insight capabilities to meet your needs.</a:t>
                      </a:r>
                    </a:p>
                  </a:txBody>
                  <a:tcPr marL="36000" marR="36000" marT="27153" marB="27153">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600"/>
                        </a:spcAft>
                        <a:buClrTx/>
                        <a:buSzTx/>
                        <a:buFont typeface="Arial" panose="020B0604020202020204" pitchFamily="34" charset="0"/>
                        <a:buNone/>
                        <a:tabLst/>
                        <a:defRPr/>
                      </a:pPr>
                      <a:r>
                        <a:rPr lang="en-GB" sz="800" kern="1200" dirty="0">
                          <a:solidFill>
                            <a:schemeClr val="bg1">
                              <a:lumMod val="85000"/>
                            </a:schemeClr>
                          </a:solidFill>
                          <a:latin typeface="Avenir LT Pro 65 Medium" panose="020B0603020203020204" pitchFamily="34" charset="0"/>
                          <a:ea typeface="+mn-ea"/>
                          <a:cs typeface="+mn-cs"/>
                        </a:rPr>
                        <a:t>Adding time-boxed expert resources quickly to your teams to boost your delivery and operational capacity.</a:t>
                      </a:r>
                    </a:p>
                  </a:txBody>
                  <a:tcPr marL="36000" marR="36000" marT="27153" marB="27153">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marL="0" indent="0" algn="ctr" defTabSz="914400" rtl="0" eaLnBrk="1" latinLnBrk="0" hangingPunct="1">
                        <a:spcAft>
                          <a:spcPts val="600"/>
                        </a:spcAft>
                        <a:buFont typeface="Arial" panose="020B0604020202020204" pitchFamily="34" charset="0"/>
                        <a:buNone/>
                      </a:pPr>
                      <a:r>
                        <a:rPr lang="en-GB" sz="800" kern="1200" dirty="0">
                          <a:solidFill>
                            <a:schemeClr val="bg1">
                              <a:lumMod val="85000"/>
                            </a:schemeClr>
                          </a:solidFill>
                          <a:latin typeface="Avenir LT Pro 65 Medium" panose="020B0603020203020204" pitchFamily="34" charset="0"/>
                          <a:ea typeface="+mn-ea"/>
                          <a:cs typeface="+mn-cs"/>
                        </a:rPr>
                        <a:t>Hiring the right talent to build your team, knowledge and expertise for ongoing customer growth.</a:t>
                      </a:r>
                    </a:p>
                  </a:txBody>
                  <a:tcPr marL="36000" marR="36000" marT="27153" marB="27153">
                    <a:lnL w="12700" cap="flat" cmpd="sng" algn="ctr">
                      <a:solidFill>
                        <a:schemeClr val="bg1">
                          <a:lumMod val="75000"/>
                        </a:schemeClr>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17617270"/>
                  </a:ext>
                </a:extLst>
              </a:tr>
            </a:tbl>
          </a:graphicData>
        </a:graphic>
      </p:graphicFrame>
      <p:sp>
        <p:nvSpPr>
          <p:cNvPr id="8" name="TextBox 7">
            <a:extLst>
              <a:ext uri="{FF2B5EF4-FFF2-40B4-BE49-F238E27FC236}">
                <a16:creationId xmlns:a16="http://schemas.microsoft.com/office/drawing/2014/main" id="{C39D6B7D-E20B-4D02-A331-2DE6CADEFAF7}"/>
              </a:ext>
            </a:extLst>
          </p:cNvPr>
          <p:cNvSpPr txBox="1"/>
          <p:nvPr/>
        </p:nvSpPr>
        <p:spPr>
          <a:xfrm rot="16200000">
            <a:off x="188258" y="2484962"/>
            <a:ext cx="513008" cy="107697"/>
          </a:xfrm>
          <a:prstGeom prst="rect">
            <a:avLst/>
          </a:prstGeom>
          <a:noFill/>
        </p:spPr>
        <p:txBody>
          <a:bodyPr wrap="none" rtlCol="0" anchor="ctr">
            <a:noAutofit/>
          </a:bodyPr>
          <a:lstStyle/>
          <a:p>
            <a:pPr algn="ctr"/>
            <a:r>
              <a:rPr lang="en-GB" sz="800" b="1" dirty="0">
                <a:solidFill>
                  <a:schemeClr val="bg1"/>
                </a:solidFill>
                <a:latin typeface="Avenir LT Pro 65 Medium" panose="020B0603020203020204" pitchFamily="34" charset="0"/>
              </a:rPr>
              <a:t>TRANSFORMATION</a:t>
            </a:r>
          </a:p>
        </p:txBody>
      </p:sp>
      <p:sp>
        <p:nvSpPr>
          <p:cNvPr id="53" name="TextBox 52">
            <a:extLst>
              <a:ext uri="{FF2B5EF4-FFF2-40B4-BE49-F238E27FC236}">
                <a16:creationId xmlns:a16="http://schemas.microsoft.com/office/drawing/2014/main" id="{A0EC75A9-6DDE-4993-8DF3-3528B812FA21}"/>
              </a:ext>
            </a:extLst>
          </p:cNvPr>
          <p:cNvSpPr txBox="1"/>
          <p:nvPr/>
        </p:nvSpPr>
        <p:spPr>
          <a:xfrm rot="5400000">
            <a:off x="5514634" y="2484962"/>
            <a:ext cx="513008" cy="107697"/>
          </a:xfrm>
          <a:prstGeom prst="rect">
            <a:avLst/>
          </a:prstGeom>
          <a:noFill/>
        </p:spPr>
        <p:txBody>
          <a:bodyPr wrap="none" rtlCol="0" anchor="ctr">
            <a:noAutofit/>
          </a:bodyPr>
          <a:lstStyle/>
          <a:p>
            <a:pPr algn="ctr"/>
            <a:r>
              <a:rPr lang="en-GB" sz="800" b="1" spc="30" dirty="0">
                <a:solidFill>
                  <a:schemeClr val="bg1"/>
                </a:solidFill>
                <a:latin typeface="Avenir LT Pro 65 Medium" panose="020B0603020203020204" pitchFamily="34" charset="0"/>
              </a:rPr>
              <a:t>OPERATION</a:t>
            </a:r>
          </a:p>
        </p:txBody>
      </p:sp>
      <p:sp>
        <p:nvSpPr>
          <p:cNvPr id="4" name="Title 1">
            <a:extLst>
              <a:ext uri="{FF2B5EF4-FFF2-40B4-BE49-F238E27FC236}">
                <a16:creationId xmlns:a16="http://schemas.microsoft.com/office/drawing/2014/main" id="{57F57314-8B55-D719-6661-38AC5AD95059}"/>
              </a:ext>
            </a:extLst>
          </p:cNvPr>
          <p:cNvSpPr txBox="1">
            <a:spLocks/>
          </p:cNvSpPr>
          <p:nvPr/>
        </p:nvSpPr>
        <p:spPr>
          <a:xfrm>
            <a:off x="342580" y="792683"/>
            <a:ext cx="5011820" cy="277178"/>
          </a:xfrm>
          <a:prstGeom prst="rect">
            <a:avLst/>
          </a:prstGeom>
          <a:noFill/>
        </p:spPr>
        <p:txBody>
          <a:bodyPr vert="horz" wrap="square" lIns="0" tIns="27153" rIns="36000" bIns="27153" rtlCol="0" anchor="ctr">
            <a:noAutofit/>
          </a:bodyPr>
          <a:lstStyle>
            <a:lvl1pPr defTabSz="914400">
              <a:lnSpc>
                <a:spcPct val="90000"/>
              </a:lnSpc>
              <a:spcBef>
                <a:spcPct val="0"/>
              </a:spcBef>
              <a:buNone/>
              <a:defRPr lang="en-GB" sz="2000" b="1">
                <a:solidFill>
                  <a:schemeClr val="bg1"/>
                </a:solidFill>
                <a:effectLst/>
                <a:latin typeface="Avenir Next LT Pro" panose="020B0504020202020204" pitchFamily="34" charset="0"/>
              </a:defRPr>
            </a:lvl1pPr>
          </a:lstStyle>
          <a:p>
            <a:r>
              <a:rPr lang="en-GB" sz="1188" dirty="0">
                <a:solidFill>
                  <a:srgbClr val="003F48"/>
                </a:solidFill>
                <a:latin typeface="Avenir LT Pro 65 Medium" panose="020B0603020203020204" pitchFamily="34" charset="0"/>
              </a:rPr>
              <a:t>ACCELERATING YOUR CUSTOMER MANAGEMENT</a:t>
            </a:r>
          </a:p>
        </p:txBody>
      </p:sp>
      <p:sp>
        <p:nvSpPr>
          <p:cNvPr id="2" name="Slide Number Placeholder 5">
            <a:extLst>
              <a:ext uri="{FF2B5EF4-FFF2-40B4-BE49-F238E27FC236}">
                <a16:creationId xmlns:a16="http://schemas.microsoft.com/office/drawing/2014/main" id="{E0BAAF87-77F9-6D47-084B-A889908DC44E}"/>
              </a:ext>
            </a:extLst>
          </p:cNvPr>
          <p:cNvSpPr txBox="1">
            <a:spLocks/>
          </p:cNvSpPr>
          <p:nvPr/>
        </p:nvSpPr>
        <p:spPr>
          <a:xfrm>
            <a:off x="292863" y="333111"/>
            <a:ext cx="303799" cy="216840"/>
          </a:xfrm>
          <a:prstGeom prst="rect">
            <a:avLst/>
          </a:prstGeom>
        </p:spPr>
        <p:txBody>
          <a:bodyPr vert="horz" lIns="54304" tIns="27153" rIns="54304" bIns="27153" rtlCol="0" anchor="ctr"/>
          <a:lstStyle>
            <a:defPPr>
              <a:defRPr lang="en-US"/>
            </a:defPPr>
            <a:lvl1pPr algn="r">
              <a:defRPr sz="600" b="1">
                <a:latin typeface="Avenir Next LT Pro" panose="020B0504020202020204" pitchFamily="34" charset="0"/>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l"/>
            <a:fld id="{AAF318D0-7A32-4883-B264-F6C453FE3576}" type="slidenum">
              <a:rPr lang="en-GB" sz="754">
                <a:latin typeface="Avenir LT Pro 65 Medium" panose="020B0603020203020204" pitchFamily="34" charset="0"/>
              </a:rPr>
              <a:pPr algn="l"/>
              <a:t>68</a:t>
            </a:fld>
            <a:endParaRPr lang="en-GB" sz="754">
              <a:latin typeface="Avenir LT Pro 65 Medium" panose="020B0603020203020204" pitchFamily="34" charset="0"/>
            </a:endParaRPr>
          </a:p>
        </p:txBody>
      </p:sp>
      <p:sp>
        <p:nvSpPr>
          <p:cNvPr id="6" name="TextBox 5">
            <a:extLst>
              <a:ext uri="{FF2B5EF4-FFF2-40B4-BE49-F238E27FC236}">
                <a16:creationId xmlns:a16="http://schemas.microsoft.com/office/drawing/2014/main" id="{768280E6-97BB-E1B0-130F-83241E1A4F1A}"/>
              </a:ext>
            </a:extLst>
          </p:cNvPr>
          <p:cNvSpPr txBox="1"/>
          <p:nvPr/>
        </p:nvSpPr>
        <p:spPr>
          <a:xfrm>
            <a:off x="436513" y="346954"/>
            <a:ext cx="2491778" cy="189154"/>
          </a:xfrm>
          <a:prstGeom prst="rect">
            <a:avLst/>
          </a:prstGeom>
          <a:noFill/>
        </p:spPr>
        <p:txBody>
          <a:bodyPr wrap="square" rtlCol="0" anchor="ctr">
            <a:spAutoFit/>
          </a:bodyPr>
          <a:lstStyle>
            <a:defPPr>
              <a:defRPr lang="en-US"/>
            </a:defPPr>
            <a:lvl1pPr algn="r">
              <a:tabLst>
                <a:tab pos="1058383" algn="l"/>
              </a:tabLst>
              <a:defRPr sz="500">
                <a:latin typeface="Avenir Next LT Pro Light" panose="020B0304020202020204" pitchFamily="34" charset="0"/>
              </a:defRPr>
            </a:lvl1pPr>
          </a:lstStyle>
          <a:p>
            <a:pPr algn="l"/>
            <a:r>
              <a:rPr lang="en-GB" sz="629" dirty="0"/>
              <a:t>Customer Experience Pocketbook</a:t>
            </a:r>
          </a:p>
        </p:txBody>
      </p:sp>
      <p:pic>
        <p:nvPicPr>
          <p:cNvPr id="10" name="Picture 9">
            <a:extLst>
              <a:ext uri="{FF2B5EF4-FFF2-40B4-BE49-F238E27FC236}">
                <a16:creationId xmlns:a16="http://schemas.microsoft.com/office/drawing/2014/main" id="{C039C7DC-64AE-183D-A449-EF0ED06FCE47}"/>
              </a:ext>
            </a:extLst>
          </p:cNvPr>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a:off x="340029" y="4007759"/>
            <a:ext cx="513264" cy="134110"/>
          </a:xfrm>
          <a:prstGeom prst="rect">
            <a:avLst/>
          </a:prstGeom>
        </p:spPr>
      </p:pic>
      <p:cxnSp>
        <p:nvCxnSpPr>
          <p:cNvPr id="11" name="Straight Connector 10">
            <a:extLst>
              <a:ext uri="{FF2B5EF4-FFF2-40B4-BE49-F238E27FC236}">
                <a16:creationId xmlns:a16="http://schemas.microsoft.com/office/drawing/2014/main" id="{CF73FCE2-8DEC-7FBF-60A5-A07CB72DD56C}"/>
              </a:ext>
            </a:extLst>
          </p:cNvPr>
          <p:cNvCxnSpPr>
            <a:cxnSpLocks/>
          </p:cNvCxnSpPr>
          <p:nvPr/>
        </p:nvCxnSpPr>
        <p:spPr>
          <a:xfrm flipH="1">
            <a:off x="340030" y="533604"/>
            <a:ext cx="5531381" cy="0"/>
          </a:xfrm>
          <a:prstGeom prst="line">
            <a:avLst/>
          </a:prstGeom>
          <a:ln>
            <a:solidFill>
              <a:srgbClr val="003F48"/>
            </a:solidFill>
          </a:ln>
        </p:spPr>
        <p:style>
          <a:lnRef idx="1">
            <a:schemeClr val="accent1"/>
          </a:lnRef>
          <a:fillRef idx="0">
            <a:schemeClr val="accent1"/>
          </a:fillRef>
          <a:effectRef idx="0">
            <a:schemeClr val="accent1"/>
          </a:effectRef>
          <a:fontRef idx="minor">
            <a:schemeClr val="tx1"/>
          </a:fontRef>
        </p:style>
      </p:cxnSp>
      <p:sp>
        <p:nvSpPr>
          <p:cNvPr id="12" name="Rectangle 11">
            <a:extLst>
              <a:ext uri="{FF2B5EF4-FFF2-40B4-BE49-F238E27FC236}">
                <a16:creationId xmlns:a16="http://schemas.microsoft.com/office/drawing/2014/main" id="{049F351C-3D18-B44B-F12F-B9A625011C18}"/>
              </a:ext>
            </a:extLst>
          </p:cNvPr>
          <p:cNvSpPr/>
          <p:nvPr/>
        </p:nvSpPr>
        <p:spPr>
          <a:xfrm>
            <a:off x="6295574" y="0"/>
            <a:ext cx="40140" cy="4500000"/>
          </a:xfrm>
          <a:prstGeom prst="rect">
            <a:avLst/>
          </a:prstGeom>
          <a:solidFill>
            <a:srgbClr val="003F4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528"/>
          </a:p>
        </p:txBody>
      </p:sp>
    </p:spTree>
    <p:extLst>
      <p:ext uri="{BB962C8B-B14F-4D97-AF65-F5344CB8AC3E}">
        <p14:creationId xmlns:p14="http://schemas.microsoft.com/office/powerpoint/2010/main" val="2006225235"/>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bg>
      <p:bgPr>
        <a:solidFill>
          <a:schemeClr val="tx1">
            <a:lumMod val="85000"/>
            <a:lumOff val="15000"/>
          </a:schemeClr>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9AAAF72-ADB6-39ED-2597-B296623FDC74}"/>
              </a:ext>
            </a:extLst>
          </p:cNvPr>
          <p:cNvSpPr/>
          <p:nvPr/>
        </p:nvSpPr>
        <p:spPr>
          <a:xfrm>
            <a:off x="0" y="0"/>
            <a:ext cx="40140" cy="4500000"/>
          </a:xfrm>
          <a:prstGeom prst="rect">
            <a:avLst/>
          </a:prstGeom>
          <a:solidFill>
            <a:srgbClr val="003F4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528"/>
          </a:p>
        </p:txBody>
      </p:sp>
    </p:spTree>
    <p:extLst>
      <p:ext uri="{BB962C8B-B14F-4D97-AF65-F5344CB8AC3E}">
        <p14:creationId xmlns:p14="http://schemas.microsoft.com/office/powerpoint/2010/main" val="19978649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extBox 19">
            <a:extLst>
              <a:ext uri="{FF2B5EF4-FFF2-40B4-BE49-F238E27FC236}">
                <a16:creationId xmlns:a16="http://schemas.microsoft.com/office/drawing/2014/main" id="{A1758789-B2BA-9C48-35D3-3CAA8FB0C414}"/>
              </a:ext>
            </a:extLst>
          </p:cNvPr>
          <p:cNvSpPr txBox="1"/>
          <p:nvPr/>
        </p:nvSpPr>
        <p:spPr>
          <a:xfrm>
            <a:off x="586793" y="1290169"/>
            <a:ext cx="5420386" cy="2098010"/>
          </a:xfrm>
          <a:prstGeom prst="rect">
            <a:avLst/>
          </a:prstGeom>
          <a:noFill/>
          <a:ln>
            <a:noFill/>
          </a:ln>
        </p:spPr>
        <p:txBody>
          <a:bodyPr wrap="square">
            <a:spAutoFit/>
          </a:bodyPr>
          <a:lstStyle/>
          <a:p>
            <a:pPr fontAlgn="base">
              <a:spcAft>
                <a:spcPts val="357"/>
              </a:spcAft>
            </a:pPr>
            <a:r>
              <a:rPr lang="en-GB" sz="900" dirty="0">
                <a:latin typeface="Avenir LT Pro 65 Medium" panose="020B0603020203020204" pitchFamily="34" charset="0"/>
              </a:rPr>
              <a:t>These strategies should inform business decisions and enable appropriate and consistent guidance throughout every interaction, transaction, and process.</a:t>
            </a:r>
          </a:p>
          <a:p>
            <a:pPr fontAlgn="base">
              <a:spcAft>
                <a:spcPts val="357"/>
              </a:spcAft>
            </a:pPr>
            <a:r>
              <a:rPr lang="en-GB" sz="900" dirty="0">
                <a:latin typeface="Avenir LT Pro 65 Medium" panose="020B0603020203020204" pitchFamily="34" charset="0"/>
              </a:rPr>
              <a:t>For example, which customers should be prioritised when they contact sales or service? Which opportunities should be introduced to them during a conversation? Which customers get a loyalty bonus? Which customers to target for outreach messages? Which message, and when?</a:t>
            </a:r>
          </a:p>
          <a:p>
            <a:pPr fontAlgn="base">
              <a:spcAft>
                <a:spcPts val="357"/>
              </a:spcAft>
            </a:pPr>
            <a:r>
              <a:rPr lang="en-GB" sz="900" dirty="0">
                <a:latin typeface="Avenir LT Pro 65 Medium" panose="020B0603020203020204" pitchFamily="34" charset="0"/>
              </a:rPr>
              <a:t>Customer management is about aligning the right strategies to identify customer needs, maintain engagement, develop relevant offerings, and meet expectations, with potential business benefits.</a:t>
            </a:r>
          </a:p>
          <a:p>
            <a:pPr fontAlgn="base">
              <a:spcAft>
                <a:spcPts val="357"/>
              </a:spcAft>
            </a:pPr>
            <a:r>
              <a:rPr lang="en-GB" sz="900" dirty="0">
                <a:latin typeface="Avenir LT Pro 65 Medium" panose="020B0603020203020204" pitchFamily="34" charset="0"/>
              </a:rPr>
              <a:t>Every business is unique in terms of size, customer base, offerings, goals, strategies, and maturity. Therefore, crafting a customer management strategy should be a bespoke endeavour, aligning with your specific objectives, team, products, processes, systems, and data.</a:t>
            </a:r>
          </a:p>
          <a:p>
            <a:pPr fontAlgn="base">
              <a:spcAft>
                <a:spcPts val="357"/>
              </a:spcAft>
            </a:pPr>
            <a:r>
              <a:rPr lang="en-GB" sz="900" dirty="0">
                <a:latin typeface="Avenir LT Pro 65 Medium" panose="020B0603020203020204" pitchFamily="34" charset="0"/>
              </a:rPr>
              <a:t>Nevertheless, one universal truth for all businesses is the importance of fostering a customer-centric culture. This means everyone within the organisation, from top leadership to frontline staff, should be dedicated to efficiently meeting customer needs profitability.</a:t>
            </a:r>
          </a:p>
        </p:txBody>
      </p:sp>
      <p:sp>
        <p:nvSpPr>
          <p:cNvPr id="3" name="TextBox 2">
            <a:extLst>
              <a:ext uri="{FF2B5EF4-FFF2-40B4-BE49-F238E27FC236}">
                <a16:creationId xmlns:a16="http://schemas.microsoft.com/office/drawing/2014/main" id="{AA5DE9C9-3DCE-E50B-CB8B-E1DC1E9B1E7E}"/>
              </a:ext>
            </a:extLst>
          </p:cNvPr>
          <p:cNvSpPr txBox="1"/>
          <p:nvPr/>
        </p:nvSpPr>
        <p:spPr>
          <a:xfrm>
            <a:off x="3323670" y="348980"/>
            <a:ext cx="2491778" cy="189154"/>
          </a:xfrm>
          <a:prstGeom prst="rect">
            <a:avLst/>
          </a:prstGeom>
          <a:noFill/>
        </p:spPr>
        <p:txBody>
          <a:bodyPr wrap="square" rtlCol="0" anchor="ctr">
            <a:spAutoFit/>
          </a:bodyPr>
          <a:lstStyle/>
          <a:p>
            <a:pPr algn="r">
              <a:tabLst>
                <a:tab pos="1330387" algn="l"/>
              </a:tabLst>
            </a:pPr>
            <a:r>
              <a:rPr lang="en-GB" sz="629" dirty="0">
                <a:latin typeface="Avenir Next LT Pro Light" panose="020B0304020202020204" pitchFamily="34" charset="0"/>
              </a:rPr>
              <a:t>Management of Customers Pocketbook</a:t>
            </a:r>
          </a:p>
        </p:txBody>
      </p:sp>
      <p:sp>
        <p:nvSpPr>
          <p:cNvPr id="9" name="Slide Number Placeholder 5">
            <a:extLst>
              <a:ext uri="{FF2B5EF4-FFF2-40B4-BE49-F238E27FC236}">
                <a16:creationId xmlns:a16="http://schemas.microsoft.com/office/drawing/2014/main" id="{9AA5B6C4-D869-729D-1FDF-4AC63E8D3112}"/>
              </a:ext>
            </a:extLst>
          </p:cNvPr>
          <p:cNvSpPr txBox="1">
            <a:spLocks/>
          </p:cNvSpPr>
          <p:nvPr/>
        </p:nvSpPr>
        <p:spPr>
          <a:xfrm>
            <a:off x="5678078" y="335137"/>
            <a:ext cx="303799" cy="216840"/>
          </a:xfrm>
          <a:prstGeom prst="rect">
            <a:avLst/>
          </a:prstGeom>
        </p:spPr>
        <p:txBody>
          <a:bodyPr vert="horz" lIns="54304" tIns="27153" rIns="54304" bIns="27153" rtlCol="0" anchor="ctr"/>
          <a:lstStyle>
            <a:defPPr>
              <a:defRPr lang="en-US"/>
            </a:defPPr>
            <a:lvl1pPr marL="0" algn="r" defTabSz="457200" rtl="0" eaLnBrk="1" latinLnBrk="0" hangingPunct="1">
              <a:defRPr sz="450" kern="1200">
                <a:solidFill>
                  <a:schemeClr val="bg1">
                    <a:lumMod val="85000"/>
                  </a:schemeClr>
                </a:solidFill>
                <a:latin typeface="Avenir Next LT Pro Light" panose="020B0304020202020204" pitchFamily="34" charset="0"/>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AAF318D0-7A32-4883-B264-F6C453FE3576}" type="slidenum">
              <a:rPr lang="en-GB" sz="754" b="1">
                <a:solidFill>
                  <a:schemeClr val="tx1"/>
                </a:solidFill>
                <a:latin typeface="Avenir LT Pro 65 Medium" panose="020B0603020203020204" pitchFamily="34" charset="0"/>
              </a:rPr>
              <a:pPr/>
              <a:t>7</a:t>
            </a:fld>
            <a:endParaRPr lang="en-GB" sz="754" b="1">
              <a:solidFill>
                <a:schemeClr val="tx1"/>
              </a:solidFill>
              <a:latin typeface="Avenir LT Pro 65 Medium" panose="020B0603020203020204" pitchFamily="34" charset="0"/>
            </a:endParaRPr>
          </a:p>
        </p:txBody>
      </p:sp>
      <p:pic>
        <p:nvPicPr>
          <p:cNvPr id="12" name="Picture 11">
            <a:extLst>
              <a:ext uri="{FF2B5EF4-FFF2-40B4-BE49-F238E27FC236}">
                <a16:creationId xmlns:a16="http://schemas.microsoft.com/office/drawing/2014/main" id="{95B46CBF-18C4-9C68-1111-5581C6D91A02}"/>
              </a:ext>
            </a:extLst>
          </p:cNvPr>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a:off x="5421446" y="4002749"/>
            <a:ext cx="513264" cy="134110"/>
          </a:xfrm>
          <a:prstGeom prst="rect">
            <a:avLst/>
          </a:prstGeom>
        </p:spPr>
      </p:pic>
      <p:cxnSp>
        <p:nvCxnSpPr>
          <p:cNvPr id="4" name="Straight Connector 3">
            <a:extLst>
              <a:ext uri="{FF2B5EF4-FFF2-40B4-BE49-F238E27FC236}">
                <a16:creationId xmlns:a16="http://schemas.microsoft.com/office/drawing/2014/main" id="{0F42E640-77E3-F7CB-19A4-22D4082D0950}"/>
              </a:ext>
            </a:extLst>
          </p:cNvPr>
          <p:cNvCxnSpPr>
            <a:cxnSpLocks/>
          </p:cNvCxnSpPr>
          <p:nvPr/>
        </p:nvCxnSpPr>
        <p:spPr>
          <a:xfrm flipH="1">
            <a:off x="475916" y="533604"/>
            <a:ext cx="5456337" cy="0"/>
          </a:xfrm>
          <a:prstGeom prst="line">
            <a:avLst/>
          </a:prstGeom>
          <a:ln>
            <a:solidFill>
              <a:srgbClr val="003F48"/>
            </a:solidFill>
          </a:ln>
        </p:spPr>
        <p:style>
          <a:lnRef idx="1">
            <a:schemeClr val="accent1"/>
          </a:lnRef>
          <a:fillRef idx="0">
            <a:schemeClr val="accent1"/>
          </a:fillRef>
          <a:effectRef idx="0">
            <a:schemeClr val="accent1"/>
          </a:effectRef>
          <a:fontRef idx="minor">
            <a:schemeClr val="tx1"/>
          </a:fontRef>
        </p:style>
      </p:cxnSp>
      <p:sp>
        <p:nvSpPr>
          <p:cNvPr id="5" name="Rectangle 4">
            <a:extLst>
              <a:ext uri="{FF2B5EF4-FFF2-40B4-BE49-F238E27FC236}">
                <a16:creationId xmlns:a16="http://schemas.microsoft.com/office/drawing/2014/main" id="{3189DAD8-FBD3-571B-CBD5-90E0D9677F66}"/>
              </a:ext>
            </a:extLst>
          </p:cNvPr>
          <p:cNvSpPr/>
          <p:nvPr/>
        </p:nvSpPr>
        <p:spPr>
          <a:xfrm>
            <a:off x="0" y="0"/>
            <a:ext cx="40140" cy="4500000"/>
          </a:xfrm>
          <a:prstGeom prst="rect">
            <a:avLst/>
          </a:prstGeom>
          <a:solidFill>
            <a:srgbClr val="003F4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528"/>
          </a:p>
        </p:txBody>
      </p:sp>
    </p:spTree>
    <p:extLst>
      <p:ext uri="{BB962C8B-B14F-4D97-AF65-F5344CB8AC3E}">
        <p14:creationId xmlns:p14="http://schemas.microsoft.com/office/powerpoint/2010/main" val="452115850"/>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bg>
      <p:bgPr>
        <a:solidFill>
          <a:schemeClr val="tx1">
            <a:lumMod val="85000"/>
            <a:lumOff val="15000"/>
          </a:schemeClr>
        </a:solidFill>
        <a:effectLst/>
      </p:bgPr>
    </p:bg>
    <p:spTree>
      <p:nvGrpSpPr>
        <p:cNvPr id="1" name=""/>
        <p:cNvGrpSpPr/>
        <p:nvPr/>
      </p:nvGrpSpPr>
      <p:grpSpPr>
        <a:xfrm>
          <a:off x="0" y="0"/>
          <a:ext cx="0" cy="0"/>
          <a:chOff x="0" y="0"/>
          <a:chExt cx="0" cy="0"/>
        </a:xfrm>
      </p:grpSpPr>
      <p:pic>
        <p:nvPicPr>
          <p:cNvPr id="33" name="Picture 32">
            <a:extLst>
              <a:ext uri="{FF2B5EF4-FFF2-40B4-BE49-F238E27FC236}">
                <a16:creationId xmlns:a16="http://schemas.microsoft.com/office/drawing/2014/main" id="{9AF37929-5F6B-4223-BB75-8DB906A3E10E}"/>
              </a:ext>
            </a:extLst>
          </p:cNvPr>
          <p:cNvPicPr>
            <a:picLocks noChangeAspect="1"/>
          </p:cNvPicPr>
          <p:nvPr/>
        </p:nvPicPr>
        <p:blipFill>
          <a:blip r:embed="rId3" cstate="print">
            <a:biLevel thresh="25000"/>
            <a:extLst>
              <a:ext uri="{28A0092B-C50C-407E-A947-70E740481C1C}">
                <a14:useLocalDpi xmlns:a14="http://schemas.microsoft.com/office/drawing/2010/main"/>
              </a:ext>
            </a:extLst>
          </a:blip>
          <a:stretch>
            <a:fillRect/>
          </a:stretch>
        </p:blipFill>
        <p:spPr>
          <a:xfrm>
            <a:off x="438739" y="3531909"/>
            <a:ext cx="1488696" cy="388981"/>
          </a:xfrm>
          <a:prstGeom prst="rect">
            <a:avLst/>
          </a:prstGeom>
        </p:spPr>
      </p:pic>
      <p:sp>
        <p:nvSpPr>
          <p:cNvPr id="8" name="TextBox 7">
            <a:extLst>
              <a:ext uri="{FF2B5EF4-FFF2-40B4-BE49-F238E27FC236}">
                <a16:creationId xmlns:a16="http://schemas.microsoft.com/office/drawing/2014/main" id="{9ABE8E75-76A9-4581-8CE5-9F75320DF57A}"/>
              </a:ext>
            </a:extLst>
          </p:cNvPr>
          <p:cNvSpPr txBox="1"/>
          <p:nvPr/>
        </p:nvSpPr>
        <p:spPr>
          <a:xfrm>
            <a:off x="2407164" y="3500493"/>
            <a:ext cx="3489809" cy="530915"/>
          </a:xfrm>
          <a:prstGeom prst="rect">
            <a:avLst/>
          </a:prstGeom>
          <a:noFill/>
        </p:spPr>
        <p:txBody>
          <a:bodyPr wrap="square">
            <a:spAutoFit/>
          </a:bodyPr>
          <a:lstStyle/>
          <a:p>
            <a:pPr algn="just"/>
            <a:r>
              <a:rPr lang="en-GB" sz="475" dirty="0">
                <a:solidFill>
                  <a:schemeClr val="bg1">
                    <a:lumMod val="65000"/>
                  </a:schemeClr>
                </a:solidFill>
                <a:latin typeface="Avenir LT Pro 65 Medium" panose="020B0603020203020204" pitchFamily="34" charset="0"/>
              </a:rPr>
              <a:t>All rights reserved. No part of this publication may be reproduced, stored in a retrieval system or transmitted in any form, or by any means, electronic, mechanical, photocopying, recording or otherwise, without the prior permission. CVM People Ltd is not responsible for any errors or omissions, or for the results obtained from the use of this information that was obtained from direct experience or public reports. The performance represented is "historical” and that “past performance" is not a reliable indicator of future results. All information in this document is provided “as is”, with no guarantee of completeness, accuracy, timeliness or of the results obtained from the use of this information.</a:t>
            </a:r>
          </a:p>
        </p:txBody>
      </p:sp>
      <p:grpSp>
        <p:nvGrpSpPr>
          <p:cNvPr id="2" name="Group 1">
            <a:extLst>
              <a:ext uri="{FF2B5EF4-FFF2-40B4-BE49-F238E27FC236}">
                <a16:creationId xmlns:a16="http://schemas.microsoft.com/office/drawing/2014/main" id="{B69603E8-D666-4C11-87A9-C4E80E7253E9}"/>
              </a:ext>
            </a:extLst>
          </p:cNvPr>
          <p:cNvGrpSpPr/>
          <p:nvPr/>
        </p:nvGrpSpPr>
        <p:grpSpPr>
          <a:xfrm>
            <a:off x="478895" y="1113036"/>
            <a:ext cx="1541992" cy="1740868"/>
            <a:chOff x="623501" y="2495550"/>
            <a:chExt cx="3022348" cy="3249501"/>
          </a:xfrm>
        </p:grpSpPr>
        <p:grpSp>
          <p:nvGrpSpPr>
            <p:cNvPr id="9" name="Group 8">
              <a:extLst>
                <a:ext uri="{FF2B5EF4-FFF2-40B4-BE49-F238E27FC236}">
                  <a16:creationId xmlns:a16="http://schemas.microsoft.com/office/drawing/2014/main" id="{C9184550-2936-4F23-A9E7-D344B00BB578}"/>
                </a:ext>
              </a:extLst>
            </p:cNvPr>
            <p:cNvGrpSpPr/>
            <p:nvPr/>
          </p:nvGrpSpPr>
          <p:grpSpPr>
            <a:xfrm>
              <a:off x="623501" y="2495550"/>
              <a:ext cx="3001924" cy="3249501"/>
              <a:chOff x="5660137" y="2663879"/>
              <a:chExt cx="3001924" cy="3249501"/>
            </a:xfrm>
            <a:effectLst/>
          </p:grpSpPr>
          <p:sp>
            <p:nvSpPr>
              <p:cNvPr id="10" name="Rectangle 9">
                <a:extLst>
                  <a:ext uri="{FF2B5EF4-FFF2-40B4-BE49-F238E27FC236}">
                    <a16:creationId xmlns:a16="http://schemas.microsoft.com/office/drawing/2014/main" id="{B69DE337-46B4-4763-9CF3-B417DC6034AC}"/>
                  </a:ext>
                </a:extLst>
              </p:cNvPr>
              <p:cNvSpPr/>
              <p:nvPr/>
            </p:nvSpPr>
            <p:spPr>
              <a:xfrm>
                <a:off x="5660137" y="2663879"/>
                <a:ext cx="3001924" cy="2899492"/>
              </a:xfrm>
              <a:prstGeom prst="rect">
                <a:avLst/>
              </a:prstGeom>
              <a:solidFill>
                <a:srgbClr val="003F48"/>
              </a:solidFill>
              <a:ln w="101600">
                <a:solidFill>
                  <a:srgbClr val="003F48"/>
                </a:solidFill>
                <a:extLst>
                  <a:ext uri="{C807C97D-BFC1-408E-A445-0C87EB9F89A2}">
                    <ask:lineSketchStyleProps xmlns:ask="http://schemas.microsoft.com/office/drawing/2018/sketchyshapes" sd="2435196524">
                      <a:custGeom>
                        <a:avLst/>
                        <a:gdLst>
                          <a:gd name="connsiteX0" fmla="*/ 0 w 2261260"/>
                          <a:gd name="connsiteY0" fmla="*/ 0 h 2092524"/>
                          <a:gd name="connsiteX1" fmla="*/ 610540 w 2261260"/>
                          <a:gd name="connsiteY1" fmla="*/ 0 h 2092524"/>
                          <a:gd name="connsiteX2" fmla="*/ 1108017 w 2261260"/>
                          <a:gd name="connsiteY2" fmla="*/ 0 h 2092524"/>
                          <a:gd name="connsiteX3" fmla="*/ 1650720 w 2261260"/>
                          <a:gd name="connsiteY3" fmla="*/ 0 h 2092524"/>
                          <a:gd name="connsiteX4" fmla="*/ 2261260 w 2261260"/>
                          <a:gd name="connsiteY4" fmla="*/ 0 h 2092524"/>
                          <a:gd name="connsiteX5" fmla="*/ 2261260 w 2261260"/>
                          <a:gd name="connsiteY5" fmla="*/ 718433 h 2092524"/>
                          <a:gd name="connsiteX6" fmla="*/ 2261260 w 2261260"/>
                          <a:gd name="connsiteY6" fmla="*/ 1353166 h 2092524"/>
                          <a:gd name="connsiteX7" fmla="*/ 2261260 w 2261260"/>
                          <a:gd name="connsiteY7" fmla="*/ 2092524 h 2092524"/>
                          <a:gd name="connsiteX8" fmla="*/ 1673332 w 2261260"/>
                          <a:gd name="connsiteY8" fmla="*/ 2092524 h 2092524"/>
                          <a:gd name="connsiteX9" fmla="*/ 1085405 w 2261260"/>
                          <a:gd name="connsiteY9" fmla="*/ 2092524 h 2092524"/>
                          <a:gd name="connsiteX10" fmla="*/ 565315 w 2261260"/>
                          <a:gd name="connsiteY10" fmla="*/ 2092524 h 2092524"/>
                          <a:gd name="connsiteX11" fmla="*/ 0 w 2261260"/>
                          <a:gd name="connsiteY11" fmla="*/ 2092524 h 2092524"/>
                          <a:gd name="connsiteX12" fmla="*/ 0 w 2261260"/>
                          <a:gd name="connsiteY12" fmla="*/ 1457792 h 2092524"/>
                          <a:gd name="connsiteX13" fmla="*/ 0 w 2261260"/>
                          <a:gd name="connsiteY13" fmla="*/ 823059 h 2092524"/>
                          <a:gd name="connsiteX14" fmla="*/ 0 w 2261260"/>
                          <a:gd name="connsiteY14" fmla="*/ 0 h 20925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261260" h="2092524" fill="none" extrusionOk="0">
                            <a:moveTo>
                              <a:pt x="0" y="0"/>
                            </a:moveTo>
                            <a:cubicBezTo>
                              <a:pt x="225274" y="-2432"/>
                              <a:pt x="432804" y="20452"/>
                              <a:pt x="610540" y="0"/>
                            </a:cubicBezTo>
                            <a:cubicBezTo>
                              <a:pt x="788276" y="-20452"/>
                              <a:pt x="886667" y="-13594"/>
                              <a:pt x="1108017" y="0"/>
                            </a:cubicBezTo>
                            <a:cubicBezTo>
                              <a:pt x="1329367" y="13594"/>
                              <a:pt x="1539704" y="18128"/>
                              <a:pt x="1650720" y="0"/>
                            </a:cubicBezTo>
                            <a:cubicBezTo>
                              <a:pt x="1761736" y="-18128"/>
                              <a:pt x="2070022" y="-5924"/>
                              <a:pt x="2261260" y="0"/>
                            </a:cubicBezTo>
                            <a:cubicBezTo>
                              <a:pt x="2232264" y="263542"/>
                              <a:pt x="2237116" y="557619"/>
                              <a:pt x="2261260" y="718433"/>
                            </a:cubicBezTo>
                            <a:cubicBezTo>
                              <a:pt x="2285404" y="879247"/>
                              <a:pt x="2273440" y="1081825"/>
                              <a:pt x="2261260" y="1353166"/>
                            </a:cubicBezTo>
                            <a:cubicBezTo>
                              <a:pt x="2249080" y="1624507"/>
                              <a:pt x="2233933" y="1834126"/>
                              <a:pt x="2261260" y="2092524"/>
                            </a:cubicBezTo>
                            <a:cubicBezTo>
                              <a:pt x="1986278" y="2112739"/>
                              <a:pt x="1956428" y="2074358"/>
                              <a:pt x="1673332" y="2092524"/>
                            </a:cubicBezTo>
                            <a:cubicBezTo>
                              <a:pt x="1390236" y="2110690"/>
                              <a:pt x="1363875" y="2097424"/>
                              <a:pt x="1085405" y="2092524"/>
                            </a:cubicBezTo>
                            <a:cubicBezTo>
                              <a:pt x="806935" y="2087624"/>
                              <a:pt x="733498" y="2118446"/>
                              <a:pt x="565315" y="2092524"/>
                            </a:cubicBezTo>
                            <a:cubicBezTo>
                              <a:pt x="397132" y="2066603"/>
                              <a:pt x="240481" y="2113464"/>
                              <a:pt x="0" y="2092524"/>
                            </a:cubicBezTo>
                            <a:cubicBezTo>
                              <a:pt x="4241" y="1959615"/>
                              <a:pt x="14611" y="1628888"/>
                              <a:pt x="0" y="1457792"/>
                            </a:cubicBezTo>
                            <a:cubicBezTo>
                              <a:pt x="-14611" y="1286696"/>
                              <a:pt x="20215" y="1007167"/>
                              <a:pt x="0" y="823059"/>
                            </a:cubicBezTo>
                            <a:cubicBezTo>
                              <a:pt x="-20215" y="638951"/>
                              <a:pt x="38223" y="336314"/>
                              <a:pt x="0" y="0"/>
                            </a:cubicBezTo>
                            <a:close/>
                          </a:path>
                          <a:path w="2261260" h="2092524" stroke="0" extrusionOk="0">
                            <a:moveTo>
                              <a:pt x="0" y="0"/>
                            </a:moveTo>
                            <a:cubicBezTo>
                              <a:pt x="186210" y="-21035"/>
                              <a:pt x="385651" y="-28088"/>
                              <a:pt x="610540" y="0"/>
                            </a:cubicBezTo>
                            <a:cubicBezTo>
                              <a:pt x="835429" y="28088"/>
                              <a:pt x="903053" y="14700"/>
                              <a:pt x="1108017" y="0"/>
                            </a:cubicBezTo>
                            <a:cubicBezTo>
                              <a:pt x="1312981" y="-14700"/>
                              <a:pt x="1520779" y="23337"/>
                              <a:pt x="1628107" y="0"/>
                            </a:cubicBezTo>
                            <a:cubicBezTo>
                              <a:pt x="1735435" y="-23337"/>
                              <a:pt x="2040875" y="-15704"/>
                              <a:pt x="2261260" y="0"/>
                            </a:cubicBezTo>
                            <a:cubicBezTo>
                              <a:pt x="2226815" y="310248"/>
                              <a:pt x="2281778" y="535843"/>
                              <a:pt x="2261260" y="718433"/>
                            </a:cubicBezTo>
                            <a:cubicBezTo>
                              <a:pt x="2240742" y="901023"/>
                              <a:pt x="2290523" y="1127675"/>
                              <a:pt x="2261260" y="1436866"/>
                            </a:cubicBezTo>
                            <a:cubicBezTo>
                              <a:pt x="2231997" y="1746057"/>
                              <a:pt x="2293473" y="1933465"/>
                              <a:pt x="2261260" y="2092524"/>
                            </a:cubicBezTo>
                            <a:cubicBezTo>
                              <a:pt x="2091745" y="2112752"/>
                              <a:pt x="1952902" y="2095570"/>
                              <a:pt x="1650720" y="2092524"/>
                            </a:cubicBezTo>
                            <a:cubicBezTo>
                              <a:pt x="1348538" y="2089478"/>
                              <a:pt x="1320028" y="2106191"/>
                              <a:pt x="1130630" y="2092524"/>
                            </a:cubicBezTo>
                            <a:cubicBezTo>
                              <a:pt x="941232" y="2078858"/>
                              <a:pt x="742728" y="2091874"/>
                              <a:pt x="633153" y="2092524"/>
                            </a:cubicBezTo>
                            <a:cubicBezTo>
                              <a:pt x="523578" y="2093174"/>
                              <a:pt x="226374" y="2088881"/>
                              <a:pt x="0" y="2092524"/>
                            </a:cubicBezTo>
                            <a:cubicBezTo>
                              <a:pt x="-19151" y="1869278"/>
                              <a:pt x="-13691" y="1591142"/>
                              <a:pt x="0" y="1395016"/>
                            </a:cubicBezTo>
                            <a:cubicBezTo>
                              <a:pt x="13691" y="1198890"/>
                              <a:pt x="29448" y="860110"/>
                              <a:pt x="0" y="718433"/>
                            </a:cubicBezTo>
                            <a:cubicBezTo>
                              <a:pt x="-29448" y="576756"/>
                              <a:pt x="4382" y="195769"/>
                              <a:pt x="0" y="0"/>
                            </a:cubicBezTo>
                            <a:close/>
                          </a:path>
                        </a:pathLst>
                      </a:custGeom>
                      <ask:type>
                        <ask:lineSketchNon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593"/>
              </a:p>
            </p:txBody>
          </p:sp>
          <p:sp>
            <p:nvSpPr>
              <p:cNvPr id="11" name="Isosceles Triangle 10">
                <a:extLst>
                  <a:ext uri="{FF2B5EF4-FFF2-40B4-BE49-F238E27FC236}">
                    <a16:creationId xmlns:a16="http://schemas.microsoft.com/office/drawing/2014/main" id="{E21B3F25-283E-499B-BAED-1BA981DE84B7}"/>
                  </a:ext>
                </a:extLst>
              </p:cNvPr>
              <p:cNvSpPr/>
              <p:nvPr/>
            </p:nvSpPr>
            <p:spPr>
              <a:xfrm rot="10800000">
                <a:off x="8249520" y="5606795"/>
                <a:ext cx="249791" cy="306585"/>
              </a:xfrm>
              <a:prstGeom prst="triangle">
                <a:avLst>
                  <a:gd name="adj" fmla="val 100000"/>
                </a:avLst>
              </a:prstGeom>
              <a:solidFill>
                <a:srgbClr val="003F48"/>
              </a:solidFill>
              <a:ln>
                <a:solidFill>
                  <a:srgbClr val="003F4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593"/>
              </a:p>
            </p:txBody>
          </p:sp>
        </p:grpSp>
        <p:sp>
          <p:nvSpPr>
            <p:cNvPr id="12" name="TextBox 11">
              <a:extLst>
                <a:ext uri="{FF2B5EF4-FFF2-40B4-BE49-F238E27FC236}">
                  <a16:creationId xmlns:a16="http://schemas.microsoft.com/office/drawing/2014/main" id="{103D5328-44C0-4103-AE4C-F5F7629E1163}"/>
                </a:ext>
              </a:extLst>
            </p:cNvPr>
            <p:cNvSpPr txBox="1"/>
            <p:nvPr/>
          </p:nvSpPr>
          <p:spPr>
            <a:xfrm>
              <a:off x="1165719" y="2738163"/>
              <a:ext cx="2480130" cy="342663"/>
            </a:xfrm>
            <a:prstGeom prst="rect">
              <a:avLst/>
            </a:prstGeom>
            <a:noFill/>
          </p:spPr>
          <p:txBody>
            <a:bodyPr wrap="square" rtlCol="0">
              <a:spAutoFit/>
            </a:bodyPr>
            <a:lstStyle/>
            <a:p>
              <a:r>
                <a:rPr lang="en-GB" sz="593">
                  <a:solidFill>
                    <a:schemeClr val="bg1">
                      <a:lumMod val="95000"/>
                    </a:schemeClr>
                  </a:solidFill>
                  <a:latin typeface="Avenir LT Pro 65 Medium" panose="020B0603020203020204" pitchFamily="34" charset="0"/>
                </a:rPr>
                <a:t>Karl.Dixon@cvmpeople.com</a:t>
              </a:r>
            </a:p>
          </p:txBody>
        </p:sp>
        <p:pic>
          <p:nvPicPr>
            <p:cNvPr id="14" name="Graphic 13" descr="Email">
              <a:extLst>
                <a:ext uri="{FF2B5EF4-FFF2-40B4-BE49-F238E27FC236}">
                  <a16:creationId xmlns:a16="http://schemas.microsoft.com/office/drawing/2014/main" id="{2C48C9A4-E05B-476A-A1FC-BA3F83FD714E}"/>
                </a:ext>
              </a:extLst>
            </p:cNvPr>
            <p:cNvPicPr>
              <a:picLocks noChangeAspect="1"/>
            </p:cNvPicPr>
            <p:nvPr/>
          </p:nvPicPr>
          <p:blipFill>
            <a:blip r:embed="rId4" cstate="screen">
              <a:extLst>
                <a:ext uri="{28A0092B-C50C-407E-A947-70E740481C1C}">
                  <a14:useLocalDpi xmlns:a14="http://schemas.microsoft.com/office/drawing/2010/main"/>
                </a:ext>
                <a:ext uri="{96DAC541-7B7A-43D3-8B79-37D633B846F1}">
                  <asvg:svgBlip xmlns:asvg="http://schemas.microsoft.com/office/drawing/2016/SVG/main" r:embed="rId5"/>
                </a:ext>
              </a:extLst>
            </a:blip>
            <a:stretch>
              <a:fillRect/>
            </a:stretch>
          </p:blipFill>
          <p:spPr>
            <a:xfrm>
              <a:off x="711513" y="2656987"/>
              <a:ext cx="439349" cy="439349"/>
            </a:xfrm>
            <a:prstGeom prst="rect">
              <a:avLst/>
            </a:prstGeom>
          </p:spPr>
        </p:pic>
        <p:pic>
          <p:nvPicPr>
            <p:cNvPr id="15" name="Graphic 14" descr="Marker">
              <a:extLst>
                <a:ext uri="{FF2B5EF4-FFF2-40B4-BE49-F238E27FC236}">
                  <a16:creationId xmlns:a16="http://schemas.microsoft.com/office/drawing/2014/main" id="{FA8DA942-C329-4B9C-BB67-41FB0453ECE4}"/>
                </a:ext>
              </a:extLst>
            </p:cNvPr>
            <p:cNvPicPr>
              <a:picLocks noChangeAspect="1"/>
            </p:cNvPicPr>
            <p:nvPr/>
          </p:nvPicPr>
          <p:blipFill>
            <a:blip r:embed="rId6" cstate="screen">
              <a:extLst>
                <a:ext uri="{28A0092B-C50C-407E-A947-70E740481C1C}">
                  <a14:useLocalDpi xmlns:a14="http://schemas.microsoft.com/office/drawing/2010/main"/>
                </a:ext>
                <a:ext uri="{96DAC541-7B7A-43D3-8B79-37D633B846F1}">
                  <asvg:svgBlip xmlns:asvg="http://schemas.microsoft.com/office/drawing/2016/SVG/main" r:embed="rId7"/>
                </a:ext>
              </a:extLst>
            </a:blip>
            <a:stretch>
              <a:fillRect/>
            </a:stretch>
          </p:blipFill>
          <p:spPr>
            <a:xfrm>
              <a:off x="711513" y="4655937"/>
              <a:ext cx="439349" cy="439349"/>
            </a:xfrm>
            <a:prstGeom prst="rect">
              <a:avLst/>
            </a:prstGeom>
          </p:spPr>
        </p:pic>
        <p:pic>
          <p:nvPicPr>
            <p:cNvPr id="16" name="Graphic 15" descr="Smart Phone">
              <a:extLst>
                <a:ext uri="{FF2B5EF4-FFF2-40B4-BE49-F238E27FC236}">
                  <a16:creationId xmlns:a16="http://schemas.microsoft.com/office/drawing/2014/main" id="{78A34C92-73A1-453E-8CDF-08EC2DB5A833}"/>
                </a:ext>
              </a:extLst>
            </p:cNvPr>
            <p:cNvPicPr>
              <a:picLocks noChangeAspect="1"/>
            </p:cNvPicPr>
            <p:nvPr/>
          </p:nvPicPr>
          <p:blipFill>
            <a:blip r:embed="rId8" cstate="screen">
              <a:extLst>
                <a:ext uri="{28A0092B-C50C-407E-A947-70E740481C1C}">
                  <a14:useLocalDpi xmlns:a14="http://schemas.microsoft.com/office/drawing/2010/main"/>
                </a:ext>
                <a:ext uri="{96DAC541-7B7A-43D3-8B79-37D633B846F1}">
                  <asvg:svgBlip xmlns:asvg="http://schemas.microsoft.com/office/drawing/2016/SVG/main" r:embed="rId9"/>
                </a:ext>
              </a:extLst>
            </a:blip>
            <a:stretch>
              <a:fillRect/>
            </a:stretch>
          </p:blipFill>
          <p:spPr>
            <a:xfrm rot="10800000">
              <a:off x="711513" y="3381108"/>
              <a:ext cx="439349" cy="439349"/>
            </a:xfrm>
            <a:prstGeom prst="rect">
              <a:avLst/>
            </a:prstGeom>
          </p:spPr>
        </p:pic>
        <p:pic>
          <p:nvPicPr>
            <p:cNvPr id="17" name="Graphic 16" descr="Internet">
              <a:extLst>
                <a:ext uri="{FF2B5EF4-FFF2-40B4-BE49-F238E27FC236}">
                  <a16:creationId xmlns:a16="http://schemas.microsoft.com/office/drawing/2014/main" id="{010607C2-58D7-4FAD-AAF1-5DF13451F98C}"/>
                </a:ext>
              </a:extLst>
            </p:cNvPr>
            <p:cNvPicPr>
              <a:picLocks noChangeAspect="1"/>
            </p:cNvPicPr>
            <p:nvPr/>
          </p:nvPicPr>
          <p:blipFill>
            <a:blip r:embed="rId10" cstate="screen">
              <a:extLst>
                <a:ext uri="{28A0092B-C50C-407E-A947-70E740481C1C}">
                  <a14:useLocalDpi xmlns:a14="http://schemas.microsoft.com/office/drawing/2010/main"/>
                </a:ext>
                <a:ext uri="{96DAC541-7B7A-43D3-8B79-37D633B846F1}">
                  <asvg:svgBlip xmlns:asvg="http://schemas.microsoft.com/office/drawing/2016/SVG/main" r:embed="rId11"/>
                </a:ext>
              </a:extLst>
            </a:blip>
            <a:stretch>
              <a:fillRect/>
            </a:stretch>
          </p:blipFill>
          <p:spPr>
            <a:xfrm>
              <a:off x="711513" y="4044022"/>
              <a:ext cx="439349" cy="439349"/>
            </a:xfrm>
            <a:prstGeom prst="rect">
              <a:avLst/>
            </a:prstGeom>
          </p:spPr>
        </p:pic>
        <p:sp>
          <p:nvSpPr>
            <p:cNvPr id="18" name="TextBox 17">
              <a:extLst>
                <a:ext uri="{FF2B5EF4-FFF2-40B4-BE49-F238E27FC236}">
                  <a16:creationId xmlns:a16="http://schemas.microsoft.com/office/drawing/2014/main" id="{D32434FE-B404-4F20-9310-2E762284041F}"/>
                </a:ext>
              </a:extLst>
            </p:cNvPr>
            <p:cNvSpPr txBox="1"/>
            <p:nvPr/>
          </p:nvSpPr>
          <p:spPr>
            <a:xfrm>
              <a:off x="1165719" y="4125196"/>
              <a:ext cx="2480130" cy="342663"/>
            </a:xfrm>
            <a:prstGeom prst="rect">
              <a:avLst/>
            </a:prstGeom>
            <a:noFill/>
          </p:spPr>
          <p:txBody>
            <a:bodyPr wrap="square" rtlCol="0">
              <a:spAutoFit/>
            </a:bodyPr>
            <a:lstStyle/>
            <a:p>
              <a:r>
                <a:rPr lang="en-GB" sz="593">
                  <a:solidFill>
                    <a:schemeClr val="bg1">
                      <a:lumMod val="95000"/>
                    </a:schemeClr>
                  </a:solidFill>
                  <a:latin typeface="Avenir LT Pro 65 Medium" panose="020B0603020203020204" pitchFamily="34" charset="0"/>
                </a:rPr>
                <a:t>www.cvmpeople.com</a:t>
              </a:r>
            </a:p>
          </p:txBody>
        </p:sp>
        <p:sp>
          <p:nvSpPr>
            <p:cNvPr id="19" name="TextBox 18">
              <a:extLst>
                <a:ext uri="{FF2B5EF4-FFF2-40B4-BE49-F238E27FC236}">
                  <a16:creationId xmlns:a16="http://schemas.microsoft.com/office/drawing/2014/main" id="{6087AF0E-09DE-4DE8-8AFB-CB9D45196436}"/>
                </a:ext>
              </a:extLst>
            </p:cNvPr>
            <p:cNvSpPr txBox="1"/>
            <p:nvPr/>
          </p:nvSpPr>
          <p:spPr>
            <a:xfrm>
              <a:off x="1165719" y="3462282"/>
              <a:ext cx="2480130" cy="342663"/>
            </a:xfrm>
            <a:prstGeom prst="rect">
              <a:avLst/>
            </a:prstGeom>
            <a:noFill/>
          </p:spPr>
          <p:txBody>
            <a:bodyPr wrap="square" rtlCol="0">
              <a:spAutoFit/>
            </a:bodyPr>
            <a:lstStyle/>
            <a:p>
              <a:r>
                <a:rPr lang="en-GB" sz="593">
                  <a:solidFill>
                    <a:schemeClr val="bg1">
                      <a:lumMod val="95000"/>
                    </a:schemeClr>
                  </a:solidFill>
                  <a:latin typeface="Avenir LT Pro 65 Medium" panose="020B0603020203020204" pitchFamily="34" charset="0"/>
                </a:rPr>
                <a:t>0737 605 1175</a:t>
              </a:r>
            </a:p>
          </p:txBody>
        </p:sp>
        <p:sp>
          <p:nvSpPr>
            <p:cNvPr id="20" name="TextBox 19">
              <a:extLst>
                <a:ext uri="{FF2B5EF4-FFF2-40B4-BE49-F238E27FC236}">
                  <a16:creationId xmlns:a16="http://schemas.microsoft.com/office/drawing/2014/main" id="{6E03D407-5373-43D4-A826-0052252D15EE}"/>
                </a:ext>
              </a:extLst>
            </p:cNvPr>
            <p:cNvSpPr txBox="1"/>
            <p:nvPr/>
          </p:nvSpPr>
          <p:spPr>
            <a:xfrm>
              <a:off x="1165719" y="4634192"/>
              <a:ext cx="2480130" cy="683291"/>
            </a:xfrm>
            <a:prstGeom prst="rect">
              <a:avLst/>
            </a:prstGeom>
            <a:noFill/>
          </p:spPr>
          <p:txBody>
            <a:bodyPr wrap="square" rtlCol="0">
              <a:spAutoFit/>
            </a:bodyPr>
            <a:lstStyle/>
            <a:p>
              <a:r>
                <a:rPr lang="en-GB" sz="593">
                  <a:solidFill>
                    <a:schemeClr val="bg1">
                      <a:lumMod val="95000"/>
                    </a:schemeClr>
                  </a:solidFill>
                  <a:latin typeface="Avenir LT Pro 65 Medium" panose="020B0603020203020204" pitchFamily="34" charset="0"/>
                </a:rPr>
                <a:t>11 Basepoint Business Centre</a:t>
              </a:r>
            </a:p>
            <a:p>
              <a:r>
                <a:rPr lang="en-GB" sz="593" err="1">
                  <a:solidFill>
                    <a:schemeClr val="bg1">
                      <a:lumMod val="95000"/>
                    </a:schemeClr>
                  </a:solidFill>
                  <a:latin typeface="Avenir LT Pro 65 Medium" panose="020B0603020203020204" pitchFamily="34" charset="0"/>
                </a:rPr>
                <a:t>Stroudley</a:t>
              </a:r>
              <a:r>
                <a:rPr lang="en-GB" sz="593">
                  <a:solidFill>
                    <a:schemeClr val="bg1">
                      <a:lumMod val="95000"/>
                    </a:schemeClr>
                  </a:solidFill>
                  <a:latin typeface="Avenir LT Pro 65 Medium" panose="020B0603020203020204" pitchFamily="34" charset="0"/>
                </a:rPr>
                <a:t> Road, Basingstoke</a:t>
              </a:r>
            </a:p>
            <a:p>
              <a:r>
                <a:rPr lang="en-GB" sz="593">
                  <a:solidFill>
                    <a:schemeClr val="bg1">
                      <a:lumMod val="95000"/>
                    </a:schemeClr>
                  </a:solidFill>
                  <a:latin typeface="Avenir LT Pro 65 Medium" panose="020B0603020203020204" pitchFamily="34" charset="0"/>
                </a:rPr>
                <a:t>Hampshire, RG24 8UP</a:t>
              </a:r>
            </a:p>
          </p:txBody>
        </p:sp>
      </p:grpSp>
      <p:sp>
        <p:nvSpPr>
          <p:cNvPr id="4" name="Rectangle 3">
            <a:extLst>
              <a:ext uri="{FF2B5EF4-FFF2-40B4-BE49-F238E27FC236}">
                <a16:creationId xmlns:a16="http://schemas.microsoft.com/office/drawing/2014/main" id="{874F2F61-5BEE-96C6-BB91-E8E6FE8CED91}"/>
              </a:ext>
            </a:extLst>
          </p:cNvPr>
          <p:cNvSpPr/>
          <p:nvPr/>
        </p:nvSpPr>
        <p:spPr>
          <a:xfrm>
            <a:off x="6295574" y="0"/>
            <a:ext cx="40140" cy="4500000"/>
          </a:xfrm>
          <a:prstGeom prst="rect">
            <a:avLst/>
          </a:prstGeom>
          <a:solidFill>
            <a:srgbClr val="003F4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528"/>
          </a:p>
        </p:txBody>
      </p:sp>
    </p:spTree>
    <p:extLst>
      <p:ext uri="{BB962C8B-B14F-4D97-AF65-F5344CB8AC3E}">
        <p14:creationId xmlns:p14="http://schemas.microsoft.com/office/powerpoint/2010/main" val="17789311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C8A8FFE5-2E9D-0FC9-E01F-CB92A6BB35A4}"/>
              </a:ext>
            </a:extLst>
          </p:cNvPr>
          <p:cNvSpPr/>
          <p:nvPr/>
        </p:nvSpPr>
        <p:spPr>
          <a:xfrm>
            <a:off x="340029" y="1306657"/>
            <a:ext cx="5508377" cy="2001138"/>
          </a:xfrm>
          <a:prstGeom prst="rect">
            <a:avLst/>
          </a:prstGeom>
        </p:spPr>
        <p:txBody>
          <a:bodyPr wrap="square" lIns="0" tIns="0" rIns="0" bIns="0" numCol="1" spcCol="360000">
            <a:noAutofit/>
          </a:bodyPr>
          <a:lstStyle/>
          <a:p>
            <a:pPr>
              <a:spcAft>
                <a:spcPts val="754"/>
              </a:spcAft>
            </a:pPr>
            <a:r>
              <a:rPr lang="en-GB" sz="900" dirty="0">
                <a:latin typeface="Avenir LT Pro 65 Medium" panose="020B0603020203020204" pitchFamily="34" charset="0"/>
              </a:rPr>
              <a:t>The world’s most successful businesses recognise the significance of actively managing their customer base as an asset of immense value in achieving their goals. </a:t>
            </a:r>
          </a:p>
          <a:p>
            <a:pPr>
              <a:spcAft>
                <a:spcPts val="754"/>
              </a:spcAft>
            </a:pPr>
            <a:r>
              <a:rPr lang="en-GB" sz="900" dirty="0">
                <a:latin typeface="Avenir LT Pro 65 Medium" panose="020B0603020203020204" pitchFamily="34" charset="0"/>
              </a:rPr>
              <a:t>Managing customers means strategically overseeing and maintaining relationships with customers who interact with a business through, e.g.:</a:t>
            </a:r>
          </a:p>
        </p:txBody>
      </p:sp>
      <p:sp>
        <p:nvSpPr>
          <p:cNvPr id="6" name="Slide Number Placeholder 5">
            <a:extLst>
              <a:ext uri="{FF2B5EF4-FFF2-40B4-BE49-F238E27FC236}">
                <a16:creationId xmlns:a16="http://schemas.microsoft.com/office/drawing/2014/main" id="{2A7CE6E5-D2F5-3DF9-C928-67D2C6DAFCF1}"/>
              </a:ext>
            </a:extLst>
          </p:cNvPr>
          <p:cNvSpPr txBox="1">
            <a:spLocks/>
          </p:cNvSpPr>
          <p:nvPr/>
        </p:nvSpPr>
        <p:spPr>
          <a:xfrm>
            <a:off x="292863" y="333108"/>
            <a:ext cx="303799" cy="216840"/>
          </a:xfrm>
          <a:prstGeom prst="rect">
            <a:avLst/>
          </a:prstGeom>
        </p:spPr>
        <p:txBody>
          <a:bodyPr vert="horz" lIns="54304" tIns="27153" rIns="54304" bIns="27153" rtlCol="0" anchor="ctr"/>
          <a:lstStyle>
            <a:defPPr>
              <a:defRPr lang="en-US"/>
            </a:defPPr>
            <a:lvl1pPr algn="r">
              <a:defRPr sz="600" b="1">
                <a:latin typeface="Avenir Next LT Pro" panose="020B0504020202020204" pitchFamily="34" charset="0"/>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l"/>
            <a:fld id="{AAF318D0-7A32-4883-B264-F6C453FE3576}" type="slidenum">
              <a:rPr lang="en-GB" sz="754">
                <a:latin typeface="Avenir LT Pro 65 Medium" panose="020B0603020203020204" pitchFamily="34" charset="0"/>
              </a:rPr>
              <a:pPr algn="l"/>
              <a:t>8</a:t>
            </a:fld>
            <a:endParaRPr lang="en-GB" sz="754">
              <a:latin typeface="Avenir LT Pro 65 Medium" panose="020B0603020203020204" pitchFamily="34" charset="0"/>
            </a:endParaRPr>
          </a:p>
        </p:txBody>
      </p:sp>
      <p:sp>
        <p:nvSpPr>
          <p:cNvPr id="7" name="TextBox 6">
            <a:extLst>
              <a:ext uri="{FF2B5EF4-FFF2-40B4-BE49-F238E27FC236}">
                <a16:creationId xmlns:a16="http://schemas.microsoft.com/office/drawing/2014/main" id="{F90A751B-51CA-7C63-2D8C-37EC3FF966FF}"/>
              </a:ext>
            </a:extLst>
          </p:cNvPr>
          <p:cNvSpPr txBox="1"/>
          <p:nvPr/>
        </p:nvSpPr>
        <p:spPr>
          <a:xfrm>
            <a:off x="436511" y="346951"/>
            <a:ext cx="2491778" cy="189154"/>
          </a:xfrm>
          <a:prstGeom prst="rect">
            <a:avLst/>
          </a:prstGeom>
          <a:noFill/>
        </p:spPr>
        <p:txBody>
          <a:bodyPr wrap="square" rtlCol="0" anchor="ctr">
            <a:spAutoFit/>
          </a:bodyPr>
          <a:lstStyle>
            <a:defPPr>
              <a:defRPr lang="en-US"/>
            </a:defPPr>
            <a:lvl1pPr algn="r">
              <a:tabLst>
                <a:tab pos="1058383" algn="l"/>
              </a:tabLst>
              <a:defRPr sz="500">
                <a:latin typeface="Avenir Next LT Pro Light" panose="020B0304020202020204" pitchFamily="34" charset="0"/>
              </a:defRPr>
            </a:lvl1pPr>
          </a:lstStyle>
          <a:p>
            <a:pPr algn="l"/>
            <a:r>
              <a:rPr lang="en-GB" sz="629" dirty="0"/>
              <a:t>Management of Customers Pocketbook</a:t>
            </a:r>
          </a:p>
        </p:txBody>
      </p:sp>
      <p:sp>
        <p:nvSpPr>
          <p:cNvPr id="12" name="Title 1">
            <a:extLst>
              <a:ext uri="{FF2B5EF4-FFF2-40B4-BE49-F238E27FC236}">
                <a16:creationId xmlns:a16="http://schemas.microsoft.com/office/drawing/2014/main" id="{0331B639-165D-9833-0B1F-018684D03BA0}"/>
              </a:ext>
            </a:extLst>
          </p:cNvPr>
          <p:cNvSpPr txBox="1">
            <a:spLocks/>
          </p:cNvSpPr>
          <p:nvPr/>
        </p:nvSpPr>
        <p:spPr>
          <a:xfrm>
            <a:off x="340029" y="779070"/>
            <a:ext cx="3706119" cy="277178"/>
          </a:xfrm>
          <a:prstGeom prst="rect">
            <a:avLst/>
          </a:prstGeom>
          <a:noFill/>
        </p:spPr>
        <p:txBody>
          <a:bodyPr vert="horz" wrap="square" lIns="0" tIns="0" rIns="0" bIns="0" rtlCol="0" anchor="ctr">
            <a:noAutofit/>
          </a:bodyPr>
          <a:lstStyle>
            <a:lvl1pPr defTabSz="914400">
              <a:lnSpc>
                <a:spcPct val="90000"/>
              </a:lnSpc>
              <a:spcBef>
                <a:spcPct val="0"/>
              </a:spcBef>
              <a:buNone/>
              <a:defRPr lang="en-GB" sz="2000" b="1">
                <a:solidFill>
                  <a:schemeClr val="bg1"/>
                </a:solidFill>
                <a:effectLst/>
                <a:latin typeface="Avenir Next LT Pro" panose="020B0504020202020204" pitchFamily="34" charset="0"/>
              </a:defRPr>
            </a:lvl1pPr>
          </a:lstStyle>
          <a:p>
            <a:r>
              <a:rPr lang="en-GB" sz="1188" dirty="0">
                <a:solidFill>
                  <a:srgbClr val="003F48"/>
                </a:solidFill>
                <a:latin typeface="Avenir LT Pro 65 Medium" panose="020B0603020203020204" pitchFamily="34" charset="0"/>
              </a:rPr>
              <a:t>MANAGING CUSTOMERS IS IMPORTANT</a:t>
            </a:r>
          </a:p>
        </p:txBody>
      </p:sp>
      <p:pic>
        <p:nvPicPr>
          <p:cNvPr id="2" name="Picture 1">
            <a:extLst>
              <a:ext uri="{FF2B5EF4-FFF2-40B4-BE49-F238E27FC236}">
                <a16:creationId xmlns:a16="http://schemas.microsoft.com/office/drawing/2014/main" id="{49657CD2-D548-6B71-080F-B0A7328B19D2}"/>
              </a:ext>
            </a:extLst>
          </p:cNvPr>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a:off x="340029" y="4007759"/>
            <a:ext cx="513264" cy="134110"/>
          </a:xfrm>
          <a:prstGeom prst="rect">
            <a:avLst/>
          </a:prstGeom>
        </p:spPr>
      </p:pic>
      <p:cxnSp>
        <p:nvCxnSpPr>
          <p:cNvPr id="5" name="Straight Connector 4">
            <a:extLst>
              <a:ext uri="{FF2B5EF4-FFF2-40B4-BE49-F238E27FC236}">
                <a16:creationId xmlns:a16="http://schemas.microsoft.com/office/drawing/2014/main" id="{65D13A7A-3DEC-80E7-91D6-187E7C3D511E}"/>
              </a:ext>
            </a:extLst>
          </p:cNvPr>
          <p:cNvCxnSpPr>
            <a:cxnSpLocks/>
          </p:cNvCxnSpPr>
          <p:nvPr/>
        </p:nvCxnSpPr>
        <p:spPr>
          <a:xfrm flipH="1">
            <a:off x="340030" y="533604"/>
            <a:ext cx="5531381" cy="0"/>
          </a:xfrm>
          <a:prstGeom prst="line">
            <a:avLst/>
          </a:prstGeom>
          <a:ln>
            <a:solidFill>
              <a:srgbClr val="003F48"/>
            </a:solidFill>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E73F7882-9EB8-A136-04BA-D0B8E8E8F0E3}"/>
              </a:ext>
            </a:extLst>
          </p:cNvPr>
          <p:cNvSpPr/>
          <p:nvPr/>
        </p:nvSpPr>
        <p:spPr>
          <a:xfrm>
            <a:off x="6295574" y="0"/>
            <a:ext cx="40140" cy="4500000"/>
          </a:xfrm>
          <a:prstGeom prst="rect">
            <a:avLst/>
          </a:prstGeom>
          <a:solidFill>
            <a:srgbClr val="003F4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528"/>
          </a:p>
        </p:txBody>
      </p:sp>
      <p:sp>
        <p:nvSpPr>
          <p:cNvPr id="3" name="Rectangle 2">
            <a:extLst>
              <a:ext uri="{FF2B5EF4-FFF2-40B4-BE49-F238E27FC236}">
                <a16:creationId xmlns:a16="http://schemas.microsoft.com/office/drawing/2014/main" id="{0B4956C3-8BD0-3F9C-6DE7-D16E49F29245}"/>
              </a:ext>
            </a:extLst>
          </p:cNvPr>
          <p:cNvSpPr/>
          <p:nvPr/>
        </p:nvSpPr>
        <p:spPr>
          <a:xfrm>
            <a:off x="340029" y="2163222"/>
            <a:ext cx="5508377" cy="1494555"/>
          </a:xfrm>
          <a:prstGeom prst="rect">
            <a:avLst/>
          </a:prstGeom>
        </p:spPr>
        <p:txBody>
          <a:bodyPr wrap="square" lIns="0" tIns="0" rIns="0" bIns="0" numCol="2" spcCol="360000">
            <a:noAutofit/>
          </a:bodyPr>
          <a:lstStyle/>
          <a:p>
            <a:pPr marL="113743" indent="-113743">
              <a:spcAft>
                <a:spcPts val="754"/>
              </a:spcAft>
              <a:buClr>
                <a:srgbClr val="003F48"/>
              </a:buClr>
              <a:buFont typeface="Wingdings" panose="05000000000000000000" pitchFamily="2" charset="2"/>
              <a:buChar char="§"/>
            </a:pPr>
            <a:r>
              <a:rPr lang="en-GB" sz="900" dirty="0">
                <a:latin typeface="Avenir LT Pro 65 Medium" panose="020B0603020203020204" pitchFamily="34" charset="0"/>
              </a:rPr>
              <a:t>Attracting new customers through marketing, advertising, and sales efforts.</a:t>
            </a:r>
          </a:p>
          <a:p>
            <a:pPr marL="113743" indent="-113743">
              <a:spcAft>
                <a:spcPts val="754"/>
              </a:spcAft>
              <a:buClr>
                <a:srgbClr val="003F48"/>
              </a:buClr>
              <a:buFont typeface="Wingdings" panose="05000000000000000000" pitchFamily="2" charset="2"/>
              <a:buChar char="§"/>
            </a:pPr>
            <a:r>
              <a:rPr lang="en-GB" sz="900" dirty="0">
                <a:latin typeface="Avenir LT Pro 65 Medium" panose="020B0603020203020204" pitchFamily="34" charset="0"/>
              </a:rPr>
              <a:t>Encouraging loyalty by providing excellent service, addressing customer needs, and fostering positive experiences.</a:t>
            </a:r>
          </a:p>
          <a:p>
            <a:pPr marL="113743" indent="-113743">
              <a:spcAft>
                <a:spcPts val="754"/>
              </a:spcAft>
              <a:buClr>
                <a:srgbClr val="003F48"/>
              </a:buClr>
              <a:buFont typeface="Wingdings" panose="05000000000000000000" pitchFamily="2" charset="2"/>
              <a:buChar char="§"/>
            </a:pPr>
            <a:r>
              <a:rPr lang="en-GB" sz="900" dirty="0">
                <a:latin typeface="Avenir LT Pro 65 Medium" panose="020B0603020203020204" pitchFamily="34" charset="0"/>
              </a:rPr>
              <a:t>Gathering information about customer preference, behaviour, history, profile and value to personalise and improve interactions.</a:t>
            </a:r>
          </a:p>
          <a:p>
            <a:pPr marL="113743" indent="-113743">
              <a:spcAft>
                <a:spcPts val="754"/>
              </a:spcAft>
              <a:buClr>
                <a:srgbClr val="003F48"/>
              </a:buClr>
              <a:buFont typeface="Wingdings" panose="05000000000000000000" pitchFamily="2" charset="2"/>
              <a:buChar char="§"/>
            </a:pPr>
            <a:r>
              <a:rPr lang="en-GB" sz="900" dirty="0">
                <a:latin typeface="Avenir LT Pro 65 Medium" panose="020B0603020203020204" pitchFamily="34" charset="0"/>
              </a:rPr>
              <a:t>Listening to customer feedback to enhance products, services, and overall business operations.</a:t>
            </a:r>
          </a:p>
          <a:p>
            <a:pPr marL="113743" indent="-113743">
              <a:spcAft>
                <a:spcPts val="754"/>
              </a:spcAft>
              <a:buClr>
                <a:srgbClr val="003F48"/>
              </a:buClr>
              <a:buFont typeface="Wingdings" panose="05000000000000000000" pitchFamily="2" charset="2"/>
              <a:buChar char="§"/>
            </a:pPr>
            <a:r>
              <a:rPr lang="en-GB" sz="900" dirty="0">
                <a:latin typeface="Avenir LT Pro 65 Medium" panose="020B0603020203020204" pitchFamily="34" charset="0"/>
              </a:rPr>
              <a:t>Regularly engaging customers through various channels to answer questions, solve issues, inform, recommend, and build rapport. </a:t>
            </a:r>
          </a:p>
          <a:p>
            <a:pPr marL="113743" indent="-113743">
              <a:spcAft>
                <a:spcPts val="754"/>
              </a:spcAft>
              <a:buClr>
                <a:srgbClr val="003F48"/>
              </a:buClr>
              <a:buFont typeface="Wingdings" panose="05000000000000000000" pitchFamily="2" charset="2"/>
              <a:buChar char="§"/>
            </a:pPr>
            <a:r>
              <a:rPr lang="en-GB" sz="900" dirty="0">
                <a:latin typeface="Avenir LT Pro 65 Medium" panose="020B0603020203020204" pitchFamily="34" charset="0"/>
              </a:rPr>
              <a:t>Orchestrating marketing, sales, service and administrative activities to maximise a customer’s value to the business.</a:t>
            </a:r>
          </a:p>
        </p:txBody>
      </p:sp>
    </p:spTree>
    <p:extLst>
      <p:ext uri="{BB962C8B-B14F-4D97-AF65-F5344CB8AC3E}">
        <p14:creationId xmlns:p14="http://schemas.microsoft.com/office/powerpoint/2010/main" val="23269523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893851-4039-F52C-AD35-1C1C174EC106}"/>
              </a:ext>
            </a:extLst>
          </p:cNvPr>
          <p:cNvSpPr txBox="1">
            <a:spLocks/>
          </p:cNvSpPr>
          <p:nvPr/>
        </p:nvSpPr>
        <p:spPr>
          <a:xfrm>
            <a:off x="640160" y="779070"/>
            <a:ext cx="5367019" cy="277178"/>
          </a:xfrm>
          <a:prstGeom prst="rect">
            <a:avLst/>
          </a:prstGeom>
          <a:noFill/>
        </p:spPr>
        <p:txBody>
          <a:bodyPr vert="horz" wrap="square" lIns="54304" tIns="27153" rIns="54304" bIns="27153" rtlCol="0" anchor="ctr">
            <a:noAutofit/>
          </a:bodyPr>
          <a:lstStyle>
            <a:lvl1pPr defTabSz="914400">
              <a:lnSpc>
                <a:spcPct val="90000"/>
              </a:lnSpc>
              <a:spcBef>
                <a:spcPct val="0"/>
              </a:spcBef>
              <a:buNone/>
              <a:defRPr lang="en-GB" sz="2000" b="1">
                <a:solidFill>
                  <a:schemeClr val="bg1"/>
                </a:solidFill>
                <a:effectLst/>
                <a:latin typeface="Avenir Next LT Pro" panose="020B0504020202020204" pitchFamily="34" charset="0"/>
              </a:defRPr>
            </a:lvl1pPr>
          </a:lstStyle>
          <a:p>
            <a:r>
              <a:rPr lang="en-GB" sz="1188" dirty="0">
                <a:solidFill>
                  <a:srgbClr val="003F48"/>
                </a:solidFill>
                <a:latin typeface="Avenir LT Pro 65 Medium" panose="020B0603020203020204" pitchFamily="34" charset="0"/>
              </a:rPr>
              <a:t>MANAGING CUSTOMERS IS NOT NEW</a:t>
            </a:r>
          </a:p>
        </p:txBody>
      </p:sp>
      <p:sp>
        <p:nvSpPr>
          <p:cNvPr id="20" name="TextBox 19">
            <a:extLst>
              <a:ext uri="{FF2B5EF4-FFF2-40B4-BE49-F238E27FC236}">
                <a16:creationId xmlns:a16="http://schemas.microsoft.com/office/drawing/2014/main" id="{A1758789-B2BA-9C48-35D3-3CAA8FB0C414}"/>
              </a:ext>
            </a:extLst>
          </p:cNvPr>
          <p:cNvSpPr txBox="1"/>
          <p:nvPr/>
        </p:nvSpPr>
        <p:spPr>
          <a:xfrm>
            <a:off x="586793" y="1290169"/>
            <a:ext cx="5420386" cy="2010807"/>
          </a:xfrm>
          <a:prstGeom prst="rect">
            <a:avLst/>
          </a:prstGeom>
          <a:noFill/>
          <a:ln>
            <a:noFill/>
          </a:ln>
        </p:spPr>
        <p:txBody>
          <a:bodyPr wrap="square">
            <a:spAutoFit/>
          </a:bodyPr>
          <a:lstStyle/>
          <a:p>
            <a:pPr fontAlgn="base">
              <a:spcAft>
                <a:spcPts val="357"/>
              </a:spcAft>
            </a:pPr>
            <a:r>
              <a:rPr lang="en-GB" sz="900" dirty="0">
                <a:latin typeface="Avenir LT Pro 65 Medium" panose="020B0603020203020204" pitchFamily="34" charset="0"/>
              </a:rPr>
              <a:t>Until around the mid-20th century, shopkeepers managed their customers intuitively by personalising the tone and content of their interactions to sell more products. </a:t>
            </a:r>
          </a:p>
          <a:p>
            <a:pPr fontAlgn="base">
              <a:spcAft>
                <a:spcPts val="357"/>
              </a:spcAft>
            </a:pPr>
            <a:r>
              <a:rPr lang="en-GB" sz="900" dirty="0">
                <a:latin typeface="Avenir LT Pro 65 Medium" panose="020B0603020203020204" pitchFamily="34" charset="0"/>
              </a:rPr>
              <a:t>They knew most of their customers by name and understood their circumstances and the environment they lived in. </a:t>
            </a:r>
          </a:p>
          <a:p>
            <a:pPr fontAlgn="base">
              <a:spcAft>
                <a:spcPts val="357"/>
              </a:spcAft>
            </a:pPr>
            <a:r>
              <a:rPr lang="en-GB" sz="900" dirty="0">
                <a:latin typeface="Avenir LT Pro 65 Medium" panose="020B0603020203020204" pitchFamily="34" charset="0"/>
              </a:rPr>
              <a:t>Directly observing their customers' browsing and purchase habits helped them know what products and services those customers liked and disliked, how much they would spend, and when. </a:t>
            </a:r>
          </a:p>
          <a:p>
            <a:pPr fontAlgn="base">
              <a:spcAft>
                <a:spcPts val="357"/>
              </a:spcAft>
            </a:pPr>
            <a:r>
              <a:rPr lang="en-GB" sz="900" dirty="0">
                <a:latin typeface="Avenir LT Pro 65 Medium" panose="020B0603020203020204" pitchFamily="34" charset="0"/>
              </a:rPr>
              <a:t>This helped them know what additional or alternative products and services to offer, when to do it, and how best to go about it.</a:t>
            </a:r>
          </a:p>
          <a:p>
            <a:pPr fontAlgn="base">
              <a:spcAft>
                <a:spcPts val="357"/>
              </a:spcAft>
            </a:pPr>
            <a:r>
              <a:rPr lang="en-GB" sz="900" dirty="0">
                <a:latin typeface="Avenir LT Pro 65 Medium" panose="020B0603020203020204" pitchFamily="34" charset="0"/>
              </a:rPr>
              <a:t>Even today, research suggests that 74% of consumers believe brand loyalty is about feeling understood and valued – not discounts and loyalty perks</a:t>
            </a:r>
            <a:r>
              <a:rPr lang="en-GB" sz="900" baseline="30000" dirty="0">
                <a:latin typeface="Avenir LT Pro 65 Medium" panose="020B0603020203020204" pitchFamily="34" charset="0"/>
              </a:rPr>
              <a:t>1</a:t>
            </a:r>
            <a:r>
              <a:rPr lang="en-GB" sz="900" dirty="0">
                <a:latin typeface="Avenir LT Pro 65 Medium" panose="020B0603020203020204" pitchFamily="34" charset="0"/>
              </a:rPr>
              <a:t>. </a:t>
            </a:r>
          </a:p>
          <a:p>
            <a:pPr fontAlgn="base">
              <a:spcAft>
                <a:spcPts val="357"/>
              </a:spcAft>
            </a:pPr>
            <a:r>
              <a:rPr lang="en-GB" sz="900" dirty="0">
                <a:latin typeface="Avenir LT Pro 65 Medium" panose="020B0603020203020204" pitchFamily="34" charset="0"/>
              </a:rPr>
              <a:t>This is because when customers feel like they are being understood and valued, they are more likely to trust the brand and continue to do business with it.</a:t>
            </a:r>
          </a:p>
        </p:txBody>
      </p:sp>
      <p:sp>
        <p:nvSpPr>
          <p:cNvPr id="6" name="Rectangle 5">
            <a:extLst>
              <a:ext uri="{FF2B5EF4-FFF2-40B4-BE49-F238E27FC236}">
                <a16:creationId xmlns:a16="http://schemas.microsoft.com/office/drawing/2014/main" id="{98BF75FB-685A-14D9-33DF-067A9C6F6C4F}"/>
              </a:ext>
            </a:extLst>
          </p:cNvPr>
          <p:cNvSpPr/>
          <p:nvPr/>
        </p:nvSpPr>
        <p:spPr>
          <a:xfrm>
            <a:off x="648941" y="3990176"/>
            <a:ext cx="4267915" cy="169277"/>
          </a:xfrm>
          <a:prstGeom prst="rect">
            <a:avLst/>
          </a:prstGeom>
        </p:spPr>
        <p:txBody>
          <a:bodyPr wrap="square" anchor="ctr">
            <a:spAutoFit/>
          </a:bodyPr>
          <a:lstStyle/>
          <a:p>
            <a:r>
              <a:rPr lang="en-GB" sz="500" spc="59" dirty="0">
                <a:solidFill>
                  <a:schemeClr val="tx1">
                    <a:lumMod val="75000"/>
                    <a:lumOff val="25000"/>
                  </a:schemeClr>
                </a:solidFill>
                <a:latin typeface="Avenir LT Pro 65 Medium" panose="020B0603020203020204" pitchFamily="34" charset="0"/>
              </a:rPr>
              <a:t>1. Redpoint Global, Brand loyalty research, 2022</a:t>
            </a:r>
          </a:p>
        </p:txBody>
      </p:sp>
      <p:sp>
        <p:nvSpPr>
          <p:cNvPr id="3" name="TextBox 2">
            <a:extLst>
              <a:ext uri="{FF2B5EF4-FFF2-40B4-BE49-F238E27FC236}">
                <a16:creationId xmlns:a16="http://schemas.microsoft.com/office/drawing/2014/main" id="{AA5DE9C9-3DCE-E50B-CB8B-E1DC1E9B1E7E}"/>
              </a:ext>
            </a:extLst>
          </p:cNvPr>
          <p:cNvSpPr txBox="1"/>
          <p:nvPr/>
        </p:nvSpPr>
        <p:spPr>
          <a:xfrm>
            <a:off x="3323670" y="348980"/>
            <a:ext cx="2491778" cy="189154"/>
          </a:xfrm>
          <a:prstGeom prst="rect">
            <a:avLst/>
          </a:prstGeom>
          <a:noFill/>
        </p:spPr>
        <p:txBody>
          <a:bodyPr wrap="square" rtlCol="0" anchor="ctr">
            <a:spAutoFit/>
          </a:bodyPr>
          <a:lstStyle/>
          <a:p>
            <a:pPr algn="r">
              <a:tabLst>
                <a:tab pos="1330387" algn="l"/>
              </a:tabLst>
            </a:pPr>
            <a:r>
              <a:rPr lang="en-GB" sz="629" dirty="0">
                <a:latin typeface="Avenir Next LT Pro Light" panose="020B0304020202020204" pitchFamily="34" charset="0"/>
              </a:rPr>
              <a:t>Management of Customers Pocketbook</a:t>
            </a:r>
          </a:p>
        </p:txBody>
      </p:sp>
      <p:sp>
        <p:nvSpPr>
          <p:cNvPr id="9" name="Slide Number Placeholder 5">
            <a:extLst>
              <a:ext uri="{FF2B5EF4-FFF2-40B4-BE49-F238E27FC236}">
                <a16:creationId xmlns:a16="http://schemas.microsoft.com/office/drawing/2014/main" id="{9AA5B6C4-D869-729D-1FDF-4AC63E8D3112}"/>
              </a:ext>
            </a:extLst>
          </p:cNvPr>
          <p:cNvSpPr txBox="1">
            <a:spLocks/>
          </p:cNvSpPr>
          <p:nvPr/>
        </p:nvSpPr>
        <p:spPr>
          <a:xfrm>
            <a:off x="5678078" y="335137"/>
            <a:ext cx="303799" cy="216840"/>
          </a:xfrm>
          <a:prstGeom prst="rect">
            <a:avLst/>
          </a:prstGeom>
        </p:spPr>
        <p:txBody>
          <a:bodyPr vert="horz" lIns="54304" tIns="27153" rIns="54304" bIns="27153" rtlCol="0" anchor="ctr"/>
          <a:lstStyle>
            <a:defPPr>
              <a:defRPr lang="en-US"/>
            </a:defPPr>
            <a:lvl1pPr marL="0" algn="r" defTabSz="457200" rtl="0" eaLnBrk="1" latinLnBrk="0" hangingPunct="1">
              <a:defRPr sz="450" kern="1200">
                <a:solidFill>
                  <a:schemeClr val="bg1">
                    <a:lumMod val="85000"/>
                  </a:schemeClr>
                </a:solidFill>
                <a:latin typeface="Avenir Next LT Pro Light" panose="020B0304020202020204" pitchFamily="34" charset="0"/>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AAF318D0-7A32-4883-B264-F6C453FE3576}" type="slidenum">
              <a:rPr lang="en-GB" sz="754" b="1">
                <a:solidFill>
                  <a:schemeClr val="tx1"/>
                </a:solidFill>
                <a:latin typeface="Avenir LT Pro 65 Medium" panose="020B0603020203020204" pitchFamily="34" charset="0"/>
              </a:rPr>
              <a:pPr/>
              <a:t>9</a:t>
            </a:fld>
            <a:endParaRPr lang="en-GB" sz="754" b="1">
              <a:solidFill>
                <a:schemeClr val="tx1"/>
              </a:solidFill>
              <a:latin typeface="Avenir LT Pro 65 Medium" panose="020B0603020203020204" pitchFamily="34" charset="0"/>
            </a:endParaRPr>
          </a:p>
        </p:txBody>
      </p:sp>
      <p:pic>
        <p:nvPicPr>
          <p:cNvPr id="12" name="Picture 11">
            <a:extLst>
              <a:ext uri="{FF2B5EF4-FFF2-40B4-BE49-F238E27FC236}">
                <a16:creationId xmlns:a16="http://schemas.microsoft.com/office/drawing/2014/main" id="{95B46CBF-18C4-9C68-1111-5581C6D91A02}"/>
              </a:ext>
            </a:extLst>
          </p:cNvPr>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a:off x="5421446" y="4002749"/>
            <a:ext cx="513264" cy="134110"/>
          </a:xfrm>
          <a:prstGeom prst="rect">
            <a:avLst/>
          </a:prstGeom>
        </p:spPr>
      </p:pic>
      <p:cxnSp>
        <p:nvCxnSpPr>
          <p:cNvPr id="4" name="Straight Connector 3">
            <a:extLst>
              <a:ext uri="{FF2B5EF4-FFF2-40B4-BE49-F238E27FC236}">
                <a16:creationId xmlns:a16="http://schemas.microsoft.com/office/drawing/2014/main" id="{0F42E640-77E3-F7CB-19A4-22D4082D0950}"/>
              </a:ext>
            </a:extLst>
          </p:cNvPr>
          <p:cNvCxnSpPr>
            <a:cxnSpLocks/>
          </p:cNvCxnSpPr>
          <p:nvPr/>
        </p:nvCxnSpPr>
        <p:spPr>
          <a:xfrm flipH="1">
            <a:off x="475916" y="533604"/>
            <a:ext cx="5456337" cy="0"/>
          </a:xfrm>
          <a:prstGeom prst="line">
            <a:avLst/>
          </a:prstGeom>
          <a:ln>
            <a:solidFill>
              <a:srgbClr val="003F48"/>
            </a:solidFill>
          </a:ln>
        </p:spPr>
        <p:style>
          <a:lnRef idx="1">
            <a:schemeClr val="accent1"/>
          </a:lnRef>
          <a:fillRef idx="0">
            <a:schemeClr val="accent1"/>
          </a:fillRef>
          <a:effectRef idx="0">
            <a:schemeClr val="accent1"/>
          </a:effectRef>
          <a:fontRef idx="minor">
            <a:schemeClr val="tx1"/>
          </a:fontRef>
        </p:style>
      </p:cxnSp>
      <p:sp>
        <p:nvSpPr>
          <p:cNvPr id="5" name="Rectangle 4">
            <a:extLst>
              <a:ext uri="{FF2B5EF4-FFF2-40B4-BE49-F238E27FC236}">
                <a16:creationId xmlns:a16="http://schemas.microsoft.com/office/drawing/2014/main" id="{3189DAD8-FBD3-571B-CBD5-90E0D9677F66}"/>
              </a:ext>
            </a:extLst>
          </p:cNvPr>
          <p:cNvSpPr/>
          <p:nvPr/>
        </p:nvSpPr>
        <p:spPr>
          <a:xfrm>
            <a:off x="0" y="0"/>
            <a:ext cx="40140" cy="4500000"/>
          </a:xfrm>
          <a:prstGeom prst="rect">
            <a:avLst/>
          </a:prstGeom>
          <a:solidFill>
            <a:srgbClr val="003F4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528"/>
          </a:p>
        </p:txBody>
      </p:sp>
    </p:spTree>
    <p:extLst>
      <p:ext uri="{BB962C8B-B14F-4D97-AF65-F5344CB8AC3E}">
        <p14:creationId xmlns:p14="http://schemas.microsoft.com/office/powerpoint/2010/main" val="243736317"/>
      </p:ext>
    </p:extLst>
  </p:cSld>
  <p:clrMapOvr>
    <a:masterClrMapping/>
  </p:clrMapOvr>
</p:sld>
</file>

<file path=ppt/theme/theme1.xml><?xml version="1.0" encoding="utf-8"?>
<a:theme xmlns:a="http://schemas.openxmlformats.org/drawingml/2006/main" name="Office 2013 - 2022 Theme">
  <a:themeElements>
    <a:clrScheme name="Office 2013 - 2022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2013 - 2022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2013 - 2022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94a25744-6746-469d-8ef5-4f43ec462525">
      <Terms xmlns="http://schemas.microsoft.com/office/infopath/2007/PartnerControls"/>
    </lcf76f155ced4ddcb4097134ff3c332f>
    <TaxCatchAll xmlns="80f6253c-61f6-4b79-a5c2-67489fa1e5d6"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EB999DCEE5A03742A4B31C265DEF3105" ma:contentTypeVersion="17" ma:contentTypeDescription="Create a new document." ma:contentTypeScope="" ma:versionID="c9d2b640d99d3c3d9434e4f36c360e12">
  <xsd:schema xmlns:xsd="http://www.w3.org/2001/XMLSchema" xmlns:xs="http://www.w3.org/2001/XMLSchema" xmlns:p="http://schemas.microsoft.com/office/2006/metadata/properties" xmlns:ns2="94a25744-6746-469d-8ef5-4f43ec462525" xmlns:ns3="80f6253c-61f6-4b79-a5c2-67489fa1e5d6" targetNamespace="http://schemas.microsoft.com/office/2006/metadata/properties" ma:root="true" ma:fieldsID="e1f5ba772954defc702f74abb0780859" ns2:_="" ns3:_="">
    <xsd:import namespace="94a25744-6746-469d-8ef5-4f43ec462525"/>
    <xsd:import namespace="80f6253c-61f6-4b79-a5c2-67489fa1e5d6"/>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OCR" minOccurs="0"/>
                <xsd:element ref="ns2:MediaServiceGenerationTime" minOccurs="0"/>
                <xsd:element ref="ns2:MediaServiceEventHashCode" minOccurs="0"/>
                <xsd:element ref="ns2:MediaServiceDateTaken" minOccurs="0"/>
                <xsd:element ref="ns3:SharedWithUsers" minOccurs="0"/>
                <xsd:element ref="ns3:SharedWithDetails" minOccurs="0"/>
                <xsd:element ref="ns2:lcf76f155ced4ddcb4097134ff3c332f" minOccurs="0"/>
                <xsd:element ref="ns3:TaxCatchAll" minOccurs="0"/>
                <xsd:element ref="ns2:MediaServiceSearchProperties" minOccurs="0"/>
                <xsd:element ref="ns2:MediaServiceObjectDetectorVersions"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4a25744-6746-469d-8ef5-4f43ec46252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DateTaken" ma:index="15" nillable="true" ma:displayName="MediaServiceDateTaken" ma:hidden="true" ma:internalName="MediaServiceDateTaken" ma:readOnly="true">
      <xsd:simpleType>
        <xsd:restriction base="dms:Text"/>
      </xsd:simpleType>
    </xsd:element>
    <xsd:element name="lcf76f155ced4ddcb4097134ff3c332f" ma:index="19" nillable="true" ma:taxonomy="true" ma:internalName="lcf76f155ced4ddcb4097134ff3c332f" ma:taxonomyFieldName="MediaServiceImageTags" ma:displayName="Image Tags" ma:readOnly="false" ma:fieldId="{5cf76f15-5ced-4ddc-b409-7134ff3c332f}" ma:taxonomyMulti="true" ma:sspId="da33d272-b376-4c14-9d75-15942958f221" ma:termSetId="09814cd3-568e-fe90-9814-8d621ff8fb84" ma:anchorId="fba54fb3-c3e1-fe81-a776-ca4b69148c4d" ma:open="true" ma:isKeyword="false">
      <xsd:complexType>
        <xsd:sequence>
          <xsd:element ref="pc:Terms" minOccurs="0" maxOccurs="1"/>
        </xsd:sequence>
      </xsd:complexType>
    </xsd:element>
    <xsd:element name="MediaServiceSearchProperties" ma:index="21" nillable="true" ma:displayName="MediaServiceSearchProperties" ma:hidden="true" ma:internalName="MediaServiceSearchProperties" ma:readOnly="true">
      <xsd:simpleType>
        <xsd:restriction base="dms:Note"/>
      </xsd:simpleType>
    </xsd:element>
    <xsd:element name="MediaServiceObjectDetectorVersions" ma:index="22" nillable="true" ma:displayName="MediaServiceObjectDetectorVersions" ma:hidden="true" ma:indexed="true" ma:internalName="MediaServiceObjectDetectorVersions" ma:readOnly="true">
      <xsd:simpleType>
        <xsd:restriction base="dms:Text"/>
      </xsd:simpleType>
    </xsd:element>
    <xsd:element name="MediaLengthInSeconds" ma:index="23"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80f6253c-61f6-4b79-a5c2-67489fa1e5d6"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element name="TaxCatchAll" ma:index="20" nillable="true" ma:displayName="Taxonomy Catch All Column" ma:hidden="true" ma:list="{8ae87b3c-242c-45b0-992a-238b5fd3e54d}" ma:internalName="TaxCatchAll" ma:showField="CatchAllData" ma:web="80f6253c-61f6-4b79-a5c2-67489fa1e5d6">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B1FCDE6-22DB-473D-BBF1-D9918B304A59}">
  <ds:schemaRefs>
    <ds:schemaRef ds:uri="http://schemas.microsoft.com/sharepoint/v3/contenttype/forms"/>
  </ds:schemaRefs>
</ds:datastoreItem>
</file>

<file path=customXml/itemProps2.xml><?xml version="1.0" encoding="utf-8"?>
<ds:datastoreItem xmlns:ds="http://schemas.openxmlformats.org/officeDocument/2006/customXml" ds:itemID="{A064A4C2-8370-49C8-8E17-E5796BB5698D}">
  <ds:schemaRefs>
    <ds:schemaRef ds:uri="http://purl.org/dc/elements/1.1/"/>
    <ds:schemaRef ds:uri="http://purl.org/dc/dcmitype/"/>
    <ds:schemaRef ds:uri="http://schemas.microsoft.com/office/infopath/2007/PartnerControls"/>
    <ds:schemaRef ds:uri="http://www.w3.org/XML/1998/namespace"/>
    <ds:schemaRef ds:uri="http://purl.org/dc/terms/"/>
    <ds:schemaRef ds:uri="http://schemas.openxmlformats.org/package/2006/metadata/core-properties"/>
    <ds:schemaRef ds:uri="http://schemas.microsoft.com/office/2006/documentManagement/types"/>
    <ds:schemaRef ds:uri="72bf01a2-2fa8-4ecc-a867-cfbda88ebb0a"/>
    <ds:schemaRef ds:uri="4a08d04c-e046-4649-943f-c96f8cdfb3db"/>
    <ds:schemaRef ds:uri="http://schemas.microsoft.com/office/2006/metadata/properties"/>
  </ds:schemaRefs>
</ds:datastoreItem>
</file>

<file path=customXml/itemProps3.xml><?xml version="1.0" encoding="utf-8"?>
<ds:datastoreItem xmlns:ds="http://schemas.openxmlformats.org/officeDocument/2006/customXml" ds:itemID="{569434FA-C758-41AA-ACF9-F9A9BC2E553B}"/>
</file>

<file path=docProps/app.xml><?xml version="1.0" encoding="utf-8"?>
<Properties xmlns="http://schemas.openxmlformats.org/officeDocument/2006/extended-properties" xmlns:vt="http://schemas.openxmlformats.org/officeDocument/2006/docPropsVTypes">
  <Template>Office 2013 - 2022 Theme</Template>
  <TotalTime>2109</TotalTime>
  <Words>11927</Words>
  <Application>Microsoft Office PowerPoint</Application>
  <PresentationFormat>Custom</PresentationFormat>
  <Paragraphs>1032</Paragraphs>
  <Slides>70</Slides>
  <Notes>22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70</vt:i4>
      </vt:variant>
    </vt:vector>
  </HeadingPairs>
  <TitlesOfParts>
    <vt:vector size="77" baseType="lpstr">
      <vt:lpstr>Arial</vt:lpstr>
      <vt:lpstr>Avenir LT Pro 65 Medium</vt:lpstr>
      <vt:lpstr>Avenir Next LT Pro Light</vt:lpstr>
      <vt:lpstr>Calibri</vt:lpstr>
      <vt:lpstr>Calibri Light</vt:lpstr>
      <vt:lpstr>Wingdings</vt:lpstr>
      <vt:lpstr>Office 2013 - 2022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Karl Dixon</dc:creator>
  <cp:lastModifiedBy>Jeremy Williams</cp:lastModifiedBy>
  <cp:revision>28</cp:revision>
  <dcterms:created xsi:type="dcterms:W3CDTF">2023-07-07T09:58:33Z</dcterms:created>
  <dcterms:modified xsi:type="dcterms:W3CDTF">2024-04-27T08:08:17Z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0x01010059BD2A11D9694540A6B456C594E4C359</vt:lpwstr>
  </property>
</Properties>
</file>