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77"/>
  </p:notesMasterIdLst>
  <p:sldIdLst>
    <p:sldId id="4644" r:id="rId5"/>
    <p:sldId id="4642" r:id="rId6"/>
    <p:sldId id="4609" r:id="rId7"/>
    <p:sldId id="4726" r:id="rId8"/>
    <p:sldId id="4518" r:id="rId9"/>
    <p:sldId id="4727" r:id="rId10"/>
    <p:sldId id="4787" r:id="rId11"/>
    <p:sldId id="4779" r:id="rId12"/>
    <p:sldId id="4746" r:id="rId13"/>
    <p:sldId id="4728" r:id="rId14"/>
    <p:sldId id="4788" r:id="rId15"/>
    <p:sldId id="4742" r:id="rId16"/>
    <p:sldId id="4743" r:id="rId17"/>
    <p:sldId id="4763" r:id="rId18"/>
    <p:sldId id="4764" r:id="rId19"/>
    <p:sldId id="4729" r:id="rId20"/>
    <p:sldId id="4730" r:id="rId21"/>
    <p:sldId id="4731" r:id="rId22"/>
    <p:sldId id="4789" r:id="rId23"/>
    <p:sldId id="4732" r:id="rId24"/>
    <p:sldId id="4790" r:id="rId25"/>
    <p:sldId id="4748" r:id="rId26"/>
    <p:sldId id="4733" r:id="rId27"/>
    <p:sldId id="4771" r:id="rId28"/>
    <p:sldId id="4765" r:id="rId29"/>
    <p:sldId id="4766" r:id="rId30"/>
    <p:sldId id="4767" r:id="rId31"/>
    <p:sldId id="4768" r:id="rId32"/>
    <p:sldId id="4770" r:id="rId33"/>
    <p:sldId id="4772" r:id="rId34"/>
    <p:sldId id="4666" r:id="rId35"/>
    <p:sldId id="4747" r:id="rId36"/>
    <p:sldId id="4736" r:id="rId37"/>
    <p:sldId id="4761" r:id="rId38"/>
    <p:sldId id="4762" r:id="rId39"/>
    <p:sldId id="4735" r:id="rId40"/>
    <p:sldId id="4738" r:id="rId41"/>
    <p:sldId id="4775" r:id="rId42"/>
    <p:sldId id="4776" r:id="rId43"/>
    <p:sldId id="4739" r:id="rId44"/>
    <p:sldId id="4777" r:id="rId45"/>
    <p:sldId id="4740" r:id="rId46"/>
    <p:sldId id="4778" r:id="rId47"/>
    <p:sldId id="4741" r:id="rId48"/>
    <p:sldId id="4774" r:id="rId49"/>
    <p:sldId id="4769" r:id="rId50"/>
    <p:sldId id="4801" r:id="rId51"/>
    <p:sldId id="4802" r:id="rId52"/>
    <p:sldId id="4803" r:id="rId53"/>
    <p:sldId id="4804" r:id="rId54"/>
    <p:sldId id="4805" r:id="rId55"/>
    <p:sldId id="4806" r:id="rId56"/>
    <p:sldId id="4749" r:id="rId57"/>
    <p:sldId id="4757" r:id="rId58"/>
    <p:sldId id="4792" r:id="rId59"/>
    <p:sldId id="4793" r:id="rId60"/>
    <p:sldId id="4758" r:id="rId61"/>
    <p:sldId id="4751" r:id="rId62"/>
    <p:sldId id="4794" r:id="rId63"/>
    <p:sldId id="4795" r:id="rId64"/>
    <p:sldId id="4796" r:id="rId65"/>
    <p:sldId id="4797" r:id="rId66"/>
    <p:sldId id="4798" r:id="rId67"/>
    <p:sldId id="4799" r:id="rId68"/>
    <p:sldId id="4800" r:id="rId69"/>
    <p:sldId id="4760" r:id="rId70"/>
    <p:sldId id="4753" r:id="rId71"/>
    <p:sldId id="4755" r:id="rId72"/>
    <p:sldId id="4773" r:id="rId73"/>
    <p:sldId id="4791" r:id="rId74"/>
    <p:sldId id="4786" r:id="rId75"/>
    <p:sldId id="4507" r:id="rId76"/>
  </p:sldIdLst>
  <p:sldSz cx="6335713" cy="450056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48"/>
    <a:srgbClr val="0094A8"/>
    <a:srgbClr val="4D4D4D"/>
    <a:srgbClr val="FFFFFF"/>
    <a:srgbClr val="8F8F8F"/>
    <a:srgbClr val="007382"/>
    <a:srgbClr val="666699"/>
    <a:srgbClr val="336699"/>
    <a:srgbClr val="CCD9DA"/>
    <a:srgbClr val="6B8B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568" autoAdjust="0"/>
  </p:normalViewPr>
  <p:slideViewPr>
    <p:cSldViewPr snapToGrid="0">
      <p:cViewPr>
        <p:scale>
          <a:sx n="100" d="100"/>
          <a:sy n="100" d="100"/>
        </p:scale>
        <p:origin x="3714" y="175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767C1407-5A43-43CC-A00D-A44F9C06198F}" type="datetimeFigureOut">
              <a:rPr lang="en-GB" smtClean="0"/>
              <a:t>30/04/2024</a:t>
            </a:fld>
            <a:endParaRPr lang="en-GB"/>
          </a:p>
        </p:txBody>
      </p:sp>
      <p:sp>
        <p:nvSpPr>
          <p:cNvPr id="4" name="Slide Image Placeholder 3"/>
          <p:cNvSpPr>
            <a:spLocks noGrp="1" noRot="1" noChangeAspect="1"/>
          </p:cNvSpPr>
          <p:nvPr>
            <p:ph type="sldImg" idx="2"/>
          </p:nvPr>
        </p:nvSpPr>
        <p:spPr>
          <a:xfrm>
            <a:off x="1120775" y="1279525"/>
            <a:ext cx="4862513"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12A235B4-F94F-4B4A-AC15-D2830AD85B26}" type="slidenum">
              <a:rPr lang="en-GB" smtClean="0"/>
              <a:t>‹#›</a:t>
            </a:fld>
            <a:endParaRPr lang="en-GB"/>
          </a:p>
        </p:txBody>
      </p:sp>
    </p:spTree>
    <p:extLst>
      <p:ext uri="{BB962C8B-B14F-4D97-AF65-F5344CB8AC3E}">
        <p14:creationId xmlns:p14="http://schemas.microsoft.com/office/powerpoint/2010/main" val="642036422"/>
      </p:ext>
    </p:extLst>
  </p:cSld>
  <p:clrMap bg1="lt1" tx1="dk1" bg2="lt2" tx2="dk2" accent1="accent1" accent2="accent2" accent3="accent3" accent4="accent4" accent5="accent5" accent6="accent6" hlink="hlink" folHlink="folHlink"/>
  <p:notesStyle>
    <a:lvl1pPr marL="0" algn="l" defTabSz="590935" rtl="0" eaLnBrk="1" latinLnBrk="0" hangingPunct="1">
      <a:defRPr sz="776" kern="1200">
        <a:solidFill>
          <a:schemeClr val="tx1"/>
        </a:solidFill>
        <a:latin typeface="+mn-lt"/>
        <a:ea typeface="+mn-ea"/>
        <a:cs typeface="+mn-cs"/>
      </a:defRPr>
    </a:lvl1pPr>
    <a:lvl2pPr marL="295466" algn="l" defTabSz="590935" rtl="0" eaLnBrk="1" latinLnBrk="0" hangingPunct="1">
      <a:defRPr sz="776" kern="1200">
        <a:solidFill>
          <a:schemeClr val="tx1"/>
        </a:solidFill>
        <a:latin typeface="+mn-lt"/>
        <a:ea typeface="+mn-ea"/>
        <a:cs typeface="+mn-cs"/>
      </a:defRPr>
    </a:lvl2pPr>
    <a:lvl3pPr marL="590935" algn="l" defTabSz="590935" rtl="0" eaLnBrk="1" latinLnBrk="0" hangingPunct="1">
      <a:defRPr sz="776" kern="1200">
        <a:solidFill>
          <a:schemeClr val="tx1"/>
        </a:solidFill>
        <a:latin typeface="+mn-lt"/>
        <a:ea typeface="+mn-ea"/>
        <a:cs typeface="+mn-cs"/>
      </a:defRPr>
    </a:lvl3pPr>
    <a:lvl4pPr marL="886401" algn="l" defTabSz="590935" rtl="0" eaLnBrk="1" latinLnBrk="0" hangingPunct="1">
      <a:defRPr sz="776" kern="1200">
        <a:solidFill>
          <a:schemeClr val="tx1"/>
        </a:solidFill>
        <a:latin typeface="+mn-lt"/>
        <a:ea typeface="+mn-ea"/>
        <a:cs typeface="+mn-cs"/>
      </a:defRPr>
    </a:lvl4pPr>
    <a:lvl5pPr marL="1181869" algn="l" defTabSz="590935" rtl="0" eaLnBrk="1" latinLnBrk="0" hangingPunct="1">
      <a:defRPr sz="776" kern="1200">
        <a:solidFill>
          <a:schemeClr val="tx1"/>
        </a:solidFill>
        <a:latin typeface="+mn-lt"/>
        <a:ea typeface="+mn-ea"/>
        <a:cs typeface="+mn-cs"/>
      </a:defRPr>
    </a:lvl5pPr>
    <a:lvl6pPr marL="1477335" algn="l" defTabSz="590935" rtl="0" eaLnBrk="1" latinLnBrk="0" hangingPunct="1">
      <a:defRPr sz="776" kern="1200">
        <a:solidFill>
          <a:schemeClr val="tx1"/>
        </a:solidFill>
        <a:latin typeface="+mn-lt"/>
        <a:ea typeface="+mn-ea"/>
        <a:cs typeface="+mn-cs"/>
      </a:defRPr>
    </a:lvl6pPr>
    <a:lvl7pPr marL="1772802" algn="l" defTabSz="590935" rtl="0" eaLnBrk="1" latinLnBrk="0" hangingPunct="1">
      <a:defRPr sz="776" kern="1200">
        <a:solidFill>
          <a:schemeClr val="tx1"/>
        </a:solidFill>
        <a:latin typeface="+mn-lt"/>
        <a:ea typeface="+mn-ea"/>
        <a:cs typeface="+mn-cs"/>
      </a:defRPr>
    </a:lvl7pPr>
    <a:lvl8pPr marL="2068271" algn="l" defTabSz="590935" rtl="0" eaLnBrk="1" latinLnBrk="0" hangingPunct="1">
      <a:defRPr sz="776" kern="1200">
        <a:solidFill>
          <a:schemeClr val="tx1"/>
        </a:solidFill>
        <a:latin typeface="+mn-lt"/>
        <a:ea typeface="+mn-ea"/>
        <a:cs typeface="+mn-cs"/>
      </a:defRPr>
    </a:lvl8pPr>
    <a:lvl9pPr marL="2363739" algn="l" defTabSz="590935" rtl="0" eaLnBrk="1" latinLnBrk="0" hangingPunct="1">
      <a:defRPr sz="7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A235B4-F94F-4B4A-AC15-D2830AD85B26}" type="slidenum">
              <a:rPr lang="en-GB" smtClean="0"/>
              <a:t>1</a:t>
            </a:fld>
            <a:endParaRPr lang="en-GB"/>
          </a:p>
        </p:txBody>
      </p:sp>
    </p:spTree>
    <p:extLst>
      <p:ext uri="{BB962C8B-B14F-4D97-AF65-F5344CB8AC3E}">
        <p14:creationId xmlns:p14="http://schemas.microsoft.com/office/powerpoint/2010/main" val="71326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22</a:t>
            </a:fld>
            <a:endParaRPr lang="en-GB"/>
          </a:p>
        </p:txBody>
      </p:sp>
    </p:spTree>
    <p:extLst>
      <p:ext uri="{BB962C8B-B14F-4D97-AF65-F5344CB8AC3E}">
        <p14:creationId xmlns:p14="http://schemas.microsoft.com/office/powerpoint/2010/main" val="3019753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23</a:t>
            </a:fld>
            <a:endParaRPr lang="en-GB"/>
          </a:p>
        </p:txBody>
      </p:sp>
    </p:spTree>
    <p:extLst>
      <p:ext uri="{BB962C8B-B14F-4D97-AF65-F5344CB8AC3E}">
        <p14:creationId xmlns:p14="http://schemas.microsoft.com/office/powerpoint/2010/main" val="2936652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65CCD0-D3B2-4248-9BFD-AF83512A8091}" type="slidenum">
              <a:rPr lang="en-GB" smtClean="0"/>
              <a:t>25</a:t>
            </a:fld>
            <a:endParaRPr lang="en-GB"/>
          </a:p>
        </p:txBody>
      </p:sp>
    </p:spTree>
    <p:extLst>
      <p:ext uri="{BB962C8B-B14F-4D97-AF65-F5344CB8AC3E}">
        <p14:creationId xmlns:p14="http://schemas.microsoft.com/office/powerpoint/2010/main" val="136456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36</a:t>
            </a:fld>
            <a:endParaRPr lang="en-GB"/>
          </a:p>
        </p:txBody>
      </p:sp>
    </p:spTree>
    <p:extLst>
      <p:ext uri="{BB962C8B-B14F-4D97-AF65-F5344CB8AC3E}">
        <p14:creationId xmlns:p14="http://schemas.microsoft.com/office/powerpoint/2010/main" val="1647024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38</a:t>
            </a:fld>
            <a:endParaRPr lang="en-GB"/>
          </a:p>
        </p:txBody>
      </p:sp>
    </p:spTree>
    <p:extLst>
      <p:ext uri="{BB962C8B-B14F-4D97-AF65-F5344CB8AC3E}">
        <p14:creationId xmlns:p14="http://schemas.microsoft.com/office/powerpoint/2010/main" val="2057797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40</a:t>
            </a:fld>
            <a:endParaRPr lang="en-GB"/>
          </a:p>
        </p:txBody>
      </p:sp>
    </p:spTree>
    <p:extLst>
      <p:ext uri="{BB962C8B-B14F-4D97-AF65-F5344CB8AC3E}">
        <p14:creationId xmlns:p14="http://schemas.microsoft.com/office/powerpoint/2010/main" val="372810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41</a:t>
            </a:fld>
            <a:endParaRPr lang="en-GB"/>
          </a:p>
        </p:txBody>
      </p:sp>
    </p:spTree>
    <p:extLst>
      <p:ext uri="{BB962C8B-B14F-4D97-AF65-F5344CB8AC3E}">
        <p14:creationId xmlns:p14="http://schemas.microsoft.com/office/powerpoint/2010/main" val="3935218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A235B4-F94F-4B4A-AC15-D2830AD85B26}" type="slidenum">
              <a:rPr lang="en-GB" smtClean="0"/>
              <a:t>72</a:t>
            </a:fld>
            <a:endParaRPr lang="en-GB"/>
          </a:p>
        </p:txBody>
      </p:sp>
    </p:spTree>
    <p:extLst>
      <p:ext uri="{BB962C8B-B14F-4D97-AF65-F5344CB8AC3E}">
        <p14:creationId xmlns:p14="http://schemas.microsoft.com/office/powerpoint/2010/main" val="20509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5179" y="736551"/>
            <a:ext cx="5385356" cy="1566863"/>
          </a:xfrm>
        </p:spPr>
        <p:txBody>
          <a:bodyPr anchor="b"/>
          <a:lstStyle>
            <a:lvl1pPr algn="ctr">
              <a:defRPr sz="3938"/>
            </a:lvl1pPr>
          </a:lstStyle>
          <a:p>
            <a:r>
              <a:rPr lang="en-US"/>
              <a:t>Click to edit Master title style</a:t>
            </a:r>
            <a:endParaRPr lang="en-US" dirty="0"/>
          </a:p>
        </p:txBody>
      </p:sp>
      <p:sp>
        <p:nvSpPr>
          <p:cNvPr id="3" name="Subtitle 2"/>
          <p:cNvSpPr>
            <a:spLocks noGrp="1"/>
          </p:cNvSpPr>
          <p:nvPr>
            <p:ph type="subTitle" idx="1"/>
          </p:nvPr>
        </p:nvSpPr>
        <p:spPr>
          <a:xfrm>
            <a:off x="791964" y="2363838"/>
            <a:ext cx="4751785" cy="1086594"/>
          </a:xfrm>
        </p:spPr>
        <p:txBody>
          <a:bodyPr/>
          <a:lstStyle>
            <a:lvl1pPr marL="0" indent="0" algn="ctr">
              <a:buNone/>
              <a:defRPr sz="1575"/>
            </a:lvl1pPr>
            <a:lvl2pPr marL="300060" indent="0" algn="ctr">
              <a:buNone/>
              <a:defRPr sz="1313"/>
            </a:lvl2pPr>
            <a:lvl3pPr marL="600121" indent="0" algn="ctr">
              <a:buNone/>
              <a:defRPr sz="1181"/>
            </a:lvl3pPr>
            <a:lvl4pPr marL="900181" indent="0" algn="ctr">
              <a:buNone/>
              <a:defRPr sz="1050"/>
            </a:lvl4pPr>
            <a:lvl5pPr marL="1200241" indent="0" algn="ctr">
              <a:buNone/>
              <a:defRPr sz="1050"/>
            </a:lvl5pPr>
            <a:lvl6pPr marL="1500302" indent="0" algn="ctr">
              <a:buNone/>
              <a:defRPr sz="1050"/>
            </a:lvl6pPr>
            <a:lvl7pPr marL="1800362" indent="0" algn="ctr">
              <a:buNone/>
              <a:defRPr sz="1050"/>
            </a:lvl7pPr>
            <a:lvl8pPr marL="2100423" indent="0" algn="ctr">
              <a:buNone/>
              <a:defRPr sz="1050"/>
            </a:lvl8pPr>
            <a:lvl9pPr marL="2400483" indent="0" algn="ctr">
              <a:buNone/>
              <a:defRPr sz="10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1CD9C9-02CC-4AC0-8632-62834C0D5A8B}" type="datetimeFigureOut">
              <a:rPr lang="en-GB" smtClean="0"/>
              <a:t>30/04/2024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3537077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1CD9C9-02CC-4AC0-8632-62834C0D5A8B}" type="datetimeFigureOut">
              <a:rPr lang="en-GB" smtClean="0"/>
              <a:t>30/04/2024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341612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33995" y="239613"/>
            <a:ext cx="1366138" cy="381401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35581" y="239613"/>
            <a:ext cx="4019218" cy="38140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1CD9C9-02CC-4AC0-8632-62834C0D5A8B}" type="datetimeFigureOut">
              <a:rPr lang="en-GB" smtClean="0"/>
              <a:t>30/04/2024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3017041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 y="4171359"/>
            <a:ext cx="327180" cy="239614"/>
          </a:xfrm>
        </p:spPr>
        <p:txBody>
          <a:bodyPr/>
          <a:lstStyle>
            <a:lvl1pPr algn="ctr">
              <a:defRPr>
                <a:solidFill>
                  <a:srgbClr val="0094A8"/>
                </a:solidFill>
              </a:defRPr>
            </a:lvl1pPr>
          </a:lstStyle>
          <a:p>
            <a:fld id="{C011AD72-A2EC-4686-BA36-824214780EC5}" type="slidenum">
              <a:rPr lang="en-GB" smtClean="0"/>
              <a:pPr/>
              <a:t>‹#›</a:t>
            </a:fld>
            <a:endParaRPr lang="en-GB"/>
          </a:p>
        </p:txBody>
      </p:sp>
    </p:spTree>
    <p:extLst>
      <p:ext uri="{BB962C8B-B14F-4D97-AF65-F5344CB8AC3E}">
        <p14:creationId xmlns:p14="http://schemas.microsoft.com/office/powerpoint/2010/main" val="710178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1CD9C9-02CC-4AC0-8632-62834C0D5A8B}" type="datetimeFigureOut">
              <a:rPr lang="en-GB" smtClean="0"/>
              <a:t>30/04/2024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33169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32281" y="1122017"/>
            <a:ext cx="5464552" cy="1872109"/>
          </a:xfrm>
        </p:spPr>
        <p:txBody>
          <a:bodyPr anchor="b"/>
          <a:lstStyle>
            <a:lvl1pPr>
              <a:defRPr sz="3938"/>
            </a:lvl1pPr>
          </a:lstStyle>
          <a:p>
            <a:r>
              <a:rPr lang="en-US"/>
              <a:t>Click to edit Master title style</a:t>
            </a:r>
            <a:endParaRPr lang="en-US" dirty="0"/>
          </a:p>
        </p:txBody>
      </p:sp>
      <p:sp>
        <p:nvSpPr>
          <p:cNvPr id="3" name="Text Placeholder 2"/>
          <p:cNvSpPr>
            <a:spLocks noGrp="1"/>
          </p:cNvSpPr>
          <p:nvPr>
            <p:ph type="body" idx="1"/>
          </p:nvPr>
        </p:nvSpPr>
        <p:spPr>
          <a:xfrm>
            <a:off x="432281" y="3011836"/>
            <a:ext cx="5464552" cy="984498"/>
          </a:xfrm>
        </p:spPr>
        <p:txBody>
          <a:bodyPr/>
          <a:lstStyle>
            <a:lvl1pPr marL="0" indent="0">
              <a:buNone/>
              <a:defRPr sz="1575">
                <a:solidFill>
                  <a:schemeClr val="tx1"/>
                </a:solidFill>
              </a:defRPr>
            </a:lvl1pPr>
            <a:lvl2pPr marL="300060" indent="0">
              <a:buNone/>
              <a:defRPr sz="1313">
                <a:solidFill>
                  <a:schemeClr val="tx1">
                    <a:tint val="75000"/>
                  </a:schemeClr>
                </a:solidFill>
              </a:defRPr>
            </a:lvl2pPr>
            <a:lvl3pPr marL="600121" indent="0">
              <a:buNone/>
              <a:defRPr sz="1181">
                <a:solidFill>
                  <a:schemeClr val="tx1">
                    <a:tint val="75000"/>
                  </a:schemeClr>
                </a:solidFill>
              </a:defRPr>
            </a:lvl3pPr>
            <a:lvl4pPr marL="900181" indent="0">
              <a:buNone/>
              <a:defRPr sz="1050">
                <a:solidFill>
                  <a:schemeClr val="tx1">
                    <a:tint val="75000"/>
                  </a:schemeClr>
                </a:solidFill>
              </a:defRPr>
            </a:lvl4pPr>
            <a:lvl5pPr marL="1200241" indent="0">
              <a:buNone/>
              <a:defRPr sz="1050">
                <a:solidFill>
                  <a:schemeClr val="tx1">
                    <a:tint val="75000"/>
                  </a:schemeClr>
                </a:solidFill>
              </a:defRPr>
            </a:lvl5pPr>
            <a:lvl6pPr marL="1500302" indent="0">
              <a:buNone/>
              <a:defRPr sz="1050">
                <a:solidFill>
                  <a:schemeClr val="tx1">
                    <a:tint val="75000"/>
                  </a:schemeClr>
                </a:solidFill>
              </a:defRPr>
            </a:lvl6pPr>
            <a:lvl7pPr marL="1800362" indent="0">
              <a:buNone/>
              <a:defRPr sz="1050">
                <a:solidFill>
                  <a:schemeClr val="tx1">
                    <a:tint val="75000"/>
                  </a:schemeClr>
                </a:solidFill>
              </a:defRPr>
            </a:lvl7pPr>
            <a:lvl8pPr marL="2100423" indent="0">
              <a:buNone/>
              <a:defRPr sz="1050">
                <a:solidFill>
                  <a:schemeClr val="tx1">
                    <a:tint val="75000"/>
                  </a:schemeClr>
                </a:solidFill>
              </a:defRPr>
            </a:lvl8pPr>
            <a:lvl9pPr marL="2400483"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1CD9C9-02CC-4AC0-8632-62834C0D5A8B}" type="datetimeFigureOut">
              <a:rPr lang="en-GB" smtClean="0"/>
              <a:t>30/04/2024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341560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5580" y="1198066"/>
            <a:ext cx="2692678" cy="28555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07455" y="1198066"/>
            <a:ext cx="2692678" cy="28555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1CD9C9-02CC-4AC0-8632-62834C0D5A8B}" type="datetimeFigureOut">
              <a:rPr lang="en-GB" smtClean="0"/>
              <a:t>30/04/2024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198259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6406" y="239614"/>
            <a:ext cx="5464552" cy="869901"/>
          </a:xfrm>
        </p:spPr>
        <p:txBody>
          <a:bodyPr/>
          <a:lstStyle/>
          <a:p>
            <a:r>
              <a:rPr lang="en-US"/>
              <a:t>Click to edit Master title style</a:t>
            </a:r>
            <a:endParaRPr lang="en-US" dirty="0"/>
          </a:p>
        </p:txBody>
      </p:sp>
      <p:sp>
        <p:nvSpPr>
          <p:cNvPr id="3" name="Text Placeholder 2"/>
          <p:cNvSpPr>
            <a:spLocks noGrp="1"/>
          </p:cNvSpPr>
          <p:nvPr>
            <p:ph type="body" idx="1"/>
          </p:nvPr>
        </p:nvSpPr>
        <p:spPr>
          <a:xfrm>
            <a:off x="436406" y="1103263"/>
            <a:ext cx="2680303" cy="540692"/>
          </a:xfrm>
        </p:spPr>
        <p:txBody>
          <a:bodyPr anchor="b"/>
          <a:lstStyle>
            <a:lvl1pPr marL="0" indent="0">
              <a:buNone/>
              <a:defRPr sz="1575" b="1"/>
            </a:lvl1pPr>
            <a:lvl2pPr marL="300060" indent="0">
              <a:buNone/>
              <a:defRPr sz="1313" b="1"/>
            </a:lvl2pPr>
            <a:lvl3pPr marL="600121" indent="0">
              <a:buNone/>
              <a:defRPr sz="1181" b="1"/>
            </a:lvl3pPr>
            <a:lvl4pPr marL="900181" indent="0">
              <a:buNone/>
              <a:defRPr sz="1050" b="1"/>
            </a:lvl4pPr>
            <a:lvl5pPr marL="1200241" indent="0">
              <a:buNone/>
              <a:defRPr sz="1050" b="1"/>
            </a:lvl5pPr>
            <a:lvl6pPr marL="1500302" indent="0">
              <a:buNone/>
              <a:defRPr sz="1050" b="1"/>
            </a:lvl6pPr>
            <a:lvl7pPr marL="1800362" indent="0">
              <a:buNone/>
              <a:defRPr sz="1050" b="1"/>
            </a:lvl7pPr>
            <a:lvl8pPr marL="2100423" indent="0">
              <a:buNone/>
              <a:defRPr sz="1050" b="1"/>
            </a:lvl8pPr>
            <a:lvl9pPr marL="2400483" indent="0">
              <a:buNone/>
              <a:defRPr sz="1050" b="1"/>
            </a:lvl9pPr>
          </a:lstStyle>
          <a:p>
            <a:pPr lvl="0"/>
            <a:r>
              <a:rPr lang="en-US"/>
              <a:t>Click to edit Master text styles</a:t>
            </a:r>
          </a:p>
        </p:txBody>
      </p:sp>
      <p:sp>
        <p:nvSpPr>
          <p:cNvPr id="4" name="Content Placeholder 3"/>
          <p:cNvSpPr>
            <a:spLocks noGrp="1"/>
          </p:cNvSpPr>
          <p:nvPr>
            <p:ph sz="half" idx="2"/>
          </p:nvPr>
        </p:nvSpPr>
        <p:spPr>
          <a:xfrm>
            <a:off x="436406" y="1643956"/>
            <a:ext cx="2680303" cy="2418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207455" y="1103263"/>
            <a:ext cx="2693503" cy="540692"/>
          </a:xfrm>
        </p:spPr>
        <p:txBody>
          <a:bodyPr anchor="b"/>
          <a:lstStyle>
            <a:lvl1pPr marL="0" indent="0">
              <a:buNone/>
              <a:defRPr sz="1575" b="1"/>
            </a:lvl1pPr>
            <a:lvl2pPr marL="300060" indent="0">
              <a:buNone/>
              <a:defRPr sz="1313" b="1"/>
            </a:lvl2pPr>
            <a:lvl3pPr marL="600121" indent="0">
              <a:buNone/>
              <a:defRPr sz="1181" b="1"/>
            </a:lvl3pPr>
            <a:lvl4pPr marL="900181" indent="0">
              <a:buNone/>
              <a:defRPr sz="1050" b="1"/>
            </a:lvl4pPr>
            <a:lvl5pPr marL="1200241" indent="0">
              <a:buNone/>
              <a:defRPr sz="1050" b="1"/>
            </a:lvl5pPr>
            <a:lvl6pPr marL="1500302" indent="0">
              <a:buNone/>
              <a:defRPr sz="1050" b="1"/>
            </a:lvl6pPr>
            <a:lvl7pPr marL="1800362" indent="0">
              <a:buNone/>
              <a:defRPr sz="1050" b="1"/>
            </a:lvl7pPr>
            <a:lvl8pPr marL="2100423" indent="0">
              <a:buNone/>
              <a:defRPr sz="1050" b="1"/>
            </a:lvl8pPr>
            <a:lvl9pPr marL="2400483" indent="0">
              <a:buNone/>
              <a:defRPr sz="1050" b="1"/>
            </a:lvl9pPr>
          </a:lstStyle>
          <a:p>
            <a:pPr lvl="0"/>
            <a:r>
              <a:rPr lang="en-US"/>
              <a:t>Click to edit Master text styles</a:t>
            </a:r>
          </a:p>
        </p:txBody>
      </p:sp>
      <p:sp>
        <p:nvSpPr>
          <p:cNvPr id="6" name="Content Placeholder 5"/>
          <p:cNvSpPr>
            <a:spLocks noGrp="1"/>
          </p:cNvSpPr>
          <p:nvPr>
            <p:ph sz="quarter" idx="4"/>
          </p:nvPr>
        </p:nvSpPr>
        <p:spPr>
          <a:xfrm>
            <a:off x="3207455" y="1643956"/>
            <a:ext cx="2693503" cy="2418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1CD9C9-02CC-4AC0-8632-62834C0D5A8B}" type="datetimeFigureOut">
              <a:rPr lang="en-GB" smtClean="0"/>
              <a:t>30/04/2024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2575429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1CD9C9-02CC-4AC0-8632-62834C0D5A8B}" type="datetimeFigureOut">
              <a:rPr lang="en-GB" smtClean="0"/>
              <a:t>30/04/2024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282610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CD9C9-02CC-4AC0-8632-62834C0D5A8B}" type="datetimeFigureOut">
              <a:rPr lang="en-GB" smtClean="0"/>
              <a:t>30/04/2024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2523658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6406" y="300038"/>
            <a:ext cx="2043432" cy="1050131"/>
          </a:xfrm>
        </p:spPr>
        <p:txBody>
          <a:bodyPr anchor="b"/>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2693503" y="647999"/>
            <a:ext cx="3207455" cy="3198317"/>
          </a:xfrm>
        </p:spPr>
        <p:txBody>
          <a:bodyPr/>
          <a:lstStyle>
            <a:lvl1pPr>
              <a:defRPr sz="2100"/>
            </a:lvl1pPr>
            <a:lvl2pPr>
              <a:defRPr sz="1838"/>
            </a:lvl2pPr>
            <a:lvl3pPr>
              <a:defRPr sz="1575"/>
            </a:lvl3pPr>
            <a:lvl4pPr>
              <a:defRPr sz="1313"/>
            </a:lvl4pPr>
            <a:lvl5pPr>
              <a:defRPr sz="1313"/>
            </a:lvl5pPr>
            <a:lvl6pPr>
              <a:defRPr sz="1313"/>
            </a:lvl6pPr>
            <a:lvl7pPr>
              <a:defRPr sz="1313"/>
            </a:lvl7pPr>
            <a:lvl8pPr>
              <a:defRPr sz="1313"/>
            </a:lvl8pPr>
            <a:lvl9pPr>
              <a:defRPr sz="13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6406" y="1350169"/>
            <a:ext cx="2043432" cy="2501355"/>
          </a:xfrm>
        </p:spPr>
        <p:txBody>
          <a:bodyPr/>
          <a:lstStyle>
            <a:lvl1pPr marL="0" indent="0">
              <a:buNone/>
              <a:defRPr sz="1050"/>
            </a:lvl1pPr>
            <a:lvl2pPr marL="300060" indent="0">
              <a:buNone/>
              <a:defRPr sz="919"/>
            </a:lvl2pPr>
            <a:lvl3pPr marL="600121" indent="0">
              <a:buNone/>
              <a:defRPr sz="788"/>
            </a:lvl3pPr>
            <a:lvl4pPr marL="900181" indent="0">
              <a:buNone/>
              <a:defRPr sz="656"/>
            </a:lvl4pPr>
            <a:lvl5pPr marL="1200241" indent="0">
              <a:buNone/>
              <a:defRPr sz="656"/>
            </a:lvl5pPr>
            <a:lvl6pPr marL="1500302" indent="0">
              <a:buNone/>
              <a:defRPr sz="656"/>
            </a:lvl6pPr>
            <a:lvl7pPr marL="1800362" indent="0">
              <a:buNone/>
              <a:defRPr sz="656"/>
            </a:lvl7pPr>
            <a:lvl8pPr marL="2100423" indent="0">
              <a:buNone/>
              <a:defRPr sz="656"/>
            </a:lvl8pPr>
            <a:lvl9pPr marL="2400483" indent="0">
              <a:buNone/>
              <a:defRPr sz="656"/>
            </a:lvl9pPr>
          </a:lstStyle>
          <a:p>
            <a:pPr lvl="0"/>
            <a:r>
              <a:rPr lang="en-US"/>
              <a:t>Click to edit Master text styles</a:t>
            </a:r>
          </a:p>
        </p:txBody>
      </p:sp>
      <p:sp>
        <p:nvSpPr>
          <p:cNvPr id="5" name="Date Placeholder 4"/>
          <p:cNvSpPr>
            <a:spLocks noGrp="1"/>
          </p:cNvSpPr>
          <p:nvPr>
            <p:ph type="dt" sz="half" idx="10"/>
          </p:nvPr>
        </p:nvSpPr>
        <p:spPr/>
        <p:txBody>
          <a:bodyPr/>
          <a:lstStyle/>
          <a:p>
            <a:fld id="{711CD9C9-02CC-4AC0-8632-62834C0D5A8B}" type="datetimeFigureOut">
              <a:rPr lang="en-GB" smtClean="0"/>
              <a:t>30/04/2024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1827902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6406" y="300038"/>
            <a:ext cx="2043432" cy="1050131"/>
          </a:xfrm>
        </p:spPr>
        <p:txBody>
          <a:bodyPr anchor="b"/>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93503" y="647999"/>
            <a:ext cx="3207455" cy="3198317"/>
          </a:xfrm>
        </p:spPr>
        <p:txBody>
          <a:bodyPr anchor="t"/>
          <a:lstStyle>
            <a:lvl1pPr marL="0" indent="0">
              <a:buNone/>
              <a:defRPr sz="2100"/>
            </a:lvl1pPr>
            <a:lvl2pPr marL="300060" indent="0">
              <a:buNone/>
              <a:defRPr sz="1838"/>
            </a:lvl2pPr>
            <a:lvl3pPr marL="600121" indent="0">
              <a:buNone/>
              <a:defRPr sz="1575"/>
            </a:lvl3pPr>
            <a:lvl4pPr marL="900181" indent="0">
              <a:buNone/>
              <a:defRPr sz="1313"/>
            </a:lvl4pPr>
            <a:lvl5pPr marL="1200241" indent="0">
              <a:buNone/>
              <a:defRPr sz="1313"/>
            </a:lvl5pPr>
            <a:lvl6pPr marL="1500302" indent="0">
              <a:buNone/>
              <a:defRPr sz="1313"/>
            </a:lvl6pPr>
            <a:lvl7pPr marL="1800362" indent="0">
              <a:buNone/>
              <a:defRPr sz="1313"/>
            </a:lvl7pPr>
            <a:lvl8pPr marL="2100423" indent="0">
              <a:buNone/>
              <a:defRPr sz="1313"/>
            </a:lvl8pPr>
            <a:lvl9pPr marL="2400483" indent="0">
              <a:buNone/>
              <a:defRPr sz="1313"/>
            </a:lvl9pPr>
          </a:lstStyle>
          <a:p>
            <a:r>
              <a:rPr lang="en-US"/>
              <a:t>Click icon to add picture</a:t>
            </a:r>
            <a:endParaRPr lang="en-US" dirty="0"/>
          </a:p>
        </p:txBody>
      </p:sp>
      <p:sp>
        <p:nvSpPr>
          <p:cNvPr id="4" name="Text Placeholder 3"/>
          <p:cNvSpPr>
            <a:spLocks noGrp="1"/>
          </p:cNvSpPr>
          <p:nvPr>
            <p:ph type="body" sz="half" idx="2"/>
          </p:nvPr>
        </p:nvSpPr>
        <p:spPr>
          <a:xfrm>
            <a:off x="436406" y="1350169"/>
            <a:ext cx="2043432" cy="2501355"/>
          </a:xfrm>
        </p:spPr>
        <p:txBody>
          <a:bodyPr/>
          <a:lstStyle>
            <a:lvl1pPr marL="0" indent="0">
              <a:buNone/>
              <a:defRPr sz="1050"/>
            </a:lvl1pPr>
            <a:lvl2pPr marL="300060" indent="0">
              <a:buNone/>
              <a:defRPr sz="919"/>
            </a:lvl2pPr>
            <a:lvl3pPr marL="600121" indent="0">
              <a:buNone/>
              <a:defRPr sz="788"/>
            </a:lvl3pPr>
            <a:lvl4pPr marL="900181" indent="0">
              <a:buNone/>
              <a:defRPr sz="656"/>
            </a:lvl4pPr>
            <a:lvl5pPr marL="1200241" indent="0">
              <a:buNone/>
              <a:defRPr sz="656"/>
            </a:lvl5pPr>
            <a:lvl6pPr marL="1500302" indent="0">
              <a:buNone/>
              <a:defRPr sz="656"/>
            </a:lvl6pPr>
            <a:lvl7pPr marL="1800362" indent="0">
              <a:buNone/>
              <a:defRPr sz="656"/>
            </a:lvl7pPr>
            <a:lvl8pPr marL="2100423" indent="0">
              <a:buNone/>
              <a:defRPr sz="656"/>
            </a:lvl8pPr>
            <a:lvl9pPr marL="2400483" indent="0">
              <a:buNone/>
              <a:defRPr sz="656"/>
            </a:lvl9pPr>
          </a:lstStyle>
          <a:p>
            <a:pPr lvl="0"/>
            <a:r>
              <a:rPr lang="en-US"/>
              <a:t>Click to edit Master text styles</a:t>
            </a:r>
          </a:p>
        </p:txBody>
      </p:sp>
      <p:sp>
        <p:nvSpPr>
          <p:cNvPr id="5" name="Date Placeholder 4"/>
          <p:cNvSpPr>
            <a:spLocks noGrp="1"/>
          </p:cNvSpPr>
          <p:nvPr>
            <p:ph type="dt" sz="half" idx="10"/>
          </p:nvPr>
        </p:nvSpPr>
        <p:spPr/>
        <p:txBody>
          <a:bodyPr/>
          <a:lstStyle/>
          <a:p>
            <a:fld id="{711CD9C9-02CC-4AC0-8632-62834C0D5A8B}" type="datetimeFigureOut">
              <a:rPr lang="en-GB" smtClean="0"/>
              <a:t>30/04/2024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373076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581" y="239614"/>
            <a:ext cx="5464552" cy="8699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35581" y="1198066"/>
            <a:ext cx="5464552" cy="28555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35580" y="4171356"/>
            <a:ext cx="1425535" cy="239613"/>
          </a:xfrm>
          <a:prstGeom prst="rect">
            <a:avLst/>
          </a:prstGeom>
        </p:spPr>
        <p:txBody>
          <a:bodyPr vert="horz" lIns="91440" tIns="45720" rIns="91440" bIns="45720" rtlCol="0" anchor="ctr"/>
          <a:lstStyle>
            <a:lvl1pPr algn="l">
              <a:defRPr sz="788">
                <a:solidFill>
                  <a:schemeClr val="tx1">
                    <a:tint val="75000"/>
                  </a:schemeClr>
                </a:solidFill>
              </a:defRPr>
            </a:lvl1pPr>
          </a:lstStyle>
          <a:p>
            <a:fld id="{711CD9C9-02CC-4AC0-8632-62834C0D5A8B}" type="datetimeFigureOut">
              <a:rPr lang="en-GB" smtClean="0"/>
              <a:t>30/04/2024</a:t>
            </a:fld>
            <a:endParaRPr lang="en-GB"/>
          </a:p>
        </p:txBody>
      </p:sp>
      <p:sp>
        <p:nvSpPr>
          <p:cNvPr id="5" name="Footer Placeholder 4"/>
          <p:cNvSpPr>
            <a:spLocks noGrp="1"/>
          </p:cNvSpPr>
          <p:nvPr>
            <p:ph type="ftr" sz="quarter" idx="3"/>
          </p:nvPr>
        </p:nvSpPr>
        <p:spPr>
          <a:xfrm>
            <a:off x="2098705" y="4171356"/>
            <a:ext cx="2138303" cy="239613"/>
          </a:xfrm>
          <a:prstGeom prst="rect">
            <a:avLst/>
          </a:prstGeom>
        </p:spPr>
        <p:txBody>
          <a:bodyPr vert="horz" lIns="91440" tIns="45720" rIns="91440" bIns="45720" rtlCol="0" anchor="ctr"/>
          <a:lstStyle>
            <a:lvl1pPr algn="ctr">
              <a:defRPr sz="78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474598" y="4171356"/>
            <a:ext cx="1425535" cy="239613"/>
          </a:xfrm>
          <a:prstGeom prst="rect">
            <a:avLst/>
          </a:prstGeom>
        </p:spPr>
        <p:txBody>
          <a:bodyPr vert="horz" lIns="91440" tIns="45720" rIns="91440" bIns="45720" rtlCol="0" anchor="ctr"/>
          <a:lstStyle>
            <a:lvl1pPr algn="r">
              <a:defRPr sz="788">
                <a:solidFill>
                  <a:schemeClr val="tx1">
                    <a:tint val="75000"/>
                  </a:schemeClr>
                </a:solidFill>
              </a:defRPr>
            </a:lvl1pPr>
          </a:lstStyle>
          <a:p>
            <a:fld id="{58305831-24BF-4942-BB6A-A43B7E454DFB}" type="slidenum">
              <a:rPr lang="en-GB" smtClean="0"/>
              <a:t>‹#›</a:t>
            </a:fld>
            <a:endParaRPr lang="en-GB"/>
          </a:p>
        </p:txBody>
      </p:sp>
    </p:spTree>
    <p:extLst>
      <p:ext uri="{BB962C8B-B14F-4D97-AF65-F5344CB8AC3E}">
        <p14:creationId xmlns:p14="http://schemas.microsoft.com/office/powerpoint/2010/main" val="269378007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600121" rtl="0" eaLnBrk="1" latinLnBrk="0" hangingPunct="1">
        <a:lnSpc>
          <a:spcPct val="90000"/>
        </a:lnSpc>
        <a:spcBef>
          <a:spcPct val="0"/>
        </a:spcBef>
        <a:buNone/>
        <a:defRPr sz="2888" kern="1200">
          <a:solidFill>
            <a:schemeClr val="tx1"/>
          </a:solidFill>
          <a:latin typeface="+mj-lt"/>
          <a:ea typeface="+mj-ea"/>
          <a:cs typeface="+mj-cs"/>
        </a:defRPr>
      </a:lvl1pPr>
    </p:titleStyle>
    <p:bodyStyle>
      <a:lvl1pPr marL="150030" indent="-150030" algn="l" defTabSz="600121" rtl="0" eaLnBrk="1" latinLnBrk="0" hangingPunct="1">
        <a:lnSpc>
          <a:spcPct val="90000"/>
        </a:lnSpc>
        <a:spcBef>
          <a:spcPts val="656"/>
        </a:spcBef>
        <a:buFont typeface="Arial" panose="020B0604020202020204" pitchFamily="34" charset="0"/>
        <a:buChar char="•"/>
        <a:defRPr sz="1838" kern="1200">
          <a:solidFill>
            <a:schemeClr val="tx1"/>
          </a:solidFill>
          <a:latin typeface="+mn-lt"/>
          <a:ea typeface="+mn-ea"/>
          <a:cs typeface="+mn-cs"/>
        </a:defRPr>
      </a:lvl1pPr>
      <a:lvl2pPr marL="450091" indent="-150030" algn="l" defTabSz="600121" rtl="0" eaLnBrk="1" latinLnBrk="0" hangingPunct="1">
        <a:lnSpc>
          <a:spcPct val="90000"/>
        </a:lnSpc>
        <a:spcBef>
          <a:spcPts val="328"/>
        </a:spcBef>
        <a:buFont typeface="Arial" panose="020B0604020202020204" pitchFamily="34" charset="0"/>
        <a:buChar char="•"/>
        <a:defRPr sz="1575" kern="1200">
          <a:solidFill>
            <a:schemeClr val="tx1"/>
          </a:solidFill>
          <a:latin typeface="+mn-lt"/>
          <a:ea typeface="+mn-ea"/>
          <a:cs typeface="+mn-cs"/>
        </a:defRPr>
      </a:lvl2pPr>
      <a:lvl3pPr marL="750151" indent="-150030" algn="l" defTabSz="600121" rtl="0" eaLnBrk="1" latinLnBrk="0" hangingPunct="1">
        <a:lnSpc>
          <a:spcPct val="90000"/>
        </a:lnSpc>
        <a:spcBef>
          <a:spcPts val="328"/>
        </a:spcBef>
        <a:buFont typeface="Arial" panose="020B0604020202020204" pitchFamily="34" charset="0"/>
        <a:buChar char="•"/>
        <a:defRPr sz="1313" kern="1200">
          <a:solidFill>
            <a:schemeClr val="tx1"/>
          </a:solidFill>
          <a:latin typeface="+mn-lt"/>
          <a:ea typeface="+mn-ea"/>
          <a:cs typeface="+mn-cs"/>
        </a:defRPr>
      </a:lvl3pPr>
      <a:lvl4pPr marL="1050211" indent="-150030" algn="l" defTabSz="600121" rtl="0" eaLnBrk="1" latinLnBrk="0" hangingPunct="1">
        <a:lnSpc>
          <a:spcPct val="90000"/>
        </a:lnSpc>
        <a:spcBef>
          <a:spcPts val="328"/>
        </a:spcBef>
        <a:buFont typeface="Arial" panose="020B0604020202020204" pitchFamily="34" charset="0"/>
        <a:buChar char="•"/>
        <a:defRPr sz="1181" kern="1200">
          <a:solidFill>
            <a:schemeClr val="tx1"/>
          </a:solidFill>
          <a:latin typeface="+mn-lt"/>
          <a:ea typeface="+mn-ea"/>
          <a:cs typeface="+mn-cs"/>
        </a:defRPr>
      </a:lvl4pPr>
      <a:lvl5pPr marL="1350272" indent="-150030" algn="l" defTabSz="600121" rtl="0" eaLnBrk="1" latinLnBrk="0" hangingPunct="1">
        <a:lnSpc>
          <a:spcPct val="90000"/>
        </a:lnSpc>
        <a:spcBef>
          <a:spcPts val="328"/>
        </a:spcBef>
        <a:buFont typeface="Arial" panose="020B0604020202020204" pitchFamily="34" charset="0"/>
        <a:buChar char="•"/>
        <a:defRPr sz="1181" kern="1200">
          <a:solidFill>
            <a:schemeClr val="tx1"/>
          </a:solidFill>
          <a:latin typeface="+mn-lt"/>
          <a:ea typeface="+mn-ea"/>
          <a:cs typeface="+mn-cs"/>
        </a:defRPr>
      </a:lvl5pPr>
      <a:lvl6pPr marL="1650332" indent="-150030" algn="l" defTabSz="600121" rtl="0" eaLnBrk="1" latinLnBrk="0" hangingPunct="1">
        <a:lnSpc>
          <a:spcPct val="90000"/>
        </a:lnSpc>
        <a:spcBef>
          <a:spcPts val="328"/>
        </a:spcBef>
        <a:buFont typeface="Arial" panose="020B0604020202020204" pitchFamily="34" charset="0"/>
        <a:buChar char="•"/>
        <a:defRPr sz="1181" kern="1200">
          <a:solidFill>
            <a:schemeClr val="tx1"/>
          </a:solidFill>
          <a:latin typeface="+mn-lt"/>
          <a:ea typeface="+mn-ea"/>
          <a:cs typeface="+mn-cs"/>
        </a:defRPr>
      </a:lvl6pPr>
      <a:lvl7pPr marL="1950392" indent="-150030" algn="l" defTabSz="600121" rtl="0" eaLnBrk="1" latinLnBrk="0" hangingPunct="1">
        <a:lnSpc>
          <a:spcPct val="90000"/>
        </a:lnSpc>
        <a:spcBef>
          <a:spcPts val="328"/>
        </a:spcBef>
        <a:buFont typeface="Arial" panose="020B0604020202020204" pitchFamily="34" charset="0"/>
        <a:buChar char="•"/>
        <a:defRPr sz="1181" kern="1200">
          <a:solidFill>
            <a:schemeClr val="tx1"/>
          </a:solidFill>
          <a:latin typeface="+mn-lt"/>
          <a:ea typeface="+mn-ea"/>
          <a:cs typeface="+mn-cs"/>
        </a:defRPr>
      </a:lvl7pPr>
      <a:lvl8pPr marL="2250453" indent="-150030" algn="l" defTabSz="600121" rtl="0" eaLnBrk="1" latinLnBrk="0" hangingPunct="1">
        <a:lnSpc>
          <a:spcPct val="90000"/>
        </a:lnSpc>
        <a:spcBef>
          <a:spcPts val="328"/>
        </a:spcBef>
        <a:buFont typeface="Arial" panose="020B0604020202020204" pitchFamily="34" charset="0"/>
        <a:buChar char="•"/>
        <a:defRPr sz="1181" kern="1200">
          <a:solidFill>
            <a:schemeClr val="tx1"/>
          </a:solidFill>
          <a:latin typeface="+mn-lt"/>
          <a:ea typeface="+mn-ea"/>
          <a:cs typeface="+mn-cs"/>
        </a:defRPr>
      </a:lvl8pPr>
      <a:lvl9pPr marL="2550513" indent="-150030" algn="l" defTabSz="600121" rtl="0" eaLnBrk="1" latinLnBrk="0" hangingPunct="1">
        <a:lnSpc>
          <a:spcPct val="90000"/>
        </a:lnSpc>
        <a:spcBef>
          <a:spcPts val="328"/>
        </a:spcBef>
        <a:buFont typeface="Arial" panose="020B0604020202020204" pitchFamily="34" charset="0"/>
        <a:buChar char="•"/>
        <a:defRPr sz="1181" kern="1200">
          <a:solidFill>
            <a:schemeClr val="tx1"/>
          </a:solidFill>
          <a:latin typeface="+mn-lt"/>
          <a:ea typeface="+mn-ea"/>
          <a:cs typeface="+mn-cs"/>
        </a:defRPr>
      </a:lvl9pPr>
    </p:bodyStyle>
    <p:otherStyle>
      <a:defPPr>
        <a:defRPr lang="en-US"/>
      </a:defPPr>
      <a:lvl1pPr marL="0" algn="l" defTabSz="600121" rtl="0" eaLnBrk="1" latinLnBrk="0" hangingPunct="1">
        <a:defRPr sz="1181" kern="1200">
          <a:solidFill>
            <a:schemeClr val="tx1"/>
          </a:solidFill>
          <a:latin typeface="+mn-lt"/>
          <a:ea typeface="+mn-ea"/>
          <a:cs typeface="+mn-cs"/>
        </a:defRPr>
      </a:lvl1pPr>
      <a:lvl2pPr marL="300060" algn="l" defTabSz="600121" rtl="0" eaLnBrk="1" latinLnBrk="0" hangingPunct="1">
        <a:defRPr sz="1181" kern="1200">
          <a:solidFill>
            <a:schemeClr val="tx1"/>
          </a:solidFill>
          <a:latin typeface="+mn-lt"/>
          <a:ea typeface="+mn-ea"/>
          <a:cs typeface="+mn-cs"/>
        </a:defRPr>
      </a:lvl2pPr>
      <a:lvl3pPr marL="600121" algn="l" defTabSz="600121" rtl="0" eaLnBrk="1" latinLnBrk="0" hangingPunct="1">
        <a:defRPr sz="1181" kern="1200">
          <a:solidFill>
            <a:schemeClr val="tx1"/>
          </a:solidFill>
          <a:latin typeface="+mn-lt"/>
          <a:ea typeface="+mn-ea"/>
          <a:cs typeface="+mn-cs"/>
        </a:defRPr>
      </a:lvl3pPr>
      <a:lvl4pPr marL="900181" algn="l" defTabSz="600121" rtl="0" eaLnBrk="1" latinLnBrk="0" hangingPunct="1">
        <a:defRPr sz="1181" kern="1200">
          <a:solidFill>
            <a:schemeClr val="tx1"/>
          </a:solidFill>
          <a:latin typeface="+mn-lt"/>
          <a:ea typeface="+mn-ea"/>
          <a:cs typeface="+mn-cs"/>
        </a:defRPr>
      </a:lvl4pPr>
      <a:lvl5pPr marL="1200241" algn="l" defTabSz="600121" rtl="0" eaLnBrk="1" latinLnBrk="0" hangingPunct="1">
        <a:defRPr sz="1181" kern="1200">
          <a:solidFill>
            <a:schemeClr val="tx1"/>
          </a:solidFill>
          <a:latin typeface="+mn-lt"/>
          <a:ea typeface="+mn-ea"/>
          <a:cs typeface="+mn-cs"/>
        </a:defRPr>
      </a:lvl5pPr>
      <a:lvl6pPr marL="1500302" algn="l" defTabSz="600121" rtl="0" eaLnBrk="1" latinLnBrk="0" hangingPunct="1">
        <a:defRPr sz="1181" kern="1200">
          <a:solidFill>
            <a:schemeClr val="tx1"/>
          </a:solidFill>
          <a:latin typeface="+mn-lt"/>
          <a:ea typeface="+mn-ea"/>
          <a:cs typeface="+mn-cs"/>
        </a:defRPr>
      </a:lvl6pPr>
      <a:lvl7pPr marL="1800362" algn="l" defTabSz="600121" rtl="0" eaLnBrk="1" latinLnBrk="0" hangingPunct="1">
        <a:defRPr sz="1181" kern="1200">
          <a:solidFill>
            <a:schemeClr val="tx1"/>
          </a:solidFill>
          <a:latin typeface="+mn-lt"/>
          <a:ea typeface="+mn-ea"/>
          <a:cs typeface="+mn-cs"/>
        </a:defRPr>
      </a:lvl7pPr>
      <a:lvl8pPr marL="2100423" algn="l" defTabSz="600121" rtl="0" eaLnBrk="1" latinLnBrk="0" hangingPunct="1">
        <a:defRPr sz="1181" kern="1200">
          <a:solidFill>
            <a:schemeClr val="tx1"/>
          </a:solidFill>
          <a:latin typeface="+mn-lt"/>
          <a:ea typeface="+mn-ea"/>
          <a:cs typeface="+mn-cs"/>
        </a:defRPr>
      </a:lvl8pPr>
      <a:lvl9pPr marL="2400483" algn="l" defTabSz="600121" rtl="0" eaLnBrk="1" latinLnBrk="0" hangingPunct="1">
        <a:defRPr sz="1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png"/><Relationship Id="rId7" Type="http://schemas.openxmlformats.org/officeDocument/2006/relationships/image" Target="../media/image39.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_rels/slide41.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7.svg"/><Relationship Id="rId11" Type="http://schemas.openxmlformats.org/officeDocument/2006/relationships/image" Target="../media/image1.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58.png"/><Relationship Id="rId3" Type="http://schemas.openxmlformats.org/officeDocument/2006/relationships/image" Target="../media/image24.svg"/><Relationship Id="rId7" Type="http://schemas.openxmlformats.org/officeDocument/2006/relationships/image" Target="../media/image54.svg"/><Relationship Id="rId12" Type="http://schemas.openxmlformats.org/officeDocument/2006/relationships/image" Target="../media/image57.svg"/><Relationship Id="rId2" Type="http://schemas.openxmlformats.org/officeDocument/2006/relationships/image" Target="../media/image23.png"/><Relationship Id="rId16" Type="http://schemas.openxmlformats.org/officeDocument/2006/relationships/image" Target="../media/image61.sv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21.png"/><Relationship Id="rId5" Type="http://schemas.openxmlformats.org/officeDocument/2006/relationships/image" Target="../media/image52.svg"/><Relationship Id="rId15" Type="http://schemas.openxmlformats.org/officeDocument/2006/relationships/image" Target="../media/image60.png"/><Relationship Id="rId10" Type="http://schemas.openxmlformats.org/officeDocument/2006/relationships/image" Target="../media/image56.svg"/><Relationship Id="rId4" Type="http://schemas.openxmlformats.org/officeDocument/2006/relationships/image" Target="../media/image29.png"/><Relationship Id="rId9" Type="http://schemas.openxmlformats.org/officeDocument/2006/relationships/image" Target="../media/image55.png"/><Relationship Id="rId14" Type="http://schemas.openxmlformats.org/officeDocument/2006/relationships/image" Target="../media/image59.svg"/></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72.png"/><Relationship Id="rId18" Type="http://schemas.openxmlformats.org/officeDocument/2006/relationships/image" Target="../media/image77.png"/><Relationship Id="rId26" Type="http://schemas.openxmlformats.org/officeDocument/2006/relationships/image" Target="../media/image85.png"/><Relationship Id="rId3" Type="http://schemas.openxmlformats.org/officeDocument/2006/relationships/image" Target="../media/image62.png"/><Relationship Id="rId21" Type="http://schemas.openxmlformats.org/officeDocument/2006/relationships/image" Target="../media/image80.svg"/><Relationship Id="rId7" Type="http://schemas.openxmlformats.org/officeDocument/2006/relationships/image" Target="../media/image66.png"/><Relationship Id="rId12" Type="http://schemas.openxmlformats.org/officeDocument/2006/relationships/image" Target="../media/image71.svg"/><Relationship Id="rId17" Type="http://schemas.openxmlformats.org/officeDocument/2006/relationships/image" Target="../media/image76.jpeg"/><Relationship Id="rId25" Type="http://schemas.openxmlformats.org/officeDocument/2006/relationships/image" Target="../media/image84.svg"/><Relationship Id="rId2" Type="http://schemas.openxmlformats.org/officeDocument/2006/relationships/image" Target="../media/image1.png"/><Relationship Id="rId16" Type="http://schemas.openxmlformats.org/officeDocument/2006/relationships/image" Target="../media/image75.svg"/><Relationship Id="rId20"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65.jpeg"/><Relationship Id="rId11" Type="http://schemas.openxmlformats.org/officeDocument/2006/relationships/image" Target="../media/image70.png"/><Relationship Id="rId24" Type="http://schemas.openxmlformats.org/officeDocument/2006/relationships/image" Target="../media/image83.png"/><Relationship Id="rId5" Type="http://schemas.openxmlformats.org/officeDocument/2006/relationships/image" Target="../media/image64.jpeg"/><Relationship Id="rId15" Type="http://schemas.openxmlformats.org/officeDocument/2006/relationships/image" Target="../media/image74.png"/><Relationship Id="rId23" Type="http://schemas.openxmlformats.org/officeDocument/2006/relationships/image" Target="../media/image82.svg"/><Relationship Id="rId10" Type="http://schemas.openxmlformats.org/officeDocument/2006/relationships/image" Target="../media/image69.svg"/><Relationship Id="rId19" Type="http://schemas.openxmlformats.org/officeDocument/2006/relationships/image" Target="../media/image78.svg"/><Relationship Id="rId4" Type="http://schemas.openxmlformats.org/officeDocument/2006/relationships/image" Target="../media/image63.jpeg"/><Relationship Id="rId9" Type="http://schemas.openxmlformats.org/officeDocument/2006/relationships/image" Target="../media/image68.png"/><Relationship Id="rId14" Type="http://schemas.openxmlformats.org/officeDocument/2006/relationships/image" Target="../media/image73.svg"/><Relationship Id="rId22" Type="http://schemas.openxmlformats.org/officeDocument/2006/relationships/image" Target="../media/image81.png"/></Relationships>
</file>

<file path=ppt/slides/_rels/slide5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svg"/></Relationships>
</file>

<file path=ppt/slides/_rels/slide67.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6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4.svg"/></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0.png"/><Relationship Id="rId11" Type="http://schemas.openxmlformats.org/officeDocument/2006/relationships/image" Target="../media/image105.svg"/><Relationship Id="rId5" Type="http://schemas.openxmlformats.org/officeDocument/2006/relationships/image" Target="../media/image99.sv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sv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E3A35B-749D-49A7-906D-DC0B7DB4ED10}"/>
              </a:ext>
            </a:extLst>
          </p:cNvPr>
          <p:cNvSpPr/>
          <p:nvPr/>
        </p:nvSpPr>
        <p:spPr>
          <a:xfrm>
            <a:off x="992006" y="1854289"/>
            <a:ext cx="264853" cy="79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6" name="TextBox 5">
            <a:extLst>
              <a:ext uri="{FF2B5EF4-FFF2-40B4-BE49-F238E27FC236}">
                <a16:creationId xmlns:a16="http://schemas.microsoft.com/office/drawing/2014/main" id="{3DF45013-AA60-4BAC-B9E5-F3C36BD9A57F}"/>
              </a:ext>
            </a:extLst>
          </p:cNvPr>
          <p:cNvSpPr txBox="1"/>
          <p:nvPr/>
        </p:nvSpPr>
        <p:spPr>
          <a:xfrm>
            <a:off x="1256856" y="1854289"/>
            <a:ext cx="5078857" cy="791992"/>
          </a:xfrm>
          <a:prstGeom prst="rect">
            <a:avLst/>
          </a:prstGeom>
          <a:solidFill>
            <a:srgbClr val="003F48"/>
          </a:solidFill>
          <a:ln>
            <a:noFill/>
          </a:ln>
        </p:spPr>
        <p:txBody>
          <a:bodyPr wrap="square" rIns="256555" rtlCol="0" anchor="ctr">
            <a:noAutofit/>
          </a:bodyPr>
          <a:lstStyle/>
          <a:p>
            <a:pPr algn="r">
              <a:lnSpc>
                <a:spcPct val="90000"/>
              </a:lnSpc>
            </a:pPr>
            <a:r>
              <a:rPr lang="en-GB" sz="2613" b="1" spc="65" dirty="0">
                <a:solidFill>
                  <a:schemeClr val="bg1"/>
                </a:solidFill>
                <a:latin typeface="Avenir LT Pro 65 Medium" panose="020B0603020203020204" pitchFamily="34" charset="0"/>
              </a:rPr>
              <a:t>CUSTOMER EXPERIENCE</a:t>
            </a:r>
          </a:p>
          <a:p>
            <a:pPr algn="r">
              <a:lnSpc>
                <a:spcPct val="90000"/>
              </a:lnSpc>
            </a:pPr>
            <a:r>
              <a:rPr lang="en-GB" sz="1901" spc="65" dirty="0">
                <a:solidFill>
                  <a:srgbClr val="0094A8"/>
                </a:solidFill>
                <a:latin typeface="Avenir LT Pro 65 Medium" panose="020B0603020203020204" pitchFamily="34" charset="0"/>
              </a:rPr>
              <a:t>POCKETBOOK</a:t>
            </a:r>
            <a:endParaRPr lang="en-GB" sz="2613" spc="65" dirty="0">
              <a:solidFill>
                <a:srgbClr val="0094A8"/>
              </a:solidFill>
              <a:latin typeface="Avenir LT Pro 65 Medium" panose="020B0603020203020204" pitchFamily="34" charset="0"/>
            </a:endParaRPr>
          </a:p>
        </p:txBody>
      </p:sp>
      <p:pic>
        <p:nvPicPr>
          <p:cNvPr id="8" name="Picture 7">
            <a:extLst>
              <a:ext uri="{FF2B5EF4-FFF2-40B4-BE49-F238E27FC236}">
                <a16:creationId xmlns:a16="http://schemas.microsoft.com/office/drawing/2014/main" id="{8537BC49-3C04-4128-B1CB-FB70A03460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796989" y="2164727"/>
            <a:ext cx="654887" cy="171115"/>
          </a:xfrm>
          <a:prstGeom prst="rect">
            <a:avLst/>
          </a:prstGeom>
        </p:spPr>
      </p:pic>
    </p:spTree>
    <p:extLst>
      <p:ext uri="{BB962C8B-B14F-4D97-AF65-F5344CB8AC3E}">
        <p14:creationId xmlns:p14="http://schemas.microsoft.com/office/powerpoint/2010/main" val="3610410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3C5D73C-D612-9EED-AA69-EA97348F625F}"/>
              </a:ext>
            </a:extLst>
          </p:cNvPr>
          <p:cNvSpPr txBox="1">
            <a:spLocks/>
          </p:cNvSpPr>
          <p:nvPr/>
        </p:nvSpPr>
        <p:spPr>
          <a:xfrm>
            <a:off x="340029" y="792683"/>
            <a:ext cx="402020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CX IS IMPORTANT</a:t>
            </a:r>
          </a:p>
        </p:txBody>
      </p:sp>
      <p:sp>
        <p:nvSpPr>
          <p:cNvPr id="7" name="TextBox 6">
            <a:extLst>
              <a:ext uri="{FF2B5EF4-FFF2-40B4-BE49-F238E27FC236}">
                <a16:creationId xmlns:a16="http://schemas.microsoft.com/office/drawing/2014/main" id="{C61250DF-89DC-7316-0DB5-0143442677DD}"/>
              </a:ext>
            </a:extLst>
          </p:cNvPr>
          <p:cNvSpPr txBox="1"/>
          <p:nvPr/>
        </p:nvSpPr>
        <p:spPr>
          <a:xfrm>
            <a:off x="340030" y="1305358"/>
            <a:ext cx="5456336" cy="552018"/>
          </a:xfrm>
          <a:prstGeom prst="rect">
            <a:avLst/>
          </a:prstGeom>
        </p:spPr>
        <p:txBody>
          <a:bodyPr wrap="square" lIns="0" numCol="1" spcCol="360000">
            <a:noAutofit/>
          </a:bodyPr>
          <a:lstStyle>
            <a:defPPr>
              <a:defRPr lang="en-US"/>
            </a:defPPr>
            <a:lvl1pPr>
              <a:spcAft>
                <a:spcPts val="600"/>
              </a:spcAft>
              <a:defRPr sz="567">
                <a:latin typeface="Avenir LT Pro 65 Medium" panose="020B0603020203020204" pitchFamily="34" charset="0"/>
              </a:defRPr>
            </a:lvl1pPr>
          </a:lstStyle>
          <a:p>
            <a:pPr>
              <a:spcAft>
                <a:spcPts val="754"/>
              </a:spcAft>
            </a:pPr>
            <a:r>
              <a:rPr lang="en-GB" sz="900" dirty="0">
                <a:latin typeface="Avenir LT Pro 65 Medium" panose="020B0603020203020204" pitchFamily="34" charset="0"/>
              </a:rPr>
              <a:t>In today’s digital world, where customers share their experiences publicly, transactions are not enough. </a:t>
            </a:r>
          </a:p>
          <a:p>
            <a:pPr>
              <a:spcAft>
                <a:spcPts val="754"/>
              </a:spcAft>
            </a:pPr>
            <a:r>
              <a:rPr lang="en-GB" sz="900" dirty="0">
                <a:latin typeface="Avenir LT Pro 65 Medium" panose="020B0603020203020204" pitchFamily="34" charset="0"/>
              </a:rPr>
              <a:t>Businesses need to foster longer lasting relationships with their customers to build loyalty and advocacy by consistently delivering great experiences.</a:t>
            </a:r>
          </a:p>
          <a:p>
            <a:pPr>
              <a:spcAft>
                <a:spcPts val="754"/>
              </a:spcAft>
            </a:pPr>
            <a:r>
              <a:rPr lang="en-GB" sz="900" dirty="0">
                <a:latin typeface="Avenir LT Pro 65 Medium" panose="020B0603020203020204" pitchFamily="34" charset="0"/>
              </a:rPr>
              <a:t>The internet has made it easier for customers to compare prices, features, and most importantly, reviews from other customers. Social media and online review platforms give customers a powerful voice and a negative experience shared online can quickly damage a brand's reputation. </a:t>
            </a:r>
          </a:p>
          <a:p>
            <a:pPr>
              <a:spcAft>
                <a:spcPts val="754"/>
              </a:spcAft>
            </a:pPr>
            <a:r>
              <a:rPr lang="en-GB" sz="900" dirty="0">
                <a:latin typeface="Avenir LT Pro 65 Medium" panose="020B0603020203020204" pitchFamily="34" charset="0"/>
              </a:rPr>
              <a:t>Customers expect a seamless and tailored experience whenever and however they interact with a company. However, businesses driving efficiencies can also lead to impersonal interactions and a feeling of being undervalued.</a:t>
            </a:r>
          </a:p>
          <a:p>
            <a:pPr>
              <a:spcAft>
                <a:spcPts val="754"/>
              </a:spcAft>
            </a:pPr>
            <a:r>
              <a:rPr lang="en-GB" sz="900" dirty="0">
                <a:latin typeface="Avenir LT Pro 65 Medium" panose="020B0603020203020204" pitchFamily="34" charset="0"/>
              </a:rPr>
              <a:t>Good CX is crucial and not only benefits customers but also drives better business results.</a:t>
            </a:r>
          </a:p>
        </p:txBody>
      </p:sp>
      <p:sp>
        <p:nvSpPr>
          <p:cNvPr id="8" name="Slide Number Placeholder 5">
            <a:extLst>
              <a:ext uri="{FF2B5EF4-FFF2-40B4-BE49-F238E27FC236}">
                <a16:creationId xmlns:a16="http://schemas.microsoft.com/office/drawing/2014/main" id="{469CE810-788A-6207-CA87-0DD3ED0BCEF9}"/>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10</a:t>
            </a:fld>
            <a:endParaRPr lang="en-GB" sz="754">
              <a:latin typeface="Avenir LT Pro 65 Medium" panose="020B0603020203020204" pitchFamily="34" charset="0"/>
            </a:endParaRPr>
          </a:p>
        </p:txBody>
      </p:sp>
      <p:sp>
        <p:nvSpPr>
          <p:cNvPr id="10" name="TextBox 9">
            <a:extLst>
              <a:ext uri="{FF2B5EF4-FFF2-40B4-BE49-F238E27FC236}">
                <a16:creationId xmlns:a16="http://schemas.microsoft.com/office/drawing/2014/main" id="{41C06B34-9EFC-8BC6-C495-FDFB325F4269}"/>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pic>
        <p:nvPicPr>
          <p:cNvPr id="12" name="Picture 11">
            <a:extLst>
              <a:ext uri="{FF2B5EF4-FFF2-40B4-BE49-F238E27FC236}">
                <a16:creationId xmlns:a16="http://schemas.microsoft.com/office/drawing/2014/main" id="{6CDE5806-27B6-426C-A3A3-396662755A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13" name="Straight Connector 12">
            <a:extLst>
              <a:ext uri="{FF2B5EF4-FFF2-40B4-BE49-F238E27FC236}">
                <a16:creationId xmlns:a16="http://schemas.microsoft.com/office/drawing/2014/main" id="{FEAA18F1-2D05-41CB-447E-D3F481944322}"/>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C4295B0-BF67-9697-B7CD-1D58955AF4A2}"/>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128665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11964A-C195-4338-8AE6-B586558C2F56}"/>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3" name="Slide Number Placeholder 5">
            <a:extLst>
              <a:ext uri="{FF2B5EF4-FFF2-40B4-BE49-F238E27FC236}">
                <a16:creationId xmlns:a16="http://schemas.microsoft.com/office/drawing/2014/main" id="{F9970648-39A7-C7F4-367F-4323A032A4CA}"/>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11</a:t>
            </a:fld>
            <a:endParaRPr lang="en-GB" sz="754" b="1">
              <a:solidFill>
                <a:schemeClr val="tx1"/>
              </a:solidFill>
              <a:latin typeface="Avenir LT Pro 65 Medium" panose="020B0603020203020204" pitchFamily="34" charset="0"/>
            </a:endParaRPr>
          </a:p>
        </p:txBody>
      </p:sp>
      <p:pic>
        <p:nvPicPr>
          <p:cNvPr id="5" name="Picture 4">
            <a:extLst>
              <a:ext uri="{FF2B5EF4-FFF2-40B4-BE49-F238E27FC236}">
                <a16:creationId xmlns:a16="http://schemas.microsoft.com/office/drawing/2014/main" id="{1F447DFC-C9CC-983A-6979-AFD832FC09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6" name="Straight Connector 5">
            <a:extLst>
              <a:ext uri="{FF2B5EF4-FFF2-40B4-BE49-F238E27FC236}">
                <a16:creationId xmlns:a16="http://schemas.microsoft.com/office/drawing/2014/main" id="{0D6D710F-C2B0-20F9-5D91-9B297D4622D6}"/>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5E01580-C81D-3B94-FF76-12B133F65E6C}"/>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4" name="TextBox 3">
            <a:extLst>
              <a:ext uri="{FF2B5EF4-FFF2-40B4-BE49-F238E27FC236}">
                <a16:creationId xmlns:a16="http://schemas.microsoft.com/office/drawing/2014/main" id="{FA8A821B-806C-9573-CF71-8E0CD9C9C684}"/>
              </a:ext>
            </a:extLst>
          </p:cNvPr>
          <p:cNvSpPr txBox="1"/>
          <p:nvPr/>
        </p:nvSpPr>
        <p:spPr>
          <a:xfrm>
            <a:off x="475917" y="1266697"/>
            <a:ext cx="5456336" cy="2193327"/>
          </a:xfrm>
          <a:prstGeom prst="rect">
            <a:avLst/>
          </a:prstGeom>
        </p:spPr>
        <p:txBody>
          <a:bodyPr wrap="square" lIns="0" numCol="2" spcCol="360000">
            <a:noAutofit/>
          </a:bodyPr>
          <a:lstStyle>
            <a:defPPr>
              <a:defRPr lang="en-US"/>
            </a:defPPr>
            <a:lvl1pPr>
              <a:spcAft>
                <a:spcPts val="600"/>
              </a:spcAft>
              <a:defRPr sz="567">
                <a:latin typeface="Avenir LT Pro 65 Medium" panose="020B0603020203020204" pitchFamily="34" charset="0"/>
              </a:defRPr>
            </a:lvl1pPr>
          </a:lstStyle>
          <a:p>
            <a:pPr>
              <a:spcAft>
                <a:spcPts val="754"/>
              </a:spcAft>
            </a:pPr>
            <a:r>
              <a:rPr lang="en-GB" sz="900" b="1" dirty="0">
                <a:solidFill>
                  <a:srgbClr val="003F48"/>
                </a:solidFill>
                <a:latin typeface="Avenir LT Pro 65 Medium" panose="020B0603020203020204" pitchFamily="34" charset="0"/>
              </a:rPr>
              <a:t>Increased customer loyalty and retention</a:t>
            </a:r>
            <a:r>
              <a:rPr lang="en-GB" sz="900" dirty="0">
                <a:latin typeface="Avenir LT Pro 65 Medium" panose="020B0603020203020204" pitchFamily="34" charset="0"/>
              </a:rPr>
              <a:t>: Happy customers tend to stay longer, repeat purchase and participate in loyalty programs so, less spend on acquiring new customers means more budget available to keep existing ones.</a:t>
            </a:r>
          </a:p>
          <a:p>
            <a:pPr>
              <a:spcAft>
                <a:spcPts val="754"/>
              </a:spcAft>
            </a:pPr>
            <a:r>
              <a:rPr lang="en-GB" sz="900" b="1" dirty="0">
                <a:solidFill>
                  <a:srgbClr val="003F48"/>
                </a:solidFill>
                <a:latin typeface="Avenir LT Pro 65 Medium" panose="020B0603020203020204" pitchFamily="34" charset="0"/>
              </a:rPr>
              <a:t>Increased sales and revenue</a:t>
            </a:r>
            <a:r>
              <a:rPr lang="en-GB" sz="900" dirty="0">
                <a:latin typeface="Avenir LT Pro 65 Medium" panose="020B0603020203020204" pitchFamily="34" charset="0"/>
              </a:rPr>
              <a:t>: Loyal customers are more likely to spend more money with the business, buy new products or services, pay a premium, and value the overall experience.</a:t>
            </a:r>
          </a:p>
          <a:p>
            <a:pPr>
              <a:spcAft>
                <a:spcPts val="754"/>
              </a:spcAft>
            </a:pPr>
            <a:r>
              <a:rPr lang="en-GB" sz="900" b="1" dirty="0">
                <a:solidFill>
                  <a:srgbClr val="003F48"/>
                </a:solidFill>
                <a:latin typeface="Avenir LT Pro 65 Medium" panose="020B0603020203020204" pitchFamily="34" charset="0"/>
              </a:rPr>
              <a:t>Reduced costs</a:t>
            </a:r>
            <a:r>
              <a:rPr lang="en-GB" sz="900" dirty="0">
                <a:latin typeface="Avenir LT Pro 65 Medium" panose="020B0603020203020204" pitchFamily="34" charset="0"/>
              </a:rPr>
              <a:t>:  Smooth and efficient experiences can result in less customer service contacts and complaints, saving the business time and money.</a:t>
            </a:r>
          </a:p>
          <a:p>
            <a:pPr>
              <a:spcAft>
                <a:spcPts val="754"/>
              </a:spcAft>
            </a:pPr>
            <a:r>
              <a:rPr lang="en-GB" sz="900" b="1" dirty="0">
                <a:solidFill>
                  <a:srgbClr val="003F48"/>
                </a:solidFill>
                <a:latin typeface="Avenir LT Pro 65 Medium" panose="020B0603020203020204" pitchFamily="34" charset="0"/>
              </a:rPr>
              <a:t>Increased recommendations</a:t>
            </a:r>
            <a:r>
              <a:rPr lang="en-GB" sz="900" dirty="0">
                <a:latin typeface="Avenir LT Pro 65 Medium" panose="020B0603020203020204" pitchFamily="34" charset="0"/>
              </a:rPr>
              <a:t>: Satisfied customers are more likely to promote your business to others for free. Their network is more likely to trust their recommendation than traditional marketing messages.</a:t>
            </a:r>
          </a:p>
          <a:p>
            <a:pPr>
              <a:spcAft>
                <a:spcPts val="754"/>
              </a:spcAft>
            </a:pPr>
            <a:r>
              <a:rPr lang="en-GB" sz="900" b="1" dirty="0">
                <a:solidFill>
                  <a:srgbClr val="003F48"/>
                </a:solidFill>
                <a:latin typeface="Avenir LT Pro 65 Medium" panose="020B0603020203020204" pitchFamily="34" charset="0"/>
              </a:rPr>
              <a:t>Improved brand reputation</a:t>
            </a:r>
            <a:r>
              <a:rPr lang="en-GB" sz="900" dirty="0">
                <a:latin typeface="Avenir LT Pro 65 Medium" panose="020B0603020203020204" pitchFamily="34" charset="0"/>
              </a:rPr>
              <a:t>: Good CX can foster a strong and positive reputation for your brand, making it easier to attract new customers.</a:t>
            </a:r>
          </a:p>
        </p:txBody>
      </p:sp>
    </p:spTree>
    <p:extLst>
      <p:ext uri="{BB962C8B-B14F-4D97-AF65-F5344CB8AC3E}">
        <p14:creationId xmlns:p14="http://schemas.microsoft.com/office/powerpoint/2010/main" val="2764721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Earth globe: Africa and Europe with solid fill">
            <a:extLst>
              <a:ext uri="{FF2B5EF4-FFF2-40B4-BE49-F238E27FC236}">
                <a16:creationId xmlns:a16="http://schemas.microsoft.com/office/drawing/2014/main" id="{DFE99A3C-F948-CFDE-192E-07B1002BB2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9506" y="1266315"/>
            <a:ext cx="726621" cy="726621"/>
          </a:xfrm>
          <a:prstGeom prst="rect">
            <a:avLst/>
          </a:prstGeom>
          <a:effectLst>
            <a:glow rad="38100">
              <a:srgbClr val="003F48">
                <a:alpha val="40000"/>
              </a:srgbClr>
            </a:glow>
          </a:effectLst>
        </p:spPr>
      </p:pic>
      <p:sp>
        <p:nvSpPr>
          <p:cNvPr id="4" name="Rectangle 3">
            <a:extLst>
              <a:ext uri="{FF2B5EF4-FFF2-40B4-BE49-F238E27FC236}">
                <a16:creationId xmlns:a16="http://schemas.microsoft.com/office/drawing/2014/main" id="{C8A8FFE5-2E9D-0FC9-E01F-CB92A6BB35A4}"/>
              </a:ext>
            </a:extLst>
          </p:cNvPr>
          <p:cNvSpPr/>
          <p:nvPr/>
        </p:nvSpPr>
        <p:spPr>
          <a:xfrm>
            <a:off x="340029" y="1306659"/>
            <a:ext cx="4792265" cy="2001138"/>
          </a:xfrm>
          <a:prstGeom prst="rect">
            <a:avLst/>
          </a:prstGeom>
        </p:spPr>
        <p:txBody>
          <a:bodyPr wrap="square" lIns="0" numCol="1" spcCol="360000">
            <a:noAutofit/>
          </a:bodyPr>
          <a:lstStyle/>
          <a:p>
            <a:pPr>
              <a:spcAft>
                <a:spcPts val="754"/>
              </a:spcAft>
            </a:pPr>
            <a:r>
              <a:rPr lang="en-GB" sz="900" dirty="0">
                <a:latin typeface="Avenir LT Pro 65 Medium" panose="020B0603020203020204" pitchFamily="34" charset="0"/>
              </a:rPr>
              <a:t>Always-on, hyper-connected, constantly changing – all ways of describing the world we live in.</a:t>
            </a:r>
          </a:p>
          <a:p>
            <a:pPr>
              <a:spcAft>
                <a:spcPts val="754"/>
              </a:spcAft>
            </a:pPr>
            <a:r>
              <a:rPr lang="en-GB" sz="900" dirty="0">
                <a:latin typeface="Avenir LT Pro 65 Medium" panose="020B0603020203020204" pitchFamily="34" charset="0"/>
              </a:rPr>
              <a:t>Complexity characterises something that has many elements and factors that interact with each other in many ways. The more elements and factors, the greater the variety and inter-relationships between them, leading to an ever more complex environment.  </a:t>
            </a:r>
          </a:p>
          <a:p>
            <a:pPr>
              <a:spcAft>
                <a:spcPts val="754"/>
              </a:spcAft>
            </a:pPr>
            <a:r>
              <a:rPr lang="en-GB" sz="900" dirty="0">
                <a:latin typeface="Avenir LT Pro 65 Medium" panose="020B0603020203020204" pitchFamily="34" charset="0"/>
              </a:rPr>
              <a:t>At any point in history, great minds probably thought their world was the most complex it's ever been due to growth, whether in population, society, cities, infrastructure, transport, technology, communications, or data etc. </a:t>
            </a:r>
          </a:p>
          <a:p>
            <a:pPr>
              <a:spcAft>
                <a:spcPts val="754"/>
              </a:spcAft>
            </a:pPr>
            <a:r>
              <a:rPr lang="en-GB" sz="900" dirty="0">
                <a:latin typeface="Avenir LT Pro 65 Medium" panose="020B0603020203020204" pitchFamily="34" charset="0"/>
              </a:rPr>
              <a:t>Even today, this growth seems almost exponential, as does the complexity of our world.  </a:t>
            </a:r>
          </a:p>
        </p:txBody>
      </p:sp>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12</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9" y="779070"/>
            <a:ext cx="310552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THE COMPLEX WORLD</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pic>
        <p:nvPicPr>
          <p:cNvPr id="15" name="Graphic 14" descr="Earth globe: Americas with solid fill">
            <a:extLst>
              <a:ext uri="{FF2B5EF4-FFF2-40B4-BE49-F238E27FC236}">
                <a16:creationId xmlns:a16="http://schemas.microsoft.com/office/drawing/2014/main" id="{48AA2570-1329-5539-9660-0D43635D6D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99506" y="1992936"/>
            <a:ext cx="726621" cy="726621"/>
          </a:xfrm>
          <a:prstGeom prst="rect">
            <a:avLst/>
          </a:prstGeom>
          <a:effectLst>
            <a:glow rad="38100">
              <a:srgbClr val="003F48">
                <a:alpha val="40000"/>
              </a:srgbClr>
            </a:glow>
          </a:effectLst>
        </p:spPr>
      </p:pic>
      <p:cxnSp>
        <p:nvCxnSpPr>
          <p:cNvPr id="5" name="Straight Connector 4">
            <a:extLst>
              <a:ext uri="{FF2B5EF4-FFF2-40B4-BE49-F238E27FC236}">
                <a16:creationId xmlns:a16="http://schemas.microsoft.com/office/drawing/2014/main" id="{73AD3930-C6E4-BF96-A0B0-072C82039A04}"/>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07379B1-E1F6-2CF6-B919-B1C51BB2C911}"/>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441293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11964A-C195-4338-8AE6-B586558C2F56}"/>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3" name="Slide Number Placeholder 5">
            <a:extLst>
              <a:ext uri="{FF2B5EF4-FFF2-40B4-BE49-F238E27FC236}">
                <a16:creationId xmlns:a16="http://schemas.microsoft.com/office/drawing/2014/main" id="{F9970648-39A7-C7F4-367F-4323A032A4CA}"/>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13</a:t>
            </a:fld>
            <a:endParaRPr lang="en-GB" sz="754" b="1">
              <a:solidFill>
                <a:schemeClr val="tx1"/>
              </a:solidFill>
              <a:latin typeface="Avenir LT Pro 65 Medium" panose="020B0603020203020204" pitchFamily="34" charset="0"/>
            </a:endParaRPr>
          </a:p>
        </p:txBody>
      </p:sp>
      <p:pic>
        <p:nvPicPr>
          <p:cNvPr id="5" name="Picture 4">
            <a:extLst>
              <a:ext uri="{FF2B5EF4-FFF2-40B4-BE49-F238E27FC236}">
                <a16:creationId xmlns:a16="http://schemas.microsoft.com/office/drawing/2014/main" id="{1F447DFC-C9CC-983A-6979-AFD832FC09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6" name="Straight Connector 5">
            <a:extLst>
              <a:ext uri="{FF2B5EF4-FFF2-40B4-BE49-F238E27FC236}">
                <a16:creationId xmlns:a16="http://schemas.microsoft.com/office/drawing/2014/main" id="{0D6D710F-C2B0-20F9-5D91-9B297D4622D6}"/>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5E01580-C81D-3B94-FF76-12B133F65E6C}"/>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4" name="TextBox 13">
            <a:extLst>
              <a:ext uri="{FF2B5EF4-FFF2-40B4-BE49-F238E27FC236}">
                <a16:creationId xmlns:a16="http://schemas.microsoft.com/office/drawing/2014/main" id="{3E202E1A-DBED-BA8E-A14A-7485273ECB76}"/>
              </a:ext>
            </a:extLst>
          </p:cNvPr>
          <p:cNvSpPr txBox="1"/>
          <p:nvPr/>
        </p:nvSpPr>
        <p:spPr>
          <a:xfrm>
            <a:off x="1210034" y="1294044"/>
            <a:ext cx="4722218" cy="1749197"/>
          </a:xfrm>
          <a:prstGeom prst="rect">
            <a:avLst/>
          </a:prstGeom>
        </p:spPr>
        <p:txBody>
          <a:bodyPr wrap="square" lIns="0" numCol="1" spcCol="360000">
            <a:noAutofit/>
          </a:bodyPr>
          <a:lstStyle>
            <a:defPPr>
              <a:defRPr lang="en-US"/>
            </a:defPPr>
            <a:lvl1pPr>
              <a:spcAft>
                <a:spcPts val="754"/>
              </a:spcAft>
              <a:defRPr sz="900">
                <a:latin typeface="Avenir LT Pro 65 Medium" panose="020B0603020203020204" pitchFamily="34" charset="0"/>
              </a:defRPr>
            </a:lvl1pPr>
          </a:lstStyle>
          <a:p>
            <a:r>
              <a:rPr lang="en-GB" dirty="0"/>
              <a:t>When things get really complex it means that we are unable to fully comprehend the situation or environment which can lead to confusion, errors, and difficulty making rational decisions. </a:t>
            </a:r>
          </a:p>
          <a:p>
            <a:r>
              <a:rPr lang="en-GB" dirty="0"/>
              <a:t>Complexity often requires more resources (time, money, people) to maintain, operate and change creating inherent inefficiencies and greater chances for things to go wrong.</a:t>
            </a:r>
          </a:p>
          <a:p>
            <a:r>
              <a:rPr lang="en-GB" dirty="0"/>
              <a:t>Such complexity can also be intimidating and difficult for people to learn and use, which can limit their effectiveness or exclude potential users.</a:t>
            </a:r>
          </a:p>
          <a:p>
            <a:r>
              <a:rPr lang="en-GB" dirty="0"/>
              <a:t>The more complex our world, the easier people find it to just ignore it and hope it leaves them alone.  However, doing that is not going to make it any easier or understandable.</a:t>
            </a:r>
          </a:p>
          <a:p>
            <a:r>
              <a:rPr lang="en-GB" dirty="0"/>
              <a:t>We must constantly adapt the way we look at the world and strive for simplicity.</a:t>
            </a:r>
          </a:p>
        </p:txBody>
      </p:sp>
      <p:pic>
        <p:nvPicPr>
          <p:cNvPr id="10" name="Graphic 9" descr="Earth Globe - Asia with solid fill">
            <a:extLst>
              <a:ext uri="{FF2B5EF4-FFF2-40B4-BE49-F238E27FC236}">
                <a16:creationId xmlns:a16="http://schemas.microsoft.com/office/drawing/2014/main" id="{15497B20-14EF-6633-60B5-9C7E99FC9D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1379" y="2006441"/>
            <a:ext cx="726621" cy="726621"/>
          </a:xfrm>
          <a:prstGeom prst="rect">
            <a:avLst/>
          </a:prstGeom>
          <a:effectLst>
            <a:glow rad="38100">
              <a:srgbClr val="003F48">
                <a:alpha val="40000"/>
              </a:srgbClr>
            </a:glow>
          </a:effectLst>
        </p:spPr>
      </p:pic>
      <p:pic>
        <p:nvPicPr>
          <p:cNvPr id="11" name="Graphic 10" descr="Earth globe: Asia and Australia with solid fill">
            <a:extLst>
              <a:ext uri="{FF2B5EF4-FFF2-40B4-BE49-F238E27FC236}">
                <a16:creationId xmlns:a16="http://schemas.microsoft.com/office/drawing/2014/main" id="{99C9CD27-F455-ED0A-CE18-3D5AC398AD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0800" y="1279241"/>
            <a:ext cx="727200" cy="727200"/>
          </a:xfrm>
          <a:prstGeom prst="rect">
            <a:avLst/>
          </a:prstGeom>
          <a:effectLst>
            <a:glow rad="38100">
              <a:srgbClr val="003F48">
                <a:alpha val="40000"/>
              </a:srgbClr>
            </a:glow>
          </a:effectLst>
        </p:spPr>
      </p:pic>
    </p:spTree>
    <p:extLst>
      <p:ext uri="{BB962C8B-B14F-4D97-AF65-F5344CB8AC3E}">
        <p14:creationId xmlns:p14="http://schemas.microsoft.com/office/powerpoint/2010/main" val="2565547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A8FFE5-2E9D-0FC9-E01F-CB92A6BB35A4}"/>
              </a:ext>
            </a:extLst>
          </p:cNvPr>
          <p:cNvSpPr/>
          <p:nvPr/>
        </p:nvSpPr>
        <p:spPr>
          <a:xfrm>
            <a:off x="340029" y="1306659"/>
            <a:ext cx="4478500" cy="2001138"/>
          </a:xfrm>
          <a:prstGeom prst="rect">
            <a:avLst/>
          </a:prstGeom>
        </p:spPr>
        <p:txBody>
          <a:bodyPr wrap="square" lIns="0" numCol="1" spcCol="360000">
            <a:noAutofit/>
          </a:bodyPr>
          <a:lstStyle/>
          <a:p>
            <a:pPr>
              <a:spcAft>
                <a:spcPts val="754"/>
              </a:spcAft>
            </a:pPr>
            <a:r>
              <a:rPr lang="en-GB" sz="900" dirty="0">
                <a:latin typeface="Avenir LT Pro 65 Medium" panose="020B0603020203020204" pitchFamily="34" charset="0"/>
              </a:rPr>
              <a:t>Brands continually look to identify and engage potential buyers across an ever-growing range of channels, from the well-established (e.g. retail and eCommerce) to the emergent (e.g. wearables and IoT), with each new iteration changing the nature of customer conversation.  </a:t>
            </a:r>
          </a:p>
          <a:p>
            <a:pPr>
              <a:spcAft>
                <a:spcPts val="754"/>
              </a:spcAft>
            </a:pPr>
            <a:r>
              <a:rPr lang="en-GB" sz="900" dirty="0">
                <a:latin typeface="Avenir LT Pro 65 Medium" panose="020B0603020203020204" pitchFamily="34" charset="0"/>
              </a:rPr>
              <a:t>Marshal McLuhan, the 20th century Canadian media theorist famously declared “the medium is the message” - that the channel through which a message is received is more relevant or important than the content itself.</a:t>
            </a:r>
          </a:p>
          <a:p>
            <a:pPr>
              <a:spcAft>
                <a:spcPts val="754"/>
              </a:spcAft>
            </a:pPr>
            <a:r>
              <a:rPr lang="en-GB" sz="900" dirty="0">
                <a:latin typeface="Avenir LT Pro 65 Medium" panose="020B0603020203020204" pitchFamily="34" charset="0"/>
              </a:rPr>
              <a:t>Over time the nature of the medium of communication on a society (or, perhaps, a customer base) can influence thinking, expectation, and behaviour on such a scale that personalised messages could never hope to achieve. </a:t>
            </a:r>
          </a:p>
          <a:p>
            <a:pPr>
              <a:spcAft>
                <a:spcPts val="754"/>
              </a:spcAft>
            </a:pPr>
            <a:endParaRPr lang="en-GB" sz="900" dirty="0">
              <a:latin typeface="Avenir LT Pro 65 Medium" panose="020B0603020203020204" pitchFamily="34" charset="0"/>
            </a:endParaRPr>
          </a:p>
        </p:txBody>
      </p:sp>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14</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9" y="779070"/>
            <a:ext cx="310552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THE RACE FOR CONSUMER ATTENTION</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5" name="Straight Connector 4">
            <a:extLst>
              <a:ext uri="{FF2B5EF4-FFF2-40B4-BE49-F238E27FC236}">
                <a16:creationId xmlns:a16="http://schemas.microsoft.com/office/drawing/2014/main" id="{73AD3930-C6E4-BF96-A0B0-072C82039A04}"/>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07379B1-E1F6-2CF6-B919-B1C51BB2C911}"/>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8" name="Graphic 7" descr="Megaphone with solid fill">
            <a:extLst>
              <a:ext uri="{FF2B5EF4-FFF2-40B4-BE49-F238E27FC236}">
                <a16:creationId xmlns:a16="http://schemas.microsoft.com/office/drawing/2014/main" id="{135135B8-A011-02D0-39AF-CBD8A54BC7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0912" y="1195365"/>
            <a:ext cx="960499" cy="960499"/>
          </a:xfrm>
          <a:prstGeom prst="rect">
            <a:avLst/>
          </a:prstGeom>
          <a:effectLst>
            <a:glow rad="38100">
              <a:srgbClr val="003F48">
                <a:alpha val="40000"/>
              </a:srgbClr>
            </a:glow>
          </a:effectLst>
        </p:spPr>
      </p:pic>
    </p:spTree>
    <p:extLst>
      <p:ext uri="{BB962C8B-B14F-4D97-AF65-F5344CB8AC3E}">
        <p14:creationId xmlns:p14="http://schemas.microsoft.com/office/powerpoint/2010/main" val="1671773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11964A-C195-4338-8AE6-B586558C2F56}"/>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3" name="Slide Number Placeholder 5">
            <a:extLst>
              <a:ext uri="{FF2B5EF4-FFF2-40B4-BE49-F238E27FC236}">
                <a16:creationId xmlns:a16="http://schemas.microsoft.com/office/drawing/2014/main" id="{F9970648-39A7-C7F4-367F-4323A032A4CA}"/>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15</a:t>
            </a:fld>
            <a:endParaRPr lang="en-GB" sz="754" b="1">
              <a:solidFill>
                <a:schemeClr val="tx1"/>
              </a:solidFill>
              <a:latin typeface="Avenir LT Pro 65 Medium" panose="020B0603020203020204" pitchFamily="34" charset="0"/>
            </a:endParaRPr>
          </a:p>
        </p:txBody>
      </p:sp>
      <p:pic>
        <p:nvPicPr>
          <p:cNvPr id="5" name="Picture 4">
            <a:extLst>
              <a:ext uri="{FF2B5EF4-FFF2-40B4-BE49-F238E27FC236}">
                <a16:creationId xmlns:a16="http://schemas.microsoft.com/office/drawing/2014/main" id="{1F447DFC-C9CC-983A-6979-AFD832FC09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7" name="TextBox 6">
            <a:extLst>
              <a:ext uri="{FF2B5EF4-FFF2-40B4-BE49-F238E27FC236}">
                <a16:creationId xmlns:a16="http://schemas.microsoft.com/office/drawing/2014/main" id="{C61250DF-89DC-7316-0DB5-0143442677DD}"/>
              </a:ext>
            </a:extLst>
          </p:cNvPr>
          <p:cNvSpPr txBox="1"/>
          <p:nvPr/>
        </p:nvSpPr>
        <p:spPr>
          <a:xfrm>
            <a:off x="475917" y="1244672"/>
            <a:ext cx="4377014" cy="1077187"/>
          </a:xfrm>
          <a:prstGeom prst="rect">
            <a:avLst/>
          </a:prstGeom>
        </p:spPr>
        <p:txBody>
          <a:bodyPr wrap="square" lIns="0" numCol="1" spcCol="360000">
            <a:noAutofit/>
          </a:bodyPr>
          <a:lstStyle>
            <a:defPPr>
              <a:defRPr lang="en-US"/>
            </a:defPPr>
            <a:lvl1pPr>
              <a:spcAft>
                <a:spcPts val="600"/>
              </a:spcAft>
              <a:defRPr sz="567">
                <a:latin typeface="Avenir LT Pro 65 Medium" panose="020B0603020203020204" pitchFamily="34" charset="0"/>
              </a:defRPr>
            </a:lvl1pPr>
          </a:lstStyle>
          <a:p>
            <a:endParaRPr lang="en-GB" sz="900" dirty="0"/>
          </a:p>
        </p:txBody>
      </p:sp>
      <p:cxnSp>
        <p:nvCxnSpPr>
          <p:cNvPr id="6" name="Straight Connector 5">
            <a:extLst>
              <a:ext uri="{FF2B5EF4-FFF2-40B4-BE49-F238E27FC236}">
                <a16:creationId xmlns:a16="http://schemas.microsoft.com/office/drawing/2014/main" id="{0D6D710F-C2B0-20F9-5D91-9B297D4622D6}"/>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5E01580-C81D-3B94-FF76-12B133F65E6C}"/>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4" name="TextBox 3">
            <a:extLst>
              <a:ext uri="{FF2B5EF4-FFF2-40B4-BE49-F238E27FC236}">
                <a16:creationId xmlns:a16="http://schemas.microsoft.com/office/drawing/2014/main" id="{D0AFD0C0-307D-3E26-472E-8224AFE7175E}"/>
              </a:ext>
            </a:extLst>
          </p:cNvPr>
          <p:cNvSpPr txBox="1"/>
          <p:nvPr/>
        </p:nvSpPr>
        <p:spPr>
          <a:xfrm>
            <a:off x="1165211" y="1324407"/>
            <a:ext cx="4767042" cy="1658612"/>
          </a:xfrm>
          <a:prstGeom prst="rect">
            <a:avLst/>
          </a:prstGeom>
        </p:spPr>
        <p:txBody>
          <a:bodyPr wrap="square" lIns="0" numCol="1" spcCol="360000">
            <a:noAutofit/>
          </a:bodyPr>
          <a:lstStyle>
            <a:defPPr>
              <a:defRPr lang="en-US"/>
            </a:defPPr>
            <a:lvl1pPr>
              <a:spcAft>
                <a:spcPts val="600"/>
              </a:spcAft>
              <a:defRPr sz="567">
                <a:latin typeface="Avenir LT Pro 65 Medium" panose="020B0603020203020204" pitchFamily="34" charset="0"/>
              </a:defRPr>
            </a:lvl1pPr>
          </a:lstStyle>
          <a:p>
            <a:r>
              <a:rPr lang="en-GB" sz="900" dirty="0"/>
              <a:t>But what if that message is, in fact, multiple media with content from a range of sources through an ever-growing milieu of channels, all attempting to entice individuals to spend their money?</a:t>
            </a:r>
          </a:p>
          <a:p>
            <a:r>
              <a:rPr lang="en-GB" sz="900" dirty="0"/>
              <a:t>Technological advances have certainly made consumers more accessible - everywhere we go we are bombarded by messages clamouring for our attention, whether it be on the street, in the media, or on the device in our hand. Some messages are subtle, but most is blatant and overabundant every day.</a:t>
            </a:r>
          </a:p>
          <a:p>
            <a:r>
              <a:rPr lang="en-GB" sz="900" dirty="0"/>
              <a:t>What does that mean for the audience?  Yes, complexity.  Complexity accompanied by uncertainty, confusion, exhaustion and, ultimately, exhaustion. </a:t>
            </a:r>
          </a:p>
          <a:p>
            <a:r>
              <a:rPr lang="en-GB" sz="900" dirty="0"/>
              <a:t>Is that good CX?</a:t>
            </a:r>
          </a:p>
        </p:txBody>
      </p:sp>
      <p:pic>
        <p:nvPicPr>
          <p:cNvPr id="8" name="Graphic 7" descr="Megaphone with solid fill">
            <a:extLst>
              <a:ext uri="{FF2B5EF4-FFF2-40B4-BE49-F238E27FC236}">
                <a16:creationId xmlns:a16="http://schemas.microsoft.com/office/drawing/2014/main" id="{48626059-278B-F026-7E0E-23C94DA7DF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916" y="1319333"/>
            <a:ext cx="333117" cy="333117"/>
          </a:xfrm>
          <a:prstGeom prst="rect">
            <a:avLst/>
          </a:prstGeom>
          <a:effectLst>
            <a:glow rad="38100">
              <a:srgbClr val="003F48">
                <a:alpha val="40000"/>
              </a:srgbClr>
            </a:glow>
          </a:effectLst>
        </p:spPr>
      </p:pic>
      <p:pic>
        <p:nvPicPr>
          <p:cNvPr id="10" name="Graphic 9" descr="Megaphone with solid fill">
            <a:extLst>
              <a:ext uri="{FF2B5EF4-FFF2-40B4-BE49-F238E27FC236}">
                <a16:creationId xmlns:a16="http://schemas.microsoft.com/office/drawing/2014/main" id="{B73A92A1-2390-A3AA-BBC4-8FDC778A1B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75625" y="1622570"/>
            <a:ext cx="333117" cy="333117"/>
          </a:xfrm>
          <a:prstGeom prst="rect">
            <a:avLst/>
          </a:prstGeom>
          <a:effectLst>
            <a:glow rad="38100">
              <a:srgbClr val="003F48">
                <a:alpha val="40000"/>
              </a:srgbClr>
            </a:glow>
          </a:effectLst>
        </p:spPr>
      </p:pic>
      <p:pic>
        <p:nvPicPr>
          <p:cNvPr id="11" name="Graphic 10" descr="Megaphone with solid fill">
            <a:extLst>
              <a:ext uri="{FF2B5EF4-FFF2-40B4-BE49-F238E27FC236}">
                <a16:creationId xmlns:a16="http://schemas.microsoft.com/office/drawing/2014/main" id="{7F258788-DAC5-13C4-1A26-4D1152BC47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3966" y="1925807"/>
            <a:ext cx="333117" cy="333117"/>
          </a:xfrm>
          <a:prstGeom prst="rect">
            <a:avLst/>
          </a:prstGeom>
          <a:effectLst>
            <a:glow rad="38100">
              <a:srgbClr val="003F48">
                <a:alpha val="40000"/>
              </a:srgbClr>
            </a:glow>
          </a:effectLst>
        </p:spPr>
      </p:pic>
      <p:pic>
        <p:nvPicPr>
          <p:cNvPr id="13" name="Graphic 12" descr="Megaphone with solid fill">
            <a:extLst>
              <a:ext uri="{FF2B5EF4-FFF2-40B4-BE49-F238E27FC236}">
                <a16:creationId xmlns:a16="http://schemas.microsoft.com/office/drawing/2014/main" id="{E4985186-AC33-AF57-6356-E4BCA7C70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62875" y="2229044"/>
            <a:ext cx="333117" cy="333117"/>
          </a:xfrm>
          <a:prstGeom prst="rect">
            <a:avLst/>
          </a:prstGeom>
          <a:effectLst>
            <a:glow rad="38100">
              <a:srgbClr val="003F48">
                <a:alpha val="40000"/>
              </a:srgbClr>
            </a:glow>
          </a:effectLst>
        </p:spPr>
      </p:pic>
      <p:pic>
        <p:nvPicPr>
          <p:cNvPr id="14" name="Graphic 13" descr="Megaphone with solid fill">
            <a:extLst>
              <a:ext uri="{FF2B5EF4-FFF2-40B4-BE49-F238E27FC236}">
                <a16:creationId xmlns:a16="http://schemas.microsoft.com/office/drawing/2014/main" id="{10771476-BF26-E0A8-9C7A-83390456D7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447" y="2532279"/>
            <a:ext cx="333117" cy="333117"/>
          </a:xfrm>
          <a:prstGeom prst="rect">
            <a:avLst/>
          </a:prstGeom>
          <a:effectLst>
            <a:glow rad="38100">
              <a:srgbClr val="003F48">
                <a:alpha val="40000"/>
              </a:srgbClr>
            </a:glow>
          </a:effectLst>
        </p:spPr>
      </p:pic>
    </p:spTree>
    <p:extLst>
      <p:ext uri="{BB962C8B-B14F-4D97-AF65-F5344CB8AC3E}">
        <p14:creationId xmlns:p14="http://schemas.microsoft.com/office/powerpoint/2010/main" val="2581938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A8FFE5-2E9D-0FC9-E01F-CB92A6BB35A4}"/>
              </a:ext>
            </a:extLst>
          </p:cNvPr>
          <p:cNvSpPr/>
          <p:nvPr/>
        </p:nvSpPr>
        <p:spPr>
          <a:xfrm>
            <a:off x="340029" y="1306658"/>
            <a:ext cx="5531381" cy="1503195"/>
          </a:xfrm>
          <a:prstGeom prst="rect">
            <a:avLst/>
          </a:prstGeom>
        </p:spPr>
        <p:txBody>
          <a:bodyPr wrap="square" lIns="0" numCol="1" spcCol="180000">
            <a:noAutofit/>
          </a:bodyPr>
          <a:lstStyle/>
          <a:p>
            <a:pPr>
              <a:spcAft>
                <a:spcPts val="754"/>
              </a:spcAft>
            </a:pPr>
            <a:r>
              <a:rPr lang="en-GB" sz="900" dirty="0">
                <a:latin typeface="Avenir LT Pro 65 Medium" panose="020B0603020203020204" pitchFamily="34" charset="0"/>
              </a:rPr>
              <a:t>Progress can come with scant consideration for customer impact. Why should a business care about end-user complexity if it moves the dial on things like technical superiority, cheaper marketing or lower cost to serve?  </a:t>
            </a:r>
          </a:p>
          <a:p>
            <a:pPr>
              <a:spcAft>
                <a:spcPts val="754"/>
              </a:spcAft>
            </a:pPr>
            <a:r>
              <a:rPr lang="en-GB" sz="900" dirty="0">
                <a:latin typeface="Avenir LT Pro 65 Medium" panose="020B0603020203020204" pitchFamily="34" charset="0"/>
              </a:rPr>
              <a:t>From the consumer’s perspective, progress has contributed myopic marketing, obstinate customer services, baffling retail experiences and incomprehensible ecommerce.</a:t>
            </a:r>
          </a:p>
          <a:p>
            <a:pPr>
              <a:spcAft>
                <a:spcPts val="754"/>
              </a:spcAft>
            </a:pPr>
            <a:r>
              <a:rPr lang="en-GB" sz="900" dirty="0">
                <a:latin typeface="Avenir LT Pro 65 Medium" panose="020B0603020203020204" pitchFamily="34" charset="0"/>
              </a:rPr>
              <a:t>Modern organisations are usually full of bright people tasked with solving compartmentalised problems using analytical skills (and technology) and focusing on their boss’s KPIs. </a:t>
            </a:r>
          </a:p>
          <a:p>
            <a:pPr>
              <a:spcAft>
                <a:spcPts val="754"/>
              </a:spcAft>
            </a:pPr>
            <a:r>
              <a:rPr lang="en-GB" sz="900" dirty="0">
                <a:latin typeface="Avenir LT Pro 65 Medium" panose="020B0603020203020204" pitchFamily="34" charset="0"/>
              </a:rPr>
              <a:t>Business siloes and technology become more specialised, and politics or disagreements result in natural barriers, with lines of influence or demarcation being drawn, and staff KPIs incentivised to reinforce a narrow perspective.  Things get done based on who shouts loudest.</a:t>
            </a:r>
          </a:p>
        </p:txBody>
      </p:sp>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16</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9" y="779070"/>
            <a:ext cx="3716048"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COMPLEXITY: THE BY-PRODUCT OF PROGRESS?</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5" name="Straight Connector 4">
            <a:extLst>
              <a:ext uri="{FF2B5EF4-FFF2-40B4-BE49-F238E27FC236}">
                <a16:creationId xmlns:a16="http://schemas.microsoft.com/office/drawing/2014/main" id="{9BB12AC6-50B3-A3E7-3475-1729637598AD}"/>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7522017-89DB-8867-E851-9E3C87F100BD}"/>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654928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3C5D73C-D612-9EED-AA69-EA97348F625F}"/>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BUSINESSES CREATE THEIR OWN COMPLEXITY</a:t>
            </a:r>
          </a:p>
        </p:txBody>
      </p:sp>
      <p:sp>
        <p:nvSpPr>
          <p:cNvPr id="2" name="TextBox 1">
            <a:extLst>
              <a:ext uri="{FF2B5EF4-FFF2-40B4-BE49-F238E27FC236}">
                <a16:creationId xmlns:a16="http://schemas.microsoft.com/office/drawing/2014/main" id="{4811964A-C195-4338-8AE6-B586558C2F56}"/>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3" name="Slide Number Placeholder 5">
            <a:extLst>
              <a:ext uri="{FF2B5EF4-FFF2-40B4-BE49-F238E27FC236}">
                <a16:creationId xmlns:a16="http://schemas.microsoft.com/office/drawing/2014/main" id="{F9970648-39A7-C7F4-367F-4323A032A4CA}"/>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17</a:t>
            </a:fld>
            <a:endParaRPr lang="en-GB" sz="754" b="1">
              <a:solidFill>
                <a:schemeClr val="tx1"/>
              </a:solidFill>
              <a:latin typeface="Avenir LT Pro 65 Medium" panose="020B0603020203020204" pitchFamily="34" charset="0"/>
            </a:endParaRPr>
          </a:p>
        </p:txBody>
      </p:sp>
      <p:pic>
        <p:nvPicPr>
          <p:cNvPr id="5" name="Picture 4">
            <a:extLst>
              <a:ext uri="{FF2B5EF4-FFF2-40B4-BE49-F238E27FC236}">
                <a16:creationId xmlns:a16="http://schemas.microsoft.com/office/drawing/2014/main" id="{1F447DFC-C9CC-983A-6979-AFD832FC09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6" name="Content Placeholder 2">
            <a:extLst>
              <a:ext uri="{FF2B5EF4-FFF2-40B4-BE49-F238E27FC236}">
                <a16:creationId xmlns:a16="http://schemas.microsoft.com/office/drawing/2014/main" id="{24AB338F-4250-4954-A30E-8E4C60D1DA2F}"/>
              </a:ext>
            </a:extLst>
          </p:cNvPr>
          <p:cNvSpPr txBox="1">
            <a:spLocks noChangeAspect="1"/>
          </p:cNvSpPr>
          <p:nvPr/>
        </p:nvSpPr>
        <p:spPr>
          <a:xfrm>
            <a:off x="2640106" y="1324407"/>
            <a:ext cx="3292145" cy="442035"/>
          </a:xfrm>
          <a:prstGeom prst="rect">
            <a:avLst/>
          </a:prstGeom>
          <a:solidFill>
            <a:srgbClr val="003F48">
              <a:alpha val="20000"/>
            </a:srgbClr>
          </a:solidFill>
        </p:spPr>
        <p:txBody>
          <a:bodyPr wrap="square" lIns="72000" tIns="36000" rIns="72000" bIns="3600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713"/>
              </a:spcAft>
              <a:buNone/>
            </a:pPr>
            <a:r>
              <a:rPr lang="en-GB" sz="800" dirty="0">
                <a:solidFill>
                  <a:schemeClr val="tx1"/>
                </a:solidFill>
                <a:latin typeface="Avenir Next LT Pro" panose="020B0504020202020204" pitchFamily="34" charset="0"/>
              </a:rPr>
              <a:t>“We </a:t>
            </a:r>
            <a:r>
              <a:rPr lang="en-GB" sz="800" b="1" dirty="0">
                <a:solidFill>
                  <a:srgbClr val="003F48"/>
                </a:solidFill>
                <a:latin typeface="Avenir Next LT Pro" panose="020B0504020202020204" pitchFamily="34" charset="0"/>
              </a:rPr>
              <a:t>don’t fully understand customer needs </a:t>
            </a:r>
            <a:r>
              <a:rPr lang="en-GB" sz="800" dirty="0">
                <a:solidFill>
                  <a:schemeClr val="tx1"/>
                </a:solidFill>
                <a:latin typeface="Avenir Next LT Pro" panose="020B0504020202020204" pitchFamily="34" charset="0"/>
              </a:rPr>
              <a:t>and behaviours so, we tend to form an insular perspective on what we think they want which spills over into poor proposition and message design.”</a:t>
            </a:r>
          </a:p>
        </p:txBody>
      </p:sp>
      <p:sp>
        <p:nvSpPr>
          <p:cNvPr id="29" name="Content Placeholder 2">
            <a:extLst>
              <a:ext uri="{FF2B5EF4-FFF2-40B4-BE49-F238E27FC236}">
                <a16:creationId xmlns:a16="http://schemas.microsoft.com/office/drawing/2014/main" id="{6889B2B2-B292-4E9E-B099-8CC559C2A79C}"/>
              </a:ext>
            </a:extLst>
          </p:cNvPr>
          <p:cNvSpPr txBox="1">
            <a:spLocks noChangeAspect="1"/>
          </p:cNvSpPr>
          <p:nvPr/>
        </p:nvSpPr>
        <p:spPr>
          <a:xfrm>
            <a:off x="2640107" y="1984994"/>
            <a:ext cx="3292146" cy="442035"/>
          </a:xfrm>
          <a:prstGeom prst="rect">
            <a:avLst/>
          </a:prstGeom>
          <a:solidFill>
            <a:srgbClr val="003F48">
              <a:alpha val="20000"/>
            </a:srgbClr>
          </a:solidFill>
        </p:spPr>
        <p:txBody>
          <a:bodyPr wrap="square" lIns="72000" tIns="36000" rIns="72000" bIns="3600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713"/>
              </a:spcAft>
              <a:buNone/>
            </a:pPr>
            <a:r>
              <a:rPr lang="en-GB" sz="800" dirty="0">
                <a:solidFill>
                  <a:schemeClr val="tx1"/>
                </a:solidFill>
                <a:latin typeface="Avenir Next LT Pro" panose="020B0504020202020204" pitchFamily="34" charset="0"/>
              </a:rPr>
              <a:t>“Our constant focus on </a:t>
            </a:r>
            <a:r>
              <a:rPr lang="en-GB" sz="800" b="1" dirty="0">
                <a:solidFill>
                  <a:srgbClr val="003F48"/>
                </a:solidFill>
                <a:latin typeface="Avenir Next LT Pro" panose="020B0504020202020204" pitchFamily="34" charset="0"/>
              </a:rPr>
              <a:t>quick-wins</a:t>
            </a:r>
            <a:r>
              <a:rPr lang="en-GB" sz="800" dirty="0">
                <a:solidFill>
                  <a:schemeClr val="tx1"/>
                </a:solidFill>
                <a:latin typeface="Avenir Next LT Pro" panose="020B0504020202020204" pitchFamily="34" charset="0"/>
              </a:rPr>
              <a:t> and </a:t>
            </a:r>
            <a:r>
              <a:rPr lang="en-GB" sz="800" b="1" dirty="0">
                <a:solidFill>
                  <a:srgbClr val="003F48"/>
                </a:solidFill>
                <a:latin typeface="Avenir Next LT Pro" panose="020B0504020202020204" pitchFamily="34" charset="0"/>
              </a:rPr>
              <a:t>quick returns </a:t>
            </a:r>
            <a:r>
              <a:rPr lang="en-GB" sz="800" dirty="0">
                <a:solidFill>
                  <a:schemeClr val="tx1"/>
                </a:solidFill>
                <a:latin typeface="Avenir Next LT Pro" panose="020B0504020202020204" pitchFamily="34" charset="0"/>
              </a:rPr>
              <a:t>drives ‘temporary’ solutions that stick around and have long-lasting ramifications, not least in keeping staff who can still support it.”</a:t>
            </a:r>
          </a:p>
        </p:txBody>
      </p:sp>
      <p:sp>
        <p:nvSpPr>
          <p:cNvPr id="30" name="Content Placeholder 2">
            <a:extLst>
              <a:ext uri="{FF2B5EF4-FFF2-40B4-BE49-F238E27FC236}">
                <a16:creationId xmlns:a16="http://schemas.microsoft.com/office/drawing/2014/main" id="{59E319CE-C865-4765-B9F3-B57873F38506}"/>
              </a:ext>
            </a:extLst>
          </p:cNvPr>
          <p:cNvSpPr txBox="1">
            <a:spLocks noChangeAspect="1"/>
          </p:cNvSpPr>
          <p:nvPr/>
        </p:nvSpPr>
        <p:spPr>
          <a:xfrm>
            <a:off x="2640107" y="2645581"/>
            <a:ext cx="3292146" cy="442035"/>
          </a:xfrm>
          <a:prstGeom prst="rect">
            <a:avLst/>
          </a:prstGeom>
          <a:solidFill>
            <a:srgbClr val="003F48">
              <a:alpha val="20000"/>
            </a:srgbClr>
          </a:solidFill>
        </p:spPr>
        <p:txBody>
          <a:bodyPr wrap="square" lIns="72000" tIns="36000" rIns="72000" bIns="3600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713"/>
              </a:spcAft>
              <a:buNone/>
            </a:pPr>
            <a:r>
              <a:rPr lang="en-GB" sz="800" dirty="0">
                <a:solidFill>
                  <a:schemeClr val="tx1"/>
                </a:solidFill>
                <a:latin typeface="Avenir Next LT Pro" panose="020B0504020202020204" pitchFamily="34" charset="0"/>
              </a:rPr>
              <a:t>“Creating or buying </a:t>
            </a:r>
            <a:r>
              <a:rPr lang="en-GB" sz="800" b="1" dirty="0">
                <a:solidFill>
                  <a:srgbClr val="003F48"/>
                </a:solidFill>
                <a:latin typeface="Avenir Next LT Pro" panose="020B0504020202020204" pitchFamily="34" charset="0"/>
              </a:rPr>
              <a:t>one-size-fits-all end-to-end tools </a:t>
            </a:r>
            <a:r>
              <a:rPr lang="en-GB" sz="800" dirty="0">
                <a:solidFill>
                  <a:schemeClr val="tx1"/>
                </a:solidFill>
                <a:latin typeface="Avenir Next LT Pro" panose="020B0504020202020204" pitchFamily="34" charset="0"/>
              </a:rPr>
              <a:t>means we’ve ended up with lots of redundant features that customers and staff don’t want, which causes higher training and support overheads.”</a:t>
            </a:r>
          </a:p>
        </p:txBody>
      </p:sp>
      <p:sp>
        <p:nvSpPr>
          <p:cNvPr id="31" name="Content Placeholder 2">
            <a:extLst>
              <a:ext uri="{FF2B5EF4-FFF2-40B4-BE49-F238E27FC236}">
                <a16:creationId xmlns:a16="http://schemas.microsoft.com/office/drawing/2014/main" id="{A385367B-B92B-4748-92F1-D6068B4C1B46}"/>
              </a:ext>
            </a:extLst>
          </p:cNvPr>
          <p:cNvSpPr txBox="1">
            <a:spLocks noChangeAspect="1"/>
          </p:cNvSpPr>
          <p:nvPr/>
        </p:nvSpPr>
        <p:spPr>
          <a:xfrm>
            <a:off x="2640106" y="3306168"/>
            <a:ext cx="3292145" cy="442035"/>
          </a:xfrm>
          <a:prstGeom prst="rect">
            <a:avLst/>
          </a:prstGeom>
          <a:solidFill>
            <a:srgbClr val="003F48">
              <a:alpha val="20000"/>
            </a:srgbClr>
          </a:solidFill>
        </p:spPr>
        <p:txBody>
          <a:bodyPr wrap="square" lIns="72000" tIns="36000" rIns="72000" bIns="3600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713"/>
              </a:spcAft>
              <a:buNone/>
            </a:pPr>
            <a:r>
              <a:rPr lang="en-GB" sz="800" dirty="0">
                <a:solidFill>
                  <a:schemeClr val="tx1"/>
                </a:solidFill>
                <a:latin typeface="Avenir Next LT Pro" panose="020B0504020202020204" pitchFamily="34" charset="0"/>
              </a:rPr>
              <a:t>“Our </a:t>
            </a:r>
            <a:r>
              <a:rPr lang="en-GB" sz="800" b="1" dirty="0">
                <a:solidFill>
                  <a:srgbClr val="003F48"/>
                </a:solidFill>
                <a:latin typeface="Avenir Next LT Pro" panose="020B0504020202020204" pitchFamily="34" charset="0"/>
              </a:rPr>
              <a:t>lack of process </a:t>
            </a:r>
            <a:r>
              <a:rPr lang="en-GB" sz="800" dirty="0">
                <a:solidFill>
                  <a:schemeClr val="tx1"/>
                </a:solidFill>
                <a:latin typeface="Avenir Next LT Pro" panose="020B0504020202020204" pitchFamily="34" charset="0"/>
              </a:rPr>
              <a:t>or</a:t>
            </a:r>
            <a:r>
              <a:rPr lang="en-GB" sz="800" b="1" dirty="0">
                <a:solidFill>
                  <a:srgbClr val="003F48"/>
                </a:solidFill>
                <a:latin typeface="Avenir Next LT Pro" panose="020B0504020202020204" pitchFamily="34" charset="0"/>
              </a:rPr>
              <a:t> system design strategy </a:t>
            </a:r>
            <a:r>
              <a:rPr lang="en-GB" sz="800" dirty="0">
                <a:solidFill>
                  <a:schemeClr val="tx1"/>
                </a:solidFill>
                <a:latin typeface="Avenir Next LT Pro" panose="020B0504020202020204" pitchFamily="34" charset="0"/>
              </a:rPr>
              <a:t>has created a mix of independent overlapping systems solving specific problems. The staff get confused and frustrated.”</a:t>
            </a:r>
          </a:p>
        </p:txBody>
      </p:sp>
      <p:cxnSp>
        <p:nvCxnSpPr>
          <p:cNvPr id="7" name="Straight Connector 6">
            <a:extLst>
              <a:ext uri="{FF2B5EF4-FFF2-40B4-BE49-F238E27FC236}">
                <a16:creationId xmlns:a16="http://schemas.microsoft.com/office/drawing/2014/main" id="{EE798C13-46D3-2F94-3D32-904A26AE0A19}"/>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27644AC-4277-7E83-6C3E-E9B9A7962291}"/>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9" name="TextBox 8">
            <a:extLst>
              <a:ext uri="{FF2B5EF4-FFF2-40B4-BE49-F238E27FC236}">
                <a16:creationId xmlns:a16="http://schemas.microsoft.com/office/drawing/2014/main" id="{C12CFC43-5D8B-3652-CD94-E3EFEA235829}"/>
              </a:ext>
            </a:extLst>
          </p:cNvPr>
          <p:cNvSpPr txBox="1"/>
          <p:nvPr/>
        </p:nvSpPr>
        <p:spPr>
          <a:xfrm>
            <a:off x="475915" y="1272536"/>
            <a:ext cx="2011791" cy="1164421"/>
          </a:xfrm>
          <a:prstGeom prst="rect">
            <a:avLst/>
          </a:prstGeom>
        </p:spPr>
        <p:txBody>
          <a:bodyPr wrap="square" lIns="0" numCol="1" spcCol="180000">
            <a:noAutofit/>
          </a:bodyPr>
          <a:lstStyle>
            <a:defPPr>
              <a:defRPr lang="en-US"/>
            </a:defPPr>
            <a:lvl1pPr>
              <a:spcAft>
                <a:spcPts val="754"/>
              </a:spcAft>
              <a:defRPr sz="900">
                <a:latin typeface="Avenir LT Pro 65 Medium" panose="020B0603020203020204" pitchFamily="34" charset="0"/>
              </a:defRPr>
            </a:lvl1pPr>
          </a:lstStyle>
          <a:p>
            <a:r>
              <a:rPr lang="en-GB" dirty="0"/>
              <a:t>Rarely is the whole operation viewed as a holistic system, nor are the individual areas such as marketing and customer services viewed as sub-systems within that whole.</a:t>
            </a:r>
          </a:p>
          <a:p>
            <a:r>
              <a:rPr lang="en-GB" dirty="0"/>
              <a:t>All of this creates waste, duplication, friction, and gaps that result in more complexity and less cohesion with which to solve problems.</a:t>
            </a:r>
          </a:p>
        </p:txBody>
      </p:sp>
    </p:spTree>
    <p:extLst>
      <p:ext uri="{BB962C8B-B14F-4D97-AF65-F5344CB8AC3E}">
        <p14:creationId xmlns:p14="http://schemas.microsoft.com/office/powerpoint/2010/main" val="3172053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A8FFE5-2E9D-0FC9-E01F-CB92A6BB35A4}"/>
              </a:ext>
            </a:extLst>
          </p:cNvPr>
          <p:cNvSpPr/>
          <p:nvPr/>
        </p:nvSpPr>
        <p:spPr>
          <a:xfrm>
            <a:off x="340029" y="1306658"/>
            <a:ext cx="5524719" cy="390589"/>
          </a:xfrm>
          <a:prstGeom prst="rect">
            <a:avLst/>
          </a:prstGeom>
        </p:spPr>
        <p:txBody>
          <a:bodyPr wrap="square" lIns="0" numCol="1" spcCol="180000">
            <a:noAutofit/>
          </a:bodyPr>
          <a:lstStyle/>
          <a:p>
            <a:pPr>
              <a:spcAft>
                <a:spcPts val="754"/>
              </a:spcAft>
            </a:pPr>
            <a:r>
              <a:rPr lang="en-GB" sz="900" dirty="0">
                <a:latin typeface="Avenir LT Pro 65 Medium" panose="020B0603020203020204" pitchFamily="34" charset="0"/>
              </a:rPr>
              <a:t>Complexity caused by poor design of products, services and touchpoints, or as an indirect result of business challenges with its own systems and processes, adds unnecessary hurdles for customers.</a:t>
            </a:r>
          </a:p>
          <a:p>
            <a:pPr>
              <a:spcAft>
                <a:spcPts val="754"/>
              </a:spcAft>
            </a:pPr>
            <a:r>
              <a:rPr lang="en-GB" sz="900" dirty="0">
                <a:latin typeface="Avenir LT Pro 65 Medium" panose="020B0603020203020204" pitchFamily="34" charset="0"/>
              </a:rPr>
              <a:t>Instead of a smooth and positive process, poor design choices manifest as bad experiences for the customer.</a:t>
            </a:r>
          </a:p>
          <a:p>
            <a:pPr>
              <a:spcAft>
                <a:spcPts val="754"/>
              </a:spcAft>
            </a:pPr>
            <a:r>
              <a:rPr lang="en-GB" sz="900" dirty="0">
                <a:latin typeface="Avenir LT Pro 65 Medium" panose="020B0603020203020204" pitchFamily="34" charset="0"/>
              </a:rPr>
              <a:t>For example, imagine a car manufacturer that offers a variety of models, motive power options and trim levels. If the various combinations and the way to select them is overly complex, potential customers are likely to feel overwhelmed and discouraged from completing a configuration.</a:t>
            </a:r>
          </a:p>
        </p:txBody>
      </p:sp>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18</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9" y="779070"/>
            <a:ext cx="3716048"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COMPLEXITY IS BAD CX</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5" name="Straight Connector 4">
            <a:extLst>
              <a:ext uri="{FF2B5EF4-FFF2-40B4-BE49-F238E27FC236}">
                <a16:creationId xmlns:a16="http://schemas.microsoft.com/office/drawing/2014/main" id="{30A6CEBF-CCD8-A33B-6187-23A86F4B043C}"/>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A4CF368-39D1-8BA7-79CD-624A2182309F}"/>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1" name="Rectangle 10">
            <a:extLst>
              <a:ext uri="{FF2B5EF4-FFF2-40B4-BE49-F238E27FC236}">
                <a16:creationId xmlns:a16="http://schemas.microsoft.com/office/drawing/2014/main" id="{46E02976-BF4B-4E8E-7916-3AE0C4CB0EA9}"/>
              </a:ext>
            </a:extLst>
          </p:cNvPr>
          <p:cNvSpPr/>
          <p:nvPr/>
        </p:nvSpPr>
        <p:spPr>
          <a:xfrm>
            <a:off x="340029" y="3107124"/>
            <a:ext cx="5524719" cy="2069490"/>
          </a:xfrm>
          <a:prstGeom prst="rect">
            <a:avLst/>
          </a:prstGeom>
        </p:spPr>
        <p:txBody>
          <a:bodyPr wrap="square" lIns="0" numCol="1" spcCol="180000">
            <a:noAutofit/>
          </a:bodyPr>
          <a:lstStyle/>
          <a:p>
            <a:pPr>
              <a:spcAft>
                <a:spcPts val="754"/>
              </a:spcAft>
            </a:pPr>
            <a:endParaRPr lang="en-GB" sz="800" dirty="0">
              <a:latin typeface="Avenir LT Pro 65 Medium" panose="020B0603020203020204" pitchFamily="34" charset="0"/>
            </a:endParaRPr>
          </a:p>
        </p:txBody>
      </p:sp>
    </p:spTree>
    <p:extLst>
      <p:ext uri="{BB962C8B-B14F-4D97-AF65-F5344CB8AC3E}">
        <p14:creationId xmlns:p14="http://schemas.microsoft.com/office/powerpoint/2010/main" val="996623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6E02976-BF4B-4E8E-7916-3AE0C4CB0EA9}"/>
              </a:ext>
            </a:extLst>
          </p:cNvPr>
          <p:cNvSpPr/>
          <p:nvPr/>
        </p:nvSpPr>
        <p:spPr>
          <a:xfrm>
            <a:off x="340029" y="3107124"/>
            <a:ext cx="5524719" cy="2069490"/>
          </a:xfrm>
          <a:prstGeom prst="rect">
            <a:avLst/>
          </a:prstGeom>
        </p:spPr>
        <p:txBody>
          <a:bodyPr wrap="square" lIns="0" numCol="1" spcCol="180000">
            <a:noAutofit/>
          </a:bodyPr>
          <a:lstStyle/>
          <a:p>
            <a:pPr>
              <a:spcAft>
                <a:spcPts val="754"/>
              </a:spcAft>
            </a:pPr>
            <a:endParaRPr lang="en-GB" sz="800" dirty="0">
              <a:latin typeface="Avenir LT Pro 65 Medium" panose="020B0603020203020204" pitchFamily="34" charset="0"/>
            </a:endParaRPr>
          </a:p>
        </p:txBody>
      </p:sp>
      <p:sp>
        <p:nvSpPr>
          <p:cNvPr id="13" name="TextBox 12">
            <a:extLst>
              <a:ext uri="{FF2B5EF4-FFF2-40B4-BE49-F238E27FC236}">
                <a16:creationId xmlns:a16="http://schemas.microsoft.com/office/drawing/2014/main" id="{C962829B-1E7D-E6C9-0FD4-246B5106CEA2}"/>
              </a:ext>
            </a:extLst>
          </p:cNvPr>
          <p:cNvSpPr txBox="1"/>
          <p:nvPr/>
        </p:nvSpPr>
        <p:spPr>
          <a:xfrm>
            <a:off x="479300" y="1250589"/>
            <a:ext cx="5452953" cy="2420455"/>
          </a:xfrm>
          <a:prstGeom prst="rect">
            <a:avLst/>
          </a:prstGeom>
          <a:noFill/>
        </p:spPr>
        <p:txBody>
          <a:bodyPr wrap="square" lIns="0" numCol="2" spcCol="180000">
            <a:noAutofit/>
          </a:bodyPr>
          <a:lstStyle>
            <a:defPPr>
              <a:defRPr lang="en-US"/>
            </a:defPPr>
            <a:lvl1pPr marL="88900" indent="-88900">
              <a:spcAft>
                <a:spcPts val="600"/>
              </a:spcAft>
              <a:buClr>
                <a:srgbClr val="003F48"/>
              </a:buClr>
              <a:buFont typeface="Wingdings" panose="05000000000000000000" pitchFamily="2" charset="2"/>
              <a:buChar char="§"/>
              <a:defRPr sz="800">
                <a:latin typeface="Avenir LT Pro 65 Medium" panose="020B0603020203020204" pitchFamily="34" charset="0"/>
              </a:defRPr>
            </a:lvl1pPr>
          </a:lstStyle>
          <a:p>
            <a:pPr marL="0" indent="0">
              <a:spcAft>
                <a:spcPts val="900"/>
              </a:spcAft>
              <a:buNone/>
            </a:pPr>
            <a:r>
              <a:rPr lang="en-GB" sz="900" b="1" dirty="0">
                <a:solidFill>
                  <a:srgbClr val="003F48"/>
                </a:solidFill>
              </a:rPr>
              <a:t>Frustration and wasted time</a:t>
            </a:r>
            <a:br>
              <a:rPr lang="en-GB" sz="900" b="1" dirty="0">
                <a:solidFill>
                  <a:srgbClr val="003F48"/>
                </a:solidFill>
              </a:rPr>
            </a:br>
            <a:r>
              <a:rPr lang="en-GB" sz="900" dirty="0"/>
              <a:t>Complexity means customers take longer to get what they need, which can be incredibly frustrating, especially if they're already dealing with a problem or question.</a:t>
            </a:r>
          </a:p>
          <a:p>
            <a:pPr marL="0" indent="0">
              <a:spcAft>
                <a:spcPts val="900"/>
              </a:spcAft>
              <a:buNone/>
            </a:pPr>
            <a:r>
              <a:rPr lang="en-GB" sz="900" b="1" dirty="0">
                <a:solidFill>
                  <a:srgbClr val="003F48"/>
                </a:solidFill>
              </a:rPr>
              <a:t>Lack of understanding</a:t>
            </a:r>
            <a:br>
              <a:rPr lang="en-GB" sz="900" b="1" dirty="0">
                <a:solidFill>
                  <a:srgbClr val="003F48"/>
                </a:solidFill>
              </a:rPr>
            </a:br>
            <a:r>
              <a:rPr lang="en-GB" sz="900" dirty="0"/>
              <a:t>Products, services, or processes that are too complex can lead to customer confusion and frustration.  Imagine wanting to complain and being faced with complex forms and jargon.</a:t>
            </a:r>
          </a:p>
          <a:p>
            <a:pPr marL="0" indent="0">
              <a:spcAft>
                <a:spcPts val="900"/>
              </a:spcAft>
              <a:buNone/>
            </a:pPr>
            <a:r>
              <a:rPr lang="en-GB" sz="900" b="1" dirty="0">
                <a:solidFill>
                  <a:srgbClr val="003F48"/>
                </a:solidFill>
              </a:rPr>
              <a:t>Reduced customer satisfaction</a:t>
            </a:r>
            <a:br>
              <a:rPr lang="en-GB" sz="900" b="1" dirty="0">
                <a:solidFill>
                  <a:srgbClr val="003F48"/>
                </a:solidFill>
              </a:rPr>
            </a:br>
            <a:r>
              <a:rPr lang="en-GB" sz="900" dirty="0"/>
              <a:t>Complexity can make the business feel impersonal and uncaring of its customers. When customers have bad experiences, they’re going to be unhappy, leave negative reviews, and leave. </a:t>
            </a:r>
          </a:p>
          <a:p>
            <a:pPr marL="0" indent="0">
              <a:spcAft>
                <a:spcPts val="900"/>
              </a:spcAft>
              <a:buNone/>
            </a:pPr>
            <a:r>
              <a:rPr lang="en-GB" sz="900" b="1" dirty="0">
                <a:solidFill>
                  <a:srgbClr val="003F48"/>
                </a:solidFill>
              </a:rPr>
              <a:t>Reduced accessibility</a:t>
            </a:r>
            <a:br>
              <a:rPr lang="en-GB" sz="900" b="1" dirty="0">
                <a:solidFill>
                  <a:srgbClr val="003F48"/>
                </a:solidFill>
              </a:rPr>
            </a:br>
            <a:r>
              <a:rPr lang="en-GB" sz="900" dirty="0"/>
              <a:t>Complexity makes it difficult for customers to access products and services, maybe due to language, technical limitations, or simply a lack of clarity about what's involved.</a:t>
            </a:r>
          </a:p>
          <a:p>
            <a:pPr marL="0" indent="0">
              <a:spcAft>
                <a:spcPts val="900"/>
              </a:spcAft>
              <a:buNone/>
            </a:pPr>
            <a:r>
              <a:rPr lang="en-GB" sz="900" b="1" dirty="0">
                <a:solidFill>
                  <a:srgbClr val="003F48"/>
                </a:solidFill>
              </a:rPr>
              <a:t>Reduced staff engagement</a:t>
            </a:r>
            <a:br>
              <a:rPr lang="en-GB" sz="900" b="1" dirty="0">
                <a:solidFill>
                  <a:srgbClr val="003F48"/>
                </a:solidFill>
              </a:rPr>
            </a:br>
            <a:r>
              <a:rPr lang="en-GB" sz="900" dirty="0"/>
              <a:t>Inefficient processes, repetitive manual tasks, unintegrated systems, and poor training can cause staff frustration, protracted resolution time, introduce errors, hamper quality of service and increase cost-to-serve.</a:t>
            </a:r>
          </a:p>
        </p:txBody>
      </p:sp>
      <p:sp>
        <p:nvSpPr>
          <p:cNvPr id="3" name="TextBox 2">
            <a:extLst>
              <a:ext uri="{FF2B5EF4-FFF2-40B4-BE49-F238E27FC236}">
                <a16:creationId xmlns:a16="http://schemas.microsoft.com/office/drawing/2014/main" id="{F0B80241-FC12-4B19-998C-DB6F7A7DAFA0}"/>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8" name="Slide Number Placeholder 5">
            <a:extLst>
              <a:ext uri="{FF2B5EF4-FFF2-40B4-BE49-F238E27FC236}">
                <a16:creationId xmlns:a16="http://schemas.microsoft.com/office/drawing/2014/main" id="{CD1FDDFF-707E-BEF5-F4C8-96F33A16427A}"/>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19</a:t>
            </a:fld>
            <a:endParaRPr lang="en-GB" sz="754" b="1">
              <a:solidFill>
                <a:schemeClr val="tx1"/>
              </a:solidFill>
              <a:latin typeface="Avenir LT Pro 65 Medium" panose="020B0603020203020204" pitchFamily="34" charset="0"/>
            </a:endParaRPr>
          </a:p>
        </p:txBody>
      </p:sp>
      <p:pic>
        <p:nvPicPr>
          <p:cNvPr id="10" name="Picture 9">
            <a:extLst>
              <a:ext uri="{FF2B5EF4-FFF2-40B4-BE49-F238E27FC236}">
                <a16:creationId xmlns:a16="http://schemas.microsoft.com/office/drawing/2014/main" id="{EA3C9460-5549-3FBD-8520-9C203E36D60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14" name="Straight Connector 13">
            <a:extLst>
              <a:ext uri="{FF2B5EF4-FFF2-40B4-BE49-F238E27FC236}">
                <a16:creationId xmlns:a16="http://schemas.microsoft.com/office/drawing/2014/main" id="{FC8B7210-6612-6059-DE27-E5C4B6F2F16A}"/>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B600688-ADA8-6A69-AACF-9A23094D4A05}"/>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791426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C9D186-A095-9B41-1ECA-F22BF3A44E76}"/>
              </a:ext>
            </a:extLst>
          </p:cNvPr>
          <p:cNvSpPr txBox="1"/>
          <p:nvPr/>
        </p:nvSpPr>
        <p:spPr>
          <a:xfrm>
            <a:off x="606259" y="3587549"/>
            <a:ext cx="5032666" cy="466093"/>
          </a:xfrm>
          <a:prstGeom prst="rect">
            <a:avLst/>
          </a:prstGeom>
        </p:spPr>
        <p:txBody>
          <a:bodyPr wrap="square" lIns="21379" rIns="21379" numCol="1" spcCol="360000">
            <a:noAutofit/>
          </a:bodyPr>
          <a:lstStyle>
            <a:defPPr>
              <a:defRPr lang="en-US"/>
            </a:defPPr>
            <a:lvl1pPr algn="just">
              <a:spcAft>
                <a:spcPts val="600"/>
              </a:spcAft>
              <a:defRPr sz="900" b="1">
                <a:solidFill>
                  <a:srgbClr val="003F48"/>
                </a:solidFill>
                <a:latin typeface="Avenir Next LT Pro" panose="020B0504020202020204" pitchFamily="34" charset="0"/>
              </a:defRPr>
            </a:lvl1pPr>
          </a:lstStyle>
          <a:p>
            <a:r>
              <a:rPr lang="en-GB" sz="534" b="0">
                <a:solidFill>
                  <a:schemeClr val="bg1">
                    <a:lumMod val="65000"/>
                  </a:schemeClr>
                </a:solidFill>
                <a:latin typeface="Avenir LT Pro 65 Medium" panose="020B0603020203020204" pitchFamily="34" charset="0"/>
              </a:rPr>
              <a:t>All rights reserved. No part of this publication may be reproduced, stored in a retrieval system or transmitted in any form, or by any means, electronic, mechanical, photocopying, recording or otherwise, without the prior permission. CVM People Ltd is not responsible for any errors or omissions, or for the results obtained from the use of this information that was obtained from direct experience or public reports. The performance represented is "historical” and that “past performance" is not a reliable indicator of future results. All information in this document is provided “as is”, with no guarantee of completeness, accuracy, timeliness or of the results obtained from the use of this information.</a:t>
            </a:r>
          </a:p>
        </p:txBody>
      </p:sp>
      <p:sp>
        <p:nvSpPr>
          <p:cNvPr id="8" name="TextBox 7">
            <a:extLst>
              <a:ext uri="{FF2B5EF4-FFF2-40B4-BE49-F238E27FC236}">
                <a16:creationId xmlns:a16="http://schemas.microsoft.com/office/drawing/2014/main" id="{9FFF844B-E160-4745-B87A-847EE0EB100F}"/>
              </a:ext>
            </a:extLst>
          </p:cNvPr>
          <p:cNvSpPr txBox="1"/>
          <p:nvPr/>
        </p:nvSpPr>
        <p:spPr>
          <a:xfrm>
            <a:off x="1018047" y="1650076"/>
            <a:ext cx="4209081" cy="735966"/>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52800" indent="-52800">
              <a:spcAft>
                <a:spcPts val="246"/>
              </a:spcAft>
            </a:pPr>
            <a:r>
              <a:rPr lang="en-GB" sz="1257" b="1" i="1" dirty="0">
                <a:solidFill>
                  <a:schemeClr val="bg1"/>
                </a:solidFill>
                <a:latin typeface="Avenir LT Pro 65 Medium" panose="020B0603020203020204" pitchFamily="34" charset="0"/>
              </a:rPr>
              <a:t>“It is, however, reasonable to have perfection in our eye; that we may always advance towards it, though we know it never can be reached.”</a:t>
            </a:r>
            <a:br>
              <a:rPr lang="en-GB" sz="1257" b="1" i="1" dirty="0">
                <a:solidFill>
                  <a:schemeClr val="bg1"/>
                </a:solidFill>
                <a:latin typeface="Avenir LT Pro 65 Medium" panose="020B0603020203020204" pitchFamily="34" charset="0"/>
              </a:rPr>
            </a:br>
            <a:endParaRPr lang="en-GB" sz="1257" b="1" i="1" dirty="0">
              <a:solidFill>
                <a:schemeClr val="bg1"/>
              </a:solidFill>
              <a:latin typeface="Avenir LT Pro 65 Medium" panose="020B0603020203020204" pitchFamily="34" charset="0"/>
            </a:endParaRPr>
          </a:p>
          <a:p>
            <a:pPr>
              <a:spcAft>
                <a:spcPts val="246"/>
              </a:spcAft>
            </a:pPr>
            <a:r>
              <a:rPr lang="en-GB" sz="1257" i="1" dirty="0">
                <a:solidFill>
                  <a:srgbClr val="8F8F8F"/>
                </a:solidFill>
                <a:latin typeface="Avenir LT Pro 65 Medium" panose="020B0603020203020204" pitchFamily="34" charset="0"/>
              </a:rPr>
              <a:t>Dr Samuel Johnson</a:t>
            </a:r>
          </a:p>
        </p:txBody>
      </p:sp>
      <p:sp>
        <p:nvSpPr>
          <p:cNvPr id="2" name="Rectangle 1">
            <a:extLst>
              <a:ext uri="{FF2B5EF4-FFF2-40B4-BE49-F238E27FC236}">
                <a16:creationId xmlns:a16="http://schemas.microsoft.com/office/drawing/2014/main" id="{2A5EF722-E8C1-B5B2-7959-6D8C750E81F6}"/>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358083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3C5D73C-D612-9EED-AA69-EA97348F625F}"/>
              </a:ext>
            </a:extLst>
          </p:cNvPr>
          <p:cNvSpPr txBox="1">
            <a:spLocks/>
          </p:cNvSpPr>
          <p:nvPr/>
        </p:nvSpPr>
        <p:spPr>
          <a:xfrm>
            <a:off x="340029" y="792683"/>
            <a:ext cx="402020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THE COST OF COMPLEXITY</a:t>
            </a:r>
          </a:p>
        </p:txBody>
      </p:sp>
      <p:sp>
        <p:nvSpPr>
          <p:cNvPr id="10" name="Rectangle 9">
            <a:extLst>
              <a:ext uri="{FF2B5EF4-FFF2-40B4-BE49-F238E27FC236}">
                <a16:creationId xmlns:a16="http://schemas.microsoft.com/office/drawing/2014/main" id="{72047438-00CA-7BCD-DA10-1F2D0B773537}"/>
              </a:ext>
            </a:extLst>
          </p:cNvPr>
          <p:cNvSpPr/>
          <p:nvPr/>
        </p:nvSpPr>
        <p:spPr>
          <a:xfrm>
            <a:off x="340028" y="3638081"/>
            <a:ext cx="4778091" cy="246221"/>
          </a:xfrm>
          <a:prstGeom prst="rect">
            <a:avLst/>
          </a:prstGeom>
        </p:spPr>
        <p:txBody>
          <a:bodyPr wrap="square" lIns="0" anchor="ctr">
            <a:spAutoFit/>
          </a:bodyPr>
          <a:lstStyle/>
          <a:p>
            <a:r>
              <a:rPr lang="en-GB" sz="500" spc="59" dirty="0">
                <a:solidFill>
                  <a:schemeClr val="tx1">
                    <a:lumMod val="75000"/>
                    <a:lumOff val="25000"/>
                  </a:schemeClr>
                </a:solidFill>
                <a:latin typeface="Avenir LT Pro 65 Medium" panose="020B0603020203020204" pitchFamily="34" charset="0"/>
              </a:rPr>
              <a:t>1. Salesforce, State of the Connected Customer, 6</a:t>
            </a:r>
            <a:r>
              <a:rPr lang="en-GB" sz="500" spc="59" baseline="30000" dirty="0">
                <a:solidFill>
                  <a:schemeClr val="tx1">
                    <a:lumMod val="75000"/>
                    <a:lumOff val="25000"/>
                  </a:schemeClr>
                </a:solidFill>
                <a:latin typeface="Avenir LT Pro 65 Medium" panose="020B0603020203020204" pitchFamily="34" charset="0"/>
              </a:rPr>
              <a:t>th</a:t>
            </a:r>
            <a:r>
              <a:rPr lang="en-GB" sz="500" spc="59" dirty="0">
                <a:solidFill>
                  <a:schemeClr val="tx1">
                    <a:lumMod val="75000"/>
                    <a:lumOff val="25000"/>
                  </a:schemeClr>
                </a:solidFill>
                <a:latin typeface="Avenir LT Pro 65 Medium" panose="020B0603020203020204" pitchFamily="34" charset="0"/>
              </a:rPr>
              <a:t> Edition</a:t>
            </a:r>
          </a:p>
          <a:p>
            <a:r>
              <a:rPr lang="en-GB" sz="500" spc="59" dirty="0">
                <a:solidFill>
                  <a:schemeClr val="tx1">
                    <a:lumMod val="75000"/>
                    <a:lumOff val="25000"/>
                  </a:schemeClr>
                </a:solidFill>
                <a:latin typeface="Avenir LT Pro 65 Medium" panose="020B0603020203020204" pitchFamily="34" charset="0"/>
              </a:rPr>
              <a:t>2. https://www.forbes.com/sites/shephyken/2018/05/17/businesses-lose-75-billion-due-to-poor-customer-service/</a:t>
            </a:r>
          </a:p>
        </p:txBody>
      </p:sp>
      <p:sp>
        <p:nvSpPr>
          <p:cNvPr id="6" name="TextBox 5">
            <a:extLst>
              <a:ext uri="{FF2B5EF4-FFF2-40B4-BE49-F238E27FC236}">
                <a16:creationId xmlns:a16="http://schemas.microsoft.com/office/drawing/2014/main" id="{0134D116-7A2F-1B7A-45A1-A2F70F6BF43A}"/>
              </a:ext>
            </a:extLst>
          </p:cNvPr>
          <p:cNvSpPr txBox="1"/>
          <p:nvPr/>
        </p:nvSpPr>
        <p:spPr>
          <a:xfrm>
            <a:off x="4173071" y="1317681"/>
            <a:ext cx="1759186" cy="1179810"/>
          </a:xfrm>
          <a:prstGeom prst="rect">
            <a:avLst/>
          </a:prstGeom>
          <a:solidFill>
            <a:srgbClr val="003F48">
              <a:alpha val="20000"/>
            </a:srgbClr>
          </a:solidFill>
        </p:spPr>
        <p:txBody>
          <a:bodyPr wrap="square">
            <a:spAutoFit/>
          </a:bodyPr>
          <a:lstStyle/>
          <a:p>
            <a:pPr>
              <a:spcAft>
                <a:spcPts val="377"/>
              </a:spcAft>
            </a:pPr>
            <a:r>
              <a:rPr lang="en-GB" sz="1200" b="1" dirty="0">
                <a:solidFill>
                  <a:srgbClr val="003F48"/>
                </a:solidFill>
                <a:latin typeface="Avenir LT Pro 65 Medium" panose="020B0603020203020204" pitchFamily="34" charset="0"/>
              </a:rPr>
              <a:t>74% </a:t>
            </a:r>
            <a:r>
              <a:rPr lang="en-GB" sz="800" dirty="0">
                <a:latin typeface="Avenir LT Pro 65 Medium" panose="020B0603020203020204" pitchFamily="34" charset="0"/>
              </a:rPr>
              <a:t>Consumers are likely to switch brands if they find the purchasing process too difficult</a:t>
            </a:r>
            <a:r>
              <a:rPr lang="en-GB" sz="800" baseline="30000" dirty="0">
                <a:latin typeface="Avenir LT Pro 65 Medium" panose="020B0603020203020204" pitchFamily="34" charset="0"/>
              </a:rPr>
              <a:t>1</a:t>
            </a:r>
            <a:r>
              <a:rPr lang="en-GB" sz="800" dirty="0">
                <a:latin typeface="Avenir LT Pro 65 Medium" panose="020B0603020203020204" pitchFamily="34" charset="0"/>
              </a:rPr>
              <a:t>.</a:t>
            </a:r>
          </a:p>
          <a:p>
            <a:pPr>
              <a:spcAft>
                <a:spcPts val="377"/>
              </a:spcAft>
            </a:pPr>
            <a:endParaRPr lang="en-GB" sz="800" dirty="0">
              <a:latin typeface="Avenir LT Pro 65 Medium" panose="020B0603020203020204" pitchFamily="34" charset="0"/>
            </a:endParaRPr>
          </a:p>
          <a:p>
            <a:pPr>
              <a:spcAft>
                <a:spcPts val="377"/>
              </a:spcAft>
            </a:pPr>
            <a:r>
              <a:rPr lang="en-GB" sz="1200" b="1" dirty="0">
                <a:solidFill>
                  <a:srgbClr val="003F48"/>
                </a:solidFill>
                <a:latin typeface="Avenir LT Pro 65 Medium" panose="020B0603020203020204" pitchFamily="34" charset="0"/>
              </a:rPr>
              <a:t>66% </a:t>
            </a:r>
            <a:r>
              <a:rPr lang="en-GB" sz="800" dirty="0">
                <a:latin typeface="Avenir LT Pro 65 Medium" panose="020B0603020203020204" pitchFamily="34" charset="0"/>
              </a:rPr>
              <a:t>Customers are willing to switch brands because of poor experience</a:t>
            </a:r>
            <a:r>
              <a:rPr lang="en-GB" sz="800" baseline="30000" dirty="0">
                <a:latin typeface="Avenir LT Pro 65 Medium" panose="020B0603020203020204" pitchFamily="34" charset="0"/>
              </a:rPr>
              <a:t>2</a:t>
            </a:r>
            <a:r>
              <a:rPr lang="en-GB" sz="800" dirty="0">
                <a:latin typeface="Avenir LT Pro 65 Medium" panose="020B0603020203020204" pitchFamily="34" charset="0"/>
              </a:rPr>
              <a:t>.</a:t>
            </a:r>
          </a:p>
        </p:txBody>
      </p:sp>
      <p:sp>
        <p:nvSpPr>
          <p:cNvPr id="15" name="TextBox 14">
            <a:extLst>
              <a:ext uri="{FF2B5EF4-FFF2-40B4-BE49-F238E27FC236}">
                <a16:creationId xmlns:a16="http://schemas.microsoft.com/office/drawing/2014/main" id="{924544CA-D0D5-1985-70C9-58A33421031D}"/>
              </a:ext>
            </a:extLst>
          </p:cNvPr>
          <p:cNvSpPr txBox="1"/>
          <p:nvPr/>
        </p:nvSpPr>
        <p:spPr>
          <a:xfrm>
            <a:off x="340028" y="1265628"/>
            <a:ext cx="3667196" cy="1631216"/>
          </a:xfrm>
          <a:prstGeom prst="rect">
            <a:avLst/>
          </a:prstGeom>
          <a:noFill/>
        </p:spPr>
        <p:txBody>
          <a:bodyPr wrap="square" lIns="0">
            <a:spAutoFit/>
          </a:bodyPr>
          <a:lstStyle/>
          <a:p>
            <a:pPr>
              <a:spcAft>
                <a:spcPts val="600"/>
              </a:spcAft>
              <a:buClr>
                <a:srgbClr val="003F48"/>
              </a:buClr>
            </a:pPr>
            <a:r>
              <a:rPr lang="en-GB" sz="900" dirty="0">
                <a:latin typeface="Avenir LT Pro 65 Medium" panose="020B0603020203020204" pitchFamily="34" charset="0"/>
              </a:rPr>
              <a:t>Poor design and bad CX leads to increased customer friction and churn, as well as higher employee stress and dissatisfaction, reduced efficiency and increased costs.</a:t>
            </a:r>
          </a:p>
          <a:p>
            <a:pPr>
              <a:spcAft>
                <a:spcPts val="600"/>
              </a:spcAft>
              <a:buClr>
                <a:srgbClr val="003F48"/>
              </a:buClr>
            </a:pPr>
            <a:r>
              <a:rPr lang="en-GB" sz="900" dirty="0">
                <a:latin typeface="Avenir LT Pro 65 Medium" panose="020B0603020203020204" pitchFamily="34" charset="0"/>
              </a:rPr>
              <a:t>It reduces sales opportunities and customer lifetime value, and chips away at good-will and patience, with even loyal customers becoming more open to the constant wooing of competitors. </a:t>
            </a:r>
          </a:p>
          <a:p>
            <a:pPr>
              <a:spcAft>
                <a:spcPts val="600"/>
              </a:spcAft>
              <a:buClr>
                <a:srgbClr val="003F48"/>
              </a:buClr>
            </a:pPr>
            <a:r>
              <a:rPr lang="en-GB" sz="900" dirty="0">
                <a:latin typeface="Avenir LT Pro 65 Medium" panose="020B0603020203020204" pitchFamily="34" charset="0"/>
              </a:rPr>
              <a:t>Just think of the last time you had a bad experience with a company – what did you do, complain? Or leave a negative review? Did you tell your friends? Or did you decide to spend your money elsewhere? Or was it all of these?</a:t>
            </a:r>
          </a:p>
        </p:txBody>
      </p:sp>
      <p:sp>
        <p:nvSpPr>
          <p:cNvPr id="4" name="Slide Number Placeholder 5">
            <a:extLst>
              <a:ext uri="{FF2B5EF4-FFF2-40B4-BE49-F238E27FC236}">
                <a16:creationId xmlns:a16="http://schemas.microsoft.com/office/drawing/2014/main" id="{25A57BF9-CC6E-965E-7CCB-E06E0DC79B17}"/>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20</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1E3CC0A0-E0BF-81F0-F623-0AA5B70C4914}"/>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pic>
        <p:nvPicPr>
          <p:cNvPr id="8" name="Picture 7">
            <a:extLst>
              <a:ext uri="{FF2B5EF4-FFF2-40B4-BE49-F238E27FC236}">
                <a16:creationId xmlns:a16="http://schemas.microsoft.com/office/drawing/2014/main" id="{05B5FACC-7DDA-A803-0F6A-610DDBA3D94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12" name="Straight Connector 11">
            <a:extLst>
              <a:ext uri="{FF2B5EF4-FFF2-40B4-BE49-F238E27FC236}">
                <a16:creationId xmlns:a16="http://schemas.microsoft.com/office/drawing/2014/main" id="{342BEB64-FE5A-6008-82BE-7788FE940140}"/>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C6F67E9-E4E7-3BE2-7366-C79CB7528AF4}"/>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983702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11964A-C195-4338-8AE6-B586558C2F56}"/>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3" name="Slide Number Placeholder 5">
            <a:extLst>
              <a:ext uri="{FF2B5EF4-FFF2-40B4-BE49-F238E27FC236}">
                <a16:creationId xmlns:a16="http://schemas.microsoft.com/office/drawing/2014/main" id="{F9970648-39A7-C7F4-367F-4323A032A4CA}"/>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21</a:t>
            </a:fld>
            <a:endParaRPr lang="en-GB" sz="754" b="1">
              <a:solidFill>
                <a:schemeClr val="tx1"/>
              </a:solidFill>
              <a:latin typeface="Avenir LT Pro 65 Medium" panose="020B0603020203020204" pitchFamily="34" charset="0"/>
            </a:endParaRPr>
          </a:p>
        </p:txBody>
      </p:sp>
      <p:pic>
        <p:nvPicPr>
          <p:cNvPr id="5" name="Picture 4">
            <a:extLst>
              <a:ext uri="{FF2B5EF4-FFF2-40B4-BE49-F238E27FC236}">
                <a16:creationId xmlns:a16="http://schemas.microsoft.com/office/drawing/2014/main" id="{1F447DFC-C9CC-983A-6979-AFD832FC09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9" name="Straight Connector 8">
            <a:extLst>
              <a:ext uri="{FF2B5EF4-FFF2-40B4-BE49-F238E27FC236}">
                <a16:creationId xmlns:a16="http://schemas.microsoft.com/office/drawing/2014/main" id="{AF3802E1-C6B0-205E-8AA7-59941527D6EA}"/>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26C747C-FE9E-2BDF-8A98-415CA0454B53}"/>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7" name="TextBox 16">
            <a:extLst>
              <a:ext uri="{FF2B5EF4-FFF2-40B4-BE49-F238E27FC236}">
                <a16:creationId xmlns:a16="http://schemas.microsoft.com/office/drawing/2014/main" id="{732AAE2A-C5B5-57C8-726A-7D2949882D0F}"/>
              </a:ext>
            </a:extLst>
          </p:cNvPr>
          <p:cNvSpPr txBox="1"/>
          <p:nvPr/>
        </p:nvSpPr>
        <p:spPr>
          <a:xfrm>
            <a:off x="475915" y="1275500"/>
            <a:ext cx="5456338" cy="1646605"/>
          </a:xfrm>
          <a:prstGeom prst="rect">
            <a:avLst/>
          </a:prstGeom>
          <a:noFill/>
        </p:spPr>
        <p:txBody>
          <a:bodyPr wrap="square" lIns="0">
            <a:spAutoFit/>
          </a:bodyPr>
          <a:lstStyle/>
          <a:p>
            <a:pPr>
              <a:spcAft>
                <a:spcPts val="600"/>
              </a:spcAft>
            </a:pPr>
            <a:r>
              <a:rPr lang="en-GB" sz="900" dirty="0">
                <a:latin typeface="Avenir LT Pro 65 Medium" panose="020B0603020203020204" pitchFamily="34" charset="0"/>
              </a:rPr>
              <a:t>Putting it bluntly, poor design and complexity is a simple way of leaving money on the table for your competitors.</a:t>
            </a:r>
          </a:p>
          <a:p>
            <a:pPr>
              <a:spcAft>
                <a:spcPts val="600"/>
              </a:spcAft>
            </a:pPr>
            <a:r>
              <a:rPr lang="en-GB" sz="900" dirty="0">
                <a:latin typeface="Avenir LT Pro 65 Medium" panose="020B0603020203020204" pitchFamily="34" charset="0"/>
              </a:rPr>
              <a:t>The good news is that poor design is easy to spot, and relatively easy to fix. </a:t>
            </a:r>
          </a:p>
          <a:p>
            <a:pPr>
              <a:spcAft>
                <a:spcPts val="600"/>
              </a:spcAft>
            </a:pPr>
            <a:r>
              <a:rPr lang="en-GB" sz="900" dirty="0">
                <a:latin typeface="Avenir LT Pro 65 Medium" panose="020B0603020203020204" pitchFamily="34" charset="0"/>
              </a:rPr>
              <a:t>By simplifying processes, interfaces, and communication, businesses can eliminate friction and create a smoother CX that benefits both customers and the company. </a:t>
            </a:r>
          </a:p>
          <a:p>
            <a:pPr>
              <a:spcAft>
                <a:spcPts val="600"/>
              </a:spcAft>
            </a:pPr>
            <a:r>
              <a:rPr lang="en-GB" sz="900" dirty="0">
                <a:latin typeface="Avenir LT Pro 65 Medium" panose="020B0603020203020204" pitchFamily="34" charset="0"/>
              </a:rPr>
              <a:t>However, it’s harder to resolve internal operational and technical issues like data hand-offs, inelegant and convoluted processes, discrepancies in quality and focus between departments, and poor KPIs.</a:t>
            </a:r>
          </a:p>
          <a:p>
            <a:pPr>
              <a:spcAft>
                <a:spcPts val="600"/>
              </a:spcAft>
            </a:pPr>
            <a:r>
              <a:rPr lang="en-GB" sz="900" dirty="0">
                <a:latin typeface="Avenir LT Pro 65 Medium" panose="020B0603020203020204" pitchFamily="34" charset="0"/>
              </a:rPr>
              <a:t>Fixing bad CX is a continuous process that requires prioritisation of customer needs and simplification whilst fostering a culture of test and learn to create more positive customer experiences.</a:t>
            </a:r>
          </a:p>
        </p:txBody>
      </p:sp>
    </p:spTree>
    <p:extLst>
      <p:ext uri="{BB962C8B-B14F-4D97-AF65-F5344CB8AC3E}">
        <p14:creationId xmlns:p14="http://schemas.microsoft.com/office/powerpoint/2010/main" val="3250812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A8FFE5-2E9D-0FC9-E01F-CB92A6BB35A4}"/>
              </a:ext>
            </a:extLst>
          </p:cNvPr>
          <p:cNvSpPr/>
          <p:nvPr/>
        </p:nvSpPr>
        <p:spPr>
          <a:xfrm>
            <a:off x="340029" y="1306659"/>
            <a:ext cx="5531381" cy="2604942"/>
          </a:xfrm>
          <a:prstGeom prst="rect">
            <a:avLst/>
          </a:prstGeom>
        </p:spPr>
        <p:txBody>
          <a:bodyPr wrap="square" lIns="0" numCol="1" spcCol="180000">
            <a:noAutofit/>
          </a:bodyPr>
          <a:lstStyle/>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Create a company culture that empowers and rewards all employees to go the extra mile.</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Make it easy for customers to get consistent and seamless help however and whenever they want through assisted service channels or self-service options such as knowledge bases, or chatbots.</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Focus on resolving customer issues quickly and efficiently to show customers the business’ appreciation of their time and commitment to their satisfaction.</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Reduce customer waiting times through efficient processes, adequate staffing, transparency and managed expectations.</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Train employees on customer service best practices and how to deliver exceptional experiences.</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Give employees the autonomy and resources to resolve customer issues effectively in the customer’s interest.</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Personalise interactions based on customer data and behaviours whether messages, product recommendations, or just using their name.</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Introduce surprise and delight initiatives to further wow customers at opportune times.</a:t>
            </a:r>
          </a:p>
        </p:txBody>
      </p:sp>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22</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9" y="779070"/>
            <a:ext cx="405213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HOW TO IMPROVE CX THROUGH SERVICE…</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10" name="Straight Connector 9">
            <a:extLst>
              <a:ext uri="{FF2B5EF4-FFF2-40B4-BE49-F238E27FC236}">
                <a16:creationId xmlns:a16="http://schemas.microsoft.com/office/drawing/2014/main" id="{9A828434-1188-C937-1C7C-C532AA31E209}"/>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A49C680-3DE8-34FA-9EF7-2C49B2A2C4F2}"/>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430583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A8FFE5-2E9D-0FC9-E01F-CB92A6BB35A4}"/>
              </a:ext>
            </a:extLst>
          </p:cNvPr>
          <p:cNvSpPr/>
          <p:nvPr/>
        </p:nvSpPr>
        <p:spPr>
          <a:xfrm>
            <a:off x="475917" y="1306659"/>
            <a:ext cx="3670259" cy="1773091"/>
          </a:xfrm>
          <a:prstGeom prst="rect">
            <a:avLst/>
          </a:prstGeom>
        </p:spPr>
        <p:txBody>
          <a:bodyPr wrap="square" lIns="0" numCol="1" spcCol="180000">
            <a:noAutofit/>
          </a:bodyPr>
          <a:lstStyle/>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Map all the touchpoints a customer has with the business, from initial awareness to after-sales interactions, to spot identify opportunities for improvement along the end-to-end journey.</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Involve customers in the design process to get interactive feedback on needs and pain-points rather than wait until final testing or release.</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Simplify customer processes and back-office procedures and make them as easy to follow as possible. </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Use clear language and avoid jargon and technical terms that customers may not understand.</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Make sure the website, app, retail stores and other touchpoints are easy for the customer to navigate and use.</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Walk customers through processes step-by-step and offer helpful resources.</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475916" y="779070"/>
            <a:ext cx="4797121"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…AND DESIGN</a:t>
            </a:r>
          </a:p>
        </p:txBody>
      </p:sp>
      <p:sp>
        <p:nvSpPr>
          <p:cNvPr id="3" name="TextBox 2">
            <a:extLst>
              <a:ext uri="{FF2B5EF4-FFF2-40B4-BE49-F238E27FC236}">
                <a16:creationId xmlns:a16="http://schemas.microsoft.com/office/drawing/2014/main" id="{6D12D892-FAF0-9F99-774E-9D2480AB075E}"/>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8" name="Slide Number Placeholder 5">
            <a:extLst>
              <a:ext uri="{FF2B5EF4-FFF2-40B4-BE49-F238E27FC236}">
                <a16:creationId xmlns:a16="http://schemas.microsoft.com/office/drawing/2014/main" id="{0113B189-7EC1-99FA-6248-55D8E71C2A9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23</a:t>
            </a:fld>
            <a:endParaRPr lang="en-GB" sz="754" b="1">
              <a:solidFill>
                <a:schemeClr val="tx1"/>
              </a:solidFill>
              <a:latin typeface="Avenir LT Pro 65 Medium" panose="020B0603020203020204" pitchFamily="34" charset="0"/>
            </a:endParaRPr>
          </a:p>
        </p:txBody>
      </p:sp>
      <p:pic>
        <p:nvPicPr>
          <p:cNvPr id="9" name="Picture 8">
            <a:extLst>
              <a:ext uri="{FF2B5EF4-FFF2-40B4-BE49-F238E27FC236}">
                <a16:creationId xmlns:a16="http://schemas.microsoft.com/office/drawing/2014/main" id="{30F6F889-3796-F23F-72B5-970026AFFB0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13" name="Straight Connector 12">
            <a:extLst>
              <a:ext uri="{FF2B5EF4-FFF2-40B4-BE49-F238E27FC236}">
                <a16:creationId xmlns:a16="http://schemas.microsoft.com/office/drawing/2014/main" id="{2CF3F59A-79AA-D521-5422-295CF0324144}"/>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EF3E2DF-4733-DADD-5BA9-37980F2FE5DF}"/>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6" name="TextBox 15">
            <a:extLst>
              <a:ext uri="{FF2B5EF4-FFF2-40B4-BE49-F238E27FC236}">
                <a16:creationId xmlns:a16="http://schemas.microsoft.com/office/drawing/2014/main" id="{86E0280C-E273-8209-29CF-6A55102365FD}"/>
              </a:ext>
            </a:extLst>
          </p:cNvPr>
          <p:cNvSpPr txBox="1"/>
          <p:nvPr/>
        </p:nvSpPr>
        <p:spPr>
          <a:xfrm>
            <a:off x="4346154" y="1354633"/>
            <a:ext cx="1525257" cy="687368"/>
          </a:xfrm>
          <a:prstGeom prst="rect">
            <a:avLst/>
          </a:prstGeom>
          <a:solidFill>
            <a:srgbClr val="003F48">
              <a:alpha val="20000"/>
            </a:srgbClr>
          </a:solidFill>
        </p:spPr>
        <p:txBody>
          <a:bodyPr wrap="square" rtlCol="0">
            <a:spAutoFit/>
          </a:bodyPr>
          <a:lstStyle/>
          <a:p>
            <a:pPr algn="r" defTabSz="574700">
              <a:spcAft>
                <a:spcPts val="754"/>
              </a:spcAft>
              <a:defRPr/>
            </a:pPr>
            <a:r>
              <a:rPr lang="en-GB" sz="800" dirty="0">
                <a:solidFill>
                  <a:prstClr val="black"/>
                </a:solidFill>
                <a:latin typeface="Avenir LT Pro 65 Medium" panose="020B0603020203020204" pitchFamily="34" charset="0"/>
              </a:rPr>
              <a:t>“Everything should be made as simple as possible, but not simpler.”</a:t>
            </a:r>
          </a:p>
          <a:p>
            <a:pPr algn="r" defTabSz="574700">
              <a:spcAft>
                <a:spcPts val="754"/>
              </a:spcAft>
              <a:defRPr/>
            </a:pPr>
            <a:r>
              <a:rPr lang="en-GB" sz="800" b="1" i="1" dirty="0">
                <a:solidFill>
                  <a:srgbClr val="003F48"/>
                </a:solidFill>
                <a:latin typeface="Avenir LT Pro 65 Medium" panose="020B0603020203020204" pitchFamily="34" charset="0"/>
              </a:rPr>
              <a:t>Albert Einstein</a:t>
            </a:r>
          </a:p>
        </p:txBody>
      </p:sp>
    </p:spTree>
    <p:extLst>
      <p:ext uri="{BB962C8B-B14F-4D97-AF65-F5344CB8AC3E}">
        <p14:creationId xmlns:p14="http://schemas.microsoft.com/office/powerpoint/2010/main" val="152685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5DE907-084F-2D80-E5EB-425ECA363273}"/>
              </a:ext>
            </a:extLst>
          </p:cNvPr>
          <p:cNvSpPr/>
          <p:nvPr/>
        </p:nvSpPr>
        <p:spPr>
          <a:xfrm>
            <a:off x="251197" y="1296951"/>
            <a:ext cx="5620214" cy="703478"/>
          </a:xfrm>
          <a:prstGeom prst="rect">
            <a:avLst/>
          </a:prstGeom>
        </p:spPr>
        <p:txBody>
          <a:bodyPr wrap="square" numCol="1" spcCol="360000">
            <a:noAutofit/>
          </a:bodyPr>
          <a:lstStyle/>
          <a:p>
            <a:pPr>
              <a:spcAft>
                <a:spcPts val="600"/>
              </a:spcAft>
            </a:pPr>
            <a:r>
              <a:rPr lang="en-GB" sz="900" dirty="0">
                <a:latin typeface="Avenir LT Pro 65 Medium" panose="020B0603020203020204" pitchFamily="34" charset="0"/>
              </a:rPr>
              <a:t>The customer journey refers to all the interactions a customer has with your brand, products, or services. </a:t>
            </a:r>
          </a:p>
          <a:p>
            <a:pPr>
              <a:spcAft>
                <a:spcPts val="600"/>
              </a:spcAft>
            </a:pPr>
            <a:r>
              <a:rPr lang="en-GB" sz="900" dirty="0">
                <a:latin typeface="Avenir LT Pro 65 Medium" panose="020B0603020203020204" pitchFamily="34" charset="0"/>
              </a:rPr>
              <a:t>It describes the entire end-to-end experience from the moment they first become aware of your brand through to purchasing, support, advocacy and beyond.</a:t>
            </a:r>
          </a:p>
          <a:p>
            <a:pPr>
              <a:spcAft>
                <a:spcPts val="600"/>
              </a:spcAft>
            </a:pPr>
            <a:r>
              <a:rPr lang="en-GB" sz="900" dirty="0">
                <a:latin typeface="Avenir LT Pro 65 Medium" panose="020B0603020203020204" pitchFamily="34" charset="0"/>
              </a:rPr>
              <a:t>It’s not a single, universal customer journey because every customer is different and will encounter the business and make decisions in their own unique way. </a:t>
            </a:r>
          </a:p>
          <a:p>
            <a:pPr>
              <a:spcAft>
                <a:spcPts val="600"/>
              </a:spcAft>
            </a:pPr>
            <a:r>
              <a:rPr lang="en-GB" sz="900" dirty="0">
                <a:latin typeface="Avenir LT Pro 65 Medium" panose="020B0603020203020204" pitchFamily="34" charset="0"/>
              </a:rPr>
              <a:t>Consequently, it must be adaptable to enable tailored marketing, sales, customer service and fulfilment strategies according to segment objectives and treatment principles. </a:t>
            </a:r>
          </a:p>
          <a:p>
            <a:pPr>
              <a:spcAft>
                <a:spcPts val="600"/>
              </a:spcAft>
            </a:pPr>
            <a:r>
              <a:rPr lang="en-GB" sz="900" dirty="0">
                <a:latin typeface="Avenir LT Pro 65 Medium" panose="020B0603020203020204" pitchFamily="34" charset="0"/>
              </a:rPr>
              <a:t>A good customer journey is one that seamlessly meets the customer's needs at every step of the way, recognising their likely thoughts, feelings and concerns before, during and after each step. </a:t>
            </a:r>
          </a:p>
          <a:p>
            <a:pPr>
              <a:spcAft>
                <a:spcPts val="600"/>
              </a:spcAft>
            </a:pPr>
            <a:r>
              <a:rPr lang="en-GB" sz="900" dirty="0">
                <a:latin typeface="Avenir LT Pro 65 Medium" panose="020B0603020203020204" pitchFamily="34" charset="0"/>
              </a:rPr>
              <a:t>This means understanding customers at each stage of their journey is crucial to ensuring the experience and actions are tailored to resonate with them at each touchpoint. </a:t>
            </a:r>
          </a:p>
        </p:txBody>
      </p:sp>
      <p:sp>
        <p:nvSpPr>
          <p:cNvPr id="9" name="Title 1">
            <a:extLst>
              <a:ext uri="{FF2B5EF4-FFF2-40B4-BE49-F238E27FC236}">
                <a16:creationId xmlns:a16="http://schemas.microsoft.com/office/drawing/2014/main" id="{6D17DE38-C92A-C6C7-DCBC-6D2C93EEF473}"/>
              </a:ext>
            </a:extLst>
          </p:cNvPr>
          <p:cNvSpPr txBox="1">
            <a:spLocks/>
          </p:cNvSpPr>
          <p:nvPr/>
        </p:nvSpPr>
        <p:spPr>
          <a:xfrm>
            <a:off x="306396" y="779070"/>
            <a:ext cx="4498855" cy="277178"/>
          </a:xfrm>
          <a:prstGeom prst="rect">
            <a:avLst/>
          </a:prstGeom>
          <a:noFill/>
        </p:spPr>
        <p:txBody>
          <a:bodyPr vert="horz" wrap="square" lIns="54304"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CUSTOMER JOURNEYS</a:t>
            </a:r>
          </a:p>
        </p:txBody>
      </p:sp>
      <p:pic>
        <p:nvPicPr>
          <p:cNvPr id="11" name="Picture 10">
            <a:extLst>
              <a:ext uri="{FF2B5EF4-FFF2-40B4-BE49-F238E27FC236}">
                <a16:creationId xmlns:a16="http://schemas.microsoft.com/office/drawing/2014/main" id="{2C748677-43FB-CF51-8E5B-014058F08FF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3" name="Slide Number Placeholder 5">
            <a:extLst>
              <a:ext uri="{FF2B5EF4-FFF2-40B4-BE49-F238E27FC236}">
                <a16:creationId xmlns:a16="http://schemas.microsoft.com/office/drawing/2014/main" id="{553AB832-CCEF-E285-5172-52386E8CC927}"/>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24</a:t>
            </a:fld>
            <a:endParaRPr lang="en-GB" sz="754" dirty="0">
              <a:latin typeface="Avenir LT Pro 65 Medium" panose="020B0603020203020204" pitchFamily="34" charset="0"/>
            </a:endParaRPr>
          </a:p>
        </p:txBody>
      </p:sp>
      <p:sp>
        <p:nvSpPr>
          <p:cNvPr id="4" name="TextBox 3">
            <a:extLst>
              <a:ext uri="{FF2B5EF4-FFF2-40B4-BE49-F238E27FC236}">
                <a16:creationId xmlns:a16="http://schemas.microsoft.com/office/drawing/2014/main" id="{B1B97EAC-E3D6-3DA6-D85A-1632C6893199}"/>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cxnSp>
        <p:nvCxnSpPr>
          <p:cNvPr id="2" name="Straight Connector 1">
            <a:extLst>
              <a:ext uri="{FF2B5EF4-FFF2-40B4-BE49-F238E27FC236}">
                <a16:creationId xmlns:a16="http://schemas.microsoft.com/office/drawing/2014/main" id="{B6290B40-9091-9C67-9548-7BAE19FF0CA8}"/>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5A42F1B-EE6A-2CAD-9DA6-5736C3031D1A}"/>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224567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D582F0-9AD1-85B8-5AA6-29CA6C8B2C7D}"/>
              </a:ext>
            </a:extLst>
          </p:cNvPr>
          <p:cNvSpPr/>
          <p:nvPr/>
        </p:nvSpPr>
        <p:spPr>
          <a:xfrm>
            <a:off x="1577787" y="1292851"/>
            <a:ext cx="4404089" cy="2554581"/>
          </a:xfrm>
          <a:prstGeom prst="rect">
            <a:avLst/>
          </a:prstGeom>
        </p:spPr>
        <p:txBody>
          <a:bodyPr wrap="square" numCol="1" spcCol="360000">
            <a:noAutofit/>
          </a:bodyPr>
          <a:lstStyle/>
          <a:p>
            <a:pPr>
              <a:spcAft>
                <a:spcPts val="357"/>
              </a:spcAft>
            </a:pPr>
            <a:r>
              <a:rPr lang="en-GB" sz="900" dirty="0">
                <a:latin typeface="Avenir LT Pro 65 Medium" panose="020B0603020203020204" pitchFamily="34" charset="0"/>
              </a:rPr>
              <a:t>A customer journey is like a map of the road to get from A to B but designed to help the organisation navigate customers efficiently through the business. </a:t>
            </a:r>
          </a:p>
          <a:p>
            <a:pPr>
              <a:spcAft>
                <a:spcPts val="357"/>
              </a:spcAft>
            </a:pPr>
            <a:r>
              <a:rPr lang="en-GB" sz="900" dirty="0">
                <a:latin typeface="Avenir LT Pro 65 Medium" panose="020B0603020203020204" pitchFamily="34" charset="0"/>
              </a:rPr>
              <a:t>It visually maps out the ideal pathway, processes, experience and feelings for the customer at each stage of the journey. </a:t>
            </a:r>
          </a:p>
          <a:p>
            <a:pPr>
              <a:spcAft>
                <a:spcPts val="357"/>
              </a:spcAft>
            </a:pPr>
            <a:r>
              <a:rPr lang="en-GB" sz="900" dirty="0">
                <a:latin typeface="Avenir LT Pro 65 Medium" panose="020B0603020203020204" pitchFamily="34" charset="0"/>
              </a:rPr>
              <a:t>The customer journey map encompasses all interactions, whether initiated by the customer or the business, and all touchpoints, such as social media, telephone and self-serve. </a:t>
            </a:r>
          </a:p>
          <a:p>
            <a:pPr>
              <a:spcAft>
                <a:spcPts val="357"/>
              </a:spcAft>
            </a:pPr>
            <a:r>
              <a:rPr lang="en-GB" sz="900" dirty="0">
                <a:latin typeface="Avenir LT Pro 65 Medium" panose="020B0603020203020204" pitchFamily="34" charset="0"/>
              </a:rPr>
              <a:t>Visualising the customer journey helps the business identify areas to improve and ensure smooth, positive customer experiences.</a:t>
            </a:r>
          </a:p>
        </p:txBody>
      </p:sp>
      <p:pic>
        <p:nvPicPr>
          <p:cNvPr id="11" name="Picture 10">
            <a:extLst>
              <a:ext uri="{FF2B5EF4-FFF2-40B4-BE49-F238E27FC236}">
                <a16:creationId xmlns:a16="http://schemas.microsoft.com/office/drawing/2014/main" id="{FB674781-2719-41D8-9CA1-A22B5808568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4" name="TextBox 3">
            <a:extLst>
              <a:ext uri="{FF2B5EF4-FFF2-40B4-BE49-F238E27FC236}">
                <a16:creationId xmlns:a16="http://schemas.microsoft.com/office/drawing/2014/main" id="{5481807A-BFC4-4CE2-76FD-4C2E620998CF}"/>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6" name="Slide Number Placeholder 5">
            <a:extLst>
              <a:ext uri="{FF2B5EF4-FFF2-40B4-BE49-F238E27FC236}">
                <a16:creationId xmlns:a16="http://schemas.microsoft.com/office/drawing/2014/main" id="{CA0C9EA9-3385-8109-ABD4-B9E709449A3B}"/>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25</a:t>
            </a:fld>
            <a:endParaRPr lang="en-GB" sz="754" b="1">
              <a:solidFill>
                <a:schemeClr val="tx1"/>
              </a:solidFill>
              <a:latin typeface="Avenir LT Pro 65 Medium" panose="020B0603020203020204" pitchFamily="34" charset="0"/>
            </a:endParaRPr>
          </a:p>
        </p:txBody>
      </p:sp>
      <p:cxnSp>
        <p:nvCxnSpPr>
          <p:cNvPr id="3" name="Straight Connector 2">
            <a:extLst>
              <a:ext uri="{FF2B5EF4-FFF2-40B4-BE49-F238E27FC236}">
                <a16:creationId xmlns:a16="http://schemas.microsoft.com/office/drawing/2014/main" id="{B2275C26-D9B9-41CA-450C-2E865061987C}"/>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0073A98-A054-7D44-2763-656EDECA9B35}"/>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8" name="Graphic 7" descr="Map with pin with solid fill">
            <a:extLst>
              <a:ext uri="{FF2B5EF4-FFF2-40B4-BE49-F238E27FC236}">
                <a16:creationId xmlns:a16="http://schemas.microsoft.com/office/drawing/2014/main" id="{22064219-9128-3522-858B-64F38A62F6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5619" y="1189577"/>
            <a:ext cx="1100906" cy="1100906"/>
          </a:xfrm>
          <a:prstGeom prst="rect">
            <a:avLst/>
          </a:prstGeom>
          <a:effectLst>
            <a:glow rad="38100">
              <a:srgbClr val="003F48">
                <a:alpha val="40000"/>
              </a:srgbClr>
            </a:glow>
          </a:effectLst>
        </p:spPr>
      </p:pic>
    </p:spTree>
    <p:extLst>
      <p:ext uri="{BB962C8B-B14F-4D97-AF65-F5344CB8AC3E}">
        <p14:creationId xmlns:p14="http://schemas.microsoft.com/office/powerpoint/2010/main" val="3062930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5DE907-084F-2D80-E5EB-425ECA363273}"/>
              </a:ext>
            </a:extLst>
          </p:cNvPr>
          <p:cNvSpPr/>
          <p:nvPr/>
        </p:nvSpPr>
        <p:spPr>
          <a:xfrm>
            <a:off x="251197" y="1296951"/>
            <a:ext cx="4458916" cy="703478"/>
          </a:xfrm>
          <a:prstGeom prst="rect">
            <a:avLst/>
          </a:prstGeom>
        </p:spPr>
        <p:txBody>
          <a:bodyPr wrap="square" numCol="1" spcCol="360000">
            <a:noAutofit/>
          </a:bodyPr>
          <a:lstStyle/>
          <a:p>
            <a:pPr>
              <a:spcAft>
                <a:spcPts val="357"/>
              </a:spcAft>
            </a:pPr>
            <a:r>
              <a:rPr lang="en-GB" sz="800" dirty="0">
                <a:latin typeface="Avenir LT Pro 65 Medium" panose="020B0603020203020204" pitchFamily="34" charset="0"/>
              </a:rPr>
              <a:t>Customer journeys describe the customer’s full end-to-end experience as they progress through the steps of a business’ processes to achieve their objective. </a:t>
            </a:r>
          </a:p>
          <a:p>
            <a:pPr>
              <a:spcAft>
                <a:spcPts val="357"/>
              </a:spcAft>
            </a:pPr>
            <a:r>
              <a:rPr lang="en-GB" sz="800" dirty="0">
                <a:latin typeface="Avenir LT Pro 65 Medium" panose="020B0603020203020204" pitchFamily="34" charset="0"/>
              </a:rPr>
              <a:t>Defined processes may already exist for customer interaction scenarios such as opening an account, purchasing products, paying a bill, or getting help for an issue.</a:t>
            </a:r>
          </a:p>
          <a:p>
            <a:pPr>
              <a:spcAft>
                <a:spcPts val="357"/>
              </a:spcAft>
            </a:pPr>
            <a:r>
              <a:rPr lang="en-GB" sz="800" dirty="0">
                <a:latin typeface="Avenir LT Pro 65 Medium" panose="020B0603020203020204" pitchFamily="34" charset="0"/>
              </a:rPr>
              <a:t>However, they may be inefficient, not documented, not consider customer pain-points, or just not designed for the customer.</a:t>
            </a:r>
          </a:p>
          <a:p>
            <a:pPr>
              <a:spcAft>
                <a:spcPts val="357"/>
              </a:spcAft>
            </a:pPr>
            <a:r>
              <a:rPr lang="en-GB" sz="800" dirty="0">
                <a:latin typeface="Avenir LT Pro 65 Medium" panose="020B0603020203020204" pitchFamily="34" charset="0"/>
              </a:rPr>
              <a:t>Where to start depends on where the business is already so, whether it’s a completely new process or a re-design of an existing one, consider:</a:t>
            </a:r>
          </a:p>
        </p:txBody>
      </p:sp>
      <p:sp>
        <p:nvSpPr>
          <p:cNvPr id="28" name="Rectangle 27">
            <a:extLst>
              <a:ext uri="{FF2B5EF4-FFF2-40B4-BE49-F238E27FC236}">
                <a16:creationId xmlns:a16="http://schemas.microsoft.com/office/drawing/2014/main" id="{BB4E5A58-FCD3-D0AA-CC48-F070374FEDF1}"/>
              </a:ext>
            </a:extLst>
          </p:cNvPr>
          <p:cNvSpPr/>
          <p:nvPr/>
        </p:nvSpPr>
        <p:spPr>
          <a:xfrm>
            <a:off x="596661" y="2539699"/>
            <a:ext cx="5159843" cy="667108"/>
          </a:xfrm>
          <a:prstGeom prst="rect">
            <a:avLst/>
          </a:prstGeom>
        </p:spPr>
        <p:txBody>
          <a:bodyPr wrap="square" numCol="1" spcCol="360000">
            <a:noAutofit/>
          </a:bodyPr>
          <a:lstStyle/>
          <a:p>
            <a:pPr marL="101830" indent="-101830">
              <a:spcAft>
                <a:spcPts val="754"/>
              </a:spcAft>
              <a:buClr>
                <a:srgbClr val="003F48"/>
              </a:buClr>
              <a:buFont typeface="Wingdings" panose="05000000000000000000" pitchFamily="2" charset="2"/>
              <a:buChar char="§"/>
            </a:pPr>
            <a:r>
              <a:rPr lang="en-GB" sz="800" dirty="0">
                <a:latin typeface="Avenir LT Pro 65 Medium" panose="020B0603020203020204" pitchFamily="34" charset="0"/>
              </a:rPr>
              <a:t>Where could have the greatest positive impact on experience?</a:t>
            </a:r>
          </a:p>
          <a:p>
            <a:pPr marL="101830" indent="-101830">
              <a:spcAft>
                <a:spcPts val="754"/>
              </a:spcAft>
              <a:buClr>
                <a:srgbClr val="003F48"/>
              </a:buClr>
              <a:buFont typeface="Wingdings" panose="05000000000000000000" pitchFamily="2" charset="2"/>
              <a:buChar char="§"/>
            </a:pPr>
            <a:r>
              <a:rPr lang="en-GB" sz="800" dirty="0">
                <a:latin typeface="Avenir LT Pro 65 Medium" panose="020B0603020203020204" pitchFamily="34" charset="0"/>
              </a:rPr>
              <a:t>Which processes are frequented the most by customers?</a:t>
            </a:r>
          </a:p>
          <a:p>
            <a:pPr marL="101830" indent="-101830">
              <a:spcAft>
                <a:spcPts val="754"/>
              </a:spcAft>
              <a:buClr>
                <a:srgbClr val="003F48"/>
              </a:buClr>
              <a:buFont typeface="Wingdings" panose="05000000000000000000" pitchFamily="2" charset="2"/>
              <a:buChar char="§"/>
            </a:pPr>
            <a:r>
              <a:rPr lang="en-GB" sz="800" dirty="0">
                <a:latin typeface="Avenir LT Pro 65 Medium" panose="020B0603020203020204" pitchFamily="34" charset="0"/>
              </a:rPr>
              <a:t>Where are the customer pain-points, e.g., in purchasing or service?</a:t>
            </a:r>
          </a:p>
          <a:p>
            <a:pPr marL="101830" indent="-101830">
              <a:spcAft>
                <a:spcPts val="754"/>
              </a:spcAft>
              <a:buClr>
                <a:srgbClr val="003F48"/>
              </a:buClr>
              <a:buFont typeface="Wingdings" panose="05000000000000000000" pitchFamily="2" charset="2"/>
              <a:buChar char="§"/>
            </a:pPr>
            <a:r>
              <a:rPr lang="en-GB" sz="800" dirty="0">
                <a:latin typeface="Avenir LT Pro 65 Medium" panose="020B0603020203020204" pitchFamily="34" charset="0"/>
              </a:rPr>
              <a:t>Focus on a single process to start with and to learn about the approach</a:t>
            </a:r>
          </a:p>
          <a:p>
            <a:pPr marL="101830" indent="-101830">
              <a:spcAft>
                <a:spcPts val="754"/>
              </a:spcAft>
              <a:buClr>
                <a:srgbClr val="003F48"/>
              </a:buClr>
              <a:buFont typeface="Wingdings" panose="05000000000000000000" pitchFamily="2" charset="2"/>
              <a:buChar char="§"/>
            </a:pPr>
            <a:r>
              <a:rPr lang="en-GB" sz="800" dirty="0">
                <a:latin typeface="Avenir LT Pro 65 Medium" panose="020B0603020203020204" pitchFamily="34" charset="0"/>
              </a:rPr>
              <a:t>Aim to create a good first impression with customers through onboarding</a:t>
            </a:r>
          </a:p>
        </p:txBody>
      </p:sp>
      <p:sp>
        <p:nvSpPr>
          <p:cNvPr id="9" name="Title 1">
            <a:extLst>
              <a:ext uri="{FF2B5EF4-FFF2-40B4-BE49-F238E27FC236}">
                <a16:creationId xmlns:a16="http://schemas.microsoft.com/office/drawing/2014/main" id="{6D17DE38-C92A-C6C7-DCBC-6D2C93EEF473}"/>
              </a:ext>
            </a:extLst>
          </p:cNvPr>
          <p:cNvSpPr txBox="1">
            <a:spLocks/>
          </p:cNvSpPr>
          <p:nvPr/>
        </p:nvSpPr>
        <p:spPr>
          <a:xfrm>
            <a:off x="306396" y="779070"/>
            <a:ext cx="4498855" cy="277178"/>
          </a:xfrm>
          <a:prstGeom prst="rect">
            <a:avLst/>
          </a:prstGeom>
          <a:noFill/>
        </p:spPr>
        <p:txBody>
          <a:bodyPr vert="horz" wrap="square" lIns="54304"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a:solidFill>
                  <a:srgbClr val="003F48"/>
                </a:solidFill>
                <a:latin typeface="Avenir LT Pro 65 Medium" panose="020B0603020203020204" pitchFamily="34" charset="0"/>
              </a:rPr>
              <a:t>WHERE TO START A CUSTOMER JOURNEY</a:t>
            </a:r>
          </a:p>
        </p:txBody>
      </p:sp>
      <p:pic>
        <p:nvPicPr>
          <p:cNvPr id="11" name="Picture 10">
            <a:extLst>
              <a:ext uri="{FF2B5EF4-FFF2-40B4-BE49-F238E27FC236}">
                <a16:creationId xmlns:a16="http://schemas.microsoft.com/office/drawing/2014/main" id="{2C748677-43FB-CF51-8E5B-014058F08FF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3" name="Slide Number Placeholder 5">
            <a:extLst>
              <a:ext uri="{FF2B5EF4-FFF2-40B4-BE49-F238E27FC236}">
                <a16:creationId xmlns:a16="http://schemas.microsoft.com/office/drawing/2014/main" id="{553AB832-CCEF-E285-5172-52386E8CC927}"/>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26</a:t>
            </a:fld>
            <a:endParaRPr lang="en-GB" sz="754" dirty="0">
              <a:latin typeface="Avenir LT Pro 65 Medium" panose="020B0603020203020204" pitchFamily="34" charset="0"/>
            </a:endParaRPr>
          </a:p>
        </p:txBody>
      </p:sp>
      <p:sp>
        <p:nvSpPr>
          <p:cNvPr id="4" name="TextBox 3">
            <a:extLst>
              <a:ext uri="{FF2B5EF4-FFF2-40B4-BE49-F238E27FC236}">
                <a16:creationId xmlns:a16="http://schemas.microsoft.com/office/drawing/2014/main" id="{B1B97EAC-E3D6-3DA6-D85A-1632C6893199}"/>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cxnSp>
        <p:nvCxnSpPr>
          <p:cNvPr id="2" name="Straight Connector 1">
            <a:extLst>
              <a:ext uri="{FF2B5EF4-FFF2-40B4-BE49-F238E27FC236}">
                <a16:creationId xmlns:a16="http://schemas.microsoft.com/office/drawing/2014/main" id="{B6290B40-9091-9C67-9548-7BAE19FF0CA8}"/>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5A42F1B-EE6A-2CAD-9DA6-5736C3031D1A}"/>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10" name="Graphic 9" descr="Illustrator with solid fill">
            <a:extLst>
              <a:ext uri="{FF2B5EF4-FFF2-40B4-BE49-F238E27FC236}">
                <a16:creationId xmlns:a16="http://schemas.microsoft.com/office/drawing/2014/main" id="{673B4E18-64E5-B428-7573-0F103D9EF8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886325" y="1355664"/>
            <a:ext cx="985086" cy="985086"/>
          </a:xfrm>
          <a:prstGeom prst="rect">
            <a:avLst/>
          </a:prstGeom>
          <a:effectLst>
            <a:glow rad="38100">
              <a:srgbClr val="003F48">
                <a:alpha val="40000"/>
              </a:srgbClr>
            </a:glow>
          </a:effectLst>
        </p:spPr>
      </p:pic>
    </p:spTree>
    <p:extLst>
      <p:ext uri="{BB962C8B-B14F-4D97-AF65-F5344CB8AC3E}">
        <p14:creationId xmlns:p14="http://schemas.microsoft.com/office/powerpoint/2010/main" val="2183478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533DCFA-CBE1-4C40-6E42-E99C0AB6EFA4}"/>
              </a:ext>
            </a:extLst>
          </p:cNvPr>
          <p:cNvSpPr/>
          <p:nvPr/>
        </p:nvSpPr>
        <p:spPr>
          <a:xfrm>
            <a:off x="739537" y="1323609"/>
            <a:ext cx="5242340" cy="317978"/>
          </a:xfrm>
          <a:prstGeom prst="rect">
            <a:avLst/>
          </a:prstGeom>
        </p:spPr>
        <p:txBody>
          <a:bodyPr wrap="square" lIns="21379" tIns="21379" rIns="21379" bIns="106898" numCol="1" spcCol="360000">
            <a:noAutofit/>
          </a:bodyPr>
          <a:lstStyle/>
          <a:p>
            <a:pPr algn="just"/>
            <a:r>
              <a:rPr lang="en-GB" sz="800" b="1" dirty="0">
                <a:solidFill>
                  <a:srgbClr val="003F48"/>
                </a:solidFill>
                <a:latin typeface="Avenir LT Pro 65 Medium" panose="020B0603020203020204" pitchFamily="34" charset="0"/>
              </a:rPr>
              <a:t>Understand your customers</a:t>
            </a:r>
          </a:p>
          <a:p>
            <a:pPr algn="just"/>
            <a:r>
              <a:rPr lang="en-GB" sz="800" dirty="0">
                <a:latin typeface="Avenir LT Pro 65 Medium" panose="020B0603020203020204" pitchFamily="34" charset="0"/>
              </a:rPr>
              <a:t>Who are they, what do they do, what do they want, and why? </a:t>
            </a:r>
          </a:p>
          <a:p>
            <a:pPr algn="just"/>
            <a:endParaRPr lang="en-GB" sz="800" dirty="0">
              <a:latin typeface="Avenir LT Pro 65 Medium" panose="020B0603020203020204" pitchFamily="34" charset="0"/>
            </a:endParaRPr>
          </a:p>
        </p:txBody>
      </p:sp>
      <p:sp>
        <p:nvSpPr>
          <p:cNvPr id="32" name="Rectangle 31">
            <a:extLst>
              <a:ext uri="{FF2B5EF4-FFF2-40B4-BE49-F238E27FC236}">
                <a16:creationId xmlns:a16="http://schemas.microsoft.com/office/drawing/2014/main" id="{C2765F6E-EC67-F15B-A5C8-CEFCFC825581}"/>
              </a:ext>
            </a:extLst>
          </p:cNvPr>
          <p:cNvSpPr/>
          <p:nvPr/>
        </p:nvSpPr>
        <p:spPr>
          <a:xfrm>
            <a:off x="739537" y="2086220"/>
            <a:ext cx="5242340" cy="317978"/>
          </a:xfrm>
          <a:prstGeom prst="rect">
            <a:avLst/>
          </a:prstGeom>
        </p:spPr>
        <p:txBody>
          <a:bodyPr wrap="square" lIns="21379" tIns="21379" rIns="21379" bIns="106898" numCol="1" spcCol="360000">
            <a:noAutofit/>
          </a:bodyPr>
          <a:lstStyle/>
          <a:p>
            <a:pPr algn="just"/>
            <a:r>
              <a:rPr lang="en-GB" sz="800" b="1">
                <a:solidFill>
                  <a:srgbClr val="003F48"/>
                </a:solidFill>
                <a:latin typeface="Avenir LT Pro 65 Medium" panose="020B0603020203020204" pitchFamily="34" charset="0"/>
              </a:rPr>
              <a:t>Lay out the main stages of the linear process</a:t>
            </a:r>
          </a:p>
          <a:p>
            <a:pPr algn="just"/>
            <a:r>
              <a:rPr lang="en-GB" sz="800">
                <a:latin typeface="Avenir LT Pro 65 Medium" panose="020B0603020203020204" pitchFamily="34" charset="0"/>
              </a:rPr>
              <a:t>This will be the main route of the journey, such as awareness, booking, paying, delivery, experiencing, support.</a:t>
            </a:r>
          </a:p>
          <a:p>
            <a:pPr algn="just"/>
            <a:endParaRPr lang="en-GB" sz="800">
              <a:latin typeface="Avenir LT Pro 65 Medium" panose="020B0603020203020204" pitchFamily="34" charset="0"/>
            </a:endParaRPr>
          </a:p>
        </p:txBody>
      </p:sp>
      <p:sp>
        <p:nvSpPr>
          <p:cNvPr id="33" name="Rectangle 32">
            <a:extLst>
              <a:ext uri="{FF2B5EF4-FFF2-40B4-BE49-F238E27FC236}">
                <a16:creationId xmlns:a16="http://schemas.microsoft.com/office/drawing/2014/main" id="{D8984A13-4EA2-99F0-EFEB-290DFB972CE5}"/>
              </a:ext>
            </a:extLst>
          </p:cNvPr>
          <p:cNvSpPr/>
          <p:nvPr/>
        </p:nvSpPr>
        <p:spPr>
          <a:xfrm>
            <a:off x="739537" y="2467526"/>
            <a:ext cx="5242340" cy="317978"/>
          </a:xfrm>
          <a:prstGeom prst="rect">
            <a:avLst/>
          </a:prstGeom>
        </p:spPr>
        <p:txBody>
          <a:bodyPr wrap="square" lIns="21379" tIns="21379" rIns="21379" bIns="106898" numCol="1" spcCol="360000">
            <a:noAutofit/>
          </a:bodyPr>
          <a:lstStyle/>
          <a:p>
            <a:pPr algn="just"/>
            <a:r>
              <a:rPr lang="en-GB" sz="800" b="1" dirty="0">
                <a:solidFill>
                  <a:srgbClr val="003F48"/>
                </a:solidFill>
                <a:latin typeface="Avenir LT Pro 65 Medium" panose="020B0603020203020204" pitchFamily="34" charset="0"/>
              </a:rPr>
              <a:t>Incorporate customer goals for each stage</a:t>
            </a:r>
          </a:p>
          <a:p>
            <a:pPr algn="just"/>
            <a:r>
              <a:rPr lang="en-GB" sz="800" dirty="0">
                <a:latin typeface="Avenir LT Pro 65 Medium" panose="020B0603020203020204" pitchFamily="34" charset="0"/>
              </a:rPr>
              <a:t>What do they want to achieve, what do they expect? Set using research, feedback and subject matter experts.</a:t>
            </a:r>
          </a:p>
          <a:p>
            <a:pPr algn="just"/>
            <a:endParaRPr lang="en-GB" sz="800" dirty="0">
              <a:latin typeface="Avenir LT Pro 65 Medium" panose="020B0603020203020204" pitchFamily="34" charset="0"/>
            </a:endParaRPr>
          </a:p>
        </p:txBody>
      </p:sp>
      <p:sp>
        <p:nvSpPr>
          <p:cNvPr id="34" name="Rectangle 33">
            <a:extLst>
              <a:ext uri="{FF2B5EF4-FFF2-40B4-BE49-F238E27FC236}">
                <a16:creationId xmlns:a16="http://schemas.microsoft.com/office/drawing/2014/main" id="{E130305C-3622-D2EF-3214-398ACE65A176}"/>
              </a:ext>
            </a:extLst>
          </p:cNvPr>
          <p:cNvSpPr/>
          <p:nvPr/>
        </p:nvSpPr>
        <p:spPr>
          <a:xfrm>
            <a:off x="739537" y="3230137"/>
            <a:ext cx="5242340" cy="317978"/>
          </a:xfrm>
          <a:prstGeom prst="rect">
            <a:avLst/>
          </a:prstGeom>
        </p:spPr>
        <p:txBody>
          <a:bodyPr wrap="square" lIns="21379" tIns="21379" rIns="21379" bIns="106898" numCol="1" spcCol="360000">
            <a:noAutofit/>
          </a:bodyPr>
          <a:lstStyle/>
          <a:p>
            <a:pPr algn="just"/>
            <a:r>
              <a:rPr lang="en-GB" sz="800" b="1">
                <a:solidFill>
                  <a:srgbClr val="003F48"/>
                </a:solidFill>
                <a:latin typeface="Avenir LT Pro 65 Medium" panose="020B0603020203020204" pitchFamily="34" charset="0"/>
              </a:rPr>
              <a:t>Add in the supporting features and functions that support each step</a:t>
            </a:r>
          </a:p>
          <a:p>
            <a:pPr algn="just"/>
            <a:r>
              <a:rPr lang="en-GB" sz="800">
                <a:latin typeface="Avenir LT Pro 65 Medium" panose="020B0603020203020204" pitchFamily="34" charset="0"/>
              </a:rPr>
              <a:t>E.g. the entry and exit points, what information is exchanged, which touchpoints, who and what is involved?</a:t>
            </a:r>
          </a:p>
        </p:txBody>
      </p:sp>
      <p:sp>
        <p:nvSpPr>
          <p:cNvPr id="41" name="Rectangle 40">
            <a:extLst>
              <a:ext uri="{FF2B5EF4-FFF2-40B4-BE49-F238E27FC236}">
                <a16:creationId xmlns:a16="http://schemas.microsoft.com/office/drawing/2014/main" id="{7F955752-8F83-7C4D-CD65-9BCDCA76E817}"/>
              </a:ext>
            </a:extLst>
          </p:cNvPr>
          <p:cNvSpPr/>
          <p:nvPr/>
        </p:nvSpPr>
        <p:spPr>
          <a:xfrm>
            <a:off x="739537" y="1704914"/>
            <a:ext cx="5242340" cy="317978"/>
          </a:xfrm>
          <a:prstGeom prst="rect">
            <a:avLst/>
          </a:prstGeom>
        </p:spPr>
        <p:txBody>
          <a:bodyPr wrap="square" lIns="21379" tIns="21379" rIns="21379" bIns="106898" numCol="1" spcCol="360000">
            <a:noAutofit/>
          </a:bodyPr>
          <a:lstStyle/>
          <a:p>
            <a:pPr algn="just"/>
            <a:r>
              <a:rPr lang="en-GB" sz="800" b="1" dirty="0">
                <a:solidFill>
                  <a:srgbClr val="003F48"/>
                </a:solidFill>
                <a:latin typeface="Avenir LT Pro 65 Medium" panose="020B0603020203020204" pitchFamily="34" charset="0"/>
              </a:rPr>
              <a:t>Understand your existing processes</a:t>
            </a:r>
          </a:p>
          <a:p>
            <a:pPr algn="just"/>
            <a:r>
              <a:rPr lang="en-GB" sz="800" dirty="0">
                <a:latin typeface="Avenir LT Pro 65 Medium" panose="020B0603020203020204" pitchFamily="34" charset="0"/>
              </a:rPr>
              <a:t>What are the good bits and pain-points? Be honest, get customer feedback, research what good looks like.</a:t>
            </a:r>
          </a:p>
          <a:p>
            <a:pPr algn="just"/>
            <a:endParaRPr lang="en-GB" sz="800" dirty="0">
              <a:latin typeface="Avenir LT Pro 65 Medium" panose="020B0603020203020204" pitchFamily="34" charset="0"/>
            </a:endParaRPr>
          </a:p>
        </p:txBody>
      </p:sp>
      <p:sp>
        <p:nvSpPr>
          <p:cNvPr id="42" name="Rectangle 41">
            <a:extLst>
              <a:ext uri="{FF2B5EF4-FFF2-40B4-BE49-F238E27FC236}">
                <a16:creationId xmlns:a16="http://schemas.microsoft.com/office/drawing/2014/main" id="{A2FBA3C5-EAB4-2CA3-7261-4248F844A405}"/>
              </a:ext>
            </a:extLst>
          </p:cNvPr>
          <p:cNvSpPr/>
          <p:nvPr/>
        </p:nvSpPr>
        <p:spPr>
          <a:xfrm>
            <a:off x="739537" y="3611443"/>
            <a:ext cx="5242340" cy="317978"/>
          </a:xfrm>
          <a:prstGeom prst="rect">
            <a:avLst/>
          </a:prstGeom>
        </p:spPr>
        <p:txBody>
          <a:bodyPr wrap="square" lIns="21379" tIns="21379" rIns="21379" bIns="106898" numCol="1" spcCol="360000">
            <a:noAutofit/>
          </a:bodyPr>
          <a:lstStyle/>
          <a:p>
            <a:pPr algn="just"/>
            <a:r>
              <a:rPr lang="en-GB" sz="800" b="1" dirty="0">
                <a:solidFill>
                  <a:srgbClr val="003F48"/>
                </a:solidFill>
                <a:latin typeface="Avenir LT Pro 65 Medium" panose="020B0603020203020204" pitchFamily="34" charset="0"/>
              </a:rPr>
              <a:t>Review each stage and the whole journey</a:t>
            </a:r>
          </a:p>
          <a:p>
            <a:pPr algn="just"/>
            <a:r>
              <a:rPr lang="en-GB" sz="800" dirty="0">
                <a:latin typeface="Avenir LT Pro 65 Medium" panose="020B0603020203020204" pitchFamily="34" charset="0"/>
              </a:rPr>
              <a:t>How will customers feel? Could any part be improved to enhance their experience?</a:t>
            </a:r>
          </a:p>
        </p:txBody>
      </p:sp>
      <p:sp>
        <p:nvSpPr>
          <p:cNvPr id="9" name="Rectangle 8">
            <a:extLst>
              <a:ext uri="{FF2B5EF4-FFF2-40B4-BE49-F238E27FC236}">
                <a16:creationId xmlns:a16="http://schemas.microsoft.com/office/drawing/2014/main" id="{77A9CCC5-B40E-37ED-2EC7-2F9FB685872F}"/>
              </a:ext>
            </a:extLst>
          </p:cNvPr>
          <p:cNvSpPr/>
          <p:nvPr/>
        </p:nvSpPr>
        <p:spPr>
          <a:xfrm>
            <a:off x="739537" y="2848832"/>
            <a:ext cx="5242340" cy="317978"/>
          </a:xfrm>
          <a:prstGeom prst="rect">
            <a:avLst/>
          </a:prstGeom>
        </p:spPr>
        <p:txBody>
          <a:bodyPr wrap="square" lIns="21379" tIns="21379" rIns="21379" bIns="106898" numCol="1" spcCol="360000">
            <a:noAutofit/>
          </a:bodyPr>
          <a:lstStyle/>
          <a:p>
            <a:pPr algn="just"/>
            <a:r>
              <a:rPr lang="en-GB" sz="800" b="1" dirty="0">
                <a:solidFill>
                  <a:srgbClr val="003F48"/>
                </a:solidFill>
                <a:latin typeface="Avenir LT Pro 65 Medium" panose="020B0603020203020204" pitchFamily="34" charset="0"/>
              </a:rPr>
              <a:t>Design the process steps within each stage</a:t>
            </a:r>
          </a:p>
          <a:p>
            <a:pPr algn="just"/>
            <a:r>
              <a:rPr lang="en-GB" sz="800" dirty="0">
                <a:latin typeface="Avenir LT Pro 65 Medium" panose="020B0603020203020204" pitchFamily="34" charset="0"/>
              </a:rPr>
              <a:t>What would an ideal process be? How do others do it? What is the easiest and quickest for the customer?</a:t>
            </a:r>
          </a:p>
        </p:txBody>
      </p:sp>
      <p:grpSp>
        <p:nvGrpSpPr>
          <p:cNvPr id="43" name="Group 42">
            <a:extLst>
              <a:ext uri="{FF2B5EF4-FFF2-40B4-BE49-F238E27FC236}">
                <a16:creationId xmlns:a16="http://schemas.microsoft.com/office/drawing/2014/main" id="{09849292-ABD9-E8EC-A186-AB22AFB447A4}"/>
              </a:ext>
            </a:extLst>
          </p:cNvPr>
          <p:cNvGrpSpPr/>
          <p:nvPr/>
        </p:nvGrpSpPr>
        <p:grpSpPr>
          <a:xfrm>
            <a:off x="468202" y="1330765"/>
            <a:ext cx="222332" cy="222332"/>
            <a:chOff x="4847729" y="1798680"/>
            <a:chExt cx="374374" cy="374374"/>
          </a:xfrm>
        </p:grpSpPr>
        <p:sp>
          <p:nvSpPr>
            <p:cNvPr id="44" name="Oval 43">
              <a:extLst>
                <a:ext uri="{FF2B5EF4-FFF2-40B4-BE49-F238E27FC236}">
                  <a16:creationId xmlns:a16="http://schemas.microsoft.com/office/drawing/2014/main" id="{B26AE6E7-66B4-4FF8-6DE1-52EBA90CA400}"/>
                </a:ext>
              </a:extLst>
            </p:cNvPr>
            <p:cNvSpPr>
              <a:spLocks noChangeAspect="1"/>
            </p:cNvSpPr>
            <p:nvPr/>
          </p:nvSpPr>
          <p:spPr>
            <a:xfrm>
              <a:off x="4847729" y="1798680"/>
              <a:ext cx="374374" cy="374374"/>
            </a:xfrm>
            <a:prstGeom prst="ellipse">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45" name="Graphic 44" descr="User outline">
              <a:extLst>
                <a:ext uri="{FF2B5EF4-FFF2-40B4-BE49-F238E27FC236}">
                  <a16:creationId xmlns:a16="http://schemas.microsoft.com/office/drawing/2014/main" id="{9D27633A-8073-D99C-82F0-F19641236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98676" y="1849627"/>
              <a:ext cx="272481" cy="272481"/>
            </a:xfrm>
            <a:prstGeom prst="rect">
              <a:avLst/>
            </a:prstGeom>
            <a:effectLst>
              <a:glow rad="101600">
                <a:schemeClr val="accent3">
                  <a:satMod val="175000"/>
                  <a:alpha val="40000"/>
                </a:schemeClr>
              </a:glow>
            </a:effectLst>
          </p:spPr>
        </p:pic>
      </p:grpSp>
      <p:grpSp>
        <p:nvGrpSpPr>
          <p:cNvPr id="47" name="Group 46">
            <a:extLst>
              <a:ext uri="{FF2B5EF4-FFF2-40B4-BE49-F238E27FC236}">
                <a16:creationId xmlns:a16="http://schemas.microsoft.com/office/drawing/2014/main" id="{D21F43A3-B181-11B3-EDDE-D085485B90B9}"/>
              </a:ext>
            </a:extLst>
          </p:cNvPr>
          <p:cNvGrpSpPr/>
          <p:nvPr/>
        </p:nvGrpSpPr>
        <p:grpSpPr>
          <a:xfrm>
            <a:off x="468202" y="2095817"/>
            <a:ext cx="222332" cy="222332"/>
            <a:chOff x="4847729" y="2985057"/>
            <a:chExt cx="374374" cy="374374"/>
          </a:xfrm>
        </p:grpSpPr>
        <p:sp>
          <p:nvSpPr>
            <p:cNvPr id="49" name="Oval 48">
              <a:extLst>
                <a:ext uri="{FF2B5EF4-FFF2-40B4-BE49-F238E27FC236}">
                  <a16:creationId xmlns:a16="http://schemas.microsoft.com/office/drawing/2014/main" id="{68EBB860-B549-1AA5-CE83-4B29D76F7C99}"/>
                </a:ext>
              </a:extLst>
            </p:cNvPr>
            <p:cNvSpPr>
              <a:spLocks noChangeAspect="1"/>
            </p:cNvSpPr>
            <p:nvPr/>
          </p:nvSpPr>
          <p:spPr>
            <a:xfrm>
              <a:off x="4847729" y="2985057"/>
              <a:ext cx="374374" cy="374374"/>
            </a:xfrm>
            <a:prstGeom prst="ellipse">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50" name="Graphic 49" descr="Route (Two Pins With A Path) outline">
              <a:extLst>
                <a:ext uri="{FF2B5EF4-FFF2-40B4-BE49-F238E27FC236}">
                  <a16:creationId xmlns:a16="http://schemas.microsoft.com/office/drawing/2014/main" id="{A5263C0D-10B6-64D9-3732-2836AD3BEA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05182" y="3040436"/>
              <a:ext cx="258831" cy="258831"/>
            </a:xfrm>
            <a:prstGeom prst="rect">
              <a:avLst/>
            </a:prstGeom>
            <a:effectLst>
              <a:glow rad="101600">
                <a:schemeClr val="accent3">
                  <a:satMod val="175000"/>
                  <a:alpha val="40000"/>
                </a:schemeClr>
              </a:glow>
            </a:effectLst>
          </p:spPr>
        </p:pic>
      </p:grpSp>
      <p:grpSp>
        <p:nvGrpSpPr>
          <p:cNvPr id="51" name="Group 50">
            <a:extLst>
              <a:ext uri="{FF2B5EF4-FFF2-40B4-BE49-F238E27FC236}">
                <a16:creationId xmlns:a16="http://schemas.microsoft.com/office/drawing/2014/main" id="{0601C79B-C8BC-799D-E270-4EF9B4AA289A}"/>
              </a:ext>
            </a:extLst>
          </p:cNvPr>
          <p:cNvGrpSpPr/>
          <p:nvPr/>
        </p:nvGrpSpPr>
        <p:grpSpPr>
          <a:xfrm>
            <a:off x="468202" y="2478344"/>
            <a:ext cx="222332" cy="222332"/>
            <a:chOff x="4847729" y="3701215"/>
            <a:chExt cx="374374" cy="374374"/>
          </a:xfrm>
        </p:grpSpPr>
        <p:sp>
          <p:nvSpPr>
            <p:cNvPr id="53" name="Oval 52">
              <a:extLst>
                <a:ext uri="{FF2B5EF4-FFF2-40B4-BE49-F238E27FC236}">
                  <a16:creationId xmlns:a16="http://schemas.microsoft.com/office/drawing/2014/main" id="{3555BC20-6B43-8E23-3988-CDA5A6318B31}"/>
                </a:ext>
              </a:extLst>
            </p:cNvPr>
            <p:cNvSpPr>
              <a:spLocks noChangeAspect="1"/>
            </p:cNvSpPr>
            <p:nvPr/>
          </p:nvSpPr>
          <p:spPr>
            <a:xfrm>
              <a:off x="4847729" y="3701215"/>
              <a:ext cx="374374" cy="374374"/>
            </a:xfrm>
            <a:prstGeom prst="ellipse">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55" name="Graphic 54" descr="Bullseye outline">
              <a:extLst>
                <a:ext uri="{FF2B5EF4-FFF2-40B4-BE49-F238E27FC236}">
                  <a16:creationId xmlns:a16="http://schemas.microsoft.com/office/drawing/2014/main" id="{0FC9E7AD-FE1D-704B-B342-57B0948A54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8857" y="3757410"/>
              <a:ext cx="258831" cy="258831"/>
            </a:xfrm>
            <a:prstGeom prst="rect">
              <a:avLst/>
            </a:prstGeom>
            <a:effectLst>
              <a:glow rad="101600">
                <a:schemeClr val="accent3">
                  <a:satMod val="175000"/>
                  <a:alpha val="40000"/>
                </a:schemeClr>
              </a:glow>
            </a:effectLst>
          </p:spPr>
        </p:pic>
      </p:grpSp>
      <p:grpSp>
        <p:nvGrpSpPr>
          <p:cNvPr id="68" name="Group 67">
            <a:extLst>
              <a:ext uri="{FF2B5EF4-FFF2-40B4-BE49-F238E27FC236}">
                <a16:creationId xmlns:a16="http://schemas.microsoft.com/office/drawing/2014/main" id="{E13A40D7-29DF-8828-7229-C2197BFC240E}"/>
              </a:ext>
            </a:extLst>
          </p:cNvPr>
          <p:cNvGrpSpPr/>
          <p:nvPr/>
        </p:nvGrpSpPr>
        <p:grpSpPr>
          <a:xfrm>
            <a:off x="468202" y="3625925"/>
            <a:ext cx="222332" cy="222332"/>
            <a:chOff x="4847729" y="5020171"/>
            <a:chExt cx="374374" cy="374374"/>
          </a:xfrm>
        </p:grpSpPr>
        <p:sp>
          <p:nvSpPr>
            <p:cNvPr id="69" name="Oval 68">
              <a:extLst>
                <a:ext uri="{FF2B5EF4-FFF2-40B4-BE49-F238E27FC236}">
                  <a16:creationId xmlns:a16="http://schemas.microsoft.com/office/drawing/2014/main" id="{8DD532FB-894B-0288-AD3D-4898E355FB82}"/>
                </a:ext>
              </a:extLst>
            </p:cNvPr>
            <p:cNvSpPr>
              <a:spLocks noChangeAspect="1"/>
            </p:cNvSpPr>
            <p:nvPr/>
          </p:nvSpPr>
          <p:spPr>
            <a:xfrm>
              <a:off x="4847729" y="5020171"/>
              <a:ext cx="374374" cy="374374"/>
            </a:xfrm>
            <a:prstGeom prst="ellipse">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71" name="Graphic 70" descr="Continuous Improvement outline">
              <a:extLst>
                <a:ext uri="{FF2B5EF4-FFF2-40B4-BE49-F238E27FC236}">
                  <a16:creationId xmlns:a16="http://schemas.microsoft.com/office/drawing/2014/main" id="{A57D726E-1042-4F40-2DA6-86D77767B0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05500" y="5077943"/>
              <a:ext cx="258831" cy="258831"/>
            </a:xfrm>
            <a:prstGeom prst="rect">
              <a:avLst/>
            </a:prstGeom>
            <a:effectLst>
              <a:glow rad="101600">
                <a:schemeClr val="accent3">
                  <a:satMod val="175000"/>
                  <a:alpha val="40000"/>
                </a:schemeClr>
              </a:glow>
            </a:effectLst>
          </p:spPr>
        </p:pic>
      </p:grpSp>
      <p:grpSp>
        <p:nvGrpSpPr>
          <p:cNvPr id="72" name="Group 71">
            <a:extLst>
              <a:ext uri="{FF2B5EF4-FFF2-40B4-BE49-F238E27FC236}">
                <a16:creationId xmlns:a16="http://schemas.microsoft.com/office/drawing/2014/main" id="{079868CE-74BC-C90E-6860-BB7CEEE99882}"/>
              </a:ext>
            </a:extLst>
          </p:cNvPr>
          <p:cNvGrpSpPr/>
          <p:nvPr/>
        </p:nvGrpSpPr>
        <p:grpSpPr>
          <a:xfrm>
            <a:off x="468202" y="1713291"/>
            <a:ext cx="222332" cy="222332"/>
            <a:chOff x="4847729" y="2332232"/>
            <a:chExt cx="374374" cy="374374"/>
          </a:xfrm>
        </p:grpSpPr>
        <p:sp>
          <p:nvSpPr>
            <p:cNvPr id="73" name="Oval 72">
              <a:extLst>
                <a:ext uri="{FF2B5EF4-FFF2-40B4-BE49-F238E27FC236}">
                  <a16:creationId xmlns:a16="http://schemas.microsoft.com/office/drawing/2014/main" id="{4520CDEB-FA9C-22AE-3461-63DA51F0099F}"/>
                </a:ext>
              </a:extLst>
            </p:cNvPr>
            <p:cNvSpPr>
              <a:spLocks noChangeAspect="1"/>
            </p:cNvSpPr>
            <p:nvPr/>
          </p:nvSpPr>
          <p:spPr>
            <a:xfrm>
              <a:off x="4847729" y="2332232"/>
              <a:ext cx="374374" cy="374374"/>
            </a:xfrm>
            <a:prstGeom prst="ellipse">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74" name="Graphic 73" descr="Disconnected outline">
              <a:extLst>
                <a:ext uri="{FF2B5EF4-FFF2-40B4-BE49-F238E27FC236}">
                  <a16:creationId xmlns:a16="http://schemas.microsoft.com/office/drawing/2014/main" id="{C014F198-A2D8-1A00-4B8F-3482F7F9A5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09945" y="2385406"/>
              <a:ext cx="258831" cy="258831"/>
            </a:xfrm>
            <a:prstGeom prst="rect">
              <a:avLst/>
            </a:prstGeom>
            <a:effectLst>
              <a:glow rad="101600">
                <a:schemeClr val="accent3">
                  <a:satMod val="175000"/>
                  <a:alpha val="40000"/>
                </a:schemeClr>
              </a:glow>
            </a:effectLst>
          </p:spPr>
        </p:pic>
      </p:grpSp>
      <p:grpSp>
        <p:nvGrpSpPr>
          <p:cNvPr id="76" name="Group 75">
            <a:extLst>
              <a:ext uri="{FF2B5EF4-FFF2-40B4-BE49-F238E27FC236}">
                <a16:creationId xmlns:a16="http://schemas.microsoft.com/office/drawing/2014/main" id="{4FE02DB2-91BA-95F7-4E97-6F59711A1BB5}"/>
              </a:ext>
            </a:extLst>
          </p:cNvPr>
          <p:cNvGrpSpPr/>
          <p:nvPr/>
        </p:nvGrpSpPr>
        <p:grpSpPr>
          <a:xfrm>
            <a:off x="468202" y="2860870"/>
            <a:ext cx="222332" cy="222332"/>
            <a:chOff x="4847729" y="4308177"/>
            <a:chExt cx="374374" cy="374374"/>
          </a:xfrm>
        </p:grpSpPr>
        <p:sp>
          <p:nvSpPr>
            <p:cNvPr id="77" name="Oval 76">
              <a:extLst>
                <a:ext uri="{FF2B5EF4-FFF2-40B4-BE49-F238E27FC236}">
                  <a16:creationId xmlns:a16="http://schemas.microsoft.com/office/drawing/2014/main" id="{C8BD9C0C-21E1-505D-DA60-0FEDF910DAF0}"/>
                </a:ext>
              </a:extLst>
            </p:cNvPr>
            <p:cNvSpPr>
              <a:spLocks noChangeAspect="1"/>
            </p:cNvSpPr>
            <p:nvPr/>
          </p:nvSpPr>
          <p:spPr>
            <a:xfrm>
              <a:off x="4847729" y="4308177"/>
              <a:ext cx="374374" cy="374374"/>
            </a:xfrm>
            <a:prstGeom prst="ellipse">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84" name="Graphic 83" descr="Chevron arrows outline">
              <a:extLst>
                <a:ext uri="{FF2B5EF4-FFF2-40B4-BE49-F238E27FC236}">
                  <a16:creationId xmlns:a16="http://schemas.microsoft.com/office/drawing/2014/main" id="{560E2B3B-0D0A-E343-D01D-20A2832390A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905183" y="4360454"/>
              <a:ext cx="258831" cy="258831"/>
            </a:xfrm>
            <a:prstGeom prst="rect">
              <a:avLst/>
            </a:prstGeom>
            <a:effectLst>
              <a:glow rad="101600">
                <a:schemeClr val="accent3">
                  <a:satMod val="175000"/>
                  <a:alpha val="40000"/>
                </a:schemeClr>
              </a:glow>
            </a:effectLst>
          </p:spPr>
        </p:pic>
      </p:grpSp>
      <p:grpSp>
        <p:nvGrpSpPr>
          <p:cNvPr id="86" name="Group 85">
            <a:extLst>
              <a:ext uri="{FF2B5EF4-FFF2-40B4-BE49-F238E27FC236}">
                <a16:creationId xmlns:a16="http://schemas.microsoft.com/office/drawing/2014/main" id="{59F93574-965E-74CF-7BAF-4CF29FF2C65D}"/>
              </a:ext>
            </a:extLst>
          </p:cNvPr>
          <p:cNvGrpSpPr/>
          <p:nvPr/>
        </p:nvGrpSpPr>
        <p:grpSpPr>
          <a:xfrm>
            <a:off x="468202" y="3243396"/>
            <a:ext cx="222332" cy="222332"/>
            <a:chOff x="1386979" y="5029765"/>
            <a:chExt cx="374374" cy="374374"/>
          </a:xfrm>
        </p:grpSpPr>
        <p:sp>
          <p:nvSpPr>
            <p:cNvPr id="87" name="Oval 86">
              <a:extLst>
                <a:ext uri="{FF2B5EF4-FFF2-40B4-BE49-F238E27FC236}">
                  <a16:creationId xmlns:a16="http://schemas.microsoft.com/office/drawing/2014/main" id="{C4FC867A-3EE3-E079-9921-BC8C5A26CE8D}"/>
                </a:ext>
              </a:extLst>
            </p:cNvPr>
            <p:cNvSpPr>
              <a:spLocks noChangeAspect="1"/>
            </p:cNvSpPr>
            <p:nvPr/>
          </p:nvSpPr>
          <p:spPr>
            <a:xfrm>
              <a:off x="1386979" y="5029765"/>
              <a:ext cx="374374" cy="374374"/>
            </a:xfrm>
            <a:prstGeom prst="ellipse">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89" name="Graphic 88" descr="Good Inventory outline">
              <a:extLst>
                <a:ext uri="{FF2B5EF4-FFF2-40B4-BE49-F238E27FC236}">
                  <a16:creationId xmlns:a16="http://schemas.microsoft.com/office/drawing/2014/main" id="{C2BD9D6C-49DE-51AC-E842-32F4309C597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43402" y="5085127"/>
              <a:ext cx="248873" cy="248873"/>
            </a:xfrm>
            <a:prstGeom prst="rect">
              <a:avLst/>
            </a:prstGeom>
            <a:effectLst>
              <a:glow rad="101600">
                <a:schemeClr val="accent3">
                  <a:satMod val="175000"/>
                  <a:alpha val="40000"/>
                </a:schemeClr>
              </a:glow>
            </a:effectLst>
          </p:spPr>
        </p:pic>
      </p:grpSp>
      <p:sp>
        <p:nvSpPr>
          <p:cNvPr id="13" name="Title 1">
            <a:extLst>
              <a:ext uri="{FF2B5EF4-FFF2-40B4-BE49-F238E27FC236}">
                <a16:creationId xmlns:a16="http://schemas.microsoft.com/office/drawing/2014/main" id="{6E4ED564-03B8-1768-5A37-7B6C33373F42}"/>
              </a:ext>
            </a:extLst>
          </p:cNvPr>
          <p:cNvSpPr txBox="1">
            <a:spLocks/>
          </p:cNvSpPr>
          <p:nvPr/>
        </p:nvSpPr>
        <p:spPr>
          <a:xfrm>
            <a:off x="414738" y="792683"/>
            <a:ext cx="4020200" cy="277178"/>
          </a:xfrm>
          <a:prstGeom prst="rect">
            <a:avLst/>
          </a:prstGeom>
          <a:noFill/>
        </p:spPr>
        <p:txBody>
          <a:bodyPr vert="horz" wrap="square" lIns="54304"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a:solidFill>
                  <a:srgbClr val="003F48"/>
                </a:solidFill>
                <a:latin typeface="Avenir LT Pro 65 Medium" panose="020B0603020203020204" pitchFamily="34" charset="0"/>
              </a:rPr>
              <a:t>DEFINING A CUSTOMER JOURNEY</a:t>
            </a:r>
          </a:p>
        </p:txBody>
      </p:sp>
      <p:pic>
        <p:nvPicPr>
          <p:cNvPr id="8" name="Picture 7">
            <a:extLst>
              <a:ext uri="{FF2B5EF4-FFF2-40B4-BE49-F238E27FC236}">
                <a16:creationId xmlns:a16="http://schemas.microsoft.com/office/drawing/2014/main" id="{CF7D220A-49E8-59D3-0B48-9F9762BF306D}"/>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2" name="TextBox 1">
            <a:extLst>
              <a:ext uri="{FF2B5EF4-FFF2-40B4-BE49-F238E27FC236}">
                <a16:creationId xmlns:a16="http://schemas.microsoft.com/office/drawing/2014/main" id="{1471976A-AE9D-8C32-7CF5-C901FCD5D753}"/>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4" name="Slide Number Placeholder 5">
            <a:extLst>
              <a:ext uri="{FF2B5EF4-FFF2-40B4-BE49-F238E27FC236}">
                <a16:creationId xmlns:a16="http://schemas.microsoft.com/office/drawing/2014/main" id="{94CBEC40-42EA-CF3D-878A-9C02827EA712}"/>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27</a:t>
            </a:fld>
            <a:endParaRPr lang="en-GB" sz="754" b="1">
              <a:solidFill>
                <a:schemeClr val="tx1"/>
              </a:solidFill>
              <a:latin typeface="Avenir LT Pro 65 Medium" panose="020B0603020203020204" pitchFamily="34" charset="0"/>
            </a:endParaRPr>
          </a:p>
        </p:txBody>
      </p:sp>
      <p:cxnSp>
        <p:nvCxnSpPr>
          <p:cNvPr id="3" name="Straight Connector 2">
            <a:extLst>
              <a:ext uri="{FF2B5EF4-FFF2-40B4-BE49-F238E27FC236}">
                <a16:creationId xmlns:a16="http://schemas.microsoft.com/office/drawing/2014/main" id="{67B4A88A-1BA7-C4A5-D122-C9EDA7210E97}"/>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19326C2-26DD-0C8B-D5D3-14E3590DA950}"/>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742086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3A2B80-85D8-4483-A112-3A5904F56EDB}"/>
              </a:ext>
            </a:extLst>
          </p:cNvPr>
          <p:cNvSpPr/>
          <p:nvPr/>
        </p:nvSpPr>
        <p:spPr>
          <a:xfrm>
            <a:off x="241776" y="1302476"/>
            <a:ext cx="5567010" cy="1989733"/>
          </a:xfrm>
          <a:prstGeom prst="rect">
            <a:avLst/>
          </a:prstGeom>
        </p:spPr>
        <p:txBody>
          <a:bodyPr wrap="square" numCol="3" spcCol="360000">
            <a:noAutofit/>
          </a:bodyPr>
          <a:lstStyle/>
          <a:p>
            <a:pPr>
              <a:spcAft>
                <a:spcPts val="475"/>
              </a:spcAft>
              <a:buClr>
                <a:srgbClr val="003F48"/>
              </a:buClr>
            </a:pPr>
            <a:r>
              <a:rPr lang="en-GB" sz="800" b="1" dirty="0">
                <a:solidFill>
                  <a:srgbClr val="003F48"/>
                </a:solidFill>
                <a:latin typeface="Avenir LT Pro 65 Medium" panose="020B0603020203020204" pitchFamily="34" charset="0"/>
              </a:rPr>
              <a:t>Motivations?</a:t>
            </a:r>
            <a:br>
              <a:rPr lang="en-GB" sz="800" b="1" dirty="0">
                <a:solidFill>
                  <a:srgbClr val="003F48"/>
                </a:solidFill>
                <a:latin typeface="Avenir LT Pro 65 Medium" panose="020B0603020203020204" pitchFamily="34" charset="0"/>
              </a:rPr>
            </a:br>
            <a:r>
              <a:rPr lang="en-GB" sz="800" dirty="0">
                <a:solidFill>
                  <a:srgbClr val="003F48"/>
                </a:solidFill>
                <a:latin typeface="Avenir LT Pro 65 Medium" panose="020B0603020203020204" pitchFamily="34" charset="0"/>
              </a:rPr>
              <a:t>e.g. lifestyle, interests, situation</a:t>
            </a:r>
            <a:endParaRPr lang="en-GB" sz="800" b="1" dirty="0">
              <a:solidFill>
                <a:srgbClr val="003F48"/>
              </a:solidFill>
              <a:latin typeface="Avenir LT Pro 65 Medium" panose="020B0603020203020204" pitchFamily="34" charset="0"/>
            </a:endParaRPr>
          </a:p>
          <a:p>
            <a:pPr>
              <a:spcAft>
                <a:spcPts val="475"/>
              </a:spcAft>
              <a:buClr>
                <a:srgbClr val="003F48"/>
              </a:buClr>
            </a:pPr>
            <a:r>
              <a:rPr lang="en-GB" sz="800" b="1" dirty="0">
                <a:solidFill>
                  <a:srgbClr val="003F48"/>
                </a:solidFill>
                <a:latin typeface="Avenir LT Pro 65 Medium" panose="020B0603020203020204" pitchFamily="34" charset="0"/>
              </a:rPr>
              <a:t>User needs?</a:t>
            </a:r>
            <a:br>
              <a:rPr lang="en-GB" sz="800" b="1" dirty="0">
                <a:solidFill>
                  <a:srgbClr val="003F48"/>
                </a:solidFill>
                <a:latin typeface="Avenir LT Pro 65 Medium" panose="020B0603020203020204" pitchFamily="34" charset="0"/>
              </a:rPr>
            </a:br>
            <a:r>
              <a:rPr lang="en-GB" sz="800" dirty="0">
                <a:solidFill>
                  <a:srgbClr val="003F48"/>
                </a:solidFill>
                <a:latin typeface="Avenir LT Pro 65 Medium" panose="020B0603020203020204" pitchFamily="34" charset="0"/>
              </a:rPr>
              <a:t>e.g. looking for X, when</a:t>
            </a:r>
          </a:p>
          <a:p>
            <a:pPr>
              <a:spcAft>
                <a:spcPts val="475"/>
              </a:spcAft>
              <a:buClr>
                <a:srgbClr val="003F48"/>
              </a:buClr>
            </a:pPr>
            <a:r>
              <a:rPr lang="en-GB" sz="800" b="1" dirty="0">
                <a:solidFill>
                  <a:srgbClr val="003F48"/>
                </a:solidFill>
                <a:latin typeface="Avenir LT Pro 65 Medium" panose="020B0603020203020204" pitchFamily="34" charset="0"/>
              </a:rPr>
              <a:t>Customer emotion?</a:t>
            </a:r>
            <a:br>
              <a:rPr lang="en-GB" sz="800" b="1" dirty="0">
                <a:solidFill>
                  <a:srgbClr val="003F48"/>
                </a:solidFill>
                <a:latin typeface="Avenir LT Pro 65 Medium" panose="020B0603020203020204" pitchFamily="34" charset="0"/>
              </a:rPr>
            </a:br>
            <a:r>
              <a:rPr lang="en-GB" sz="800" dirty="0">
                <a:solidFill>
                  <a:srgbClr val="003F48"/>
                </a:solidFill>
                <a:latin typeface="Avenir LT Pro 65 Medium" panose="020B0603020203020204" pitchFamily="34" charset="0"/>
              </a:rPr>
              <a:t>e.g. how should they feel</a:t>
            </a:r>
          </a:p>
          <a:p>
            <a:pPr>
              <a:spcAft>
                <a:spcPts val="475"/>
              </a:spcAft>
              <a:buClr>
                <a:srgbClr val="003F48"/>
              </a:buClr>
            </a:pPr>
            <a:r>
              <a:rPr lang="en-GB" sz="800" b="1" dirty="0">
                <a:solidFill>
                  <a:srgbClr val="003F48"/>
                </a:solidFill>
                <a:latin typeface="Avenir LT Pro 65 Medium" panose="020B0603020203020204" pitchFamily="34" charset="0"/>
              </a:rPr>
              <a:t>Entry points</a:t>
            </a:r>
            <a:r>
              <a:rPr lang="en-GB" sz="800" dirty="0">
                <a:solidFill>
                  <a:srgbClr val="003F48"/>
                </a:solidFill>
                <a:latin typeface="Avenir LT Pro 65 Medium" panose="020B0603020203020204" pitchFamily="34" charset="0"/>
              </a:rPr>
              <a:t> </a:t>
            </a:r>
            <a:r>
              <a:rPr lang="en-GB" sz="800" b="1" dirty="0">
                <a:solidFill>
                  <a:srgbClr val="003F48"/>
                </a:solidFill>
                <a:latin typeface="Avenir LT Pro 65 Medium" panose="020B0603020203020204" pitchFamily="34" charset="0"/>
              </a:rPr>
              <a:t>to the journey?</a:t>
            </a:r>
            <a:br>
              <a:rPr lang="en-GB" sz="800" dirty="0">
                <a:solidFill>
                  <a:srgbClr val="003F48"/>
                </a:solidFill>
                <a:latin typeface="Avenir LT Pro 65 Medium" panose="020B0603020203020204" pitchFamily="34" charset="0"/>
              </a:rPr>
            </a:br>
            <a:r>
              <a:rPr lang="en-GB" sz="800" dirty="0">
                <a:solidFill>
                  <a:srgbClr val="003F48"/>
                </a:solidFill>
                <a:latin typeface="Avenir LT Pro 65 Medium" panose="020B0603020203020204" pitchFamily="34" charset="0"/>
              </a:rPr>
              <a:t>e.g. media prompts, friends</a:t>
            </a:r>
          </a:p>
          <a:p>
            <a:pPr>
              <a:spcAft>
                <a:spcPts val="475"/>
              </a:spcAft>
              <a:buClr>
                <a:srgbClr val="003F48"/>
              </a:buClr>
            </a:pPr>
            <a:r>
              <a:rPr lang="en-GB" sz="800" b="1" dirty="0">
                <a:solidFill>
                  <a:srgbClr val="003F48"/>
                </a:solidFill>
                <a:latin typeface="Avenir LT Pro 65 Medium" panose="020B0603020203020204" pitchFamily="34" charset="0"/>
              </a:rPr>
              <a:t>Triggers</a:t>
            </a:r>
            <a:r>
              <a:rPr lang="en-GB" sz="800" dirty="0">
                <a:solidFill>
                  <a:srgbClr val="003F48"/>
                </a:solidFill>
                <a:latin typeface="Avenir LT Pro 65 Medium" panose="020B0603020203020204" pitchFamily="34" charset="0"/>
              </a:rPr>
              <a:t> </a:t>
            </a:r>
            <a:r>
              <a:rPr lang="en-GB" sz="800" b="1" dirty="0">
                <a:solidFill>
                  <a:srgbClr val="003F48"/>
                </a:solidFill>
                <a:latin typeface="Avenir LT Pro 65 Medium" panose="020B0603020203020204" pitchFamily="34" charset="0"/>
              </a:rPr>
              <a:t>to start the journey?</a:t>
            </a:r>
            <a:br>
              <a:rPr lang="en-GB" sz="800" dirty="0">
                <a:solidFill>
                  <a:srgbClr val="003F48"/>
                </a:solidFill>
                <a:latin typeface="Avenir LT Pro 65 Medium" panose="020B0603020203020204" pitchFamily="34" charset="0"/>
              </a:rPr>
            </a:br>
            <a:r>
              <a:rPr lang="en-GB" sz="800" dirty="0">
                <a:solidFill>
                  <a:srgbClr val="003F48"/>
                </a:solidFill>
                <a:latin typeface="Avenir LT Pro 65 Medium" panose="020B0603020203020204" pitchFamily="34" charset="0"/>
              </a:rPr>
              <a:t>e.g. social, event</a:t>
            </a:r>
          </a:p>
          <a:p>
            <a:pPr>
              <a:spcAft>
                <a:spcPts val="475"/>
              </a:spcAft>
              <a:buClr>
                <a:srgbClr val="003F48"/>
              </a:buClr>
            </a:pPr>
            <a:r>
              <a:rPr lang="en-GB" sz="800" b="1" dirty="0">
                <a:solidFill>
                  <a:srgbClr val="003F48"/>
                </a:solidFill>
                <a:latin typeface="Avenir LT Pro 65 Medium" panose="020B0603020203020204" pitchFamily="34" charset="0"/>
              </a:rPr>
              <a:t>Stages</a:t>
            </a:r>
            <a:r>
              <a:rPr lang="en-GB" sz="800" dirty="0">
                <a:solidFill>
                  <a:srgbClr val="003F48"/>
                </a:solidFill>
                <a:latin typeface="Avenir LT Pro 65 Medium" panose="020B0603020203020204" pitchFamily="34" charset="0"/>
              </a:rPr>
              <a:t> </a:t>
            </a:r>
            <a:r>
              <a:rPr lang="en-GB" sz="800" b="1" dirty="0">
                <a:solidFill>
                  <a:srgbClr val="003F48"/>
                </a:solidFill>
                <a:latin typeface="Avenir LT Pro 65 Medium" panose="020B0603020203020204" pitchFamily="34" charset="0"/>
              </a:rPr>
              <a:t>of the journey?</a:t>
            </a:r>
            <a:br>
              <a:rPr lang="en-GB" sz="800" dirty="0">
                <a:solidFill>
                  <a:srgbClr val="003F48"/>
                </a:solidFill>
                <a:latin typeface="Avenir LT Pro 65 Medium" panose="020B0603020203020204" pitchFamily="34" charset="0"/>
              </a:rPr>
            </a:br>
            <a:r>
              <a:rPr lang="en-GB" sz="800" dirty="0">
                <a:solidFill>
                  <a:srgbClr val="003F48"/>
                </a:solidFill>
                <a:latin typeface="Avenir LT Pro 65 Medium" panose="020B0603020203020204" pitchFamily="34" charset="0"/>
              </a:rPr>
              <a:t>e.g. thinking, planning, delivery</a:t>
            </a:r>
          </a:p>
          <a:p>
            <a:pPr>
              <a:spcAft>
                <a:spcPts val="475"/>
              </a:spcAft>
              <a:buClr>
                <a:srgbClr val="003F48"/>
              </a:buClr>
            </a:pPr>
            <a:r>
              <a:rPr lang="en-GB" sz="800" b="1" dirty="0">
                <a:solidFill>
                  <a:srgbClr val="003F48"/>
                </a:solidFill>
                <a:latin typeface="Avenir LT Pro 65 Medium" panose="020B0603020203020204" pitchFamily="34" charset="0"/>
              </a:rPr>
              <a:t>Steps</a:t>
            </a:r>
            <a:r>
              <a:rPr lang="en-GB" sz="800" dirty="0">
                <a:solidFill>
                  <a:srgbClr val="003F48"/>
                </a:solidFill>
                <a:latin typeface="Avenir LT Pro 65 Medium" panose="020B0603020203020204" pitchFamily="34" charset="0"/>
              </a:rPr>
              <a:t> </a:t>
            </a:r>
            <a:r>
              <a:rPr lang="en-GB" sz="800" b="1" dirty="0">
                <a:solidFill>
                  <a:srgbClr val="003F48"/>
                </a:solidFill>
                <a:latin typeface="Avenir LT Pro 65 Medium" panose="020B0603020203020204" pitchFamily="34" charset="0"/>
              </a:rPr>
              <a:t>in the stage?</a:t>
            </a:r>
            <a:br>
              <a:rPr lang="en-GB" sz="800" dirty="0">
                <a:solidFill>
                  <a:srgbClr val="003F48"/>
                </a:solidFill>
                <a:latin typeface="Avenir LT Pro 65 Medium" panose="020B0603020203020204" pitchFamily="34" charset="0"/>
              </a:rPr>
            </a:br>
            <a:r>
              <a:rPr lang="en-GB" sz="800" dirty="0">
                <a:solidFill>
                  <a:srgbClr val="003F48"/>
                </a:solidFill>
                <a:latin typeface="Avenir LT Pro 65 Medium" panose="020B0603020203020204" pitchFamily="34" charset="0"/>
              </a:rPr>
              <a:t>e.g. paying, anticipating</a:t>
            </a:r>
          </a:p>
          <a:p>
            <a:pPr>
              <a:spcAft>
                <a:spcPts val="475"/>
              </a:spcAft>
              <a:buClr>
                <a:srgbClr val="003F48"/>
              </a:buClr>
            </a:pPr>
            <a:r>
              <a:rPr lang="en-GB" sz="800" b="1" dirty="0">
                <a:solidFill>
                  <a:srgbClr val="003F48"/>
                </a:solidFill>
                <a:latin typeface="Avenir LT Pro 65 Medium" panose="020B0603020203020204" pitchFamily="34" charset="0"/>
              </a:rPr>
              <a:t>Interaction points?</a:t>
            </a:r>
            <a:br>
              <a:rPr lang="en-GB" sz="800" b="1" dirty="0">
                <a:solidFill>
                  <a:srgbClr val="003F48"/>
                </a:solidFill>
                <a:latin typeface="Avenir LT Pro 65 Medium" panose="020B0603020203020204" pitchFamily="34" charset="0"/>
              </a:rPr>
            </a:br>
            <a:r>
              <a:rPr lang="en-GB" sz="800" dirty="0">
                <a:solidFill>
                  <a:srgbClr val="003F48"/>
                </a:solidFill>
                <a:latin typeface="Avenir LT Pro 65 Medium" panose="020B0603020203020204" pitchFamily="34" charset="0"/>
              </a:rPr>
              <a:t>e.g. store collection</a:t>
            </a:r>
          </a:p>
          <a:p>
            <a:pPr>
              <a:spcAft>
                <a:spcPts val="475"/>
              </a:spcAft>
              <a:buClr>
                <a:srgbClr val="003F48"/>
              </a:buClr>
            </a:pPr>
            <a:r>
              <a:rPr lang="en-GB" sz="800" b="1" dirty="0">
                <a:solidFill>
                  <a:srgbClr val="003F48"/>
                </a:solidFill>
                <a:latin typeface="Avenir LT Pro 65 Medium" panose="020B0603020203020204" pitchFamily="34" charset="0"/>
              </a:rPr>
              <a:t>Data</a:t>
            </a:r>
            <a:r>
              <a:rPr lang="en-GB" sz="800" dirty="0">
                <a:solidFill>
                  <a:srgbClr val="003F48"/>
                </a:solidFill>
                <a:latin typeface="Avenir LT Pro 65 Medium" panose="020B0603020203020204" pitchFamily="34" charset="0"/>
              </a:rPr>
              <a:t> </a:t>
            </a:r>
            <a:r>
              <a:rPr lang="en-GB" sz="800" b="1" dirty="0">
                <a:solidFill>
                  <a:srgbClr val="003F48"/>
                </a:solidFill>
                <a:latin typeface="Avenir LT Pro 65 Medium" panose="020B0603020203020204" pitchFamily="34" charset="0"/>
              </a:rPr>
              <a:t>captured?</a:t>
            </a:r>
            <a:br>
              <a:rPr lang="en-GB" sz="800" b="1" dirty="0">
                <a:solidFill>
                  <a:srgbClr val="003F48"/>
                </a:solidFill>
                <a:latin typeface="Avenir LT Pro 65 Medium" panose="020B0603020203020204" pitchFamily="34" charset="0"/>
              </a:rPr>
            </a:br>
            <a:r>
              <a:rPr lang="en-GB" sz="800" dirty="0">
                <a:solidFill>
                  <a:srgbClr val="003F48"/>
                </a:solidFill>
                <a:latin typeface="Avenir LT Pro 65 Medium" panose="020B0603020203020204" pitchFamily="34" charset="0"/>
              </a:rPr>
              <a:t>e.g. name</a:t>
            </a:r>
          </a:p>
          <a:p>
            <a:pPr>
              <a:spcAft>
                <a:spcPts val="475"/>
              </a:spcAft>
              <a:buClr>
                <a:srgbClr val="003F48"/>
              </a:buClr>
            </a:pPr>
            <a:r>
              <a:rPr lang="en-GB" sz="800" b="1" dirty="0">
                <a:solidFill>
                  <a:srgbClr val="003F48"/>
                </a:solidFill>
                <a:latin typeface="Avenir LT Pro 65 Medium" panose="020B0603020203020204" pitchFamily="34" charset="0"/>
              </a:rPr>
              <a:t>Functionality?</a:t>
            </a:r>
            <a:br>
              <a:rPr lang="en-GB" sz="800" b="1" dirty="0">
                <a:solidFill>
                  <a:srgbClr val="003F48"/>
                </a:solidFill>
                <a:latin typeface="Avenir LT Pro 65 Medium" panose="020B0603020203020204" pitchFamily="34" charset="0"/>
              </a:rPr>
            </a:br>
            <a:r>
              <a:rPr lang="en-GB" sz="800" dirty="0">
                <a:solidFill>
                  <a:srgbClr val="003F48"/>
                </a:solidFill>
                <a:latin typeface="Avenir LT Pro 65 Medium" panose="020B0603020203020204" pitchFamily="34" charset="0"/>
              </a:rPr>
              <a:t>e.g. card terminal</a:t>
            </a:r>
            <a:endParaRPr lang="en-GB" sz="800" b="1" dirty="0">
              <a:solidFill>
                <a:srgbClr val="003F48"/>
              </a:solidFill>
              <a:latin typeface="Avenir LT Pro 65 Medium" panose="020B0603020203020204" pitchFamily="34" charset="0"/>
            </a:endParaRPr>
          </a:p>
          <a:p>
            <a:pPr>
              <a:spcAft>
                <a:spcPts val="475"/>
              </a:spcAft>
              <a:buClr>
                <a:srgbClr val="003F48"/>
              </a:buClr>
            </a:pPr>
            <a:r>
              <a:rPr lang="en-GB" sz="800" b="1" dirty="0">
                <a:solidFill>
                  <a:srgbClr val="003F48"/>
                </a:solidFill>
                <a:latin typeface="Avenir LT Pro 65 Medium" panose="020B0603020203020204" pitchFamily="34" charset="0"/>
              </a:rPr>
              <a:t>Data used?</a:t>
            </a:r>
            <a:br>
              <a:rPr lang="en-GB" sz="800" b="1" dirty="0">
                <a:solidFill>
                  <a:srgbClr val="003F48"/>
                </a:solidFill>
                <a:latin typeface="Avenir LT Pro 65 Medium" panose="020B0603020203020204" pitchFamily="34" charset="0"/>
              </a:rPr>
            </a:br>
            <a:r>
              <a:rPr lang="en-GB" sz="800" dirty="0">
                <a:solidFill>
                  <a:srgbClr val="003F48"/>
                </a:solidFill>
                <a:latin typeface="Avenir LT Pro 65 Medium" panose="020B0603020203020204" pitchFamily="34" charset="0"/>
              </a:rPr>
              <a:t>e.g. offer</a:t>
            </a:r>
          </a:p>
          <a:p>
            <a:pPr>
              <a:spcAft>
                <a:spcPts val="475"/>
              </a:spcAft>
              <a:buClr>
                <a:srgbClr val="003F48"/>
              </a:buClr>
            </a:pPr>
            <a:r>
              <a:rPr lang="en-GB" sz="800" b="1" dirty="0">
                <a:solidFill>
                  <a:srgbClr val="003F48"/>
                </a:solidFill>
                <a:latin typeface="Avenir LT Pro 65 Medium" panose="020B0603020203020204" pitchFamily="34" charset="0"/>
              </a:rPr>
              <a:t>Supporting information?</a:t>
            </a:r>
            <a:br>
              <a:rPr lang="en-GB" sz="800" b="1" dirty="0">
                <a:solidFill>
                  <a:srgbClr val="003F48"/>
                </a:solidFill>
                <a:latin typeface="Avenir LT Pro 65 Medium" panose="020B0603020203020204" pitchFamily="34" charset="0"/>
              </a:rPr>
            </a:br>
            <a:r>
              <a:rPr lang="en-GB" sz="800" dirty="0">
                <a:solidFill>
                  <a:srgbClr val="003F48"/>
                </a:solidFill>
                <a:latin typeface="Avenir LT Pro 65 Medium" panose="020B0603020203020204" pitchFamily="34" charset="0"/>
              </a:rPr>
              <a:t>e.g. facts page</a:t>
            </a:r>
          </a:p>
          <a:p>
            <a:pPr>
              <a:spcAft>
                <a:spcPts val="475"/>
              </a:spcAft>
              <a:buClr>
                <a:srgbClr val="003F48"/>
              </a:buClr>
            </a:pPr>
            <a:r>
              <a:rPr lang="en-GB" sz="800" b="1" dirty="0">
                <a:solidFill>
                  <a:srgbClr val="003F48"/>
                </a:solidFill>
                <a:latin typeface="Avenir LT Pro 65 Medium" panose="020B0603020203020204" pitchFamily="34" charset="0"/>
              </a:rPr>
              <a:t>Customer commitments?</a:t>
            </a:r>
            <a:br>
              <a:rPr lang="en-GB" sz="800" b="1" dirty="0">
                <a:solidFill>
                  <a:srgbClr val="003F48"/>
                </a:solidFill>
                <a:latin typeface="Avenir LT Pro 65 Medium" panose="020B0603020203020204" pitchFamily="34" charset="0"/>
              </a:rPr>
            </a:br>
            <a:r>
              <a:rPr lang="en-GB" sz="800" dirty="0">
                <a:solidFill>
                  <a:srgbClr val="003F48"/>
                </a:solidFill>
                <a:latin typeface="Avenir LT Pro 65 Medium" panose="020B0603020203020204" pitchFamily="34" charset="0"/>
              </a:rPr>
              <a:t>e.g. expectations</a:t>
            </a:r>
          </a:p>
          <a:p>
            <a:pPr>
              <a:spcAft>
                <a:spcPts val="475"/>
              </a:spcAft>
              <a:buClr>
                <a:srgbClr val="003F48"/>
              </a:buClr>
            </a:pPr>
            <a:r>
              <a:rPr lang="en-GB" sz="800" b="1" dirty="0">
                <a:solidFill>
                  <a:srgbClr val="003F48"/>
                </a:solidFill>
                <a:latin typeface="Avenir LT Pro 65 Medium" panose="020B0603020203020204" pitchFamily="34" charset="0"/>
              </a:rPr>
              <a:t>Treatment differences?</a:t>
            </a:r>
            <a:br>
              <a:rPr lang="en-GB" sz="800" b="1" dirty="0">
                <a:solidFill>
                  <a:srgbClr val="003F48"/>
                </a:solidFill>
                <a:latin typeface="Avenir LT Pro 65 Medium" panose="020B0603020203020204" pitchFamily="34" charset="0"/>
              </a:rPr>
            </a:br>
            <a:r>
              <a:rPr lang="en-GB" sz="800" dirty="0">
                <a:solidFill>
                  <a:srgbClr val="003F48"/>
                </a:solidFill>
                <a:latin typeface="Avenir LT Pro 65 Medium" panose="020B0603020203020204" pitchFamily="34" charset="0"/>
              </a:rPr>
              <a:t>e.g. gold vs silver</a:t>
            </a:r>
          </a:p>
          <a:p>
            <a:pPr>
              <a:spcAft>
                <a:spcPts val="475"/>
              </a:spcAft>
              <a:buClr>
                <a:srgbClr val="003F48"/>
              </a:buClr>
            </a:pPr>
            <a:r>
              <a:rPr lang="en-GB" sz="800" b="1" dirty="0">
                <a:solidFill>
                  <a:srgbClr val="003F48"/>
                </a:solidFill>
                <a:latin typeface="Avenir LT Pro 65 Medium" panose="020B0603020203020204" pitchFamily="34" charset="0"/>
              </a:rPr>
              <a:t>Decision points?</a:t>
            </a:r>
            <a:br>
              <a:rPr lang="en-GB" sz="800" b="1" dirty="0">
                <a:solidFill>
                  <a:srgbClr val="003F48"/>
                </a:solidFill>
                <a:latin typeface="Avenir LT Pro 65 Medium" panose="020B0603020203020204" pitchFamily="34" charset="0"/>
              </a:rPr>
            </a:br>
            <a:r>
              <a:rPr lang="en-GB" sz="800" dirty="0">
                <a:solidFill>
                  <a:srgbClr val="003F48"/>
                </a:solidFill>
                <a:latin typeface="Avenir LT Pro 65 Medium" panose="020B0603020203020204" pitchFamily="34" charset="0"/>
              </a:rPr>
              <a:t>e.g. how do you want to pay?</a:t>
            </a:r>
          </a:p>
          <a:p>
            <a:pPr>
              <a:spcAft>
                <a:spcPts val="475"/>
              </a:spcAft>
              <a:buClr>
                <a:srgbClr val="003F48"/>
              </a:buClr>
            </a:pPr>
            <a:r>
              <a:rPr lang="en-GB" sz="800" b="1" dirty="0">
                <a:solidFill>
                  <a:srgbClr val="003F48"/>
                </a:solidFill>
                <a:latin typeface="Avenir LT Pro 65 Medium" panose="020B0603020203020204" pitchFamily="34" charset="0"/>
              </a:rPr>
              <a:t>Reactive messages?</a:t>
            </a:r>
            <a:br>
              <a:rPr lang="en-GB" sz="800" b="1" dirty="0">
                <a:solidFill>
                  <a:srgbClr val="003F48"/>
                </a:solidFill>
                <a:latin typeface="Avenir LT Pro 65 Medium" panose="020B0603020203020204" pitchFamily="34" charset="0"/>
              </a:rPr>
            </a:br>
            <a:r>
              <a:rPr lang="en-GB" sz="800" dirty="0">
                <a:solidFill>
                  <a:srgbClr val="003F48"/>
                </a:solidFill>
                <a:latin typeface="Avenir LT Pro 65 Medium" panose="020B0603020203020204" pitchFamily="34" charset="0"/>
              </a:rPr>
              <a:t>e.g. confirmation</a:t>
            </a:r>
          </a:p>
          <a:p>
            <a:pPr>
              <a:spcAft>
                <a:spcPts val="475"/>
              </a:spcAft>
              <a:buClr>
                <a:srgbClr val="003F48"/>
              </a:buClr>
            </a:pPr>
            <a:r>
              <a:rPr lang="en-GB" sz="800" b="1" dirty="0">
                <a:solidFill>
                  <a:srgbClr val="003F48"/>
                </a:solidFill>
                <a:latin typeface="Avenir LT Pro 65 Medium" panose="020B0603020203020204" pitchFamily="34" charset="0"/>
              </a:rPr>
              <a:t>Potential pain-points?</a:t>
            </a:r>
            <a:br>
              <a:rPr lang="en-GB" sz="800" b="1" dirty="0">
                <a:solidFill>
                  <a:srgbClr val="003F48"/>
                </a:solidFill>
                <a:latin typeface="Avenir LT Pro 65 Medium" panose="020B0603020203020204" pitchFamily="34" charset="0"/>
              </a:rPr>
            </a:br>
            <a:r>
              <a:rPr lang="en-GB" sz="800" dirty="0">
                <a:solidFill>
                  <a:srgbClr val="003F48"/>
                </a:solidFill>
                <a:latin typeface="Avenir LT Pro 65 Medium" panose="020B0603020203020204" pitchFamily="34" charset="0"/>
              </a:rPr>
              <a:t>e.g. paying</a:t>
            </a:r>
          </a:p>
          <a:p>
            <a:pPr>
              <a:spcAft>
                <a:spcPts val="475"/>
              </a:spcAft>
              <a:buClr>
                <a:srgbClr val="003F48"/>
              </a:buClr>
            </a:pPr>
            <a:r>
              <a:rPr lang="en-GB" sz="800" b="1" dirty="0">
                <a:solidFill>
                  <a:srgbClr val="003F48"/>
                </a:solidFill>
                <a:latin typeface="Avenir LT Pro 65 Medium" panose="020B0603020203020204" pitchFamily="34" charset="0"/>
              </a:rPr>
              <a:t>Proactive messages?</a:t>
            </a:r>
            <a:br>
              <a:rPr lang="en-GB" sz="800" b="1" dirty="0">
                <a:solidFill>
                  <a:srgbClr val="003F48"/>
                </a:solidFill>
                <a:latin typeface="Avenir LT Pro 65 Medium" panose="020B0603020203020204" pitchFamily="34" charset="0"/>
              </a:rPr>
            </a:br>
            <a:r>
              <a:rPr lang="en-GB" sz="800" dirty="0">
                <a:solidFill>
                  <a:srgbClr val="003F48"/>
                </a:solidFill>
                <a:latin typeface="Avenir LT Pro 65 Medium" panose="020B0603020203020204" pitchFamily="34" charset="0"/>
              </a:rPr>
              <a:t>e.g. not long now</a:t>
            </a:r>
          </a:p>
          <a:p>
            <a:pPr>
              <a:spcAft>
                <a:spcPts val="475"/>
              </a:spcAft>
              <a:buClr>
                <a:srgbClr val="003F48"/>
              </a:buClr>
            </a:pPr>
            <a:r>
              <a:rPr lang="en-GB" sz="800" b="1" dirty="0">
                <a:solidFill>
                  <a:srgbClr val="003F48"/>
                </a:solidFill>
                <a:latin typeface="Avenir LT Pro 65 Medium" panose="020B0603020203020204" pitchFamily="34" charset="0"/>
              </a:rPr>
              <a:t>Follow-up actions?</a:t>
            </a:r>
            <a:br>
              <a:rPr lang="en-GB" sz="800" b="1" dirty="0">
                <a:solidFill>
                  <a:srgbClr val="003F48"/>
                </a:solidFill>
                <a:latin typeface="Avenir LT Pro 65 Medium" panose="020B0603020203020204" pitchFamily="34" charset="0"/>
              </a:rPr>
            </a:br>
            <a:r>
              <a:rPr lang="en-GB" sz="800" dirty="0">
                <a:solidFill>
                  <a:srgbClr val="003F48"/>
                </a:solidFill>
                <a:latin typeface="Avenir LT Pro 65 Medium" panose="020B0603020203020204" pitchFamily="34" charset="0"/>
              </a:rPr>
              <a:t>e.g. prompt for feedback</a:t>
            </a:r>
          </a:p>
          <a:p>
            <a:pPr>
              <a:spcAft>
                <a:spcPts val="475"/>
              </a:spcAft>
              <a:buClr>
                <a:srgbClr val="003F48"/>
              </a:buClr>
            </a:pPr>
            <a:r>
              <a:rPr lang="en-GB" sz="800" b="1" dirty="0">
                <a:solidFill>
                  <a:srgbClr val="003F48"/>
                </a:solidFill>
                <a:latin typeface="Avenir LT Pro 65 Medium" panose="020B0603020203020204" pitchFamily="34" charset="0"/>
              </a:rPr>
              <a:t>Exceptions?</a:t>
            </a:r>
            <a:br>
              <a:rPr lang="en-GB" sz="800" b="1" dirty="0">
                <a:solidFill>
                  <a:srgbClr val="003F48"/>
                </a:solidFill>
                <a:latin typeface="Avenir LT Pro 65 Medium" panose="020B0603020203020204" pitchFamily="34" charset="0"/>
              </a:rPr>
            </a:br>
            <a:r>
              <a:rPr lang="en-GB" sz="800" dirty="0">
                <a:solidFill>
                  <a:srgbClr val="003F48"/>
                </a:solidFill>
                <a:latin typeface="Avenir LT Pro 65 Medium" panose="020B0603020203020204" pitchFamily="34" charset="0"/>
              </a:rPr>
              <a:t>e.g. special circumstances</a:t>
            </a:r>
          </a:p>
        </p:txBody>
      </p:sp>
      <p:sp>
        <p:nvSpPr>
          <p:cNvPr id="14" name="Title 1">
            <a:extLst>
              <a:ext uri="{FF2B5EF4-FFF2-40B4-BE49-F238E27FC236}">
                <a16:creationId xmlns:a16="http://schemas.microsoft.com/office/drawing/2014/main" id="{AFFA2F7E-C939-1537-94D3-3B06214950CF}"/>
              </a:ext>
            </a:extLst>
          </p:cNvPr>
          <p:cNvSpPr txBox="1">
            <a:spLocks/>
          </p:cNvSpPr>
          <p:nvPr/>
        </p:nvSpPr>
        <p:spPr>
          <a:xfrm>
            <a:off x="306396" y="779070"/>
            <a:ext cx="4498855" cy="277178"/>
          </a:xfrm>
          <a:prstGeom prst="rect">
            <a:avLst/>
          </a:prstGeom>
          <a:noFill/>
        </p:spPr>
        <p:txBody>
          <a:bodyPr vert="horz" wrap="square" lIns="54304"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WHAT TO INCLUDE IN A CUSTOMER JOURNEY</a:t>
            </a:r>
          </a:p>
        </p:txBody>
      </p:sp>
      <p:pic>
        <p:nvPicPr>
          <p:cNvPr id="6" name="Picture 5">
            <a:extLst>
              <a:ext uri="{FF2B5EF4-FFF2-40B4-BE49-F238E27FC236}">
                <a16:creationId xmlns:a16="http://schemas.microsoft.com/office/drawing/2014/main" id="{55027537-91FD-4C43-C9A7-B7D9A8FC1E7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2" name="Slide Number Placeholder 5">
            <a:extLst>
              <a:ext uri="{FF2B5EF4-FFF2-40B4-BE49-F238E27FC236}">
                <a16:creationId xmlns:a16="http://schemas.microsoft.com/office/drawing/2014/main" id="{EA2987CA-99D0-0B4C-7EC6-B64FD1FFA0FB}"/>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28</a:t>
            </a:fld>
            <a:endParaRPr lang="en-GB" sz="754" dirty="0">
              <a:latin typeface="Avenir LT Pro 65 Medium" panose="020B0603020203020204" pitchFamily="34" charset="0"/>
            </a:endParaRPr>
          </a:p>
        </p:txBody>
      </p:sp>
      <p:sp>
        <p:nvSpPr>
          <p:cNvPr id="4" name="TextBox 3">
            <a:extLst>
              <a:ext uri="{FF2B5EF4-FFF2-40B4-BE49-F238E27FC236}">
                <a16:creationId xmlns:a16="http://schemas.microsoft.com/office/drawing/2014/main" id="{CE9FD44C-B39B-3646-E431-3BA9BAE817CF}"/>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cxnSp>
        <p:nvCxnSpPr>
          <p:cNvPr id="3" name="Straight Connector 2">
            <a:extLst>
              <a:ext uri="{FF2B5EF4-FFF2-40B4-BE49-F238E27FC236}">
                <a16:creationId xmlns:a16="http://schemas.microsoft.com/office/drawing/2014/main" id="{AC4D70E4-54CB-9950-4AB3-2B5C8701B62F}"/>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2C59364-BA46-D60C-DE3E-49EFC302CA01}"/>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751578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5DE907-084F-2D80-E5EB-425ECA363273}"/>
              </a:ext>
            </a:extLst>
          </p:cNvPr>
          <p:cNvSpPr/>
          <p:nvPr/>
        </p:nvSpPr>
        <p:spPr>
          <a:xfrm>
            <a:off x="475916" y="1306154"/>
            <a:ext cx="5456336" cy="1084362"/>
          </a:xfrm>
          <a:prstGeom prst="rect">
            <a:avLst/>
          </a:prstGeom>
        </p:spPr>
        <p:txBody>
          <a:bodyPr wrap="square" lIns="0" rIns="0" numCol="1" spcCol="360000">
            <a:noAutofit/>
          </a:bodyPr>
          <a:lstStyle/>
          <a:p>
            <a:pPr>
              <a:spcAft>
                <a:spcPts val="713"/>
              </a:spcAft>
            </a:pPr>
            <a:r>
              <a:rPr lang="en-GB" sz="900" dirty="0">
                <a:latin typeface="Avenir LT Pro 65 Medium" panose="020B0603020203020204" pitchFamily="34" charset="0"/>
              </a:rPr>
              <a:t>Customer journeys describe a customer’s experience as they progress through the steps of a process to achieve their objective. This process might be, for example, opening an account, purchasing products, paying a bill, or getting help for an issue.</a:t>
            </a:r>
          </a:p>
          <a:p>
            <a:pPr>
              <a:spcAft>
                <a:spcPts val="713"/>
              </a:spcAft>
            </a:pPr>
            <a:r>
              <a:rPr lang="en-GB" sz="900" dirty="0">
                <a:latin typeface="Avenir LT Pro 65 Medium" panose="020B0603020203020204" pitchFamily="34" charset="0"/>
              </a:rPr>
              <a:t>Aim to cover the full, end-to-end customer experience with the business, but it’s usually easier to start simple by focusing on getting one process right and then extend to other processes using the learning from the first. </a:t>
            </a:r>
          </a:p>
          <a:p>
            <a:pPr>
              <a:spcAft>
                <a:spcPts val="713"/>
              </a:spcAft>
            </a:pPr>
            <a:r>
              <a:rPr lang="en-GB" sz="900" dirty="0">
                <a:latin typeface="Avenir LT Pro 65 Medium" panose="020B0603020203020204" pitchFamily="34" charset="0"/>
              </a:rPr>
              <a:t>Journey definition will evolve as the teams consider impacts and opportunities so, being able to change the process definition quickly and easily is important. </a:t>
            </a:r>
          </a:p>
          <a:p>
            <a:pPr>
              <a:spcAft>
                <a:spcPts val="713"/>
              </a:spcAft>
            </a:pPr>
            <a:r>
              <a:rPr lang="en-GB" sz="900" dirty="0">
                <a:latin typeface="Avenir LT Pro 65 Medium" panose="020B0603020203020204" pitchFamily="34" charset="0"/>
              </a:rPr>
              <a:t>Use a spreadsheet’s box grid, or a whiteboard, or sticky notes on a wall to define the core journey and, once fully defined, then represent it in a highly visual format for internal communication. </a:t>
            </a:r>
          </a:p>
        </p:txBody>
      </p:sp>
      <p:sp>
        <p:nvSpPr>
          <p:cNvPr id="9" name="Title 1">
            <a:extLst>
              <a:ext uri="{FF2B5EF4-FFF2-40B4-BE49-F238E27FC236}">
                <a16:creationId xmlns:a16="http://schemas.microsoft.com/office/drawing/2014/main" id="{FECC4722-B462-E8EE-A057-4683BA87E1E8}"/>
              </a:ext>
            </a:extLst>
          </p:cNvPr>
          <p:cNvSpPr txBox="1">
            <a:spLocks/>
          </p:cNvSpPr>
          <p:nvPr/>
        </p:nvSpPr>
        <p:spPr>
          <a:xfrm>
            <a:off x="475916" y="792683"/>
            <a:ext cx="4020200" cy="277178"/>
          </a:xfrm>
          <a:prstGeom prst="rect">
            <a:avLst/>
          </a:prstGeom>
          <a:noFill/>
        </p:spPr>
        <p:txBody>
          <a:bodyPr vert="horz" wrap="square" lIns="0" tIns="27153" rIns="0"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MAPPING THE JOURNEY</a:t>
            </a:r>
          </a:p>
        </p:txBody>
      </p:sp>
      <p:pic>
        <p:nvPicPr>
          <p:cNvPr id="10" name="Picture 9">
            <a:extLst>
              <a:ext uri="{FF2B5EF4-FFF2-40B4-BE49-F238E27FC236}">
                <a16:creationId xmlns:a16="http://schemas.microsoft.com/office/drawing/2014/main" id="{06C2A907-EF25-E67F-A5B6-164287C7136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2" name="TextBox 1">
            <a:extLst>
              <a:ext uri="{FF2B5EF4-FFF2-40B4-BE49-F238E27FC236}">
                <a16:creationId xmlns:a16="http://schemas.microsoft.com/office/drawing/2014/main" id="{EDC2A024-F4CD-9A18-2502-C5856A5DEB02}"/>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4" name="Slide Number Placeholder 5">
            <a:extLst>
              <a:ext uri="{FF2B5EF4-FFF2-40B4-BE49-F238E27FC236}">
                <a16:creationId xmlns:a16="http://schemas.microsoft.com/office/drawing/2014/main" id="{9268A841-62FA-3723-6A6A-8CC31865DAB4}"/>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29</a:t>
            </a:fld>
            <a:endParaRPr lang="en-GB" sz="754" b="1">
              <a:solidFill>
                <a:schemeClr val="tx1"/>
              </a:solidFill>
              <a:latin typeface="Avenir LT Pro 65 Medium" panose="020B0603020203020204" pitchFamily="34" charset="0"/>
            </a:endParaRPr>
          </a:p>
        </p:txBody>
      </p:sp>
      <p:cxnSp>
        <p:nvCxnSpPr>
          <p:cNvPr id="3" name="Straight Connector 2">
            <a:extLst>
              <a:ext uri="{FF2B5EF4-FFF2-40B4-BE49-F238E27FC236}">
                <a16:creationId xmlns:a16="http://schemas.microsoft.com/office/drawing/2014/main" id="{6A2DF4F7-CE76-DA19-E1EF-905569FE722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E2D6E3E-8F14-9D79-4A5A-A3D607C9F8FB}"/>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439640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E15601C0-4489-48CA-9828-E794B7F51511}"/>
              </a:ext>
            </a:extLst>
          </p:cNvPr>
          <p:cNvGraphicFramePr>
            <a:graphicFrameLocks noGrp="1"/>
          </p:cNvGraphicFramePr>
          <p:nvPr>
            <p:extLst>
              <p:ext uri="{D42A27DB-BD31-4B8C-83A1-F6EECF244321}">
                <p14:modId xmlns:p14="http://schemas.microsoft.com/office/powerpoint/2010/main" val="2560182136"/>
              </p:ext>
            </p:extLst>
          </p:nvPr>
        </p:nvGraphicFramePr>
        <p:xfrm>
          <a:off x="475916" y="1301240"/>
          <a:ext cx="2581250" cy="2225942"/>
        </p:xfrm>
        <a:graphic>
          <a:graphicData uri="http://schemas.openxmlformats.org/drawingml/2006/table">
            <a:tbl>
              <a:tblPr>
                <a:tableStyleId>{5C22544A-7EE6-4342-B048-85BDC9FD1C3A}</a:tableStyleId>
              </a:tblPr>
              <a:tblGrid>
                <a:gridCol w="2209382">
                  <a:extLst>
                    <a:ext uri="{9D8B030D-6E8A-4147-A177-3AD203B41FA5}">
                      <a16:colId xmlns:a16="http://schemas.microsoft.com/office/drawing/2014/main" val="1221104140"/>
                    </a:ext>
                  </a:extLst>
                </a:gridCol>
                <a:gridCol w="371868">
                  <a:extLst>
                    <a:ext uri="{9D8B030D-6E8A-4147-A177-3AD203B41FA5}">
                      <a16:colId xmlns:a16="http://schemas.microsoft.com/office/drawing/2014/main" val="4176248469"/>
                    </a:ext>
                  </a:extLst>
                </a:gridCol>
              </a:tblGrid>
              <a:tr h="510025">
                <a:tc>
                  <a:txBody>
                    <a:bodyPr/>
                    <a:lstStyle/>
                    <a:p>
                      <a:r>
                        <a:rPr lang="en-GB" sz="900" b="1" kern="1200" dirty="0">
                          <a:solidFill>
                            <a:srgbClr val="003F48"/>
                          </a:solidFill>
                          <a:latin typeface="Avenir LT Pro 65 Medium" panose="020B0603020203020204" pitchFamily="34" charset="0"/>
                          <a:ea typeface="+mn-ea"/>
                          <a:cs typeface="+mn-cs"/>
                        </a:rPr>
                        <a:t>Introduction</a:t>
                      </a:r>
                    </a:p>
                    <a:p>
                      <a:r>
                        <a:rPr lang="en-GB" sz="900" b="0" i="1" dirty="0">
                          <a:solidFill>
                            <a:schemeClr val="tx1"/>
                          </a:solidFill>
                          <a:latin typeface="Avenir LT Pro 65 Medium" panose="020B0603020203020204" pitchFamily="34" charset="0"/>
                        </a:rPr>
                        <a:t>About this pocketbook and the terminology used.</a:t>
                      </a:r>
                    </a:p>
                  </a:txBody>
                  <a:tcPr marL="0"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900" dirty="0">
                          <a:solidFill>
                            <a:srgbClr val="003F48"/>
                          </a:solidFill>
                          <a:latin typeface="Avenir LT Pro 65 Medium" panose="020B0603020203020204" pitchFamily="34" charset="0"/>
                        </a:rPr>
                        <a:t>4</a:t>
                      </a:r>
                    </a:p>
                  </a:txBody>
                  <a:tcPr marL="54304"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8390095"/>
                  </a:ext>
                </a:extLst>
              </a:tr>
              <a:tr h="510025">
                <a:tc>
                  <a:txBody>
                    <a:bodyPr/>
                    <a:lstStyle/>
                    <a:p>
                      <a:pPr marL="0" algn="l" defTabSz="600121" rtl="0" eaLnBrk="1" latinLnBrk="0" hangingPunct="1"/>
                      <a:r>
                        <a:rPr lang="en-GB" sz="900" b="1" kern="1200" dirty="0">
                          <a:solidFill>
                            <a:srgbClr val="003F48"/>
                          </a:solidFill>
                          <a:latin typeface="Avenir LT Pro 65 Medium" panose="020B0603020203020204" pitchFamily="34" charset="0"/>
                          <a:ea typeface="+mn-ea"/>
                          <a:cs typeface="+mn-cs"/>
                        </a:rPr>
                        <a:t>Customer experience</a:t>
                      </a:r>
                    </a:p>
                    <a:p>
                      <a:pPr marL="0" algn="l" defTabSz="600121" rtl="0" eaLnBrk="1" latinLnBrk="0" hangingPunct="1"/>
                      <a:r>
                        <a:rPr lang="en-GB" sz="900" b="0" i="1" kern="1200" dirty="0">
                          <a:solidFill>
                            <a:schemeClr val="tx1"/>
                          </a:solidFill>
                          <a:latin typeface="Avenir LT Pro 65 Medium" panose="020B0603020203020204" pitchFamily="34" charset="0"/>
                          <a:ea typeface="+mn-ea"/>
                          <a:cs typeface="+mn-cs"/>
                        </a:rPr>
                        <a:t>The components of CX; why it’s important; why complexity is bad for CX; how to improve CX.</a:t>
                      </a:r>
                    </a:p>
                  </a:txBody>
                  <a:tcPr marL="0"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900" dirty="0">
                          <a:solidFill>
                            <a:srgbClr val="003F48"/>
                          </a:solidFill>
                          <a:latin typeface="Avenir LT Pro 65 Medium" panose="020B0603020203020204" pitchFamily="34" charset="0"/>
                        </a:rPr>
                        <a:t>6</a:t>
                      </a:r>
                    </a:p>
                  </a:txBody>
                  <a:tcPr marL="54304"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1229041"/>
                  </a:ext>
                </a:extLst>
              </a:tr>
              <a:tr h="510025">
                <a:tc>
                  <a:txBody>
                    <a:bodyPr/>
                    <a:lstStyle/>
                    <a:p>
                      <a:pPr marL="0" marR="0" lvl="0" indent="0" algn="l" defTabSz="600121" rtl="0" eaLnBrk="1" fontAlgn="auto" latinLnBrk="0" hangingPunct="1">
                        <a:lnSpc>
                          <a:spcPct val="100000"/>
                        </a:lnSpc>
                        <a:spcBef>
                          <a:spcPts val="0"/>
                        </a:spcBef>
                        <a:spcAft>
                          <a:spcPts val="0"/>
                        </a:spcAft>
                        <a:buClrTx/>
                        <a:buSzTx/>
                        <a:buFontTx/>
                        <a:buNone/>
                        <a:tabLst/>
                        <a:defRPr/>
                      </a:pPr>
                      <a:r>
                        <a:rPr lang="en-GB" sz="900" b="1" kern="1200" dirty="0">
                          <a:solidFill>
                            <a:srgbClr val="003F48"/>
                          </a:solidFill>
                          <a:latin typeface="Avenir LT Pro 65 Medium" panose="020B0603020203020204" pitchFamily="34" charset="0"/>
                          <a:ea typeface="+mn-ea"/>
                          <a:cs typeface="+mn-cs"/>
                        </a:rPr>
                        <a:t>Customer journeys</a:t>
                      </a:r>
                    </a:p>
                    <a:p>
                      <a:pPr marL="0" marR="0" lvl="0" indent="0" algn="l" defTabSz="600121" rtl="0" eaLnBrk="1" fontAlgn="auto" latinLnBrk="0" hangingPunct="1">
                        <a:lnSpc>
                          <a:spcPct val="100000"/>
                        </a:lnSpc>
                        <a:spcBef>
                          <a:spcPts val="0"/>
                        </a:spcBef>
                        <a:spcAft>
                          <a:spcPts val="0"/>
                        </a:spcAft>
                        <a:buClrTx/>
                        <a:buSzTx/>
                        <a:buFontTx/>
                        <a:buNone/>
                        <a:tabLst/>
                        <a:defRPr/>
                      </a:pPr>
                      <a:r>
                        <a:rPr lang="en-GB" sz="900" b="0" i="1" kern="1200" dirty="0">
                          <a:solidFill>
                            <a:schemeClr val="tx1"/>
                          </a:solidFill>
                          <a:latin typeface="Avenir LT Pro 65 Medium" panose="020B0603020203020204" pitchFamily="34" charset="0"/>
                          <a:ea typeface="+mn-ea"/>
                          <a:cs typeface="+mn-cs"/>
                        </a:rPr>
                        <a:t>What they are; mapping a journey; defining the details; and where to start.</a:t>
                      </a:r>
                    </a:p>
                  </a:txBody>
                  <a:tcPr marL="0"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900" dirty="0">
                          <a:solidFill>
                            <a:srgbClr val="003F48"/>
                          </a:solidFill>
                          <a:latin typeface="Avenir LT Pro 65 Medium" panose="020B0603020203020204" pitchFamily="34" charset="0"/>
                        </a:rPr>
                        <a:t>24</a:t>
                      </a:r>
                    </a:p>
                  </a:txBody>
                  <a:tcPr marL="54304"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4954271"/>
                  </a:ext>
                </a:extLst>
              </a:tr>
              <a:tr h="510025">
                <a:tc>
                  <a:txBody>
                    <a:bodyPr/>
                    <a:lstStyle/>
                    <a:p>
                      <a:pPr marL="0" marR="0" lvl="0" indent="0" algn="l" defTabSz="600121" rtl="0" eaLnBrk="1" fontAlgn="auto" latinLnBrk="0" hangingPunct="1">
                        <a:lnSpc>
                          <a:spcPct val="100000"/>
                        </a:lnSpc>
                        <a:spcBef>
                          <a:spcPts val="0"/>
                        </a:spcBef>
                        <a:spcAft>
                          <a:spcPts val="0"/>
                        </a:spcAft>
                        <a:buClrTx/>
                        <a:buSzTx/>
                        <a:buFontTx/>
                        <a:buNone/>
                        <a:tabLst/>
                        <a:defRPr/>
                      </a:pPr>
                      <a:r>
                        <a:rPr lang="en-GB" sz="900" b="1" kern="1200" dirty="0">
                          <a:solidFill>
                            <a:srgbClr val="003F48"/>
                          </a:solidFill>
                          <a:latin typeface="Avenir LT Pro 65 Medium" panose="020B0603020203020204" pitchFamily="34" charset="0"/>
                          <a:ea typeface="+mn-ea"/>
                          <a:cs typeface="+mn-cs"/>
                        </a:rPr>
                        <a:t>Simplification</a:t>
                      </a:r>
                    </a:p>
                    <a:p>
                      <a:pPr marL="0" algn="l" defTabSz="600121" rtl="0" eaLnBrk="1" latinLnBrk="0" hangingPunct="1"/>
                      <a:r>
                        <a:rPr lang="en-GB" sz="900" b="0" i="1" kern="1200" dirty="0">
                          <a:solidFill>
                            <a:schemeClr val="tx1"/>
                          </a:solidFill>
                          <a:latin typeface="Avenir LT Pro 65 Medium" panose="020B0603020203020204" pitchFamily="34" charset="0"/>
                          <a:ea typeface="+mn-ea"/>
                          <a:cs typeface="+mn-cs"/>
                        </a:rPr>
                        <a:t>What it is and what it means for different people; principles of simplification; and how to simplify for better CX.</a:t>
                      </a:r>
                    </a:p>
                  </a:txBody>
                  <a:tcPr marL="0"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900" dirty="0">
                          <a:solidFill>
                            <a:srgbClr val="003F48"/>
                          </a:solidFill>
                          <a:latin typeface="Avenir LT Pro 65 Medium" panose="020B0603020203020204" pitchFamily="34" charset="0"/>
                        </a:rPr>
                        <a:t>32</a:t>
                      </a:r>
                    </a:p>
                  </a:txBody>
                  <a:tcPr marL="54304"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921502"/>
                  </a:ext>
                </a:extLst>
              </a:tr>
            </a:tbl>
          </a:graphicData>
        </a:graphic>
      </p:graphicFrame>
      <p:sp>
        <p:nvSpPr>
          <p:cNvPr id="6" name="TextBox 5">
            <a:extLst>
              <a:ext uri="{FF2B5EF4-FFF2-40B4-BE49-F238E27FC236}">
                <a16:creationId xmlns:a16="http://schemas.microsoft.com/office/drawing/2014/main" id="{A79B8F2E-45E4-DE5B-3362-E75AF3DB8D36}"/>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7" name="Slide Number Placeholder 5">
            <a:extLst>
              <a:ext uri="{FF2B5EF4-FFF2-40B4-BE49-F238E27FC236}">
                <a16:creationId xmlns:a16="http://schemas.microsoft.com/office/drawing/2014/main" id="{BCA38DD0-A332-5233-E456-CC2BDEF01A4D}"/>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3</a:t>
            </a:fld>
            <a:endParaRPr lang="en-GB" sz="754" b="1">
              <a:solidFill>
                <a:schemeClr val="tx1"/>
              </a:solidFill>
              <a:latin typeface="Avenir LT Pro 65 Medium" panose="020B0603020203020204" pitchFamily="34" charset="0"/>
            </a:endParaRPr>
          </a:p>
        </p:txBody>
      </p:sp>
      <p:sp>
        <p:nvSpPr>
          <p:cNvPr id="13" name="Title 1">
            <a:extLst>
              <a:ext uri="{FF2B5EF4-FFF2-40B4-BE49-F238E27FC236}">
                <a16:creationId xmlns:a16="http://schemas.microsoft.com/office/drawing/2014/main" id="{DBAE3A5F-D27B-29B5-79AA-516D66061000}"/>
              </a:ext>
            </a:extLst>
          </p:cNvPr>
          <p:cNvSpPr txBox="1">
            <a:spLocks/>
          </p:cNvSpPr>
          <p:nvPr/>
        </p:nvSpPr>
        <p:spPr>
          <a:xfrm>
            <a:off x="475912" y="792683"/>
            <a:ext cx="402020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CONTENTS</a:t>
            </a:r>
          </a:p>
        </p:txBody>
      </p:sp>
      <p:pic>
        <p:nvPicPr>
          <p:cNvPr id="17" name="Picture 16">
            <a:extLst>
              <a:ext uri="{FF2B5EF4-FFF2-40B4-BE49-F238E27FC236}">
                <a16:creationId xmlns:a16="http://schemas.microsoft.com/office/drawing/2014/main" id="{3FCD1CDF-CECC-971B-424D-E40FCC0F508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 name="Straight Connector 1">
            <a:extLst>
              <a:ext uri="{FF2B5EF4-FFF2-40B4-BE49-F238E27FC236}">
                <a16:creationId xmlns:a16="http://schemas.microsoft.com/office/drawing/2014/main" id="{701D570E-73AE-3A47-EF20-E5620DE7BBEE}"/>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2462FC8-1B33-C247-5B29-AD3FC4A7BBD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graphicFrame>
        <p:nvGraphicFramePr>
          <p:cNvPr id="5" name="Table 3">
            <a:extLst>
              <a:ext uri="{FF2B5EF4-FFF2-40B4-BE49-F238E27FC236}">
                <a16:creationId xmlns:a16="http://schemas.microsoft.com/office/drawing/2014/main" id="{FCA7B2AB-8DF6-8057-56F1-2916B8B7F928}"/>
              </a:ext>
            </a:extLst>
          </p:cNvPr>
          <p:cNvGraphicFramePr>
            <a:graphicFrameLocks noGrp="1"/>
          </p:cNvGraphicFramePr>
          <p:nvPr>
            <p:extLst>
              <p:ext uri="{D42A27DB-BD31-4B8C-83A1-F6EECF244321}">
                <p14:modId xmlns:p14="http://schemas.microsoft.com/office/powerpoint/2010/main" val="3205100696"/>
              </p:ext>
            </p:extLst>
          </p:nvPr>
        </p:nvGraphicFramePr>
        <p:xfrm>
          <a:off x="3351003" y="1301240"/>
          <a:ext cx="2581250" cy="1343052"/>
        </p:xfrm>
        <a:graphic>
          <a:graphicData uri="http://schemas.openxmlformats.org/drawingml/2006/table">
            <a:tbl>
              <a:tblPr>
                <a:tableStyleId>{5C22544A-7EE6-4342-B048-85BDC9FD1C3A}</a:tableStyleId>
              </a:tblPr>
              <a:tblGrid>
                <a:gridCol w="2209382">
                  <a:extLst>
                    <a:ext uri="{9D8B030D-6E8A-4147-A177-3AD203B41FA5}">
                      <a16:colId xmlns:a16="http://schemas.microsoft.com/office/drawing/2014/main" val="1221104140"/>
                    </a:ext>
                  </a:extLst>
                </a:gridCol>
                <a:gridCol w="371868">
                  <a:extLst>
                    <a:ext uri="{9D8B030D-6E8A-4147-A177-3AD203B41FA5}">
                      <a16:colId xmlns:a16="http://schemas.microsoft.com/office/drawing/2014/main" val="4176248469"/>
                    </a:ext>
                  </a:extLst>
                </a:gridCol>
              </a:tblGrid>
              <a:tr h="510025">
                <a:tc>
                  <a:txBody>
                    <a:bodyPr/>
                    <a:lstStyle/>
                    <a:p>
                      <a:pPr marL="0" marR="0" lvl="0" indent="0" algn="l" defTabSz="600121" rtl="0" eaLnBrk="1" fontAlgn="auto" latinLnBrk="0" hangingPunct="1">
                        <a:lnSpc>
                          <a:spcPct val="100000"/>
                        </a:lnSpc>
                        <a:spcBef>
                          <a:spcPts val="0"/>
                        </a:spcBef>
                        <a:spcAft>
                          <a:spcPts val="0"/>
                        </a:spcAft>
                        <a:buClrTx/>
                        <a:buSzTx/>
                        <a:buFontTx/>
                        <a:buNone/>
                        <a:tabLst/>
                        <a:defRPr/>
                      </a:pPr>
                      <a:r>
                        <a:rPr lang="en-GB" sz="900" b="1" kern="1200" dirty="0">
                          <a:solidFill>
                            <a:srgbClr val="003F48"/>
                          </a:solidFill>
                          <a:latin typeface="Avenir LT Pro 65 Medium" panose="020B0603020203020204" pitchFamily="34" charset="0"/>
                          <a:ea typeface="+mn-ea"/>
                          <a:cs typeface="+mn-cs"/>
                        </a:rPr>
                        <a:t>Personalisation</a:t>
                      </a:r>
                    </a:p>
                    <a:p>
                      <a:pPr marL="0" algn="l" defTabSz="600121" rtl="0" eaLnBrk="1" latinLnBrk="0" hangingPunct="1"/>
                      <a:r>
                        <a:rPr lang="en-GB" sz="900" b="0" i="1" kern="1200" dirty="0">
                          <a:solidFill>
                            <a:schemeClr val="tx1"/>
                          </a:solidFill>
                          <a:latin typeface="Avenir LT Pro 65 Medium" panose="020B0603020203020204" pitchFamily="34" charset="0"/>
                          <a:ea typeface="+mn-ea"/>
                          <a:cs typeface="+mn-cs"/>
                        </a:rPr>
                        <a:t>What it is and what it means for different people; principles of simplification; and how to simplify for better CX.</a:t>
                      </a:r>
                    </a:p>
                  </a:txBody>
                  <a:tcPr marL="0"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900" dirty="0">
                          <a:solidFill>
                            <a:srgbClr val="003F48"/>
                          </a:solidFill>
                          <a:latin typeface="Avenir LT Pro 65 Medium" panose="020B0603020203020204" pitchFamily="34" charset="0"/>
                        </a:rPr>
                        <a:t>47</a:t>
                      </a:r>
                    </a:p>
                  </a:txBody>
                  <a:tcPr marL="54304"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4954271"/>
                  </a:ext>
                </a:extLst>
              </a:tr>
              <a:tr h="510025">
                <a:tc>
                  <a:txBody>
                    <a:bodyPr/>
                    <a:lstStyle/>
                    <a:p>
                      <a:pPr marL="0" algn="l" defTabSz="600121" rtl="0" eaLnBrk="1" latinLnBrk="0" hangingPunct="1"/>
                      <a:r>
                        <a:rPr lang="en-GB" sz="900" b="1" kern="1200" dirty="0">
                          <a:solidFill>
                            <a:srgbClr val="003F48"/>
                          </a:solidFill>
                          <a:latin typeface="Avenir LT Pro 65 Medium" panose="020B0603020203020204" pitchFamily="34" charset="0"/>
                          <a:ea typeface="+mn-ea"/>
                          <a:cs typeface="+mn-cs"/>
                        </a:rPr>
                        <a:t>Wow moments</a:t>
                      </a:r>
                    </a:p>
                    <a:p>
                      <a:pPr marL="0" algn="l" defTabSz="600121" rtl="0" eaLnBrk="1" latinLnBrk="0" hangingPunct="1"/>
                      <a:r>
                        <a:rPr lang="en-GB" sz="900" b="0" i="1" kern="1200" dirty="0">
                          <a:solidFill>
                            <a:schemeClr val="tx1"/>
                          </a:solidFill>
                          <a:latin typeface="Avenir LT Pro 65 Medium" panose="020B0603020203020204" pitchFamily="34" charset="0"/>
                          <a:ea typeface="+mn-ea"/>
                          <a:cs typeface="+mn-cs"/>
                        </a:rPr>
                        <a:t>Psychology of experience; good and bad moments of truth; principles of creating wow moments; wow moments in practice.</a:t>
                      </a:r>
                    </a:p>
                  </a:txBody>
                  <a:tcPr marL="0"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900" dirty="0">
                          <a:solidFill>
                            <a:srgbClr val="003F48"/>
                          </a:solidFill>
                          <a:latin typeface="Avenir LT Pro 65 Medium" panose="020B0603020203020204" pitchFamily="34" charset="0"/>
                        </a:rPr>
                        <a:t>53</a:t>
                      </a:r>
                    </a:p>
                  </a:txBody>
                  <a:tcPr marL="54304"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706423"/>
                  </a:ext>
                </a:extLst>
              </a:tr>
            </a:tbl>
          </a:graphicData>
        </a:graphic>
      </p:graphicFrame>
    </p:spTree>
    <p:extLst>
      <p:ext uri="{BB962C8B-B14F-4D97-AF65-F5344CB8AC3E}">
        <p14:creationId xmlns:p14="http://schemas.microsoft.com/office/powerpoint/2010/main" val="1014723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D084A7-0ED6-43A5-9CCB-2F3C51F1421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6662" y="1838476"/>
            <a:ext cx="4962720" cy="1095559"/>
          </a:xfrm>
          <a:prstGeom prst="rect">
            <a:avLst/>
          </a:prstGeom>
          <a:effectLst>
            <a:outerShdw blurRad="63500" sx="102000" sy="102000" algn="ctr" rotWithShape="0">
              <a:prstClr val="black">
                <a:alpha val="40000"/>
              </a:prstClr>
            </a:outerShdw>
          </a:effectLst>
        </p:spPr>
      </p:pic>
      <p:sp>
        <p:nvSpPr>
          <p:cNvPr id="20" name="Callout: Bent Line 19">
            <a:extLst>
              <a:ext uri="{FF2B5EF4-FFF2-40B4-BE49-F238E27FC236}">
                <a16:creationId xmlns:a16="http://schemas.microsoft.com/office/drawing/2014/main" id="{5E45F701-796F-B52F-E8BF-C66CC6296658}"/>
              </a:ext>
            </a:extLst>
          </p:cNvPr>
          <p:cNvSpPr/>
          <p:nvPr/>
        </p:nvSpPr>
        <p:spPr>
          <a:xfrm>
            <a:off x="1833738" y="3182645"/>
            <a:ext cx="561189" cy="283965"/>
          </a:xfrm>
          <a:prstGeom prst="borderCallout2">
            <a:avLst>
              <a:gd name="adj1" fmla="val 18750"/>
              <a:gd name="adj2" fmla="val -8333"/>
              <a:gd name="adj3" fmla="val 18750"/>
              <a:gd name="adj4" fmla="val -16667"/>
              <a:gd name="adj5" fmla="val -115614"/>
              <a:gd name="adj6" fmla="val -53586"/>
            </a:avLst>
          </a:prstGeom>
          <a:solidFill>
            <a:srgbClr val="6B8B8F"/>
          </a:solidFill>
          <a:ln w="6350">
            <a:solidFill>
              <a:schemeClr val="tx1"/>
            </a:solidFill>
            <a:tailEnd type="ova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a:latin typeface="Avenir LT Pro 65 Medium" panose="020B0603020203020204" pitchFamily="34" charset="0"/>
              </a:rPr>
              <a:t>Journey stages</a:t>
            </a:r>
          </a:p>
        </p:txBody>
      </p:sp>
      <p:sp>
        <p:nvSpPr>
          <p:cNvPr id="22" name="Callout: Bent Line 21">
            <a:extLst>
              <a:ext uri="{FF2B5EF4-FFF2-40B4-BE49-F238E27FC236}">
                <a16:creationId xmlns:a16="http://schemas.microsoft.com/office/drawing/2014/main" id="{42888737-AF4F-9A47-EE01-E11891C4D358}"/>
              </a:ext>
            </a:extLst>
          </p:cNvPr>
          <p:cNvSpPr/>
          <p:nvPr/>
        </p:nvSpPr>
        <p:spPr>
          <a:xfrm>
            <a:off x="1015199" y="3182645"/>
            <a:ext cx="561189" cy="283965"/>
          </a:xfrm>
          <a:prstGeom prst="borderCallout2">
            <a:avLst>
              <a:gd name="adj1" fmla="val 18750"/>
              <a:gd name="adj2" fmla="val -8333"/>
              <a:gd name="adj3" fmla="val 18750"/>
              <a:gd name="adj4" fmla="val -16667"/>
              <a:gd name="adj5" fmla="val -205278"/>
              <a:gd name="adj6" fmla="val -41667"/>
            </a:avLst>
          </a:prstGeom>
          <a:solidFill>
            <a:srgbClr val="6B8B8F"/>
          </a:solidFill>
          <a:ln w="6350">
            <a:solidFill>
              <a:schemeClr val="tx1"/>
            </a:solidFill>
            <a:tailEnd type="ova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a:latin typeface="Avenir LT Pro 65 Medium" panose="020B0603020203020204" pitchFamily="34" charset="0"/>
              </a:rPr>
              <a:t>Key insights</a:t>
            </a:r>
          </a:p>
        </p:txBody>
      </p:sp>
      <p:sp>
        <p:nvSpPr>
          <p:cNvPr id="23" name="Callout: Bent Line 22">
            <a:extLst>
              <a:ext uri="{FF2B5EF4-FFF2-40B4-BE49-F238E27FC236}">
                <a16:creationId xmlns:a16="http://schemas.microsoft.com/office/drawing/2014/main" id="{9CA7720D-CE69-07E2-2EDF-DE12E217B244}"/>
              </a:ext>
            </a:extLst>
          </p:cNvPr>
          <p:cNvSpPr/>
          <p:nvPr/>
        </p:nvSpPr>
        <p:spPr>
          <a:xfrm>
            <a:off x="4486317" y="3157716"/>
            <a:ext cx="960774" cy="283965"/>
          </a:xfrm>
          <a:prstGeom prst="borderCallout2">
            <a:avLst>
              <a:gd name="adj1" fmla="val 18750"/>
              <a:gd name="adj2" fmla="val -8333"/>
              <a:gd name="adj3" fmla="val 18750"/>
              <a:gd name="adj4" fmla="val -16667"/>
              <a:gd name="adj5" fmla="val -225478"/>
              <a:gd name="adj6" fmla="val -41426"/>
            </a:avLst>
          </a:prstGeom>
          <a:solidFill>
            <a:srgbClr val="6B8B8F"/>
          </a:solidFill>
          <a:ln w="6350">
            <a:solidFill>
              <a:schemeClr val="tx1"/>
            </a:solidFill>
            <a:tailEnd type="ova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a:latin typeface="Avenir LT Pro 65 Medium" panose="020B0603020203020204" pitchFamily="34" charset="0"/>
              </a:rPr>
              <a:t>Touchpoint interactions</a:t>
            </a:r>
          </a:p>
        </p:txBody>
      </p:sp>
      <p:sp>
        <p:nvSpPr>
          <p:cNvPr id="24" name="Callout: Bent Line 23">
            <a:extLst>
              <a:ext uri="{FF2B5EF4-FFF2-40B4-BE49-F238E27FC236}">
                <a16:creationId xmlns:a16="http://schemas.microsoft.com/office/drawing/2014/main" id="{112CBB46-E3A7-2BBA-FEFD-8510A71A8834}"/>
              </a:ext>
            </a:extLst>
          </p:cNvPr>
          <p:cNvSpPr/>
          <p:nvPr/>
        </p:nvSpPr>
        <p:spPr>
          <a:xfrm>
            <a:off x="4368706" y="1411933"/>
            <a:ext cx="1103755" cy="177933"/>
          </a:xfrm>
          <a:prstGeom prst="borderCallout2">
            <a:avLst>
              <a:gd name="adj1" fmla="val 18750"/>
              <a:gd name="adj2" fmla="val -8333"/>
              <a:gd name="adj3" fmla="val 18750"/>
              <a:gd name="adj4" fmla="val -16667"/>
              <a:gd name="adj5" fmla="val 290822"/>
              <a:gd name="adj6" fmla="val -68718"/>
            </a:avLst>
          </a:prstGeom>
          <a:solidFill>
            <a:srgbClr val="6B8B8F"/>
          </a:solidFill>
          <a:ln w="6350">
            <a:solidFill>
              <a:schemeClr val="tx1"/>
            </a:solidFill>
            <a:tailEnd type="ova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latin typeface="Avenir LT Pro 65 Medium" panose="020B0603020203020204" pitchFamily="34" charset="0"/>
              </a:rPr>
              <a:t>Emotion / feeling</a:t>
            </a:r>
          </a:p>
        </p:txBody>
      </p:sp>
      <p:sp>
        <p:nvSpPr>
          <p:cNvPr id="25" name="Callout: Bent Line 24">
            <a:extLst>
              <a:ext uri="{FF2B5EF4-FFF2-40B4-BE49-F238E27FC236}">
                <a16:creationId xmlns:a16="http://schemas.microsoft.com/office/drawing/2014/main" id="{895F3CC6-6655-9E55-D3E7-722449C1791F}"/>
              </a:ext>
            </a:extLst>
          </p:cNvPr>
          <p:cNvSpPr/>
          <p:nvPr/>
        </p:nvSpPr>
        <p:spPr>
          <a:xfrm>
            <a:off x="2846294" y="3182645"/>
            <a:ext cx="1420907" cy="283965"/>
          </a:xfrm>
          <a:prstGeom prst="borderCallout2">
            <a:avLst>
              <a:gd name="adj1" fmla="val 18750"/>
              <a:gd name="adj2" fmla="val -8333"/>
              <a:gd name="adj3" fmla="val 18750"/>
              <a:gd name="adj4" fmla="val -16667"/>
              <a:gd name="adj5" fmla="val -173523"/>
              <a:gd name="adj6" fmla="val -36951"/>
            </a:avLst>
          </a:prstGeom>
          <a:solidFill>
            <a:srgbClr val="6B8B8F"/>
          </a:solidFill>
          <a:ln w="6350">
            <a:solidFill>
              <a:schemeClr val="tx1"/>
            </a:solidFill>
            <a:tailEnd type="ova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latin typeface="Avenir LT Pro 65 Medium" panose="020B0603020203020204" pitchFamily="34" charset="0"/>
              </a:rPr>
              <a:t>Key functionalities and features, e.g. messaging</a:t>
            </a:r>
          </a:p>
        </p:txBody>
      </p:sp>
      <p:sp>
        <p:nvSpPr>
          <p:cNvPr id="26" name="Callout: Bent Line 25">
            <a:extLst>
              <a:ext uri="{FF2B5EF4-FFF2-40B4-BE49-F238E27FC236}">
                <a16:creationId xmlns:a16="http://schemas.microsoft.com/office/drawing/2014/main" id="{B9AF3171-4F98-66F1-5FC3-21BB98AC4185}"/>
              </a:ext>
            </a:extLst>
          </p:cNvPr>
          <p:cNvSpPr/>
          <p:nvPr/>
        </p:nvSpPr>
        <p:spPr>
          <a:xfrm>
            <a:off x="2528357" y="1411965"/>
            <a:ext cx="967317" cy="177901"/>
          </a:xfrm>
          <a:prstGeom prst="borderCallout2">
            <a:avLst>
              <a:gd name="adj1" fmla="val 18750"/>
              <a:gd name="adj2" fmla="val -8333"/>
              <a:gd name="adj3" fmla="val 18750"/>
              <a:gd name="adj4" fmla="val -16667"/>
              <a:gd name="adj5" fmla="val 372058"/>
              <a:gd name="adj6" fmla="val -67211"/>
            </a:avLst>
          </a:prstGeom>
          <a:solidFill>
            <a:srgbClr val="6B8B8F"/>
          </a:solidFill>
          <a:ln w="6350">
            <a:solidFill>
              <a:schemeClr val="tx1"/>
            </a:solidFill>
            <a:tailEnd type="ova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latin typeface="Avenir LT Pro 65 Medium" panose="020B0603020203020204" pitchFamily="34" charset="0"/>
              </a:rPr>
              <a:t>Process steps</a:t>
            </a:r>
          </a:p>
        </p:txBody>
      </p:sp>
      <p:sp>
        <p:nvSpPr>
          <p:cNvPr id="13" name="Title 1">
            <a:extLst>
              <a:ext uri="{FF2B5EF4-FFF2-40B4-BE49-F238E27FC236}">
                <a16:creationId xmlns:a16="http://schemas.microsoft.com/office/drawing/2014/main" id="{428C5CFE-41F2-0206-8ECD-BE5B557DBCAF}"/>
              </a:ext>
            </a:extLst>
          </p:cNvPr>
          <p:cNvSpPr txBox="1">
            <a:spLocks/>
          </p:cNvSpPr>
          <p:nvPr/>
        </p:nvSpPr>
        <p:spPr>
          <a:xfrm>
            <a:off x="292863" y="779070"/>
            <a:ext cx="4498855" cy="277178"/>
          </a:xfrm>
          <a:prstGeom prst="rect">
            <a:avLst/>
          </a:prstGeom>
          <a:noFill/>
        </p:spPr>
        <p:txBody>
          <a:bodyPr vert="horz" wrap="square" lIns="54304"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EXAMPLE STYLISED CUSTOMER JOURNEY</a:t>
            </a:r>
          </a:p>
        </p:txBody>
      </p:sp>
      <p:pic>
        <p:nvPicPr>
          <p:cNvPr id="7" name="Picture 6">
            <a:extLst>
              <a:ext uri="{FF2B5EF4-FFF2-40B4-BE49-F238E27FC236}">
                <a16:creationId xmlns:a16="http://schemas.microsoft.com/office/drawing/2014/main" id="{F6AEF2EC-6AB7-4C91-8E78-AE9E91C0695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2" name="Slide Number Placeholder 5">
            <a:extLst>
              <a:ext uri="{FF2B5EF4-FFF2-40B4-BE49-F238E27FC236}">
                <a16:creationId xmlns:a16="http://schemas.microsoft.com/office/drawing/2014/main" id="{F5BC0C86-BA6E-8C32-DC78-D249C1D36DA6}"/>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30</a:t>
            </a:fld>
            <a:endParaRPr lang="en-GB" sz="754" dirty="0">
              <a:latin typeface="Avenir LT Pro 65 Medium" panose="020B0603020203020204" pitchFamily="34" charset="0"/>
            </a:endParaRPr>
          </a:p>
        </p:txBody>
      </p:sp>
      <p:sp>
        <p:nvSpPr>
          <p:cNvPr id="5" name="TextBox 4">
            <a:extLst>
              <a:ext uri="{FF2B5EF4-FFF2-40B4-BE49-F238E27FC236}">
                <a16:creationId xmlns:a16="http://schemas.microsoft.com/office/drawing/2014/main" id="{05C4A60D-F067-7EA8-47D6-9C112535CA78}"/>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cxnSp>
        <p:nvCxnSpPr>
          <p:cNvPr id="3" name="Straight Connector 2">
            <a:extLst>
              <a:ext uri="{FF2B5EF4-FFF2-40B4-BE49-F238E27FC236}">
                <a16:creationId xmlns:a16="http://schemas.microsoft.com/office/drawing/2014/main" id="{3A08FCBC-69BB-9017-B05F-AFD55B24D236}"/>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A174756-1C16-3292-493A-5605E5916014}"/>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818145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28C5CFE-41F2-0206-8ECD-BE5B557DBCAF}"/>
              </a:ext>
            </a:extLst>
          </p:cNvPr>
          <p:cNvSpPr txBox="1">
            <a:spLocks/>
          </p:cNvSpPr>
          <p:nvPr/>
        </p:nvSpPr>
        <p:spPr>
          <a:xfrm>
            <a:off x="475916" y="779070"/>
            <a:ext cx="4498855" cy="277178"/>
          </a:xfrm>
          <a:prstGeom prst="rect">
            <a:avLst/>
          </a:prstGeom>
          <a:noFill/>
        </p:spPr>
        <p:txBody>
          <a:bodyPr vert="horz" wrap="square" lIns="0" tIns="27153" rIns="0"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EXAMPLE AREAS FOR CUSTOMER JOURNEY MAPPING</a:t>
            </a:r>
          </a:p>
        </p:txBody>
      </p:sp>
      <p:sp>
        <p:nvSpPr>
          <p:cNvPr id="6" name="TextBox 5">
            <a:extLst>
              <a:ext uri="{FF2B5EF4-FFF2-40B4-BE49-F238E27FC236}">
                <a16:creationId xmlns:a16="http://schemas.microsoft.com/office/drawing/2014/main" id="{F058947D-BD62-1447-09E1-150043E44E74}"/>
              </a:ext>
            </a:extLst>
          </p:cNvPr>
          <p:cNvSpPr txBox="1"/>
          <p:nvPr/>
        </p:nvSpPr>
        <p:spPr>
          <a:xfrm>
            <a:off x="475916" y="1297184"/>
            <a:ext cx="5456337" cy="1375873"/>
          </a:xfrm>
          <a:prstGeom prst="rect">
            <a:avLst/>
          </a:prstGeom>
          <a:noFill/>
        </p:spPr>
        <p:txBody>
          <a:bodyPr wrap="square" lIns="0" rIns="0" numCol="3" spcCol="72000">
            <a:noAutofit/>
          </a:bodyPr>
          <a:lstStyle/>
          <a:p>
            <a:pPr marL="90488" marR="0" lvl="0" indent="-90488" algn="l" defTabSz="457200" rtl="0" eaLnBrk="1" fontAlgn="auto" latinLnBrk="0" hangingPunct="1">
              <a:lnSpc>
                <a:spcPct val="100000"/>
              </a:lnSpc>
              <a:spcBef>
                <a:spcPts val="0"/>
              </a:spcBef>
              <a:spcAft>
                <a:spcPts val="900"/>
              </a:spcAft>
              <a:buClr>
                <a:srgbClr val="003F48"/>
              </a:buClr>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venir LT Pro 65 Medium" panose="020B0603020203020204" pitchFamily="34" charset="0"/>
                <a:ea typeface="+mn-ea"/>
                <a:cs typeface="+mn-cs"/>
              </a:rPr>
              <a:t>Targeting </a:t>
            </a:r>
          </a:p>
          <a:p>
            <a:pPr marL="90488" marR="0" lvl="0" indent="-90488" algn="l" defTabSz="457200" rtl="0" eaLnBrk="1" fontAlgn="auto" latinLnBrk="0" hangingPunct="1">
              <a:lnSpc>
                <a:spcPct val="100000"/>
              </a:lnSpc>
              <a:spcBef>
                <a:spcPts val="0"/>
              </a:spcBef>
              <a:spcAft>
                <a:spcPts val="900"/>
              </a:spcAft>
              <a:buClr>
                <a:srgbClr val="003F48"/>
              </a:buClr>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venir LT Pro 65 Medium" panose="020B0603020203020204" pitchFamily="34" charset="0"/>
                <a:ea typeface="+mn-ea"/>
                <a:cs typeface="+mn-cs"/>
              </a:rPr>
              <a:t>Awareness</a:t>
            </a:r>
          </a:p>
          <a:p>
            <a:pPr marL="90488" marR="0" lvl="0" indent="-90488" algn="l" defTabSz="457200" rtl="0" eaLnBrk="1" fontAlgn="auto" latinLnBrk="0" hangingPunct="1">
              <a:lnSpc>
                <a:spcPct val="100000"/>
              </a:lnSpc>
              <a:spcBef>
                <a:spcPts val="0"/>
              </a:spcBef>
              <a:spcAft>
                <a:spcPts val="900"/>
              </a:spcAft>
              <a:buClr>
                <a:srgbClr val="003F48"/>
              </a:buClr>
              <a:buSzTx/>
              <a:buFont typeface="Wingdings" panose="05000000000000000000" pitchFamily="2" charset="2"/>
              <a:buChar char="§"/>
              <a:tabLst/>
              <a:defRPr/>
            </a:pPr>
            <a:r>
              <a:rPr lang="en-GB" sz="900" dirty="0">
                <a:solidFill>
                  <a:prstClr val="black"/>
                </a:solidFill>
                <a:latin typeface="Avenir LT Pro 65 Medium" panose="020B0603020203020204" pitchFamily="34" charset="0"/>
              </a:rPr>
              <a:t>Consideration</a:t>
            </a:r>
          </a:p>
          <a:p>
            <a:pPr marL="90488" marR="0" lvl="0" indent="-90488" algn="l" defTabSz="457200" rtl="0" eaLnBrk="1" fontAlgn="auto" latinLnBrk="0" hangingPunct="1">
              <a:lnSpc>
                <a:spcPct val="100000"/>
              </a:lnSpc>
              <a:spcBef>
                <a:spcPts val="0"/>
              </a:spcBef>
              <a:spcAft>
                <a:spcPts val="900"/>
              </a:spcAft>
              <a:buClr>
                <a:srgbClr val="003F48"/>
              </a:buClr>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venir LT Pro 65 Medium" panose="020B0603020203020204" pitchFamily="34" charset="0"/>
                <a:ea typeface="+mn-ea"/>
                <a:cs typeface="+mn-cs"/>
              </a:rPr>
              <a:t>Decision</a:t>
            </a:r>
          </a:p>
          <a:p>
            <a:pPr marL="90488" marR="0" lvl="0" indent="-90488" algn="l" defTabSz="457200" rtl="0" eaLnBrk="1" fontAlgn="auto" latinLnBrk="0" hangingPunct="1">
              <a:lnSpc>
                <a:spcPct val="100000"/>
              </a:lnSpc>
              <a:spcBef>
                <a:spcPts val="0"/>
              </a:spcBef>
              <a:spcAft>
                <a:spcPts val="900"/>
              </a:spcAft>
              <a:buClr>
                <a:srgbClr val="003F48"/>
              </a:buClr>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venir LT Pro 65 Medium" panose="020B0603020203020204" pitchFamily="34" charset="0"/>
                <a:ea typeface="+mn-ea"/>
                <a:cs typeface="+mn-cs"/>
              </a:rPr>
              <a:t>Sign-up</a:t>
            </a:r>
          </a:p>
          <a:p>
            <a:pPr marL="90488" marR="0" lvl="0" indent="-90488" algn="l" defTabSz="457200" rtl="0" eaLnBrk="1" fontAlgn="auto" latinLnBrk="0" hangingPunct="1">
              <a:lnSpc>
                <a:spcPct val="100000"/>
              </a:lnSpc>
              <a:spcBef>
                <a:spcPts val="0"/>
              </a:spcBef>
              <a:spcAft>
                <a:spcPts val="900"/>
              </a:spcAft>
              <a:buClr>
                <a:srgbClr val="003F48"/>
              </a:buClr>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venir LT Pro 65 Medium" panose="020B0603020203020204" pitchFamily="34" charset="0"/>
                <a:ea typeface="+mn-ea"/>
                <a:cs typeface="+mn-cs"/>
              </a:rPr>
              <a:t>Account opening</a:t>
            </a:r>
          </a:p>
          <a:p>
            <a:pPr marL="90488" marR="0" lvl="0" indent="-90488" algn="l" defTabSz="457200" rtl="0" eaLnBrk="1" fontAlgn="auto" latinLnBrk="0" hangingPunct="1">
              <a:lnSpc>
                <a:spcPct val="100000"/>
              </a:lnSpc>
              <a:spcBef>
                <a:spcPts val="0"/>
              </a:spcBef>
              <a:spcAft>
                <a:spcPts val="900"/>
              </a:spcAft>
              <a:buClr>
                <a:srgbClr val="003F48"/>
              </a:buClr>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venir LT Pro 65 Medium" panose="020B0603020203020204" pitchFamily="34" charset="0"/>
                <a:ea typeface="+mn-ea"/>
                <a:cs typeface="+mn-cs"/>
              </a:rPr>
              <a:t>Purchasing</a:t>
            </a:r>
          </a:p>
          <a:p>
            <a:pPr marL="90488" marR="0" lvl="0" indent="-90488" algn="l" defTabSz="457200" rtl="0" eaLnBrk="1" fontAlgn="auto" latinLnBrk="0" hangingPunct="1">
              <a:lnSpc>
                <a:spcPct val="100000"/>
              </a:lnSpc>
              <a:spcBef>
                <a:spcPts val="0"/>
              </a:spcBef>
              <a:spcAft>
                <a:spcPts val="900"/>
              </a:spcAft>
              <a:buClr>
                <a:srgbClr val="003F48"/>
              </a:buClr>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venir LT Pro 65 Medium" panose="020B0603020203020204" pitchFamily="34" charset="0"/>
                <a:ea typeface="+mn-ea"/>
                <a:cs typeface="+mn-cs"/>
              </a:rPr>
              <a:t>Welcome</a:t>
            </a:r>
          </a:p>
          <a:p>
            <a:pPr marL="90488" marR="0" lvl="0" indent="-90488" algn="l" defTabSz="457200" rtl="0" eaLnBrk="1" fontAlgn="auto" latinLnBrk="0" hangingPunct="1">
              <a:lnSpc>
                <a:spcPct val="100000"/>
              </a:lnSpc>
              <a:spcBef>
                <a:spcPts val="0"/>
              </a:spcBef>
              <a:spcAft>
                <a:spcPts val="900"/>
              </a:spcAft>
              <a:buClr>
                <a:srgbClr val="003F48"/>
              </a:buClr>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venir LT Pro 65 Medium" panose="020B0603020203020204" pitchFamily="34" charset="0"/>
                <a:ea typeface="+mn-ea"/>
                <a:cs typeface="+mn-cs"/>
              </a:rPr>
              <a:t>Delivery</a:t>
            </a:r>
          </a:p>
          <a:p>
            <a:pPr marL="90488" marR="0" lvl="0" indent="-90488" algn="l" defTabSz="457200" rtl="0" eaLnBrk="1" fontAlgn="auto" latinLnBrk="0" hangingPunct="1">
              <a:lnSpc>
                <a:spcPct val="100000"/>
              </a:lnSpc>
              <a:spcBef>
                <a:spcPts val="0"/>
              </a:spcBef>
              <a:spcAft>
                <a:spcPts val="900"/>
              </a:spcAft>
              <a:buClr>
                <a:srgbClr val="003F48"/>
              </a:buClr>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venir LT Pro 65 Medium" panose="020B0603020203020204" pitchFamily="34" charset="0"/>
                <a:ea typeface="+mn-ea"/>
                <a:cs typeface="+mn-cs"/>
              </a:rPr>
              <a:t>Installation</a:t>
            </a:r>
          </a:p>
          <a:p>
            <a:pPr marL="90488" marR="0" lvl="0" indent="-90488" algn="l" defTabSz="457200" rtl="0" eaLnBrk="1" fontAlgn="auto" latinLnBrk="0" hangingPunct="1">
              <a:lnSpc>
                <a:spcPct val="100000"/>
              </a:lnSpc>
              <a:spcBef>
                <a:spcPts val="0"/>
              </a:spcBef>
              <a:spcAft>
                <a:spcPts val="900"/>
              </a:spcAft>
              <a:buClr>
                <a:srgbClr val="003F48"/>
              </a:buClr>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venir LT Pro 65 Medium" panose="020B0603020203020204" pitchFamily="34" charset="0"/>
                <a:ea typeface="+mn-ea"/>
                <a:cs typeface="+mn-cs"/>
              </a:rPr>
              <a:t>Education</a:t>
            </a:r>
          </a:p>
          <a:p>
            <a:pPr marL="90488" marR="0" lvl="0" indent="-90488" algn="l" defTabSz="457200" rtl="0" eaLnBrk="1" fontAlgn="auto" latinLnBrk="0" hangingPunct="1">
              <a:lnSpc>
                <a:spcPct val="100000"/>
              </a:lnSpc>
              <a:spcBef>
                <a:spcPts val="0"/>
              </a:spcBef>
              <a:spcAft>
                <a:spcPts val="900"/>
              </a:spcAft>
              <a:buClr>
                <a:srgbClr val="003F48"/>
              </a:buClr>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venir LT Pro 65 Medium" panose="020B0603020203020204" pitchFamily="34" charset="0"/>
                <a:ea typeface="+mn-ea"/>
                <a:cs typeface="+mn-cs"/>
              </a:rPr>
              <a:t>Reassurance and care</a:t>
            </a:r>
          </a:p>
          <a:p>
            <a:pPr marL="90488" marR="0" lvl="0" indent="-90488" algn="l" defTabSz="457200" rtl="0" eaLnBrk="1" fontAlgn="auto" latinLnBrk="0" hangingPunct="1">
              <a:lnSpc>
                <a:spcPct val="100000"/>
              </a:lnSpc>
              <a:spcBef>
                <a:spcPts val="0"/>
              </a:spcBef>
              <a:spcAft>
                <a:spcPts val="900"/>
              </a:spcAft>
              <a:buClr>
                <a:srgbClr val="003F48"/>
              </a:buClr>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venir LT Pro 65 Medium" panose="020B0603020203020204" pitchFamily="34" charset="0"/>
                <a:ea typeface="+mn-ea"/>
                <a:cs typeface="+mn-cs"/>
              </a:rPr>
              <a:t>Recognition and reward</a:t>
            </a:r>
          </a:p>
          <a:p>
            <a:pPr marL="90488" marR="0" lvl="0" indent="-90488" algn="l" defTabSz="457200" rtl="0" eaLnBrk="1" fontAlgn="auto" latinLnBrk="0" hangingPunct="1">
              <a:lnSpc>
                <a:spcPct val="100000"/>
              </a:lnSpc>
              <a:spcBef>
                <a:spcPts val="0"/>
              </a:spcBef>
              <a:spcAft>
                <a:spcPts val="900"/>
              </a:spcAft>
              <a:buClr>
                <a:srgbClr val="003F48"/>
              </a:buClr>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venir LT Pro 65 Medium" panose="020B0603020203020204" pitchFamily="34" charset="0"/>
                <a:ea typeface="+mn-ea"/>
                <a:cs typeface="+mn-cs"/>
              </a:rPr>
              <a:t>Up / Cross sell</a:t>
            </a:r>
          </a:p>
          <a:p>
            <a:pPr marL="90488" marR="0" lvl="0" indent="-90488" algn="l" defTabSz="457200" rtl="0" eaLnBrk="1" fontAlgn="auto" latinLnBrk="0" hangingPunct="1">
              <a:lnSpc>
                <a:spcPct val="100000"/>
              </a:lnSpc>
              <a:spcBef>
                <a:spcPts val="0"/>
              </a:spcBef>
              <a:spcAft>
                <a:spcPts val="900"/>
              </a:spcAft>
              <a:buClr>
                <a:srgbClr val="003F48"/>
              </a:buClr>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venir LT Pro 65 Medium" panose="020B0603020203020204" pitchFamily="34" charset="0"/>
                <a:ea typeface="+mn-ea"/>
                <a:cs typeface="+mn-cs"/>
              </a:rPr>
              <a:t>Usage stimulation</a:t>
            </a:r>
          </a:p>
          <a:p>
            <a:pPr marL="90488" marR="0" lvl="0" indent="-90488" algn="l" defTabSz="457200" rtl="0" eaLnBrk="1" fontAlgn="auto" latinLnBrk="0" hangingPunct="1">
              <a:lnSpc>
                <a:spcPct val="100000"/>
              </a:lnSpc>
              <a:spcBef>
                <a:spcPts val="0"/>
              </a:spcBef>
              <a:spcAft>
                <a:spcPts val="900"/>
              </a:spcAft>
              <a:buClr>
                <a:srgbClr val="003F48"/>
              </a:buClr>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venir LT Pro 65 Medium" panose="020B0603020203020204" pitchFamily="34" charset="0"/>
                <a:ea typeface="+mn-ea"/>
                <a:cs typeface="+mn-cs"/>
              </a:rPr>
              <a:t>Servicing</a:t>
            </a:r>
          </a:p>
          <a:p>
            <a:pPr marL="90488" marR="0" lvl="0" indent="-90488" algn="l" defTabSz="457200" rtl="0" eaLnBrk="1" fontAlgn="auto" latinLnBrk="0" hangingPunct="1">
              <a:lnSpc>
                <a:spcPct val="100000"/>
              </a:lnSpc>
              <a:spcBef>
                <a:spcPts val="0"/>
              </a:spcBef>
              <a:spcAft>
                <a:spcPts val="900"/>
              </a:spcAft>
              <a:buClr>
                <a:srgbClr val="003F48"/>
              </a:buClr>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venir LT Pro 65 Medium" panose="020B0603020203020204" pitchFamily="34" charset="0"/>
                <a:ea typeface="+mn-ea"/>
                <a:cs typeface="+mn-cs"/>
              </a:rPr>
              <a:t>Support</a:t>
            </a:r>
          </a:p>
          <a:p>
            <a:pPr marL="90488" marR="0" lvl="0" indent="-90488" algn="l" defTabSz="457200" rtl="0" eaLnBrk="1" fontAlgn="auto" latinLnBrk="0" hangingPunct="1">
              <a:lnSpc>
                <a:spcPct val="100000"/>
              </a:lnSpc>
              <a:spcBef>
                <a:spcPts val="0"/>
              </a:spcBef>
              <a:spcAft>
                <a:spcPts val="900"/>
              </a:spcAft>
              <a:buClr>
                <a:srgbClr val="003F48"/>
              </a:buClr>
              <a:buSzTx/>
              <a:buFont typeface="Wingdings" panose="05000000000000000000" pitchFamily="2" charset="2"/>
              <a:buChar char="§"/>
              <a:tabLst/>
              <a:defRPr/>
            </a:pPr>
            <a:r>
              <a:rPr lang="en-GB" sz="900" dirty="0">
                <a:solidFill>
                  <a:prstClr val="black"/>
                </a:solidFill>
                <a:latin typeface="Avenir LT Pro 65 Medium" panose="020B0603020203020204" pitchFamily="34" charset="0"/>
              </a:rPr>
              <a:t>Maintenance</a:t>
            </a:r>
            <a:endParaRPr kumimoji="0" lang="en-GB" sz="900" b="0" i="0" u="none" strike="noStrike" kern="1200" cap="none" spc="0" normalizeH="0" baseline="0" noProof="0" dirty="0">
              <a:ln>
                <a:noFill/>
              </a:ln>
              <a:solidFill>
                <a:prstClr val="black"/>
              </a:solidFill>
              <a:effectLst/>
              <a:uLnTx/>
              <a:uFillTx/>
              <a:latin typeface="Avenir LT Pro 65 Medium" panose="020B0603020203020204" pitchFamily="34" charset="0"/>
              <a:ea typeface="+mn-ea"/>
              <a:cs typeface="+mn-cs"/>
            </a:endParaRPr>
          </a:p>
          <a:p>
            <a:pPr marL="90488" marR="0" lvl="0" indent="-90488" algn="l" defTabSz="457200" rtl="0" eaLnBrk="1" fontAlgn="auto" latinLnBrk="0" hangingPunct="1">
              <a:lnSpc>
                <a:spcPct val="100000"/>
              </a:lnSpc>
              <a:spcBef>
                <a:spcPts val="0"/>
              </a:spcBef>
              <a:spcAft>
                <a:spcPts val="900"/>
              </a:spcAft>
              <a:buClr>
                <a:srgbClr val="003F48"/>
              </a:buClr>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venir LT Pro 65 Medium" panose="020B0603020203020204" pitchFamily="34" charset="0"/>
                <a:ea typeface="+mn-ea"/>
                <a:cs typeface="+mn-cs"/>
              </a:rPr>
              <a:t>Invoicing / billing</a:t>
            </a:r>
          </a:p>
          <a:p>
            <a:pPr marL="90488" marR="0" lvl="0" indent="-90488" algn="l" defTabSz="457200" rtl="0" eaLnBrk="1" fontAlgn="auto" latinLnBrk="0" hangingPunct="1">
              <a:lnSpc>
                <a:spcPct val="100000"/>
              </a:lnSpc>
              <a:spcBef>
                <a:spcPts val="0"/>
              </a:spcBef>
              <a:spcAft>
                <a:spcPts val="900"/>
              </a:spcAft>
              <a:buClr>
                <a:srgbClr val="003F48"/>
              </a:buClr>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venir LT Pro 65 Medium" panose="020B0603020203020204" pitchFamily="34" charset="0"/>
                <a:ea typeface="+mn-ea"/>
                <a:cs typeface="+mn-cs"/>
              </a:rPr>
              <a:t>Debt collection</a:t>
            </a:r>
          </a:p>
          <a:p>
            <a:pPr marL="90488" marR="0" lvl="0" indent="-90488" algn="l" defTabSz="457200" rtl="0" eaLnBrk="1" fontAlgn="auto" latinLnBrk="0" hangingPunct="1">
              <a:lnSpc>
                <a:spcPct val="100000"/>
              </a:lnSpc>
              <a:spcBef>
                <a:spcPts val="0"/>
              </a:spcBef>
              <a:spcAft>
                <a:spcPts val="900"/>
              </a:spcAft>
              <a:buClr>
                <a:srgbClr val="003F48"/>
              </a:buClr>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venir LT Pro 65 Medium" panose="020B0603020203020204" pitchFamily="34" charset="0"/>
                <a:ea typeface="+mn-ea"/>
                <a:cs typeface="+mn-cs"/>
              </a:rPr>
              <a:t>Retention</a:t>
            </a:r>
          </a:p>
          <a:p>
            <a:pPr marL="90488" marR="0" lvl="0" indent="-90488" algn="l" defTabSz="457200" rtl="0" eaLnBrk="1" fontAlgn="auto" latinLnBrk="0" hangingPunct="1">
              <a:lnSpc>
                <a:spcPct val="100000"/>
              </a:lnSpc>
              <a:spcBef>
                <a:spcPts val="0"/>
              </a:spcBef>
              <a:spcAft>
                <a:spcPts val="900"/>
              </a:spcAft>
              <a:buClr>
                <a:srgbClr val="003F48"/>
              </a:buClr>
              <a:buSzTx/>
              <a:buFont typeface="Wingdings" panose="05000000000000000000" pitchFamily="2" charset="2"/>
              <a:buChar char="§"/>
              <a:tabLst/>
              <a:defRPr/>
            </a:pPr>
            <a:r>
              <a:rPr lang="en-GB" sz="900" dirty="0">
                <a:solidFill>
                  <a:prstClr val="black"/>
                </a:solidFill>
                <a:latin typeface="Avenir LT Pro 65 Medium" panose="020B0603020203020204" pitchFamily="34" charset="0"/>
              </a:rPr>
              <a:t>Renewals</a:t>
            </a:r>
            <a:endParaRPr kumimoji="0" lang="en-GB" sz="900" b="0" i="0" u="none" strike="noStrike" kern="1200" cap="none" spc="0" normalizeH="0" baseline="0" noProof="0" dirty="0">
              <a:ln>
                <a:noFill/>
              </a:ln>
              <a:solidFill>
                <a:prstClr val="black"/>
              </a:solidFill>
              <a:effectLst/>
              <a:uLnTx/>
              <a:uFillTx/>
              <a:latin typeface="Avenir LT Pro 65 Medium" panose="020B0603020203020204" pitchFamily="34" charset="0"/>
              <a:ea typeface="+mn-ea"/>
              <a:cs typeface="+mn-cs"/>
            </a:endParaRPr>
          </a:p>
          <a:p>
            <a:pPr marL="90488" marR="0" lvl="0" indent="-90488" algn="l" defTabSz="457200" rtl="0" eaLnBrk="1" fontAlgn="auto" latinLnBrk="0" hangingPunct="1">
              <a:lnSpc>
                <a:spcPct val="100000"/>
              </a:lnSpc>
              <a:spcBef>
                <a:spcPts val="0"/>
              </a:spcBef>
              <a:spcAft>
                <a:spcPts val="900"/>
              </a:spcAft>
              <a:buClr>
                <a:srgbClr val="003F48"/>
              </a:buClr>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venir LT Pro 65 Medium" panose="020B0603020203020204" pitchFamily="34" charset="0"/>
                <a:ea typeface="+mn-ea"/>
                <a:cs typeface="+mn-cs"/>
              </a:rPr>
              <a:t>Advocating and introducing</a:t>
            </a:r>
          </a:p>
          <a:p>
            <a:pPr marL="90488" indent="-90488">
              <a:spcAft>
                <a:spcPts val="900"/>
              </a:spcAft>
              <a:buClr>
                <a:srgbClr val="003F48"/>
              </a:buClr>
              <a:buFont typeface="Wingdings" panose="05000000000000000000" pitchFamily="2" charset="2"/>
              <a:buChar char="§"/>
              <a:defRPr/>
            </a:pPr>
            <a:r>
              <a:rPr kumimoji="0" lang="en-GB" sz="900" b="0" i="0" u="none" strike="noStrike" kern="1200" cap="none" spc="0" normalizeH="0" baseline="0" noProof="0" dirty="0">
                <a:ln>
                  <a:noFill/>
                </a:ln>
                <a:solidFill>
                  <a:prstClr val="black"/>
                </a:solidFill>
                <a:effectLst/>
                <a:uLnTx/>
                <a:uFillTx/>
                <a:latin typeface="Avenir LT Pro 65 Medium" panose="020B0603020203020204" pitchFamily="34" charset="0"/>
                <a:ea typeface="+mn-ea"/>
                <a:cs typeface="+mn-cs"/>
              </a:rPr>
              <a:t>Win-back</a:t>
            </a:r>
          </a:p>
        </p:txBody>
      </p:sp>
      <p:pic>
        <p:nvPicPr>
          <p:cNvPr id="9" name="Picture 8">
            <a:extLst>
              <a:ext uri="{FF2B5EF4-FFF2-40B4-BE49-F238E27FC236}">
                <a16:creationId xmlns:a16="http://schemas.microsoft.com/office/drawing/2014/main" id="{2388C728-F64D-460C-7A00-E45EA635601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10" name="TextBox 9">
            <a:extLst>
              <a:ext uri="{FF2B5EF4-FFF2-40B4-BE49-F238E27FC236}">
                <a16:creationId xmlns:a16="http://schemas.microsoft.com/office/drawing/2014/main" id="{2B64EB6E-58A0-3B84-D67E-1C7C5001EC2B}"/>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12" name="Slide Number Placeholder 5">
            <a:extLst>
              <a:ext uri="{FF2B5EF4-FFF2-40B4-BE49-F238E27FC236}">
                <a16:creationId xmlns:a16="http://schemas.microsoft.com/office/drawing/2014/main" id="{9BE2BC55-E236-1357-A35F-D8FFCEEAC6D6}"/>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31</a:t>
            </a:fld>
            <a:endParaRPr lang="en-GB" sz="754" b="1">
              <a:solidFill>
                <a:schemeClr val="tx1"/>
              </a:solidFill>
              <a:latin typeface="Avenir LT Pro 65 Medium" panose="020B0603020203020204" pitchFamily="34" charset="0"/>
            </a:endParaRPr>
          </a:p>
        </p:txBody>
      </p:sp>
      <p:cxnSp>
        <p:nvCxnSpPr>
          <p:cNvPr id="14" name="Straight Connector 13">
            <a:extLst>
              <a:ext uri="{FF2B5EF4-FFF2-40B4-BE49-F238E27FC236}">
                <a16:creationId xmlns:a16="http://schemas.microsoft.com/office/drawing/2014/main" id="{11F6FDF0-80A6-E93E-EAD1-B95503151A4D}"/>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595AB52-3895-B2AA-EB34-C5526A820F0B}"/>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356499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A8FFE5-2E9D-0FC9-E01F-CB92A6BB35A4}"/>
              </a:ext>
            </a:extLst>
          </p:cNvPr>
          <p:cNvSpPr/>
          <p:nvPr/>
        </p:nvSpPr>
        <p:spPr>
          <a:xfrm>
            <a:off x="340030" y="1306658"/>
            <a:ext cx="3716048" cy="770571"/>
          </a:xfrm>
          <a:prstGeom prst="rect">
            <a:avLst/>
          </a:prstGeom>
        </p:spPr>
        <p:txBody>
          <a:bodyPr wrap="square" lIns="0" numCol="1" spcCol="180000">
            <a:noAutofit/>
          </a:bodyPr>
          <a:lstStyle/>
          <a:p>
            <a:pPr>
              <a:spcAft>
                <a:spcPts val="754"/>
              </a:spcAft>
            </a:pPr>
            <a:r>
              <a:rPr lang="en-GB" sz="900" dirty="0">
                <a:latin typeface="Avenir LT Pro 65 Medium" panose="020B0603020203020204" pitchFamily="34" charset="0"/>
              </a:rPr>
              <a:t>Simplicity is a mindset, a radical focus on what really matters: the customer. </a:t>
            </a:r>
          </a:p>
          <a:p>
            <a:pPr>
              <a:spcAft>
                <a:spcPts val="754"/>
              </a:spcAft>
            </a:pPr>
            <a:r>
              <a:rPr lang="en-GB" sz="900" dirty="0">
                <a:latin typeface="Avenir LT Pro 65 Medium" panose="020B0603020203020204" pitchFamily="34" charset="0"/>
              </a:rPr>
              <a:t>It’s about decision-making that minimises everything that sits between the customer and what they want: Realigning or removing what doesn’t add value, whether ideas, systems, processes or teams.</a:t>
            </a:r>
          </a:p>
          <a:p>
            <a:pPr>
              <a:spcAft>
                <a:spcPts val="754"/>
              </a:spcAft>
            </a:pPr>
            <a:r>
              <a:rPr lang="en-GB" sz="900" dirty="0">
                <a:latin typeface="Avenir LT Pro 65 Medium" panose="020B0603020203020204" pitchFamily="34" charset="0"/>
              </a:rPr>
              <a:t>Simplification is not an easy task. It takes significant effort, careful planning, and ruthless decision-making to remove waste, rejecting what doesn’t add value, and maintaining a radical focus on what matters, even if it upsets people.</a:t>
            </a:r>
          </a:p>
          <a:p>
            <a:pPr>
              <a:spcAft>
                <a:spcPts val="754"/>
              </a:spcAft>
            </a:pPr>
            <a:r>
              <a:rPr lang="en-GB" sz="900" dirty="0">
                <a:latin typeface="Avenir LT Pro 65 Medium" panose="020B0603020203020204" pitchFamily="34" charset="0"/>
              </a:rPr>
              <a:t>It’s not the same as being simplistic or simplifying to an extent that lacks sophistication or cutting away the very essence of what made it good in the first place. In essence, simplification is not as easy as it sounds.</a:t>
            </a:r>
          </a:p>
        </p:txBody>
      </p:sp>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32</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9" y="779070"/>
            <a:ext cx="3716048"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WHAT IS SIMPLICITY?</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5" name="TextBox 4">
            <a:extLst>
              <a:ext uri="{FF2B5EF4-FFF2-40B4-BE49-F238E27FC236}">
                <a16:creationId xmlns:a16="http://schemas.microsoft.com/office/drawing/2014/main" id="{E77A21DB-E624-29B2-D6B4-53ADE1337425}"/>
              </a:ext>
            </a:extLst>
          </p:cNvPr>
          <p:cNvSpPr txBox="1"/>
          <p:nvPr/>
        </p:nvSpPr>
        <p:spPr>
          <a:xfrm>
            <a:off x="4128247" y="1372487"/>
            <a:ext cx="1743164" cy="584775"/>
          </a:xfrm>
          <a:prstGeom prst="rect">
            <a:avLst/>
          </a:prstGeom>
          <a:solidFill>
            <a:srgbClr val="003F48">
              <a:alpha val="20000"/>
            </a:srgbClr>
          </a:solidFill>
        </p:spPr>
        <p:txBody>
          <a:bodyPr wrap="square" rtlCol="0">
            <a:spAutoFit/>
          </a:bodyPr>
          <a:lstStyle/>
          <a:p>
            <a:pPr defTabSz="574700">
              <a:spcAft>
                <a:spcPts val="754"/>
              </a:spcAft>
              <a:defRPr/>
            </a:pPr>
            <a:r>
              <a:rPr lang="en-GB" sz="800" b="1" dirty="0" err="1">
                <a:solidFill>
                  <a:srgbClr val="003F48"/>
                </a:solidFill>
                <a:latin typeface="Avenir LT Pro 65 Medium" panose="020B0603020203020204" pitchFamily="34" charset="0"/>
              </a:rPr>
              <a:t>Sim•pli•fi•ca•tion</a:t>
            </a:r>
            <a:r>
              <a:rPr lang="en-GB" sz="800" dirty="0">
                <a:solidFill>
                  <a:prstClr val="black"/>
                </a:solidFill>
                <a:latin typeface="Avenir LT Pro 65 Medium" panose="020B0603020203020204" pitchFamily="34" charset="0"/>
              </a:rPr>
              <a:t>, </a:t>
            </a:r>
            <a:r>
              <a:rPr lang="en-GB" sz="800" i="1" dirty="0">
                <a:solidFill>
                  <a:prstClr val="black"/>
                </a:solidFill>
                <a:latin typeface="Avenir LT Pro 65 Medium" panose="020B0603020203020204" pitchFamily="34" charset="0"/>
              </a:rPr>
              <a:t>noun</a:t>
            </a:r>
            <a:br>
              <a:rPr lang="en-GB" sz="800" i="1" dirty="0">
                <a:solidFill>
                  <a:prstClr val="black"/>
                </a:solidFill>
                <a:latin typeface="Avenir LT Pro 65 Medium" panose="020B0603020203020204" pitchFamily="34" charset="0"/>
              </a:rPr>
            </a:br>
            <a:r>
              <a:rPr lang="en-GB" sz="800" dirty="0">
                <a:solidFill>
                  <a:prstClr val="black"/>
                </a:solidFill>
                <a:latin typeface="Avenir LT Pro 65 Medium" panose="020B0603020203020204" pitchFamily="34" charset="0"/>
              </a:rPr>
              <a:t>Making something simpler to be uncomplicated in form or design and easier to understand or do.</a:t>
            </a:r>
          </a:p>
        </p:txBody>
      </p:sp>
      <p:cxnSp>
        <p:nvCxnSpPr>
          <p:cNvPr id="10" name="Straight Connector 9">
            <a:extLst>
              <a:ext uri="{FF2B5EF4-FFF2-40B4-BE49-F238E27FC236}">
                <a16:creationId xmlns:a16="http://schemas.microsoft.com/office/drawing/2014/main" id="{9A828434-1188-C937-1C7C-C532AA31E209}"/>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A49C680-3DE8-34FA-9EF7-2C49B2A2C4F2}"/>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78530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11964A-C195-4338-8AE6-B586558C2F56}"/>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3" name="Slide Number Placeholder 5">
            <a:extLst>
              <a:ext uri="{FF2B5EF4-FFF2-40B4-BE49-F238E27FC236}">
                <a16:creationId xmlns:a16="http://schemas.microsoft.com/office/drawing/2014/main" id="{F9970648-39A7-C7F4-367F-4323A032A4CA}"/>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33</a:t>
            </a:fld>
            <a:endParaRPr lang="en-GB" sz="754" b="1">
              <a:solidFill>
                <a:schemeClr val="tx1"/>
              </a:solidFill>
              <a:latin typeface="Avenir LT Pro 65 Medium" panose="020B0603020203020204" pitchFamily="34" charset="0"/>
            </a:endParaRPr>
          </a:p>
        </p:txBody>
      </p:sp>
      <p:pic>
        <p:nvPicPr>
          <p:cNvPr id="5" name="Picture 4">
            <a:extLst>
              <a:ext uri="{FF2B5EF4-FFF2-40B4-BE49-F238E27FC236}">
                <a16:creationId xmlns:a16="http://schemas.microsoft.com/office/drawing/2014/main" id="{1F447DFC-C9CC-983A-6979-AFD832FC09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8" name="TextBox 7">
            <a:extLst>
              <a:ext uri="{FF2B5EF4-FFF2-40B4-BE49-F238E27FC236}">
                <a16:creationId xmlns:a16="http://schemas.microsoft.com/office/drawing/2014/main" id="{F1F30157-389C-820E-24DB-486E7BC50B47}"/>
              </a:ext>
            </a:extLst>
          </p:cNvPr>
          <p:cNvSpPr txBox="1"/>
          <p:nvPr/>
        </p:nvSpPr>
        <p:spPr>
          <a:xfrm>
            <a:off x="475917" y="1172818"/>
            <a:ext cx="5456336" cy="2164695"/>
          </a:xfrm>
          <a:prstGeom prst="rect">
            <a:avLst/>
          </a:prstGeom>
          <a:noFill/>
        </p:spPr>
        <p:txBody>
          <a:bodyPr wrap="square" lIns="0">
            <a:spAutoFit/>
          </a:bodyPr>
          <a:lstStyle/>
          <a:p>
            <a:pPr>
              <a:spcAft>
                <a:spcPts val="754"/>
              </a:spcAft>
            </a:pPr>
            <a:r>
              <a:rPr lang="en-GB" sz="900" dirty="0">
                <a:latin typeface="Avenir LT Pro 65 Medium" panose="020B0603020203020204" pitchFamily="34" charset="0"/>
              </a:rPr>
              <a:t>It’s often easier to think that if something isn’t broke don’t try to fix it, but this is ignoring the inherent complexities and nuances of everyday life that cause high abandonment rates, low conversion rates, high churn rates, low satisfaction scores, bad reviews, and complaints.</a:t>
            </a:r>
          </a:p>
          <a:p>
            <a:pPr>
              <a:spcAft>
                <a:spcPts val="754"/>
              </a:spcAft>
            </a:pPr>
            <a:r>
              <a:rPr lang="en-GB" sz="900" dirty="0">
                <a:latin typeface="Avenir LT Pro 65 Medium" panose="020B0603020203020204" pitchFamily="34" charset="0"/>
              </a:rPr>
              <a:t>Businesses become fixated on commercial and operational KPI rather than customer KPI, which steers customer journeys and experiences towards efficiency rather than satisfaction. </a:t>
            </a:r>
          </a:p>
          <a:p>
            <a:pPr>
              <a:spcAft>
                <a:spcPts val="754"/>
              </a:spcAft>
            </a:pPr>
            <a:r>
              <a:rPr lang="en-GB" sz="900" dirty="0">
                <a:latin typeface="Avenir LT Pro 65 Medium" panose="020B0603020203020204" pitchFamily="34" charset="0"/>
              </a:rPr>
              <a:t>Different departments may have their own goals and priorities, which creates disjointed views of what’s important, whereas what’s needed is everyone working towards a unified customer-centric vision.</a:t>
            </a:r>
          </a:p>
          <a:p>
            <a:pPr>
              <a:spcAft>
                <a:spcPts val="754"/>
              </a:spcAft>
            </a:pPr>
            <a:r>
              <a:rPr lang="en-GB" sz="900" dirty="0">
                <a:latin typeface="Avenir LT Pro 65 Medium" panose="020B0603020203020204" pitchFamily="34" charset="0"/>
              </a:rPr>
              <a:t>Outdated technologies and processes create friction for customers and replacement can be an expensive undertaking.</a:t>
            </a:r>
          </a:p>
          <a:p>
            <a:pPr>
              <a:spcAft>
                <a:spcPts val="754"/>
              </a:spcAft>
            </a:pPr>
            <a:r>
              <a:rPr lang="en-GB" sz="900" dirty="0">
                <a:latin typeface="Avenir LT Pro 65 Medium" panose="020B0603020203020204" pitchFamily="34" charset="0"/>
              </a:rPr>
              <a:t>Additionally, our brains seem wired to add rather than subtract, which means we tend to overlook opportunities to simplify by removing things, instead opting to add more elements because it just feels easier and more efficient.</a:t>
            </a:r>
          </a:p>
        </p:txBody>
      </p:sp>
      <p:cxnSp>
        <p:nvCxnSpPr>
          <p:cNvPr id="6" name="Straight Connector 5">
            <a:extLst>
              <a:ext uri="{FF2B5EF4-FFF2-40B4-BE49-F238E27FC236}">
                <a16:creationId xmlns:a16="http://schemas.microsoft.com/office/drawing/2014/main" id="{6C1944F8-D765-352C-9ADE-DA7791D3EC6A}"/>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9CD8148-75BF-3782-E86D-B35E330A07A4}"/>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22791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A8FFE5-2E9D-0FC9-E01F-CB92A6BB35A4}"/>
              </a:ext>
            </a:extLst>
          </p:cNvPr>
          <p:cNvSpPr/>
          <p:nvPr/>
        </p:nvSpPr>
        <p:spPr>
          <a:xfrm>
            <a:off x="340029" y="1306658"/>
            <a:ext cx="4299206" cy="770571"/>
          </a:xfrm>
          <a:prstGeom prst="rect">
            <a:avLst/>
          </a:prstGeom>
        </p:spPr>
        <p:txBody>
          <a:bodyPr wrap="square" lIns="0" numCol="1" spcCol="180000">
            <a:noAutofit/>
          </a:bodyPr>
          <a:lstStyle/>
          <a:p>
            <a:pPr>
              <a:spcAft>
                <a:spcPts val="754"/>
              </a:spcAft>
            </a:pPr>
            <a:r>
              <a:rPr lang="en-GB" sz="900" dirty="0">
                <a:latin typeface="Avenir LT Pro 65 Medium" panose="020B0603020203020204" pitchFamily="34" charset="0"/>
              </a:rPr>
              <a:t>Simplicity endures and is a feature of good design and should permeate throughout the organisation’s processes, people, and capabilities. </a:t>
            </a:r>
          </a:p>
          <a:p>
            <a:pPr>
              <a:spcAft>
                <a:spcPts val="754"/>
              </a:spcAft>
            </a:pPr>
            <a:r>
              <a:rPr lang="en-GB" sz="900" dirty="0">
                <a:latin typeface="Avenir LT Pro 65 Medium" panose="020B0603020203020204" pitchFamily="34" charset="0"/>
              </a:rPr>
              <a:t>Getting it right means great experiences for the customer, which has a positive impact on the business.  </a:t>
            </a:r>
          </a:p>
          <a:p>
            <a:pPr>
              <a:spcAft>
                <a:spcPts val="754"/>
              </a:spcAft>
            </a:pPr>
            <a:r>
              <a:rPr lang="en-GB" sz="900" dirty="0">
                <a:latin typeface="Avenir LT Pro 65 Medium" panose="020B0603020203020204" pitchFamily="34" charset="0"/>
              </a:rPr>
              <a:t>Simplified experiences need to change as customer needs and demands for ease and convenience evolve over time, meaning innovation and adaptation must be continuous.</a:t>
            </a:r>
          </a:p>
          <a:p>
            <a:pPr>
              <a:spcAft>
                <a:spcPts val="754"/>
              </a:spcAft>
            </a:pPr>
            <a:r>
              <a:rPr lang="en-GB" sz="900" dirty="0">
                <a:latin typeface="Avenir LT Pro 65 Medium" panose="020B0603020203020204" pitchFamily="34" charset="0"/>
              </a:rPr>
              <a:t>Adopting the mindset of the customer is easy for all of us as consumers, but it can be enormously challenging when it comes to the processes we know are behind the curtain and must live with every day.</a:t>
            </a:r>
          </a:p>
          <a:p>
            <a:pPr>
              <a:spcAft>
                <a:spcPts val="754"/>
              </a:spcAft>
            </a:pPr>
            <a:r>
              <a:rPr lang="en-GB" sz="900" dirty="0">
                <a:latin typeface="Avenir LT Pro 65 Medium" panose="020B0603020203020204" pitchFamily="34" charset="0"/>
              </a:rPr>
              <a:t>We can’t always see the wood for the trees. </a:t>
            </a:r>
          </a:p>
        </p:txBody>
      </p:sp>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34</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9" y="779070"/>
            <a:ext cx="3716048"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SIMPLICITY IS GOOD DESIGN</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10" name="Straight Connector 9">
            <a:extLst>
              <a:ext uri="{FF2B5EF4-FFF2-40B4-BE49-F238E27FC236}">
                <a16:creationId xmlns:a16="http://schemas.microsoft.com/office/drawing/2014/main" id="{9A828434-1188-C937-1C7C-C532AA31E209}"/>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A49C680-3DE8-34FA-9EF7-2C49B2A2C4F2}"/>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9" name="Graphic 8" descr="Forest scene with solid fill">
            <a:extLst>
              <a:ext uri="{FF2B5EF4-FFF2-40B4-BE49-F238E27FC236}">
                <a16:creationId xmlns:a16="http://schemas.microsoft.com/office/drawing/2014/main" id="{16D519F0-DAC3-C8BC-B19A-7A52F3A097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078" y="1150473"/>
            <a:ext cx="995333" cy="995333"/>
          </a:xfrm>
          <a:prstGeom prst="rect">
            <a:avLst/>
          </a:prstGeom>
          <a:effectLst>
            <a:glow rad="38100">
              <a:srgbClr val="003F48">
                <a:alpha val="40000"/>
              </a:srgbClr>
            </a:glow>
          </a:effectLst>
        </p:spPr>
      </p:pic>
    </p:spTree>
    <p:extLst>
      <p:ext uri="{BB962C8B-B14F-4D97-AF65-F5344CB8AC3E}">
        <p14:creationId xmlns:p14="http://schemas.microsoft.com/office/powerpoint/2010/main" val="1541590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11964A-C195-4338-8AE6-B586558C2F56}"/>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3" name="Slide Number Placeholder 5">
            <a:extLst>
              <a:ext uri="{FF2B5EF4-FFF2-40B4-BE49-F238E27FC236}">
                <a16:creationId xmlns:a16="http://schemas.microsoft.com/office/drawing/2014/main" id="{F9970648-39A7-C7F4-367F-4323A032A4CA}"/>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35</a:t>
            </a:fld>
            <a:endParaRPr lang="en-GB" sz="754" b="1">
              <a:solidFill>
                <a:schemeClr val="tx1"/>
              </a:solidFill>
              <a:latin typeface="Avenir LT Pro 65 Medium" panose="020B0603020203020204" pitchFamily="34" charset="0"/>
            </a:endParaRPr>
          </a:p>
        </p:txBody>
      </p:sp>
      <p:pic>
        <p:nvPicPr>
          <p:cNvPr id="5" name="Picture 4">
            <a:extLst>
              <a:ext uri="{FF2B5EF4-FFF2-40B4-BE49-F238E27FC236}">
                <a16:creationId xmlns:a16="http://schemas.microsoft.com/office/drawing/2014/main" id="{1F447DFC-C9CC-983A-6979-AFD832FC09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8" name="TextBox 7">
            <a:extLst>
              <a:ext uri="{FF2B5EF4-FFF2-40B4-BE49-F238E27FC236}">
                <a16:creationId xmlns:a16="http://schemas.microsoft.com/office/drawing/2014/main" id="{F1F30157-389C-820E-24DB-486E7BC50B47}"/>
              </a:ext>
            </a:extLst>
          </p:cNvPr>
          <p:cNvSpPr txBox="1"/>
          <p:nvPr/>
        </p:nvSpPr>
        <p:spPr>
          <a:xfrm>
            <a:off x="475917" y="1172818"/>
            <a:ext cx="5456336" cy="2026196"/>
          </a:xfrm>
          <a:prstGeom prst="rect">
            <a:avLst/>
          </a:prstGeom>
          <a:noFill/>
        </p:spPr>
        <p:txBody>
          <a:bodyPr wrap="square" lIns="0">
            <a:spAutoFit/>
          </a:bodyPr>
          <a:lstStyle/>
          <a:p>
            <a:pPr>
              <a:spcAft>
                <a:spcPts val="754"/>
              </a:spcAft>
            </a:pPr>
            <a:r>
              <a:rPr lang="en-GB" sz="900" dirty="0">
                <a:latin typeface="Avenir LT Pro 65 Medium" panose="020B0603020203020204" pitchFamily="34" charset="0"/>
              </a:rPr>
              <a:t>Therefore, when it comes to taking an objective view of what’s good and, more importantly, what’s bad about a customer journey, an outsider’s view is hugely beneficial as they won’t succumb to excuses or internal rationalisations, nor explain away what doesn’t work. </a:t>
            </a:r>
          </a:p>
          <a:p>
            <a:pPr>
              <a:spcAft>
                <a:spcPts val="754"/>
              </a:spcAft>
            </a:pPr>
            <a:r>
              <a:rPr lang="en-GB" sz="900" dirty="0">
                <a:latin typeface="Avenir LT Pro 65 Medium" panose="020B0603020203020204" pitchFamily="34" charset="0"/>
              </a:rPr>
              <a:t>They can objectively identify and articulate the whole customer operation with its interdependencies, causalities, complementary and conflicting objectives, and help identify the right solutions. </a:t>
            </a:r>
          </a:p>
          <a:p>
            <a:pPr>
              <a:spcAft>
                <a:spcPts val="754"/>
              </a:spcAft>
            </a:pPr>
            <a:r>
              <a:rPr lang="en-GB" sz="900" dirty="0">
                <a:latin typeface="Avenir LT Pro 65 Medium" panose="020B0603020203020204" pitchFamily="34" charset="0"/>
              </a:rPr>
              <a:t>Of course, simplicity also depends on your point of view, but finding an effective balance between organisational challenges and customer expectation is paramount. </a:t>
            </a:r>
          </a:p>
          <a:p>
            <a:pPr>
              <a:spcAft>
                <a:spcPts val="754"/>
              </a:spcAft>
            </a:pPr>
            <a:r>
              <a:rPr lang="en-GB" sz="900" dirty="0">
                <a:latin typeface="Avenir LT Pro 65 Medium" panose="020B0603020203020204" pitchFamily="34" charset="0"/>
              </a:rPr>
              <a:t>It is best to focus on simplicity for the customer because if you get that right then internal roles, and the business, will directly and indirectly benefit as well.</a:t>
            </a:r>
          </a:p>
          <a:p>
            <a:pPr>
              <a:spcAft>
                <a:spcPts val="754"/>
              </a:spcAft>
            </a:pPr>
            <a:r>
              <a:rPr lang="en-GB" sz="900" dirty="0">
                <a:latin typeface="Avenir LT Pro 65 Medium" panose="020B0603020203020204" pitchFamily="34" charset="0"/>
              </a:rPr>
              <a:t>Just think of how successful Google and Apple have been since they revolutionised the way people interact with technology.</a:t>
            </a:r>
          </a:p>
        </p:txBody>
      </p:sp>
      <p:cxnSp>
        <p:nvCxnSpPr>
          <p:cNvPr id="6" name="Straight Connector 5">
            <a:extLst>
              <a:ext uri="{FF2B5EF4-FFF2-40B4-BE49-F238E27FC236}">
                <a16:creationId xmlns:a16="http://schemas.microsoft.com/office/drawing/2014/main" id="{6C1944F8-D765-352C-9ADE-DA7791D3EC6A}"/>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9CD8148-75BF-3782-E86D-B35E330A07A4}"/>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633632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36</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9" y="779070"/>
            <a:ext cx="3716048"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SIMPLIFICATION FOR CUSTOMERS</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9" name="TextBox 8">
            <a:extLst>
              <a:ext uri="{FF2B5EF4-FFF2-40B4-BE49-F238E27FC236}">
                <a16:creationId xmlns:a16="http://schemas.microsoft.com/office/drawing/2014/main" id="{739AC8E4-200C-4C43-9615-F7D6FA4C8CF1}"/>
              </a:ext>
            </a:extLst>
          </p:cNvPr>
          <p:cNvSpPr txBox="1"/>
          <p:nvPr/>
        </p:nvSpPr>
        <p:spPr>
          <a:xfrm>
            <a:off x="808163" y="1334163"/>
            <a:ext cx="5063248" cy="1043356"/>
          </a:xfrm>
          <a:prstGeom prst="rect">
            <a:avLst/>
          </a:prstGeom>
          <a:noFill/>
        </p:spPr>
        <p:txBody>
          <a:bodyPr wrap="square" lIns="45252" tIns="106898" rIns="45252" bIns="106898">
            <a:noAutofit/>
          </a:bodyPr>
          <a:lstStyle/>
          <a:p>
            <a:pPr>
              <a:spcAft>
                <a:spcPts val="900"/>
              </a:spcAft>
            </a:pPr>
            <a:r>
              <a:rPr lang="en-GB" sz="900" b="1" dirty="0">
                <a:solidFill>
                  <a:srgbClr val="003F48"/>
                </a:solidFill>
                <a:latin typeface="Avenir LT Pro 65 Medium" panose="020B0603020203020204" pitchFamily="34" charset="0"/>
              </a:rPr>
              <a:t>Customers</a:t>
            </a:r>
            <a:r>
              <a:rPr lang="en-GB" sz="900" dirty="0">
                <a:latin typeface="Avenir LT Pro 65 Medium" panose="020B0603020203020204" pitchFamily="34" charset="0"/>
              </a:rPr>
              <a:t> want their interactions with the business to be frictionless. E.g. </a:t>
            </a:r>
          </a:p>
          <a:p>
            <a:pPr marL="113743" indent="-113743">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Just let them do what they need without getting in their way.</a:t>
            </a:r>
          </a:p>
          <a:p>
            <a:pPr marL="113743" indent="-113743">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Avoid overwhelming them with unnecessary information or processes.</a:t>
            </a:r>
          </a:p>
          <a:p>
            <a:pPr marL="113743" indent="-113743">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Guide them quickly through the experience, using intuitive, straightforward and familiar mechanisms and language.  </a:t>
            </a:r>
          </a:p>
          <a:p>
            <a:pPr marL="113743" indent="-113743">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Help them when they need it and offer support when and how they want it.</a:t>
            </a:r>
          </a:p>
          <a:p>
            <a:pPr marL="113743" indent="-113743">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Do not make them work hard to achieve what they want.</a:t>
            </a:r>
          </a:p>
          <a:p>
            <a:pPr marL="113743" indent="-113743">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Provide only relevant information, tips and opportunities when appropriate.</a:t>
            </a:r>
          </a:p>
        </p:txBody>
      </p:sp>
      <p:pic>
        <p:nvPicPr>
          <p:cNvPr id="5" name="Graphic 4" descr="Man with solid fill">
            <a:extLst>
              <a:ext uri="{FF2B5EF4-FFF2-40B4-BE49-F238E27FC236}">
                <a16:creationId xmlns:a16="http://schemas.microsoft.com/office/drawing/2014/main" id="{D8DC7DB2-4617-30F4-A6AA-38E0C45A2C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1177" y="1426006"/>
            <a:ext cx="509328" cy="509328"/>
          </a:xfrm>
          <a:prstGeom prst="rect">
            <a:avLst/>
          </a:prstGeom>
          <a:effectLst>
            <a:glow rad="38100">
              <a:srgbClr val="003F48">
                <a:alpha val="40000"/>
              </a:srgbClr>
            </a:glow>
          </a:effectLst>
        </p:spPr>
      </p:pic>
      <p:cxnSp>
        <p:nvCxnSpPr>
          <p:cNvPr id="4" name="Straight Connector 3">
            <a:extLst>
              <a:ext uri="{FF2B5EF4-FFF2-40B4-BE49-F238E27FC236}">
                <a16:creationId xmlns:a16="http://schemas.microsoft.com/office/drawing/2014/main" id="{7E010895-522D-C86C-1C9E-0227916D3941}"/>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A71AFC8-DBBD-4295-1449-802FE186761F}"/>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711849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3C5D73C-D612-9EED-AA69-EA97348F625F}"/>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SIMPLIFICATION FOR FRONT-LINE STAFF</a:t>
            </a:r>
          </a:p>
        </p:txBody>
      </p:sp>
      <p:sp>
        <p:nvSpPr>
          <p:cNvPr id="2" name="TextBox 1">
            <a:extLst>
              <a:ext uri="{FF2B5EF4-FFF2-40B4-BE49-F238E27FC236}">
                <a16:creationId xmlns:a16="http://schemas.microsoft.com/office/drawing/2014/main" id="{4811964A-C195-4338-8AE6-B586558C2F56}"/>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3" name="Slide Number Placeholder 5">
            <a:extLst>
              <a:ext uri="{FF2B5EF4-FFF2-40B4-BE49-F238E27FC236}">
                <a16:creationId xmlns:a16="http://schemas.microsoft.com/office/drawing/2014/main" id="{F9970648-39A7-C7F4-367F-4323A032A4CA}"/>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37</a:t>
            </a:fld>
            <a:endParaRPr lang="en-GB" sz="754" b="1">
              <a:solidFill>
                <a:schemeClr val="tx1"/>
              </a:solidFill>
              <a:latin typeface="Avenir LT Pro 65 Medium" panose="020B0603020203020204" pitchFamily="34" charset="0"/>
            </a:endParaRPr>
          </a:p>
        </p:txBody>
      </p:sp>
      <p:pic>
        <p:nvPicPr>
          <p:cNvPr id="5" name="Picture 4">
            <a:extLst>
              <a:ext uri="{FF2B5EF4-FFF2-40B4-BE49-F238E27FC236}">
                <a16:creationId xmlns:a16="http://schemas.microsoft.com/office/drawing/2014/main" id="{1F447DFC-C9CC-983A-6979-AFD832FC09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6" name="Straight Connector 5">
            <a:extLst>
              <a:ext uri="{FF2B5EF4-FFF2-40B4-BE49-F238E27FC236}">
                <a16:creationId xmlns:a16="http://schemas.microsoft.com/office/drawing/2014/main" id="{6C1944F8-D765-352C-9ADE-DA7791D3EC6A}"/>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9CD8148-75BF-3782-E86D-B35E330A07A4}"/>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0" name="TextBox 9">
            <a:extLst>
              <a:ext uri="{FF2B5EF4-FFF2-40B4-BE49-F238E27FC236}">
                <a16:creationId xmlns:a16="http://schemas.microsoft.com/office/drawing/2014/main" id="{739AC8E4-200C-4C43-9615-F7D6FA4C8CF1}"/>
              </a:ext>
            </a:extLst>
          </p:cNvPr>
          <p:cNvSpPr txBox="1"/>
          <p:nvPr/>
        </p:nvSpPr>
        <p:spPr>
          <a:xfrm>
            <a:off x="882644" y="1334165"/>
            <a:ext cx="5049609" cy="1043356"/>
          </a:xfrm>
          <a:prstGeom prst="rect">
            <a:avLst/>
          </a:prstGeom>
          <a:noFill/>
        </p:spPr>
        <p:txBody>
          <a:bodyPr wrap="square" lIns="45252" tIns="106898" rIns="45252" bIns="106898">
            <a:noAutofit/>
          </a:bodyPr>
          <a:lstStyle/>
          <a:p>
            <a:pPr>
              <a:spcAft>
                <a:spcPts val="900"/>
              </a:spcAft>
            </a:pPr>
            <a:r>
              <a:rPr lang="en-GB" sz="900" b="1" dirty="0">
                <a:solidFill>
                  <a:srgbClr val="003F48"/>
                </a:solidFill>
                <a:latin typeface="Avenir LT Pro 65 Medium" panose="020B0603020203020204" pitchFamily="34" charset="0"/>
              </a:rPr>
              <a:t>Front-line </a:t>
            </a:r>
            <a:r>
              <a:rPr lang="en-GB" sz="900" dirty="0">
                <a:latin typeface="Avenir LT Pro 65 Medium" panose="020B0603020203020204" pitchFamily="34" charset="0"/>
              </a:rPr>
              <a:t>staff want seamless integration of information and tools with their role. E.g.</a:t>
            </a:r>
          </a:p>
          <a:p>
            <a:pPr marL="113743" indent="-113743">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Provide instant access to concise, pertinent information about the customer being served and the range of propositions that are available.</a:t>
            </a:r>
          </a:p>
          <a:p>
            <a:pPr marL="113743" indent="-113743">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Support them with efficient technology, and effective administration, training, operational and fulfilment processes.</a:t>
            </a:r>
          </a:p>
          <a:p>
            <a:pPr marL="113743" indent="-113743">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Integrate relevant tools directly into their day-to-day role so they can ensure customer service and sales are expedited.</a:t>
            </a:r>
          </a:p>
          <a:p>
            <a:pPr marL="113743" indent="-113743">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Minimise manual hand-offs between systems, processes, and colleagues.</a:t>
            </a:r>
          </a:p>
          <a:p>
            <a:pPr marL="113743" indent="-113743">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Guide them towards achieving their own performance objectives.</a:t>
            </a:r>
          </a:p>
        </p:txBody>
      </p:sp>
      <p:grpSp>
        <p:nvGrpSpPr>
          <p:cNvPr id="27" name="Group 26">
            <a:extLst>
              <a:ext uri="{FF2B5EF4-FFF2-40B4-BE49-F238E27FC236}">
                <a16:creationId xmlns:a16="http://schemas.microsoft.com/office/drawing/2014/main" id="{439A4B94-9381-ABFF-C3D2-EF98B9983076}"/>
              </a:ext>
            </a:extLst>
          </p:cNvPr>
          <p:cNvGrpSpPr>
            <a:grpSpLocks noChangeAspect="1"/>
          </p:cNvGrpSpPr>
          <p:nvPr/>
        </p:nvGrpSpPr>
        <p:grpSpPr>
          <a:xfrm>
            <a:off x="475916" y="1435322"/>
            <a:ext cx="335739" cy="316444"/>
            <a:chOff x="3798352" y="2363088"/>
            <a:chExt cx="654384" cy="616775"/>
          </a:xfrm>
        </p:grpSpPr>
        <p:sp>
          <p:nvSpPr>
            <p:cNvPr id="19" name="Freeform: Shape 18">
              <a:extLst>
                <a:ext uri="{FF2B5EF4-FFF2-40B4-BE49-F238E27FC236}">
                  <a16:creationId xmlns:a16="http://schemas.microsoft.com/office/drawing/2014/main" id="{83A1D28D-7051-0E8D-72AC-9671E0B723F4}"/>
                </a:ext>
              </a:extLst>
            </p:cNvPr>
            <p:cNvSpPr/>
            <p:nvPr/>
          </p:nvSpPr>
          <p:spPr>
            <a:xfrm>
              <a:off x="4058727" y="2363088"/>
              <a:ext cx="131703" cy="131705"/>
            </a:xfrm>
            <a:custGeom>
              <a:avLst/>
              <a:gdLst>
                <a:gd name="connsiteX0" fmla="*/ 65852 w 131704"/>
                <a:gd name="connsiteY0" fmla="*/ 131705 h 131704"/>
                <a:gd name="connsiteX1" fmla="*/ 131705 w 131704"/>
                <a:gd name="connsiteY1" fmla="*/ 65852 h 131704"/>
                <a:gd name="connsiteX2" fmla="*/ 65852 w 131704"/>
                <a:gd name="connsiteY2" fmla="*/ 0 h 131704"/>
                <a:gd name="connsiteX3" fmla="*/ 0 w 131704"/>
                <a:gd name="connsiteY3" fmla="*/ 65852 h 131704"/>
                <a:gd name="connsiteX4" fmla="*/ 65852 w 131704"/>
                <a:gd name="connsiteY4" fmla="*/ 131705 h 131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04" h="131704">
                  <a:moveTo>
                    <a:pt x="65852" y="131705"/>
                  </a:moveTo>
                  <a:cubicBezTo>
                    <a:pt x="102071" y="131705"/>
                    <a:pt x="131705" y="102071"/>
                    <a:pt x="131705" y="65852"/>
                  </a:cubicBezTo>
                  <a:cubicBezTo>
                    <a:pt x="131705" y="29634"/>
                    <a:pt x="102071" y="0"/>
                    <a:pt x="65852" y="0"/>
                  </a:cubicBezTo>
                  <a:cubicBezTo>
                    <a:pt x="29634" y="0"/>
                    <a:pt x="0" y="29634"/>
                    <a:pt x="0" y="65852"/>
                  </a:cubicBezTo>
                  <a:cubicBezTo>
                    <a:pt x="0" y="102071"/>
                    <a:pt x="29634" y="131705"/>
                    <a:pt x="65852" y="131705"/>
                  </a:cubicBezTo>
                </a:path>
              </a:pathLst>
            </a:custGeom>
            <a:solidFill>
              <a:srgbClr val="003F48"/>
            </a:solidFill>
            <a:ln w="10220" cap="flat">
              <a:noFill/>
              <a:prstDash val="solid"/>
              <a:miter/>
            </a:ln>
            <a:effectLst>
              <a:glow rad="38100">
                <a:srgbClr val="003F48">
                  <a:alpha val="40000"/>
                </a:srgbClr>
              </a:glow>
            </a:effectLst>
          </p:spPr>
          <p:txBody>
            <a:bodyPr rtlCol="0" anchor="ctr"/>
            <a:lstStyle/>
            <a:p>
              <a:endParaRPr lang="en-GB" sz="2959"/>
            </a:p>
          </p:txBody>
        </p:sp>
        <p:sp>
          <p:nvSpPr>
            <p:cNvPr id="21" name="Freeform: Shape 20">
              <a:extLst>
                <a:ext uri="{FF2B5EF4-FFF2-40B4-BE49-F238E27FC236}">
                  <a16:creationId xmlns:a16="http://schemas.microsoft.com/office/drawing/2014/main" id="{08E67AC4-3E9D-7921-44F4-DF7B08F324FD}"/>
                </a:ext>
              </a:extLst>
            </p:cNvPr>
            <p:cNvSpPr/>
            <p:nvPr/>
          </p:nvSpPr>
          <p:spPr>
            <a:xfrm>
              <a:off x="3982997" y="2511257"/>
              <a:ext cx="283988" cy="98777"/>
            </a:xfrm>
            <a:custGeom>
              <a:avLst/>
              <a:gdLst>
                <a:gd name="connsiteX0" fmla="*/ 274933 w 283988"/>
                <a:gd name="connsiteY0" fmla="*/ 60913 h 98778"/>
                <a:gd name="connsiteX1" fmla="*/ 265056 w 283988"/>
                <a:gd name="connsiteY1" fmla="*/ 42804 h 98778"/>
                <a:gd name="connsiteX2" fmla="*/ 195911 w 283988"/>
                <a:gd name="connsiteY2" fmla="*/ 6585 h 98778"/>
                <a:gd name="connsiteX3" fmla="*/ 141583 w 283988"/>
                <a:gd name="connsiteY3" fmla="*/ 0 h 98778"/>
                <a:gd name="connsiteX4" fmla="*/ 87254 w 283988"/>
                <a:gd name="connsiteY4" fmla="*/ 8232 h 98778"/>
                <a:gd name="connsiteX5" fmla="*/ 18109 w 283988"/>
                <a:gd name="connsiteY5" fmla="*/ 44450 h 98778"/>
                <a:gd name="connsiteX6" fmla="*/ 8232 w 283988"/>
                <a:gd name="connsiteY6" fmla="*/ 62560 h 98778"/>
                <a:gd name="connsiteX7" fmla="*/ 0 w 283988"/>
                <a:gd name="connsiteY7" fmla="*/ 98779 h 98778"/>
                <a:gd name="connsiteX8" fmla="*/ 283988 w 283988"/>
                <a:gd name="connsiteY8" fmla="*/ 98779 h 98778"/>
                <a:gd name="connsiteX9" fmla="*/ 274933 w 283988"/>
                <a:gd name="connsiteY9" fmla="*/ 60913 h 9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988" h="98778">
                  <a:moveTo>
                    <a:pt x="274933" y="60913"/>
                  </a:moveTo>
                  <a:cubicBezTo>
                    <a:pt x="273287" y="54328"/>
                    <a:pt x="269995" y="47743"/>
                    <a:pt x="265056" y="42804"/>
                  </a:cubicBezTo>
                  <a:cubicBezTo>
                    <a:pt x="245300" y="26341"/>
                    <a:pt x="222252" y="14817"/>
                    <a:pt x="195911" y="6585"/>
                  </a:cubicBezTo>
                  <a:cubicBezTo>
                    <a:pt x="177801" y="3293"/>
                    <a:pt x="159692" y="0"/>
                    <a:pt x="141583" y="0"/>
                  </a:cubicBezTo>
                  <a:cubicBezTo>
                    <a:pt x="123473" y="0"/>
                    <a:pt x="105364" y="3293"/>
                    <a:pt x="87254" y="8232"/>
                  </a:cubicBezTo>
                  <a:cubicBezTo>
                    <a:pt x="60913" y="14817"/>
                    <a:pt x="37865" y="27987"/>
                    <a:pt x="18109" y="44450"/>
                  </a:cubicBezTo>
                  <a:cubicBezTo>
                    <a:pt x="13170" y="49389"/>
                    <a:pt x="9878" y="55974"/>
                    <a:pt x="8232" y="62560"/>
                  </a:cubicBezTo>
                  <a:lnTo>
                    <a:pt x="0" y="98779"/>
                  </a:lnTo>
                  <a:lnTo>
                    <a:pt x="283988" y="98779"/>
                  </a:lnTo>
                  <a:lnTo>
                    <a:pt x="274933" y="60913"/>
                  </a:lnTo>
                  <a:close/>
                </a:path>
              </a:pathLst>
            </a:custGeom>
            <a:solidFill>
              <a:srgbClr val="003F48"/>
            </a:solidFill>
            <a:ln w="10220" cap="flat">
              <a:noFill/>
              <a:prstDash val="solid"/>
              <a:miter/>
            </a:ln>
            <a:effectLst>
              <a:glow rad="38100">
                <a:srgbClr val="003F48">
                  <a:alpha val="40000"/>
                </a:srgbClr>
              </a:glow>
            </a:effectLst>
          </p:spPr>
          <p:txBody>
            <a:bodyPr rtlCol="0" anchor="ctr"/>
            <a:lstStyle/>
            <a:p>
              <a:endParaRPr lang="en-GB" sz="2959"/>
            </a:p>
          </p:txBody>
        </p:sp>
        <p:sp>
          <p:nvSpPr>
            <p:cNvPr id="22" name="Rectangle 21">
              <a:extLst>
                <a:ext uri="{FF2B5EF4-FFF2-40B4-BE49-F238E27FC236}">
                  <a16:creationId xmlns:a16="http://schemas.microsoft.com/office/drawing/2014/main" id="{8E41C2D1-8836-59CF-B7B9-5F37264BC6D3}"/>
                </a:ext>
              </a:extLst>
            </p:cNvPr>
            <p:cNvSpPr/>
            <p:nvPr/>
          </p:nvSpPr>
          <p:spPr>
            <a:xfrm>
              <a:off x="3798352" y="2626498"/>
              <a:ext cx="654384" cy="353365"/>
            </a:xfrm>
            <a:prstGeom prst="rect">
              <a:avLst/>
            </a:prstGeom>
            <a:solidFill>
              <a:srgbClr val="003F48"/>
            </a:solidFill>
            <a:ln w="10220" cap="flat">
              <a:noFill/>
              <a:prstDash val="solid"/>
              <a:miter/>
            </a:ln>
            <a:effectLst>
              <a:glow rad="38100">
                <a:srgbClr val="003F48">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lIns="45252" rIns="45252" rtlCol="0" anchor="ctr"/>
            <a:lstStyle/>
            <a:p>
              <a:pPr algn="ctr"/>
              <a:r>
                <a:rPr lang="en-GB" sz="377" b="1" dirty="0">
                  <a:latin typeface="Avenir LT Pro 65 Medium" panose="020B0603020203020204" pitchFamily="34" charset="0"/>
                </a:rPr>
                <a:t>OPEN</a:t>
              </a:r>
            </a:p>
          </p:txBody>
        </p:sp>
      </p:grpSp>
    </p:spTree>
    <p:extLst>
      <p:ext uri="{BB962C8B-B14F-4D97-AF65-F5344CB8AC3E}">
        <p14:creationId xmlns:p14="http://schemas.microsoft.com/office/powerpoint/2010/main" val="3051830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38</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4" name="Straight Connector 3">
            <a:extLst>
              <a:ext uri="{FF2B5EF4-FFF2-40B4-BE49-F238E27FC236}">
                <a16:creationId xmlns:a16="http://schemas.microsoft.com/office/drawing/2014/main" id="{7E010895-522D-C86C-1C9E-0227916D3941}"/>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A71AFC8-DBBD-4295-1449-802FE186761F}"/>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3" name="TextBox 12">
            <a:extLst>
              <a:ext uri="{FF2B5EF4-FFF2-40B4-BE49-F238E27FC236}">
                <a16:creationId xmlns:a16="http://schemas.microsoft.com/office/drawing/2014/main" id="{739AC8E4-200C-4C43-9615-F7D6FA4C8CF1}"/>
              </a:ext>
            </a:extLst>
          </p:cNvPr>
          <p:cNvSpPr txBox="1"/>
          <p:nvPr/>
        </p:nvSpPr>
        <p:spPr>
          <a:xfrm>
            <a:off x="830883" y="1324408"/>
            <a:ext cx="5040528" cy="1045328"/>
          </a:xfrm>
          <a:prstGeom prst="rect">
            <a:avLst/>
          </a:prstGeom>
          <a:noFill/>
        </p:spPr>
        <p:txBody>
          <a:bodyPr wrap="square" lIns="45252" tIns="106898" rIns="45252" bIns="106898">
            <a:noAutofit/>
          </a:bodyPr>
          <a:lstStyle/>
          <a:p>
            <a:pPr>
              <a:spcAft>
                <a:spcPts val="900"/>
              </a:spcAft>
            </a:pPr>
            <a:r>
              <a:rPr lang="en-GB" sz="900" b="1" dirty="0">
                <a:solidFill>
                  <a:srgbClr val="003F48"/>
                </a:solidFill>
                <a:latin typeface="Avenir LT Pro 65 Medium" panose="020B0603020203020204" pitchFamily="34" charset="0"/>
              </a:rPr>
              <a:t>Back-office </a:t>
            </a:r>
            <a:r>
              <a:rPr lang="en-GB" sz="900" dirty="0">
                <a:latin typeface="Avenir LT Pro 65 Medium" panose="020B0603020203020204" pitchFamily="34" charset="0"/>
              </a:rPr>
              <a:t>staff want information and tools that enable their role. E.g.</a:t>
            </a:r>
          </a:p>
          <a:p>
            <a:pPr marL="113743" indent="-113743">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Give full access to information about the customers, processes, products and/or technologies that are in their charge.</a:t>
            </a:r>
          </a:p>
          <a:p>
            <a:pPr marL="113743" indent="-113743">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Automate repetitive tasks to minimise errors, strategy misalignment and boredom.</a:t>
            </a:r>
          </a:p>
          <a:p>
            <a:pPr marL="113743" indent="-113743">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Use mechanisms that are adaptive to the demands of the business and intuitive to their way of working. </a:t>
            </a:r>
          </a:p>
          <a:p>
            <a:pPr marL="113743" indent="-113743">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Standardise processes, data capture and reporting.</a:t>
            </a:r>
          </a:p>
          <a:p>
            <a:pPr marL="113743" indent="-113743">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Support them with integrated help and training to enable them to be more effective in reaching their goals.</a:t>
            </a:r>
          </a:p>
        </p:txBody>
      </p:sp>
      <p:grpSp>
        <p:nvGrpSpPr>
          <p:cNvPr id="49" name="Group 48">
            <a:extLst>
              <a:ext uri="{FF2B5EF4-FFF2-40B4-BE49-F238E27FC236}">
                <a16:creationId xmlns:a16="http://schemas.microsoft.com/office/drawing/2014/main" id="{3BE8D82F-7C82-FB9F-2759-AF2CDE95722F}"/>
              </a:ext>
            </a:extLst>
          </p:cNvPr>
          <p:cNvGrpSpPr>
            <a:grpSpLocks noChangeAspect="1"/>
          </p:cNvGrpSpPr>
          <p:nvPr/>
        </p:nvGrpSpPr>
        <p:grpSpPr>
          <a:xfrm>
            <a:off x="375215" y="1427286"/>
            <a:ext cx="386683" cy="362716"/>
            <a:chOff x="2162995" y="2344772"/>
            <a:chExt cx="743807" cy="697704"/>
          </a:xfrm>
        </p:grpSpPr>
        <p:sp>
          <p:nvSpPr>
            <p:cNvPr id="34" name="Freeform: Shape 33">
              <a:extLst>
                <a:ext uri="{FF2B5EF4-FFF2-40B4-BE49-F238E27FC236}">
                  <a16:creationId xmlns:a16="http://schemas.microsoft.com/office/drawing/2014/main" id="{7C6688AA-FBFF-7D29-5DF9-F54B08104C6A}"/>
                </a:ext>
              </a:extLst>
            </p:cNvPr>
            <p:cNvSpPr/>
            <p:nvPr/>
          </p:nvSpPr>
          <p:spPr>
            <a:xfrm>
              <a:off x="2162995" y="2563847"/>
              <a:ext cx="266700" cy="476250"/>
            </a:xfrm>
            <a:custGeom>
              <a:avLst/>
              <a:gdLst>
                <a:gd name="connsiteX0" fmla="*/ 238125 w 266700"/>
                <a:gd name="connsiteY0" fmla="*/ 285750 h 476250"/>
                <a:gd name="connsiteX1" fmla="*/ 57150 w 266700"/>
                <a:gd name="connsiteY1" fmla="*/ 285750 h 476250"/>
                <a:gd name="connsiteX2" fmla="*/ 57150 w 266700"/>
                <a:gd name="connsiteY2" fmla="*/ 28575 h 476250"/>
                <a:gd name="connsiteX3" fmla="*/ 28575 w 266700"/>
                <a:gd name="connsiteY3" fmla="*/ 0 h 476250"/>
                <a:gd name="connsiteX4" fmla="*/ 0 w 266700"/>
                <a:gd name="connsiteY4" fmla="*/ 28575 h 476250"/>
                <a:gd name="connsiteX5" fmla="*/ 0 w 266700"/>
                <a:gd name="connsiteY5" fmla="*/ 314325 h 476250"/>
                <a:gd name="connsiteX6" fmla="*/ 28575 w 266700"/>
                <a:gd name="connsiteY6" fmla="*/ 342900 h 476250"/>
                <a:gd name="connsiteX7" fmla="*/ 104775 w 266700"/>
                <a:gd name="connsiteY7" fmla="*/ 342900 h 476250"/>
                <a:gd name="connsiteX8" fmla="*/ 104775 w 266700"/>
                <a:gd name="connsiteY8" fmla="*/ 419100 h 476250"/>
                <a:gd name="connsiteX9" fmla="*/ 47625 w 266700"/>
                <a:gd name="connsiteY9" fmla="*/ 419100 h 476250"/>
                <a:gd name="connsiteX10" fmla="*/ 47625 w 266700"/>
                <a:gd name="connsiteY10" fmla="*/ 476250 h 476250"/>
                <a:gd name="connsiteX11" fmla="*/ 219075 w 266700"/>
                <a:gd name="connsiteY11" fmla="*/ 476250 h 476250"/>
                <a:gd name="connsiteX12" fmla="*/ 219075 w 266700"/>
                <a:gd name="connsiteY12" fmla="*/ 419100 h 476250"/>
                <a:gd name="connsiteX13" fmla="*/ 161925 w 266700"/>
                <a:gd name="connsiteY13" fmla="*/ 419100 h 476250"/>
                <a:gd name="connsiteX14" fmla="*/ 161925 w 266700"/>
                <a:gd name="connsiteY14" fmla="*/ 342900 h 476250"/>
                <a:gd name="connsiteX15" fmla="*/ 238125 w 266700"/>
                <a:gd name="connsiteY15" fmla="*/ 342900 h 476250"/>
                <a:gd name="connsiteX16" fmla="*/ 266700 w 266700"/>
                <a:gd name="connsiteY16" fmla="*/ 314325 h 476250"/>
                <a:gd name="connsiteX17" fmla="*/ 238125 w 266700"/>
                <a:gd name="connsiteY17" fmla="*/ 2857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6700" h="476250">
                  <a:moveTo>
                    <a:pt x="238125" y="285750"/>
                  </a:moveTo>
                  <a:lnTo>
                    <a:pt x="57150" y="285750"/>
                  </a:lnTo>
                  <a:lnTo>
                    <a:pt x="57150" y="28575"/>
                  </a:lnTo>
                  <a:cubicBezTo>
                    <a:pt x="57150" y="12793"/>
                    <a:pt x="44357" y="0"/>
                    <a:pt x="28575" y="0"/>
                  </a:cubicBezTo>
                  <a:cubicBezTo>
                    <a:pt x="12793" y="0"/>
                    <a:pt x="0" y="12793"/>
                    <a:pt x="0" y="28575"/>
                  </a:cubicBezTo>
                  <a:lnTo>
                    <a:pt x="0" y="314325"/>
                  </a:lnTo>
                  <a:cubicBezTo>
                    <a:pt x="0" y="330107"/>
                    <a:pt x="12793" y="342900"/>
                    <a:pt x="28575" y="342900"/>
                  </a:cubicBezTo>
                  <a:lnTo>
                    <a:pt x="104775" y="342900"/>
                  </a:lnTo>
                  <a:lnTo>
                    <a:pt x="104775" y="419100"/>
                  </a:lnTo>
                  <a:lnTo>
                    <a:pt x="47625" y="419100"/>
                  </a:lnTo>
                  <a:lnTo>
                    <a:pt x="47625" y="476250"/>
                  </a:lnTo>
                  <a:lnTo>
                    <a:pt x="219075" y="476250"/>
                  </a:lnTo>
                  <a:lnTo>
                    <a:pt x="219075" y="419100"/>
                  </a:lnTo>
                  <a:lnTo>
                    <a:pt x="161925" y="419100"/>
                  </a:lnTo>
                  <a:lnTo>
                    <a:pt x="161925" y="342900"/>
                  </a:lnTo>
                  <a:lnTo>
                    <a:pt x="238125" y="342900"/>
                  </a:lnTo>
                  <a:cubicBezTo>
                    <a:pt x="253907" y="342900"/>
                    <a:pt x="266700" y="330107"/>
                    <a:pt x="266700" y="314325"/>
                  </a:cubicBezTo>
                  <a:cubicBezTo>
                    <a:pt x="266700" y="298543"/>
                    <a:pt x="253907" y="285750"/>
                    <a:pt x="238125" y="285750"/>
                  </a:cubicBezTo>
                  <a:close/>
                </a:path>
              </a:pathLst>
            </a:custGeom>
            <a:solidFill>
              <a:srgbClr val="003F48"/>
            </a:solidFill>
            <a:ln w="10220" cap="flat">
              <a:noFill/>
              <a:prstDash val="solid"/>
              <a:miter/>
            </a:ln>
            <a:effectLst>
              <a:glow rad="38100">
                <a:srgbClr val="003F48">
                  <a:alpha val="40000"/>
                </a:srgbClr>
              </a:glow>
            </a:effectLst>
          </p:spPr>
          <p:txBody>
            <a:bodyPr rtlCol="0" anchor="ctr"/>
            <a:lstStyle/>
            <a:p>
              <a:endParaRPr lang="en-GB" sz="2959"/>
            </a:p>
          </p:txBody>
        </p:sp>
        <p:sp>
          <p:nvSpPr>
            <p:cNvPr id="35" name="Freeform: Shape 34">
              <a:extLst>
                <a:ext uri="{FF2B5EF4-FFF2-40B4-BE49-F238E27FC236}">
                  <a16:creationId xmlns:a16="http://schemas.microsoft.com/office/drawing/2014/main" id="{F006F7CA-7458-C10A-6F3B-1D421A45DEE4}"/>
                </a:ext>
              </a:extLst>
            </p:cNvPr>
            <p:cNvSpPr/>
            <p:nvPr/>
          </p:nvSpPr>
          <p:spPr>
            <a:xfrm>
              <a:off x="2248714" y="2501585"/>
              <a:ext cx="304328" cy="519461"/>
            </a:xfrm>
            <a:custGeom>
              <a:avLst/>
              <a:gdLst>
                <a:gd name="connsiteX0" fmla="*/ 156691 w 304328"/>
                <a:gd name="connsiteY0" fmla="*/ 132175 h 519461"/>
                <a:gd name="connsiteX1" fmla="*/ 175741 w 304328"/>
                <a:gd name="connsiteY1" fmla="*/ 138461 h 519461"/>
                <a:gd name="connsiteX2" fmla="*/ 270991 w 304328"/>
                <a:gd name="connsiteY2" fmla="*/ 138461 h 519461"/>
                <a:gd name="connsiteX3" fmla="*/ 304329 w 304328"/>
                <a:gd name="connsiteY3" fmla="*/ 105124 h 519461"/>
                <a:gd name="connsiteX4" fmla="*/ 270991 w 304328"/>
                <a:gd name="connsiteY4" fmla="*/ 71786 h 519461"/>
                <a:gd name="connsiteX5" fmla="*/ 186981 w 304328"/>
                <a:gd name="connsiteY5" fmla="*/ 71786 h 519461"/>
                <a:gd name="connsiteX6" fmla="*/ 111829 w 304328"/>
                <a:gd name="connsiteY6" fmla="*/ 17398 h 519461"/>
                <a:gd name="connsiteX7" fmla="*/ 60108 w 304328"/>
                <a:gd name="connsiteY7" fmla="*/ 349 h 519461"/>
                <a:gd name="connsiteX8" fmla="*/ 5 w 304328"/>
                <a:gd name="connsiteY8" fmla="*/ 68643 h 519461"/>
                <a:gd name="connsiteX9" fmla="*/ 5 w 304328"/>
                <a:gd name="connsiteY9" fmla="*/ 252761 h 519461"/>
                <a:gd name="connsiteX10" fmla="*/ 66680 w 304328"/>
                <a:gd name="connsiteY10" fmla="*/ 319436 h 519461"/>
                <a:gd name="connsiteX11" fmla="*/ 219080 w 304328"/>
                <a:gd name="connsiteY11" fmla="*/ 319436 h 519461"/>
                <a:gd name="connsiteX12" fmla="*/ 219080 w 304328"/>
                <a:gd name="connsiteY12" fmla="*/ 486124 h 519461"/>
                <a:gd name="connsiteX13" fmla="*/ 252418 w 304328"/>
                <a:gd name="connsiteY13" fmla="*/ 519461 h 519461"/>
                <a:gd name="connsiteX14" fmla="*/ 285755 w 304328"/>
                <a:gd name="connsiteY14" fmla="*/ 486124 h 519461"/>
                <a:gd name="connsiteX15" fmla="*/ 285755 w 304328"/>
                <a:gd name="connsiteY15" fmla="*/ 286099 h 519461"/>
                <a:gd name="connsiteX16" fmla="*/ 252418 w 304328"/>
                <a:gd name="connsiteY16" fmla="*/ 252761 h 519461"/>
                <a:gd name="connsiteX17" fmla="*/ 133355 w 304328"/>
                <a:gd name="connsiteY17" fmla="*/ 252761 h 519461"/>
                <a:gd name="connsiteX18" fmla="*/ 133355 w 304328"/>
                <a:gd name="connsiteY18" fmla="*/ 115220 h 51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328" h="519461">
                  <a:moveTo>
                    <a:pt x="156691" y="132175"/>
                  </a:moveTo>
                  <a:cubicBezTo>
                    <a:pt x="162245" y="136176"/>
                    <a:pt x="168897" y="138372"/>
                    <a:pt x="175741" y="138461"/>
                  </a:cubicBezTo>
                  <a:lnTo>
                    <a:pt x="270991" y="138461"/>
                  </a:lnTo>
                  <a:cubicBezTo>
                    <a:pt x="289403" y="138461"/>
                    <a:pt x="304329" y="123535"/>
                    <a:pt x="304329" y="105124"/>
                  </a:cubicBezTo>
                  <a:cubicBezTo>
                    <a:pt x="304329" y="86712"/>
                    <a:pt x="289403" y="71786"/>
                    <a:pt x="270991" y="71786"/>
                  </a:cubicBezTo>
                  <a:lnTo>
                    <a:pt x="186981" y="71786"/>
                  </a:lnTo>
                  <a:lnTo>
                    <a:pt x="111829" y="17398"/>
                  </a:lnTo>
                  <a:cubicBezTo>
                    <a:pt x="97801" y="4613"/>
                    <a:pt x="78989" y="-1589"/>
                    <a:pt x="60108" y="349"/>
                  </a:cubicBezTo>
                  <a:cubicBezTo>
                    <a:pt x="25533" y="4349"/>
                    <a:pt x="-421" y="33840"/>
                    <a:pt x="5" y="68643"/>
                  </a:cubicBezTo>
                  <a:lnTo>
                    <a:pt x="5" y="252761"/>
                  </a:lnTo>
                  <a:cubicBezTo>
                    <a:pt x="5" y="289585"/>
                    <a:pt x="29857" y="319436"/>
                    <a:pt x="66680" y="319436"/>
                  </a:cubicBezTo>
                  <a:lnTo>
                    <a:pt x="219080" y="319436"/>
                  </a:lnTo>
                  <a:lnTo>
                    <a:pt x="219080" y="486124"/>
                  </a:lnTo>
                  <a:cubicBezTo>
                    <a:pt x="219080" y="504535"/>
                    <a:pt x="234006" y="519461"/>
                    <a:pt x="252418" y="519461"/>
                  </a:cubicBezTo>
                  <a:cubicBezTo>
                    <a:pt x="270829" y="519461"/>
                    <a:pt x="285755" y="504535"/>
                    <a:pt x="285755" y="486124"/>
                  </a:cubicBezTo>
                  <a:lnTo>
                    <a:pt x="285755" y="286099"/>
                  </a:lnTo>
                  <a:cubicBezTo>
                    <a:pt x="285755" y="267687"/>
                    <a:pt x="270829" y="252761"/>
                    <a:pt x="252418" y="252761"/>
                  </a:cubicBezTo>
                  <a:lnTo>
                    <a:pt x="133355" y="252761"/>
                  </a:lnTo>
                  <a:lnTo>
                    <a:pt x="133355" y="115220"/>
                  </a:lnTo>
                  <a:close/>
                </a:path>
              </a:pathLst>
            </a:custGeom>
            <a:solidFill>
              <a:srgbClr val="003F48"/>
            </a:solidFill>
            <a:ln w="10220" cap="flat">
              <a:noFill/>
              <a:prstDash val="solid"/>
              <a:miter/>
            </a:ln>
            <a:effectLst>
              <a:glow rad="38100">
                <a:srgbClr val="003F48">
                  <a:alpha val="40000"/>
                </a:srgbClr>
              </a:glow>
            </a:effectLst>
          </p:spPr>
          <p:txBody>
            <a:bodyPr rtlCol="0" anchor="ctr"/>
            <a:lstStyle/>
            <a:p>
              <a:endParaRPr lang="en-GB" sz="2959"/>
            </a:p>
          </p:txBody>
        </p:sp>
        <p:sp>
          <p:nvSpPr>
            <p:cNvPr id="36" name="Freeform: Shape 35">
              <a:extLst>
                <a:ext uri="{FF2B5EF4-FFF2-40B4-BE49-F238E27FC236}">
                  <a16:creationId xmlns:a16="http://schemas.microsoft.com/office/drawing/2014/main" id="{CF7BE174-02B4-EB5A-9564-E28ED1DF3827}"/>
                </a:ext>
              </a:extLst>
            </p:cNvPr>
            <p:cNvSpPr/>
            <p:nvPr/>
          </p:nvSpPr>
          <p:spPr>
            <a:xfrm>
              <a:off x="2248720" y="2344772"/>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solidFill>
              <a:srgbClr val="003F48"/>
            </a:solidFill>
            <a:ln w="10220" cap="flat">
              <a:noFill/>
              <a:prstDash val="solid"/>
              <a:miter/>
            </a:ln>
            <a:effectLst>
              <a:glow rad="38100">
                <a:srgbClr val="003F48">
                  <a:alpha val="40000"/>
                </a:srgbClr>
              </a:glow>
            </a:effectLst>
          </p:spPr>
          <p:txBody>
            <a:bodyPr rtlCol="0" anchor="ctr"/>
            <a:lstStyle/>
            <a:p>
              <a:endParaRPr lang="en-GB" sz="2959"/>
            </a:p>
          </p:txBody>
        </p:sp>
        <p:grpSp>
          <p:nvGrpSpPr>
            <p:cNvPr id="18" name="Group 17">
              <a:extLst>
                <a:ext uri="{FF2B5EF4-FFF2-40B4-BE49-F238E27FC236}">
                  <a16:creationId xmlns:a16="http://schemas.microsoft.com/office/drawing/2014/main" id="{FACF327B-B123-E19F-23B0-3F6F0157AEBB}"/>
                </a:ext>
              </a:extLst>
            </p:cNvPr>
            <p:cNvGrpSpPr/>
            <p:nvPr/>
          </p:nvGrpSpPr>
          <p:grpSpPr>
            <a:xfrm>
              <a:off x="2443565" y="2671001"/>
              <a:ext cx="463237" cy="371475"/>
              <a:chOff x="2451320" y="2601788"/>
              <a:chExt cx="427177" cy="188663"/>
            </a:xfrm>
          </p:grpSpPr>
          <p:sp>
            <p:nvSpPr>
              <p:cNvPr id="31" name="Rectangle 30">
                <a:extLst>
                  <a:ext uri="{FF2B5EF4-FFF2-40B4-BE49-F238E27FC236}">
                    <a16:creationId xmlns:a16="http://schemas.microsoft.com/office/drawing/2014/main" id="{4CA24A19-36BC-3B10-1F6A-DE15CA4C9B81}"/>
                  </a:ext>
                </a:extLst>
              </p:cNvPr>
              <p:cNvSpPr/>
              <p:nvPr/>
            </p:nvSpPr>
            <p:spPr>
              <a:xfrm>
                <a:off x="2451320" y="2601788"/>
                <a:ext cx="427177" cy="188663"/>
              </a:xfrm>
              <a:prstGeom prst="rect">
                <a:avLst/>
              </a:prstGeom>
              <a:solidFill>
                <a:srgbClr val="003F48"/>
              </a:solidFill>
              <a:ln w="10220" cap="flat">
                <a:noFill/>
                <a:prstDash val="solid"/>
                <a:miter/>
              </a:ln>
              <a:effectLst>
                <a:glow rad="38100">
                  <a:srgbClr val="003F48">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959"/>
              </a:p>
            </p:txBody>
          </p:sp>
          <p:cxnSp>
            <p:nvCxnSpPr>
              <p:cNvPr id="32" name="Straight Connector 31">
                <a:extLst>
                  <a:ext uri="{FF2B5EF4-FFF2-40B4-BE49-F238E27FC236}">
                    <a16:creationId xmlns:a16="http://schemas.microsoft.com/office/drawing/2014/main" id="{6F2B20CA-97B3-CB37-2314-D8690E9E0692}"/>
                  </a:ext>
                </a:extLst>
              </p:cNvPr>
              <p:cNvCxnSpPr>
                <a:cxnSpLocks/>
              </p:cNvCxnSpPr>
              <p:nvPr/>
            </p:nvCxnSpPr>
            <p:spPr>
              <a:xfrm>
                <a:off x="2475104" y="2657978"/>
                <a:ext cx="379888" cy="0"/>
              </a:xfrm>
              <a:prstGeom prst="line">
                <a:avLst/>
              </a:prstGeom>
              <a:solidFill>
                <a:srgbClr val="003F48"/>
              </a:solidFill>
              <a:ln w="10220" cap="flat">
                <a:noFill/>
                <a:prstDash val="solid"/>
                <a:miter/>
              </a:ln>
              <a:effectLst>
                <a:glow rad="38100">
                  <a:srgbClr val="003F48">
                    <a:alpha val="40000"/>
                  </a:srgbClr>
                </a:glow>
              </a:effectLst>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D3391A65-B3E2-E653-B1D9-428C2B4A63BF}"/>
                </a:ext>
              </a:extLst>
            </p:cNvPr>
            <p:cNvSpPr/>
            <p:nvPr/>
          </p:nvSpPr>
          <p:spPr>
            <a:xfrm rot="309957">
              <a:off x="2740027" y="2476874"/>
              <a:ext cx="18000" cy="171154"/>
            </a:xfrm>
            <a:prstGeom prst="rect">
              <a:avLst/>
            </a:prstGeom>
            <a:solidFill>
              <a:srgbClr val="003F48"/>
            </a:solidFill>
            <a:ln w="10220" cap="flat">
              <a:noFill/>
              <a:prstDash val="solid"/>
              <a:miter/>
            </a:ln>
            <a:effectLst>
              <a:glow rad="38100">
                <a:srgbClr val="003F48">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959"/>
            </a:p>
          </p:txBody>
        </p:sp>
        <p:sp>
          <p:nvSpPr>
            <p:cNvPr id="48" name="Rectangle 47">
              <a:extLst>
                <a:ext uri="{FF2B5EF4-FFF2-40B4-BE49-F238E27FC236}">
                  <a16:creationId xmlns:a16="http://schemas.microsoft.com/office/drawing/2014/main" id="{164E5BEF-288D-C64B-34CB-963FF8C3A173}"/>
                </a:ext>
              </a:extLst>
            </p:cNvPr>
            <p:cNvSpPr/>
            <p:nvPr/>
          </p:nvSpPr>
          <p:spPr>
            <a:xfrm>
              <a:off x="2756844" y="2566336"/>
              <a:ext cx="10800" cy="108000"/>
            </a:xfrm>
            <a:prstGeom prst="rect">
              <a:avLst/>
            </a:prstGeom>
            <a:solidFill>
              <a:srgbClr val="003F48"/>
            </a:solidFill>
            <a:ln w="10220" cap="flat">
              <a:noFill/>
              <a:prstDash val="solid"/>
              <a:miter/>
            </a:ln>
            <a:effectLst>
              <a:glow rad="38100">
                <a:srgbClr val="003F48">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959"/>
            </a:p>
          </p:txBody>
        </p:sp>
      </p:grpSp>
      <p:sp>
        <p:nvSpPr>
          <p:cNvPr id="3" name="Title 1">
            <a:extLst>
              <a:ext uri="{FF2B5EF4-FFF2-40B4-BE49-F238E27FC236}">
                <a16:creationId xmlns:a16="http://schemas.microsoft.com/office/drawing/2014/main" id="{7A3BAD0F-FD78-23B8-2995-7B29ED3E6248}"/>
              </a:ext>
            </a:extLst>
          </p:cNvPr>
          <p:cNvSpPr txBox="1">
            <a:spLocks/>
          </p:cNvSpPr>
          <p:nvPr/>
        </p:nvSpPr>
        <p:spPr>
          <a:xfrm>
            <a:off x="340029" y="779070"/>
            <a:ext cx="3716048"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SIMPLIFICATION FOR BACK-OFFICE STAFF</a:t>
            </a:r>
          </a:p>
        </p:txBody>
      </p:sp>
    </p:spTree>
    <p:extLst>
      <p:ext uri="{BB962C8B-B14F-4D97-AF65-F5344CB8AC3E}">
        <p14:creationId xmlns:p14="http://schemas.microsoft.com/office/powerpoint/2010/main" val="3735906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3C5D73C-D612-9EED-AA69-EA97348F625F}"/>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SIMPLIFICATION FOR MANAGERS</a:t>
            </a:r>
          </a:p>
        </p:txBody>
      </p:sp>
      <p:sp>
        <p:nvSpPr>
          <p:cNvPr id="2" name="TextBox 1">
            <a:extLst>
              <a:ext uri="{FF2B5EF4-FFF2-40B4-BE49-F238E27FC236}">
                <a16:creationId xmlns:a16="http://schemas.microsoft.com/office/drawing/2014/main" id="{4811964A-C195-4338-8AE6-B586558C2F56}"/>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3" name="Slide Number Placeholder 5">
            <a:extLst>
              <a:ext uri="{FF2B5EF4-FFF2-40B4-BE49-F238E27FC236}">
                <a16:creationId xmlns:a16="http://schemas.microsoft.com/office/drawing/2014/main" id="{F9970648-39A7-C7F4-367F-4323A032A4CA}"/>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39</a:t>
            </a:fld>
            <a:endParaRPr lang="en-GB" sz="754" b="1">
              <a:solidFill>
                <a:schemeClr val="tx1"/>
              </a:solidFill>
              <a:latin typeface="Avenir LT Pro 65 Medium" panose="020B0603020203020204" pitchFamily="34" charset="0"/>
            </a:endParaRPr>
          </a:p>
        </p:txBody>
      </p:sp>
      <p:pic>
        <p:nvPicPr>
          <p:cNvPr id="5" name="Picture 4">
            <a:extLst>
              <a:ext uri="{FF2B5EF4-FFF2-40B4-BE49-F238E27FC236}">
                <a16:creationId xmlns:a16="http://schemas.microsoft.com/office/drawing/2014/main" id="{1F447DFC-C9CC-983A-6979-AFD832FC09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6" name="Straight Connector 5">
            <a:extLst>
              <a:ext uri="{FF2B5EF4-FFF2-40B4-BE49-F238E27FC236}">
                <a16:creationId xmlns:a16="http://schemas.microsoft.com/office/drawing/2014/main" id="{6C1944F8-D765-352C-9ADE-DA7791D3EC6A}"/>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9CD8148-75BF-3782-E86D-B35E330A07A4}"/>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4" name="TextBox 3">
            <a:extLst>
              <a:ext uri="{FF2B5EF4-FFF2-40B4-BE49-F238E27FC236}">
                <a16:creationId xmlns:a16="http://schemas.microsoft.com/office/drawing/2014/main" id="{739AC8E4-200C-4C43-9615-F7D6FA4C8CF1}"/>
              </a:ext>
            </a:extLst>
          </p:cNvPr>
          <p:cNvSpPr txBox="1"/>
          <p:nvPr/>
        </p:nvSpPr>
        <p:spPr>
          <a:xfrm>
            <a:off x="892321" y="1324407"/>
            <a:ext cx="5039932" cy="1045328"/>
          </a:xfrm>
          <a:prstGeom prst="rect">
            <a:avLst/>
          </a:prstGeom>
          <a:noFill/>
        </p:spPr>
        <p:txBody>
          <a:bodyPr wrap="square" lIns="45252" tIns="106898" rIns="45252" bIns="106898">
            <a:noAutofit/>
          </a:bodyPr>
          <a:lstStyle/>
          <a:p>
            <a:pPr>
              <a:spcAft>
                <a:spcPts val="900"/>
              </a:spcAft>
            </a:pPr>
            <a:r>
              <a:rPr lang="en-GB" sz="900" b="1" dirty="0">
                <a:solidFill>
                  <a:srgbClr val="003F48"/>
                </a:solidFill>
                <a:latin typeface="Avenir LT Pro 65 Medium" panose="020B0603020203020204" pitchFamily="34" charset="0"/>
              </a:rPr>
              <a:t>Managers </a:t>
            </a:r>
            <a:r>
              <a:rPr lang="en-GB" sz="900" dirty="0">
                <a:latin typeface="Avenir LT Pro 65 Medium" panose="020B0603020203020204" pitchFamily="34" charset="0"/>
              </a:rPr>
              <a:t>need pertinent measures and controls over activities and direction. E.g.</a:t>
            </a:r>
          </a:p>
          <a:p>
            <a:pPr marL="113743" indent="-113743">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Provide a visual dashboard of their area’s responsibilities that tracks how they are performing against targets and overall objectives.</a:t>
            </a:r>
          </a:p>
          <a:p>
            <a:pPr marL="113743" indent="-113743">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Introduce clearer insights and reduced information overload to improve productivity and reduce stress.</a:t>
            </a:r>
          </a:p>
          <a:p>
            <a:pPr marL="113743" indent="-113743">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Introduce control mechanisms that enable quick reaction to the latest situation and trajectory using the resources under their control.</a:t>
            </a:r>
          </a:p>
          <a:p>
            <a:pPr marL="113743" indent="-113743">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Enable workflow oversight to monitor activity and process efficiencies and prioritise opportunities to address staff pain-points.</a:t>
            </a:r>
          </a:p>
          <a:p>
            <a:pPr marL="113743" indent="-113743">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Provide integrated tools for managing resources, including communication, delegation and workstack prioritisation.</a:t>
            </a:r>
          </a:p>
          <a:p>
            <a:pPr marL="113743" indent="-113743">
              <a:spcAft>
                <a:spcPts val="900"/>
              </a:spcAft>
              <a:buClr>
                <a:srgbClr val="003F48"/>
              </a:buClr>
              <a:buFont typeface="Wingdings" panose="05000000000000000000" pitchFamily="2" charset="2"/>
              <a:buChar char="§"/>
            </a:pPr>
            <a:endParaRPr lang="en-GB" sz="900" dirty="0">
              <a:latin typeface="Avenir LT Pro 65 Medium" panose="020B0603020203020204" pitchFamily="34" charset="0"/>
            </a:endParaRPr>
          </a:p>
        </p:txBody>
      </p:sp>
      <p:grpSp>
        <p:nvGrpSpPr>
          <p:cNvPr id="50" name="Group 49">
            <a:extLst>
              <a:ext uri="{FF2B5EF4-FFF2-40B4-BE49-F238E27FC236}">
                <a16:creationId xmlns:a16="http://schemas.microsoft.com/office/drawing/2014/main" id="{E7E7BC79-E5EB-0635-5D85-5EFB25E2B8BE}"/>
              </a:ext>
            </a:extLst>
          </p:cNvPr>
          <p:cNvGrpSpPr>
            <a:grpSpLocks noChangeAspect="1"/>
          </p:cNvGrpSpPr>
          <p:nvPr/>
        </p:nvGrpSpPr>
        <p:grpSpPr>
          <a:xfrm flipH="1">
            <a:off x="475916" y="1457679"/>
            <a:ext cx="355101" cy="341084"/>
            <a:chOff x="3121079" y="2344772"/>
            <a:chExt cx="723900" cy="695325"/>
          </a:xfrm>
          <a:solidFill>
            <a:srgbClr val="003F48"/>
          </a:solidFill>
        </p:grpSpPr>
        <p:sp>
          <p:nvSpPr>
            <p:cNvPr id="39" name="Freeform: Shape 38">
              <a:extLst>
                <a:ext uri="{FF2B5EF4-FFF2-40B4-BE49-F238E27FC236}">
                  <a16:creationId xmlns:a16="http://schemas.microsoft.com/office/drawing/2014/main" id="{B1643042-7577-6B1E-3D62-057101651743}"/>
                </a:ext>
              </a:extLst>
            </p:cNvPr>
            <p:cNvSpPr/>
            <p:nvPr/>
          </p:nvSpPr>
          <p:spPr>
            <a:xfrm>
              <a:off x="3368729" y="2668622"/>
              <a:ext cx="476250" cy="371475"/>
            </a:xfrm>
            <a:custGeom>
              <a:avLst/>
              <a:gdLst>
                <a:gd name="connsiteX0" fmla="*/ 447675 w 476250"/>
                <a:gd name="connsiteY0" fmla="*/ 0 h 371475"/>
                <a:gd name="connsiteX1" fmla="*/ 28575 w 476250"/>
                <a:gd name="connsiteY1" fmla="*/ 0 h 371475"/>
                <a:gd name="connsiteX2" fmla="*/ 0 w 476250"/>
                <a:gd name="connsiteY2" fmla="*/ 28575 h 371475"/>
                <a:gd name="connsiteX3" fmla="*/ 28575 w 476250"/>
                <a:gd name="connsiteY3" fmla="*/ 57150 h 371475"/>
                <a:gd name="connsiteX4" fmla="*/ 209550 w 476250"/>
                <a:gd name="connsiteY4" fmla="*/ 57150 h 371475"/>
                <a:gd name="connsiteX5" fmla="*/ 209550 w 476250"/>
                <a:gd name="connsiteY5" fmla="*/ 314325 h 371475"/>
                <a:gd name="connsiteX6" fmla="*/ 152400 w 476250"/>
                <a:gd name="connsiteY6" fmla="*/ 314325 h 371475"/>
                <a:gd name="connsiteX7" fmla="*/ 152400 w 476250"/>
                <a:gd name="connsiteY7" fmla="*/ 371475 h 371475"/>
                <a:gd name="connsiteX8" fmla="*/ 323850 w 476250"/>
                <a:gd name="connsiteY8" fmla="*/ 371475 h 371475"/>
                <a:gd name="connsiteX9" fmla="*/ 323850 w 476250"/>
                <a:gd name="connsiteY9" fmla="*/ 314325 h 371475"/>
                <a:gd name="connsiteX10" fmla="*/ 266700 w 476250"/>
                <a:gd name="connsiteY10" fmla="*/ 314325 h 371475"/>
                <a:gd name="connsiteX11" fmla="*/ 266700 w 476250"/>
                <a:gd name="connsiteY11" fmla="*/ 57150 h 371475"/>
                <a:gd name="connsiteX12" fmla="*/ 447675 w 476250"/>
                <a:gd name="connsiteY12" fmla="*/ 57150 h 371475"/>
                <a:gd name="connsiteX13" fmla="*/ 476250 w 476250"/>
                <a:gd name="connsiteY13" fmla="*/ 28575 h 371475"/>
                <a:gd name="connsiteX14" fmla="*/ 447675 w 476250"/>
                <a:gd name="connsiteY14"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6250" h="371475">
                  <a:moveTo>
                    <a:pt x="447675" y="0"/>
                  </a:moveTo>
                  <a:lnTo>
                    <a:pt x="28575" y="0"/>
                  </a:lnTo>
                  <a:cubicBezTo>
                    <a:pt x="12793" y="0"/>
                    <a:pt x="0" y="12793"/>
                    <a:pt x="0" y="28575"/>
                  </a:cubicBezTo>
                  <a:cubicBezTo>
                    <a:pt x="0" y="44357"/>
                    <a:pt x="12793" y="57150"/>
                    <a:pt x="28575" y="57150"/>
                  </a:cubicBezTo>
                  <a:lnTo>
                    <a:pt x="209550" y="57150"/>
                  </a:lnTo>
                  <a:lnTo>
                    <a:pt x="209550" y="314325"/>
                  </a:lnTo>
                  <a:lnTo>
                    <a:pt x="152400" y="314325"/>
                  </a:lnTo>
                  <a:lnTo>
                    <a:pt x="152400" y="371475"/>
                  </a:lnTo>
                  <a:lnTo>
                    <a:pt x="323850" y="371475"/>
                  </a:lnTo>
                  <a:lnTo>
                    <a:pt x="323850" y="314325"/>
                  </a:lnTo>
                  <a:lnTo>
                    <a:pt x="266700" y="314325"/>
                  </a:lnTo>
                  <a:lnTo>
                    <a:pt x="266700" y="57150"/>
                  </a:lnTo>
                  <a:lnTo>
                    <a:pt x="447675" y="57150"/>
                  </a:lnTo>
                  <a:cubicBezTo>
                    <a:pt x="463457" y="57150"/>
                    <a:pt x="476250" y="44357"/>
                    <a:pt x="476250" y="28575"/>
                  </a:cubicBezTo>
                  <a:cubicBezTo>
                    <a:pt x="476250" y="12793"/>
                    <a:pt x="463457" y="0"/>
                    <a:pt x="447675" y="0"/>
                  </a:cubicBezTo>
                  <a:close/>
                </a:path>
              </a:pathLst>
            </a:custGeom>
            <a:solidFill>
              <a:srgbClr val="003F48"/>
            </a:solidFill>
            <a:ln w="10220" cap="flat">
              <a:noFill/>
              <a:prstDash val="solid"/>
              <a:miter/>
            </a:ln>
            <a:effectLst>
              <a:glow rad="38100">
                <a:srgbClr val="003F48">
                  <a:alpha val="40000"/>
                </a:srgbClr>
              </a:glow>
            </a:effectLst>
          </p:spPr>
          <p:txBody>
            <a:bodyPr rtlCol="0" anchor="ctr"/>
            <a:lstStyle/>
            <a:p>
              <a:endParaRPr lang="en-GB" sz="2959"/>
            </a:p>
          </p:txBody>
        </p:sp>
        <p:sp>
          <p:nvSpPr>
            <p:cNvPr id="40" name="Freeform: Shape 39">
              <a:extLst>
                <a:ext uri="{FF2B5EF4-FFF2-40B4-BE49-F238E27FC236}">
                  <a16:creationId xmlns:a16="http://schemas.microsoft.com/office/drawing/2014/main" id="{B1A91E85-C302-AEB7-F0E3-7E0A1D1BF3F9}"/>
                </a:ext>
              </a:extLst>
            </p:cNvPr>
            <p:cNvSpPr/>
            <p:nvPr/>
          </p:nvSpPr>
          <p:spPr>
            <a:xfrm>
              <a:off x="3121079" y="2563847"/>
              <a:ext cx="266700" cy="476250"/>
            </a:xfrm>
            <a:custGeom>
              <a:avLst/>
              <a:gdLst>
                <a:gd name="connsiteX0" fmla="*/ 238125 w 266700"/>
                <a:gd name="connsiteY0" fmla="*/ 285750 h 476250"/>
                <a:gd name="connsiteX1" fmla="*/ 57150 w 266700"/>
                <a:gd name="connsiteY1" fmla="*/ 285750 h 476250"/>
                <a:gd name="connsiteX2" fmla="*/ 57150 w 266700"/>
                <a:gd name="connsiteY2" fmla="*/ 28575 h 476250"/>
                <a:gd name="connsiteX3" fmla="*/ 28575 w 266700"/>
                <a:gd name="connsiteY3" fmla="*/ 0 h 476250"/>
                <a:gd name="connsiteX4" fmla="*/ 0 w 266700"/>
                <a:gd name="connsiteY4" fmla="*/ 28575 h 476250"/>
                <a:gd name="connsiteX5" fmla="*/ 0 w 266700"/>
                <a:gd name="connsiteY5" fmla="*/ 314325 h 476250"/>
                <a:gd name="connsiteX6" fmla="*/ 28575 w 266700"/>
                <a:gd name="connsiteY6" fmla="*/ 342900 h 476250"/>
                <a:gd name="connsiteX7" fmla="*/ 104775 w 266700"/>
                <a:gd name="connsiteY7" fmla="*/ 342900 h 476250"/>
                <a:gd name="connsiteX8" fmla="*/ 104775 w 266700"/>
                <a:gd name="connsiteY8" fmla="*/ 419100 h 476250"/>
                <a:gd name="connsiteX9" fmla="*/ 47625 w 266700"/>
                <a:gd name="connsiteY9" fmla="*/ 419100 h 476250"/>
                <a:gd name="connsiteX10" fmla="*/ 47625 w 266700"/>
                <a:gd name="connsiteY10" fmla="*/ 476250 h 476250"/>
                <a:gd name="connsiteX11" fmla="*/ 219075 w 266700"/>
                <a:gd name="connsiteY11" fmla="*/ 476250 h 476250"/>
                <a:gd name="connsiteX12" fmla="*/ 219075 w 266700"/>
                <a:gd name="connsiteY12" fmla="*/ 419100 h 476250"/>
                <a:gd name="connsiteX13" fmla="*/ 161925 w 266700"/>
                <a:gd name="connsiteY13" fmla="*/ 419100 h 476250"/>
                <a:gd name="connsiteX14" fmla="*/ 161925 w 266700"/>
                <a:gd name="connsiteY14" fmla="*/ 342900 h 476250"/>
                <a:gd name="connsiteX15" fmla="*/ 238125 w 266700"/>
                <a:gd name="connsiteY15" fmla="*/ 342900 h 476250"/>
                <a:gd name="connsiteX16" fmla="*/ 266700 w 266700"/>
                <a:gd name="connsiteY16" fmla="*/ 314325 h 476250"/>
                <a:gd name="connsiteX17" fmla="*/ 238125 w 266700"/>
                <a:gd name="connsiteY17" fmla="*/ 2857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6700" h="476250">
                  <a:moveTo>
                    <a:pt x="238125" y="285750"/>
                  </a:moveTo>
                  <a:lnTo>
                    <a:pt x="57150" y="285750"/>
                  </a:lnTo>
                  <a:lnTo>
                    <a:pt x="57150" y="28575"/>
                  </a:lnTo>
                  <a:cubicBezTo>
                    <a:pt x="57150" y="12793"/>
                    <a:pt x="44357" y="0"/>
                    <a:pt x="28575" y="0"/>
                  </a:cubicBezTo>
                  <a:cubicBezTo>
                    <a:pt x="12793" y="0"/>
                    <a:pt x="0" y="12793"/>
                    <a:pt x="0" y="28575"/>
                  </a:cubicBezTo>
                  <a:lnTo>
                    <a:pt x="0" y="314325"/>
                  </a:lnTo>
                  <a:cubicBezTo>
                    <a:pt x="0" y="330107"/>
                    <a:pt x="12793" y="342900"/>
                    <a:pt x="28575" y="342900"/>
                  </a:cubicBezTo>
                  <a:lnTo>
                    <a:pt x="104775" y="342900"/>
                  </a:lnTo>
                  <a:lnTo>
                    <a:pt x="104775" y="419100"/>
                  </a:lnTo>
                  <a:lnTo>
                    <a:pt x="47625" y="419100"/>
                  </a:lnTo>
                  <a:lnTo>
                    <a:pt x="47625" y="476250"/>
                  </a:lnTo>
                  <a:lnTo>
                    <a:pt x="219075" y="476250"/>
                  </a:lnTo>
                  <a:lnTo>
                    <a:pt x="219075" y="419100"/>
                  </a:lnTo>
                  <a:lnTo>
                    <a:pt x="161925" y="419100"/>
                  </a:lnTo>
                  <a:lnTo>
                    <a:pt x="161925" y="342900"/>
                  </a:lnTo>
                  <a:lnTo>
                    <a:pt x="238125" y="342900"/>
                  </a:lnTo>
                  <a:cubicBezTo>
                    <a:pt x="253907" y="342900"/>
                    <a:pt x="266700" y="330107"/>
                    <a:pt x="266700" y="314325"/>
                  </a:cubicBezTo>
                  <a:cubicBezTo>
                    <a:pt x="266700" y="298543"/>
                    <a:pt x="253907" y="285750"/>
                    <a:pt x="238125" y="285750"/>
                  </a:cubicBezTo>
                  <a:close/>
                </a:path>
              </a:pathLst>
            </a:custGeom>
            <a:solidFill>
              <a:srgbClr val="003F48"/>
            </a:solidFill>
            <a:ln w="10220" cap="flat">
              <a:noFill/>
              <a:prstDash val="solid"/>
              <a:miter/>
            </a:ln>
            <a:effectLst>
              <a:glow rad="38100">
                <a:srgbClr val="003F48">
                  <a:alpha val="40000"/>
                </a:srgbClr>
              </a:glow>
            </a:effectLst>
          </p:spPr>
          <p:txBody>
            <a:bodyPr rtlCol="0" anchor="ctr"/>
            <a:lstStyle/>
            <a:p>
              <a:endParaRPr lang="en-GB" sz="2959"/>
            </a:p>
          </p:txBody>
        </p:sp>
        <p:sp>
          <p:nvSpPr>
            <p:cNvPr id="41" name="Freeform: Shape 40">
              <a:extLst>
                <a:ext uri="{FF2B5EF4-FFF2-40B4-BE49-F238E27FC236}">
                  <a16:creationId xmlns:a16="http://schemas.microsoft.com/office/drawing/2014/main" id="{1CC436C4-5DB2-E5CA-2917-71A3DBA402AB}"/>
                </a:ext>
              </a:extLst>
            </p:cNvPr>
            <p:cNvSpPr/>
            <p:nvPr/>
          </p:nvSpPr>
          <p:spPr>
            <a:xfrm>
              <a:off x="3206798" y="2501585"/>
              <a:ext cx="304328" cy="519461"/>
            </a:xfrm>
            <a:custGeom>
              <a:avLst/>
              <a:gdLst>
                <a:gd name="connsiteX0" fmla="*/ 156691 w 304328"/>
                <a:gd name="connsiteY0" fmla="*/ 132175 h 519461"/>
                <a:gd name="connsiteX1" fmla="*/ 175741 w 304328"/>
                <a:gd name="connsiteY1" fmla="*/ 138461 h 519461"/>
                <a:gd name="connsiteX2" fmla="*/ 270991 w 304328"/>
                <a:gd name="connsiteY2" fmla="*/ 138461 h 519461"/>
                <a:gd name="connsiteX3" fmla="*/ 304329 w 304328"/>
                <a:gd name="connsiteY3" fmla="*/ 105124 h 519461"/>
                <a:gd name="connsiteX4" fmla="*/ 270991 w 304328"/>
                <a:gd name="connsiteY4" fmla="*/ 71786 h 519461"/>
                <a:gd name="connsiteX5" fmla="*/ 186981 w 304328"/>
                <a:gd name="connsiteY5" fmla="*/ 71786 h 519461"/>
                <a:gd name="connsiteX6" fmla="*/ 111829 w 304328"/>
                <a:gd name="connsiteY6" fmla="*/ 17398 h 519461"/>
                <a:gd name="connsiteX7" fmla="*/ 60108 w 304328"/>
                <a:gd name="connsiteY7" fmla="*/ 349 h 519461"/>
                <a:gd name="connsiteX8" fmla="*/ 5 w 304328"/>
                <a:gd name="connsiteY8" fmla="*/ 68643 h 519461"/>
                <a:gd name="connsiteX9" fmla="*/ 5 w 304328"/>
                <a:gd name="connsiteY9" fmla="*/ 252761 h 519461"/>
                <a:gd name="connsiteX10" fmla="*/ 66680 w 304328"/>
                <a:gd name="connsiteY10" fmla="*/ 319436 h 519461"/>
                <a:gd name="connsiteX11" fmla="*/ 219080 w 304328"/>
                <a:gd name="connsiteY11" fmla="*/ 319436 h 519461"/>
                <a:gd name="connsiteX12" fmla="*/ 219080 w 304328"/>
                <a:gd name="connsiteY12" fmla="*/ 486124 h 519461"/>
                <a:gd name="connsiteX13" fmla="*/ 252418 w 304328"/>
                <a:gd name="connsiteY13" fmla="*/ 519461 h 519461"/>
                <a:gd name="connsiteX14" fmla="*/ 285755 w 304328"/>
                <a:gd name="connsiteY14" fmla="*/ 486124 h 519461"/>
                <a:gd name="connsiteX15" fmla="*/ 285755 w 304328"/>
                <a:gd name="connsiteY15" fmla="*/ 286099 h 519461"/>
                <a:gd name="connsiteX16" fmla="*/ 252418 w 304328"/>
                <a:gd name="connsiteY16" fmla="*/ 252761 h 519461"/>
                <a:gd name="connsiteX17" fmla="*/ 133355 w 304328"/>
                <a:gd name="connsiteY17" fmla="*/ 252761 h 519461"/>
                <a:gd name="connsiteX18" fmla="*/ 133355 w 304328"/>
                <a:gd name="connsiteY18" fmla="*/ 115220 h 51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328" h="519461">
                  <a:moveTo>
                    <a:pt x="156691" y="132175"/>
                  </a:moveTo>
                  <a:cubicBezTo>
                    <a:pt x="162245" y="136176"/>
                    <a:pt x="168897" y="138372"/>
                    <a:pt x="175741" y="138461"/>
                  </a:cubicBezTo>
                  <a:lnTo>
                    <a:pt x="270991" y="138461"/>
                  </a:lnTo>
                  <a:cubicBezTo>
                    <a:pt x="289403" y="138461"/>
                    <a:pt x="304329" y="123535"/>
                    <a:pt x="304329" y="105124"/>
                  </a:cubicBezTo>
                  <a:cubicBezTo>
                    <a:pt x="304329" y="86712"/>
                    <a:pt x="289403" y="71786"/>
                    <a:pt x="270991" y="71786"/>
                  </a:cubicBezTo>
                  <a:lnTo>
                    <a:pt x="186981" y="71786"/>
                  </a:lnTo>
                  <a:lnTo>
                    <a:pt x="111829" y="17398"/>
                  </a:lnTo>
                  <a:cubicBezTo>
                    <a:pt x="97801" y="4613"/>
                    <a:pt x="78989" y="-1589"/>
                    <a:pt x="60108" y="349"/>
                  </a:cubicBezTo>
                  <a:cubicBezTo>
                    <a:pt x="25533" y="4349"/>
                    <a:pt x="-421" y="33840"/>
                    <a:pt x="5" y="68643"/>
                  </a:cubicBezTo>
                  <a:lnTo>
                    <a:pt x="5" y="252761"/>
                  </a:lnTo>
                  <a:cubicBezTo>
                    <a:pt x="5" y="289585"/>
                    <a:pt x="29857" y="319436"/>
                    <a:pt x="66680" y="319436"/>
                  </a:cubicBezTo>
                  <a:lnTo>
                    <a:pt x="219080" y="319436"/>
                  </a:lnTo>
                  <a:lnTo>
                    <a:pt x="219080" y="486124"/>
                  </a:lnTo>
                  <a:cubicBezTo>
                    <a:pt x="219080" y="504535"/>
                    <a:pt x="234006" y="519461"/>
                    <a:pt x="252418" y="519461"/>
                  </a:cubicBezTo>
                  <a:cubicBezTo>
                    <a:pt x="270829" y="519461"/>
                    <a:pt x="285755" y="504535"/>
                    <a:pt x="285755" y="486124"/>
                  </a:cubicBezTo>
                  <a:lnTo>
                    <a:pt x="285755" y="286099"/>
                  </a:lnTo>
                  <a:cubicBezTo>
                    <a:pt x="285755" y="267687"/>
                    <a:pt x="270829" y="252761"/>
                    <a:pt x="252418" y="252761"/>
                  </a:cubicBezTo>
                  <a:lnTo>
                    <a:pt x="133355" y="252761"/>
                  </a:lnTo>
                  <a:lnTo>
                    <a:pt x="133355" y="115220"/>
                  </a:lnTo>
                  <a:close/>
                </a:path>
              </a:pathLst>
            </a:custGeom>
            <a:solidFill>
              <a:srgbClr val="003F48"/>
            </a:solidFill>
            <a:ln w="10220" cap="flat">
              <a:noFill/>
              <a:prstDash val="solid"/>
              <a:miter/>
            </a:ln>
            <a:effectLst>
              <a:glow rad="38100">
                <a:srgbClr val="003F48">
                  <a:alpha val="40000"/>
                </a:srgbClr>
              </a:glow>
            </a:effectLst>
          </p:spPr>
          <p:txBody>
            <a:bodyPr rtlCol="0" anchor="ctr"/>
            <a:lstStyle/>
            <a:p>
              <a:endParaRPr lang="en-GB" sz="2959"/>
            </a:p>
          </p:txBody>
        </p:sp>
        <p:sp>
          <p:nvSpPr>
            <p:cNvPr id="42" name="Freeform: Shape 41">
              <a:extLst>
                <a:ext uri="{FF2B5EF4-FFF2-40B4-BE49-F238E27FC236}">
                  <a16:creationId xmlns:a16="http://schemas.microsoft.com/office/drawing/2014/main" id="{ADCC6A7B-14C2-B66D-B141-A050D174A7E1}"/>
                </a:ext>
              </a:extLst>
            </p:cNvPr>
            <p:cNvSpPr/>
            <p:nvPr/>
          </p:nvSpPr>
          <p:spPr>
            <a:xfrm>
              <a:off x="3206804" y="2344772"/>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solidFill>
              <a:srgbClr val="003F48"/>
            </a:solidFill>
            <a:ln w="10220" cap="flat">
              <a:noFill/>
              <a:prstDash val="solid"/>
              <a:miter/>
            </a:ln>
            <a:effectLst>
              <a:glow rad="38100">
                <a:srgbClr val="003F48">
                  <a:alpha val="40000"/>
                </a:srgbClr>
              </a:glow>
            </a:effectLst>
          </p:spPr>
          <p:txBody>
            <a:bodyPr rtlCol="0" anchor="ctr"/>
            <a:lstStyle/>
            <a:p>
              <a:endParaRPr lang="en-GB" sz="2959"/>
            </a:p>
          </p:txBody>
        </p:sp>
      </p:grpSp>
    </p:spTree>
    <p:extLst>
      <p:ext uri="{BB962C8B-B14F-4D97-AF65-F5344CB8AC3E}">
        <p14:creationId xmlns:p14="http://schemas.microsoft.com/office/powerpoint/2010/main" val="4180740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A8FFE5-2E9D-0FC9-E01F-CB92A6BB35A4}"/>
              </a:ext>
            </a:extLst>
          </p:cNvPr>
          <p:cNvSpPr/>
          <p:nvPr/>
        </p:nvSpPr>
        <p:spPr>
          <a:xfrm>
            <a:off x="345198" y="1306659"/>
            <a:ext cx="5524719" cy="2001138"/>
          </a:xfrm>
          <a:prstGeom prst="rect">
            <a:avLst/>
          </a:prstGeom>
        </p:spPr>
        <p:txBody>
          <a:bodyPr wrap="square" lIns="0" numCol="1" spcCol="360000">
            <a:noAutofit/>
          </a:bodyPr>
          <a:lstStyle/>
          <a:p>
            <a:pPr>
              <a:spcAft>
                <a:spcPts val="754"/>
              </a:spcAft>
            </a:pPr>
            <a:r>
              <a:rPr lang="en-GB" sz="900" dirty="0">
                <a:latin typeface="Avenir LT Pro 65 Medium" panose="020B0603020203020204" pitchFamily="34" charset="0"/>
              </a:rPr>
              <a:t>People love elegance and simplicity, particularly as the world gets ever more complex. It helps them relax and think.</a:t>
            </a:r>
          </a:p>
          <a:p>
            <a:pPr>
              <a:spcAft>
                <a:spcPts val="754"/>
              </a:spcAft>
            </a:pPr>
            <a:r>
              <a:rPr lang="en-GB" sz="900" dirty="0">
                <a:latin typeface="Avenir LT Pro 65 Medium" panose="020B0603020203020204" pitchFamily="34" charset="0"/>
              </a:rPr>
              <a:t>So, what makes something inherently complex simple enough to capture and keep our attention? What is it that makes people go ‘wow, I want one’? That’s where Customer Experience (CX) comes in.</a:t>
            </a:r>
          </a:p>
          <a:p>
            <a:pPr>
              <a:spcAft>
                <a:spcPts val="754"/>
              </a:spcAft>
            </a:pPr>
            <a:r>
              <a:rPr lang="en-GB" sz="900" dirty="0">
                <a:latin typeface="Avenir LT Pro 65 Medium" panose="020B0603020203020204" pitchFamily="34" charset="0"/>
              </a:rPr>
              <a:t>This pocketbook is intended to introduce the science, principles and real-world applications of a CX strategy to drive better engagement with customers. </a:t>
            </a:r>
          </a:p>
          <a:p>
            <a:pPr>
              <a:spcAft>
                <a:spcPts val="754"/>
              </a:spcAft>
            </a:pPr>
            <a:r>
              <a:rPr lang="en-GB" sz="900" dirty="0">
                <a:latin typeface="Avenir LT Pro 65 Medium" panose="020B0603020203020204" pitchFamily="34" charset="0"/>
              </a:rPr>
              <a:t>The content is aimed at those in charge of all or a part of customer experiences such as in sales, marketing, digital, customer services, account management, CRM, retentions, and overall base management. </a:t>
            </a:r>
          </a:p>
          <a:p>
            <a:pPr>
              <a:spcAft>
                <a:spcPts val="754"/>
              </a:spcAft>
            </a:pPr>
            <a:r>
              <a:rPr lang="en-GB" sz="900" dirty="0">
                <a:latin typeface="Avenir LT Pro 65 Medium" panose="020B0603020203020204" pitchFamily="34" charset="0"/>
              </a:rPr>
              <a:t>We’ve included the best practices, skills, capabilities, and ways used by companies that successfully develop longer-lasting relationships with customers to help their business grow. </a:t>
            </a:r>
          </a:p>
          <a:p>
            <a:pPr>
              <a:spcAft>
                <a:spcPts val="754"/>
              </a:spcAft>
            </a:pPr>
            <a:endParaRPr lang="en-GB" sz="900" dirty="0">
              <a:latin typeface="Avenir LT Pro 65 Medium" panose="020B0603020203020204" pitchFamily="34" charset="0"/>
            </a:endParaRPr>
          </a:p>
        </p:txBody>
      </p:sp>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4</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5198" y="779070"/>
            <a:ext cx="310552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INTRODUCTION</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5" name="Straight Connector 4">
            <a:extLst>
              <a:ext uri="{FF2B5EF4-FFF2-40B4-BE49-F238E27FC236}">
                <a16:creationId xmlns:a16="http://schemas.microsoft.com/office/drawing/2014/main" id="{20E6E725-39D2-F184-A614-F68FB920BB6F}"/>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5E1E415-1863-C413-B523-BE35C1C582C6}"/>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805843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40</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9" y="779070"/>
            <a:ext cx="3716048"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SIMPLIFICATION PRINCIPLES</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4" name="Straight Connector 3">
            <a:extLst>
              <a:ext uri="{FF2B5EF4-FFF2-40B4-BE49-F238E27FC236}">
                <a16:creationId xmlns:a16="http://schemas.microsoft.com/office/drawing/2014/main" id="{7E010895-522D-C86C-1C9E-0227916D3941}"/>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A71AFC8-DBBD-4295-1449-802FE186761F}"/>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1" name="Rectángulo 13">
            <a:extLst>
              <a:ext uri="{FF2B5EF4-FFF2-40B4-BE49-F238E27FC236}">
                <a16:creationId xmlns:a16="http://schemas.microsoft.com/office/drawing/2014/main" id="{FC5259C6-9266-46AF-9947-E71AE3ED1916}"/>
              </a:ext>
            </a:extLst>
          </p:cNvPr>
          <p:cNvSpPr/>
          <p:nvPr/>
        </p:nvSpPr>
        <p:spPr>
          <a:xfrm>
            <a:off x="375598" y="2029049"/>
            <a:ext cx="1259865" cy="830997"/>
          </a:xfrm>
          <a:prstGeom prst="rect">
            <a:avLst/>
          </a:prstGeom>
        </p:spPr>
        <p:txBody>
          <a:bodyPr wrap="square">
            <a:spAutoFit/>
          </a:bodyPr>
          <a:lstStyle/>
          <a:p>
            <a:pPr algn="ctr"/>
            <a:r>
              <a:rPr lang="en-GB" sz="800" b="1" dirty="0">
                <a:solidFill>
                  <a:srgbClr val="003F48"/>
                </a:solidFill>
                <a:latin typeface="Avenir LT Pro 65 Medium" panose="020B0603020203020204" pitchFamily="34" charset="0"/>
              </a:rPr>
              <a:t>Appealing</a:t>
            </a:r>
          </a:p>
          <a:p>
            <a:pPr algn="ctr"/>
            <a:r>
              <a:rPr lang="en-GB" sz="800" dirty="0">
                <a:latin typeface="Avenir LT Pro 65 Medium" panose="020B0603020203020204" pitchFamily="34" charset="0"/>
              </a:rPr>
              <a:t>Designing physical and digital interactions that engage the senses and create a memorable experience.</a:t>
            </a:r>
            <a:endParaRPr lang="es-AR" sz="800" dirty="0">
              <a:latin typeface="Avenir LT Pro 65 Medium" panose="020B0603020203020204" pitchFamily="34" charset="0"/>
            </a:endParaRPr>
          </a:p>
        </p:txBody>
      </p:sp>
      <p:sp>
        <p:nvSpPr>
          <p:cNvPr id="13" name="Rectángulo 16">
            <a:extLst>
              <a:ext uri="{FF2B5EF4-FFF2-40B4-BE49-F238E27FC236}">
                <a16:creationId xmlns:a16="http://schemas.microsoft.com/office/drawing/2014/main" id="{37F812ED-1B70-419E-B2A7-515CD10C7AF2}"/>
              </a:ext>
            </a:extLst>
          </p:cNvPr>
          <p:cNvSpPr/>
          <p:nvPr/>
        </p:nvSpPr>
        <p:spPr>
          <a:xfrm>
            <a:off x="1833105" y="2029049"/>
            <a:ext cx="1259865" cy="954107"/>
          </a:xfrm>
          <a:prstGeom prst="rect">
            <a:avLst/>
          </a:prstGeom>
        </p:spPr>
        <p:txBody>
          <a:bodyPr wrap="square">
            <a:spAutoFit/>
          </a:bodyPr>
          <a:lstStyle/>
          <a:p>
            <a:pPr algn="ctr"/>
            <a:r>
              <a:rPr lang="en-GB" sz="800" b="1" dirty="0">
                <a:solidFill>
                  <a:srgbClr val="003F48"/>
                </a:solidFill>
                <a:latin typeface="Avenir LT Pro 65 Medium" panose="020B0603020203020204" pitchFamily="34" charset="0"/>
              </a:rPr>
              <a:t>Solving</a:t>
            </a:r>
          </a:p>
          <a:p>
            <a:pPr algn="ctr"/>
            <a:r>
              <a:rPr lang="en-GB" sz="800" dirty="0">
                <a:latin typeface="Avenir LT Pro 65 Medium" panose="020B0603020203020204" pitchFamily="34" charset="0"/>
              </a:rPr>
              <a:t>Finding solutions to the customer’s problem with vigour and resourcefulness that achieves their preferred outcome.</a:t>
            </a:r>
            <a:endParaRPr lang="es-AR" sz="800" dirty="0">
              <a:latin typeface="Avenir LT Pro 65 Medium" panose="020B0603020203020204" pitchFamily="34" charset="0"/>
            </a:endParaRPr>
          </a:p>
        </p:txBody>
      </p:sp>
      <p:sp>
        <p:nvSpPr>
          <p:cNvPr id="3" name="Rectángulo 19">
            <a:extLst>
              <a:ext uri="{FF2B5EF4-FFF2-40B4-BE49-F238E27FC236}">
                <a16:creationId xmlns:a16="http://schemas.microsoft.com/office/drawing/2014/main" id="{1D758936-51BD-4AE4-9DD1-2EDA540F980C}"/>
              </a:ext>
            </a:extLst>
          </p:cNvPr>
          <p:cNvSpPr/>
          <p:nvPr/>
        </p:nvSpPr>
        <p:spPr>
          <a:xfrm>
            <a:off x="3274308" y="2029052"/>
            <a:ext cx="1259865" cy="954107"/>
          </a:xfrm>
          <a:prstGeom prst="rect">
            <a:avLst/>
          </a:prstGeom>
        </p:spPr>
        <p:txBody>
          <a:bodyPr wrap="square">
            <a:spAutoFit/>
          </a:bodyPr>
          <a:lstStyle/>
          <a:p>
            <a:pPr algn="ctr"/>
            <a:r>
              <a:rPr lang="en-GB" sz="800" b="1" dirty="0">
                <a:solidFill>
                  <a:srgbClr val="003F48"/>
                </a:solidFill>
                <a:latin typeface="Avenir LT Pro 65 Medium" panose="020B0603020203020204" pitchFamily="34" charset="0"/>
              </a:rPr>
              <a:t>Caring</a:t>
            </a:r>
          </a:p>
          <a:p>
            <a:pPr algn="ctr"/>
            <a:r>
              <a:rPr lang="en-GB" sz="800" dirty="0">
                <a:latin typeface="Avenir LT Pro 65 Medium" panose="020B0603020203020204" pitchFamily="34" charset="0"/>
              </a:rPr>
              <a:t>Being concerned for customer wellbeing and feelings during the interaction. Looking out for the customer’s best interests.</a:t>
            </a:r>
          </a:p>
        </p:txBody>
      </p:sp>
      <p:sp>
        <p:nvSpPr>
          <p:cNvPr id="17" name="Rectángulo 22">
            <a:extLst>
              <a:ext uri="{FF2B5EF4-FFF2-40B4-BE49-F238E27FC236}">
                <a16:creationId xmlns:a16="http://schemas.microsoft.com/office/drawing/2014/main" id="{CF1E6337-3029-47C8-8385-CF913C6DD43E}"/>
              </a:ext>
            </a:extLst>
          </p:cNvPr>
          <p:cNvSpPr/>
          <p:nvPr/>
        </p:nvSpPr>
        <p:spPr>
          <a:xfrm>
            <a:off x="4700250" y="2029049"/>
            <a:ext cx="1259865" cy="954107"/>
          </a:xfrm>
          <a:prstGeom prst="rect">
            <a:avLst/>
          </a:prstGeom>
        </p:spPr>
        <p:txBody>
          <a:bodyPr wrap="square">
            <a:spAutoFit/>
          </a:bodyPr>
          <a:lstStyle/>
          <a:p>
            <a:pPr algn="ctr"/>
            <a:r>
              <a:rPr lang="en-GB" sz="800" b="1" dirty="0">
                <a:solidFill>
                  <a:srgbClr val="003F48"/>
                </a:solidFill>
                <a:latin typeface="Avenir LT Pro 65 Medium" panose="020B0603020203020204" pitchFamily="34" charset="0"/>
              </a:rPr>
              <a:t>Advocating</a:t>
            </a:r>
          </a:p>
          <a:p>
            <a:pPr algn="ctr"/>
            <a:r>
              <a:rPr lang="en-GB" sz="800" dirty="0">
                <a:latin typeface="Avenir LT Pro 65 Medium" panose="020B0603020203020204" pitchFamily="34" charset="0"/>
              </a:rPr>
              <a:t>Acknowledging, empathising and being accountable for solving the problem. Stepping into the customer’s shoes.</a:t>
            </a:r>
          </a:p>
        </p:txBody>
      </p:sp>
      <p:sp>
        <p:nvSpPr>
          <p:cNvPr id="31" name="Oval 30">
            <a:extLst>
              <a:ext uri="{FF2B5EF4-FFF2-40B4-BE49-F238E27FC236}">
                <a16:creationId xmlns:a16="http://schemas.microsoft.com/office/drawing/2014/main" id="{A768D756-2F66-41DD-8861-1B63300AC9C4}"/>
              </a:ext>
            </a:extLst>
          </p:cNvPr>
          <p:cNvSpPr/>
          <p:nvPr/>
        </p:nvSpPr>
        <p:spPr>
          <a:xfrm>
            <a:off x="853293" y="1697744"/>
            <a:ext cx="299315" cy="299315"/>
          </a:xfrm>
          <a:prstGeom prst="ellipse">
            <a:avLst/>
          </a:prstGeom>
          <a:solidFill>
            <a:srgbClr val="003F48"/>
          </a:solidFill>
          <a:ln w="9525">
            <a:solidFill>
              <a:srgbClr val="19525A"/>
            </a:solidFill>
            <a:extLst>
              <a:ext uri="{C807C97D-BFC1-408E-A445-0C87EB9F89A2}">
                <ask:lineSketchStyleProps xmlns:ask="http://schemas.microsoft.com/office/drawing/2018/sketchyshapes" sd="3978248048">
                  <a:custGeom>
                    <a:avLst/>
                    <a:gdLst>
                      <a:gd name="connsiteX0" fmla="*/ 0 w 504000"/>
                      <a:gd name="connsiteY0" fmla="*/ 252000 h 504000"/>
                      <a:gd name="connsiteX1" fmla="*/ 252000 w 504000"/>
                      <a:gd name="connsiteY1" fmla="*/ 0 h 504000"/>
                      <a:gd name="connsiteX2" fmla="*/ 504000 w 504000"/>
                      <a:gd name="connsiteY2" fmla="*/ 252000 h 504000"/>
                      <a:gd name="connsiteX3" fmla="*/ 252000 w 504000"/>
                      <a:gd name="connsiteY3" fmla="*/ 504000 h 504000"/>
                      <a:gd name="connsiteX4" fmla="*/ 0 w 504000"/>
                      <a:gd name="connsiteY4" fmla="*/ 25200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 h="504000" fill="none" extrusionOk="0">
                        <a:moveTo>
                          <a:pt x="0" y="252000"/>
                        </a:moveTo>
                        <a:cubicBezTo>
                          <a:pt x="10215" y="121361"/>
                          <a:pt x="108227" y="-5764"/>
                          <a:pt x="252000" y="0"/>
                        </a:cubicBezTo>
                        <a:cubicBezTo>
                          <a:pt x="365645" y="1603"/>
                          <a:pt x="495676" y="146461"/>
                          <a:pt x="504000" y="252000"/>
                        </a:cubicBezTo>
                        <a:cubicBezTo>
                          <a:pt x="504107" y="359184"/>
                          <a:pt x="374048" y="509862"/>
                          <a:pt x="252000" y="504000"/>
                        </a:cubicBezTo>
                        <a:cubicBezTo>
                          <a:pt x="101159" y="488907"/>
                          <a:pt x="20161" y="379868"/>
                          <a:pt x="0" y="252000"/>
                        </a:cubicBezTo>
                        <a:close/>
                      </a:path>
                      <a:path w="504000" h="504000" stroke="0" extrusionOk="0">
                        <a:moveTo>
                          <a:pt x="0" y="252000"/>
                        </a:moveTo>
                        <a:cubicBezTo>
                          <a:pt x="-2454" y="108298"/>
                          <a:pt x="144402" y="-14082"/>
                          <a:pt x="252000" y="0"/>
                        </a:cubicBezTo>
                        <a:cubicBezTo>
                          <a:pt x="400050" y="18812"/>
                          <a:pt x="477128" y="125353"/>
                          <a:pt x="504000" y="252000"/>
                        </a:cubicBezTo>
                        <a:cubicBezTo>
                          <a:pt x="484323" y="374101"/>
                          <a:pt x="415844" y="494832"/>
                          <a:pt x="252000" y="504000"/>
                        </a:cubicBezTo>
                        <a:cubicBezTo>
                          <a:pt x="93898" y="484274"/>
                          <a:pt x="10706" y="399289"/>
                          <a:pt x="0" y="252000"/>
                        </a:cubicBezTo>
                        <a:close/>
                      </a:path>
                    </a:pathLst>
                  </a:custGeom>
                  <ask:type>
                    <ask:lineSketchNon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70" dirty="0"/>
          </a:p>
        </p:txBody>
      </p:sp>
      <p:pic>
        <p:nvPicPr>
          <p:cNvPr id="30" name="Graphic 29" descr="Images">
            <a:extLst>
              <a:ext uri="{FF2B5EF4-FFF2-40B4-BE49-F238E27FC236}">
                <a16:creationId xmlns:a16="http://schemas.microsoft.com/office/drawing/2014/main" id="{6A902697-BEB2-42CD-B85F-3CDC23B64CC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99568" y="1754841"/>
            <a:ext cx="194543" cy="194543"/>
          </a:xfrm>
          <a:prstGeom prst="rect">
            <a:avLst/>
          </a:prstGeom>
          <a:effectLst>
            <a:glow rad="101600">
              <a:schemeClr val="accent3">
                <a:satMod val="175000"/>
                <a:alpha val="40000"/>
              </a:schemeClr>
            </a:glow>
          </a:effectLst>
        </p:spPr>
      </p:pic>
      <p:sp>
        <p:nvSpPr>
          <p:cNvPr id="33" name="Oval 32">
            <a:extLst>
              <a:ext uri="{FF2B5EF4-FFF2-40B4-BE49-F238E27FC236}">
                <a16:creationId xmlns:a16="http://schemas.microsoft.com/office/drawing/2014/main" id="{DD06586D-DA67-43D3-889E-4DC1541B47C8}"/>
              </a:ext>
            </a:extLst>
          </p:cNvPr>
          <p:cNvSpPr/>
          <p:nvPr/>
        </p:nvSpPr>
        <p:spPr>
          <a:xfrm>
            <a:off x="2309677" y="1697744"/>
            <a:ext cx="299315" cy="299315"/>
          </a:xfrm>
          <a:prstGeom prst="ellipse">
            <a:avLst/>
          </a:prstGeom>
          <a:solidFill>
            <a:srgbClr val="003F48"/>
          </a:solidFill>
          <a:ln w="9525">
            <a:solidFill>
              <a:srgbClr val="19525A"/>
            </a:solidFill>
            <a:extLst>
              <a:ext uri="{C807C97D-BFC1-408E-A445-0C87EB9F89A2}">
                <ask:lineSketchStyleProps xmlns:ask="http://schemas.microsoft.com/office/drawing/2018/sketchyshapes" sd="3978248048">
                  <a:custGeom>
                    <a:avLst/>
                    <a:gdLst>
                      <a:gd name="connsiteX0" fmla="*/ 0 w 504000"/>
                      <a:gd name="connsiteY0" fmla="*/ 252000 h 504000"/>
                      <a:gd name="connsiteX1" fmla="*/ 252000 w 504000"/>
                      <a:gd name="connsiteY1" fmla="*/ 0 h 504000"/>
                      <a:gd name="connsiteX2" fmla="*/ 504000 w 504000"/>
                      <a:gd name="connsiteY2" fmla="*/ 252000 h 504000"/>
                      <a:gd name="connsiteX3" fmla="*/ 252000 w 504000"/>
                      <a:gd name="connsiteY3" fmla="*/ 504000 h 504000"/>
                      <a:gd name="connsiteX4" fmla="*/ 0 w 504000"/>
                      <a:gd name="connsiteY4" fmla="*/ 25200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 h="504000" fill="none" extrusionOk="0">
                        <a:moveTo>
                          <a:pt x="0" y="252000"/>
                        </a:moveTo>
                        <a:cubicBezTo>
                          <a:pt x="10215" y="121361"/>
                          <a:pt x="108227" y="-5764"/>
                          <a:pt x="252000" y="0"/>
                        </a:cubicBezTo>
                        <a:cubicBezTo>
                          <a:pt x="365645" y="1603"/>
                          <a:pt x="495676" y="146461"/>
                          <a:pt x="504000" y="252000"/>
                        </a:cubicBezTo>
                        <a:cubicBezTo>
                          <a:pt x="504107" y="359184"/>
                          <a:pt x="374048" y="509862"/>
                          <a:pt x="252000" y="504000"/>
                        </a:cubicBezTo>
                        <a:cubicBezTo>
                          <a:pt x="101159" y="488907"/>
                          <a:pt x="20161" y="379868"/>
                          <a:pt x="0" y="252000"/>
                        </a:cubicBezTo>
                        <a:close/>
                      </a:path>
                      <a:path w="504000" h="504000" stroke="0" extrusionOk="0">
                        <a:moveTo>
                          <a:pt x="0" y="252000"/>
                        </a:moveTo>
                        <a:cubicBezTo>
                          <a:pt x="-2454" y="108298"/>
                          <a:pt x="144402" y="-14082"/>
                          <a:pt x="252000" y="0"/>
                        </a:cubicBezTo>
                        <a:cubicBezTo>
                          <a:pt x="400050" y="18812"/>
                          <a:pt x="477128" y="125353"/>
                          <a:pt x="504000" y="252000"/>
                        </a:cubicBezTo>
                        <a:cubicBezTo>
                          <a:pt x="484323" y="374101"/>
                          <a:pt x="415844" y="494832"/>
                          <a:pt x="252000" y="504000"/>
                        </a:cubicBezTo>
                        <a:cubicBezTo>
                          <a:pt x="93898" y="484274"/>
                          <a:pt x="10706" y="399289"/>
                          <a:pt x="0" y="252000"/>
                        </a:cubicBezTo>
                        <a:close/>
                      </a:path>
                    </a:pathLst>
                  </a:custGeom>
                  <ask:type>
                    <ask:lineSketchNon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70" dirty="0"/>
          </a:p>
        </p:txBody>
      </p:sp>
      <p:sp>
        <p:nvSpPr>
          <p:cNvPr id="35" name="Oval 34">
            <a:extLst>
              <a:ext uri="{FF2B5EF4-FFF2-40B4-BE49-F238E27FC236}">
                <a16:creationId xmlns:a16="http://schemas.microsoft.com/office/drawing/2014/main" id="{19B95A0B-4927-45F5-B3BB-41F8BDFF0571}"/>
              </a:ext>
            </a:extLst>
          </p:cNvPr>
          <p:cNvSpPr/>
          <p:nvPr/>
        </p:nvSpPr>
        <p:spPr>
          <a:xfrm>
            <a:off x="3752049" y="1697744"/>
            <a:ext cx="299315" cy="299315"/>
          </a:xfrm>
          <a:prstGeom prst="ellipse">
            <a:avLst/>
          </a:prstGeom>
          <a:solidFill>
            <a:srgbClr val="003F48"/>
          </a:solidFill>
          <a:ln w="9525">
            <a:solidFill>
              <a:srgbClr val="19525A"/>
            </a:solidFill>
            <a:extLst>
              <a:ext uri="{C807C97D-BFC1-408E-A445-0C87EB9F89A2}">
                <ask:lineSketchStyleProps xmlns:ask="http://schemas.microsoft.com/office/drawing/2018/sketchyshapes" sd="3978248048">
                  <a:custGeom>
                    <a:avLst/>
                    <a:gdLst>
                      <a:gd name="connsiteX0" fmla="*/ 0 w 504000"/>
                      <a:gd name="connsiteY0" fmla="*/ 252000 h 504000"/>
                      <a:gd name="connsiteX1" fmla="*/ 252000 w 504000"/>
                      <a:gd name="connsiteY1" fmla="*/ 0 h 504000"/>
                      <a:gd name="connsiteX2" fmla="*/ 504000 w 504000"/>
                      <a:gd name="connsiteY2" fmla="*/ 252000 h 504000"/>
                      <a:gd name="connsiteX3" fmla="*/ 252000 w 504000"/>
                      <a:gd name="connsiteY3" fmla="*/ 504000 h 504000"/>
                      <a:gd name="connsiteX4" fmla="*/ 0 w 504000"/>
                      <a:gd name="connsiteY4" fmla="*/ 25200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 h="504000" fill="none" extrusionOk="0">
                        <a:moveTo>
                          <a:pt x="0" y="252000"/>
                        </a:moveTo>
                        <a:cubicBezTo>
                          <a:pt x="10215" y="121361"/>
                          <a:pt x="108227" y="-5764"/>
                          <a:pt x="252000" y="0"/>
                        </a:cubicBezTo>
                        <a:cubicBezTo>
                          <a:pt x="365645" y="1603"/>
                          <a:pt x="495676" y="146461"/>
                          <a:pt x="504000" y="252000"/>
                        </a:cubicBezTo>
                        <a:cubicBezTo>
                          <a:pt x="504107" y="359184"/>
                          <a:pt x="374048" y="509862"/>
                          <a:pt x="252000" y="504000"/>
                        </a:cubicBezTo>
                        <a:cubicBezTo>
                          <a:pt x="101159" y="488907"/>
                          <a:pt x="20161" y="379868"/>
                          <a:pt x="0" y="252000"/>
                        </a:cubicBezTo>
                        <a:close/>
                      </a:path>
                      <a:path w="504000" h="504000" stroke="0" extrusionOk="0">
                        <a:moveTo>
                          <a:pt x="0" y="252000"/>
                        </a:moveTo>
                        <a:cubicBezTo>
                          <a:pt x="-2454" y="108298"/>
                          <a:pt x="144402" y="-14082"/>
                          <a:pt x="252000" y="0"/>
                        </a:cubicBezTo>
                        <a:cubicBezTo>
                          <a:pt x="400050" y="18812"/>
                          <a:pt x="477128" y="125353"/>
                          <a:pt x="504000" y="252000"/>
                        </a:cubicBezTo>
                        <a:cubicBezTo>
                          <a:pt x="484323" y="374101"/>
                          <a:pt x="415844" y="494832"/>
                          <a:pt x="252000" y="504000"/>
                        </a:cubicBezTo>
                        <a:cubicBezTo>
                          <a:pt x="93898" y="484274"/>
                          <a:pt x="10706" y="399289"/>
                          <a:pt x="0" y="252000"/>
                        </a:cubicBezTo>
                        <a:close/>
                      </a:path>
                    </a:pathLst>
                  </a:custGeom>
                  <ask:type>
                    <ask:lineSketchNon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70" dirty="0"/>
          </a:p>
        </p:txBody>
      </p:sp>
      <p:sp>
        <p:nvSpPr>
          <p:cNvPr id="37" name="Oval 36">
            <a:extLst>
              <a:ext uri="{FF2B5EF4-FFF2-40B4-BE49-F238E27FC236}">
                <a16:creationId xmlns:a16="http://schemas.microsoft.com/office/drawing/2014/main" id="{6BA914CD-8530-499A-9025-1CF565EB6440}"/>
              </a:ext>
            </a:extLst>
          </p:cNvPr>
          <p:cNvSpPr/>
          <p:nvPr/>
        </p:nvSpPr>
        <p:spPr>
          <a:xfrm>
            <a:off x="5168684" y="1697744"/>
            <a:ext cx="299315" cy="299315"/>
          </a:xfrm>
          <a:prstGeom prst="ellipse">
            <a:avLst/>
          </a:prstGeom>
          <a:solidFill>
            <a:srgbClr val="003F48"/>
          </a:solidFill>
          <a:ln w="9525">
            <a:solidFill>
              <a:srgbClr val="19525A"/>
            </a:solidFill>
            <a:extLst>
              <a:ext uri="{C807C97D-BFC1-408E-A445-0C87EB9F89A2}">
                <ask:lineSketchStyleProps xmlns:ask="http://schemas.microsoft.com/office/drawing/2018/sketchyshapes" sd="3978248048">
                  <a:custGeom>
                    <a:avLst/>
                    <a:gdLst>
                      <a:gd name="connsiteX0" fmla="*/ 0 w 504000"/>
                      <a:gd name="connsiteY0" fmla="*/ 252000 h 504000"/>
                      <a:gd name="connsiteX1" fmla="*/ 252000 w 504000"/>
                      <a:gd name="connsiteY1" fmla="*/ 0 h 504000"/>
                      <a:gd name="connsiteX2" fmla="*/ 504000 w 504000"/>
                      <a:gd name="connsiteY2" fmla="*/ 252000 h 504000"/>
                      <a:gd name="connsiteX3" fmla="*/ 252000 w 504000"/>
                      <a:gd name="connsiteY3" fmla="*/ 504000 h 504000"/>
                      <a:gd name="connsiteX4" fmla="*/ 0 w 504000"/>
                      <a:gd name="connsiteY4" fmla="*/ 25200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 h="504000" fill="none" extrusionOk="0">
                        <a:moveTo>
                          <a:pt x="0" y="252000"/>
                        </a:moveTo>
                        <a:cubicBezTo>
                          <a:pt x="10215" y="121361"/>
                          <a:pt x="108227" y="-5764"/>
                          <a:pt x="252000" y="0"/>
                        </a:cubicBezTo>
                        <a:cubicBezTo>
                          <a:pt x="365645" y="1603"/>
                          <a:pt x="495676" y="146461"/>
                          <a:pt x="504000" y="252000"/>
                        </a:cubicBezTo>
                        <a:cubicBezTo>
                          <a:pt x="504107" y="359184"/>
                          <a:pt x="374048" y="509862"/>
                          <a:pt x="252000" y="504000"/>
                        </a:cubicBezTo>
                        <a:cubicBezTo>
                          <a:pt x="101159" y="488907"/>
                          <a:pt x="20161" y="379868"/>
                          <a:pt x="0" y="252000"/>
                        </a:cubicBezTo>
                        <a:close/>
                      </a:path>
                      <a:path w="504000" h="504000" stroke="0" extrusionOk="0">
                        <a:moveTo>
                          <a:pt x="0" y="252000"/>
                        </a:moveTo>
                        <a:cubicBezTo>
                          <a:pt x="-2454" y="108298"/>
                          <a:pt x="144402" y="-14082"/>
                          <a:pt x="252000" y="0"/>
                        </a:cubicBezTo>
                        <a:cubicBezTo>
                          <a:pt x="400050" y="18812"/>
                          <a:pt x="477128" y="125353"/>
                          <a:pt x="504000" y="252000"/>
                        </a:cubicBezTo>
                        <a:cubicBezTo>
                          <a:pt x="484323" y="374101"/>
                          <a:pt x="415844" y="494832"/>
                          <a:pt x="252000" y="504000"/>
                        </a:cubicBezTo>
                        <a:cubicBezTo>
                          <a:pt x="93898" y="484274"/>
                          <a:pt x="10706" y="399289"/>
                          <a:pt x="0" y="252000"/>
                        </a:cubicBezTo>
                        <a:close/>
                      </a:path>
                    </a:pathLst>
                  </a:custGeom>
                  <ask:type>
                    <ask:lineSketchNon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70" dirty="0"/>
          </a:p>
        </p:txBody>
      </p:sp>
      <p:pic>
        <p:nvPicPr>
          <p:cNvPr id="23" name="Graphic 22" descr="Brain in head">
            <a:extLst>
              <a:ext uri="{FF2B5EF4-FFF2-40B4-BE49-F238E27FC236}">
                <a16:creationId xmlns:a16="http://schemas.microsoft.com/office/drawing/2014/main" id="{D36C04C8-A5A0-438A-BF0F-6E4F0B6D435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804968" y="1746726"/>
            <a:ext cx="194543" cy="194543"/>
          </a:xfrm>
          <a:prstGeom prst="rect">
            <a:avLst/>
          </a:prstGeom>
          <a:effectLst>
            <a:glow rad="101600">
              <a:schemeClr val="accent3">
                <a:satMod val="175000"/>
                <a:alpha val="40000"/>
              </a:schemeClr>
            </a:glow>
          </a:effectLst>
        </p:spPr>
      </p:pic>
      <p:pic>
        <p:nvPicPr>
          <p:cNvPr id="26" name="Graphic 25" descr="Playbook">
            <a:extLst>
              <a:ext uri="{FF2B5EF4-FFF2-40B4-BE49-F238E27FC236}">
                <a16:creationId xmlns:a16="http://schemas.microsoft.com/office/drawing/2014/main" id="{32AAA6A6-4F07-4C0C-9BCF-7340014FB5B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548359">
            <a:off x="2360605" y="1752384"/>
            <a:ext cx="194543" cy="194543"/>
          </a:xfrm>
          <a:prstGeom prst="rect">
            <a:avLst/>
          </a:prstGeom>
          <a:effectLst>
            <a:glow rad="101600">
              <a:schemeClr val="accent3">
                <a:satMod val="175000"/>
                <a:alpha val="40000"/>
              </a:schemeClr>
            </a:glow>
          </a:effectLst>
        </p:spPr>
      </p:pic>
      <p:pic>
        <p:nvPicPr>
          <p:cNvPr id="29" name="Graphic 28" descr="Shoe footprints">
            <a:extLst>
              <a:ext uri="{FF2B5EF4-FFF2-40B4-BE49-F238E27FC236}">
                <a16:creationId xmlns:a16="http://schemas.microsoft.com/office/drawing/2014/main" id="{339C1CDC-609B-4E64-8A08-76A74012BA66}"/>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1251461">
            <a:off x="5221070" y="1746192"/>
            <a:ext cx="194543" cy="194543"/>
          </a:xfrm>
          <a:prstGeom prst="rect">
            <a:avLst/>
          </a:prstGeom>
          <a:effectLst>
            <a:glow rad="101600">
              <a:schemeClr val="accent3">
                <a:satMod val="175000"/>
                <a:alpha val="40000"/>
              </a:schemeClr>
            </a:glow>
          </a:effectLst>
        </p:spPr>
      </p:pic>
    </p:spTree>
    <p:extLst>
      <p:ext uri="{BB962C8B-B14F-4D97-AF65-F5344CB8AC3E}">
        <p14:creationId xmlns:p14="http://schemas.microsoft.com/office/powerpoint/2010/main" val="2002889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3">
            <a:extLst>
              <a:ext uri="{FF2B5EF4-FFF2-40B4-BE49-F238E27FC236}">
                <a16:creationId xmlns:a16="http://schemas.microsoft.com/office/drawing/2014/main" id="{93E71400-FABC-41F3-9553-F185021C39AA}"/>
              </a:ext>
            </a:extLst>
          </p:cNvPr>
          <p:cNvSpPr/>
          <p:nvPr/>
        </p:nvSpPr>
        <p:spPr>
          <a:xfrm>
            <a:off x="375598" y="2006515"/>
            <a:ext cx="1259865" cy="830997"/>
          </a:xfrm>
          <a:prstGeom prst="rect">
            <a:avLst/>
          </a:prstGeom>
        </p:spPr>
        <p:txBody>
          <a:bodyPr wrap="square">
            <a:spAutoFit/>
          </a:bodyPr>
          <a:lstStyle/>
          <a:p>
            <a:pPr algn="ctr"/>
            <a:r>
              <a:rPr lang="en-GB" sz="800" b="1" dirty="0">
                <a:solidFill>
                  <a:srgbClr val="003F48"/>
                </a:solidFill>
                <a:latin typeface="Avenir LT Pro 65 Medium" panose="020B0603020203020204" pitchFamily="34" charset="0"/>
              </a:rPr>
              <a:t>Streamlining</a:t>
            </a:r>
            <a:r>
              <a:rPr lang="en-GB" sz="800" b="1" dirty="0">
                <a:latin typeface="Avenir LT Pro 65 Medium" panose="020B0603020203020204" pitchFamily="34" charset="0"/>
              </a:rPr>
              <a:t> </a:t>
            </a:r>
          </a:p>
          <a:p>
            <a:pPr algn="ctr"/>
            <a:r>
              <a:rPr lang="en-GB" sz="800" dirty="0">
                <a:latin typeface="Avenir LT Pro 65 Medium" panose="020B0603020203020204" pitchFamily="34" charset="0"/>
              </a:rPr>
              <a:t>Removing unnecessary complexity from the customer’s everyday life. The customer’s time is precious. </a:t>
            </a:r>
            <a:endParaRPr lang="es-AR" sz="800" dirty="0">
              <a:latin typeface="Avenir LT Pro 65 Medium" panose="020B0603020203020204" pitchFamily="34" charset="0"/>
            </a:endParaRPr>
          </a:p>
        </p:txBody>
      </p:sp>
      <p:sp>
        <p:nvSpPr>
          <p:cNvPr id="8" name="Rectángulo 16">
            <a:extLst>
              <a:ext uri="{FF2B5EF4-FFF2-40B4-BE49-F238E27FC236}">
                <a16:creationId xmlns:a16="http://schemas.microsoft.com/office/drawing/2014/main" id="{E0F0A8B8-274B-4B00-B57D-189A0897E429}"/>
              </a:ext>
            </a:extLst>
          </p:cNvPr>
          <p:cNvSpPr/>
          <p:nvPr/>
        </p:nvSpPr>
        <p:spPr>
          <a:xfrm>
            <a:off x="1833105" y="2006515"/>
            <a:ext cx="1259865" cy="954107"/>
          </a:xfrm>
          <a:prstGeom prst="rect">
            <a:avLst/>
          </a:prstGeom>
        </p:spPr>
        <p:txBody>
          <a:bodyPr wrap="square">
            <a:spAutoFit/>
          </a:bodyPr>
          <a:lstStyle/>
          <a:p>
            <a:pPr algn="ctr"/>
            <a:r>
              <a:rPr lang="en-GB" sz="800" b="1" dirty="0">
                <a:solidFill>
                  <a:srgbClr val="003F48"/>
                </a:solidFill>
                <a:latin typeface="Avenir LT Pro 65 Medium" panose="020B0603020203020204" pitchFamily="34" charset="0"/>
              </a:rPr>
              <a:t>Supporting</a:t>
            </a:r>
            <a:r>
              <a:rPr lang="en-GB" sz="800" b="1" dirty="0">
                <a:latin typeface="Avenir LT Pro 65 Medium" panose="020B0603020203020204" pitchFamily="34" charset="0"/>
              </a:rPr>
              <a:t> </a:t>
            </a:r>
          </a:p>
          <a:p>
            <a:pPr algn="ctr"/>
            <a:r>
              <a:rPr lang="en-GB" sz="800" dirty="0">
                <a:latin typeface="Avenir LT Pro 65 Medium" panose="020B0603020203020204" pitchFamily="34" charset="0"/>
              </a:rPr>
              <a:t>Respecting the customer’s needs and providing help only when and where required. Customers are people, too.</a:t>
            </a:r>
          </a:p>
        </p:txBody>
      </p:sp>
      <p:sp>
        <p:nvSpPr>
          <p:cNvPr id="20" name="Rectángulo 19">
            <a:extLst>
              <a:ext uri="{FF2B5EF4-FFF2-40B4-BE49-F238E27FC236}">
                <a16:creationId xmlns:a16="http://schemas.microsoft.com/office/drawing/2014/main" id="{D8979BC2-EEE9-4950-A171-CF38057CA35E}"/>
              </a:ext>
            </a:extLst>
          </p:cNvPr>
          <p:cNvSpPr/>
          <p:nvPr/>
        </p:nvSpPr>
        <p:spPr>
          <a:xfrm>
            <a:off x="3274308" y="2006515"/>
            <a:ext cx="1259865" cy="954107"/>
          </a:xfrm>
          <a:prstGeom prst="rect">
            <a:avLst/>
          </a:prstGeom>
        </p:spPr>
        <p:txBody>
          <a:bodyPr wrap="square">
            <a:spAutoFit/>
          </a:bodyPr>
          <a:lstStyle/>
          <a:p>
            <a:pPr algn="ctr"/>
            <a:r>
              <a:rPr lang="en-GB" sz="800" b="1" dirty="0">
                <a:solidFill>
                  <a:srgbClr val="003F48"/>
                </a:solidFill>
                <a:latin typeface="Avenir LT Pro 65 Medium" panose="020B0603020203020204" pitchFamily="34" charset="0"/>
              </a:rPr>
              <a:t>Adapting</a:t>
            </a:r>
          </a:p>
          <a:p>
            <a:pPr algn="ctr"/>
            <a:r>
              <a:rPr lang="en-GB" sz="800" dirty="0">
                <a:latin typeface="Avenir LT Pro 65 Medium" panose="020B0603020203020204" pitchFamily="34" charset="0"/>
              </a:rPr>
              <a:t>Changing communication and behaviour to best fit the customer. Every customer is an individual. </a:t>
            </a:r>
          </a:p>
        </p:txBody>
      </p:sp>
      <p:sp>
        <p:nvSpPr>
          <p:cNvPr id="15" name="Rectángulo 22">
            <a:extLst>
              <a:ext uri="{FF2B5EF4-FFF2-40B4-BE49-F238E27FC236}">
                <a16:creationId xmlns:a16="http://schemas.microsoft.com/office/drawing/2014/main" id="{E8F737A3-2F37-43AF-9EA9-2A246B28A148}"/>
              </a:ext>
            </a:extLst>
          </p:cNvPr>
          <p:cNvSpPr/>
          <p:nvPr/>
        </p:nvSpPr>
        <p:spPr>
          <a:xfrm>
            <a:off x="4700250" y="2006515"/>
            <a:ext cx="1259865" cy="707886"/>
          </a:xfrm>
          <a:prstGeom prst="rect">
            <a:avLst/>
          </a:prstGeom>
        </p:spPr>
        <p:txBody>
          <a:bodyPr wrap="square">
            <a:spAutoFit/>
          </a:bodyPr>
          <a:lstStyle/>
          <a:p>
            <a:pPr algn="ctr"/>
            <a:r>
              <a:rPr lang="en-GB" sz="800" b="1" dirty="0">
                <a:solidFill>
                  <a:srgbClr val="003F48"/>
                </a:solidFill>
                <a:latin typeface="Avenir LT Pro 65 Medium" panose="020B0603020203020204" pitchFamily="34" charset="0"/>
              </a:rPr>
              <a:t>Appreciating</a:t>
            </a:r>
          </a:p>
          <a:p>
            <a:pPr algn="ctr"/>
            <a:r>
              <a:rPr lang="en-GB" sz="800" dirty="0">
                <a:latin typeface="Avenir LT Pro 65 Medium" panose="020B0603020203020204" pitchFamily="34" charset="0"/>
              </a:rPr>
              <a:t>Making the customer feel special through VIP treatment. Their business is important.</a:t>
            </a:r>
          </a:p>
        </p:txBody>
      </p:sp>
      <p:sp>
        <p:nvSpPr>
          <p:cNvPr id="38" name="Oval 37">
            <a:extLst>
              <a:ext uri="{FF2B5EF4-FFF2-40B4-BE49-F238E27FC236}">
                <a16:creationId xmlns:a16="http://schemas.microsoft.com/office/drawing/2014/main" id="{734766C2-6AC4-4CA5-8E31-CD4A404BDBA5}"/>
              </a:ext>
            </a:extLst>
          </p:cNvPr>
          <p:cNvSpPr/>
          <p:nvPr/>
        </p:nvSpPr>
        <p:spPr>
          <a:xfrm>
            <a:off x="853293" y="1691283"/>
            <a:ext cx="299315" cy="299315"/>
          </a:xfrm>
          <a:prstGeom prst="ellipse">
            <a:avLst/>
          </a:prstGeom>
          <a:solidFill>
            <a:srgbClr val="003F48"/>
          </a:solidFill>
          <a:ln w="9525">
            <a:solidFill>
              <a:srgbClr val="19525A"/>
            </a:solidFill>
            <a:extLst>
              <a:ext uri="{C807C97D-BFC1-408E-A445-0C87EB9F89A2}">
                <ask:lineSketchStyleProps xmlns:ask="http://schemas.microsoft.com/office/drawing/2018/sketchyshapes" sd="3978248048">
                  <a:custGeom>
                    <a:avLst/>
                    <a:gdLst>
                      <a:gd name="connsiteX0" fmla="*/ 0 w 504000"/>
                      <a:gd name="connsiteY0" fmla="*/ 252000 h 504000"/>
                      <a:gd name="connsiteX1" fmla="*/ 252000 w 504000"/>
                      <a:gd name="connsiteY1" fmla="*/ 0 h 504000"/>
                      <a:gd name="connsiteX2" fmla="*/ 504000 w 504000"/>
                      <a:gd name="connsiteY2" fmla="*/ 252000 h 504000"/>
                      <a:gd name="connsiteX3" fmla="*/ 252000 w 504000"/>
                      <a:gd name="connsiteY3" fmla="*/ 504000 h 504000"/>
                      <a:gd name="connsiteX4" fmla="*/ 0 w 504000"/>
                      <a:gd name="connsiteY4" fmla="*/ 25200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 h="504000" fill="none" extrusionOk="0">
                        <a:moveTo>
                          <a:pt x="0" y="252000"/>
                        </a:moveTo>
                        <a:cubicBezTo>
                          <a:pt x="10215" y="121361"/>
                          <a:pt x="108227" y="-5764"/>
                          <a:pt x="252000" y="0"/>
                        </a:cubicBezTo>
                        <a:cubicBezTo>
                          <a:pt x="365645" y="1603"/>
                          <a:pt x="495676" y="146461"/>
                          <a:pt x="504000" y="252000"/>
                        </a:cubicBezTo>
                        <a:cubicBezTo>
                          <a:pt x="504107" y="359184"/>
                          <a:pt x="374048" y="509862"/>
                          <a:pt x="252000" y="504000"/>
                        </a:cubicBezTo>
                        <a:cubicBezTo>
                          <a:pt x="101159" y="488907"/>
                          <a:pt x="20161" y="379868"/>
                          <a:pt x="0" y="252000"/>
                        </a:cubicBezTo>
                        <a:close/>
                      </a:path>
                      <a:path w="504000" h="504000" stroke="0" extrusionOk="0">
                        <a:moveTo>
                          <a:pt x="0" y="252000"/>
                        </a:moveTo>
                        <a:cubicBezTo>
                          <a:pt x="-2454" y="108298"/>
                          <a:pt x="144402" y="-14082"/>
                          <a:pt x="252000" y="0"/>
                        </a:cubicBezTo>
                        <a:cubicBezTo>
                          <a:pt x="400050" y="18812"/>
                          <a:pt x="477128" y="125353"/>
                          <a:pt x="504000" y="252000"/>
                        </a:cubicBezTo>
                        <a:cubicBezTo>
                          <a:pt x="484323" y="374101"/>
                          <a:pt x="415844" y="494832"/>
                          <a:pt x="252000" y="504000"/>
                        </a:cubicBezTo>
                        <a:cubicBezTo>
                          <a:pt x="93898" y="484274"/>
                          <a:pt x="10706" y="399289"/>
                          <a:pt x="0" y="252000"/>
                        </a:cubicBezTo>
                        <a:close/>
                      </a:path>
                    </a:pathLst>
                  </a:custGeom>
                  <ask:type>
                    <ask:lineSketchNon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70" dirty="0"/>
          </a:p>
        </p:txBody>
      </p:sp>
      <p:sp>
        <p:nvSpPr>
          <p:cNvPr id="39" name="Oval 38">
            <a:extLst>
              <a:ext uri="{FF2B5EF4-FFF2-40B4-BE49-F238E27FC236}">
                <a16:creationId xmlns:a16="http://schemas.microsoft.com/office/drawing/2014/main" id="{D2BEEB44-4DCB-4E48-8AF6-0101CFA4A30B}"/>
              </a:ext>
            </a:extLst>
          </p:cNvPr>
          <p:cNvSpPr/>
          <p:nvPr/>
        </p:nvSpPr>
        <p:spPr>
          <a:xfrm>
            <a:off x="2309677" y="1691283"/>
            <a:ext cx="299315" cy="299315"/>
          </a:xfrm>
          <a:prstGeom prst="ellipse">
            <a:avLst/>
          </a:prstGeom>
          <a:solidFill>
            <a:srgbClr val="003F48"/>
          </a:solidFill>
          <a:ln w="9525">
            <a:solidFill>
              <a:srgbClr val="19525A"/>
            </a:solidFill>
            <a:extLst>
              <a:ext uri="{C807C97D-BFC1-408E-A445-0C87EB9F89A2}">
                <ask:lineSketchStyleProps xmlns:ask="http://schemas.microsoft.com/office/drawing/2018/sketchyshapes" sd="3978248048">
                  <a:custGeom>
                    <a:avLst/>
                    <a:gdLst>
                      <a:gd name="connsiteX0" fmla="*/ 0 w 504000"/>
                      <a:gd name="connsiteY0" fmla="*/ 252000 h 504000"/>
                      <a:gd name="connsiteX1" fmla="*/ 252000 w 504000"/>
                      <a:gd name="connsiteY1" fmla="*/ 0 h 504000"/>
                      <a:gd name="connsiteX2" fmla="*/ 504000 w 504000"/>
                      <a:gd name="connsiteY2" fmla="*/ 252000 h 504000"/>
                      <a:gd name="connsiteX3" fmla="*/ 252000 w 504000"/>
                      <a:gd name="connsiteY3" fmla="*/ 504000 h 504000"/>
                      <a:gd name="connsiteX4" fmla="*/ 0 w 504000"/>
                      <a:gd name="connsiteY4" fmla="*/ 25200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 h="504000" fill="none" extrusionOk="0">
                        <a:moveTo>
                          <a:pt x="0" y="252000"/>
                        </a:moveTo>
                        <a:cubicBezTo>
                          <a:pt x="10215" y="121361"/>
                          <a:pt x="108227" y="-5764"/>
                          <a:pt x="252000" y="0"/>
                        </a:cubicBezTo>
                        <a:cubicBezTo>
                          <a:pt x="365645" y="1603"/>
                          <a:pt x="495676" y="146461"/>
                          <a:pt x="504000" y="252000"/>
                        </a:cubicBezTo>
                        <a:cubicBezTo>
                          <a:pt x="504107" y="359184"/>
                          <a:pt x="374048" y="509862"/>
                          <a:pt x="252000" y="504000"/>
                        </a:cubicBezTo>
                        <a:cubicBezTo>
                          <a:pt x="101159" y="488907"/>
                          <a:pt x="20161" y="379868"/>
                          <a:pt x="0" y="252000"/>
                        </a:cubicBezTo>
                        <a:close/>
                      </a:path>
                      <a:path w="504000" h="504000" stroke="0" extrusionOk="0">
                        <a:moveTo>
                          <a:pt x="0" y="252000"/>
                        </a:moveTo>
                        <a:cubicBezTo>
                          <a:pt x="-2454" y="108298"/>
                          <a:pt x="144402" y="-14082"/>
                          <a:pt x="252000" y="0"/>
                        </a:cubicBezTo>
                        <a:cubicBezTo>
                          <a:pt x="400050" y="18812"/>
                          <a:pt x="477128" y="125353"/>
                          <a:pt x="504000" y="252000"/>
                        </a:cubicBezTo>
                        <a:cubicBezTo>
                          <a:pt x="484323" y="374101"/>
                          <a:pt x="415844" y="494832"/>
                          <a:pt x="252000" y="504000"/>
                        </a:cubicBezTo>
                        <a:cubicBezTo>
                          <a:pt x="93898" y="484274"/>
                          <a:pt x="10706" y="399289"/>
                          <a:pt x="0" y="252000"/>
                        </a:cubicBezTo>
                        <a:close/>
                      </a:path>
                    </a:pathLst>
                  </a:custGeom>
                  <ask:type>
                    <ask:lineSketchNon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70" dirty="0"/>
          </a:p>
        </p:txBody>
      </p:sp>
      <p:sp>
        <p:nvSpPr>
          <p:cNvPr id="40" name="Oval 39">
            <a:extLst>
              <a:ext uri="{FF2B5EF4-FFF2-40B4-BE49-F238E27FC236}">
                <a16:creationId xmlns:a16="http://schemas.microsoft.com/office/drawing/2014/main" id="{90D0908E-7D12-4952-9320-0D103EE345DB}"/>
              </a:ext>
            </a:extLst>
          </p:cNvPr>
          <p:cNvSpPr/>
          <p:nvPr/>
        </p:nvSpPr>
        <p:spPr>
          <a:xfrm>
            <a:off x="3752049" y="1691283"/>
            <a:ext cx="299315" cy="299315"/>
          </a:xfrm>
          <a:prstGeom prst="ellipse">
            <a:avLst/>
          </a:prstGeom>
          <a:solidFill>
            <a:srgbClr val="003F48"/>
          </a:solidFill>
          <a:ln w="9525">
            <a:solidFill>
              <a:srgbClr val="19525A"/>
            </a:solidFill>
            <a:extLst>
              <a:ext uri="{C807C97D-BFC1-408E-A445-0C87EB9F89A2}">
                <ask:lineSketchStyleProps xmlns:ask="http://schemas.microsoft.com/office/drawing/2018/sketchyshapes" sd="3978248048">
                  <a:custGeom>
                    <a:avLst/>
                    <a:gdLst>
                      <a:gd name="connsiteX0" fmla="*/ 0 w 504000"/>
                      <a:gd name="connsiteY0" fmla="*/ 252000 h 504000"/>
                      <a:gd name="connsiteX1" fmla="*/ 252000 w 504000"/>
                      <a:gd name="connsiteY1" fmla="*/ 0 h 504000"/>
                      <a:gd name="connsiteX2" fmla="*/ 504000 w 504000"/>
                      <a:gd name="connsiteY2" fmla="*/ 252000 h 504000"/>
                      <a:gd name="connsiteX3" fmla="*/ 252000 w 504000"/>
                      <a:gd name="connsiteY3" fmla="*/ 504000 h 504000"/>
                      <a:gd name="connsiteX4" fmla="*/ 0 w 504000"/>
                      <a:gd name="connsiteY4" fmla="*/ 25200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 h="504000" fill="none" extrusionOk="0">
                        <a:moveTo>
                          <a:pt x="0" y="252000"/>
                        </a:moveTo>
                        <a:cubicBezTo>
                          <a:pt x="10215" y="121361"/>
                          <a:pt x="108227" y="-5764"/>
                          <a:pt x="252000" y="0"/>
                        </a:cubicBezTo>
                        <a:cubicBezTo>
                          <a:pt x="365645" y="1603"/>
                          <a:pt x="495676" y="146461"/>
                          <a:pt x="504000" y="252000"/>
                        </a:cubicBezTo>
                        <a:cubicBezTo>
                          <a:pt x="504107" y="359184"/>
                          <a:pt x="374048" y="509862"/>
                          <a:pt x="252000" y="504000"/>
                        </a:cubicBezTo>
                        <a:cubicBezTo>
                          <a:pt x="101159" y="488907"/>
                          <a:pt x="20161" y="379868"/>
                          <a:pt x="0" y="252000"/>
                        </a:cubicBezTo>
                        <a:close/>
                      </a:path>
                      <a:path w="504000" h="504000" stroke="0" extrusionOk="0">
                        <a:moveTo>
                          <a:pt x="0" y="252000"/>
                        </a:moveTo>
                        <a:cubicBezTo>
                          <a:pt x="-2454" y="108298"/>
                          <a:pt x="144402" y="-14082"/>
                          <a:pt x="252000" y="0"/>
                        </a:cubicBezTo>
                        <a:cubicBezTo>
                          <a:pt x="400050" y="18812"/>
                          <a:pt x="477128" y="125353"/>
                          <a:pt x="504000" y="252000"/>
                        </a:cubicBezTo>
                        <a:cubicBezTo>
                          <a:pt x="484323" y="374101"/>
                          <a:pt x="415844" y="494832"/>
                          <a:pt x="252000" y="504000"/>
                        </a:cubicBezTo>
                        <a:cubicBezTo>
                          <a:pt x="93898" y="484274"/>
                          <a:pt x="10706" y="399289"/>
                          <a:pt x="0" y="252000"/>
                        </a:cubicBezTo>
                        <a:close/>
                      </a:path>
                    </a:pathLst>
                  </a:custGeom>
                  <ask:type>
                    <ask:lineSketchNon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70" dirty="0"/>
          </a:p>
        </p:txBody>
      </p:sp>
      <p:sp>
        <p:nvSpPr>
          <p:cNvPr id="41" name="Oval 40">
            <a:extLst>
              <a:ext uri="{FF2B5EF4-FFF2-40B4-BE49-F238E27FC236}">
                <a16:creationId xmlns:a16="http://schemas.microsoft.com/office/drawing/2014/main" id="{B7F28994-BA37-4860-A0C3-C1FC028FAEE4}"/>
              </a:ext>
            </a:extLst>
          </p:cNvPr>
          <p:cNvSpPr/>
          <p:nvPr/>
        </p:nvSpPr>
        <p:spPr>
          <a:xfrm>
            <a:off x="5168684" y="1691283"/>
            <a:ext cx="299315" cy="299315"/>
          </a:xfrm>
          <a:prstGeom prst="ellipse">
            <a:avLst/>
          </a:prstGeom>
          <a:solidFill>
            <a:srgbClr val="003F48"/>
          </a:solidFill>
          <a:ln w="9525">
            <a:solidFill>
              <a:srgbClr val="19525A"/>
            </a:solidFill>
            <a:extLst>
              <a:ext uri="{C807C97D-BFC1-408E-A445-0C87EB9F89A2}">
                <ask:lineSketchStyleProps xmlns:ask="http://schemas.microsoft.com/office/drawing/2018/sketchyshapes" sd="3978248048">
                  <a:custGeom>
                    <a:avLst/>
                    <a:gdLst>
                      <a:gd name="connsiteX0" fmla="*/ 0 w 504000"/>
                      <a:gd name="connsiteY0" fmla="*/ 252000 h 504000"/>
                      <a:gd name="connsiteX1" fmla="*/ 252000 w 504000"/>
                      <a:gd name="connsiteY1" fmla="*/ 0 h 504000"/>
                      <a:gd name="connsiteX2" fmla="*/ 504000 w 504000"/>
                      <a:gd name="connsiteY2" fmla="*/ 252000 h 504000"/>
                      <a:gd name="connsiteX3" fmla="*/ 252000 w 504000"/>
                      <a:gd name="connsiteY3" fmla="*/ 504000 h 504000"/>
                      <a:gd name="connsiteX4" fmla="*/ 0 w 504000"/>
                      <a:gd name="connsiteY4" fmla="*/ 25200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 h="504000" fill="none" extrusionOk="0">
                        <a:moveTo>
                          <a:pt x="0" y="252000"/>
                        </a:moveTo>
                        <a:cubicBezTo>
                          <a:pt x="10215" y="121361"/>
                          <a:pt x="108227" y="-5764"/>
                          <a:pt x="252000" y="0"/>
                        </a:cubicBezTo>
                        <a:cubicBezTo>
                          <a:pt x="365645" y="1603"/>
                          <a:pt x="495676" y="146461"/>
                          <a:pt x="504000" y="252000"/>
                        </a:cubicBezTo>
                        <a:cubicBezTo>
                          <a:pt x="504107" y="359184"/>
                          <a:pt x="374048" y="509862"/>
                          <a:pt x="252000" y="504000"/>
                        </a:cubicBezTo>
                        <a:cubicBezTo>
                          <a:pt x="101159" y="488907"/>
                          <a:pt x="20161" y="379868"/>
                          <a:pt x="0" y="252000"/>
                        </a:cubicBezTo>
                        <a:close/>
                      </a:path>
                      <a:path w="504000" h="504000" stroke="0" extrusionOk="0">
                        <a:moveTo>
                          <a:pt x="0" y="252000"/>
                        </a:moveTo>
                        <a:cubicBezTo>
                          <a:pt x="-2454" y="108298"/>
                          <a:pt x="144402" y="-14082"/>
                          <a:pt x="252000" y="0"/>
                        </a:cubicBezTo>
                        <a:cubicBezTo>
                          <a:pt x="400050" y="18812"/>
                          <a:pt x="477128" y="125353"/>
                          <a:pt x="504000" y="252000"/>
                        </a:cubicBezTo>
                        <a:cubicBezTo>
                          <a:pt x="484323" y="374101"/>
                          <a:pt x="415844" y="494832"/>
                          <a:pt x="252000" y="504000"/>
                        </a:cubicBezTo>
                        <a:cubicBezTo>
                          <a:pt x="93898" y="484274"/>
                          <a:pt x="10706" y="399289"/>
                          <a:pt x="0" y="252000"/>
                        </a:cubicBezTo>
                        <a:close/>
                      </a:path>
                    </a:pathLst>
                  </a:custGeom>
                  <ask:type>
                    <ask:lineSketchNon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70" dirty="0"/>
          </a:p>
        </p:txBody>
      </p:sp>
      <p:pic>
        <p:nvPicPr>
          <p:cNvPr id="16" name="Graphic 15" descr="Present">
            <a:extLst>
              <a:ext uri="{FF2B5EF4-FFF2-40B4-BE49-F238E27FC236}">
                <a16:creationId xmlns:a16="http://schemas.microsoft.com/office/drawing/2014/main" id="{7444B928-A450-4BBF-B343-921A9D195CF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21068" y="1739571"/>
            <a:ext cx="194543" cy="194543"/>
          </a:xfrm>
          <a:prstGeom prst="rect">
            <a:avLst/>
          </a:prstGeom>
          <a:effectLst>
            <a:glow rad="101600">
              <a:schemeClr val="accent3">
                <a:satMod val="175000"/>
                <a:alpha val="40000"/>
              </a:schemeClr>
            </a:glow>
          </a:effectLst>
        </p:spPr>
      </p:pic>
      <p:pic>
        <p:nvPicPr>
          <p:cNvPr id="24" name="Graphic 23" descr="Decision chart">
            <a:extLst>
              <a:ext uri="{FF2B5EF4-FFF2-40B4-BE49-F238E27FC236}">
                <a16:creationId xmlns:a16="http://schemas.microsoft.com/office/drawing/2014/main" id="{95C2FF4A-BD5C-4286-B7A1-99C91F75AFC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04968" y="1739571"/>
            <a:ext cx="194543" cy="194543"/>
          </a:xfrm>
          <a:prstGeom prst="rect">
            <a:avLst/>
          </a:prstGeom>
          <a:effectLst>
            <a:glow rad="101600">
              <a:schemeClr val="accent3">
                <a:satMod val="175000"/>
                <a:alpha val="40000"/>
              </a:schemeClr>
            </a:glow>
          </a:effectLst>
        </p:spPr>
      </p:pic>
      <p:pic>
        <p:nvPicPr>
          <p:cNvPr id="25" name="Graphic 24" descr="Clock">
            <a:extLst>
              <a:ext uri="{FF2B5EF4-FFF2-40B4-BE49-F238E27FC236}">
                <a16:creationId xmlns:a16="http://schemas.microsoft.com/office/drawing/2014/main" id="{A79B8926-E8EF-43EA-8920-FD2B870FB78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0584" y="1739571"/>
            <a:ext cx="194543" cy="194543"/>
          </a:xfrm>
          <a:prstGeom prst="rect">
            <a:avLst/>
          </a:prstGeom>
          <a:effectLst>
            <a:glow rad="101600">
              <a:schemeClr val="accent3">
                <a:satMod val="175000"/>
                <a:alpha val="40000"/>
              </a:schemeClr>
            </a:glow>
          </a:effectLst>
        </p:spPr>
      </p:pic>
      <p:pic>
        <p:nvPicPr>
          <p:cNvPr id="28" name="Graphic 27" descr="Questions">
            <a:extLst>
              <a:ext uri="{FF2B5EF4-FFF2-40B4-BE49-F238E27FC236}">
                <a16:creationId xmlns:a16="http://schemas.microsoft.com/office/drawing/2014/main" id="{F0FC9CC3-BE96-4E3E-A4F9-9C9648D365A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360605" y="1739571"/>
            <a:ext cx="194543" cy="194543"/>
          </a:xfrm>
          <a:prstGeom prst="rect">
            <a:avLst/>
          </a:prstGeom>
          <a:effectLst>
            <a:glow rad="101600">
              <a:schemeClr val="accent3">
                <a:satMod val="175000"/>
                <a:alpha val="40000"/>
              </a:schemeClr>
            </a:glow>
          </a:effectLst>
        </p:spPr>
      </p:pic>
      <p:sp>
        <p:nvSpPr>
          <p:cNvPr id="5" name="TextBox 4">
            <a:extLst>
              <a:ext uri="{FF2B5EF4-FFF2-40B4-BE49-F238E27FC236}">
                <a16:creationId xmlns:a16="http://schemas.microsoft.com/office/drawing/2014/main" id="{46999C21-2C35-4213-5731-A1C23B9B0DBD}"/>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9" name="Slide Number Placeholder 5">
            <a:extLst>
              <a:ext uri="{FF2B5EF4-FFF2-40B4-BE49-F238E27FC236}">
                <a16:creationId xmlns:a16="http://schemas.microsoft.com/office/drawing/2014/main" id="{BCA85E71-759F-D7CC-BC08-06932A254808}"/>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41</a:t>
            </a:fld>
            <a:endParaRPr lang="en-GB" sz="754" b="1">
              <a:solidFill>
                <a:schemeClr val="tx1"/>
              </a:solidFill>
              <a:latin typeface="Avenir LT Pro 65 Medium" panose="020B0603020203020204" pitchFamily="34" charset="0"/>
            </a:endParaRPr>
          </a:p>
        </p:txBody>
      </p:sp>
      <p:pic>
        <p:nvPicPr>
          <p:cNvPr id="10" name="Picture 9">
            <a:extLst>
              <a:ext uri="{FF2B5EF4-FFF2-40B4-BE49-F238E27FC236}">
                <a16:creationId xmlns:a16="http://schemas.microsoft.com/office/drawing/2014/main" id="{7522EB46-8163-01DF-3348-5B4FF3E7D8BD}"/>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19" name="Straight Connector 18">
            <a:extLst>
              <a:ext uri="{FF2B5EF4-FFF2-40B4-BE49-F238E27FC236}">
                <a16:creationId xmlns:a16="http://schemas.microsoft.com/office/drawing/2014/main" id="{690F14DC-627D-3CF0-BA0D-64571C9B2492}"/>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931D9C4-1BBC-2E27-2AC8-D42BA14A28D3}"/>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477986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3C5D73C-D612-9EED-AA69-EA97348F625F}"/>
              </a:ext>
            </a:extLst>
          </p:cNvPr>
          <p:cNvSpPr txBox="1">
            <a:spLocks/>
          </p:cNvSpPr>
          <p:nvPr/>
        </p:nvSpPr>
        <p:spPr>
          <a:xfrm>
            <a:off x="340029" y="792683"/>
            <a:ext cx="402020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PREPARING TO SIMPLIFY</a:t>
            </a:r>
          </a:p>
        </p:txBody>
      </p:sp>
      <p:sp>
        <p:nvSpPr>
          <p:cNvPr id="23" name="Rectangle 22">
            <a:extLst>
              <a:ext uri="{FF2B5EF4-FFF2-40B4-BE49-F238E27FC236}">
                <a16:creationId xmlns:a16="http://schemas.microsoft.com/office/drawing/2014/main" id="{402B8E10-2EA3-46EE-8442-E0A1010BAA63}"/>
              </a:ext>
            </a:extLst>
          </p:cNvPr>
          <p:cNvSpPr/>
          <p:nvPr/>
        </p:nvSpPr>
        <p:spPr>
          <a:xfrm>
            <a:off x="340029" y="1272503"/>
            <a:ext cx="5505961" cy="1885726"/>
          </a:xfrm>
          <a:prstGeom prst="rect">
            <a:avLst/>
          </a:prstGeom>
        </p:spPr>
        <p:txBody>
          <a:bodyPr wrap="square" lIns="0" numCol="1" spcCol="360000">
            <a:noAutofit/>
          </a:bodyPr>
          <a:lstStyle/>
          <a:p>
            <a:pPr>
              <a:spcAft>
                <a:spcPts val="800"/>
              </a:spcAft>
            </a:pPr>
            <a:r>
              <a:rPr lang="en-GB" sz="900" b="1" dirty="0">
                <a:solidFill>
                  <a:srgbClr val="003F48"/>
                </a:solidFill>
                <a:latin typeface="Avenir LT Pro 65 Medium" panose="020B0603020203020204" pitchFamily="34" charset="0"/>
              </a:rPr>
              <a:t>Think ahead</a:t>
            </a:r>
            <a:br>
              <a:rPr lang="en-GB" sz="900" b="1" dirty="0">
                <a:solidFill>
                  <a:srgbClr val="003F48"/>
                </a:solidFill>
                <a:latin typeface="Avenir LT Pro 65 Medium" panose="020B0603020203020204" pitchFamily="34" charset="0"/>
              </a:rPr>
            </a:br>
            <a:r>
              <a:rPr lang="en-GB" sz="900" dirty="0">
                <a:latin typeface="Avenir LT Pro 65 Medium" panose="020B0603020203020204" pitchFamily="34" charset="0"/>
              </a:rPr>
              <a:t>Simplification is a strategy, a mindset that aims to create a frictionless experience for the end user. This means the business must plan the overall journey to the user’s goal, and the key steps involved. </a:t>
            </a:r>
          </a:p>
          <a:p>
            <a:pPr>
              <a:spcAft>
                <a:spcPts val="800"/>
              </a:spcAft>
            </a:pPr>
            <a:endParaRPr lang="en-GB" sz="900" b="1" dirty="0">
              <a:solidFill>
                <a:srgbClr val="003F48"/>
              </a:solidFill>
              <a:latin typeface="Avenir LT Pro 65 Medium" panose="020B0603020203020204" pitchFamily="34" charset="0"/>
            </a:endParaRPr>
          </a:p>
          <a:p>
            <a:pPr>
              <a:spcAft>
                <a:spcPts val="800"/>
              </a:spcAft>
            </a:pPr>
            <a:r>
              <a:rPr lang="en-GB" sz="900" b="1" dirty="0">
                <a:solidFill>
                  <a:srgbClr val="003F48"/>
                </a:solidFill>
                <a:latin typeface="Avenir LT Pro 65 Medium" panose="020B0603020203020204" pitchFamily="34" charset="0"/>
              </a:rPr>
              <a:t>Be consistent</a:t>
            </a:r>
            <a:br>
              <a:rPr lang="en-GB" sz="900" b="1" dirty="0">
                <a:solidFill>
                  <a:srgbClr val="003F48"/>
                </a:solidFill>
                <a:latin typeface="Avenir LT Pro 65 Medium" panose="020B0603020203020204" pitchFamily="34" charset="0"/>
              </a:rPr>
            </a:br>
            <a:r>
              <a:rPr lang="en-GB" sz="900" dirty="0">
                <a:latin typeface="Avenir LT Pro 65 Medium" panose="020B0603020203020204" pitchFamily="34" charset="0"/>
              </a:rPr>
              <a:t>Familiarity helps users feel comfortable with what they are doing. Whatever the channel or device the user chooses to access your products/services, make it look and feel the same.</a:t>
            </a:r>
          </a:p>
          <a:p>
            <a:pPr>
              <a:spcAft>
                <a:spcPts val="800"/>
              </a:spcAft>
            </a:pPr>
            <a:endParaRPr lang="en-GB" sz="900" b="1" dirty="0">
              <a:solidFill>
                <a:srgbClr val="003F48"/>
              </a:solidFill>
              <a:latin typeface="Avenir LT Pro 65 Medium" panose="020B0603020203020204" pitchFamily="34" charset="0"/>
            </a:endParaRPr>
          </a:p>
          <a:p>
            <a:pPr>
              <a:spcAft>
                <a:spcPts val="800"/>
              </a:spcAft>
            </a:pPr>
            <a:r>
              <a:rPr lang="en-GB" sz="900" b="1" dirty="0">
                <a:solidFill>
                  <a:srgbClr val="003F48"/>
                </a:solidFill>
                <a:latin typeface="Avenir LT Pro 65 Medium" panose="020B0603020203020204" pitchFamily="34" charset="0"/>
              </a:rPr>
              <a:t>Have clarity</a:t>
            </a:r>
            <a:br>
              <a:rPr lang="en-GB" sz="900" b="1" dirty="0">
                <a:solidFill>
                  <a:srgbClr val="003F48"/>
                </a:solidFill>
                <a:latin typeface="Avenir LT Pro 65 Medium" panose="020B0603020203020204" pitchFamily="34" charset="0"/>
              </a:rPr>
            </a:br>
            <a:r>
              <a:rPr lang="en-GB" sz="900" dirty="0">
                <a:latin typeface="Avenir LT Pro 65 Medium" panose="020B0603020203020204" pitchFamily="34" charset="0"/>
              </a:rPr>
              <a:t>Simplification is about having clarity of purpose and values in brand and product messaging that also permeates throughout each customer journey.</a:t>
            </a:r>
          </a:p>
        </p:txBody>
      </p:sp>
      <p:sp>
        <p:nvSpPr>
          <p:cNvPr id="4" name="Slide Number Placeholder 5">
            <a:extLst>
              <a:ext uri="{FF2B5EF4-FFF2-40B4-BE49-F238E27FC236}">
                <a16:creationId xmlns:a16="http://schemas.microsoft.com/office/drawing/2014/main" id="{2DF51910-D2B3-0907-F028-FB59EE6A45B6}"/>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42</a:t>
            </a:fld>
            <a:endParaRPr lang="en-GB" sz="754">
              <a:latin typeface="Avenir LT Pro 65 Medium" panose="020B0603020203020204" pitchFamily="34" charset="0"/>
            </a:endParaRPr>
          </a:p>
        </p:txBody>
      </p:sp>
      <p:sp>
        <p:nvSpPr>
          <p:cNvPr id="8" name="TextBox 7">
            <a:extLst>
              <a:ext uri="{FF2B5EF4-FFF2-40B4-BE49-F238E27FC236}">
                <a16:creationId xmlns:a16="http://schemas.microsoft.com/office/drawing/2014/main" id="{B28BD2A7-E8BF-5A9F-5BEF-3B2A4868D14A}"/>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pic>
        <p:nvPicPr>
          <p:cNvPr id="9" name="Picture 8">
            <a:extLst>
              <a:ext uri="{FF2B5EF4-FFF2-40B4-BE49-F238E27FC236}">
                <a16:creationId xmlns:a16="http://schemas.microsoft.com/office/drawing/2014/main" id="{0064435A-39E3-1CFA-20CE-517AD86B049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10" name="Straight Connector 9">
            <a:extLst>
              <a:ext uri="{FF2B5EF4-FFF2-40B4-BE49-F238E27FC236}">
                <a16:creationId xmlns:a16="http://schemas.microsoft.com/office/drawing/2014/main" id="{8F318CE0-24B1-84AE-9958-65A7B166B98C}"/>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44F9055-07CE-1D31-4023-E0157605C114}"/>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263880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11964A-C195-4338-8AE6-B586558C2F56}"/>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3" name="Slide Number Placeholder 5">
            <a:extLst>
              <a:ext uri="{FF2B5EF4-FFF2-40B4-BE49-F238E27FC236}">
                <a16:creationId xmlns:a16="http://schemas.microsoft.com/office/drawing/2014/main" id="{F9970648-39A7-C7F4-367F-4323A032A4CA}"/>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43</a:t>
            </a:fld>
            <a:endParaRPr lang="en-GB" sz="754" b="1">
              <a:solidFill>
                <a:schemeClr val="tx1"/>
              </a:solidFill>
              <a:latin typeface="Avenir LT Pro 65 Medium" panose="020B0603020203020204" pitchFamily="34" charset="0"/>
            </a:endParaRPr>
          </a:p>
        </p:txBody>
      </p:sp>
      <p:pic>
        <p:nvPicPr>
          <p:cNvPr id="5" name="Picture 4">
            <a:extLst>
              <a:ext uri="{FF2B5EF4-FFF2-40B4-BE49-F238E27FC236}">
                <a16:creationId xmlns:a16="http://schemas.microsoft.com/office/drawing/2014/main" id="{1F447DFC-C9CC-983A-6979-AFD832FC09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6" name="Straight Connector 5">
            <a:extLst>
              <a:ext uri="{FF2B5EF4-FFF2-40B4-BE49-F238E27FC236}">
                <a16:creationId xmlns:a16="http://schemas.microsoft.com/office/drawing/2014/main" id="{6C1944F8-D765-352C-9ADE-DA7791D3EC6A}"/>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9CD8148-75BF-3782-E86D-B35E330A07A4}"/>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23" name="Rectangle 22">
            <a:extLst>
              <a:ext uri="{FF2B5EF4-FFF2-40B4-BE49-F238E27FC236}">
                <a16:creationId xmlns:a16="http://schemas.microsoft.com/office/drawing/2014/main" id="{402B8E10-2EA3-46EE-8442-E0A1010BAA63}"/>
              </a:ext>
            </a:extLst>
          </p:cNvPr>
          <p:cNvSpPr/>
          <p:nvPr/>
        </p:nvSpPr>
        <p:spPr>
          <a:xfrm>
            <a:off x="475916" y="1268021"/>
            <a:ext cx="5505961" cy="1885726"/>
          </a:xfrm>
          <a:prstGeom prst="rect">
            <a:avLst/>
          </a:prstGeom>
        </p:spPr>
        <p:txBody>
          <a:bodyPr wrap="square" lIns="0" numCol="1" spcCol="360000">
            <a:noAutofit/>
          </a:bodyPr>
          <a:lstStyle/>
          <a:p>
            <a:pPr>
              <a:spcAft>
                <a:spcPts val="800"/>
              </a:spcAft>
            </a:pPr>
            <a:r>
              <a:rPr lang="en-GB" sz="900" b="1" dirty="0">
                <a:solidFill>
                  <a:srgbClr val="003F48"/>
                </a:solidFill>
                <a:latin typeface="Avenir LT Pro 65 Medium" panose="020B0603020203020204" pitchFamily="34" charset="0"/>
              </a:rPr>
              <a:t>Involve customers</a:t>
            </a:r>
            <a:br>
              <a:rPr lang="en-GB" sz="900" b="1" dirty="0">
                <a:solidFill>
                  <a:srgbClr val="003F48"/>
                </a:solidFill>
                <a:latin typeface="Avenir LT Pro 65 Medium" panose="020B0603020203020204" pitchFamily="34" charset="0"/>
              </a:rPr>
            </a:br>
            <a:r>
              <a:rPr lang="en-GB" sz="900" dirty="0">
                <a:latin typeface="Avenir LT Pro 65 Medium" panose="020B0603020203020204" pitchFamily="34" charset="0"/>
              </a:rPr>
              <a:t>Your customers will be the ones journeying through your processes. This qualifies them to provide independent feedback, and to vote with their feet so, it pays to listen and learn from them.</a:t>
            </a:r>
          </a:p>
          <a:p>
            <a:pPr>
              <a:spcAft>
                <a:spcPts val="800"/>
              </a:spcAft>
            </a:pPr>
            <a:endParaRPr lang="en-GB" sz="900" b="1" dirty="0">
              <a:solidFill>
                <a:srgbClr val="003F48"/>
              </a:solidFill>
              <a:latin typeface="Avenir LT Pro 65 Medium" panose="020B0603020203020204" pitchFamily="34" charset="0"/>
            </a:endParaRPr>
          </a:p>
          <a:p>
            <a:pPr>
              <a:spcAft>
                <a:spcPts val="800"/>
              </a:spcAft>
            </a:pPr>
            <a:r>
              <a:rPr lang="en-GB" sz="900" b="1" dirty="0">
                <a:solidFill>
                  <a:srgbClr val="003F48"/>
                </a:solidFill>
                <a:latin typeface="Avenir LT Pro 65 Medium" panose="020B0603020203020204" pitchFamily="34" charset="0"/>
              </a:rPr>
              <a:t>Learn from others and experiment</a:t>
            </a:r>
            <a:br>
              <a:rPr lang="en-GB" sz="900" b="1" dirty="0">
                <a:solidFill>
                  <a:srgbClr val="003F48"/>
                </a:solidFill>
                <a:latin typeface="Avenir LT Pro 65 Medium" panose="020B0603020203020204" pitchFamily="34" charset="0"/>
              </a:rPr>
            </a:br>
            <a:r>
              <a:rPr lang="en-GB" sz="900" dirty="0">
                <a:latin typeface="Avenir LT Pro 65 Medium" panose="020B0603020203020204" pitchFamily="34" charset="0"/>
              </a:rPr>
              <a:t>There’s nothing wrong with learning how other businesses have simplified their customer experiences. Consumer brands like Apple, Amazon and Netflix can all be experienced as a customer before applying the learning through experiments in better CX.</a:t>
            </a:r>
          </a:p>
          <a:p>
            <a:pPr>
              <a:spcAft>
                <a:spcPts val="800"/>
              </a:spcAft>
            </a:pPr>
            <a:endParaRPr lang="en-GB" sz="900" b="1" dirty="0">
              <a:solidFill>
                <a:srgbClr val="003F48"/>
              </a:solidFill>
              <a:latin typeface="Avenir LT Pro 65 Medium" panose="020B0603020203020204" pitchFamily="34" charset="0"/>
            </a:endParaRPr>
          </a:p>
          <a:p>
            <a:pPr>
              <a:spcAft>
                <a:spcPts val="800"/>
              </a:spcAft>
            </a:pPr>
            <a:r>
              <a:rPr lang="en-GB" sz="900" b="1" dirty="0">
                <a:solidFill>
                  <a:srgbClr val="003F48"/>
                </a:solidFill>
                <a:latin typeface="Avenir LT Pro 65 Medium" panose="020B0603020203020204" pitchFamily="34" charset="0"/>
              </a:rPr>
              <a:t>Don’t shock</a:t>
            </a:r>
            <a:br>
              <a:rPr lang="en-GB" sz="900" b="1" dirty="0">
                <a:solidFill>
                  <a:srgbClr val="003F48"/>
                </a:solidFill>
                <a:latin typeface="Avenir LT Pro 65 Medium" panose="020B0603020203020204" pitchFamily="34" charset="0"/>
              </a:rPr>
            </a:br>
            <a:r>
              <a:rPr lang="en-GB" sz="900" dirty="0">
                <a:latin typeface="Avenir LT Pro 65 Medium" panose="020B0603020203020204" pitchFamily="34" charset="0"/>
              </a:rPr>
              <a:t>Everybody loves surprises…when they are positive. Make sure there are no shocks in the user experience that could cause them to stop their journey. </a:t>
            </a:r>
          </a:p>
          <a:p>
            <a:pPr>
              <a:spcAft>
                <a:spcPts val="800"/>
              </a:spcAft>
            </a:pPr>
            <a:endParaRPr lang="en-GB" sz="900" dirty="0">
              <a:latin typeface="Avenir LT Pro 65 Medium" panose="020B0603020203020204" pitchFamily="34" charset="0"/>
            </a:endParaRPr>
          </a:p>
        </p:txBody>
      </p:sp>
    </p:spTree>
    <p:extLst>
      <p:ext uri="{BB962C8B-B14F-4D97-AF65-F5344CB8AC3E}">
        <p14:creationId xmlns:p14="http://schemas.microsoft.com/office/powerpoint/2010/main" val="2626964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44</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9" y="779070"/>
            <a:ext cx="3716048"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EXAMPLE: GET STREAMING IN 3 EASY STEPS</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10" name="Straight Connector 9">
            <a:extLst>
              <a:ext uri="{FF2B5EF4-FFF2-40B4-BE49-F238E27FC236}">
                <a16:creationId xmlns:a16="http://schemas.microsoft.com/office/drawing/2014/main" id="{9A828434-1188-C937-1C7C-C532AA31E209}"/>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A49C680-3DE8-34FA-9EF7-2C49B2A2C4F2}"/>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3" name="Rectangle 2">
            <a:extLst>
              <a:ext uri="{FF2B5EF4-FFF2-40B4-BE49-F238E27FC236}">
                <a16:creationId xmlns:a16="http://schemas.microsoft.com/office/drawing/2014/main" id="{3A978D51-F9CC-4435-9C2B-9F9CA37D140D}"/>
              </a:ext>
            </a:extLst>
          </p:cNvPr>
          <p:cNvSpPr/>
          <p:nvPr/>
        </p:nvSpPr>
        <p:spPr>
          <a:xfrm>
            <a:off x="340029" y="1273181"/>
            <a:ext cx="1865289" cy="2011348"/>
          </a:xfrm>
          <a:prstGeom prst="rect">
            <a:avLst/>
          </a:prstGeom>
        </p:spPr>
        <p:txBody>
          <a:bodyPr wrap="square" lIns="0" numCol="1" spcCol="360000">
            <a:noAutofit/>
          </a:bodyPr>
          <a:lstStyle/>
          <a:p>
            <a:pPr>
              <a:spcAft>
                <a:spcPts val="357"/>
              </a:spcAft>
            </a:pPr>
            <a:r>
              <a:rPr lang="en-GB" sz="900" b="1" dirty="0">
                <a:solidFill>
                  <a:srgbClr val="003F48"/>
                </a:solidFill>
                <a:latin typeface="Avenir LT Pro 65 Medium" panose="020B0603020203020204" pitchFamily="34" charset="0"/>
              </a:rPr>
              <a:t>Situation</a:t>
            </a:r>
            <a:r>
              <a:rPr lang="en-GB" sz="900" dirty="0">
                <a:latin typeface="Avenir LT Pro 65 Medium" panose="020B0603020203020204" pitchFamily="34" charset="0"/>
              </a:rPr>
              <a:t> </a:t>
            </a:r>
          </a:p>
          <a:p>
            <a:pPr>
              <a:spcAft>
                <a:spcPts val="357"/>
              </a:spcAft>
            </a:pPr>
            <a:r>
              <a:rPr lang="en-GB" sz="900" dirty="0">
                <a:latin typeface="Avenir LT Pro 65 Medium" panose="020B0603020203020204" pitchFamily="34" charset="0"/>
              </a:rPr>
              <a:t>Major streaming platform providing popular visual entertainment content.</a:t>
            </a:r>
          </a:p>
          <a:p>
            <a:pPr>
              <a:spcAft>
                <a:spcPts val="357"/>
              </a:spcAft>
            </a:pPr>
            <a:r>
              <a:rPr lang="en-GB" sz="900" dirty="0">
                <a:latin typeface="Avenir LT Pro 65 Medium" panose="020B0603020203020204" pitchFamily="34" charset="0"/>
              </a:rPr>
              <a:t>Consumers wanting to gain access to new and exclusive streaming content in their own time and as quickly as possible.</a:t>
            </a:r>
          </a:p>
          <a:p>
            <a:pPr>
              <a:spcAft>
                <a:spcPts val="357"/>
              </a:spcAft>
            </a:pPr>
            <a:endParaRPr lang="en-GB" sz="900" dirty="0">
              <a:latin typeface="Avenir LT Pro 65 Medium" panose="020B0603020203020204" pitchFamily="34" charset="0"/>
            </a:endParaRPr>
          </a:p>
          <a:p>
            <a:pPr>
              <a:spcAft>
                <a:spcPts val="357"/>
              </a:spcAft>
            </a:pPr>
            <a:r>
              <a:rPr lang="en-GB" sz="900" b="1" dirty="0">
                <a:solidFill>
                  <a:srgbClr val="003F48"/>
                </a:solidFill>
                <a:latin typeface="Avenir LT Pro 65 Medium" panose="020B0603020203020204" pitchFamily="34" charset="0"/>
              </a:rPr>
              <a:t>Objective</a:t>
            </a:r>
          </a:p>
          <a:p>
            <a:pPr>
              <a:spcAft>
                <a:spcPts val="357"/>
              </a:spcAft>
            </a:pPr>
            <a:r>
              <a:rPr lang="en-GB" sz="900" dirty="0">
                <a:latin typeface="Avenir LT Pro 65 Medium" panose="020B0603020203020204" pitchFamily="34" charset="0"/>
              </a:rPr>
              <a:t>Allow consumers to sign-up as quickly and effortlessly as possible to maximise subscribers and minimise abandonment.</a:t>
            </a:r>
          </a:p>
        </p:txBody>
      </p:sp>
      <p:sp>
        <p:nvSpPr>
          <p:cNvPr id="4" name="Rectangle 3">
            <a:extLst>
              <a:ext uri="{FF2B5EF4-FFF2-40B4-BE49-F238E27FC236}">
                <a16:creationId xmlns:a16="http://schemas.microsoft.com/office/drawing/2014/main" id="{BA49716F-C8D0-90E5-82EF-9779636CF296}"/>
              </a:ext>
            </a:extLst>
          </p:cNvPr>
          <p:cNvSpPr/>
          <p:nvPr/>
        </p:nvSpPr>
        <p:spPr>
          <a:xfrm>
            <a:off x="2380129" y="1273181"/>
            <a:ext cx="3491281" cy="2011348"/>
          </a:xfrm>
          <a:prstGeom prst="rect">
            <a:avLst/>
          </a:prstGeom>
        </p:spPr>
        <p:txBody>
          <a:bodyPr wrap="square" lIns="0" numCol="1" spcCol="360000">
            <a:noAutofit/>
          </a:bodyPr>
          <a:lstStyle/>
          <a:p>
            <a:pPr>
              <a:spcAft>
                <a:spcPts val="357"/>
              </a:spcAft>
            </a:pPr>
            <a:r>
              <a:rPr lang="en-GB" sz="900" b="1" dirty="0">
                <a:solidFill>
                  <a:srgbClr val="003F48"/>
                </a:solidFill>
                <a:latin typeface="Avenir LT Pro 65 Medium" panose="020B0603020203020204" pitchFamily="34" charset="0"/>
              </a:rPr>
              <a:t>Approach</a:t>
            </a:r>
          </a:p>
          <a:p>
            <a:pPr>
              <a:spcAft>
                <a:spcPts val="357"/>
              </a:spcAft>
            </a:pPr>
            <a:r>
              <a:rPr lang="en-GB" sz="900" dirty="0">
                <a:latin typeface="Avenir LT Pro 65 Medium" panose="020B0603020203020204" pitchFamily="34" charset="0"/>
              </a:rPr>
              <a:t>In just 3 simple steps new customers can start streaming. </a:t>
            </a:r>
          </a:p>
          <a:p>
            <a:pPr>
              <a:spcAft>
                <a:spcPts val="357"/>
              </a:spcAft>
            </a:pPr>
            <a:r>
              <a:rPr lang="en-GB" sz="900" dirty="0">
                <a:latin typeface="Avenir LT Pro 65 Medium" panose="020B0603020203020204" pitchFamily="34" charset="0"/>
              </a:rPr>
              <a:t>Sign-up starts on the homepage with very simple messaging summarising the primary features and benefits, and a clear call to action for new and existing customers: Enter your email address. </a:t>
            </a:r>
          </a:p>
          <a:p>
            <a:pPr marL="179388" indent="-179388">
              <a:spcAft>
                <a:spcPts val="357"/>
              </a:spcAft>
              <a:buFont typeface="+mj-lt"/>
              <a:buAutoNum type="arabicPeriod"/>
            </a:pPr>
            <a:r>
              <a:rPr lang="en-GB" sz="900" dirty="0">
                <a:latin typeface="Avenir LT Pro 65 Medium" panose="020B0603020203020204" pitchFamily="34" charset="0"/>
              </a:rPr>
              <a:t>The first step automatically checks for an existing customer email and, if so, prompts for a password to login, otherwise it prompts for a new password to sign up.</a:t>
            </a:r>
          </a:p>
          <a:p>
            <a:pPr marL="179388" indent="-179388">
              <a:spcAft>
                <a:spcPts val="357"/>
              </a:spcAft>
              <a:buFont typeface="+mj-lt"/>
              <a:buAutoNum type="arabicPeriod"/>
            </a:pPr>
            <a:r>
              <a:rPr lang="en-GB" sz="900" dirty="0">
                <a:latin typeface="Avenir LT Pro 65 Medium" panose="020B0603020203020204" pitchFamily="34" charset="0"/>
              </a:rPr>
              <a:t>The second step reinforces key benefits and prompts selection of one of only three different price subscriptions. Each is described in a simple feature summary and, if a lower subscription is selected, a promotional offer is proposed to up-sell.</a:t>
            </a:r>
          </a:p>
          <a:p>
            <a:pPr marL="179388" indent="-179388">
              <a:spcAft>
                <a:spcPts val="357"/>
              </a:spcAft>
              <a:buFont typeface="+mj-lt"/>
              <a:buAutoNum type="arabicPeriod"/>
            </a:pPr>
            <a:r>
              <a:rPr lang="en-GB" sz="900" dirty="0">
                <a:latin typeface="Avenir LT Pro 65 Medium" panose="020B0603020203020204" pitchFamily="34" charset="0"/>
              </a:rPr>
              <a:t>The third step is selecting a payment method and reiterates the subscription features and benefits to address common concerns. The choices and details are confirmed, and the customer gets immediate access to content.</a:t>
            </a:r>
          </a:p>
        </p:txBody>
      </p:sp>
    </p:spTree>
    <p:extLst>
      <p:ext uri="{BB962C8B-B14F-4D97-AF65-F5344CB8AC3E}">
        <p14:creationId xmlns:p14="http://schemas.microsoft.com/office/powerpoint/2010/main" val="2886207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978D51-F9CC-4435-9C2B-9F9CA37D140D}"/>
              </a:ext>
            </a:extLst>
          </p:cNvPr>
          <p:cNvSpPr/>
          <p:nvPr/>
        </p:nvSpPr>
        <p:spPr>
          <a:xfrm>
            <a:off x="475916" y="1273181"/>
            <a:ext cx="2760343" cy="2011348"/>
          </a:xfrm>
          <a:prstGeom prst="rect">
            <a:avLst/>
          </a:prstGeom>
        </p:spPr>
        <p:txBody>
          <a:bodyPr wrap="square" lIns="0" numCol="1" spcCol="360000">
            <a:noAutofit/>
          </a:bodyPr>
          <a:lstStyle/>
          <a:p>
            <a:pPr>
              <a:spcAft>
                <a:spcPts val="357"/>
              </a:spcAft>
            </a:pPr>
            <a:r>
              <a:rPr lang="en-GB" sz="900" b="1" dirty="0">
                <a:solidFill>
                  <a:srgbClr val="003F48"/>
                </a:solidFill>
                <a:latin typeface="Avenir LT Pro 65 Medium" panose="020B0603020203020204" pitchFamily="34" charset="0"/>
              </a:rPr>
              <a:t>Outcome</a:t>
            </a:r>
          </a:p>
          <a:p>
            <a:pPr>
              <a:spcAft>
                <a:spcPts val="357"/>
              </a:spcAft>
            </a:pPr>
            <a:r>
              <a:rPr lang="en-GB" sz="900" dirty="0">
                <a:latin typeface="Avenir LT Pro 65 Medium" panose="020B0603020203020204" pitchFamily="34" charset="0"/>
              </a:rPr>
              <a:t>The business removed friction from the registration process that could otherwise lead to abandonment. </a:t>
            </a:r>
          </a:p>
          <a:p>
            <a:pPr>
              <a:spcAft>
                <a:spcPts val="357"/>
              </a:spcAft>
            </a:pPr>
            <a:r>
              <a:rPr lang="en-GB" sz="900" dirty="0">
                <a:latin typeface="Avenir LT Pro 65 Medium" panose="020B0603020203020204" pitchFamily="34" charset="0"/>
              </a:rPr>
              <a:t>By focusing on simplicity for the customer it has achieved a streamlined experience that doesn’t get in the way of what the customer ultimately wants.</a:t>
            </a:r>
          </a:p>
        </p:txBody>
      </p:sp>
      <p:sp>
        <p:nvSpPr>
          <p:cNvPr id="5" name="TextBox 4">
            <a:extLst>
              <a:ext uri="{FF2B5EF4-FFF2-40B4-BE49-F238E27FC236}">
                <a16:creationId xmlns:a16="http://schemas.microsoft.com/office/drawing/2014/main" id="{8DCB1C09-0B3C-8B5C-CE9C-41A8A5FA551E}"/>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8" name="Slide Number Placeholder 5">
            <a:extLst>
              <a:ext uri="{FF2B5EF4-FFF2-40B4-BE49-F238E27FC236}">
                <a16:creationId xmlns:a16="http://schemas.microsoft.com/office/drawing/2014/main" id="{5EEFE968-3AD7-EB9D-9693-BB1DBB3D228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45</a:t>
            </a:fld>
            <a:endParaRPr lang="en-GB" sz="754" b="1">
              <a:solidFill>
                <a:schemeClr val="tx1"/>
              </a:solidFill>
              <a:latin typeface="Avenir LT Pro 65 Medium" panose="020B0603020203020204" pitchFamily="34" charset="0"/>
            </a:endParaRPr>
          </a:p>
        </p:txBody>
      </p:sp>
      <p:pic>
        <p:nvPicPr>
          <p:cNvPr id="9" name="Picture 8">
            <a:extLst>
              <a:ext uri="{FF2B5EF4-FFF2-40B4-BE49-F238E27FC236}">
                <a16:creationId xmlns:a16="http://schemas.microsoft.com/office/drawing/2014/main" id="{D7A924E1-CEF2-4C9C-8E6C-1030F354259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13" name="Straight Connector 12">
            <a:extLst>
              <a:ext uri="{FF2B5EF4-FFF2-40B4-BE49-F238E27FC236}">
                <a16:creationId xmlns:a16="http://schemas.microsoft.com/office/drawing/2014/main" id="{D2A736A2-A00D-CF43-EEB2-10530ECD9753}"/>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784EB3C-FC42-745B-92F6-81C04C97711E}"/>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307550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499C644-D8CD-BD38-0DAB-759FA1971813}"/>
              </a:ext>
            </a:extLst>
          </p:cNvPr>
          <p:cNvSpPr/>
          <p:nvPr/>
        </p:nvSpPr>
        <p:spPr>
          <a:xfrm>
            <a:off x="807323" y="1280942"/>
            <a:ext cx="5174553" cy="317978"/>
          </a:xfrm>
          <a:prstGeom prst="rect">
            <a:avLst/>
          </a:prstGeom>
        </p:spPr>
        <p:txBody>
          <a:bodyPr wrap="square" lIns="21379" tIns="21379" rIns="21379" bIns="106898" numCol="1" spcCol="360000">
            <a:noAutofit/>
          </a:bodyPr>
          <a:lstStyle/>
          <a:p>
            <a:r>
              <a:rPr lang="en-GB" sz="700" b="1" dirty="0">
                <a:solidFill>
                  <a:srgbClr val="003F48"/>
                </a:solidFill>
                <a:latin typeface="Avenir LT Pro 65 Medium" panose="020B0603020203020204" pitchFamily="34" charset="0"/>
              </a:rPr>
              <a:t>Map the customer journey</a:t>
            </a:r>
          </a:p>
          <a:p>
            <a:r>
              <a:rPr lang="en-GB" sz="700" dirty="0">
                <a:latin typeface="Avenir LT Pro 65 Medium" panose="020B0603020203020204" pitchFamily="34" charset="0"/>
              </a:rPr>
              <a:t>Visualise all touchpoints, interactions, communications, processes and activities.</a:t>
            </a:r>
          </a:p>
          <a:p>
            <a:endParaRPr lang="en-GB" sz="700" dirty="0">
              <a:latin typeface="Avenir LT Pro 65 Medium" panose="020B0603020203020204" pitchFamily="34" charset="0"/>
            </a:endParaRPr>
          </a:p>
        </p:txBody>
      </p:sp>
      <p:sp>
        <p:nvSpPr>
          <p:cNvPr id="15" name="Rectangle 14">
            <a:extLst>
              <a:ext uri="{FF2B5EF4-FFF2-40B4-BE49-F238E27FC236}">
                <a16:creationId xmlns:a16="http://schemas.microsoft.com/office/drawing/2014/main" id="{9580F1C8-FF36-249C-74B3-1A0C5314DA5F}"/>
              </a:ext>
            </a:extLst>
          </p:cNvPr>
          <p:cNvSpPr/>
          <p:nvPr/>
        </p:nvSpPr>
        <p:spPr>
          <a:xfrm>
            <a:off x="807323" y="3093099"/>
            <a:ext cx="5174553" cy="317978"/>
          </a:xfrm>
          <a:prstGeom prst="rect">
            <a:avLst/>
          </a:prstGeom>
        </p:spPr>
        <p:txBody>
          <a:bodyPr wrap="square" lIns="21379" tIns="21379" rIns="21379" bIns="106898" numCol="1" spcCol="360000">
            <a:noAutofit/>
          </a:bodyPr>
          <a:lstStyle/>
          <a:p>
            <a:r>
              <a:rPr lang="en-GB" sz="700" b="1" dirty="0">
                <a:solidFill>
                  <a:srgbClr val="003F48"/>
                </a:solidFill>
                <a:latin typeface="Avenir LT Pro 65 Medium" panose="020B0603020203020204" pitchFamily="34" charset="0"/>
              </a:rPr>
              <a:t>Automate and fast-track where possible</a:t>
            </a:r>
          </a:p>
          <a:p>
            <a:r>
              <a:rPr lang="en-GB" sz="700" dirty="0">
                <a:latin typeface="Avenir LT Pro 65 Medium" panose="020B0603020203020204" pitchFamily="34" charset="0"/>
              </a:rPr>
              <a:t>Where possible, pre-fill information capture, fast-track customer processes, automate repetitive tasks, standardise forms etc.</a:t>
            </a:r>
          </a:p>
          <a:p>
            <a:endParaRPr lang="en-GB" sz="700" dirty="0">
              <a:latin typeface="Avenir LT Pro 65 Medium" panose="020B0603020203020204" pitchFamily="34" charset="0"/>
            </a:endParaRPr>
          </a:p>
        </p:txBody>
      </p:sp>
      <p:sp>
        <p:nvSpPr>
          <p:cNvPr id="18" name="Rectangle 17">
            <a:extLst>
              <a:ext uri="{FF2B5EF4-FFF2-40B4-BE49-F238E27FC236}">
                <a16:creationId xmlns:a16="http://schemas.microsoft.com/office/drawing/2014/main" id="{E855FD11-A917-1E45-5695-7D449D6B991A}"/>
              </a:ext>
            </a:extLst>
          </p:cNvPr>
          <p:cNvSpPr/>
          <p:nvPr/>
        </p:nvSpPr>
        <p:spPr>
          <a:xfrm>
            <a:off x="807323" y="1624096"/>
            <a:ext cx="5174553" cy="317978"/>
          </a:xfrm>
          <a:prstGeom prst="rect">
            <a:avLst/>
          </a:prstGeom>
        </p:spPr>
        <p:txBody>
          <a:bodyPr wrap="square" lIns="21379" tIns="21379" rIns="21379" bIns="106898" numCol="1" spcCol="360000">
            <a:noAutofit/>
          </a:bodyPr>
          <a:lstStyle/>
          <a:p>
            <a:r>
              <a:rPr lang="en-GB" sz="700" b="1" dirty="0">
                <a:solidFill>
                  <a:srgbClr val="003F48"/>
                </a:solidFill>
                <a:latin typeface="Avenir LT Pro 65 Medium" panose="020B0603020203020204" pitchFamily="34" charset="0"/>
              </a:rPr>
              <a:t>Identify pain points</a:t>
            </a:r>
          </a:p>
          <a:p>
            <a:r>
              <a:rPr lang="en-GB" sz="700" dirty="0">
                <a:latin typeface="Avenir LT Pro 65 Medium" panose="020B0603020203020204" pitchFamily="34" charset="0"/>
              </a:rPr>
              <a:t>Use research and feedback to spot difficult areas or frustrations for customers.</a:t>
            </a:r>
          </a:p>
        </p:txBody>
      </p:sp>
      <p:sp>
        <p:nvSpPr>
          <p:cNvPr id="20" name="Rectangle 19">
            <a:extLst>
              <a:ext uri="{FF2B5EF4-FFF2-40B4-BE49-F238E27FC236}">
                <a16:creationId xmlns:a16="http://schemas.microsoft.com/office/drawing/2014/main" id="{A0EA8391-DED3-2FEE-7175-43EC3FE96F8C}"/>
              </a:ext>
            </a:extLst>
          </p:cNvPr>
          <p:cNvSpPr/>
          <p:nvPr/>
        </p:nvSpPr>
        <p:spPr>
          <a:xfrm>
            <a:off x="807323" y="3456668"/>
            <a:ext cx="5174553" cy="317978"/>
          </a:xfrm>
          <a:prstGeom prst="rect">
            <a:avLst/>
          </a:prstGeom>
        </p:spPr>
        <p:txBody>
          <a:bodyPr wrap="square" lIns="21379" tIns="21379" rIns="21379" bIns="106898" numCol="1" spcCol="360000">
            <a:noAutofit/>
          </a:bodyPr>
          <a:lstStyle/>
          <a:p>
            <a:r>
              <a:rPr lang="en-GB" sz="700" b="1" dirty="0">
                <a:solidFill>
                  <a:srgbClr val="003F48"/>
                </a:solidFill>
                <a:latin typeface="Avenir LT Pro 65 Medium" panose="020B0603020203020204" pitchFamily="34" charset="0"/>
              </a:rPr>
              <a:t>Communicate, measure and refine</a:t>
            </a:r>
          </a:p>
          <a:p>
            <a:r>
              <a:rPr lang="en-GB" sz="700" dirty="0">
                <a:latin typeface="Avenir LT Pro 65 Medium" panose="020B0603020203020204" pitchFamily="34" charset="0"/>
              </a:rPr>
              <a:t>Align the business around a culture of simplification and the new approach, continuously measure and refine.</a:t>
            </a:r>
          </a:p>
        </p:txBody>
      </p:sp>
      <p:sp>
        <p:nvSpPr>
          <p:cNvPr id="38" name="Oval 37">
            <a:extLst>
              <a:ext uri="{FF2B5EF4-FFF2-40B4-BE49-F238E27FC236}">
                <a16:creationId xmlns:a16="http://schemas.microsoft.com/office/drawing/2014/main" id="{916D4520-1BFB-9D47-C034-95F51FA3A463}"/>
              </a:ext>
            </a:extLst>
          </p:cNvPr>
          <p:cNvSpPr>
            <a:spLocks noChangeAspect="1"/>
          </p:cNvSpPr>
          <p:nvPr/>
        </p:nvSpPr>
        <p:spPr>
          <a:xfrm>
            <a:off x="534149" y="1311793"/>
            <a:ext cx="222332" cy="222332"/>
          </a:xfrm>
          <a:prstGeom prst="ellipse">
            <a:avLst/>
          </a:prstGeom>
          <a:solidFill>
            <a:srgbClr val="003F48"/>
          </a:solidFill>
          <a:ln>
            <a:solidFill>
              <a:srgbClr val="003F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grpSp>
        <p:nvGrpSpPr>
          <p:cNvPr id="7" name="Group 6">
            <a:extLst>
              <a:ext uri="{FF2B5EF4-FFF2-40B4-BE49-F238E27FC236}">
                <a16:creationId xmlns:a16="http://schemas.microsoft.com/office/drawing/2014/main" id="{C56870CA-8A25-1997-4E81-3D15E1D9AC93}"/>
              </a:ext>
            </a:extLst>
          </p:cNvPr>
          <p:cNvGrpSpPr/>
          <p:nvPr/>
        </p:nvGrpSpPr>
        <p:grpSpPr>
          <a:xfrm>
            <a:off x="534149" y="3484849"/>
            <a:ext cx="222332" cy="222332"/>
            <a:chOff x="1107369" y="5764619"/>
            <a:chExt cx="374374" cy="374374"/>
          </a:xfrm>
        </p:grpSpPr>
        <p:sp>
          <p:nvSpPr>
            <p:cNvPr id="47" name="Oval 46">
              <a:extLst>
                <a:ext uri="{FF2B5EF4-FFF2-40B4-BE49-F238E27FC236}">
                  <a16:creationId xmlns:a16="http://schemas.microsoft.com/office/drawing/2014/main" id="{22539DB4-3718-F663-B156-B7F92E7EF8D8}"/>
                </a:ext>
              </a:extLst>
            </p:cNvPr>
            <p:cNvSpPr>
              <a:spLocks noChangeAspect="1"/>
            </p:cNvSpPr>
            <p:nvPr/>
          </p:nvSpPr>
          <p:spPr>
            <a:xfrm>
              <a:off x="1107369" y="5764619"/>
              <a:ext cx="374374" cy="374374"/>
            </a:xfrm>
            <a:prstGeom prst="ellipse">
              <a:avLst/>
            </a:prstGeom>
            <a:solidFill>
              <a:srgbClr val="003F48"/>
            </a:solidFill>
            <a:ln>
              <a:solidFill>
                <a:srgbClr val="003F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48" name="Graphic 47" descr="Continuous Improvement outline">
              <a:extLst>
                <a:ext uri="{FF2B5EF4-FFF2-40B4-BE49-F238E27FC236}">
                  <a16:creationId xmlns:a16="http://schemas.microsoft.com/office/drawing/2014/main" id="{2E264E6E-B4F1-039F-9C21-59B2E40B2E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5140" y="5822391"/>
              <a:ext cx="258831" cy="258831"/>
            </a:xfrm>
            <a:prstGeom prst="rect">
              <a:avLst/>
            </a:prstGeom>
            <a:effectLst>
              <a:glow rad="101600">
                <a:schemeClr val="accent3">
                  <a:satMod val="175000"/>
                  <a:alpha val="40000"/>
                </a:schemeClr>
              </a:glow>
            </a:effectLst>
          </p:spPr>
        </p:pic>
      </p:grpSp>
      <p:grpSp>
        <p:nvGrpSpPr>
          <p:cNvPr id="8" name="Group 7">
            <a:extLst>
              <a:ext uri="{FF2B5EF4-FFF2-40B4-BE49-F238E27FC236}">
                <a16:creationId xmlns:a16="http://schemas.microsoft.com/office/drawing/2014/main" id="{5C1C3CBB-3D70-F800-6CEF-F797BE1FDB4C}"/>
              </a:ext>
            </a:extLst>
          </p:cNvPr>
          <p:cNvGrpSpPr/>
          <p:nvPr/>
        </p:nvGrpSpPr>
        <p:grpSpPr>
          <a:xfrm>
            <a:off x="534149" y="3121933"/>
            <a:ext cx="222332" cy="222332"/>
            <a:chOff x="1107369" y="5187442"/>
            <a:chExt cx="374374" cy="374374"/>
          </a:xfrm>
        </p:grpSpPr>
        <p:sp>
          <p:nvSpPr>
            <p:cNvPr id="60" name="Oval 59">
              <a:extLst>
                <a:ext uri="{FF2B5EF4-FFF2-40B4-BE49-F238E27FC236}">
                  <a16:creationId xmlns:a16="http://schemas.microsoft.com/office/drawing/2014/main" id="{4DC0FFBE-E2B6-F0B7-35C7-94F9384C3D90}"/>
                </a:ext>
              </a:extLst>
            </p:cNvPr>
            <p:cNvSpPr>
              <a:spLocks noChangeAspect="1"/>
            </p:cNvSpPr>
            <p:nvPr/>
          </p:nvSpPr>
          <p:spPr>
            <a:xfrm>
              <a:off x="1107369" y="5187442"/>
              <a:ext cx="374374" cy="374374"/>
            </a:xfrm>
            <a:prstGeom prst="ellipse">
              <a:avLst/>
            </a:prstGeom>
            <a:solidFill>
              <a:srgbClr val="003F48"/>
            </a:solidFill>
            <a:ln>
              <a:solidFill>
                <a:srgbClr val="003F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61" name="Graphic 60" descr="Good Inventory outline">
              <a:extLst>
                <a:ext uri="{FF2B5EF4-FFF2-40B4-BE49-F238E27FC236}">
                  <a16:creationId xmlns:a16="http://schemas.microsoft.com/office/drawing/2014/main" id="{9CFAE8AF-D11D-4FFD-9D69-3DB36F2AA2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3792" y="5242804"/>
              <a:ext cx="248873" cy="248873"/>
            </a:xfrm>
            <a:prstGeom prst="rect">
              <a:avLst/>
            </a:prstGeom>
            <a:effectLst>
              <a:glow rad="101600">
                <a:schemeClr val="accent3">
                  <a:satMod val="175000"/>
                  <a:alpha val="40000"/>
                </a:schemeClr>
              </a:glow>
            </a:effectLst>
          </p:spPr>
        </p:pic>
      </p:grpSp>
      <p:sp>
        <p:nvSpPr>
          <p:cNvPr id="50" name="Oval 49">
            <a:extLst>
              <a:ext uri="{FF2B5EF4-FFF2-40B4-BE49-F238E27FC236}">
                <a16:creationId xmlns:a16="http://schemas.microsoft.com/office/drawing/2014/main" id="{F5B48642-812C-4181-420F-43DB91E69CDD}"/>
              </a:ext>
            </a:extLst>
          </p:cNvPr>
          <p:cNvSpPr>
            <a:spLocks noChangeAspect="1"/>
          </p:cNvSpPr>
          <p:nvPr/>
        </p:nvSpPr>
        <p:spPr>
          <a:xfrm>
            <a:off x="534149" y="1654566"/>
            <a:ext cx="222332" cy="222332"/>
          </a:xfrm>
          <a:prstGeom prst="ellipse">
            <a:avLst/>
          </a:prstGeom>
          <a:solidFill>
            <a:srgbClr val="003F48"/>
          </a:solidFill>
          <a:ln>
            <a:solidFill>
              <a:srgbClr val="003F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grpSp>
        <p:nvGrpSpPr>
          <p:cNvPr id="12" name="Group 11">
            <a:extLst>
              <a:ext uri="{FF2B5EF4-FFF2-40B4-BE49-F238E27FC236}">
                <a16:creationId xmlns:a16="http://schemas.microsoft.com/office/drawing/2014/main" id="{876C136F-4011-B7DC-24AA-DC958CD118F8}"/>
              </a:ext>
            </a:extLst>
          </p:cNvPr>
          <p:cNvGrpSpPr/>
          <p:nvPr/>
        </p:nvGrpSpPr>
        <p:grpSpPr>
          <a:xfrm>
            <a:off x="534149" y="2730265"/>
            <a:ext cx="222332" cy="222332"/>
            <a:chOff x="1107502" y="2878730"/>
            <a:chExt cx="374374" cy="374374"/>
          </a:xfrm>
        </p:grpSpPr>
        <p:sp>
          <p:nvSpPr>
            <p:cNvPr id="41" name="Oval 40">
              <a:extLst>
                <a:ext uri="{FF2B5EF4-FFF2-40B4-BE49-F238E27FC236}">
                  <a16:creationId xmlns:a16="http://schemas.microsoft.com/office/drawing/2014/main" id="{CC1B4348-4CAB-4B44-EA56-FA72DEB96791}"/>
                </a:ext>
              </a:extLst>
            </p:cNvPr>
            <p:cNvSpPr>
              <a:spLocks noChangeAspect="1"/>
            </p:cNvSpPr>
            <p:nvPr/>
          </p:nvSpPr>
          <p:spPr>
            <a:xfrm>
              <a:off x="1107502" y="2878730"/>
              <a:ext cx="374374" cy="374374"/>
            </a:xfrm>
            <a:prstGeom prst="ellipse">
              <a:avLst/>
            </a:prstGeom>
            <a:solidFill>
              <a:srgbClr val="003F48"/>
            </a:solidFill>
            <a:ln>
              <a:solidFill>
                <a:srgbClr val="003F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69" name="Graphic 68" descr="Exit outline">
              <a:extLst>
                <a:ext uri="{FF2B5EF4-FFF2-40B4-BE49-F238E27FC236}">
                  <a16:creationId xmlns:a16="http://schemas.microsoft.com/office/drawing/2014/main" id="{1F31906C-C730-FBA3-3CFD-7F731C7D5A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5425" y="2916653"/>
              <a:ext cx="298529" cy="298529"/>
            </a:xfrm>
            <a:prstGeom prst="rect">
              <a:avLst/>
            </a:prstGeom>
            <a:effectLst>
              <a:glow rad="101600">
                <a:schemeClr val="accent3">
                  <a:satMod val="175000"/>
                  <a:alpha val="40000"/>
                </a:schemeClr>
              </a:glow>
            </a:effectLst>
          </p:spPr>
        </p:pic>
      </p:grpSp>
      <p:sp>
        <p:nvSpPr>
          <p:cNvPr id="4" name="Slide Number Placeholder 5">
            <a:extLst>
              <a:ext uri="{FF2B5EF4-FFF2-40B4-BE49-F238E27FC236}">
                <a16:creationId xmlns:a16="http://schemas.microsoft.com/office/drawing/2014/main" id="{824FC7E6-CC73-8C16-D7CA-060A1309A8C3}"/>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46</a:t>
            </a:fld>
            <a:endParaRPr lang="en-GB" sz="754">
              <a:latin typeface="Avenir LT Pro 65 Medium" panose="020B0603020203020204" pitchFamily="34" charset="0"/>
            </a:endParaRPr>
          </a:p>
        </p:txBody>
      </p:sp>
      <p:sp>
        <p:nvSpPr>
          <p:cNvPr id="22" name="TextBox 21">
            <a:extLst>
              <a:ext uri="{FF2B5EF4-FFF2-40B4-BE49-F238E27FC236}">
                <a16:creationId xmlns:a16="http://schemas.microsoft.com/office/drawing/2014/main" id="{1A11D172-10DE-2347-85AB-FF19B2216193}"/>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sp>
        <p:nvSpPr>
          <p:cNvPr id="23" name="Title 1">
            <a:extLst>
              <a:ext uri="{FF2B5EF4-FFF2-40B4-BE49-F238E27FC236}">
                <a16:creationId xmlns:a16="http://schemas.microsoft.com/office/drawing/2014/main" id="{F428D0DA-A11F-5DF2-4FEB-6FB63575BDBE}"/>
              </a:ext>
            </a:extLst>
          </p:cNvPr>
          <p:cNvSpPr txBox="1">
            <a:spLocks/>
          </p:cNvSpPr>
          <p:nvPr/>
        </p:nvSpPr>
        <p:spPr>
          <a:xfrm>
            <a:off x="340029" y="779070"/>
            <a:ext cx="3716048"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HOW TO SIMPLIFY</a:t>
            </a:r>
          </a:p>
        </p:txBody>
      </p:sp>
      <p:pic>
        <p:nvPicPr>
          <p:cNvPr id="25" name="Picture 24">
            <a:extLst>
              <a:ext uri="{FF2B5EF4-FFF2-40B4-BE49-F238E27FC236}">
                <a16:creationId xmlns:a16="http://schemas.microsoft.com/office/drawing/2014/main" id="{FF9336AD-11F5-2B4A-60B4-1C170F365BC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26" name="Straight Connector 25">
            <a:extLst>
              <a:ext uri="{FF2B5EF4-FFF2-40B4-BE49-F238E27FC236}">
                <a16:creationId xmlns:a16="http://schemas.microsoft.com/office/drawing/2014/main" id="{AD1BB3C4-DEF9-93A7-D1EC-47ED49A87BB8}"/>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1FFE6A0C-4518-B0FF-D657-9609698234C0}"/>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30" name="Rectangle 29">
            <a:extLst>
              <a:ext uri="{FF2B5EF4-FFF2-40B4-BE49-F238E27FC236}">
                <a16:creationId xmlns:a16="http://schemas.microsoft.com/office/drawing/2014/main" id="{34510DB2-1A9B-C5D4-27B0-F9A2E512A0F0}"/>
              </a:ext>
            </a:extLst>
          </p:cNvPr>
          <p:cNvSpPr/>
          <p:nvPr/>
        </p:nvSpPr>
        <p:spPr>
          <a:xfrm>
            <a:off x="807323" y="2001564"/>
            <a:ext cx="5174553" cy="317978"/>
          </a:xfrm>
          <a:prstGeom prst="rect">
            <a:avLst/>
          </a:prstGeom>
        </p:spPr>
        <p:txBody>
          <a:bodyPr wrap="square" lIns="21379" tIns="21379" rIns="21379" bIns="106898" numCol="1" spcCol="360000">
            <a:noAutofit/>
          </a:bodyPr>
          <a:lstStyle/>
          <a:p>
            <a:r>
              <a:rPr lang="en-GB" sz="700" b="1" dirty="0">
                <a:solidFill>
                  <a:srgbClr val="003F48"/>
                </a:solidFill>
                <a:latin typeface="Avenir LT Pro 65 Medium" panose="020B0603020203020204" pitchFamily="34" charset="0"/>
              </a:rPr>
              <a:t>Focus on high-impact areas</a:t>
            </a:r>
          </a:p>
          <a:p>
            <a:r>
              <a:rPr lang="en-GB" sz="700" dirty="0">
                <a:latin typeface="Avenir LT Pro 65 Medium" panose="020B0603020203020204" pitchFamily="34" charset="0"/>
              </a:rPr>
              <a:t>Identify the most important steps and areas for simplification based on improving customer KPI.</a:t>
            </a:r>
          </a:p>
        </p:txBody>
      </p:sp>
      <p:sp>
        <p:nvSpPr>
          <p:cNvPr id="32" name="Oval 31">
            <a:extLst>
              <a:ext uri="{FF2B5EF4-FFF2-40B4-BE49-F238E27FC236}">
                <a16:creationId xmlns:a16="http://schemas.microsoft.com/office/drawing/2014/main" id="{A1D90552-5527-00C0-6DC3-A6E862A0B4B3}"/>
              </a:ext>
            </a:extLst>
          </p:cNvPr>
          <p:cNvSpPr>
            <a:spLocks noChangeAspect="1"/>
          </p:cNvSpPr>
          <p:nvPr/>
        </p:nvSpPr>
        <p:spPr>
          <a:xfrm>
            <a:off x="534149" y="2032034"/>
            <a:ext cx="222332" cy="222332"/>
          </a:xfrm>
          <a:prstGeom prst="ellipse">
            <a:avLst/>
          </a:prstGeom>
          <a:solidFill>
            <a:srgbClr val="003F48"/>
          </a:solidFill>
          <a:ln>
            <a:solidFill>
              <a:srgbClr val="003F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34" name="Rectangle 33">
            <a:extLst>
              <a:ext uri="{FF2B5EF4-FFF2-40B4-BE49-F238E27FC236}">
                <a16:creationId xmlns:a16="http://schemas.microsoft.com/office/drawing/2014/main" id="{E4386739-407D-717B-C7B6-BC942CC47FED}"/>
              </a:ext>
            </a:extLst>
          </p:cNvPr>
          <p:cNvSpPr/>
          <p:nvPr/>
        </p:nvSpPr>
        <p:spPr>
          <a:xfrm>
            <a:off x="807323" y="2359400"/>
            <a:ext cx="5174553" cy="317978"/>
          </a:xfrm>
          <a:prstGeom prst="rect">
            <a:avLst/>
          </a:prstGeom>
        </p:spPr>
        <p:txBody>
          <a:bodyPr wrap="square" lIns="21379" tIns="21379" rIns="21379" bIns="106898" numCol="1" spcCol="360000">
            <a:noAutofit/>
          </a:bodyPr>
          <a:lstStyle/>
          <a:p>
            <a:r>
              <a:rPr lang="en-GB" sz="700" b="1" dirty="0">
                <a:solidFill>
                  <a:srgbClr val="003F48"/>
                </a:solidFill>
                <a:latin typeface="Avenir LT Pro 65 Medium" panose="020B0603020203020204" pitchFamily="34" charset="0"/>
              </a:rPr>
              <a:t>Balance quick win vs longer-term gains</a:t>
            </a:r>
          </a:p>
          <a:p>
            <a:r>
              <a:rPr lang="en-GB" sz="700" dirty="0">
                <a:latin typeface="Avenir LT Pro 65 Medium" panose="020B0603020203020204" pitchFamily="34" charset="0"/>
              </a:rPr>
              <a:t>Immediate impact is good for showing progress, but more strategic improvements are important for bigger gains.</a:t>
            </a:r>
          </a:p>
        </p:txBody>
      </p:sp>
      <p:sp>
        <p:nvSpPr>
          <p:cNvPr id="37" name="Oval 36">
            <a:extLst>
              <a:ext uri="{FF2B5EF4-FFF2-40B4-BE49-F238E27FC236}">
                <a16:creationId xmlns:a16="http://schemas.microsoft.com/office/drawing/2014/main" id="{30EDCF10-3D3B-5810-0497-53A169261B4F}"/>
              </a:ext>
            </a:extLst>
          </p:cNvPr>
          <p:cNvSpPr>
            <a:spLocks noChangeAspect="1"/>
          </p:cNvSpPr>
          <p:nvPr/>
        </p:nvSpPr>
        <p:spPr>
          <a:xfrm>
            <a:off x="534149" y="2389870"/>
            <a:ext cx="222332" cy="222332"/>
          </a:xfrm>
          <a:prstGeom prst="ellipse">
            <a:avLst/>
          </a:prstGeom>
          <a:solidFill>
            <a:srgbClr val="003F48"/>
          </a:solidFill>
          <a:ln>
            <a:solidFill>
              <a:srgbClr val="003F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dirty="0"/>
          </a:p>
        </p:txBody>
      </p:sp>
      <p:sp>
        <p:nvSpPr>
          <p:cNvPr id="40" name="Rectangle 39">
            <a:extLst>
              <a:ext uri="{FF2B5EF4-FFF2-40B4-BE49-F238E27FC236}">
                <a16:creationId xmlns:a16="http://schemas.microsoft.com/office/drawing/2014/main" id="{97E99A35-36A5-527E-83C6-598ED2EC70EB}"/>
              </a:ext>
            </a:extLst>
          </p:cNvPr>
          <p:cNvSpPr/>
          <p:nvPr/>
        </p:nvSpPr>
        <p:spPr>
          <a:xfrm>
            <a:off x="807323" y="2707175"/>
            <a:ext cx="5174553" cy="317978"/>
          </a:xfrm>
          <a:prstGeom prst="rect">
            <a:avLst/>
          </a:prstGeom>
        </p:spPr>
        <p:txBody>
          <a:bodyPr wrap="square" lIns="21379" tIns="21379" rIns="21379" bIns="106898" numCol="1" spcCol="360000">
            <a:noAutofit/>
          </a:bodyPr>
          <a:lstStyle/>
          <a:p>
            <a:r>
              <a:rPr lang="en-GB" sz="700" b="1" dirty="0">
                <a:solidFill>
                  <a:srgbClr val="003F48"/>
                </a:solidFill>
                <a:latin typeface="Avenir LT Pro 65 Medium" panose="020B0603020203020204" pitchFamily="34" charset="0"/>
              </a:rPr>
              <a:t>Eliminate the unnecessary</a:t>
            </a:r>
          </a:p>
          <a:p>
            <a:r>
              <a:rPr lang="en-GB" sz="700" dirty="0">
                <a:latin typeface="Avenir LT Pro 65 Medium" panose="020B0603020203020204" pitchFamily="34" charset="0"/>
              </a:rPr>
              <a:t>Identify unnecessary steps, tasks, communications, processes, activities, interactions etc and remove them.</a:t>
            </a:r>
          </a:p>
        </p:txBody>
      </p:sp>
      <p:pic>
        <p:nvPicPr>
          <p:cNvPr id="51" name="Graphic 50" descr="Scales of justice outline">
            <a:extLst>
              <a:ext uri="{FF2B5EF4-FFF2-40B4-BE49-F238E27FC236}">
                <a16:creationId xmlns:a16="http://schemas.microsoft.com/office/drawing/2014/main" id="{08341124-4268-31BD-EB96-50D77267A31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6304" y="2400239"/>
            <a:ext cx="178022" cy="178022"/>
          </a:xfrm>
          <a:prstGeom prst="rect">
            <a:avLst/>
          </a:prstGeom>
          <a:effectLst>
            <a:glow rad="101600">
              <a:schemeClr val="accent3">
                <a:satMod val="175000"/>
                <a:alpha val="40000"/>
              </a:schemeClr>
            </a:glow>
          </a:effectLst>
        </p:spPr>
      </p:pic>
      <p:pic>
        <p:nvPicPr>
          <p:cNvPr id="54" name="Graphic 53" descr="Bullseye outline">
            <a:extLst>
              <a:ext uri="{FF2B5EF4-FFF2-40B4-BE49-F238E27FC236}">
                <a16:creationId xmlns:a16="http://schemas.microsoft.com/office/drawing/2014/main" id="{0A41478A-8A87-80AB-9D97-C623BA0F098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6304" y="2053502"/>
            <a:ext cx="178022" cy="178022"/>
          </a:xfrm>
          <a:prstGeom prst="rect">
            <a:avLst/>
          </a:prstGeom>
          <a:effectLst>
            <a:glow rad="101600">
              <a:schemeClr val="accent3">
                <a:satMod val="175000"/>
                <a:alpha val="40000"/>
              </a:schemeClr>
            </a:glow>
          </a:effectLst>
        </p:spPr>
      </p:pic>
      <p:pic>
        <p:nvPicPr>
          <p:cNvPr id="57" name="Graphic 56" descr="Confused person outline">
            <a:extLst>
              <a:ext uri="{FF2B5EF4-FFF2-40B4-BE49-F238E27FC236}">
                <a16:creationId xmlns:a16="http://schemas.microsoft.com/office/drawing/2014/main" id="{1C98EBBE-D9AA-6B16-7A82-3E9451B35BF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6304" y="1663607"/>
            <a:ext cx="178022" cy="178022"/>
          </a:xfrm>
          <a:prstGeom prst="rect">
            <a:avLst/>
          </a:prstGeom>
          <a:effectLst>
            <a:glow rad="101600">
              <a:schemeClr val="accent3">
                <a:satMod val="175000"/>
                <a:alpha val="40000"/>
              </a:schemeClr>
            </a:glow>
          </a:effectLst>
        </p:spPr>
      </p:pic>
      <p:pic>
        <p:nvPicPr>
          <p:cNvPr id="62" name="Graphic 61" descr="Map with pin outline">
            <a:extLst>
              <a:ext uri="{FF2B5EF4-FFF2-40B4-BE49-F238E27FC236}">
                <a16:creationId xmlns:a16="http://schemas.microsoft.com/office/drawing/2014/main" id="{B9314F31-6320-2B35-0FFA-5311C6945DC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56304" y="1319906"/>
            <a:ext cx="178022" cy="178022"/>
          </a:xfrm>
          <a:prstGeom prst="rect">
            <a:avLst/>
          </a:prstGeom>
          <a:effectLst>
            <a:glow rad="101600">
              <a:schemeClr val="accent3">
                <a:satMod val="175000"/>
                <a:alpha val="40000"/>
              </a:schemeClr>
            </a:glow>
          </a:effectLst>
        </p:spPr>
      </p:pic>
    </p:spTree>
    <p:extLst>
      <p:ext uri="{BB962C8B-B14F-4D97-AF65-F5344CB8AC3E}">
        <p14:creationId xmlns:p14="http://schemas.microsoft.com/office/powerpoint/2010/main" val="7265766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CB1C09-0B3C-8B5C-CE9C-41A8A5FA551E}"/>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8" name="Slide Number Placeholder 5">
            <a:extLst>
              <a:ext uri="{FF2B5EF4-FFF2-40B4-BE49-F238E27FC236}">
                <a16:creationId xmlns:a16="http://schemas.microsoft.com/office/drawing/2014/main" id="{5EEFE968-3AD7-EB9D-9693-BB1DBB3D228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47</a:t>
            </a:fld>
            <a:endParaRPr lang="en-GB" sz="754" b="1">
              <a:solidFill>
                <a:schemeClr val="tx1"/>
              </a:solidFill>
              <a:latin typeface="Avenir LT Pro 65 Medium" panose="020B0603020203020204" pitchFamily="34" charset="0"/>
            </a:endParaRPr>
          </a:p>
        </p:txBody>
      </p:sp>
      <p:pic>
        <p:nvPicPr>
          <p:cNvPr id="9" name="Picture 8">
            <a:extLst>
              <a:ext uri="{FF2B5EF4-FFF2-40B4-BE49-F238E27FC236}">
                <a16:creationId xmlns:a16="http://schemas.microsoft.com/office/drawing/2014/main" id="{D7A924E1-CEF2-4C9C-8E6C-1030F354259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13" name="Straight Connector 12">
            <a:extLst>
              <a:ext uri="{FF2B5EF4-FFF2-40B4-BE49-F238E27FC236}">
                <a16:creationId xmlns:a16="http://schemas.microsoft.com/office/drawing/2014/main" id="{D2A736A2-A00D-CF43-EEB2-10530ECD9753}"/>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784EB3C-FC42-745B-92F6-81C04C97711E}"/>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4" name="TextBox 3">
            <a:extLst>
              <a:ext uri="{FF2B5EF4-FFF2-40B4-BE49-F238E27FC236}">
                <a16:creationId xmlns:a16="http://schemas.microsoft.com/office/drawing/2014/main" id="{36E656AA-6841-FE87-DD79-8B215DF4CA55}"/>
              </a:ext>
            </a:extLst>
          </p:cNvPr>
          <p:cNvSpPr txBox="1"/>
          <p:nvPr/>
        </p:nvSpPr>
        <p:spPr>
          <a:xfrm>
            <a:off x="475916" y="1282352"/>
            <a:ext cx="5456336" cy="1077218"/>
          </a:xfrm>
          <a:prstGeom prst="rect">
            <a:avLst/>
          </a:prstGeom>
          <a:noFill/>
        </p:spPr>
        <p:txBody>
          <a:bodyPr wrap="square" lIns="0" rIns="0">
            <a:spAutoFit/>
          </a:bodyPr>
          <a:lstStyle/>
          <a:p>
            <a:pPr>
              <a:spcAft>
                <a:spcPts val="600"/>
              </a:spcAft>
            </a:pPr>
            <a:r>
              <a:rPr lang="en-GB" sz="900" dirty="0">
                <a:latin typeface="Avenir LT Pro 65 Medium" panose="020B0603020203020204" pitchFamily="34" charset="0"/>
              </a:rPr>
              <a:t>Personalisation is more than just using the customer’s name to get their attention; it is using available data to create an engaging connection during interactions and when messaging. </a:t>
            </a:r>
          </a:p>
          <a:p>
            <a:pPr>
              <a:spcAft>
                <a:spcPts val="600"/>
              </a:spcAft>
            </a:pPr>
            <a:r>
              <a:rPr lang="en-GB" sz="900" dirty="0">
                <a:latin typeface="Avenir LT Pro 65 Medium" panose="020B0603020203020204" pitchFamily="34" charset="0"/>
              </a:rPr>
              <a:t>It’s the process of customising a service or product to the needs, interests and preferences of a specific individual or group using relevant content and experiences to increase their likely engagement. </a:t>
            </a:r>
          </a:p>
          <a:p>
            <a:pPr>
              <a:spcAft>
                <a:spcPts val="600"/>
              </a:spcAft>
            </a:pPr>
            <a:r>
              <a:rPr lang="en-GB" sz="900" dirty="0">
                <a:latin typeface="Avenir LT Pro 65 Medium" panose="020B0603020203020204" pitchFamily="34" charset="0"/>
              </a:rPr>
              <a:t>However, more relevant interactions create more engaging experiences and are more likely to lead to customer loyalty and repeat business.</a:t>
            </a:r>
          </a:p>
        </p:txBody>
      </p:sp>
      <p:sp>
        <p:nvSpPr>
          <p:cNvPr id="6" name="Title 1">
            <a:extLst>
              <a:ext uri="{FF2B5EF4-FFF2-40B4-BE49-F238E27FC236}">
                <a16:creationId xmlns:a16="http://schemas.microsoft.com/office/drawing/2014/main" id="{521A75CB-4A38-0A91-FFB5-370F70B04DDF}"/>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PERSONALISATION</a:t>
            </a:r>
          </a:p>
        </p:txBody>
      </p:sp>
      <p:sp>
        <p:nvSpPr>
          <p:cNvPr id="7" name="TextBox 6">
            <a:extLst>
              <a:ext uri="{FF2B5EF4-FFF2-40B4-BE49-F238E27FC236}">
                <a16:creationId xmlns:a16="http://schemas.microsoft.com/office/drawing/2014/main" id="{8B21ACBA-21D6-DC6B-BEDC-0ED2D958AF30}"/>
              </a:ext>
            </a:extLst>
          </p:cNvPr>
          <p:cNvSpPr txBox="1"/>
          <p:nvPr/>
        </p:nvSpPr>
        <p:spPr>
          <a:xfrm>
            <a:off x="4240306" y="2453185"/>
            <a:ext cx="1691947" cy="748923"/>
          </a:xfrm>
          <a:prstGeom prst="rect">
            <a:avLst/>
          </a:prstGeom>
          <a:solidFill>
            <a:srgbClr val="003F48">
              <a:alpha val="20000"/>
            </a:srgbClr>
          </a:solidFill>
        </p:spPr>
        <p:txBody>
          <a:bodyPr wrap="square" rtlCol="0">
            <a:spAutoFit/>
          </a:bodyPr>
          <a:lstStyle/>
          <a:p>
            <a:pPr algn="r" defTabSz="574700">
              <a:spcAft>
                <a:spcPts val="754"/>
              </a:spcAft>
              <a:defRPr/>
            </a:pPr>
            <a:r>
              <a:rPr lang="en-GB" sz="900" dirty="0">
                <a:solidFill>
                  <a:prstClr val="black"/>
                </a:solidFill>
                <a:latin typeface="Avenir LT Pro 65 Medium" panose="020B0603020203020204" pitchFamily="34" charset="0"/>
              </a:rPr>
              <a:t>“I see you have been a customer for over 20 years. Thank you for your loyalty!”</a:t>
            </a:r>
          </a:p>
          <a:p>
            <a:pPr algn="r" defTabSz="574700">
              <a:spcAft>
                <a:spcPts val="754"/>
              </a:spcAft>
              <a:defRPr/>
            </a:pPr>
            <a:r>
              <a:rPr lang="en-GB" sz="900" b="1" i="1" dirty="0">
                <a:solidFill>
                  <a:srgbClr val="003F48"/>
                </a:solidFill>
                <a:latin typeface="Avenir LT Pro 65 Medium" panose="020B0603020203020204" pitchFamily="34" charset="0"/>
              </a:rPr>
              <a:t>eBay online chat</a:t>
            </a:r>
          </a:p>
        </p:txBody>
      </p:sp>
      <p:sp>
        <p:nvSpPr>
          <p:cNvPr id="10" name="TextBox 9">
            <a:extLst>
              <a:ext uri="{FF2B5EF4-FFF2-40B4-BE49-F238E27FC236}">
                <a16:creationId xmlns:a16="http://schemas.microsoft.com/office/drawing/2014/main" id="{686EFD9C-1A08-3D54-305C-A88D4AE698F2}"/>
              </a:ext>
            </a:extLst>
          </p:cNvPr>
          <p:cNvSpPr txBox="1"/>
          <p:nvPr/>
        </p:nvSpPr>
        <p:spPr>
          <a:xfrm>
            <a:off x="475916" y="2396760"/>
            <a:ext cx="3513378" cy="861774"/>
          </a:xfrm>
          <a:prstGeom prst="rect">
            <a:avLst/>
          </a:prstGeom>
          <a:noFill/>
        </p:spPr>
        <p:txBody>
          <a:bodyPr wrap="square" lIns="0" rIns="0">
            <a:spAutoFit/>
          </a:bodyPr>
          <a:lstStyle/>
          <a:p>
            <a:pPr>
              <a:spcAft>
                <a:spcPts val="600"/>
              </a:spcAft>
            </a:pPr>
            <a:r>
              <a:rPr lang="en-GB" sz="900" dirty="0">
                <a:latin typeface="Avenir LT Pro 65 Medium" panose="020B0603020203020204" pitchFamily="34" charset="0"/>
              </a:rPr>
              <a:t>Personalisation can be simple, like using their name reminding them of their latest transaction, or how long they’ve been a customer. </a:t>
            </a:r>
          </a:p>
          <a:p>
            <a:pPr>
              <a:spcAft>
                <a:spcPts val="600"/>
              </a:spcAft>
            </a:pPr>
            <a:r>
              <a:rPr lang="en-GB" sz="900" dirty="0">
                <a:latin typeface="Avenir LT Pro 65 Medium" panose="020B0603020203020204" pitchFamily="34" charset="0"/>
              </a:rPr>
              <a:t>It can also be sophisticated, like using artificial intelligence to dynamically personalise messages and content based on the customer’s interests, preferences and behaviour. </a:t>
            </a:r>
          </a:p>
        </p:txBody>
      </p:sp>
    </p:spTree>
    <p:extLst>
      <p:ext uri="{BB962C8B-B14F-4D97-AF65-F5344CB8AC3E}">
        <p14:creationId xmlns:p14="http://schemas.microsoft.com/office/powerpoint/2010/main" val="27353854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24FC7E6-CC73-8C16-D7CA-060A1309A8C3}"/>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48</a:t>
            </a:fld>
            <a:endParaRPr lang="en-GB" sz="754">
              <a:latin typeface="Avenir LT Pro 65 Medium" panose="020B0603020203020204" pitchFamily="34" charset="0"/>
            </a:endParaRPr>
          </a:p>
        </p:txBody>
      </p:sp>
      <p:sp>
        <p:nvSpPr>
          <p:cNvPr id="22" name="TextBox 21">
            <a:extLst>
              <a:ext uri="{FF2B5EF4-FFF2-40B4-BE49-F238E27FC236}">
                <a16:creationId xmlns:a16="http://schemas.microsoft.com/office/drawing/2014/main" id="{1A11D172-10DE-2347-85AB-FF19B2216193}"/>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sp>
        <p:nvSpPr>
          <p:cNvPr id="23" name="Title 1">
            <a:extLst>
              <a:ext uri="{FF2B5EF4-FFF2-40B4-BE49-F238E27FC236}">
                <a16:creationId xmlns:a16="http://schemas.microsoft.com/office/drawing/2014/main" id="{F428D0DA-A11F-5DF2-4FEB-6FB63575BDBE}"/>
              </a:ext>
            </a:extLst>
          </p:cNvPr>
          <p:cNvSpPr txBox="1">
            <a:spLocks/>
          </p:cNvSpPr>
          <p:nvPr/>
        </p:nvSpPr>
        <p:spPr>
          <a:xfrm>
            <a:off x="340029" y="779070"/>
            <a:ext cx="3716048"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PERSONALISATION AREAS</a:t>
            </a:r>
          </a:p>
        </p:txBody>
      </p:sp>
      <p:pic>
        <p:nvPicPr>
          <p:cNvPr id="25" name="Picture 24">
            <a:extLst>
              <a:ext uri="{FF2B5EF4-FFF2-40B4-BE49-F238E27FC236}">
                <a16:creationId xmlns:a16="http://schemas.microsoft.com/office/drawing/2014/main" id="{FF9336AD-11F5-2B4A-60B4-1C170F365BC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26" name="Straight Connector 25">
            <a:extLst>
              <a:ext uri="{FF2B5EF4-FFF2-40B4-BE49-F238E27FC236}">
                <a16:creationId xmlns:a16="http://schemas.microsoft.com/office/drawing/2014/main" id="{AD1BB3C4-DEF9-93A7-D1EC-47ED49A87BB8}"/>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1FFE6A0C-4518-B0FF-D657-9609698234C0}"/>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3" name="TextBox 2">
            <a:extLst>
              <a:ext uri="{FF2B5EF4-FFF2-40B4-BE49-F238E27FC236}">
                <a16:creationId xmlns:a16="http://schemas.microsoft.com/office/drawing/2014/main" id="{6C94EF10-567A-E8A3-E2F4-1656DF982F0D}"/>
              </a:ext>
            </a:extLst>
          </p:cNvPr>
          <p:cNvSpPr txBox="1"/>
          <p:nvPr/>
        </p:nvSpPr>
        <p:spPr>
          <a:xfrm>
            <a:off x="340029" y="1234566"/>
            <a:ext cx="5531380" cy="2340481"/>
          </a:xfrm>
          <a:prstGeom prst="rect">
            <a:avLst/>
          </a:prstGeom>
          <a:noFill/>
        </p:spPr>
        <p:txBody>
          <a:bodyPr wrap="square" lIns="0" rIns="0" numCol="1" spcCol="180000">
            <a:noAutofit/>
          </a:bodyPr>
          <a:lstStyle/>
          <a:p>
            <a:pPr>
              <a:spcAft>
                <a:spcPts val="900"/>
              </a:spcAft>
            </a:pPr>
            <a:r>
              <a:rPr lang="en-GB" sz="900" b="1" dirty="0">
                <a:solidFill>
                  <a:srgbClr val="003F48"/>
                </a:solidFill>
                <a:latin typeface="Avenir LT Pro 65 Medium" panose="020B0603020203020204" pitchFamily="34" charset="0"/>
              </a:rPr>
              <a:t>Recommendations</a:t>
            </a:r>
            <a:br>
              <a:rPr lang="en-GB" sz="900" b="1" dirty="0">
                <a:solidFill>
                  <a:srgbClr val="003F48"/>
                </a:solidFill>
                <a:latin typeface="Avenir LT Pro 65 Medium" panose="020B0603020203020204" pitchFamily="34" charset="0"/>
              </a:rPr>
            </a:br>
            <a:r>
              <a:rPr lang="en-GB" sz="900" dirty="0">
                <a:latin typeface="Avenir LT Pro 65 Medium" panose="020B0603020203020204" pitchFamily="34" charset="0"/>
              </a:rPr>
              <a:t>Suggesting the products or services that are most relevant to a customer helps them quickly find the products or services they are likely interested in. For example, a retailer recommends products based on the customer’s basket content, browsing history or the weather, and a streaming service that suggests different movies or TV shows to each user based on individual viewing habits.</a:t>
            </a:r>
          </a:p>
          <a:p>
            <a:pPr>
              <a:spcAft>
                <a:spcPts val="900"/>
              </a:spcAft>
            </a:pPr>
            <a:r>
              <a:rPr lang="en-GB" sz="900" b="1" dirty="0">
                <a:solidFill>
                  <a:srgbClr val="003F48"/>
                </a:solidFill>
                <a:latin typeface="Avenir LT Pro 65 Medium" panose="020B0603020203020204" pitchFamily="34" charset="0"/>
              </a:rPr>
              <a:t>Messages</a:t>
            </a:r>
            <a:br>
              <a:rPr lang="en-GB" sz="900" b="1" dirty="0">
                <a:solidFill>
                  <a:srgbClr val="003F48"/>
                </a:solidFill>
                <a:latin typeface="Avenir LT Pro 65 Medium" panose="020B0603020203020204" pitchFamily="34" charset="0"/>
              </a:rPr>
            </a:br>
            <a:r>
              <a:rPr lang="en-GB" sz="900" dirty="0">
                <a:latin typeface="Avenir LT Pro 65 Medium" panose="020B0603020203020204" pitchFamily="34" charset="0"/>
              </a:rPr>
              <a:t>Tailoring messages based on a customer’s unique circumstance is more likely to be read and acted upon when, for example, different email campaign subject-lines and offers are sent to different customers based on their individual purchase history and interests.</a:t>
            </a:r>
          </a:p>
          <a:p>
            <a:pPr>
              <a:spcAft>
                <a:spcPts val="900"/>
              </a:spcAft>
            </a:pPr>
            <a:r>
              <a:rPr lang="en-GB" sz="900" b="1" dirty="0">
                <a:solidFill>
                  <a:srgbClr val="003F48"/>
                </a:solidFill>
                <a:latin typeface="Avenir LT Pro 65 Medium" panose="020B0603020203020204" pitchFamily="34" charset="0"/>
              </a:rPr>
              <a:t>Content</a:t>
            </a:r>
            <a:br>
              <a:rPr lang="en-GB" sz="900" b="1" dirty="0">
                <a:solidFill>
                  <a:srgbClr val="003F48"/>
                </a:solidFill>
                <a:latin typeface="Avenir LT Pro 65 Medium" panose="020B0603020203020204" pitchFamily="34" charset="0"/>
              </a:rPr>
            </a:br>
            <a:r>
              <a:rPr lang="en-GB" sz="900" dirty="0">
                <a:latin typeface="Avenir LT Pro 65 Medium" panose="020B0603020203020204" pitchFamily="34" charset="0"/>
              </a:rPr>
              <a:t>Dynamically personalising the imagery and copy text a customer sees when they interact with the business. For example, website and email content that is selected according to their browsing behaviour and the season, or articles and features based on the customer’s interests, are more likely to improve engagement, particularly when derived from their stated interests or article reading history. </a:t>
            </a:r>
          </a:p>
        </p:txBody>
      </p:sp>
    </p:spTree>
    <p:extLst>
      <p:ext uri="{BB962C8B-B14F-4D97-AF65-F5344CB8AC3E}">
        <p14:creationId xmlns:p14="http://schemas.microsoft.com/office/powerpoint/2010/main" val="2523094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CB1C09-0B3C-8B5C-CE9C-41A8A5FA551E}"/>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8" name="Slide Number Placeholder 5">
            <a:extLst>
              <a:ext uri="{FF2B5EF4-FFF2-40B4-BE49-F238E27FC236}">
                <a16:creationId xmlns:a16="http://schemas.microsoft.com/office/drawing/2014/main" id="{5EEFE968-3AD7-EB9D-9693-BB1DBB3D228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49</a:t>
            </a:fld>
            <a:endParaRPr lang="en-GB" sz="754" b="1">
              <a:solidFill>
                <a:schemeClr val="tx1"/>
              </a:solidFill>
              <a:latin typeface="Avenir LT Pro 65 Medium" panose="020B0603020203020204" pitchFamily="34" charset="0"/>
            </a:endParaRPr>
          </a:p>
        </p:txBody>
      </p:sp>
      <p:pic>
        <p:nvPicPr>
          <p:cNvPr id="9" name="Picture 8">
            <a:extLst>
              <a:ext uri="{FF2B5EF4-FFF2-40B4-BE49-F238E27FC236}">
                <a16:creationId xmlns:a16="http://schemas.microsoft.com/office/drawing/2014/main" id="{D7A924E1-CEF2-4C9C-8E6C-1030F354259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13" name="Straight Connector 12">
            <a:extLst>
              <a:ext uri="{FF2B5EF4-FFF2-40B4-BE49-F238E27FC236}">
                <a16:creationId xmlns:a16="http://schemas.microsoft.com/office/drawing/2014/main" id="{D2A736A2-A00D-CF43-EEB2-10530ECD9753}"/>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784EB3C-FC42-745B-92F6-81C04C97711E}"/>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72" name="TextBox 71">
            <a:extLst>
              <a:ext uri="{FF2B5EF4-FFF2-40B4-BE49-F238E27FC236}">
                <a16:creationId xmlns:a16="http://schemas.microsoft.com/office/drawing/2014/main" id="{EA8A1E1B-E1B2-8829-F646-C0730776E5AE}"/>
              </a:ext>
            </a:extLst>
          </p:cNvPr>
          <p:cNvSpPr txBox="1"/>
          <p:nvPr/>
        </p:nvSpPr>
        <p:spPr>
          <a:xfrm>
            <a:off x="475915" y="1234566"/>
            <a:ext cx="5456337" cy="2340481"/>
          </a:xfrm>
          <a:prstGeom prst="rect">
            <a:avLst/>
          </a:prstGeom>
          <a:noFill/>
        </p:spPr>
        <p:txBody>
          <a:bodyPr wrap="square" lIns="0" rIns="0" numCol="1" spcCol="180000">
            <a:noAutofit/>
          </a:bodyPr>
          <a:lstStyle/>
          <a:p>
            <a:pPr>
              <a:spcAft>
                <a:spcPts val="900"/>
              </a:spcAft>
            </a:pPr>
            <a:r>
              <a:rPr lang="en-GB" sz="900" b="1" dirty="0">
                <a:solidFill>
                  <a:srgbClr val="003F48"/>
                </a:solidFill>
                <a:latin typeface="Avenir LT Pro 65 Medium" panose="020B0603020203020204" pitchFamily="34" charset="0"/>
              </a:rPr>
              <a:t>Service </a:t>
            </a:r>
            <a:r>
              <a:rPr lang="en-GB" sz="900" dirty="0">
                <a:latin typeface="Avenir LT Pro 65 Medium" panose="020B0603020203020204" pitchFamily="34" charset="0"/>
              </a:rPr>
              <a:t>levels that are dynamically adapted to the customer’s importance to the business and their previous interactions. E.g., fast-tracking the best customers to the next available agent, or a chatbot that answers questions in the context of the customer’s situation and history derived from stored data rather than having to ask the customer.</a:t>
            </a:r>
          </a:p>
          <a:p>
            <a:pPr>
              <a:spcAft>
                <a:spcPts val="900"/>
              </a:spcAft>
            </a:pPr>
            <a:r>
              <a:rPr lang="en-GB" sz="900" b="1" dirty="0">
                <a:solidFill>
                  <a:srgbClr val="003F48"/>
                </a:solidFill>
                <a:latin typeface="Avenir LT Pro 65 Medium" panose="020B0603020203020204" pitchFamily="34" charset="0"/>
              </a:rPr>
              <a:t>Pricing </a:t>
            </a:r>
            <a:r>
              <a:rPr lang="en-GB" sz="900" dirty="0">
                <a:latin typeface="Avenir LT Pro 65 Medium" panose="020B0603020203020204" pitchFamily="34" charset="0"/>
              </a:rPr>
              <a:t>adjusts the price of products and services based on the customer’s circumstance, their location or purchase history, or other external factors such as demand. For example, a finance company may adjust the interest rate offered to a customer requesting a loan depending on their level of credit risk and market demand.</a:t>
            </a:r>
          </a:p>
          <a:p>
            <a:pPr>
              <a:spcAft>
                <a:spcPts val="900"/>
              </a:spcAft>
            </a:pPr>
            <a:r>
              <a:rPr lang="en-GB" sz="900" b="1" dirty="0">
                <a:solidFill>
                  <a:srgbClr val="003F48"/>
                </a:solidFill>
                <a:latin typeface="Avenir LT Pro 65 Medium" panose="020B0603020203020204" pitchFamily="34" charset="0"/>
              </a:rPr>
              <a:t>Product</a:t>
            </a:r>
            <a:r>
              <a:rPr lang="en-GB" sz="900" dirty="0">
                <a:latin typeface="Avenir LT Pro 65 Medium" panose="020B0603020203020204" pitchFamily="34" charset="0"/>
              </a:rPr>
              <a:t> quality and access can be adjusted according to the customer’s importance to the business and their history. E.g., returned stock is never sent to the best customers, or new products that are ‘soft launched’ to selected customers based on their interests derived from browsing history.</a:t>
            </a:r>
          </a:p>
        </p:txBody>
      </p:sp>
    </p:spTree>
    <p:extLst>
      <p:ext uri="{BB962C8B-B14F-4D97-AF65-F5344CB8AC3E}">
        <p14:creationId xmlns:p14="http://schemas.microsoft.com/office/powerpoint/2010/main" val="511279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986851C2-2CAC-80EC-0A9B-F200CB5E2C3A}"/>
              </a:ext>
            </a:extLst>
          </p:cNvPr>
          <p:cNvGraphicFramePr>
            <a:graphicFrameLocks noGrp="1"/>
          </p:cNvGraphicFramePr>
          <p:nvPr>
            <p:extLst>
              <p:ext uri="{D42A27DB-BD31-4B8C-83A1-F6EECF244321}">
                <p14:modId xmlns:p14="http://schemas.microsoft.com/office/powerpoint/2010/main" val="805144267"/>
              </p:ext>
            </p:extLst>
          </p:nvPr>
        </p:nvGraphicFramePr>
        <p:xfrm>
          <a:off x="475916" y="1286626"/>
          <a:ext cx="5456337" cy="2467194"/>
        </p:xfrm>
        <a:graphic>
          <a:graphicData uri="http://schemas.openxmlformats.org/drawingml/2006/table">
            <a:tbl>
              <a:tblPr>
                <a:tableStyleId>{5C22544A-7EE6-4342-B048-85BDC9FD1C3A}</a:tableStyleId>
              </a:tblPr>
              <a:tblGrid>
                <a:gridCol w="705437">
                  <a:extLst>
                    <a:ext uri="{9D8B030D-6E8A-4147-A177-3AD203B41FA5}">
                      <a16:colId xmlns:a16="http://schemas.microsoft.com/office/drawing/2014/main" val="560982161"/>
                    </a:ext>
                  </a:extLst>
                </a:gridCol>
                <a:gridCol w="1902584">
                  <a:extLst>
                    <a:ext uri="{9D8B030D-6E8A-4147-A177-3AD203B41FA5}">
                      <a16:colId xmlns:a16="http://schemas.microsoft.com/office/drawing/2014/main" val="1371149941"/>
                    </a:ext>
                  </a:extLst>
                </a:gridCol>
                <a:gridCol w="897513">
                  <a:extLst>
                    <a:ext uri="{9D8B030D-6E8A-4147-A177-3AD203B41FA5}">
                      <a16:colId xmlns:a16="http://schemas.microsoft.com/office/drawing/2014/main" val="634463181"/>
                    </a:ext>
                  </a:extLst>
                </a:gridCol>
                <a:gridCol w="1950803">
                  <a:extLst>
                    <a:ext uri="{9D8B030D-6E8A-4147-A177-3AD203B41FA5}">
                      <a16:colId xmlns:a16="http://schemas.microsoft.com/office/drawing/2014/main" val="4093787236"/>
                    </a:ext>
                  </a:extLst>
                </a:gridCol>
              </a:tblGrid>
              <a:tr h="556462">
                <a:tc>
                  <a:txBody>
                    <a:bodyPr/>
                    <a:lstStyle/>
                    <a:p>
                      <a:pPr marL="0" algn="r" defTabSz="378013" rtl="0" eaLnBrk="1" latinLnBrk="0" hangingPunct="1"/>
                      <a:r>
                        <a:rPr lang="en-GB" sz="700" b="1" kern="1200" dirty="0">
                          <a:solidFill>
                            <a:srgbClr val="003F48"/>
                          </a:solidFill>
                          <a:latin typeface="Avenir LT Pro 65 Medium" panose="020B0603020203020204" pitchFamily="34" charset="0"/>
                          <a:ea typeface="+mn-ea"/>
                          <a:cs typeface="+mn-cs"/>
                        </a:rPr>
                        <a:t>ACTIVITIES</a:t>
                      </a:r>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latin typeface="Avenir LT Pro 65 Medium" panose="020B0603020203020204" pitchFamily="34" charset="0"/>
                          <a:ea typeface="+mn-ea"/>
                          <a:cs typeface="+mn-cs"/>
                        </a:rPr>
                        <a:t>Initiatives, outreach campaigns, inbound prompts, triggered messages and actions used to communicate, manage, administer, grow, retain and engage customers.</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378013" rtl="0" eaLnBrk="1" latinLnBrk="0" hangingPunct="1"/>
                      <a:r>
                        <a:rPr lang="en-GB" sz="700" b="1" kern="1200" dirty="0">
                          <a:solidFill>
                            <a:srgbClr val="003F48"/>
                          </a:solidFill>
                          <a:latin typeface="Avenir LT Pro 65 Medium" panose="020B0603020203020204" pitchFamily="34" charset="0"/>
                          <a:ea typeface="+mn-ea"/>
                          <a:cs typeface="+mn-cs"/>
                        </a:rPr>
                        <a:t>INSIGHT</a:t>
                      </a:r>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latin typeface="Avenir LT Pro 65 Medium" panose="020B0603020203020204" pitchFamily="34" charset="0"/>
                          <a:ea typeface="+mn-ea"/>
                          <a:cs typeface="+mn-cs"/>
                        </a:rPr>
                        <a:t>Information derived from analysis of data that has value in supporting decision-making in planning and activity execution.</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145460"/>
                  </a:ext>
                </a:extLst>
              </a:tr>
              <a:tr h="552020">
                <a:tc>
                  <a:txBody>
                    <a:bodyPr/>
                    <a:lstStyle/>
                    <a:p>
                      <a:pPr marL="0" algn="r" defTabSz="378013" rtl="0" eaLnBrk="1" latinLnBrk="0" hangingPunct="1"/>
                      <a:r>
                        <a:rPr lang="en-GB" sz="700" b="1" kern="1200" dirty="0">
                          <a:solidFill>
                            <a:srgbClr val="003F48"/>
                          </a:solidFill>
                          <a:latin typeface="Avenir LT Pro 65 Medium" panose="020B0603020203020204" pitchFamily="34" charset="0"/>
                          <a:ea typeface="+mn-ea"/>
                          <a:cs typeface="+mn-cs"/>
                        </a:rPr>
                        <a:t>COMPLEXITY</a:t>
                      </a:r>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latin typeface="Avenir LT Pro 65 Medium" panose="020B0603020203020204" pitchFamily="34" charset="0"/>
                          <a:ea typeface="+mn-ea"/>
                          <a:cs typeface="+mn-cs"/>
                        </a:rPr>
                        <a:t>Manifestation of processes and activities that has many interconnected parts and defies easy understanding by one or more audiences.</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378013" rtl="0" eaLnBrk="1" latinLnBrk="0" hangingPunct="1"/>
                      <a:r>
                        <a:rPr lang="en-GB" sz="700" b="1" kern="1200" dirty="0">
                          <a:solidFill>
                            <a:srgbClr val="003F48"/>
                          </a:solidFill>
                          <a:latin typeface="Avenir LT Pro 65 Medium" panose="020B0603020203020204" pitchFamily="34" charset="0"/>
                          <a:ea typeface="+mn-ea"/>
                          <a:cs typeface="+mn-cs"/>
                        </a:rPr>
                        <a:t>MAPPING</a:t>
                      </a:r>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latin typeface="Avenir LT Pro 65 Medium" panose="020B0603020203020204" pitchFamily="34" charset="0"/>
                          <a:ea typeface="+mn-ea"/>
                          <a:cs typeface="+mn-cs"/>
                        </a:rPr>
                        <a:t>In the context of CX it refers to capturing and analysing the elements and sequence of a process, such as a customer journey</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4586251"/>
                  </a:ext>
                </a:extLst>
              </a:tr>
              <a:tr h="467155">
                <a:tc>
                  <a:txBody>
                    <a:bodyPr/>
                    <a:lstStyle/>
                    <a:p>
                      <a:pPr marL="0" algn="r" defTabSz="378013" rtl="0" eaLnBrk="1" latinLnBrk="0" hangingPunct="1"/>
                      <a:r>
                        <a:rPr lang="en-GB" sz="700" b="1" kern="1200" dirty="0">
                          <a:solidFill>
                            <a:srgbClr val="003F48"/>
                          </a:solidFill>
                          <a:latin typeface="Avenir LT Pro 65 Medium" panose="020B0603020203020204" pitchFamily="34" charset="0"/>
                          <a:ea typeface="+mn-ea"/>
                          <a:cs typeface="+mn-cs"/>
                        </a:rPr>
                        <a:t>CUSTOMER EXPERIENCE (CX)</a:t>
                      </a:r>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latin typeface="Avenir LT Pro 65 Medium" panose="020B0603020203020204" pitchFamily="34" charset="0"/>
                          <a:ea typeface="+mn-ea"/>
                          <a:cs typeface="+mn-cs"/>
                        </a:rPr>
                        <a:t>The overall feeling a customer gets from interacting with the business and its products and services.</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378013" rtl="0" eaLnBrk="1" latinLnBrk="0" hangingPunct="1"/>
                      <a:r>
                        <a:rPr lang="en-GB" sz="700" b="1" kern="1200" dirty="0">
                          <a:solidFill>
                            <a:srgbClr val="003F48"/>
                          </a:solidFill>
                          <a:latin typeface="Avenir LT Pro 65 Medium" panose="020B0603020203020204" pitchFamily="34" charset="0"/>
                          <a:ea typeface="+mn-ea"/>
                          <a:cs typeface="+mn-cs"/>
                        </a:rPr>
                        <a:t>PERSONALISATION</a:t>
                      </a:r>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latin typeface="Avenir LT Pro 65 Medium" panose="020B0603020203020204" pitchFamily="34" charset="0"/>
                          <a:ea typeface="+mn-ea"/>
                          <a:cs typeface="+mn-cs"/>
                        </a:rPr>
                        <a:t>Tailoring activities and interactions for a customer using personal, contextual and relevant information and content.</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8768566"/>
                  </a:ext>
                </a:extLst>
              </a:tr>
              <a:tr h="461962">
                <a:tc>
                  <a:txBody>
                    <a:bodyPr/>
                    <a:lstStyle/>
                    <a:p>
                      <a:pPr marL="0" algn="r" defTabSz="378013" rtl="0" eaLnBrk="1" latinLnBrk="0" hangingPunct="1"/>
                      <a:r>
                        <a:rPr lang="en-GB" sz="700" b="1" kern="1200" dirty="0">
                          <a:solidFill>
                            <a:srgbClr val="003F48"/>
                          </a:solidFill>
                          <a:latin typeface="Avenir LT Pro 65 Medium" panose="020B0603020203020204" pitchFamily="34" charset="0"/>
                          <a:ea typeface="+mn-ea"/>
                          <a:cs typeface="+mn-cs"/>
                        </a:rPr>
                        <a:t>CUSTOMER JOURNEY</a:t>
                      </a:r>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latin typeface="Avenir LT Pro 65 Medium" panose="020B0603020203020204" pitchFamily="34" charset="0"/>
                          <a:ea typeface="+mn-ea"/>
                          <a:cs typeface="+mn-cs"/>
                        </a:rPr>
                        <a:t>Visual representation of the customer experience that maps every interaction, touchpoint, message and emotion.</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378013" rtl="0" eaLnBrk="1" latinLnBrk="0" hangingPunct="1"/>
                      <a:r>
                        <a:rPr lang="en-GB" sz="700" b="1" kern="1200" dirty="0">
                          <a:solidFill>
                            <a:srgbClr val="003F48"/>
                          </a:solidFill>
                          <a:latin typeface="Avenir LT Pro 65 Medium" panose="020B0603020203020204" pitchFamily="34" charset="0"/>
                          <a:ea typeface="+mn-ea"/>
                          <a:cs typeface="+mn-cs"/>
                        </a:rPr>
                        <a:t>ROADMAP</a:t>
                      </a:r>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latin typeface="Avenir LT Pro 65 Medium" panose="020B0603020203020204" pitchFamily="34" charset="0"/>
                          <a:ea typeface="+mn-ea"/>
                          <a:cs typeface="+mn-cs"/>
                        </a:rPr>
                        <a:t>A visualisation of the vision, direction, strategy, phases, steps and timescales for an initiative, programme, or the business.</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9984385"/>
                  </a:ext>
                </a:extLst>
              </a:tr>
              <a:tr h="429595">
                <a:tc>
                  <a:txBody>
                    <a:bodyPr/>
                    <a:lstStyle/>
                    <a:p>
                      <a:pPr algn="r"/>
                      <a:r>
                        <a:rPr lang="en-GB" sz="700" b="1" kern="1200" dirty="0">
                          <a:solidFill>
                            <a:srgbClr val="003F48"/>
                          </a:solidFill>
                          <a:latin typeface="Avenir LT Pro 65 Medium" panose="020B0603020203020204" pitchFamily="34" charset="0"/>
                          <a:ea typeface="+mn-ea"/>
                          <a:cs typeface="+mn-cs"/>
                        </a:rPr>
                        <a:t>EXPERIMENTS</a:t>
                      </a:r>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latin typeface="Avenir LT Pro 65 Medium" panose="020B0603020203020204" pitchFamily="34" charset="0"/>
                          <a:ea typeface="+mn-ea"/>
                          <a:cs typeface="+mn-cs"/>
                        </a:rPr>
                        <a:t>Analytical tests designed to understand the effects of activities and processes on customer behaviour and performance.</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378013" rtl="0" eaLnBrk="1" latinLnBrk="0" hangingPunct="1"/>
                      <a:r>
                        <a:rPr lang="en-GB" sz="700" b="1" kern="1200" dirty="0">
                          <a:solidFill>
                            <a:srgbClr val="003F48"/>
                          </a:solidFill>
                          <a:latin typeface="Avenir LT Pro 65 Medium" panose="020B0603020203020204" pitchFamily="34" charset="0"/>
                          <a:ea typeface="+mn-ea"/>
                          <a:cs typeface="+mn-cs"/>
                        </a:rPr>
                        <a:t>WOW MOMENT</a:t>
                      </a:r>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latin typeface="Avenir LT Pro 65 Medium" panose="020B0603020203020204" pitchFamily="34" charset="0"/>
                          <a:ea typeface="+mn-ea"/>
                          <a:cs typeface="+mn-cs"/>
                        </a:rPr>
                        <a:t>An event at a point in time that prompts the customer to think ‘wow!’</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200274"/>
                  </a:ext>
                </a:extLst>
              </a:tr>
            </a:tbl>
          </a:graphicData>
        </a:graphic>
      </p:graphicFrame>
      <p:sp>
        <p:nvSpPr>
          <p:cNvPr id="11" name="Title 1">
            <a:extLst>
              <a:ext uri="{FF2B5EF4-FFF2-40B4-BE49-F238E27FC236}">
                <a16:creationId xmlns:a16="http://schemas.microsoft.com/office/drawing/2014/main" id="{D3C5D73C-D612-9EED-AA69-EA97348F625F}"/>
              </a:ext>
            </a:extLst>
          </p:cNvPr>
          <p:cNvSpPr txBox="1">
            <a:spLocks/>
          </p:cNvSpPr>
          <p:nvPr/>
        </p:nvSpPr>
        <p:spPr>
          <a:xfrm>
            <a:off x="475916" y="792683"/>
            <a:ext cx="4020200" cy="277178"/>
          </a:xfrm>
          <a:prstGeom prst="rect">
            <a:avLst/>
          </a:prstGeom>
          <a:noFill/>
        </p:spPr>
        <p:txBody>
          <a:bodyPr vert="horz" wrap="square" lIns="0" tIns="27153" rIns="0"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TERMINOLOGY</a:t>
            </a:r>
          </a:p>
        </p:txBody>
      </p:sp>
      <p:sp>
        <p:nvSpPr>
          <p:cNvPr id="2" name="TextBox 1">
            <a:extLst>
              <a:ext uri="{FF2B5EF4-FFF2-40B4-BE49-F238E27FC236}">
                <a16:creationId xmlns:a16="http://schemas.microsoft.com/office/drawing/2014/main" id="{4811964A-C195-4338-8AE6-B586558C2F56}"/>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3" name="Slide Number Placeholder 5">
            <a:extLst>
              <a:ext uri="{FF2B5EF4-FFF2-40B4-BE49-F238E27FC236}">
                <a16:creationId xmlns:a16="http://schemas.microsoft.com/office/drawing/2014/main" id="{F9970648-39A7-C7F4-367F-4323A032A4CA}"/>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5</a:t>
            </a:fld>
            <a:endParaRPr lang="en-GB" sz="754" b="1">
              <a:solidFill>
                <a:schemeClr val="tx1"/>
              </a:solidFill>
              <a:latin typeface="Avenir LT Pro 65 Medium" panose="020B0603020203020204" pitchFamily="34" charset="0"/>
            </a:endParaRPr>
          </a:p>
        </p:txBody>
      </p:sp>
      <p:pic>
        <p:nvPicPr>
          <p:cNvPr id="5" name="Picture 4">
            <a:extLst>
              <a:ext uri="{FF2B5EF4-FFF2-40B4-BE49-F238E27FC236}">
                <a16:creationId xmlns:a16="http://schemas.microsoft.com/office/drawing/2014/main" id="{1F447DFC-C9CC-983A-6979-AFD832FC09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6" name="Straight Connector 5">
            <a:extLst>
              <a:ext uri="{FF2B5EF4-FFF2-40B4-BE49-F238E27FC236}">
                <a16:creationId xmlns:a16="http://schemas.microsoft.com/office/drawing/2014/main" id="{F147791B-59FE-37B4-83A7-56ABCA14FCD0}"/>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CCB6059-EF53-A20C-7696-F1686F217728}"/>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382523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24FC7E6-CC73-8C16-D7CA-060A1309A8C3}"/>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50</a:t>
            </a:fld>
            <a:endParaRPr lang="en-GB" sz="754">
              <a:latin typeface="Avenir LT Pro 65 Medium" panose="020B0603020203020204" pitchFamily="34" charset="0"/>
            </a:endParaRPr>
          </a:p>
        </p:txBody>
      </p:sp>
      <p:sp>
        <p:nvSpPr>
          <p:cNvPr id="22" name="TextBox 21">
            <a:extLst>
              <a:ext uri="{FF2B5EF4-FFF2-40B4-BE49-F238E27FC236}">
                <a16:creationId xmlns:a16="http://schemas.microsoft.com/office/drawing/2014/main" id="{1A11D172-10DE-2347-85AB-FF19B2216193}"/>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sp>
        <p:nvSpPr>
          <p:cNvPr id="23" name="Title 1">
            <a:extLst>
              <a:ext uri="{FF2B5EF4-FFF2-40B4-BE49-F238E27FC236}">
                <a16:creationId xmlns:a16="http://schemas.microsoft.com/office/drawing/2014/main" id="{F428D0DA-A11F-5DF2-4FEB-6FB63575BDBE}"/>
              </a:ext>
            </a:extLst>
          </p:cNvPr>
          <p:cNvSpPr txBox="1">
            <a:spLocks/>
          </p:cNvSpPr>
          <p:nvPr/>
        </p:nvSpPr>
        <p:spPr>
          <a:xfrm>
            <a:off x="340029" y="779070"/>
            <a:ext cx="3716048"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PERSONALISATION IN PRACTICE</a:t>
            </a:r>
          </a:p>
        </p:txBody>
      </p:sp>
      <p:pic>
        <p:nvPicPr>
          <p:cNvPr id="25" name="Picture 24">
            <a:extLst>
              <a:ext uri="{FF2B5EF4-FFF2-40B4-BE49-F238E27FC236}">
                <a16:creationId xmlns:a16="http://schemas.microsoft.com/office/drawing/2014/main" id="{FF9336AD-11F5-2B4A-60B4-1C170F365BC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26" name="Straight Connector 25">
            <a:extLst>
              <a:ext uri="{FF2B5EF4-FFF2-40B4-BE49-F238E27FC236}">
                <a16:creationId xmlns:a16="http://schemas.microsoft.com/office/drawing/2014/main" id="{AD1BB3C4-DEF9-93A7-D1EC-47ED49A87BB8}"/>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1FFE6A0C-4518-B0FF-D657-9609698234C0}"/>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8" name="TextBox 17">
            <a:extLst>
              <a:ext uri="{FF2B5EF4-FFF2-40B4-BE49-F238E27FC236}">
                <a16:creationId xmlns:a16="http://schemas.microsoft.com/office/drawing/2014/main" id="{4518BE1B-B269-B9B3-966A-34C6744AF3A9}"/>
              </a:ext>
            </a:extLst>
          </p:cNvPr>
          <p:cNvSpPr txBox="1"/>
          <p:nvPr/>
        </p:nvSpPr>
        <p:spPr>
          <a:xfrm>
            <a:off x="2978288" y="1254832"/>
            <a:ext cx="1539199" cy="128623"/>
          </a:xfrm>
          <a:prstGeom prst="rect">
            <a:avLst/>
          </a:prstGeom>
          <a:noFill/>
        </p:spPr>
        <p:txBody>
          <a:bodyPr wrap="square" lIns="0">
            <a:noAutofit/>
          </a:bodyPr>
          <a:lstStyle/>
          <a:p>
            <a:pPr indent="-98425">
              <a:spcAft>
                <a:spcPts val="600"/>
              </a:spcAft>
              <a:buClr>
                <a:srgbClr val="AD9761"/>
              </a:buClr>
            </a:pPr>
            <a:r>
              <a:rPr lang="en-GB" sz="900" b="1" i="1" dirty="0">
                <a:solidFill>
                  <a:srgbClr val="003F48"/>
                </a:solidFill>
                <a:latin typeface="Avenir Next LT Pro" panose="020B0504020202020204" pitchFamily="34" charset="0"/>
              </a:rPr>
              <a:t>Example App view</a:t>
            </a:r>
          </a:p>
        </p:txBody>
      </p:sp>
      <p:sp>
        <p:nvSpPr>
          <p:cNvPr id="31" name="Rectangle: Rounded Corners 30">
            <a:extLst>
              <a:ext uri="{FF2B5EF4-FFF2-40B4-BE49-F238E27FC236}">
                <a16:creationId xmlns:a16="http://schemas.microsoft.com/office/drawing/2014/main" id="{9A2AA59C-C606-5445-E6B7-C6735ADFF585}"/>
              </a:ext>
            </a:extLst>
          </p:cNvPr>
          <p:cNvSpPr/>
          <p:nvPr/>
        </p:nvSpPr>
        <p:spPr>
          <a:xfrm>
            <a:off x="1641735" y="1310597"/>
            <a:ext cx="1112635" cy="2321004"/>
          </a:xfrm>
          <a:prstGeom prst="roundRect">
            <a:avLst>
              <a:gd name="adj" fmla="val 4035"/>
            </a:avLst>
          </a:prstGeom>
          <a:solidFill>
            <a:schemeClr val="tx1">
              <a:lumMod val="85000"/>
              <a:lumOff val="1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Rectangle: Rounded Corners 31">
            <a:extLst>
              <a:ext uri="{FF2B5EF4-FFF2-40B4-BE49-F238E27FC236}">
                <a16:creationId xmlns:a16="http://schemas.microsoft.com/office/drawing/2014/main" id="{F2539C66-5577-C75B-F204-E9C0025F76ED}"/>
              </a:ext>
            </a:extLst>
          </p:cNvPr>
          <p:cNvSpPr/>
          <p:nvPr/>
        </p:nvSpPr>
        <p:spPr>
          <a:xfrm>
            <a:off x="1714346" y="1480972"/>
            <a:ext cx="980026" cy="1953626"/>
          </a:xfrm>
          <a:prstGeom prst="roundRect">
            <a:avLst>
              <a:gd name="adj" fmla="val 5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3" name="Rectangle: Rounded Corners 32">
            <a:extLst>
              <a:ext uri="{FF2B5EF4-FFF2-40B4-BE49-F238E27FC236}">
                <a16:creationId xmlns:a16="http://schemas.microsoft.com/office/drawing/2014/main" id="{221DBFEA-F0B0-BF34-BA07-7ECE1F835EE1}"/>
              </a:ext>
            </a:extLst>
          </p:cNvPr>
          <p:cNvSpPr/>
          <p:nvPr/>
        </p:nvSpPr>
        <p:spPr>
          <a:xfrm>
            <a:off x="2038776" y="1363964"/>
            <a:ext cx="323366" cy="42194"/>
          </a:xfrm>
          <a:prstGeom prst="roundRect">
            <a:avLst>
              <a:gd name="adj" fmla="val 50000"/>
            </a:avLst>
          </a:prstGeom>
          <a:solidFill>
            <a:schemeClr val="tx1"/>
          </a:solidFill>
          <a:ln w="127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4" name="Oval 33">
            <a:extLst>
              <a:ext uri="{FF2B5EF4-FFF2-40B4-BE49-F238E27FC236}">
                <a16:creationId xmlns:a16="http://schemas.microsoft.com/office/drawing/2014/main" id="{1E1F0A3B-8E4C-86EF-D9C9-3C697720B4F3}"/>
              </a:ext>
            </a:extLst>
          </p:cNvPr>
          <p:cNvSpPr/>
          <p:nvPr/>
        </p:nvSpPr>
        <p:spPr>
          <a:xfrm>
            <a:off x="2469576" y="1363964"/>
            <a:ext cx="45529" cy="45529"/>
          </a:xfrm>
          <a:prstGeom prst="ellipse">
            <a:avLst/>
          </a:prstGeom>
          <a:solidFill>
            <a:schemeClr val="tx1"/>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5" name="Oval 34">
            <a:extLst>
              <a:ext uri="{FF2B5EF4-FFF2-40B4-BE49-F238E27FC236}">
                <a16:creationId xmlns:a16="http://schemas.microsoft.com/office/drawing/2014/main" id="{E2BAE68C-7319-187D-D1EA-5E6D97AD4CFE}"/>
              </a:ext>
            </a:extLst>
          </p:cNvPr>
          <p:cNvSpPr/>
          <p:nvPr/>
        </p:nvSpPr>
        <p:spPr>
          <a:xfrm>
            <a:off x="2134509" y="3459463"/>
            <a:ext cx="136588" cy="139540"/>
          </a:xfrm>
          <a:prstGeom prst="ellipse">
            <a:avLst/>
          </a:prstGeom>
          <a:solidFill>
            <a:schemeClr val="tx1">
              <a:lumMod val="85000"/>
              <a:lumOff val="15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36" name="Picture 35">
            <a:extLst>
              <a:ext uri="{FF2B5EF4-FFF2-40B4-BE49-F238E27FC236}">
                <a16:creationId xmlns:a16="http://schemas.microsoft.com/office/drawing/2014/main" id="{493ACE8E-EFB5-04FA-22DC-039822D161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4346" y="1484307"/>
            <a:ext cx="980026" cy="93798"/>
          </a:xfrm>
          <a:prstGeom prst="rect">
            <a:avLst/>
          </a:prstGeom>
        </p:spPr>
      </p:pic>
      <p:cxnSp>
        <p:nvCxnSpPr>
          <p:cNvPr id="37" name="Straight Connector 36">
            <a:extLst>
              <a:ext uri="{FF2B5EF4-FFF2-40B4-BE49-F238E27FC236}">
                <a16:creationId xmlns:a16="http://schemas.microsoft.com/office/drawing/2014/main" id="{5298D627-E6B5-91FB-A498-BA8CC142047B}"/>
              </a:ext>
            </a:extLst>
          </p:cNvPr>
          <p:cNvCxnSpPr/>
          <p:nvPr/>
        </p:nvCxnSpPr>
        <p:spPr>
          <a:xfrm>
            <a:off x="1767588" y="1609574"/>
            <a:ext cx="47681"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CA5531B-A184-EADF-88D1-B3E4A4EEEA0B}"/>
              </a:ext>
            </a:extLst>
          </p:cNvPr>
          <p:cNvSpPr/>
          <p:nvPr/>
        </p:nvSpPr>
        <p:spPr>
          <a:xfrm>
            <a:off x="1717611" y="1571032"/>
            <a:ext cx="974923" cy="126456"/>
          </a:xfrm>
          <a:prstGeom prst="rect">
            <a:avLst/>
          </a:prstGeom>
          <a:solidFill>
            <a:srgbClr val="2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Connector 38">
            <a:extLst>
              <a:ext uri="{FF2B5EF4-FFF2-40B4-BE49-F238E27FC236}">
                <a16:creationId xmlns:a16="http://schemas.microsoft.com/office/drawing/2014/main" id="{CE7AF939-FF4D-D3FE-317A-FDA05575DAFB}"/>
              </a:ext>
            </a:extLst>
          </p:cNvPr>
          <p:cNvCxnSpPr/>
          <p:nvPr/>
        </p:nvCxnSpPr>
        <p:spPr>
          <a:xfrm>
            <a:off x="1764522" y="1650251"/>
            <a:ext cx="47681" cy="0"/>
          </a:xfrm>
          <a:prstGeom prst="line">
            <a:avLst/>
          </a:prstGeom>
          <a:ln w="9525"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F75384D-AF4F-BC97-9BF0-11166DDA8EE4}"/>
              </a:ext>
            </a:extLst>
          </p:cNvPr>
          <p:cNvCxnSpPr/>
          <p:nvPr/>
        </p:nvCxnSpPr>
        <p:spPr>
          <a:xfrm>
            <a:off x="1764522" y="1634615"/>
            <a:ext cx="47681" cy="0"/>
          </a:xfrm>
          <a:prstGeom prst="line">
            <a:avLst/>
          </a:prstGeom>
          <a:ln w="9525"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9248ED2-8FD9-C0A8-F740-AD3074F78FEB}"/>
              </a:ext>
            </a:extLst>
          </p:cNvPr>
          <p:cNvCxnSpPr/>
          <p:nvPr/>
        </p:nvCxnSpPr>
        <p:spPr>
          <a:xfrm>
            <a:off x="1764522" y="1618438"/>
            <a:ext cx="47681" cy="0"/>
          </a:xfrm>
          <a:prstGeom prst="line">
            <a:avLst/>
          </a:prstGeom>
          <a:ln w="9525"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42" name="Picture 41" descr="Earth from space">
            <a:extLst>
              <a:ext uri="{FF2B5EF4-FFF2-40B4-BE49-F238E27FC236}">
                <a16:creationId xmlns:a16="http://schemas.microsoft.com/office/drawing/2014/main" id="{4D8704AA-F902-28A2-EF8E-E4DE92AF976C}"/>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748911" y="3145746"/>
            <a:ext cx="343589" cy="279600"/>
          </a:xfrm>
          <a:prstGeom prst="rect">
            <a:avLst/>
          </a:prstGeom>
        </p:spPr>
      </p:pic>
      <p:sp>
        <p:nvSpPr>
          <p:cNvPr id="43" name="TextBox 42">
            <a:extLst>
              <a:ext uri="{FF2B5EF4-FFF2-40B4-BE49-F238E27FC236}">
                <a16:creationId xmlns:a16="http://schemas.microsoft.com/office/drawing/2014/main" id="{E3CB151C-FAEA-A9C3-918F-23822BA495E2}"/>
              </a:ext>
            </a:extLst>
          </p:cNvPr>
          <p:cNvSpPr txBox="1"/>
          <p:nvPr/>
        </p:nvSpPr>
        <p:spPr>
          <a:xfrm>
            <a:off x="2092500" y="3146652"/>
            <a:ext cx="565733" cy="287946"/>
          </a:xfrm>
          <a:prstGeom prst="rect">
            <a:avLst/>
          </a:prstGeom>
          <a:solidFill>
            <a:schemeClr val="tx1">
              <a:lumMod val="50000"/>
              <a:lumOff val="50000"/>
            </a:schemeClr>
          </a:solidFill>
        </p:spPr>
        <p:txBody>
          <a:bodyPr wrap="square" lIns="36000" tIns="108000" rIns="36000" rtlCol="0" anchor="ctr">
            <a:noAutofit/>
          </a:bodyPr>
          <a:lstStyle/>
          <a:p>
            <a:r>
              <a:rPr lang="en-GB" sz="400" b="1" dirty="0">
                <a:solidFill>
                  <a:srgbClr val="B29C61"/>
                </a:solidFill>
                <a:latin typeface="Avenir LT Pro 65 Medium" panose="020B0603020203020204" pitchFamily="34" charset="0"/>
              </a:rPr>
              <a:t>REPORT:</a:t>
            </a:r>
          </a:p>
          <a:p>
            <a:r>
              <a:rPr lang="en-GB" sz="400" b="1" dirty="0">
                <a:solidFill>
                  <a:srgbClr val="B29C61"/>
                </a:solidFill>
                <a:latin typeface="Avenir LT Pro 65 Medium" panose="020B0603020203020204" pitchFamily="34" charset="0"/>
              </a:rPr>
              <a:t>OULOOK FOR 2024</a:t>
            </a:r>
          </a:p>
          <a:p>
            <a:r>
              <a:rPr lang="en-GB" sz="300" dirty="0">
                <a:latin typeface="Avenir LT Pro 65 Medium" panose="020B0603020203020204" pitchFamily="34" charset="0"/>
              </a:rPr>
              <a:t>A look back at the growing on the style of wines to come</a:t>
            </a:r>
          </a:p>
          <a:p>
            <a:endParaRPr lang="en-GB" sz="300" dirty="0">
              <a:latin typeface="Avenir LT Pro 65 Medium" panose="020B0603020203020204" pitchFamily="34" charset="0"/>
            </a:endParaRPr>
          </a:p>
        </p:txBody>
      </p:sp>
      <p:sp>
        <p:nvSpPr>
          <p:cNvPr id="44" name="Rectangle: Rounded Corners 43">
            <a:extLst>
              <a:ext uri="{FF2B5EF4-FFF2-40B4-BE49-F238E27FC236}">
                <a16:creationId xmlns:a16="http://schemas.microsoft.com/office/drawing/2014/main" id="{5AE20085-5902-8241-EA81-295E8FDEB755}"/>
              </a:ext>
            </a:extLst>
          </p:cNvPr>
          <p:cNvSpPr/>
          <p:nvPr/>
        </p:nvSpPr>
        <p:spPr>
          <a:xfrm>
            <a:off x="1745255" y="2792974"/>
            <a:ext cx="381548" cy="325644"/>
          </a:xfrm>
          <a:prstGeom prst="roundRect">
            <a:avLst>
              <a:gd name="adj" fmla="val 0"/>
            </a:avLst>
          </a:prstGeom>
          <a:blipFill>
            <a:blip r:embed="rId5" cstate="print">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45" name="Rectangle 44">
            <a:extLst>
              <a:ext uri="{FF2B5EF4-FFF2-40B4-BE49-F238E27FC236}">
                <a16:creationId xmlns:a16="http://schemas.microsoft.com/office/drawing/2014/main" id="{2DEAAE62-0DE3-9BD6-34D8-D6E62B489C2B}"/>
              </a:ext>
            </a:extLst>
          </p:cNvPr>
          <p:cNvSpPr/>
          <p:nvPr/>
        </p:nvSpPr>
        <p:spPr>
          <a:xfrm>
            <a:off x="1716917" y="3282254"/>
            <a:ext cx="984974" cy="155753"/>
          </a:xfrm>
          <a:prstGeom prst="rect">
            <a:avLst/>
          </a:pr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D258654C-412F-B5BE-B7DC-9127E7AEE0A6}"/>
              </a:ext>
            </a:extLst>
          </p:cNvPr>
          <p:cNvSpPr txBox="1"/>
          <p:nvPr/>
        </p:nvSpPr>
        <p:spPr>
          <a:xfrm>
            <a:off x="2095222" y="2792974"/>
            <a:ext cx="563012" cy="325644"/>
          </a:xfrm>
          <a:prstGeom prst="rect">
            <a:avLst/>
          </a:prstGeom>
          <a:solidFill>
            <a:schemeClr val="tx1">
              <a:lumMod val="50000"/>
              <a:lumOff val="50000"/>
            </a:schemeClr>
          </a:solidFill>
        </p:spPr>
        <p:txBody>
          <a:bodyPr wrap="square" lIns="36000" rIns="36000" rtlCol="0" anchor="ctr">
            <a:noAutofit/>
          </a:bodyPr>
          <a:lstStyle/>
          <a:p>
            <a:r>
              <a:rPr lang="en-GB" sz="400" b="1" dirty="0">
                <a:solidFill>
                  <a:srgbClr val="B29C61"/>
                </a:solidFill>
                <a:latin typeface="Avenir LT Pro 65 Medium" panose="020B0603020203020204" pitchFamily="34" charset="0"/>
              </a:rPr>
              <a:t>INTERESTS &amp; PREFERENCES</a:t>
            </a:r>
          </a:p>
          <a:p>
            <a:r>
              <a:rPr lang="en-GB" sz="300" dirty="0">
                <a:solidFill>
                  <a:schemeClr val="bg1">
                    <a:lumMod val="75000"/>
                  </a:schemeClr>
                </a:solidFill>
                <a:latin typeface="Avenir LT Pro 65 Medium" panose="020B0603020203020204" pitchFamily="34" charset="0"/>
              </a:rPr>
              <a:t>We want to serve you better  - do we have your correct information?</a:t>
            </a:r>
          </a:p>
        </p:txBody>
      </p:sp>
      <p:pic>
        <p:nvPicPr>
          <p:cNvPr id="47" name="Picture 46" descr="Numbers on a digital display">
            <a:extLst>
              <a:ext uri="{FF2B5EF4-FFF2-40B4-BE49-F238E27FC236}">
                <a16:creationId xmlns:a16="http://schemas.microsoft.com/office/drawing/2014/main" id="{C96A96DC-A7CF-DDCA-9893-FCB53F37F2DA}"/>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1752480" y="1738594"/>
            <a:ext cx="341174" cy="325644"/>
          </a:xfrm>
          <a:prstGeom prst="rect">
            <a:avLst/>
          </a:prstGeom>
        </p:spPr>
      </p:pic>
      <p:sp>
        <p:nvSpPr>
          <p:cNvPr id="48" name="TextBox 47">
            <a:extLst>
              <a:ext uri="{FF2B5EF4-FFF2-40B4-BE49-F238E27FC236}">
                <a16:creationId xmlns:a16="http://schemas.microsoft.com/office/drawing/2014/main" id="{071B16CF-06BB-0D37-3DE9-0E2FCD500206}"/>
              </a:ext>
            </a:extLst>
          </p:cNvPr>
          <p:cNvSpPr txBox="1"/>
          <p:nvPr/>
        </p:nvSpPr>
        <p:spPr>
          <a:xfrm>
            <a:off x="2092500" y="1738837"/>
            <a:ext cx="565733" cy="325644"/>
          </a:xfrm>
          <a:prstGeom prst="rect">
            <a:avLst/>
          </a:prstGeom>
          <a:solidFill>
            <a:srgbClr val="203764"/>
          </a:solidFill>
        </p:spPr>
        <p:txBody>
          <a:bodyPr wrap="square" lIns="36000" rIns="36000" rtlCol="0" anchor="ctr">
            <a:noAutofit/>
          </a:bodyPr>
          <a:lstStyle/>
          <a:p>
            <a:r>
              <a:rPr lang="en-GB" sz="400" b="1" dirty="0">
                <a:solidFill>
                  <a:srgbClr val="B29C61"/>
                </a:solidFill>
                <a:latin typeface="Avenir LT Pro 65 Medium" panose="020B0603020203020204" pitchFamily="34" charset="0"/>
              </a:rPr>
              <a:t>MY HOLDINGS</a:t>
            </a:r>
          </a:p>
          <a:p>
            <a:r>
              <a:rPr lang="en-GB" sz="400" dirty="0">
                <a:solidFill>
                  <a:schemeClr val="bg1">
                    <a:lumMod val="75000"/>
                  </a:schemeClr>
                </a:solidFill>
                <a:latin typeface="Avenir LT Pro 65 Medium" panose="020B0603020203020204" pitchFamily="34" charset="0"/>
              </a:rPr>
              <a:t>£125,976</a:t>
            </a:r>
          </a:p>
        </p:txBody>
      </p:sp>
      <p:sp>
        <p:nvSpPr>
          <p:cNvPr id="50" name="TextBox 49">
            <a:extLst>
              <a:ext uri="{FF2B5EF4-FFF2-40B4-BE49-F238E27FC236}">
                <a16:creationId xmlns:a16="http://schemas.microsoft.com/office/drawing/2014/main" id="{D1B7BA87-3851-4B03-0838-7225DEB84FF7}"/>
              </a:ext>
            </a:extLst>
          </p:cNvPr>
          <p:cNvSpPr txBox="1"/>
          <p:nvPr/>
        </p:nvSpPr>
        <p:spPr>
          <a:xfrm>
            <a:off x="2095222" y="2090005"/>
            <a:ext cx="563012" cy="325644"/>
          </a:xfrm>
          <a:prstGeom prst="rect">
            <a:avLst/>
          </a:prstGeom>
          <a:solidFill>
            <a:srgbClr val="203764"/>
          </a:solidFill>
          <a:ln>
            <a:solidFill>
              <a:srgbClr val="203764"/>
            </a:solidFill>
          </a:ln>
        </p:spPr>
        <p:txBody>
          <a:bodyPr wrap="square" lIns="36000" rIns="36000" rtlCol="0" anchor="ctr">
            <a:noAutofit/>
          </a:bodyPr>
          <a:lstStyle/>
          <a:p>
            <a:r>
              <a:rPr lang="en-GB" sz="400" b="1" dirty="0">
                <a:solidFill>
                  <a:srgbClr val="B29C61"/>
                </a:solidFill>
                <a:latin typeface="Avenir LT Pro 65 Medium" panose="020B0603020203020204" pitchFamily="34" charset="0"/>
              </a:rPr>
              <a:t>5 YEAR ANNIVERSARY!</a:t>
            </a:r>
          </a:p>
          <a:p>
            <a:r>
              <a:rPr lang="en-GB" sz="300" dirty="0">
                <a:solidFill>
                  <a:schemeClr val="bg1">
                    <a:lumMod val="75000"/>
                  </a:schemeClr>
                </a:solidFill>
                <a:latin typeface="Avenir LT Pro 65 Medium" panose="020B0603020203020204" pitchFamily="34" charset="0"/>
              </a:rPr>
              <a:t>Celebrate your success with a quick recap, and a gift!</a:t>
            </a:r>
          </a:p>
        </p:txBody>
      </p:sp>
      <p:pic>
        <p:nvPicPr>
          <p:cNvPr id="53" name="Graphic 52" descr="Store">
            <a:extLst>
              <a:ext uri="{FF2B5EF4-FFF2-40B4-BE49-F238E27FC236}">
                <a16:creationId xmlns:a16="http://schemas.microsoft.com/office/drawing/2014/main" id="{99A9F237-8ABD-EF8E-98B8-C50D08256B19}"/>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414598" y="3307307"/>
            <a:ext cx="100508" cy="100508"/>
          </a:xfrm>
          <a:prstGeom prst="rect">
            <a:avLst/>
          </a:prstGeom>
        </p:spPr>
      </p:pic>
      <p:pic>
        <p:nvPicPr>
          <p:cNvPr id="54" name="Graphic 53" descr="Shopping cart with solid fill">
            <a:extLst>
              <a:ext uri="{FF2B5EF4-FFF2-40B4-BE49-F238E27FC236}">
                <a16:creationId xmlns:a16="http://schemas.microsoft.com/office/drawing/2014/main" id="{20E9AAF0-4A6C-2375-EC24-700B7C0B854A}"/>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2243455" y="3308116"/>
            <a:ext cx="102579" cy="102579"/>
          </a:xfrm>
          <a:prstGeom prst="rect">
            <a:avLst/>
          </a:prstGeom>
        </p:spPr>
      </p:pic>
      <p:pic>
        <p:nvPicPr>
          <p:cNvPr id="55" name="Picture 424" descr="Books on shelf with solid fill">
            <a:extLst>
              <a:ext uri="{FF2B5EF4-FFF2-40B4-BE49-F238E27FC236}">
                <a16:creationId xmlns:a16="http://schemas.microsoft.com/office/drawing/2014/main" id="{E78439ED-B569-7D4F-781A-B446D48FAB0E}"/>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1911468" y="3292323"/>
            <a:ext cx="133023" cy="133023"/>
          </a:xfrm>
          <a:prstGeom prst="rect">
            <a:avLst/>
          </a:prstGeom>
        </p:spPr>
      </p:pic>
      <p:pic>
        <p:nvPicPr>
          <p:cNvPr id="56" name="Graphic 55" descr="Transfer with solid fill">
            <a:extLst>
              <a:ext uri="{FF2B5EF4-FFF2-40B4-BE49-F238E27FC236}">
                <a16:creationId xmlns:a16="http://schemas.microsoft.com/office/drawing/2014/main" id="{18AD6846-B615-6EDC-0B46-F7FC2B31285F}"/>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098512" y="3319962"/>
            <a:ext cx="83133" cy="83133"/>
          </a:xfrm>
          <a:prstGeom prst="rect">
            <a:avLst/>
          </a:prstGeom>
        </p:spPr>
      </p:pic>
      <p:sp>
        <p:nvSpPr>
          <p:cNvPr id="57" name="TextBox 56">
            <a:extLst>
              <a:ext uri="{FF2B5EF4-FFF2-40B4-BE49-F238E27FC236}">
                <a16:creationId xmlns:a16="http://schemas.microsoft.com/office/drawing/2014/main" id="{20E80199-E6B0-0795-BFA3-FE8FBED3F1C0}"/>
              </a:ext>
            </a:extLst>
          </p:cNvPr>
          <p:cNvSpPr txBox="1"/>
          <p:nvPr/>
        </p:nvSpPr>
        <p:spPr>
          <a:xfrm>
            <a:off x="2482457" y="3245115"/>
            <a:ext cx="237566" cy="230832"/>
          </a:xfrm>
          <a:prstGeom prst="rect">
            <a:avLst/>
          </a:prstGeom>
          <a:noFill/>
        </p:spPr>
        <p:txBody>
          <a:bodyPr wrap="none" rtlCol="0">
            <a:spAutoFit/>
          </a:bodyPr>
          <a:lstStyle/>
          <a:p>
            <a:r>
              <a:rPr lang="en-GB" sz="900" dirty="0">
                <a:solidFill>
                  <a:srgbClr val="AAAAAA"/>
                </a:solidFill>
              </a:rPr>
              <a:t>?</a:t>
            </a:r>
          </a:p>
        </p:txBody>
      </p:sp>
      <p:pic>
        <p:nvPicPr>
          <p:cNvPr id="58" name="Graphic 57" descr="User">
            <a:extLst>
              <a:ext uri="{FF2B5EF4-FFF2-40B4-BE49-F238E27FC236}">
                <a16:creationId xmlns:a16="http://schemas.microsoft.com/office/drawing/2014/main" id="{C28FD10B-2659-5520-4706-A79BD77B64D1}"/>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575294" y="1587393"/>
            <a:ext cx="93086" cy="93086"/>
          </a:xfrm>
          <a:prstGeom prst="rect">
            <a:avLst/>
          </a:prstGeom>
        </p:spPr>
      </p:pic>
      <p:pic>
        <p:nvPicPr>
          <p:cNvPr id="59" name="Picture 58" descr="Businessperson on a computer">
            <a:extLst>
              <a:ext uri="{FF2B5EF4-FFF2-40B4-BE49-F238E27FC236}">
                <a16:creationId xmlns:a16="http://schemas.microsoft.com/office/drawing/2014/main" id="{0B1435F8-5853-01B8-EE58-A03C3E3B5708}"/>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1748911" y="2440928"/>
            <a:ext cx="396541" cy="325644"/>
          </a:xfrm>
          <a:prstGeom prst="rect">
            <a:avLst/>
          </a:prstGeom>
        </p:spPr>
      </p:pic>
      <p:sp>
        <p:nvSpPr>
          <p:cNvPr id="60" name="TextBox 59">
            <a:extLst>
              <a:ext uri="{FF2B5EF4-FFF2-40B4-BE49-F238E27FC236}">
                <a16:creationId xmlns:a16="http://schemas.microsoft.com/office/drawing/2014/main" id="{6CFE2370-4328-8842-162D-3E149BCE2A95}"/>
              </a:ext>
            </a:extLst>
          </p:cNvPr>
          <p:cNvSpPr txBox="1"/>
          <p:nvPr/>
        </p:nvSpPr>
        <p:spPr>
          <a:xfrm>
            <a:off x="2095222" y="2440928"/>
            <a:ext cx="563012" cy="325644"/>
          </a:xfrm>
          <a:prstGeom prst="rect">
            <a:avLst/>
          </a:prstGeom>
          <a:solidFill>
            <a:srgbClr val="203764"/>
          </a:solidFill>
        </p:spPr>
        <p:txBody>
          <a:bodyPr wrap="square" lIns="36000" rIns="36000" rtlCol="0" anchor="ctr">
            <a:noAutofit/>
          </a:bodyPr>
          <a:lstStyle/>
          <a:p>
            <a:r>
              <a:rPr lang="en-GB" sz="400" b="1" dirty="0">
                <a:solidFill>
                  <a:srgbClr val="B29C61"/>
                </a:solidFill>
                <a:latin typeface="Avenir LT Pro 65 Medium" panose="020B0603020203020204" pitchFamily="34" charset="0"/>
              </a:rPr>
              <a:t>EXCLUSIVE INVITE</a:t>
            </a:r>
          </a:p>
          <a:p>
            <a:r>
              <a:rPr lang="en-GB" sz="300" dirty="0">
                <a:solidFill>
                  <a:schemeClr val="bg1">
                    <a:lumMod val="75000"/>
                  </a:schemeClr>
                </a:solidFill>
                <a:latin typeface="Avenir LT Pro 65 Medium" panose="020B0603020203020204" pitchFamily="34" charset="0"/>
              </a:rPr>
              <a:t>New season, new opportunities. Join us to be the first to know!</a:t>
            </a:r>
            <a:endParaRPr lang="en-GB" sz="400" dirty="0">
              <a:solidFill>
                <a:schemeClr val="bg1">
                  <a:lumMod val="75000"/>
                </a:schemeClr>
              </a:solidFill>
              <a:latin typeface="Avenir LT Pro 65 Medium" panose="020B0603020203020204" pitchFamily="34" charset="0"/>
            </a:endParaRPr>
          </a:p>
        </p:txBody>
      </p:sp>
      <p:sp>
        <p:nvSpPr>
          <p:cNvPr id="62" name="TextBox 61">
            <a:extLst>
              <a:ext uri="{FF2B5EF4-FFF2-40B4-BE49-F238E27FC236}">
                <a16:creationId xmlns:a16="http://schemas.microsoft.com/office/drawing/2014/main" id="{57959613-0B91-2B6C-EB3F-07F41AF08DBC}"/>
              </a:ext>
            </a:extLst>
          </p:cNvPr>
          <p:cNvSpPr txBox="1"/>
          <p:nvPr/>
        </p:nvSpPr>
        <p:spPr>
          <a:xfrm>
            <a:off x="1749357" y="2090005"/>
            <a:ext cx="345139" cy="325644"/>
          </a:xfrm>
          <a:prstGeom prst="rect">
            <a:avLst/>
          </a:prstGeom>
          <a:noFill/>
          <a:ln>
            <a:solidFill>
              <a:srgbClr val="203764"/>
            </a:solidFill>
          </a:ln>
        </p:spPr>
        <p:txBody>
          <a:bodyPr wrap="square" rtlCol="0" anchor="ctr">
            <a:noAutofit/>
          </a:bodyPr>
          <a:lstStyle/>
          <a:p>
            <a:endParaRPr lang="en-GB" sz="500" dirty="0">
              <a:latin typeface="Georgia" panose="02040502050405020303" pitchFamily="18" charset="0"/>
            </a:endParaRPr>
          </a:p>
        </p:txBody>
      </p:sp>
      <p:pic>
        <p:nvPicPr>
          <p:cNvPr id="63" name="Graphic 62" descr="Fireworks with solid fill">
            <a:extLst>
              <a:ext uri="{FF2B5EF4-FFF2-40B4-BE49-F238E27FC236}">
                <a16:creationId xmlns:a16="http://schemas.microsoft.com/office/drawing/2014/main" id="{15D628C6-BB2A-570A-6481-236B795B3BE1}"/>
              </a:ext>
            </a:extLst>
          </p:cNvPr>
          <p:cNvPicPr>
            <a:picLocks noChangeAspect="1"/>
          </p:cNvPicPr>
          <p:nvPr/>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760660" y="2080411"/>
            <a:ext cx="216864" cy="216864"/>
          </a:xfrm>
          <a:prstGeom prst="rect">
            <a:avLst/>
          </a:prstGeom>
        </p:spPr>
      </p:pic>
      <p:pic>
        <p:nvPicPr>
          <p:cNvPr id="64" name="Graphic 63" descr="Balloons with solid fill">
            <a:extLst>
              <a:ext uri="{FF2B5EF4-FFF2-40B4-BE49-F238E27FC236}">
                <a16:creationId xmlns:a16="http://schemas.microsoft.com/office/drawing/2014/main" id="{4F17B850-800A-9959-EE1B-9B93F8BC834F}"/>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874637" y="2182105"/>
            <a:ext cx="235833" cy="235833"/>
          </a:xfrm>
          <a:prstGeom prst="rect">
            <a:avLst/>
          </a:prstGeom>
        </p:spPr>
      </p:pic>
      <p:sp>
        <p:nvSpPr>
          <p:cNvPr id="65" name="TextBox 64">
            <a:extLst>
              <a:ext uri="{FF2B5EF4-FFF2-40B4-BE49-F238E27FC236}">
                <a16:creationId xmlns:a16="http://schemas.microsoft.com/office/drawing/2014/main" id="{3E0152F1-ED18-325F-4356-18DF486F46CF}"/>
              </a:ext>
            </a:extLst>
          </p:cNvPr>
          <p:cNvSpPr txBox="1"/>
          <p:nvPr/>
        </p:nvSpPr>
        <p:spPr>
          <a:xfrm rot="647430">
            <a:off x="1963150" y="2202477"/>
            <a:ext cx="146972" cy="154669"/>
          </a:xfrm>
          <a:prstGeom prst="rect">
            <a:avLst/>
          </a:prstGeom>
          <a:noFill/>
        </p:spPr>
        <p:txBody>
          <a:bodyPr wrap="none" rtlCol="0">
            <a:spAutoFit/>
          </a:bodyPr>
          <a:lstStyle/>
          <a:p>
            <a:r>
              <a:rPr lang="en-GB" sz="1200" dirty="0">
                <a:solidFill>
                  <a:srgbClr val="203764"/>
                </a:solidFill>
              </a:rPr>
              <a:t>5</a:t>
            </a:r>
          </a:p>
        </p:txBody>
      </p:sp>
      <p:pic>
        <p:nvPicPr>
          <p:cNvPr id="66" name="Graphic 65" descr="Envelope with solid fill">
            <a:extLst>
              <a:ext uri="{FF2B5EF4-FFF2-40B4-BE49-F238E27FC236}">
                <a16:creationId xmlns:a16="http://schemas.microsoft.com/office/drawing/2014/main" id="{0EEEE711-F148-0AA9-4DCE-290DF7FA0447}"/>
              </a:ext>
            </a:extLst>
          </p:cNvPr>
          <p:cNvPicPr>
            <a:picLocks noChangeAspect="1"/>
          </p:cNvPicPr>
          <p:nvPr/>
        </p:nvPicPr>
        <p:blipFill>
          <a:blip r:embed="rId22" cstate="print">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2483630" y="1601114"/>
            <a:ext cx="75870" cy="75870"/>
          </a:xfrm>
          <a:prstGeom prst="rect">
            <a:avLst/>
          </a:prstGeom>
        </p:spPr>
      </p:pic>
      <p:sp>
        <p:nvSpPr>
          <p:cNvPr id="67" name="Oval 66">
            <a:extLst>
              <a:ext uri="{FF2B5EF4-FFF2-40B4-BE49-F238E27FC236}">
                <a16:creationId xmlns:a16="http://schemas.microsoft.com/office/drawing/2014/main" id="{AE2025D4-DFCF-B00B-F2BB-25AC14DC3207}"/>
              </a:ext>
            </a:extLst>
          </p:cNvPr>
          <p:cNvSpPr/>
          <p:nvPr/>
        </p:nvSpPr>
        <p:spPr>
          <a:xfrm>
            <a:off x="2537509" y="1605821"/>
            <a:ext cx="25528" cy="25528"/>
          </a:xfrm>
          <a:prstGeom prst="ellipse">
            <a:avLst/>
          </a:prstGeom>
          <a:solidFill>
            <a:srgbClr val="C00000"/>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8" name="Graphic 67" descr="Home with solid fill">
            <a:extLst>
              <a:ext uri="{FF2B5EF4-FFF2-40B4-BE49-F238E27FC236}">
                <a16:creationId xmlns:a16="http://schemas.microsoft.com/office/drawing/2014/main" id="{E5B0B241-FEC3-D5B7-5550-FA0584D6E4B6}"/>
              </a:ext>
            </a:extLst>
          </p:cNvPr>
          <p:cNvPicPr>
            <a:picLocks noChangeAspect="1"/>
          </p:cNvPicPr>
          <p:nvPr/>
        </p:nvPicPr>
        <p:blipFill>
          <a:blip r:embed="rId24" cstate="print">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1761621" y="3306304"/>
            <a:ext cx="101164" cy="101164"/>
          </a:xfrm>
          <a:prstGeom prst="rect">
            <a:avLst/>
          </a:prstGeom>
        </p:spPr>
      </p:pic>
      <p:sp>
        <p:nvSpPr>
          <p:cNvPr id="20" name="Right Brace 19">
            <a:extLst>
              <a:ext uri="{FF2B5EF4-FFF2-40B4-BE49-F238E27FC236}">
                <a16:creationId xmlns:a16="http://schemas.microsoft.com/office/drawing/2014/main" id="{5587FEDE-7FCB-5578-022B-F70C663AF155}"/>
              </a:ext>
            </a:extLst>
          </p:cNvPr>
          <p:cNvSpPr/>
          <p:nvPr/>
        </p:nvSpPr>
        <p:spPr>
          <a:xfrm rot="10800000" flipH="1">
            <a:off x="2802003" y="1740077"/>
            <a:ext cx="112658" cy="675572"/>
          </a:xfrm>
          <a:prstGeom prst="rightBrace">
            <a:avLst>
              <a:gd name="adj1" fmla="val 8333"/>
              <a:gd name="adj2" fmla="val 48362"/>
            </a:avLst>
          </a:prstGeom>
          <a:ln>
            <a:solidFill>
              <a:srgbClr val="003F4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a:extLst>
              <a:ext uri="{FF2B5EF4-FFF2-40B4-BE49-F238E27FC236}">
                <a16:creationId xmlns:a16="http://schemas.microsoft.com/office/drawing/2014/main" id="{98A12DA9-ADA2-F039-D15B-17FBE8621B1F}"/>
              </a:ext>
            </a:extLst>
          </p:cNvPr>
          <p:cNvSpPr txBox="1"/>
          <p:nvPr/>
        </p:nvSpPr>
        <p:spPr>
          <a:xfrm>
            <a:off x="2888234" y="1918150"/>
            <a:ext cx="2315914" cy="343710"/>
          </a:xfrm>
          <a:prstGeom prst="rect">
            <a:avLst/>
          </a:prstGeom>
          <a:noFill/>
        </p:spPr>
        <p:txBody>
          <a:bodyPr wrap="square" anchor="ctr">
            <a:noAutofit/>
          </a:bodyPr>
          <a:lstStyle/>
          <a:p>
            <a:pPr indent="-98425">
              <a:spcAft>
                <a:spcPts val="600"/>
              </a:spcAft>
              <a:buClr>
                <a:srgbClr val="AD9761"/>
              </a:buClr>
            </a:pPr>
            <a:r>
              <a:rPr lang="en-GB" sz="800" dirty="0">
                <a:latin typeface="Avenir LT Pro 65 Medium" panose="020B0603020203020204" pitchFamily="34" charset="0"/>
              </a:rPr>
              <a:t>Data from Secure messages, the Customer Record, Transaction History and Event History </a:t>
            </a:r>
          </a:p>
        </p:txBody>
      </p:sp>
      <p:sp>
        <p:nvSpPr>
          <p:cNvPr id="6" name="Right Brace 5">
            <a:extLst>
              <a:ext uri="{FF2B5EF4-FFF2-40B4-BE49-F238E27FC236}">
                <a16:creationId xmlns:a16="http://schemas.microsoft.com/office/drawing/2014/main" id="{B2A94AB8-3494-41FD-A33F-3A1FB7704C2F}"/>
              </a:ext>
            </a:extLst>
          </p:cNvPr>
          <p:cNvSpPr/>
          <p:nvPr/>
        </p:nvSpPr>
        <p:spPr>
          <a:xfrm rot="10800000" flipH="1">
            <a:off x="2810221" y="2457784"/>
            <a:ext cx="112658" cy="280448"/>
          </a:xfrm>
          <a:prstGeom prst="rightBrace">
            <a:avLst>
              <a:gd name="adj1" fmla="val 8333"/>
              <a:gd name="adj2" fmla="val 40801"/>
            </a:avLst>
          </a:prstGeom>
          <a:ln>
            <a:solidFill>
              <a:srgbClr val="003F4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6DA66C8C-BE2D-2039-3F8E-6082E822D93B}"/>
              </a:ext>
            </a:extLst>
          </p:cNvPr>
          <p:cNvSpPr txBox="1"/>
          <p:nvPr/>
        </p:nvSpPr>
        <p:spPr>
          <a:xfrm>
            <a:off x="2888234" y="2516468"/>
            <a:ext cx="2315914" cy="120299"/>
          </a:xfrm>
          <a:prstGeom prst="rect">
            <a:avLst/>
          </a:prstGeom>
          <a:noFill/>
        </p:spPr>
        <p:txBody>
          <a:bodyPr wrap="square">
            <a:noAutofit/>
          </a:bodyPr>
          <a:lstStyle/>
          <a:p>
            <a:pPr indent="-98425">
              <a:spcAft>
                <a:spcPts val="600"/>
              </a:spcAft>
              <a:buClr>
                <a:srgbClr val="AD9761"/>
              </a:buClr>
            </a:pPr>
            <a:r>
              <a:rPr lang="en-GB" sz="800" dirty="0">
                <a:latin typeface="Avenir LT Pro 65 Medium" panose="020B0603020203020204" pitchFamily="34" charset="0"/>
              </a:rPr>
              <a:t>Recommendations from predictive models</a:t>
            </a:r>
          </a:p>
        </p:txBody>
      </p:sp>
      <p:sp>
        <p:nvSpPr>
          <p:cNvPr id="24" name="TextBox 23">
            <a:extLst>
              <a:ext uri="{FF2B5EF4-FFF2-40B4-BE49-F238E27FC236}">
                <a16:creationId xmlns:a16="http://schemas.microsoft.com/office/drawing/2014/main" id="{7AC30C39-127B-F32A-4946-340AE98EEE80}"/>
              </a:ext>
            </a:extLst>
          </p:cNvPr>
          <p:cNvSpPr txBox="1"/>
          <p:nvPr/>
        </p:nvSpPr>
        <p:spPr>
          <a:xfrm>
            <a:off x="2886828" y="2812009"/>
            <a:ext cx="2317320" cy="128623"/>
          </a:xfrm>
          <a:prstGeom prst="rect">
            <a:avLst/>
          </a:prstGeom>
          <a:noFill/>
        </p:spPr>
        <p:txBody>
          <a:bodyPr wrap="square">
            <a:noAutofit/>
          </a:bodyPr>
          <a:lstStyle/>
          <a:p>
            <a:pPr indent="-98425">
              <a:spcAft>
                <a:spcPts val="600"/>
              </a:spcAft>
              <a:buClr>
                <a:srgbClr val="AD9761"/>
              </a:buClr>
            </a:pPr>
            <a:r>
              <a:rPr lang="en-GB" sz="800" dirty="0">
                <a:latin typeface="Avenir LT Pro 65 Medium" panose="020B0603020203020204" pitchFamily="34" charset="0"/>
              </a:rPr>
              <a:t>Data from the customer’s Interests, Preferences &amp; Permissions</a:t>
            </a:r>
          </a:p>
        </p:txBody>
      </p:sp>
      <p:sp>
        <p:nvSpPr>
          <p:cNvPr id="8" name="Right Brace 7">
            <a:extLst>
              <a:ext uri="{FF2B5EF4-FFF2-40B4-BE49-F238E27FC236}">
                <a16:creationId xmlns:a16="http://schemas.microsoft.com/office/drawing/2014/main" id="{C5FA68AF-7CFD-8B5B-F95E-FB7855554BFE}"/>
              </a:ext>
            </a:extLst>
          </p:cNvPr>
          <p:cNvSpPr/>
          <p:nvPr/>
        </p:nvSpPr>
        <p:spPr>
          <a:xfrm rot="10800000" flipH="1">
            <a:off x="2810221" y="2801324"/>
            <a:ext cx="112658" cy="317294"/>
          </a:xfrm>
          <a:prstGeom prst="rightBrace">
            <a:avLst>
              <a:gd name="adj1" fmla="val 0"/>
              <a:gd name="adj2" fmla="val 40801"/>
            </a:avLst>
          </a:prstGeom>
          <a:ln>
            <a:solidFill>
              <a:srgbClr val="003F4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ight Brace 8">
            <a:extLst>
              <a:ext uri="{FF2B5EF4-FFF2-40B4-BE49-F238E27FC236}">
                <a16:creationId xmlns:a16="http://schemas.microsoft.com/office/drawing/2014/main" id="{B123AAF6-72A3-3983-8F90-206FC0F5AEC9}"/>
              </a:ext>
            </a:extLst>
          </p:cNvPr>
          <p:cNvSpPr/>
          <p:nvPr/>
        </p:nvSpPr>
        <p:spPr>
          <a:xfrm rot="10800000" flipH="1">
            <a:off x="2810221" y="3135175"/>
            <a:ext cx="112658" cy="147078"/>
          </a:xfrm>
          <a:prstGeom prst="rightBrace">
            <a:avLst>
              <a:gd name="adj1" fmla="val 8333"/>
              <a:gd name="adj2" fmla="val 40801"/>
            </a:avLst>
          </a:prstGeom>
          <a:ln>
            <a:solidFill>
              <a:srgbClr val="003F4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4C1C349F-682E-9145-45B3-C0EF38758EF2}"/>
              </a:ext>
            </a:extLst>
          </p:cNvPr>
          <p:cNvSpPr txBox="1"/>
          <p:nvPr/>
        </p:nvSpPr>
        <p:spPr>
          <a:xfrm>
            <a:off x="2888234" y="3115874"/>
            <a:ext cx="2315914" cy="120299"/>
          </a:xfrm>
          <a:prstGeom prst="rect">
            <a:avLst/>
          </a:prstGeom>
          <a:noFill/>
        </p:spPr>
        <p:txBody>
          <a:bodyPr wrap="square">
            <a:noAutofit/>
          </a:bodyPr>
          <a:lstStyle/>
          <a:p>
            <a:pPr indent="-98425">
              <a:spcAft>
                <a:spcPts val="600"/>
              </a:spcAft>
              <a:buClr>
                <a:srgbClr val="AD9761"/>
              </a:buClr>
            </a:pPr>
            <a:r>
              <a:rPr lang="en-GB" sz="800" dirty="0">
                <a:latin typeface="Avenir LT Pro 65 Medium" panose="020B0603020203020204" pitchFamily="34" charset="0"/>
              </a:rPr>
              <a:t>Recommendations from predictive models</a:t>
            </a:r>
          </a:p>
        </p:txBody>
      </p:sp>
      <p:pic>
        <p:nvPicPr>
          <p:cNvPr id="28" name="Picture 27">
            <a:extLst>
              <a:ext uri="{FF2B5EF4-FFF2-40B4-BE49-F238E27FC236}">
                <a16:creationId xmlns:a16="http://schemas.microsoft.com/office/drawing/2014/main" id="{869DECE5-9EB2-6434-E3DA-490A29216EEF}"/>
              </a:ext>
            </a:extLst>
          </p:cNvPr>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1933734" y="1605279"/>
            <a:ext cx="504981" cy="73242"/>
          </a:xfrm>
          <a:prstGeom prst="rect">
            <a:avLst/>
          </a:prstGeom>
        </p:spPr>
      </p:pic>
      <p:sp>
        <p:nvSpPr>
          <p:cNvPr id="29" name="TextBox 28">
            <a:extLst>
              <a:ext uri="{FF2B5EF4-FFF2-40B4-BE49-F238E27FC236}">
                <a16:creationId xmlns:a16="http://schemas.microsoft.com/office/drawing/2014/main" id="{05253F87-9CB9-FBA6-8BB2-D703FB71A0DB}"/>
              </a:ext>
            </a:extLst>
          </p:cNvPr>
          <p:cNvSpPr txBox="1"/>
          <p:nvPr/>
        </p:nvSpPr>
        <p:spPr>
          <a:xfrm>
            <a:off x="2886828" y="1529952"/>
            <a:ext cx="2315914" cy="120299"/>
          </a:xfrm>
          <a:prstGeom prst="rect">
            <a:avLst/>
          </a:prstGeom>
          <a:noFill/>
        </p:spPr>
        <p:txBody>
          <a:bodyPr wrap="square">
            <a:noAutofit/>
          </a:bodyPr>
          <a:lstStyle/>
          <a:p>
            <a:pPr indent="-98425">
              <a:spcAft>
                <a:spcPts val="600"/>
              </a:spcAft>
              <a:buClr>
                <a:srgbClr val="AD9761"/>
              </a:buClr>
            </a:pPr>
            <a:r>
              <a:rPr lang="en-GB" sz="800" dirty="0">
                <a:latin typeface="Avenir LT Pro 65 Medium" panose="020B0603020203020204" pitchFamily="34" charset="0"/>
              </a:rPr>
              <a:t>Data from the Customer Record</a:t>
            </a:r>
          </a:p>
        </p:txBody>
      </p:sp>
      <p:sp>
        <p:nvSpPr>
          <p:cNvPr id="30" name="Right Brace 29">
            <a:extLst>
              <a:ext uri="{FF2B5EF4-FFF2-40B4-BE49-F238E27FC236}">
                <a16:creationId xmlns:a16="http://schemas.microsoft.com/office/drawing/2014/main" id="{9C80BB15-4BD4-8763-785D-4F1D568F26C4}"/>
              </a:ext>
            </a:extLst>
          </p:cNvPr>
          <p:cNvSpPr/>
          <p:nvPr/>
        </p:nvSpPr>
        <p:spPr>
          <a:xfrm rot="10800000" flipH="1">
            <a:off x="2800663" y="1574512"/>
            <a:ext cx="112658" cy="114020"/>
          </a:xfrm>
          <a:prstGeom prst="rightBrace">
            <a:avLst/>
          </a:prstGeom>
          <a:ln>
            <a:solidFill>
              <a:srgbClr val="003F4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596402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CB1C09-0B3C-8B5C-CE9C-41A8A5FA551E}"/>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8" name="Slide Number Placeholder 5">
            <a:extLst>
              <a:ext uri="{FF2B5EF4-FFF2-40B4-BE49-F238E27FC236}">
                <a16:creationId xmlns:a16="http://schemas.microsoft.com/office/drawing/2014/main" id="{5EEFE968-3AD7-EB9D-9693-BB1DBB3D228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51</a:t>
            </a:fld>
            <a:endParaRPr lang="en-GB" sz="754" b="1">
              <a:solidFill>
                <a:schemeClr val="tx1"/>
              </a:solidFill>
              <a:latin typeface="Avenir LT Pro 65 Medium" panose="020B0603020203020204" pitchFamily="34" charset="0"/>
            </a:endParaRPr>
          </a:p>
        </p:txBody>
      </p:sp>
      <p:pic>
        <p:nvPicPr>
          <p:cNvPr id="9" name="Picture 8">
            <a:extLst>
              <a:ext uri="{FF2B5EF4-FFF2-40B4-BE49-F238E27FC236}">
                <a16:creationId xmlns:a16="http://schemas.microsoft.com/office/drawing/2014/main" id="{D7A924E1-CEF2-4C9C-8E6C-1030F354259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13" name="Straight Connector 12">
            <a:extLst>
              <a:ext uri="{FF2B5EF4-FFF2-40B4-BE49-F238E27FC236}">
                <a16:creationId xmlns:a16="http://schemas.microsoft.com/office/drawing/2014/main" id="{D2A736A2-A00D-CF43-EEB2-10530ECD9753}"/>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784EB3C-FC42-745B-92F6-81C04C97711E}"/>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2" name="TextBox 1">
            <a:extLst>
              <a:ext uri="{FF2B5EF4-FFF2-40B4-BE49-F238E27FC236}">
                <a16:creationId xmlns:a16="http://schemas.microsoft.com/office/drawing/2014/main" id="{0D83F10A-36BC-B1F8-C9E6-2819D6E65086}"/>
              </a:ext>
            </a:extLst>
          </p:cNvPr>
          <p:cNvSpPr txBox="1"/>
          <p:nvPr/>
        </p:nvSpPr>
        <p:spPr>
          <a:xfrm>
            <a:off x="730138" y="1098858"/>
            <a:ext cx="1753504" cy="217270"/>
          </a:xfrm>
          <a:prstGeom prst="rect">
            <a:avLst/>
          </a:prstGeom>
          <a:noFill/>
          <a:ln>
            <a:noFill/>
          </a:ln>
        </p:spPr>
        <p:txBody>
          <a:bodyPr wrap="square" lIns="0" tIns="36000" rIns="0" bIns="36000" rtlCol="0" anchor="t">
            <a:noAutofit/>
          </a:bodyPr>
          <a:lstStyle/>
          <a:p>
            <a:pPr indent="-98425" algn="r">
              <a:spcAft>
                <a:spcPts val="600"/>
              </a:spcAft>
              <a:buClr>
                <a:srgbClr val="AD9761"/>
              </a:buClr>
            </a:pPr>
            <a:r>
              <a:rPr lang="en-GB" sz="900" b="1" i="1" dirty="0">
                <a:solidFill>
                  <a:srgbClr val="003F48"/>
                </a:solidFill>
                <a:latin typeface="Avenir LT Pro 65 Medium" panose="020B0603020203020204" pitchFamily="34" charset="0"/>
              </a:rPr>
              <a:t>Example Email view</a:t>
            </a:r>
            <a:endParaRPr lang="en-GB" sz="900" dirty="0">
              <a:latin typeface="Avenir LT Pro 65 Medium" panose="020B0603020203020204" pitchFamily="34" charset="0"/>
            </a:endParaRPr>
          </a:p>
        </p:txBody>
      </p:sp>
      <p:sp>
        <p:nvSpPr>
          <p:cNvPr id="3" name="TextBox 2">
            <a:extLst>
              <a:ext uri="{FF2B5EF4-FFF2-40B4-BE49-F238E27FC236}">
                <a16:creationId xmlns:a16="http://schemas.microsoft.com/office/drawing/2014/main" id="{0712F61E-0698-21E5-37A4-693B16C44F95}"/>
              </a:ext>
            </a:extLst>
          </p:cNvPr>
          <p:cNvSpPr txBox="1"/>
          <p:nvPr/>
        </p:nvSpPr>
        <p:spPr>
          <a:xfrm>
            <a:off x="519262" y="1362035"/>
            <a:ext cx="1888592" cy="120299"/>
          </a:xfrm>
          <a:prstGeom prst="rect">
            <a:avLst/>
          </a:prstGeom>
          <a:noFill/>
        </p:spPr>
        <p:txBody>
          <a:bodyPr wrap="square" lIns="0" rIns="0">
            <a:noAutofit/>
          </a:bodyPr>
          <a:lstStyle/>
          <a:p>
            <a:pPr indent="-98425" algn="r">
              <a:spcAft>
                <a:spcPts val="600"/>
              </a:spcAft>
              <a:buClr>
                <a:srgbClr val="AD9761"/>
              </a:buClr>
            </a:pPr>
            <a:r>
              <a:rPr lang="en-GB" sz="800" dirty="0">
                <a:latin typeface="Avenir LT Pro 65 Medium" panose="020B0603020203020204" pitchFamily="34" charset="0"/>
              </a:rPr>
              <a:t>Data from the Customer Record</a:t>
            </a:r>
          </a:p>
        </p:txBody>
      </p:sp>
      <p:sp>
        <p:nvSpPr>
          <p:cNvPr id="10" name="TextBox 9">
            <a:extLst>
              <a:ext uri="{FF2B5EF4-FFF2-40B4-BE49-F238E27FC236}">
                <a16:creationId xmlns:a16="http://schemas.microsoft.com/office/drawing/2014/main" id="{0F1FDDE4-FC76-F9AE-4BE5-14D0FCFBFC7E}"/>
              </a:ext>
            </a:extLst>
          </p:cNvPr>
          <p:cNvSpPr txBox="1"/>
          <p:nvPr/>
        </p:nvSpPr>
        <p:spPr>
          <a:xfrm>
            <a:off x="519263" y="1709173"/>
            <a:ext cx="1888592" cy="238572"/>
          </a:xfrm>
          <a:prstGeom prst="rect">
            <a:avLst/>
          </a:prstGeom>
          <a:noFill/>
        </p:spPr>
        <p:txBody>
          <a:bodyPr wrap="square" lIns="0" rIns="0" anchor="ctr">
            <a:noAutofit/>
          </a:bodyPr>
          <a:lstStyle/>
          <a:p>
            <a:pPr indent="-98425" algn="r">
              <a:spcAft>
                <a:spcPts val="600"/>
              </a:spcAft>
              <a:buClr>
                <a:srgbClr val="AD9761"/>
              </a:buClr>
            </a:pPr>
            <a:r>
              <a:rPr lang="en-GB" sz="800" dirty="0">
                <a:latin typeface="Avenir LT Pro 65 Medium" panose="020B0603020203020204" pitchFamily="34" charset="0"/>
              </a:rPr>
              <a:t>Data from the customer’s Transaction History, Event History, Interests, Preferences &amp; Permissions</a:t>
            </a:r>
          </a:p>
        </p:txBody>
      </p:sp>
      <p:sp>
        <p:nvSpPr>
          <p:cNvPr id="11" name="TextBox 10">
            <a:extLst>
              <a:ext uri="{FF2B5EF4-FFF2-40B4-BE49-F238E27FC236}">
                <a16:creationId xmlns:a16="http://schemas.microsoft.com/office/drawing/2014/main" id="{819C84D1-97DD-EB94-216D-F500A0EA1ABA}"/>
              </a:ext>
            </a:extLst>
          </p:cNvPr>
          <p:cNvSpPr txBox="1"/>
          <p:nvPr/>
        </p:nvSpPr>
        <p:spPr>
          <a:xfrm>
            <a:off x="519263" y="2635368"/>
            <a:ext cx="1888592" cy="635568"/>
          </a:xfrm>
          <a:prstGeom prst="rect">
            <a:avLst/>
          </a:prstGeom>
          <a:noFill/>
        </p:spPr>
        <p:txBody>
          <a:bodyPr wrap="square" lIns="0" rIns="0" anchor="ctr">
            <a:noAutofit/>
          </a:bodyPr>
          <a:lstStyle/>
          <a:p>
            <a:pPr indent="-98425" algn="r">
              <a:spcAft>
                <a:spcPts val="600"/>
              </a:spcAft>
              <a:buClr>
                <a:srgbClr val="AD9761"/>
              </a:buClr>
            </a:pPr>
            <a:r>
              <a:rPr lang="en-GB" sz="800" dirty="0">
                <a:latin typeface="Avenir LT Pro 65 Medium" panose="020B0603020203020204" pitchFamily="34" charset="0"/>
              </a:rPr>
              <a:t>Data from the customer’s Interests, Preferences &amp; Permissions, and recommendations from predictive models</a:t>
            </a:r>
          </a:p>
        </p:txBody>
      </p:sp>
      <p:sp>
        <p:nvSpPr>
          <p:cNvPr id="12" name="Right Brace 11">
            <a:extLst>
              <a:ext uri="{FF2B5EF4-FFF2-40B4-BE49-F238E27FC236}">
                <a16:creationId xmlns:a16="http://schemas.microsoft.com/office/drawing/2014/main" id="{753EA61F-D178-B275-AEE1-AA4A8D4ED221}"/>
              </a:ext>
            </a:extLst>
          </p:cNvPr>
          <p:cNvSpPr/>
          <p:nvPr/>
        </p:nvSpPr>
        <p:spPr>
          <a:xfrm rot="10800000">
            <a:off x="2483642" y="2136288"/>
            <a:ext cx="107648" cy="1742329"/>
          </a:xfrm>
          <a:prstGeom prst="rightBrace">
            <a:avLst>
              <a:gd name="adj1" fmla="val 8333"/>
              <a:gd name="adj2" fmla="val 53159"/>
            </a:avLst>
          </a:prstGeom>
          <a:ln>
            <a:solidFill>
              <a:srgbClr val="003F4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Right Brace 14">
            <a:extLst>
              <a:ext uri="{FF2B5EF4-FFF2-40B4-BE49-F238E27FC236}">
                <a16:creationId xmlns:a16="http://schemas.microsoft.com/office/drawing/2014/main" id="{0033E8BA-8031-BF78-C5E6-1EB2556D9546}"/>
              </a:ext>
            </a:extLst>
          </p:cNvPr>
          <p:cNvSpPr/>
          <p:nvPr/>
        </p:nvSpPr>
        <p:spPr>
          <a:xfrm flipH="1">
            <a:off x="2483642" y="1583781"/>
            <a:ext cx="107648" cy="545287"/>
          </a:xfrm>
          <a:prstGeom prst="rightBrace">
            <a:avLst>
              <a:gd name="adj1" fmla="val 8333"/>
              <a:gd name="adj2" fmla="val 44407"/>
            </a:avLst>
          </a:prstGeom>
          <a:ln>
            <a:solidFill>
              <a:srgbClr val="003F4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Right Brace 15">
            <a:extLst>
              <a:ext uri="{FF2B5EF4-FFF2-40B4-BE49-F238E27FC236}">
                <a16:creationId xmlns:a16="http://schemas.microsoft.com/office/drawing/2014/main" id="{F24674DD-4C80-9D45-BD6B-64DEA92FCD2B}"/>
              </a:ext>
            </a:extLst>
          </p:cNvPr>
          <p:cNvSpPr/>
          <p:nvPr/>
        </p:nvSpPr>
        <p:spPr>
          <a:xfrm rot="10800000">
            <a:off x="2483642" y="1362035"/>
            <a:ext cx="107648" cy="184450"/>
          </a:xfrm>
          <a:prstGeom prst="rightBrace">
            <a:avLst/>
          </a:prstGeom>
          <a:ln>
            <a:solidFill>
              <a:srgbClr val="003F4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69" name="Picture 68">
            <a:extLst>
              <a:ext uri="{FF2B5EF4-FFF2-40B4-BE49-F238E27FC236}">
                <a16:creationId xmlns:a16="http://schemas.microsoft.com/office/drawing/2014/main" id="{3613AA80-9725-2761-A05E-F58584BF6EEE}"/>
              </a:ext>
            </a:extLst>
          </p:cNvPr>
          <p:cNvPicPr>
            <a:picLocks noChangeAspect="1"/>
          </p:cNvPicPr>
          <p:nvPr/>
        </p:nvPicPr>
        <p:blipFill>
          <a:blip r:embed="rId3"/>
          <a:stretch>
            <a:fillRect/>
          </a:stretch>
        </p:blipFill>
        <p:spPr>
          <a:xfrm>
            <a:off x="2626937" y="1117600"/>
            <a:ext cx="1480164" cy="2761018"/>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1C7BF969-0229-9940-B85F-2894E3B7F08C}"/>
              </a:ext>
            </a:extLst>
          </p:cNvPr>
          <p:cNvSpPr txBox="1"/>
          <p:nvPr/>
        </p:nvSpPr>
        <p:spPr>
          <a:xfrm>
            <a:off x="4178749" y="1098858"/>
            <a:ext cx="1753504" cy="217270"/>
          </a:xfrm>
          <a:prstGeom prst="rect">
            <a:avLst/>
          </a:prstGeom>
          <a:noFill/>
          <a:ln>
            <a:noFill/>
          </a:ln>
        </p:spPr>
        <p:txBody>
          <a:bodyPr wrap="square" lIns="36000" tIns="36000" rIns="36000" bIns="36000" rtlCol="0" anchor="t">
            <a:noAutofit/>
          </a:bodyPr>
          <a:lstStyle/>
          <a:p>
            <a:pPr indent="-98425">
              <a:spcAft>
                <a:spcPts val="600"/>
              </a:spcAft>
              <a:buClr>
                <a:srgbClr val="AD9761"/>
              </a:buClr>
            </a:pPr>
            <a:r>
              <a:rPr lang="en-GB" sz="900" b="1" i="1" dirty="0">
                <a:solidFill>
                  <a:srgbClr val="003F48"/>
                </a:solidFill>
                <a:latin typeface="Avenir LT Pro 65 Medium" panose="020B0603020203020204" pitchFamily="34" charset="0"/>
              </a:rPr>
              <a:t>Subject Line:</a:t>
            </a:r>
            <a:r>
              <a:rPr lang="en-GB" sz="900" b="1" i="1" dirty="0">
                <a:latin typeface="Avenir LT Pro 65 Medium" panose="020B0603020203020204" pitchFamily="34" charset="0"/>
              </a:rPr>
              <a:t> “</a:t>
            </a:r>
            <a:r>
              <a:rPr lang="en-GB" sz="900" dirty="0">
                <a:latin typeface="Avenir LT Pro 65 Medium" panose="020B0603020203020204" pitchFamily="34" charset="0"/>
              </a:rPr>
              <a:t>Connie, we know you love trading so, here’s your exclusive invite!”</a:t>
            </a:r>
          </a:p>
        </p:txBody>
      </p:sp>
    </p:spTree>
    <p:extLst>
      <p:ext uri="{BB962C8B-B14F-4D97-AF65-F5344CB8AC3E}">
        <p14:creationId xmlns:p14="http://schemas.microsoft.com/office/powerpoint/2010/main" val="38946126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24FC7E6-CC73-8C16-D7CA-060A1309A8C3}"/>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52</a:t>
            </a:fld>
            <a:endParaRPr lang="en-GB" sz="754">
              <a:latin typeface="Avenir LT Pro 65 Medium" panose="020B0603020203020204" pitchFamily="34" charset="0"/>
            </a:endParaRPr>
          </a:p>
        </p:txBody>
      </p:sp>
      <p:sp>
        <p:nvSpPr>
          <p:cNvPr id="22" name="TextBox 21">
            <a:extLst>
              <a:ext uri="{FF2B5EF4-FFF2-40B4-BE49-F238E27FC236}">
                <a16:creationId xmlns:a16="http://schemas.microsoft.com/office/drawing/2014/main" id="{1A11D172-10DE-2347-85AB-FF19B2216193}"/>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sp>
        <p:nvSpPr>
          <p:cNvPr id="23" name="Title 1">
            <a:extLst>
              <a:ext uri="{FF2B5EF4-FFF2-40B4-BE49-F238E27FC236}">
                <a16:creationId xmlns:a16="http://schemas.microsoft.com/office/drawing/2014/main" id="{F428D0DA-A11F-5DF2-4FEB-6FB63575BDBE}"/>
              </a:ext>
            </a:extLst>
          </p:cNvPr>
          <p:cNvSpPr txBox="1">
            <a:spLocks/>
          </p:cNvSpPr>
          <p:nvPr/>
        </p:nvSpPr>
        <p:spPr>
          <a:xfrm>
            <a:off x="340029" y="779070"/>
            <a:ext cx="3716048"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HOW TO PERSONALISE</a:t>
            </a:r>
          </a:p>
        </p:txBody>
      </p:sp>
      <p:pic>
        <p:nvPicPr>
          <p:cNvPr id="25" name="Picture 24">
            <a:extLst>
              <a:ext uri="{FF2B5EF4-FFF2-40B4-BE49-F238E27FC236}">
                <a16:creationId xmlns:a16="http://schemas.microsoft.com/office/drawing/2014/main" id="{FF9336AD-11F5-2B4A-60B4-1C170F365BC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26" name="Straight Connector 25">
            <a:extLst>
              <a:ext uri="{FF2B5EF4-FFF2-40B4-BE49-F238E27FC236}">
                <a16:creationId xmlns:a16="http://schemas.microsoft.com/office/drawing/2014/main" id="{AD1BB3C4-DEF9-93A7-D1EC-47ED49A87BB8}"/>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1FFE6A0C-4518-B0FF-D657-9609698234C0}"/>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8" name="Rectangle 7">
            <a:extLst>
              <a:ext uri="{FF2B5EF4-FFF2-40B4-BE49-F238E27FC236}">
                <a16:creationId xmlns:a16="http://schemas.microsoft.com/office/drawing/2014/main" id="{A86F430A-37A1-B1B8-8281-4D3F3021B865}"/>
              </a:ext>
            </a:extLst>
          </p:cNvPr>
          <p:cNvSpPr/>
          <p:nvPr/>
        </p:nvSpPr>
        <p:spPr>
          <a:xfrm>
            <a:off x="340028" y="1288440"/>
            <a:ext cx="5531381" cy="2719308"/>
          </a:xfrm>
          <a:prstGeom prst="rect">
            <a:avLst/>
          </a:prstGeom>
        </p:spPr>
        <p:txBody>
          <a:bodyPr wrap="square" lIns="21379" tIns="21379" rIns="21379" bIns="106898" numCol="2" spcCol="180000">
            <a:noAutofit/>
          </a:bodyPr>
          <a:lstStyle/>
          <a:p>
            <a:pPr>
              <a:spcAft>
                <a:spcPts val="600"/>
              </a:spcAft>
            </a:pPr>
            <a:r>
              <a:rPr lang="en-GB" sz="900" dirty="0">
                <a:latin typeface="Avenir LT Pro 65 Medium" panose="020B0603020203020204" pitchFamily="34" charset="0"/>
              </a:rPr>
              <a:t>The key to personalisation is the having the right data and ability to apply personalisation in day-to-day customer interactions and messages.</a:t>
            </a:r>
          </a:p>
          <a:p>
            <a:pPr>
              <a:spcAft>
                <a:spcPts val="600"/>
              </a:spcAft>
            </a:pPr>
            <a:r>
              <a:rPr lang="en-GB" sz="900" dirty="0">
                <a:latin typeface="Avenir LT Pro 65 Medium" panose="020B0603020203020204" pitchFamily="34" charset="0"/>
              </a:rPr>
              <a:t>Data that is included ‘as is’ in an interaction or message, i.e. when it is intended to be seen directly by the customer, must be accurate to avoid unplanned service contact and negative feedback. However, data used only for selecting content or recommending products and services does not need to be completely accurate. </a:t>
            </a:r>
          </a:p>
          <a:p>
            <a:pPr>
              <a:spcAft>
                <a:spcPts val="600"/>
              </a:spcAft>
            </a:pPr>
            <a:r>
              <a:rPr lang="en-GB" sz="900" dirty="0">
                <a:latin typeface="Avenir LT Pro 65 Medium" panose="020B0603020203020204" pitchFamily="34" charset="0"/>
              </a:rPr>
              <a:t>E.g., getting a customer’s name wrong or stating incorrect facts is likely to prompt them to act negatively, whereas using 3</a:t>
            </a:r>
            <a:r>
              <a:rPr lang="en-GB" sz="900" baseline="30000" dirty="0">
                <a:latin typeface="Avenir LT Pro 65 Medium" panose="020B0603020203020204" pitchFamily="34" charset="0"/>
              </a:rPr>
              <a:t>rd</a:t>
            </a:r>
            <a:r>
              <a:rPr lang="en-GB" sz="900" dirty="0">
                <a:latin typeface="Avenir LT Pro 65 Medium" panose="020B0603020203020204" pitchFamily="34" charset="0"/>
              </a:rPr>
              <a:t>-party demographic estimates of customer age band or faulty behavioural data to select what content to show them is unlikely to be more than an annoyance that affects their engagement and satisfaction.</a:t>
            </a:r>
          </a:p>
          <a:p>
            <a:pPr>
              <a:spcAft>
                <a:spcPts val="600"/>
              </a:spcAft>
            </a:pPr>
            <a:r>
              <a:rPr lang="en-GB" sz="900" b="1" dirty="0">
                <a:solidFill>
                  <a:srgbClr val="003F48"/>
                </a:solidFill>
                <a:latin typeface="Avenir LT Pro 65 Medium" panose="020B0603020203020204" pitchFamily="34" charset="0"/>
              </a:rPr>
              <a:t>Personalisation requires:</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Tools to understand how personalisation impacts objectives on different customer segments.</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Customer segment objectives to steer the strategy and data to use for each.</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Quality data from multiple sources that need to be integrated ready for use. </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Ability to dynamically select and configure content in the interaction systems, e.g., website. </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Tools to understand the effect of personalisation on KPI, e.g., analytical systems.</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Tools to derive customer recommendations for offers and actions, e.g., a decision engine.</a:t>
            </a:r>
          </a:p>
          <a:p>
            <a:pPr marL="88900" indent="-88900">
              <a:spcAft>
                <a:spcPts val="600"/>
              </a:spcAft>
              <a:buClr>
                <a:srgbClr val="003F48"/>
              </a:buClr>
              <a:buFont typeface="Wingdings" panose="05000000000000000000" pitchFamily="2" charset="2"/>
              <a:buChar char="§"/>
            </a:pPr>
            <a:endParaRPr lang="en-GB" sz="900" dirty="0">
              <a:latin typeface="Avenir LT Pro 65 Medium" panose="020B0603020203020204" pitchFamily="34" charset="0"/>
            </a:endParaRPr>
          </a:p>
        </p:txBody>
      </p:sp>
    </p:spTree>
    <p:extLst>
      <p:ext uri="{BB962C8B-B14F-4D97-AF65-F5344CB8AC3E}">
        <p14:creationId xmlns:p14="http://schemas.microsoft.com/office/powerpoint/2010/main" val="16414927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3C5D73C-D612-9EED-AA69-EA97348F625F}"/>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PSYCHOLOGY OF EXPERIENCE</a:t>
            </a:r>
          </a:p>
        </p:txBody>
      </p:sp>
      <p:sp>
        <p:nvSpPr>
          <p:cNvPr id="2" name="TextBox 1">
            <a:extLst>
              <a:ext uri="{FF2B5EF4-FFF2-40B4-BE49-F238E27FC236}">
                <a16:creationId xmlns:a16="http://schemas.microsoft.com/office/drawing/2014/main" id="{4811964A-C195-4338-8AE6-B586558C2F56}"/>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3" name="Slide Number Placeholder 5">
            <a:extLst>
              <a:ext uri="{FF2B5EF4-FFF2-40B4-BE49-F238E27FC236}">
                <a16:creationId xmlns:a16="http://schemas.microsoft.com/office/drawing/2014/main" id="{F9970648-39A7-C7F4-367F-4323A032A4CA}"/>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53</a:t>
            </a:fld>
            <a:endParaRPr lang="en-GB" sz="754" b="1">
              <a:solidFill>
                <a:schemeClr val="tx1"/>
              </a:solidFill>
              <a:latin typeface="Avenir LT Pro 65 Medium" panose="020B0603020203020204" pitchFamily="34" charset="0"/>
            </a:endParaRPr>
          </a:p>
        </p:txBody>
      </p:sp>
      <p:pic>
        <p:nvPicPr>
          <p:cNvPr id="5" name="Picture 4">
            <a:extLst>
              <a:ext uri="{FF2B5EF4-FFF2-40B4-BE49-F238E27FC236}">
                <a16:creationId xmlns:a16="http://schemas.microsoft.com/office/drawing/2014/main" id="{1F447DFC-C9CC-983A-6979-AFD832FC09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6" name="Straight Connector 5">
            <a:extLst>
              <a:ext uri="{FF2B5EF4-FFF2-40B4-BE49-F238E27FC236}">
                <a16:creationId xmlns:a16="http://schemas.microsoft.com/office/drawing/2014/main" id="{6C1944F8-D765-352C-9ADE-DA7791D3EC6A}"/>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9CD8148-75BF-3782-E86D-B35E330A07A4}"/>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23" name="Rectangle 22">
            <a:extLst>
              <a:ext uri="{FF2B5EF4-FFF2-40B4-BE49-F238E27FC236}">
                <a16:creationId xmlns:a16="http://schemas.microsoft.com/office/drawing/2014/main" id="{402B8E10-2EA3-46EE-8442-E0A1010BAA63}"/>
              </a:ext>
            </a:extLst>
          </p:cNvPr>
          <p:cNvSpPr/>
          <p:nvPr/>
        </p:nvSpPr>
        <p:spPr>
          <a:xfrm>
            <a:off x="475916" y="1218714"/>
            <a:ext cx="5505961" cy="2534136"/>
          </a:xfrm>
          <a:prstGeom prst="rect">
            <a:avLst/>
          </a:prstGeom>
        </p:spPr>
        <p:txBody>
          <a:bodyPr wrap="square" lIns="0" numCol="1" spcCol="360000">
            <a:noAutofit/>
          </a:bodyPr>
          <a:lstStyle/>
          <a:p>
            <a:pPr>
              <a:spcAft>
                <a:spcPts val="600"/>
              </a:spcAft>
            </a:pPr>
            <a:r>
              <a:rPr lang="en-GB" sz="900" dirty="0">
                <a:latin typeface="Avenir LT Pro 65 Medium" panose="020B0603020203020204" pitchFamily="34" charset="0"/>
              </a:rPr>
              <a:t>As humans we remember those experiences that we consider good or bad, or that have just happened. For example, in answer to the question “how was your day?” one might think:</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“My boss was a git” (bad)</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“I made my sales target” (good)</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“The bus was late” (last)</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“Went to a restaurant with great food, but the service was bad, and the tube ride home was a nightmare” (good, bad and latest). </a:t>
            </a:r>
          </a:p>
          <a:p>
            <a:pPr>
              <a:spcAft>
                <a:spcPts val="600"/>
              </a:spcAft>
            </a:pPr>
            <a:r>
              <a:rPr lang="en-GB" sz="900" dirty="0">
                <a:latin typeface="Avenir LT Pro 65 Medium" panose="020B0603020203020204" pitchFamily="34" charset="0"/>
              </a:rPr>
              <a:t>This is a form of cognitive bias known as the peak-end rule, which impacts how humans remember past events. </a:t>
            </a:r>
          </a:p>
          <a:p>
            <a:pPr>
              <a:spcAft>
                <a:spcPts val="600"/>
              </a:spcAft>
            </a:pPr>
            <a:r>
              <a:rPr lang="en-GB" sz="900" dirty="0">
                <a:latin typeface="Avenir LT Pro 65 Medium" panose="020B0603020203020204" pitchFamily="34" charset="0"/>
              </a:rPr>
              <a:t>Our experiences are stored in our minds as a series of snapshots or moments rather than a continuous record of events. </a:t>
            </a:r>
          </a:p>
          <a:p>
            <a:pPr>
              <a:spcAft>
                <a:spcPts val="600"/>
              </a:spcAft>
            </a:pPr>
            <a:r>
              <a:rPr lang="en-GB" sz="900" dirty="0">
                <a:latin typeface="Avenir LT Pro 65 Medium" panose="020B0603020203020204" pitchFamily="34" charset="0"/>
              </a:rPr>
              <a:t>Hardly anyone remembers merely satisfactory or mediocre experiences, let alone brag about them, because the human mind forms an opinion of the past by averaging all those moments to identify the ones that stand out. </a:t>
            </a:r>
          </a:p>
        </p:txBody>
      </p:sp>
    </p:spTree>
    <p:extLst>
      <p:ext uri="{BB962C8B-B14F-4D97-AF65-F5344CB8AC3E}">
        <p14:creationId xmlns:p14="http://schemas.microsoft.com/office/powerpoint/2010/main" val="1615918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54</a:t>
            </a:fld>
            <a:endParaRPr lang="en-GB" sz="754" dirty="0">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9" y="779070"/>
            <a:ext cx="3716048"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MOMENTS OF TRUTH</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10" name="Straight Connector 9">
            <a:extLst>
              <a:ext uri="{FF2B5EF4-FFF2-40B4-BE49-F238E27FC236}">
                <a16:creationId xmlns:a16="http://schemas.microsoft.com/office/drawing/2014/main" id="{9A828434-1188-C937-1C7C-C532AA31E209}"/>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A49C680-3DE8-34FA-9EF7-2C49B2A2C4F2}"/>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3" name="Rectangle 2">
            <a:extLst>
              <a:ext uri="{FF2B5EF4-FFF2-40B4-BE49-F238E27FC236}">
                <a16:creationId xmlns:a16="http://schemas.microsoft.com/office/drawing/2014/main" id="{3A978D51-F9CC-4435-9C2B-9F9CA37D140D}"/>
              </a:ext>
            </a:extLst>
          </p:cNvPr>
          <p:cNvSpPr/>
          <p:nvPr/>
        </p:nvSpPr>
        <p:spPr>
          <a:xfrm>
            <a:off x="340029" y="1273181"/>
            <a:ext cx="5531381" cy="2011348"/>
          </a:xfrm>
          <a:prstGeom prst="rect">
            <a:avLst/>
          </a:prstGeom>
        </p:spPr>
        <p:txBody>
          <a:bodyPr wrap="square" lIns="0" numCol="1" spcCol="360000">
            <a:noAutofit/>
          </a:bodyPr>
          <a:lstStyle/>
          <a:p>
            <a:pPr>
              <a:spcAft>
                <a:spcPts val="600"/>
              </a:spcAft>
            </a:pPr>
            <a:r>
              <a:rPr lang="en-GB" sz="900" dirty="0">
                <a:latin typeface="Avenir LT Pro 65 Medium" panose="020B0603020203020204" pitchFamily="34" charset="0"/>
              </a:rPr>
              <a:t>The moments that have the most emotional intensity or peak will have greater weighting and are more likely to be memorable, whether good or bad, or at the end of the experience.</a:t>
            </a:r>
          </a:p>
          <a:p>
            <a:pPr>
              <a:spcAft>
                <a:spcPts val="600"/>
              </a:spcAft>
            </a:pPr>
            <a:r>
              <a:rPr lang="en-GB" sz="900" dirty="0">
                <a:latin typeface="Avenir LT Pro 65 Medium" panose="020B0603020203020204" pitchFamily="34" charset="0"/>
              </a:rPr>
              <a:t>Moments of truth are the times when a situation reaches a point that the next action will produce a distinctly positive or negative peak and affect all future interactions.  </a:t>
            </a:r>
          </a:p>
          <a:p>
            <a:pPr>
              <a:spcAft>
                <a:spcPts val="600"/>
              </a:spcAft>
            </a:pPr>
            <a:r>
              <a:rPr lang="en-GB" sz="900" dirty="0">
                <a:latin typeface="Avenir LT Pro 65 Medium" panose="020B0603020203020204" pitchFamily="34" charset="0"/>
              </a:rPr>
              <a:t>It is in these moments that people judge their experience to either be great, satisfactory, or bad, which for customers can mean the difference between advocacy, loyalty, apathy, avoidance or detraction. </a:t>
            </a:r>
          </a:p>
          <a:p>
            <a:pPr>
              <a:spcAft>
                <a:spcPts val="600"/>
              </a:spcAft>
            </a:pPr>
            <a:r>
              <a:rPr lang="en-GB" sz="900" dirty="0">
                <a:latin typeface="Avenir LT Pro 65 Medium" panose="020B0603020203020204" pitchFamily="34" charset="0"/>
              </a:rPr>
              <a:t>Bad moments are very memorable and often recounted as ‘war stories’ to friends, family and colleagues, which can spread like wildfire. A bad experience is characterised by a negative outcome for the customer, where they feel let down, disappointed, ripped-off, annoyed or angry. </a:t>
            </a:r>
          </a:p>
          <a:p>
            <a:pPr>
              <a:spcAft>
                <a:spcPts val="600"/>
              </a:spcAft>
            </a:pPr>
            <a:r>
              <a:rPr lang="en-GB" sz="900" dirty="0">
                <a:latin typeface="Avenir LT Pro 65 Medium" panose="020B0603020203020204" pitchFamily="34" charset="0"/>
              </a:rPr>
              <a:t>In short, if you don’t satisfy your customers’ needs and provide memorable experiences, then one of your competitors will. </a:t>
            </a:r>
          </a:p>
        </p:txBody>
      </p:sp>
    </p:spTree>
    <p:extLst>
      <p:ext uri="{BB962C8B-B14F-4D97-AF65-F5344CB8AC3E}">
        <p14:creationId xmlns:p14="http://schemas.microsoft.com/office/powerpoint/2010/main" val="3732952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331B639-165D-9833-0B1F-018684D03BA0}"/>
              </a:ext>
            </a:extLst>
          </p:cNvPr>
          <p:cNvSpPr txBox="1">
            <a:spLocks/>
          </p:cNvSpPr>
          <p:nvPr/>
        </p:nvSpPr>
        <p:spPr>
          <a:xfrm>
            <a:off x="475916" y="779070"/>
            <a:ext cx="4853602"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BAD CX WITH A SAVINGS AND INVESTMENT BRAND</a:t>
            </a:r>
          </a:p>
        </p:txBody>
      </p:sp>
      <p:sp>
        <p:nvSpPr>
          <p:cNvPr id="3" name="Rectangle 2">
            <a:extLst>
              <a:ext uri="{FF2B5EF4-FFF2-40B4-BE49-F238E27FC236}">
                <a16:creationId xmlns:a16="http://schemas.microsoft.com/office/drawing/2014/main" id="{3A978D51-F9CC-4435-9C2B-9F9CA37D140D}"/>
              </a:ext>
            </a:extLst>
          </p:cNvPr>
          <p:cNvSpPr/>
          <p:nvPr/>
        </p:nvSpPr>
        <p:spPr>
          <a:xfrm>
            <a:off x="475916" y="1273181"/>
            <a:ext cx="5505961" cy="2214090"/>
          </a:xfrm>
          <a:prstGeom prst="rect">
            <a:avLst/>
          </a:prstGeom>
        </p:spPr>
        <p:txBody>
          <a:bodyPr wrap="square" lIns="0" numCol="2" spcCol="360000">
            <a:noAutofit/>
          </a:bodyPr>
          <a:lstStyle/>
          <a:p>
            <a:pPr>
              <a:spcAft>
                <a:spcPts val="600"/>
              </a:spcAft>
            </a:pPr>
            <a:r>
              <a:rPr lang="en-GB" sz="900" dirty="0">
                <a:latin typeface="Avenir LT Pro 65 Medium" panose="020B0603020203020204" pitchFamily="34" charset="0"/>
              </a:rPr>
              <a:t>A change of address was done easily online for 3 out of 4 people in the household, but for the 4th person there was no option to change on-line once logged in.</a:t>
            </a:r>
          </a:p>
          <a:p>
            <a:pPr>
              <a:spcAft>
                <a:spcPts val="600"/>
              </a:spcAft>
            </a:pPr>
            <a:r>
              <a:rPr lang="en-GB" sz="900" dirty="0">
                <a:latin typeface="Avenir LT Pro 65 Medium" panose="020B0603020203020204" pitchFamily="34" charset="0"/>
              </a:rPr>
              <a:t>The only other option was to sit in a lengthy telephone queue to reach an agent in their telephone support centre. </a:t>
            </a:r>
          </a:p>
          <a:p>
            <a:pPr>
              <a:spcAft>
                <a:spcPts val="600"/>
              </a:spcAft>
            </a:pPr>
            <a:r>
              <a:rPr lang="en-GB" sz="900" dirty="0">
                <a:latin typeface="Avenir LT Pro 65 Medium" panose="020B0603020203020204" pitchFamily="34" charset="0"/>
              </a:rPr>
              <a:t>As no password for telephone support was set up, the agent could do nothing except issue a temporary one by post. </a:t>
            </a:r>
          </a:p>
          <a:p>
            <a:pPr>
              <a:spcAft>
                <a:spcPts val="600"/>
              </a:spcAft>
            </a:pPr>
            <a:r>
              <a:rPr lang="en-GB" sz="900" dirty="0">
                <a:latin typeface="Avenir LT Pro 65 Medium" panose="020B0603020203020204" pitchFamily="34" charset="0"/>
              </a:rPr>
              <a:t>After a week, the temporary password arrived and had to be changed online before making another call to the telephone support centre. </a:t>
            </a:r>
          </a:p>
          <a:p>
            <a:pPr>
              <a:spcAft>
                <a:spcPts val="600"/>
              </a:spcAft>
            </a:pPr>
            <a:r>
              <a:rPr lang="en-GB" sz="900" dirty="0">
                <a:latin typeface="Avenir LT Pro 65 Medium" panose="020B0603020203020204" pitchFamily="34" charset="0"/>
              </a:rPr>
              <a:t>Following another lengthy wait in the queue, an agent was finally able to change the address manually. </a:t>
            </a:r>
          </a:p>
          <a:p>
            <a:pPr>
              <a:spcAft>
                <a:spcPts val="600"/>
              </a:spcAft>
            </a:pPr>
            <a:r>
              <a:rPr lang="en-GB" sz="900" dirty="0">
                <a:latin typeface="Avenir LT Pro 65 Medium" panose="020B0603020203020204" pitchFamily="34" charset="0"/>
              </a:rPr>
              <a:t>The agent could not explain why this one person out of 4 couldn’t change their details online, and they still can’t. </a:t>
            </a:r>
          </a:p>
          <a:p>
            <a:pPr>
              <a:spcAft>
                <a:spcPts val="600"/>
              </a:spcAft>
            </a:pPr>
            <a:r>
              <a:rPr lang="en-GB" sz="900" dirty="0">
                <a:latin typeface="Avenir LT Pro 65 Medium" panose="020B0603020203020204" pitchFamily="34" charset="0"/>
              </a:rPr>
              <a:t>Whilst the necessary protocols were being followed, the actual customer experience was, at best, annoying. </a:t>
            </a:r>
          </a:p>
          <a:p>
            <a:pPr>
              <a:spcAft>
                <a:spcPts val="600"/>
              </a:spcAft>
            </a:pPr>
            <a:r>
              <a:rPr lang="en-GB" sz="900" dirty="0">
                <a:latin typeface="Avenir LT Pro 65 Medium" panose="020B0603020203020204" pitchFamily="34" charset="0"/>
              </a:rPr>
              <a:t>There were no alternative authentication options so, it took over a week to resolve a simple customer request and wasted customer time waiting in call queues.</a:t>
            </a:r>
          </a:p>
        </p:txBody>
      </p:sp>
      <p:sp>
        <p:nvSpPr>
          <p:cNvPr id="14" name="TextBox 13">
            <a:extLst>
              <a:ext uri="{FF2B5EF4-FFF2-40B4-BE49-F238E27FC236}">
                <a16:creationId xmlns:a16="http://schemas.microsoft.com/office/drawing/2014/main" id="{648AB2A1-EBB7-5995-790F-633366D607C2}"/>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15" name="Slide Number Placeholder 5">
            <a:extLst>
              <a:ext uri="{FF2B5EF4-FFF2-40B4-BE49-F238E27FC236}">
                <a16:creationId xmlns:a16="http://schemas.microsoft.com/office/drawing/2014/main" id="{C557C29D-9DD8-820D-C85C-FCD2452E402C}"/>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55</a:t>
            </a:fld>
            <a:endParaRPr lang="en-GB" sz="754" b="1">
              <a:solidFill>
                <a:schemeClr val="tx1"/>
              </a:solidFill>
              <a:latin typeface="Avenir LT Pro 65 Medium" panose="020B0603020203020204" pitchFamily="34" charset="0"/>
            </a:endParaRPr>
          </a:p>
        </p:txBody>
      </p:sp>
      <p:pic>
        <p:nvPicPr>
          <p:cNvPr id="16" name="Picture 15">
            <a:extLst>
              <a:ext uri="{FF2B5EF4-FFF2-40B4-BE49-F238E27FC236}">
                <a16:creationId xmlns:a16="http://schemas.microsoft.com/office/drawing/2014/main" id="{084DF825-198E-AE20-7F75-925B77148A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17" name="Straight Connector 16">
            <a:extLst>
              <a:ext uri="{FF2B5EF4-FFF2-40B4-BE49-F238E27FC236}">
                <a16:creationId xmlns:a16="http://schemas.microsoft.com/office/drawing/2014/main" id="{E6004CC1-2002-7A63-31DA-609E404DF061}"/>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185CCA3-548D-940A-DA7C-F3A58A405AF0}"/>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4360618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56</a:t>
            </a:fld>
            <a:endParaRPr lang="en-GB" sz="754" dirty="0">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9" y="779070"/>
            <a:ext cx="3716048"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GREAT MOMENTS</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10" name="Straight Connector 9">
            <a:extLst>
              <a:ext uri="{FF2B5EF4-FFF2-40B4-BE49-F238E27FC236}">
                <a16:creationId xmlns:a16="http://schemas.microsoft.com/office/drawing/2014/main" id="{9A828434-1188-C937-1C7C-C532AA31E209}"/>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A49C680-3DE8-34FA-9EF7-2C49B2A2C4F2}"/>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3" name="Rectangle 2">
            <a:extLst>
              <a:ext uri="{FF2B5EF4-FFF2-40B4-BE49-F238E27FC236}">
                <a16:creationId xmlns:a16="http://schemas.microsoft.com/office/drawing/2014/main" id="{3A978D51-F9CC-4435-9C2B-9F9CA37D140D}"/>
              </a:ext>
            </a:extLst>
          </p:cNvPr>
          <p:cNvSpPr/>
          <p:nvPr/>
        </p:nvSpPr>
        <p:spPr>
          <a:xfrm>
            <a:off x="340029" y="1273181"/>
            <a:ext cx="5531381" cy="2011348"/>
          </a:xfrm>
          <a:prstGeom prst="rect">
            <a:avLst/>
          </a:prstGeom>
        </p:spPr>
        <p:txBody>
          <a:bodyPr wrap="square" lIns="0" numCol="1" spcCol="360000">
            <a:noAutofit/>
          </a:bodyPr>
          <a:lstStyle/>
          <a:p>
            <a:pPr>
              <a:spcAft>
                <a:spcPts val="600"/>
              </a:spcAft>
            </a:pPr>
            <a:r>
              <a:rPr lang="en-GB" sz="900" dirty="0">
                <a:latin typeface="Avenir LT Pro 65 Medium" panose="020B0603020203020204" pitchFamily="34" charset="0"/>
              </a:rPr>
              <a:t>Great moments are when someone is impressed with the service, product, or outcome of a situation because it significantly exceeded their expectation in a positive way. </a:t>
            </a:r>
          </a:p>
          <a:p>
            <a:pPr>
              <a:spcAft>
                <a:spcPts val="600"/>
              </a:spcAft>
            </a:pPr>
            <a:r>
              <a:rPr lang="en-GB" sz="900" dirty="0">
                <a:latin typeface="Avenir LT Pro 65 Medium" panose="020B0603020203020204" pitchFamily="34" charset="0"/>
              </a:rPr>
              <a:t>They feel excitement, pleasant surprise or delight and it creates a positive memorable experience that stands out from the ambiance of everyday life. </a:t>
            </a:r>
          </a:p>
          <a:p>
            <a:pPr>
              <a:spcAft>
                <a:spcPts val="600"/>
              </a:spcAft>
            </a:pPr>
            <a:r>
              <a:rPr lang="en-GB" sz="900" dirty="0">
                <a:latin typeface="Avenir LT Pro 65 Medium" panose="020B0603020203020204" pitchFamily="34" charset="0"/>
              </a:rPr>
              <a:t>In a business context, these great experiences come about from a business going above and beyond the usual, mundane customer transaction and providing exceptional service that is remembered and valued so that customers stick around, not shop elsewhere and tell others how great the experience was. </a:t>
            </a:r>
          </a:p>
          <a:p>
            <a:pPr>
              <a:spcAft>
                <a:spcPts val="600"/>
              </a:spcAft>
            </a:pPr>
            <a:r>
              <a:rPr lang="en-GB" sz="900" dirty="0">
                <a:latin typeface="Avenir LT Pro 65 Medium" panose="020B0603020203020204" pitchFamily="34" charset="0"/>
              </a:rPr>
              <a:t>The best experiences are those where the customer thinks ‘wow, that was great!’. </a:t>
            </a:r>
          </a:p>
        </p:txBody>
      </p:sp>
    </p:spTree>
    <p:extLst>
      <p:ext uri="{BB962C8B-B14F-4D97-AF65-F5344CB8AC3E}">
        <p14:creationId xmlns:p14="http://schemas.microsoft.com/office/powerpoint/2010/main" val="2357684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3C5D73C-D612-9EED-AA69-EA97348F625F}"/>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WOW MOMENTS</a:t>
            </a:r>
          </a:p>
        </p:txBody>
      </p:sp>
      <p:sp>
        <p:nvSpPr>
          <p:cNvPr id="23" name="Rectangle 22">
            <a:extLst>
              <a:ext uri="{FF2B5EF4-FFF2-40B4-BE49-F238E27FC236}">
                <a16:creationId xmlns:a16="http://schemas.microsoft.com/office/drawing/2014/main" id="{402B8E10-2EA3-46EE-8442-E0A1010BAA63}"/>
              </a:ext>
            </a:extLst>
          </p:cNvPr>
          <p:cNvSpPr/>
          <p:nvPr/>
        </p:nvSpPr>
        <p:spPr>
          <a:xfrm>
            <a:off x="475916" y="1218715"/>
            <a:ext cx="5567712" cy="2076936"/>
          </a:xfrm>
          <a:prstGeom prst="rect">
            <a:avLst/>
          </a:prstGeom>
        </p:spPr>
        <p:txBody>
          <a:bodyPr wrap="square" lIns="0" numCol="1" spcCol="360000">
            <a:noAutofit/>
          </a:bodyPr>
          <a:lstStyle/>
          <a:p>
            <a:pPr>
              <a:spcAft>
                <a:spcPts val="600"/>
              </a:spcAft>
            </a:pPr>
            <a:r>
              <a:rPr lang="en-GB" sz="900" dirty="0">
                <a:latin typeface="Avenir LT Pro 65 Medium" panose="020B0603020203020204" pitchFamily="34" charset="0"/>
              </a:rPr>
              <a:t>A wow moment is a point in time that causes a customer to think ‘wow, that’s great!’. </a:t>
            </a:r>
          </a:p>
          <a:p>
            <a:pPr>
              <a:spcAft>
                <a:spcPts val="600"/>
              </a:spcAft>
            </a:pPr>
            <a:endParaRPr lang="en-GB" sz="900" dirty="0">
              <a:latin typeface="Avenir LT Pro 65 Medium" panose="020B0603020203020204" pitchFamily="34" charset="0"/>
            </a:endParaRPr>
          </a:p>
          <a:p>
            <a:pPr>
              <a:spcAft>
                <a:spcPts val="600"/>
              </a:spcAft>
            </a:pPr>
            <a:r>
              <a:rPr lang="en-GB" sz="900" dirty="0">
                <a:latin typeface="Avenir LT Pro 65 Medium" panose="020B0603020203020204" pitchFamily="34" charset="0"/>
              </a:rPr>
              <a:t>It should be:</a:t>
            </a:r>
          </a:p>
          <a:p>
            <a:pPr marL="171450" indent="-17145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something they do not expect as part of the product or service</a:t>
            </a:r>
          </a:p>
          <a:p>
            <a:pPr marL="171450" indent="-17145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give them more value, whether monetary or otherwise, than they are paying for</a:t>
            </a:r>
          </a:p>
          <a:p>
            <a:pPr marL="171450" indent="-17145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timely, appropriate and relevant to the customer’s current situation</a:t>
            </a:r>
          </a:p>
          <a:p>
            <a:pPr marL="171450" indent="-17145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perceived as something the company wants to do rather than must do</a:t>
            </a:r>
          </a:p>
          <a:p>
            <a:pPr>
              <a:spcAft>
                <a:spcPts val="600"/>
              </a:spcAft>
            </a:pPr>
            <a:endParaRPr lang="en-GB" sz="900" dirty="0">
              <a:latin typeface="Avenir LT Pro 65 Medium" panose="020B0603020203020204" pitchFamily="34" charset="0"/>
            </a:endParaRPr>
          </a:p>
          <a:p>
            <a:pPr>
              <a:spcAft>
                <a:spcPts val="600"/>
              </a:spcAft>
            </a:pPr>
            <a:r>
              <a:rPr lang="en-GB" sz="900" dirty="0">
                <a:latin typeface="Avenir LT Pro 65 Medium" panose="020B0603020203020204" pitchFamily="34" charset="0"/>
              </a:rPr>
              <a:t>For example, hotel guests expect a free bottle of water in their room so, getting one with a hand-written welcome note is a nice gesture, but if the hotel puts a bottle opener in your room because they remember you asking for one during a previous stay, then that’s a wow moment. </a:t>
            </a:r>
          </a:p>
        </p:txBody>
      </p:sp>
      <p:sp>
        <p:nvSpPr>
          <p:cNvPr id="5" name="TextBox 4">
            <a:extLst>
              <a:ext uri="{FF2B5EF4-FFF2-40B4-BE49-F238E27FC236}">
                <a16:creationId xmlns:a16="http://schemas.microsoft.com/office/drawing/2014/main" id="{E29AA88A-8120-8E9F-33D7-7887F05F55B8}"/>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6" name="Slide Number Placeholder 5">
            <a:extLst>
              <a:ext uri="{FF2B5EF4-FFF2-40B4-BE49-F238E27FC236}">
                <a16:creationId xmlns:a16="http://schemas.microsoft.com/office/drawing/2014/main" id="{CE241D05-A315-4B10-C6F3-7AB2BE69C18A}"/>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57</a:t>
            </a:fld>
            <a:endParaRPr lang="en-GB" sz="754" b="1">
              <a:solidFill>
                <a:schemeClr val="tx1"/>
              </a:solidFill>
              <a:latin typeface="Avenir LT Pro 65 Medium" panose="020B0603020203020204" pitchFamily="34" charset="0"/>
            </a:endParaRPr>
          </a:p>
        </p:txBody>
      </p:sp>
      <p:pic>
        <p:nvPicPr>
          <p:cNvPr id="7" name="Picture 6">
            <a:extLst>
              <a:ext uri="{FF2B5EF4-FFF2-40B4-BE49-F238E27FC236}">
                <a16:creationId xmlns:a16="http://schemas.microsoft.com/office/drawing/2014/main" id="{FA3755AF-11AE-93F8-549C-9D8E8DA7A4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13" name="Straight Connector 12">
            <a:extLst>
              <a:ext uri="{FF2B5EF4-FFF2-40B4-BE49-F238E27FC236}">
                <a16:creationId xmlns:a16="http://schemas.microsoft.com/office/drawing/2014/main" id="{184FBD58-8FDD-FC9C-15EF-553A8633F23B}"/>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2EA5D98-2A78-11F4-885C-213E4488719A}"/>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9222082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3C5D73C-D612-9EED-AA69-EA97348F625F}"/>
              </a:ext>
            </a:extLst>
          </p:cNvPr>
          <p:cNvSpPr txBox="1">
            <a:spLocks/>
          </p:cNvSpPr>
          <p:nvPr/>
        </p:nvSpPr>
        <p:spPr>
          <a:xfrm>
            <a:off x="340029" y="792683"/>
            <a:ext cx="402020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THE THRESHOLD FOR ‘WOW’ IS ALREADY HIGH</a:t>
            </a:r>
          </a:p>
        </p:txBody>
      </p:sp>
      <p:sp>
        <p:nvSpPr>
          <p:cNvPr id="23" name="Rectangle 22">
            <a:extLst>
              <a:ext uri="{FF2B5EF4-FFF2-40B4-BE49-F238E27FC236}">
                <a16:creationId xmlns:a16="http://schemas.microsoft.com/office/drawing/2014/main" id="{402B8E10-2EA3-46EE-8442-E0A1010BAA63}"/>
              </a:ext>
            </a:extLst>
          </p:cNvPr>
          <p:cNvSpPr/>
          <p:nvPr/>
        </p:nvSpPr>
        <p:spPr>
          <a:xfrm>
            <a:off x="340029" y="1218715"/>
            <a:ext cx="5505961" cy="2076936"/>
          </a:xfrm>
          <a:prstGeom prst="rect">
            <a:avLst/>
          </a:prstGeom>
        </p:spPr>
        <p:txBody>
          <a:bodyPr wrap="square" lIns="0" numCol="1" spcCol="360000">
            <a:noAutofit/>
          </a:bodyPr>
          <a:lstStyle/>
          <a:p>
            <a:pPr>
              <a:spcAft>
                <a:spcPts val="600"/>
              </a:spcAft>
            </a:pPr>
            <a:r>
              <a:rPr lang="en-GB" sz="900" dirty="0">
                <a:latin typeface="Avenir LT Pro 65 Medium" panose="020B0603020203020204" pitchFamily="34" charset="0"/>
              </a:rPr>
              <a:t>The challenge for businesses in today’s complex world is that their customers’ expectations are already quite high. </a:t>
            </a:r>
          </a:p>
          <a:p>
            <a:pPr>
              <a:spcAft>
                <a:spcPts val="600"/>
              </a:spcAft>
            </a:pPr>
            <a:r>
              <a:rPr lang="en-GB" sz="900" dirty="0">
                <a:latin typeface="Avenir LT Pro 65 Medium" panose="020B0603020203020204" pitchFamily="34" charset="0"/>
              </a:rPr>
              <a:t>Customers have been ‘spoiled’ by the likes of Amazon that have raised the expectation bar very high with same day delivery, no-quibble returns and myriad other customer-focused services and features.  </a:t>
            </a:r>
          </a:p>
          <a:p>
            <a:pPr>
              <a:spcAft>
                <a:spcPts val="600"/>
              </a:spcAft>
            </a:pPr>
            <a:r>
              <a:rPr lang="en-GB" sz="900" dirty="0">
                <a:latin typeface="Avenir LT Pro 65 Medium" panose="020B0603020203020204" pitchFamily="34" charset="0"/>
              </a:rPr>
              <a:t>The internet has levelled the playing field for consumers to shop anywhere and anytime, with a huge number of competitors vying for their attention. </a:t>
            </a:r>
          </a:p>
          <a:p>
            <a:pPr>
              <a:spcAft>
                <a:spcPts val="600"/>
              </a:spcAft>
            </a:pPr>
            <a:r>
              <a:rPr lang="en-GB" sz="900" dirty="0">
                <a:latin typeface="Avenir LT Pro 65 Medium" panose="020B0603020203020204" pitchFamily="34" charset="0"/>
              </a:rPr>
              <a:t>For example, large hotel chains essentially sell the same, raw product - a room in a location - so they differentiate by providing a unique experience to keep customers coming back.  </a:t>
            </a:r>
          </a:p>
        </p:txBody>
      </p:sp>
      <p:sp>
        <p:nvSpPr>
          <p:cNvPr id="4" name="Slide Number Placeholder 5">
            <a:extLst>
              <a:ext uri="{FF2B5EF4-FFF2-40B4-BE49-F238E27FC236}">
                <a16:creationId xmlns:a16="http://schemas.microsoft.com/office/drawing/2014/main" id="{AE72E247-7F82-C7B2-AF1F-1D11C2250D4E}"/>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58</a:t>
            </a:fld>
            <a:endParaRPr lang="en-GB" sz="754" dirty="0">
              <a:latin typeface="Avenir LT Pro 65 Medium" panose="020B0603020203020204" pitchFamily="34" charset="0"/>
            </a:endParaRPr>
          </a:p>
        </p:txBody>
      </p:sp>
      <p:sp>
        <p:nvSpPr>
          <p:cNvPr id="8" name="TextBox 7">
            <a:extLst>
              <a:ext uri="{FF2B5EF4-FFF2-40B4-BE49-F238E27FC236}">
                <a16:creationId xmlns:a16="http://schemas.microsoft.com/office/drawing/2014/main" id="{7866C847-2D0F-FEEE-080D-0BEA082112F1}"/>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pic>
        <p:nvPicPr>
          <p:cNvPr id="9" name="Picture 8">
            <a:extLst>
              <a:ext uri="{FF2B5EF4-FFF2-40B4-BE49-F238E27FC236}">
                <a16:creationId xmlns:a16="http://schemas.microsoft.com/office/drawing/2014/main" id="{9EA26425-534B-D74B-2592-BBD5000A106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10" name="Straight Connector 9">
            <a:extLst>
              <a:ext uri="{FF2B5EF4-FFF2-40B4-BE49-F238E27FC236}">
                <a16:creationId xmlns:a16="http://schemas.microsoft.com/office/drawing/2014/main" id="{782CBF88-226B-F5C9-BC35-D00F09F2D940}"/>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EC9EDBC-AB3B-2389-70B2-E190200BAE32}"/>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5260505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3C5D73C-D612-9EED-AA69-EA97348F625F}"/>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FIRST, FIX THE FUNDAMENTALS</a:t>
            </a:r>
          </a:p>
        </p:txBody>
      </p:sp>
      <p:sp>
        <p:nvSpPr>
          <p:cNvPr id="23" name="Rectangle 22">
            <a:extLst>
              <a:ext uri="{FF2B5EF4-FFF2-40B4-BE49-F238E27FC236}">
                <a16:creationId xmlns:a16="http://schemas.microsoft.com/office/drawing/2014/main" id="{402B8E10-2EA3-46EE-8442-E0A1010BAA63}"/>
              </a:ext>
            </a:extLst>
          </p:cNvPr>
          <p:cNvSpPr/>
          <p:nvPr/>
        </p:nvSpPr>
        <p:spPr>
          <a:xfrm>
            <a:off x="475916" y="1218715"/>
            <a:ext cx="5567712" cy="2076936"/>
          </a:xfrm>
          <a:prstGeom prst="rect">
            <a:avLst/>
          </a:prstGeom>
        </p:spPr>
        <p:txBody>
          <a:bodyPr wrap="square" lIns="0" numCol="1" spcCol="360000">
            <a:noAutofit/>
          </a:bodyPr>
          <a:lstStyle/>
          <a:p>
            <a:pPr>
              <a:spcAft>
                <a:spcPts val="600"/>
              </a:spcAft>
            </a:pPr>
            <a:r>
              <a:rPr lang="en-GB" sz="900" dirty="0">
                <a:latin typeface="Avenir LT Pro 65 Medium" panose="020B0603020203020204" pitchFamily="34" charset="0"/>
              </a:rPr>
              <a:t>Get the basics of customer sales and service right, first, because if these are broken, no amount of delight will compensate and can, instead, come across as a bribe. Here are some examples:</a:t>
            </a:r>
          </a:p>
          <a:p>
            <a:pPr marL="171450" indent="-17145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Streamline the journey, removing unnecessary steps or data collection, and make it easy for them to fast-track to their goal through, e.g., helpers, simpler choices, pre-filled information.</a:t>
            </a:r>
          </a:p>
          <a:p>
            <a:pPr marL="171450" indent="-17145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Don’t hard sell as customers are easily annoyed and put off by, e.g., pop-ups for ‘please don’t go’, ‘newsletter sign up’.</a:t>
            </a:r>
          </a:p>
          <a:p>
            <a:pPr marL="171450" indent="-17145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Opening for business when different segments of customers need you, such as a quiet hour for the older generation, and being helpful and supportive without getting in the user’s way. For example, offering guidance through a process vs being forced through a tutorial.</a:t>
            </a:r>
          </a:p>
          <a:p>
            <a:pPr marL="171450" indent="-17145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Don’t force customers to change channels half-way through a process but do enable omni-channel so that they can choose how they want to interact with the business for all types of sales and service.</a:t>
            </a:r>
          </a:p>
        </p:txBody>
      </p:sp>
      <p:sp>
        <p:nvSpPr>
          <p:cNvPr id="5" name="TextBox 4">
            <a:extLst>
              <a:ext uri="{FF2B5EF4-FFF2-40B4-BE49-F238E27FC236}">
                <a16:creationId xmlns:a16="http://schemas.microsoft.com/office/drawing/2014/main" id="{E29AA88A-8120-8E9F-33D7-7887F05F55B8}"/>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6" name="Slide Number Placeholder 5">
            <a:extLst>
              <a:ext uri="{FF2B5EF4-FFF2-40B4-BE49-F238E27FC236}">
                <a16:creationId xmlns:a16="http://schemas.microsoft.com/office/drawing/2014/main" id="{CE241D05-A315-4B10-C6F3-7AB2BE69C18A}"/>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59</a:t>
            </a:fld>
            <a:endParaRPr lang="en-GB" sz="754" b="1">
              <a:solidFill>
                <a:schemeClr val="tx1"/>
              </a:solidFill>
              <a:latin typeface="Avenir LT Pro 65 Medium" panose="020B0603020203020204" pitchFamily="34" charset="0"/>
            </a:endParaRPr>
          </a:p>
        </p:txBody>
      </p:sp>
      <p:pic>
        <p:nvPicPr>
          <p:cNvPr id="7" name="Picture 6">
            <a:extLst>
              <a:ext uri="{FF2B5EF4-FFF2-40B4-BE49-F238E27FC236}">
                <a16:creationId xmlns:a16="http://schemas.microsoft.com/office/drawing/2014/main" id="{FA3755AF-11AE-93F8-549C-9D8E8DA7A4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13" name="Straight Connector 12">
            <a:extLst>
              <a:ext uri="{FF2B5EF4-FFF2-40B4-BE49-F238E27FC236}">
                <a16:creationId xmlns:a16="http://schemas.microsoft.com/office/drawing/2014/main" id="{184FBD58-8FDD-FC9C-15EF-553A8633F23B}"/>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2EA5D98-2A78-11F4-885C-213E4488719A}"/>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181567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6</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8"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CUSTOMER EXPERIENCE</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5" name="Straight Connector 4">
            <a:extLst>
              <a:ext uri="{FF2B5EF4-FFF2-40B4-BE49-F238E27FC236}">
                <a16:creationId xmlns:a16="http://schemas.microsoft.com/office/drawing/2014/main" id="{73AD3930-C6E4-BF96-A0B0-072C82039A04}"/>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07379B1-E1F6-2CF6-B919-B1C51BB2C911}"/>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grpSp>
        <p:nvGrpSpPr>
          <p:cNvPr id="10" name="Group 9">
            <a:extLst>
              <a:ext uri="{FF2B5EF4-FFF2-40B4-BE49-F238E27FC236}">
                <a16:creationId xmlns:a16="http://schemas.microsoft.com/office/drawing/2014/main" id="{5DBC7821-AA4E-17F5-3B47-B09ED6219B11}"/>
              </a:ext>
            </a:extLst>
          </p:cNvPr>
          <p:cNvGrpSpPr>
            <a:grpSpLocks noChangeAspect="1"/>
          </p:cNvGrpSpPr>
          <p:nvPr/>
        </p:nvGrpSpPr>
        <p:grpSpPr>
          <a:xfrm>
            <a:off x="3639716" y="1396837"/>
            <a:ext cx="1963505" cy="1823460"/>
            <a:chOff x="2397264" y="2191120"/>
            <a:chExt cx="1635716" cy="1519050"/>
          </a:xfrm>
          <a:effectLst>
            <a:glow rad="38100">
              <a:srgbClr val="003F48">
                <a:alpha val="40000"/>
              </a:srgbClr>
            </a:glow>
          </a:effectLst>
        </p:grpSpPr>
        <p:sp>
          <p:nvSpPr>
            <p:cNvPr id="14" name="Freeform: Shape 13">
              <a:extLst>
                <a:ext uri="{FF2B5EF4-FFF2-40B4-BE49-F238E27FC236}">
                  <a16:creationId xmlns:a16="http://schemas.microsoft.com/office/drawing/2014/main" id="{1EE0382B-3DFA-13EB-4E53-5919B9CC1756}"/>
                </a:ext>
              </a:extLst>
            </p:cNvPr>
            <p:cNvSpPr/>
            <p:nvPr/>
          </p:nvSpPr>
          <p:spPr>
            <a:xfrm>
              <a:off x="2397264" y="3069740"/>
              <a:ext cx="912630" cy="640430"/>
            </a:xfrm>
            <a:custGeom>
              <a:avLst/>
              <a:gdLst>
                <a:gd name="connsiteX0" fmla="*/ 828126 w 912630"/>
                <a:gd name="connsiteY0" fmla="*/ 410861 h 640430"/>
                <a:gd name="connsiteX1" fmla="*/ 906362 w 912630"/>
                <a:gd name="connsiteY1" fmla="*/ 255246 h 640430"/>
                <a:gd name="connsiteX2" fmla="*/ 750747 w 912630"/>
                <a:gd name="connsiteY2" fmla="*/ 177010 h 640430"/>
                <a:gd name="connsiteX3" fmla="*/ 689695 w 912630"/>
                <a:gd name="connsiteY3" fmla="*/ 221688 h 640430"/>
                <a:gd name="connsiteX4" fmla="*/ 689695 w 912630"/>
                <a:gd name="connsiteY4" fmla="*/ 0 h 640430"/>
                <a:gd name="connsiteX5" fmla="*/ 540179 w 912630"/>
                <a:gd name="connsiteY5" fmla="*/ 0 h 640430"/>
                <a:gd name="connsiteX6" fmla="*/ 541903 w 912630"/>
                <a:gd name="connsiteY6" fmla="*/ 24632 h 640430"/>
                <a:gd name="connsiteX7" fmla="*/ 344847 w 912630"/>
                <a:gd name="connsiteY7" fmla="*/ 221688 h 640430"/>
                <a:gd name="connsiteX8" fmla="*/ 147792 w 912630"/>
                <a:gd name="connsiteY8" fmla="*/ 24632 h 640430"/>
                <a:gd name="connsiteX9" fmla="*/ 149516 w 912630"/>
                <a:gd name="connsiteY9" fmla="*/ 0 h 640430"/>
                <a:gd name="connsiteX10" fmla="*/ 0 w 912630"/>
                <a:gd name="connsiteY10" fmla="*/ 0 h 640430"/>
                <a:gd name="connsiteX11" fmla="*/ 0 w 912630"/>
                <a:gd name="connsiteY11" fmla="*/ 640431 h 640430"/>
                <a:gd name="connsiteX12" fmla="*/ 689695 w 912630"/>
                <a:gd name="connsiteY12" fmla="*/ 640431 h 640430"/>
                <a:gd name="connsiteX13" fmla="*/ 689695 w 912630"/>
                <a:gd name="connsiteY13" fmla="*/ 369479 h 640430"/>
                <a:gd name="connsiteX14" fmla="*/ 698562 w 912630"/>
                <a:gd name="connsiteY14" fmla="*/ 380317 h 640430"/>
                <a:gd name="connsiteX15" fmla="*/ 703242 w 912630"/>
                <a:gd name="connsiteY15" fmla="*/ 387461 h 640430"/>
                <a:gd name="connsiteX16" fmla="*/ 812854 w 912630"/>
                <a:gd name="connsiteY16" fmla="*/ 415787 h 640430"/>
                <a:gd name="connsiteX17" fmla="*/ 824924 w 912630"/>
                <a:gd name="connsiteY17" fmla="*/ 412093 h 6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2630" h="640430">
                  <a:moveTo>
                    <a:pt x="828126" y="410861"/>
                  </a:moveTo>
                  <a:cubicBezTo>
                    <a:pt x="892701" y="389493"/>
                    <a:pt x="927730" y="319821"/>
                    <a:pt x="906362" y="255246"/>
                  </a:cubicBezTo>
                  <a:cubicBezTo>
                    <a:pt x="884994" y="190671"/>
                    <a:pt x="815322" y="155644"/>
                    <a:pt x="750747" y="177010"/>
                  </a:cubicBezTo>
                  <a:cubicBezTo>
                    <a:pt x="726214" y="185129"/>
                    <a:pt x="704853" y="200758"/>
                    <a:pt x="689695" y="221688"/>
                  </a:cubicBezTo>
                  <a:lnTo>
                    <a:pt x="689695" y="0"/>
                  </a:lnTo>
                  <a:lnTo>
                    <a:pt x="540179" y="0"/>
                  </a:lnTo>
                  <a:cubicBezTo>
                    <a:pt x="541260" y="8168"/>
                    <a:pt x="541836" y="16393"/>
                    <a:pt x="541903" y="24632"/>
                  </a:cubicBezTo>
                  <a:cubicBezTo>
                    <a:pt x="541903" y="133463"/>
                    <a:pt x="453679" y="221688"/>
                    <a:pt x="344847" y="221688"/>
                  </a:cubicBezTo>
                  <a:cubicBezTo>
                    <a:pt x="236016" y="221688"/>
                    <a:pt x="147792" y="133463"/>
                    <a:pt x="147792" y="24632"/>
                  </a:cubicBezTo>
                  <a:cubicBezTo>
                    <a:pt x="147858" y="16393"/>
                    <a:pt x="148435" y="8168"/>
                    <a:pt x="149516" y="0"/>
                  </a:cubicBezTo>
                  <a:lnTo>
                    <a:pt x="0" y="0"/>
                  </a:lnTo>
                  <a:lnTo>
                    <a:pt x="0" y="640431"/>
                  </a:lnTo>
                  <a:lnTo>
                    <a:pt x="689695" y="640431"/>
                  </a:lnTo>
                  <a:lnTo>
                    <a:pt x="689695" y="369479"/>
                  </a:lnTo>
                  <a:cubicBezTo>
                    <a:pt x="692441" y="373260"/>
                    <a:pt x="695402" y="376879"/>
                    <a:pt x="698562" y="380317"/>
                  </a:cubicBezTo>
                  <a:cubicBezTo>
                    <a:pt x="699890" y="382842"/>
                    <a:pt x="701456" y="385234"/>
                    <a:pt x="703242" y="387461"/>
                  </a:cubicBezTo>
                  <a:cubicBezTo>
                    <a:pt x="732357" y="415341"/>
                    <a:pt x="773877" y="426074"/>
                    <a:pt x="812854" y="415787"/>
                  </a:cubicBezTo>
                  <a:cubicBezTo>
                    <a:pt x="817042" y="415787"/>
                    <a:pt x="820983" y="413324"/>
                    <a:pt x="824924" y="412093"/>
                  </a:cubicBezTo>
                  <a:close/>
                </a:path>
              </a:pathLst>
            </a:custGeom>
            <a:solidFill>
              <a:srgbClr val="003F48"/>
            </a:solidFill>
            <a:ln w="24606" cap="flat">
              <a:noFill/>
              <a:prstDash val="solid"/>
              <a:miter/>
            </a:ln>
          </p:spPr>
          <p:txBody>
            <a:bodyPr rtlCol="0" anchor="ctr"/>
            <a:lstStyle/>
            <a:p>
              <a:endParaRPr lang="en-GB" sz="900"/>
            </a:p>
          </p:txBody>
        </p:sp>
        <p:sp>
          <p:nvSpPr>
            <p:cNvPr id="15" name="Freeform: Shape 14">
              <a:extLst>
                <a:ext uri="{FF2B5EF4-FFF2-40B4-BE49-F238E27FC236}">
                  <a16:creationId xmlns:a16="http://schemas.microsoft.com/office/drawing/2014/main" id="{213E836B-AC1D-DA51-3978-D7DD7E77B113}"/>
                </a:ext>
              </a:extLst>
            </p:cNvPr>
            <p:cNvSpPr/>
            <p:nvPr/>
          </p:nvSpPr>
          <p:spPr>
            <a:xfrm>
              <a:off x="3160854" y="2849066"/>
              <a:ext cx="640430" cy="860611"/>
            </a:xfrm>
            <a:custGeom>
              <a:avLst/>
              <a:gdLst>
                <a:gd name="connsiteX0" fmla="*/ 369479 w 640430"/>
                <a:gd name="connsiteY0" fmla="*/ 220181 h 860611"/>
                <a:gd name="connsiteX1" fmla="*/ 380317 w 640430"/>
                <a:gd name="connsiteY1" fmla="*/ 211067 h 860611"/>
                <a:gd name="connsiteX2" fmla="*/ 387461 w 640430"/>
                <a:gd name="connsiteY2" fmla="*/ 206387 h 860611"/>
                <a:gd name="connsiteX3" fmla="*/ 413570 w 640430"/>
                <a:gd name="connsiteY3" fmla="*/ 85444 h 860611"/>
                <a:gd name="connsiteX4" fmla="*/ 413570 w 640430"/>
                <a:gd name="connsiteY4" fmla="*/ 81749 h 860611"/>
                <a:gd name="connsiteX5" fmla="*/ 256150 w 640430"/>
                <a:gd name="connsiteY5" fmla="*/ 7216 h 860611"/>
                <a:gd name="connsiteX6" fmla="*/ 181616 w 640430"/>
                <a:gd name="connsiteY6" fmla="*/ 164636 h 860611"/>
                <a:gd name="connsiteX7" fmla="*/ 221688 w 640430"/>
                <a:gd name="connsiteY7" fmla="*/ 220181 h 860611"/>
                <a:gd name="connsiteX8" fmla="*/ 0 w 640430"/>
                <a:gd name="connsiteY8" fmla="*/ 220181 h 860611"/>
                <a:gd name="connsiteX9" fmla="*/ 0 w 640430"/>
                <a:gd name="connsiteY9" fmla="*/ 321172 h 860611"/>
                <a:gd name="connsiteX10" fmla="*/ 24632 w 640430"/>
                <a:gd name="connsiteY10" fmla="*/ 319694 h 860611"/>
                <a:gd name="connsiteX11" fmla="*/ 221688 w 640430"/>
                <a:gd name="connsiteY11" fmla="*/ 516750 h 860611"/>
                <a:gd name="connsiteX12" fmla="*/ 24632 w 640430"/>
                <a:gd name="connsiteY12" fmla="*/ 713805 h 860611"/>
                <a:gd name="connsiteX13" fmla="*/ 0 w 640430"/>
                <a:gd name="connsiteY13" fmla="*/ 712081 h 860611"/>
                <a:gd name="connsiteX14" fmla="*/ 0 w 640430"/>
                <a:gd name="connsiteY14" fmla="*/ 860612 h 860611"/>
                <a:gd name="connsiteX15" fmla="*/ 640431 w 640430"/>
                <a:gd name="connsiteY15" fmla="*/ 860612 h 860611"/>
                <a:gd name="connsiteX16" fmla="*/ 640431 w 640430"/>
                <a:gd name="connsiteY16" fmla="*/ 220181 h 86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0430" h="860611">
                  <a:moveTo>
                    <a:pt x="369479" y="220181"/>
                  </a:moveTo>
                  <a:cubicBezTo>
                    <a:pt x="373302" y="217400"/>
                    <a:pt x="376923" y="214356"/>
                    <a:pt x="380317" y="211067"/>
                  </a:cubicBezTo>
                  <a:cubicBezTo>
                    <a:pt x="383007" y="210040"/>
                    <a:pt x="385446" y="208444"/>
                    <a:pt x="387461" y="206387"/>
                  </a:cubicBezTo>
                  <a:cubicBezTo>
                    <a:pt x="417738" y="173940"/>
                    <a:pt x="427763" y="127493"/>
                    <a:pt x="413570" y="85444"/>
                  </a:cubicBezTo>
                  <a:lnTo>
                    <a:pt x="413570" y="81749"/>
                  </a:lnTo>
                  <a:cubicBezTo>
                    <a:pt x="390682" y="17697"/>
                    <a:pt x="320203" y="-15672"/>
                    <a:pt x="256150" y="7216"/>
                  </a:cubicBezTo>
                  <a:cubicBezTo>
                    <a:pt x="192097" y="30104"/>
                    <a:pt x="158728" y="100583"/>
                    <a:pt x="181616" y="164636"/>
                  </a:cubicBezTo>
                  <a:cubicBezTo>
                    <a:pt x="189452" y="186568"/>
                    <a:pt x="203347" y="205828"/>
                    <a:pt x="221688" y="220181"/>
                  </a:cubicBezTo>
                  <a:lnTo>
                    <a:pt x="0" y="220181"/>
                  </a:lnTo>
                  <a:lnTo>
                    <a:pt x="0" y="321172"/>
                  </a:lnTo>
                  <a:cubicBezTo>
                    <a:pt x="8173" y="320182"/>
                    <a:pt x="16400" y="319689"/>
                    <a:pt x="24632" y="319694"/>
                  </a:cubicBezTo>
                  <a:cubicBezTo>
                    <a:pt x="133463" y="319694"/>
                    <a:pt x="221688" y="407918"/>
                    <a:pt x="221688" y="516750"/>
                  </a:cubicBezTo>
                  <a:cubicBezTo>
                    <a:pt x="221688" y="625581"/>
                    <a:pt x="133463" y="713805"/>
                    <a:pt x="24632" y="713805"/>
                  </a:cubicBezTo>
                  <a:cubicBezTo>
                    <a:pt x="16395" y="713729"/>
                    <a:pt x="8168" y="713155"/>
                    <a:pt x="0" y="712081"/>
                  </a:cubicBezTo>
                  <a:lnTo>
                    <a:pt x="0" y="860612"/>
                  </a:lnTo>
                  <a:lnTo>
                    <a:pt x="640431" y="860612"/>
                  </a:lnTo>
                  <a:lnTo>
                    <a:pt x="640431" y="220181"/>
                  </a:lnTo>
                  <a:close/>
                </a:path>
              </a:pathLst>
            </a:custGeom>
            <a:solidFill>
              <a:srgbClr val="003F48"/>
            </a:solidFill>
            <a:ln w="24606" cap="flat">
              <a:noFill/>
              <a:prstDash val="solid"/>
              <a:miter/>
            </a:ln>
          </p:spPr>
          <p:txBody>
            <a:bodyPr rtlCol="0" anchor="ctr"/>
            <a:lstStyle/>
            <a:p>
              <a:endParaRPr lang="en-GB" sz="900"/>
            </a:p>
          </p:txBody>
        </p:sp>
        <p:sp>
          <p:nvSpPr>
            <p:cNvPr id="16" name="Freeform: Shape 15">
              <a:extLst>
                <a:ext uri="{FF2B5EF4-FFF2-40B4-BE49-F238E27FC236}">
                  <a16:creationId xmlns:a16="http://schemas.microsoft.com/office/drawing/2014/main" id="{A5E89520-ADE4-5910-3504-F31BF545B719}"/>
                </a:ext>
              </a:extLst>
            </p:cNvPr>
            <p:cNvSpPr/>
            <p:nvPr/>
          </p:nvSpPr>
          <p:spPr>
            <a:xfrm>
              <a:off x="2397264" y="2305657"/>
              <a:ext cx="689694" cy="911382"/>
            </a:xfrm>
            <a:custGeom>
              <a:avLst/>
              <a:gdLst>
                <a:gd name="connsiteX0" fmla="*/ 689695 w 689694"/>
                <a:gd name="connsiteY0" fmla="*/ 255680 h 911382"/>
                <a:gd name="connsiteX1" fmla="*/ 689695 w 689694"/>
                <a:gd name="connsiteY1" fmla="*/ 0 h 911382"/>
                <a:gd name="connsiteX2" fmla="*/ 0 w 689694"/>
                <a:gd name="connsiteY2" fmla="*/ 0 h 911382"/>
                <a:gd name="connsiteX3" fmla="*/ 0 w 689694"/>
                <a:gd name="connsiteY3" fmla="*/ 689695 h 911382"/>
                <a:gd name="connsiteX4" fmla="*/ 270951 w 689694"/>
                <a:gd name="connsiteY4" fmla="*/ 689695 h 911382"/>
                <a:gd name="connsiteX5" fmla="*/ 221688 w 689694"/>
                <a:gd name="connsiteY5" fmla="*/ 788222 h 911382"/>
                <a:gd name="connsiteX6" fmla="*/ 344847 w 689694"/>
                <a:gd name="connsiteY6" fmla="*/ 911382 h 911382"/>
                <a:gd name="connsiteX7" fmla="*/ 468007 w 689694"/>
                <a:gd name="connsiteY7" fmla="*/ 788222 h 911382"/>
                <a:gd name="connsiteX8" fmla="*/ 418743 w 689694"/>
                <a:gd name="connsiteY8" fmla="*/ 689695 h 911382"/>
                <a:gd name="connsiteX9" fmla="*/ 689695 w 689694"/>
                <a:gd name="connsiteY9" fmla="*/ 689695 h 911382"/>
                <a:gd name="connsiteX10" fmla="*/ 689695 w 689694"/>
                <a:gd name="connsiteY10" fmla="*/ 436478 h 911382"/>
                <a:gd name="connsiteX11" fmla="*/ 501260 w 689694"/>
                <a:gd name="connsiteY11" fmla="*/ 436478 h 911382"/>
                <a:gd name="connsiteX12" fmla="*/ 499152 w 689694"/>
                <a:gd name="connsiteY12" fmla="*/ 257788 h 911382"/>
                <a:gd name="connsiteX13" fmla="*/ 501260 w 689694"/>
                <a:gd name="connsiteY13" fmla="*/ 255680 h 911382"/>
                <a:gd name="connsiteX14" fmla="*/ 689695 w 689694"/>
                <a:gd name="connsiteY14" fmla="*/ 255680 h 91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9694" h="911382">
                  <a:moveTo>
                    <a:pt x="689695" y="255680"/>
                  </a:moveTo>
                  <a:lnTo>
                    <a:pt x="689695" y="0"/>
                  </a:lnTo>
                  <a:lnTo>
                    <a:pt x="0" y="0"/>
                  </a:lnTo>
                  <a:lnTo>
                    <a:pt x="0" y="689695"/>
                  </a:lnTo>
                  <a:lnTo>
                    <a:pt x="270951" y="689695"/>
                  </a:lnTo>
                  <a:cubicBezTo>
                    <a:pt x="239940" y="712955"/>
                    <a:pt x="221688" y="749457"/>
                    <a:pt x="221688" y="788222"/>
                  </a:cubicBezTo>
                  <a:cubicBezTo>
                    <a:pt x="221688" y="856241"/>
                    <a:pt x="276829" y="911382"/>
                    <a:pt x="344847" y="911382"/>
                  </a:cubicBezTo>
                  <a:cubicBezTo>
                    <a:pt x="412866" y="911382"/>
                    <a:pt x="468007" y="856241"/>
                    <a:pt x="468007" y="788222"/>
                  </a:cubicBezTo>
                  <a:cubicBezTo>
                    <a:pt x="468007" y="749457"/>
                    <a:pt x="449755" y="712955"/>
                    <a:pt x="418743" y="689695"/>
                  </a:cubicBezTo>
                  <a:lnTo>
                    <a:pt x="689695" y="689695"/>
                  </a:lnTo>
                  <a:lnTo>
                    <a:pt x="689695" y="436478"/>
                  </a:lnTo>
                  <a:cubicBezTo>
                    <a:pt x="636719" y="486188"/>
                    <a:pt x="554236" y="486188"/>
                    <a:pt x="501260" y="436478"/>
                  </a:cubicBezTo>
                  <a:cubicBezTo>
                    <a:pt x="451334" y="387717"/>
                    <a:pt x="450390" y="307715"/>
                    <a:pt x="499152" y="257788"/>
                  </a:cubicBezTo>
                  <a:cubicBezTo>
                    <a:pt x="499846" y="257076"/>
                    <a:pt x="500548" y="256374"/>
                    <a:pt x="501260" y="255680"/>
                  </a:cubicBezTo>
                  <a:cubicBezTo>
                    <a:pt x="554236" y="205970"/>
                    <a:pt x="636719" y="205970"/>
                    <a:pt x="689695" y="255680"/>
                  </a:cubicBezTo>
                  <a:close/>
                </a:path>
              </a:pathLst>
            </a:custGeom>
            <a:solidFill>
              <a:srgbClr val="003F48"/>
            </a:solidFill>
            <a:ln w="24606" cap="flat">
              <a:noFill/>
              <a:prstDash val="solid"/>
              <a:miter/>
            </a:ln>
          </p:spPr>
          <p:txBody>
            <a:bodyPr rtlCol="0" anchor="ctr"/>
            <a:lstStyle/>
            <a:p>
              <a:endParaRPr lang="en-GB" sz="900"/>
            </a:p>
          </p:txBody>
        </p:sp>
        <p:grpSp>
          <p:nvGrpSpPr>
            <p:cNvPr id="17" name="Group 16">
              <a:extLst>
                <a:ext uri="{FF2B5EF4-FFF2-40B4-BE49-F238E27FC236}">
                  <a16:creationId xmlns:a16="http://schemas.microsoft.com/office/drawing/2014/main" id="{A7791A60-44DA-A20C-7BD2-A9D6527CAD00}"/>
                </a:ext>
              </a:extLst>
            </p:cNvPr>
            <p:cNvGrpSpPr/>
            <p:nvPr/>
          </p:nvGrpSpPr>
          <p:grpSpPr>
            <a:xfrm>
              <a:off x="3094090" y="2191120"/>
              <a:ext cx="938890" cy="841673"/>
              <a:chOff x="3094090" y="2043474"/>
              <a:chExt cx="938890" cy="841673"/>
            </a:xfrm>
          </p:grpSpPr>
          <p:sp>
            <p:nvSpPr>
              <p:cNvPr id="13" name="Freeform: Shape 12">
                <a:extLst>
                  <a:ext uri="{FF2B5EF4-FFF2-40B4-BE49-F238E27FC236}">
                    <a16:creationId xmlns:a16="http://schemas.microsoft.com/office/drawing/2014/main" id="{BDE9DE10-660A-1EBF-FC7F-E7ED39B2F70E}"/>
                  </a:ext>
                </a:extLst>
              </p:cNvPr>
              <p:cNvSpPr/>
              <p:nvPr/>
            </p:nvSpPr>
            <p:spPr>
              <a:xfrm>
                <a:off x="3094090" y="2043474"/>
                <a:ext cx="938890" cy="841673"/>
              </a:xfrm>
              <a:custGeom>
                <a:avLst/>
                <a:gdLst>
                  <a:gd name="connsiteX0" fmla="*/ 95739 w 938890"/>
                  <a:gd name="connsiteY0" fmla="*/ 594369 h 841673"/>
                  <a:gd name="connsiteX1" fmla="*/ 95739 w 938890"/>
                  <a:gd name="connsiteY1" fmla="*/ 594369 h 841673"/>
                  <a:gd name="connsiteX2" fmla="*/ 234416 w 938890"/>
                  <a:gd name="connsiteY2" fmla="*/ 651761 h 841673"/>
                  <a:gd name="connsiteX3" fmla="*/ 408178 w 938890"/>
                  <a:gd name="connsiteY3" fmla="*/ 495942 h 841673"/>
                  <a:gd name="connsiteX4" fmla="*/ 551676 w 938890"/>
                  <a:gd name="connsiteY4" fmla="*/ 597571 h 841673"/>
                  <a:gd name="connsiteX5" fmla="*/ 522857 w 938890"/>
                  <a:gd name="connsiteY5" fmla="*/ 771226 h 841673"/>
                  <a:gd name="connsiteX6" fmla="*/ 689861 w 938890"/>
                  <a:gd name="connsiteY6" fmla="*/ 840442 h 841673"/>
                  <a:gd name="connsiteX7" fmla="*/ 692817 w 938890"/>
                  <a:gd name="connsiteY7" fmla="*/ 841674 h 841673"/>
                  <a:gd name="connsiteX8" fmla="*/ 938890 w 938890"/>
                  <a:gd name="connsiteY8" fmla="*/ 246319 h 841673"/>
                  <a:gd name="connsiteX9" fmla="*/ 341812 w 938890"/>
                  <a:gd name="connsiteY9" fmla="*/ 0 h 841673"/>
                  <a:gd name="connsiteX10" fmla="*/ 248949 w 938890"/>
                  <a:gd name="connsiteY10" fmla="*/ 228338 h 841673"/>
                  <a:gd name="connsiteX11" fmla="*/ 248949 w 938890"/>
                  <a:gd name="connsiteY11" fmla="*/ 228338 h 841673"/>
                  <a:gd name="connsiteX12" fmla="*/ 241806 w 938890"/>
                  <a:gd name="connsiteY12" fmla="*/ 245334 h 841673"/>
                  <a:gd name="connsiteX13" fmla="*/ 239835 w 938890"/>
                  <a:gd name="connsiteY13" fmla="*/ 237452 h 841673"/>
                  <a:gd name="connsiteX14" fmla="*/ 72831 w 938890"/>
                  <a:gd name="connsiteY14" fmla="*/ 168236 h 841673"/>
                  <a:gd name="connsiteX15" fmla="*/ 7064 w 938890"/>
                  <a:gd name="connsiteY15" fmla="*/ 230555 h 841673"/>
                  <a:gd name="connsiteX16" fmla="*/ 85864 w 938890"/>
                  <a:gd name="connsiteY16" fmla="*/ 392884 h 841673"/>
                  <a:gd name="connsiteX17" fmla="*/ 176531 w 938890"/>
                  <a:gd name="connsiteY17" fmla="*/ 390170 h 841673"/>
                  <a:gd name="connsiteX18" fmla="*/ 184414 w 938890"/>
                  <a:gd name="connsiteY18" fmla="*/ 386968 h 841673"/>
                  <a:gd name="connsiteX19" fmla="*/ 179734 w 938890"/>
                  <a:gd name="connsiteY19" fmla="*/ 398299 h 841673"/>
                  <a:gd name="connsiteX20" fmla="*/ 179734 w 938890"/>
                  <a:gd name="connsiteY20" fmla="*/ 398299 h 84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8890" h="841673">
                    <a:moveTo>
                      <a:pt x="95739" y="594369"/>
                    </a:moveTo>
                    <a:lnTo>
                      <a:pt x="95739" y="594369"/>
                    </a:lnTo>
                    <a:lnTo>
                      <a:pt x="234416" y="651761"/>
                    </a:lnTo>
                    <a:cubicBezTo>
                      <a:pt x="239370" y="560751"/>
                      <a:pt x="317165" y="490989"/>
                      <a:pt x="408178" y="495942"/>
                    </a:cubicBezTo>
                    <a:cubicBezTo>
                      <a:pt x="471578" y="499393"/>
                      <a:pt x="527377" y="538910"/>
                      <a:pt x="551676" y="597571"/>
                    </a:cubicBezTo>
                    <a:cubicBezTo>
                      <a:pt x="575187" y="656304"/>
                      <a:pt x="564078" y="723236"/>
                      <a:pt x="522857" y="771226"/>
                    </a:cubicBezTo>
                    <a:lnTo>
                      <a:pt x="689861" y="840442"/>
                    </a:lnTo>
                    <a:lnTo>
                      <a:pt x="692817" y="841674"/>
                    </a:lnTo>
                    <a:lnTo>
                      <a:pt x="938890" y="246319"/>
                    </a:lnTo>
                    <a:lnTo>
                      <a:pt x="341812" y="0"/>
                    </a:lnTo>
                    <a:lnTo>
                      <a:pt x="248949" y="228338"/>
                    </a:lnTo>
                    <a:lnTo>
                      <a:pt x="248949" y="228338"/>
                    </a:lnTo>
                    <a:lnTo>
                      <a:pt x="241806" y="245334"/>
                    </a:lnTo>
                    <a:lnTo>
                      <a:pt x="239835" y="237452"/>
                    </a:lnTo>
                    <a:cubicBezTo>
                      <a:pt x="212723" y="172330"/>
                      <a:pt x="138061" y="141385"/>
                      <a:pt x="72831" y="168236"/>
                    </a:cubicBezTo>
                    <a:cubicBezTo>
                      <a:pt x="44233" y="180584"/>
                      <a:pt x="20931" y="202662"/>
                      <a:pt x="7064" y="230555"/>
                    </a:cubicBezTo>
                    <a:cubicBezTo>
                      <a:pt x="-16002" y="297140"/>
                      <a:pt x="19276" y="369819"/>
                      <a:pt x="85864" y="392884"/>
                    </a:cubicBezTo>
                    <a:cubicBezTo>
                      <a:pt x="115397" y="403117"/>
                      <a:pt x="147660" y="402151"/>
                      <a:pt x="176531" y="390170"/>
                    </a:cubicBezTo>
                    <a:lnTo>
                      <a:pt x="184414" y="386968"/>
                    </a:lnTo>
                    <a:lnTo>
                      <a:pt x="179734" y="398299"/>
                    </a:lnTo>
                    <a:lnTo>
                      <a:pt x="179734" y="398299"/>
                    </a:lnTo>
                    <a:close/>
                  </a:path>
                </a:pathLst>
              </a:custGeom>
              <a:solidFill>
                <a:srgbClr val="003F48"/>
              </a:solidFill>
              <a:ln w="24606" cap="flat">
                <a:noFill/>
                <a:prstDash val="solid"/>
                <a:miter/>
              </a:ln>
            </p:spPr>
            <p:txBody>
              <a:bodyPr rtlCol="0" anchor="ctr"/>
              <a:lstStyle/>
              <a:p>
                <a:endParaRPr lang="en-GB" sz="900"/>
              </a:p>
            </p:txBody>
          </p:sp>
          <p:sp>
            <p:nvSpPr>
              <p:cNvPr id="8" name="Rectangle 7">
                <a:extLst>
                  <a:ext uri="{FF2B5EF4-FFF2-40B4-BE49-F238E27FC236}">
                    <a16:creationId xmlns:a16="http://schemas.microsoft.com/office/drawing/2014/main" id="{FE94D689-3E11-6F33-BDAB-78633435101B}"/>
                  </a:ext>
                </a:extLst>
              </p:cNvPr>
              <p:cNvSpPr>
                <a:spLocks noChangeAspect="1"/>
              </p:cNvSpPr>
              <p:nvPr/>
            </p:nvSpPr>
            <p:spPr>
              <a:xfrm rot="1320000">
                <a:off x="3393495" y="2163287"/>
                <a:ext cx="595839" cy="1613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r>
                  <a:rPr lang="en-GB" sz="900" b="1" dirty="0">
                    <a:latin typeface="Avenir LT Pro 65 Medium" panose="020B0603020203020204" pitchFamily="34" charset="0"/>
                  </a:rPr>
                  <a:t>SERVICE</a:t>
                </a:r>
              </a:p>
            </p:txBody>
          </p:sp>
        </p:grpSp>
        <p:sp>
          <p:nvSpPr>
            <p:cNvPr id="3" name="Rectangle 2">
              <a:extLst>
                <a:ext uri="{FF2B5EF4-FFF2-40B4-BE49-F238E27FC236}">
                  <a16:creationId xmlns:a16="http://schemas.microsoft.com/office/drawing/2014/main" id="{5646FDBC-CA74-C417-2AEB-8D8D8210DD98}"/>
                </a:ext>
              </a:extLst>
            </p:cNvPr>
            <p:cNvSpPr>
              <a:spLocks noChangeAspect="1"/>
            </p:cNvSpPr>
            <p:nvPr/>
          </p:nvSpPr>
          <p:spPr>
            <a:xfrm>
              <a:off x="2439654" y="3585911"/>
              <a:ext cx="603578" cy="1071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900" b="1" dirty="0">
                  <a:latin typeface="Avenir LT Pro 65 Medium" panose="020B0603020203020204" pitchFamily="34" charset="0"/>
                </a:rPr>
                <a:t>PRODUCT</a:t>
              </a:r>
            </a:p>
          </p:txBody>
        </p:sp>
        <p:sp>
          <p:nvSpPr>
            <p:cNvPr id="4" name="Rectangle 3">
              <a:extLst>
                <a:ext uri="{FF2B5EF4-FFF2-40B4-BE49-F238E27FC236}">
                  <a16:creationId xmlns:a16="http://schemas.microsoft.com/office/drawing/2014/main" id="{CC8DA577-4ABC-4F2C-98DD-52B1DB54D57C}"/>
                </a:ext>
              </a:extLst>
            </p:cNvPr>
            <p:cNvSpPr>
              <a:spLocks noChangeAspect="1"/>
            </p:cNvSpPr>
            <p:nvPr/>
          </p:nvSpPr>
          <p:spPr>
            <a:xfrm>
              <a:off x="3309893" y="3551951"/>
              <a:ext cx="437454" cy="1577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r>
                <a:rPr lang="en-GB" sz="900" b="1" dirty="0">
                  <a:latin typeface="Avenir LT Pro 65 Medium" panose="020B0603020203020204" pitchFamily="34" charset="0"/>
                </a:rPr>
                <a:t>PRICE</a:t>
              </a:r>
            </a:p>
          </p:txBody>
        </p:sp>
        <p:sp>
          <p:nvSpPr>
            <p:cNvPr id="23" name="Rectangle 22">
              <a:extLst>
                <a:ext uri="{FF2B5EF4-FFF2-40B4-BE49-F238E27FC236}">
                  <a16:creationId xmlns:a16="http://schemas.microsoft.com/office/drawing/2014/main" id="{F49B5627-4B45-FF34-8BE5-7A96D68C71C8}"/>
                </a:ext>
              </a:extLst>
            </p:cNvPr>
            <p:cNvSpPr>
              <a:spLocks noChangeAspect="1"/>
            </p:cNvSpPr>
            <p:nvPr/>
          </p:nvSpPr>
          <p:spPr>
            <a:xfrm>
              <a:off x="2439655" y="2314897"/>
              <a:ext cx="603578" cy="1870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900" b="1" dirty="0">
                  <a:latin typeface="Avenir LT Pro 65 Medium" panose="020B0603020203020204" pitchFamily="34" charset="0"/>
                </a:rPr>
                <a:t>BRAND</a:t>
              </a:r>
            </a:p>
          </p:txBody>
        </p:sp>
      </p:grpSp>
      <p:sp>
        <p:nvSpPr>
          <p:cNvPr id="11" name="TextBox 10">
            <a:extLst>
              <a:ext uri="{FF2B5EF4-FFF2-40B4-BE49-F238E27FC236}">
                <a16:creationId xmlns:a16="http://schemas.microsoft.com/office/drawing/2014/main" id="{B6D09D96-4F00-942A-F9DE-CD5F63C22976}"/>
              </a:ext>
            </a:extLst>
          </p:cNvPr>
          <p:cNvSpPr txBox="1"/>
          <p:nvPr/>
        </p:nvSpPr>
        <p:spPr>
          <a:xfrm>
            <a:off x="339683" y="1288531"/>
            <a:ext cx="2828174" cy="1138773"/>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pPr>
              <a:spcAft>
                <a:spcPts val="600"/>
              </a:spcAft>
            </a:pPr>
            <a:r>
              <a:rPr lang="en-GB" sz="900" dirty="0"/>
              <a:t>CX is about orchestrating resources to manage how a customer feels when transacting and interacting with the business through any channel, not just digital.</a:t>
            </a:r>
          </a:p>
          <a:p>
            <a:pPr>
              <a:spcAft>
                <a:spcPts val="600"/>
              </a:spcAft>
            </a:pPr>
            <a:r>
              <a:rPr lang="en-GB" sz="900" dirty="0"/>
              <a:t>It’s a holistic approach that encompasses everything a business does to deliver superior experiences, value, and growth for its customers through its brand, products, service and pricing.</a:t>
            </a:r>
          </a:p>
        </p:txBody>
      </p:sp>
    </p:spTree>
    <p:extLst>
      <p:ext uri="{BB962C8B-B14F-4D97-AF65-F5344CB8AC3E}">
        <p14:creationId xmlns:p14="http://schemas.microsoft.com/office/powerpoint/2010/main" val="40874377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3C5D73C-D612-9EED-AA69-EA97348F625F}"/>
              </a:ext>
            </a:extLst>
          </p:cNvPr>
          <p:cNvSpPr txBox="1">
            <a:spLocks/>
          </p:cNvSpPr>
          <p:nvPr/>
        </p:nvSpPr>
        <p:spPr>
          <a:xfrm>
            <a:off x="340029" y="792683"/>
            <a:ext cx="402020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GET THE TIMING RIGHT </a:t>
            </a:r>
          </a:p>
        </p:txBody>
      </p:sp>
      <p:sp>
        <p:nvSpPr>
          <p:cNvPr id="23" name="Rectangle 22">
            <a:extLst>
              <a:ext uri="{FF2B5EF4-FFF2-40B4-BE49-F238E27FC236}">
                <a16:creationId xmlns:a16="http://schemas.microsoft.com/office/drawing/2014/main" id="{402B8E10-2EA3-46EE-8442-E0A1010BAA63}"/>
              </a:ext>
            </a:extLst>
          </p:cNvPr>
          <p:cNvSpPr/>
          <p:nvPr/>
        </p:nvSpPr>
        <p:spPr>
          <a:xfrm>
            <a:off x="340029" y="1218715"/>
            <a:ext cx="5505961" cy="2076936"/>
          </a:xfrm>
          <a:prstGeom prst="rect">
            <a:avLst/>
          </a:prstGeom>
        </p:spPr>
        <p:txBody>
          <a:bodyPr wrap="square" lIns="0" numCol="1" spcCol="360000">
            <a:noAutofit/>
          </a:bodyPr>
          <a:lstStyle/>
          <a:p>
            <a:pPr>
              <a:spcAft>
                <a:spcPts val="600"/>
              </a:spcAft>
            </a:pPr>
            <a:r>
              <a:rPr lang="en-GB" sz="900" dirty="0">
                <a:latin typeface="Avenir LT Pro 65 Medium" panose="020B0603020203020204" pitchFamily="34" charset="0"/>
              </a:rPr>
              <a:t>Do random acts of kindness to spontaneously reward customers when they are not expecting it, but make sure the timing is appropriate so, don’t try and delight before solving an issue. </a:t>
            </a:r>
          </a:p>
          <a:p>
            <a:pPr>
              <a:spcAft>
                <a:spcPts val="600"/>
              </a:spcAft>
            </a:pPr>
            <a:r>
              <a:rPr lang="en-GB" sz="900" dirty="0">
                <a:latin typeface="Avenir LT Pro 65 Medium" panose="020B0603020203020204" pitchFamily="34" charset="0"/>
              </a:rPr>
              <a:t>However, if the customer is having a bad day, for example, a small gesture of kindness can make a big difference. </a:t>
            </a:r>
          </a:p>
          <a:p>
            <a:pPr>
              <a:spcAft>
                <a:spcPts val="600"/>
              </a:spcAft>
              <a:buClr>
                <a:srgbClr val="003F48"/>
              </a:buClr>
            </a:pPr>
            <a:r>
              <a:rPr lang="en-GB" sz="900" dirty="0">
                <a:latin typeface="Avenir LT Pro 65 Medium" panose="020B0603020203020204" pitchFamily="34" charset="0"/>
              </a:rPr>
              <a:t>Make sure the timing is now – wow moments are nearly always in-the-moment, not in 2 weeks’ time. E.g. if a customer says they like a particular treat, surprise them by sending it immediately, not after ‘n’ internal approvals. </a:t>
            </a:r>
          </a:p>
          <a:p>
            <a:pPr>
              <a:spcAft>
                <a:spcPts val="600"/>
              </a:spcAft>
              <a:buClr>
                <a:srgbClr val="003F48"/>
              </a:buClr>
            </a:pPr>
            <a:r>
              <a:rPr lang="en-GB" sz="900" dirty="0">
                <a:latin typeface="Avenir LT Pro 65 Medium" panose="020B0603020203020204" pitchFamily="34" charset="0"/>
              </a:rPr>
              <a:t>It’s better to focus on quality over quantity as a small, thoughtful gesture is more effective than a generic giveaway. Also, don’t overdo the moments of delight as customers can come to expect them, which diminishes their value over time.</a:t>
            </a:r>
          </a:p>
          <a:p>
            <a:pPr>
              <a:spcAft>
                <a:spcPts val="600"/>
              </a:spcAft>
              <a:buClr>
                <a:srgbClr val="003F48"/>
              </a:buClr>
            </a:pPr>
            <a:r>
              <a:rPr lang="en-GB" sz="900" dirty="0">
                <a:latin typeface="Avenir LT Pro 65 Medium" panose="020B0603020203020204" pitchFamily="34" charset="0"/>
              </a:rPr>
              <a:t>As a starting point, concentrate on the moments that are most intense for customers, i.e., the peaks and the end point</a:t>
            </a:r>
          </a:p>
        </p:txBody>
      </p:sp>
      <p:sp>
        <p:nvSpPr>
          <p:cNvPr id="4" name="Slide Number Placeholder 5">
            <a:extLst>
              <a:ext uri="{FF2B5EF4-FFF2-40B4-BE49-F238E27FC236}">
                <a16:creationId xmlns:a16="http://schemas.microsoft.com/office/drawing/2014/main" id="{AE72E247-7F82-C7B2-AF1F-1D11C2250D4E}"/>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60</a:t>
            </a:fld>
            <a:endParaRPr lang="en-GB" sz="754" dirty="0">
              <a:latin typeface="Avenir LT Pro 65 Medium" panose="020B0603020203020204" pitchFamily="34" charset="0"/>
            </a:endParaRPr>
          </a:p>
        </p:txBody>
      </p:sp>
      <p:sp>
        <p:nvSpPr>
          <p:cNvPr id="8" name="TextBox 7">
            <a:extLst>
              <a:ext uri="{FF2B5EF4-FFF2-40B4-BE49-F238E27FC236}">
                <a16:creationId xmlns:a16="http://schemas.microsoft.com/office/drawing/2014/main" id="{7866C847-2D0F-FEEE-080D-0BEA082112F1}"/>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pic>
        <p:nvPicPr>
          <p:cNvPr id="9" name="Picture 8">
            <a:extLst>
              <a:ext uri="{FF2B5EF4-FFF2-40B4-BE49-F238E27FC236}">
                <a16:creationId xmlns:a16="http://schemas.microsoft.com/office/drawing/2014/main" id="{9EA26425-534B-D74B-2592-BBD5000A106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10" name="Straight Connector 9">
            <a:extLst>
              <a:ext uri="{FF2B5EF4-FFF2-40B4-BE49-F238E27FC236}">
                <a16:creationId xmlns:a16="http://schemas.microsoft.com/office/drawing/2014/main" id="{782CBF88-226B-F5C9-BC35-D00F09F2D940}"/>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EC9EDBC-AB3B-2389-70B2-E190200BAE32}"/>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42320915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3C5D73C-D612-9EED-AA69-EA97348F625F}"/>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RELEVANCE IS CRUCIAL</a:t>
            </a:r>
          </a:p>
        </p:txBody>
      </p:sp>
      <p:sp>
        <p:nvSpPr>
          <p:cNvPr id="23" name="Rectangle 22">
            <a:extLst>
              <a:ext uri="{FF2B5EF4-FFF2-40B4-BE49-F238E27FC236}">
                <a16:creationId xmlns:a16="http://schemas.microsoft.com/office/drawing/2014/main" id="{402B8E10-2EA3-46EE-8442-E0A1010BAA63}"/>
              </a:ext>
            </a:extLst>
          </p:cNvPr>
          <p:cNvSpPr/>
          <p:nvPr/>
        </p:nvSpPr>
        <p:spPr>
          <a:xfrm>
            <a:off x="475916" y="1218715"/>
            <a:ext cx="5567712" cy="2076936"/>
          </a:xfrm>
          <a:prstGeom prst="rect">
            <a:avLst/>
          </a:prstGeom>
        </p:spPr>
        <p:txBody>
          <a:bodyPr wrap="square" lIns="0" numCol="1" spcCol="360000">
            <a:noAutofit/>
          </a:bodyPr>
          <a:lstStyle/>
          <a:p>
            <a:pPr>
              <a:spcAft>
                <a:spcPts val="600"/>
              </a:spcAft>
              <a:buClr>
                <a:srgbClr val="003F48"/>
              </a:buClr>
            </a:pPr>
            <a:r>
              <a:rPr lang="en-GB" sz="900" dirty="0">
                <a:latin typeface="Avenir LT Pro 65 Medium" panose="020B0603020203020204" pitchFamily="34" charset="0"/>
              </a:rPr>
              <a:t>Wow moments should be relevant to the customer’s situation. E.g., if someone is queuing for a long time, a free drink or discount voucher would be a welcome surprise, but a free pen would not…unless they need to fill in a form along the way.</a:t>
            </a:r>
          </a:p>
          <a:p>
            <a:pPr>
              <a:spcAft>
                <a:spcPts val="600"/>
              </a:spcAft>
              <a:buClr>
                <a:srgbClr val="003F48"/>
              </a:buClr>
            </a:pPr>
            <a:r>
              <a:rPr lang="en-GB" sz="900" dirty="0">
                <a:latin typeface="Avenir LT Pro 65 Medium" panose="020B0603020203020204" pitchFamily="34" charset="0"/>
              </a:rPr>
              <a:t>People appreciate feeling special so, a meaningful moment could be something as simple as using their name, remembering their preferences or a handwritten thank-you note. Personalisation is key: The more targeted your surprise, the greater the impact.</a:t>
            </a:r>
          </a:p>
          <a:p>
            <a:pPr>
              <a:spcAft>
                <a:spcPts val="600"/>
              </a:spcAft>
              <a:buClr>
                <a:srgbClr val="003F48"/>
              </a:buClr>
            </a:pPr>
            <a:r>
              <a:rPr lang="en-GB" sz="900" dirty="0">
                <a:latin typeface="Avenir LT Pro 65 Medium" panose="020B0603020203020204" pitchFamily="34" charset="0"/>
              </a:rPr>
              <a:t>Celebrate milestones: Keep track of birthdays, anniversaries, or other special occasions for your customers. A handwritten note, a small gift, or a discount code can go a long way.</a:t>
            </a:r>
          </a:p>
          <a:p>
            <a:pPr>
              <a:spcAft>
                <a:spcPts val="600"/>
              </a:spcAft>
              <a:buClr>
                <a:srgbClr val="003F48"/>
              </a:buClr>
            </a:pPr>
            <a:r>
              <a:rPr lang="en-GB" sz="900" dirty="0">
                <a:latin typeface="Avenir LT Pro 65 Medium" panose="020B0603020203020204" pitchFamily="34" charset="0"/>
              </a:rPr>
              <a:t>People can tell when something is fake, and it's important to be sincere and authentic so, don’t force a wow moment, instead let it happen naturally when it’s the right thing to do in the moment.</a:t>
            </a:r>
          </a:p>
        </p:txBody>
      </p:sp>
      <p:sp>
        <p:nvSpPr>
          <p:cNvPr id="5" name="TextBox 4">
            <a:extLst>
              <a:ext uri="{FF2B5EF4-FFF2-40B4-BE49-F238E27FC236}">
                <a16:creationId xmlns:a16="http://schemas.microsoft.com/office/drawing/2014/main" id="{E29AA88A-8120-8E9F-33D7-7887F05F55B8}"/>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6" name="Slide Number Placeholder 5">
            <a:extLst>
              <a:ext uri="{FF2B5EF4-FFF2-40B4-BE49-F238E27FC236}">
                <a16:creationId xmlns:a16="http://schemas.microsoft.com/office/drawing/2014/main" id="{CE241D05-A315-4B10-C6F3-7AB2BE69C18A}"/>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61</a:t>
            </a:fld>
            <a:endParaRPr lang="en-GB" sz="754" b="1">
              <a:solidFill>
                <a:schemeClr val="tx1"/>
              </a:solidFill>
              <a:latin typeface="Avenir LT Pro 65 Medium" panose="020B0603020203020204" pitchFamily="34" charset="0"/>
            </a:endParaRPr>
          </a:p>
        </p:txBody>
      </p:sp>
      <p:pic>
        <p:nvPicPr>
          <p:cNvPr id="7" name="Picture 6">
            <a:extLst>
              <a:ext uri="{FF2B5EF4-FFF2-40B4-BE49-F238E27FC236}">
                <a16:creationId xmlns:a16="http://schemas.microsoft.com/office/drawing/2014/main" id="{FA3755AF-11AE-93F8-549C-9D8E8DA7A4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13" name="Straight Connector 12">
            <a:extLst>
              <a:ext uri="{FF2B5EF4-FFF2-40B4-BE49-F238E27FC236}">
                <a16:creationId xmlns:a16="http://schemas.microsoft.com/office/drawing/2014/main" id="{184FBD58-8FDD-FC9C-15EF-553A8633F23B}"/>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2EA5D98-2A78-11F4-885C-213E4488719A}"/>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7529379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3C5D73C-D612-9EED-AA69-EA97348F625F}"/>
              </a:ext>
            </a:extLst>
          </p:cNvPr>
          <p:cNvSpPr txBox="1">
            <a:spLocks/>
          </p:cNvSpPr>
          <p:nvPr/>
        </p:nvSpPr>
        <p:spPr>
          <a:xfrm>
            <a:off x="340029" y="792683"/>
            <a:ext cx="402020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OVER-DELIVER ON PROMISES</a:t>
            </a:r>
          </a:p>
        </p:txBody>
      </p:sp>
      <p:sp>
        <p:nvSpPr>
          <p:cNvPr id="23" name="Rectangle 22">
            <a:extLst>
              <a:ext uri="{FF2B5EF4-FFF2-40B4-BE49-F238E27FC236}">
                <a16:creationId xmlns:a16="http://schemas.microsoft.com/office/drawing/2014/main" id="{402B8E10-2EA3-46EE-8442-E0A1010BAA63}"/>
              </a:ext>
            </a:extLst>
          </p:cNvPr>
          <p:cNvSpPr/>
          <p:nvPr/>
        </p:nvSpPr>
        <p:spPr>
          <a:xfrm>
            <a:off x="340029" y="1218715"/>
            <a:ext cx="5505961" cy="2138568"/>
          </a:xfrm>
          <a:prstGeom prst="rect">
            <a:avLst/>
          </a:prstGeom>
        </p:spPr>
        <p:txBody>
          <a:bodyPr wrap="square" lIns="0" numCol="1" spcCol="360000">
            <a:noAutofit/>
          </a:bodyPr>
          <a:lstStyle/>
          <a:p>
            <a:pPr>
              <a:spcAft>
                <a:spcPts val="600"/>
              </a:spcAft>
              <a:buClr>
                <a:srgbClr val="003F48"/>
              </a:buClr>
            </a:pPr>
            <a:r>
              <a:rPr lang="en-GB" sz="900" dirty="0">
                <a:latin typeface="Avenir LT Pro 65 Medium" panose="020B0603020203020204" pitchFamily="34" charset="0"/>
              </a:rPr>
              <a:t>As the adage goes, it’s better to under-promise and over-deliver so, if you make promises, make sure they are kept. It’s not what you’ve got, but how you use it so, even small budgets and small efforts can add up to big wow effects. </a:t>
            </a:r>
          </a:p>
          <a:p>
            <a:pPr>
              <a:spcAft>
                <a:spcPts val="600"/>
              </a:spcAft>
              <a:buClr>
                <a:srgbClr val="003F48"/>
              </a:buClr>
            </a:pPr>
            <a:r>
              <a:rPr lang="en-GB" sz="900" dirty="0">
                <a:latin typeface="Avenir LT Pro 65 Medium" panose="020B0603020203020204" pitchFamily="34" charset="0"/>
              </a:rPr>
              <a:t>For example:</a:t>
            </a:r>
          </a:p>
          <a:p>
            <a:pPr marL="171450" indent="-17145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a friendly smile from a customer service representative.</a:t>
            </a:r>
          </a:p>
          <a:p>
            <a:pPr marL="171450" indent="-17145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a well-placed thank-you note.</a:t>
            </a:r>
          </a:p>
          <a:p>
            <a:pPr marL="171450" indent="-17145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proactively solving issues before the customer is aware of them.</a:t>
            </a:r>
          </a:p>
          <a:p>
            <a:pPr marL="171450" indent="-17145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offering a simple concierge service whether you’re a hotel or not.</a:t>
            </a:r>
          </a:p>
          <a:p>
            <a:pPr marL="171450" indent="-17145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customers hate rules when they work against their personal situation so, if you can, flex to show empathy to their circumstances.</a:t>
            </a:r>
          </a:p>
          <a:p>
            <a:pPr>
              <a:spcAft>
                <a:spcPts val="600"/>
              </a:spcAft>
              <a:buClr>
                <a:srgbClr val="003F48"/>
              </a:buClr>
            </a:pPr>
            <a:r>
              <a:rPr lang="en-GB" sz="900" dirty="0">
                <a:latin typeface="Avenir LT Pro 65 Medium" panose="020B0603020203020204" pitchFamily="34" charset="0"/>
              </a:rPr>
              <a:t>Another way to over-deliver is to reward advocates and loyal customers rather than incentivise loyalty and advocacy, or give more value than the customer expects, whether monetary or otherwise. For example, upgrade their experience by offering a free sample, a complimentary add-on, or same-day delivery for no extra charge. </a:t>
            </a:r>
          </a:p>
        </p:txBody>
      </p:sp>
      <p:sp>
        <p:nvSpPr>
          <p:cNvPr id="4" name="Slide Number Placeholder 5">
            <a:extLst>
              <a:ext uri="{FF2B5EF4-FFF2-40B4-BE49-F238E27FC236}">
                <a16:creationId xmlns:a16="http://schemas.microsoft.com/office/drawing/2014/main" id="{AE72E247-7F82-C7B2-AF1F-1D11C2250D4E}"/>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62</a:t>
            </a:fld>
            <a:endParaRPr lang="en-GB" sz="754" dirty="0">
              <a:latin typeface="Avenir LT Pro 65 Medium" panose="020B0603020203020204" pitchFamily="34" charset="0"/>
            </a:endParaRPr>
          </a:p>
        </p:txBody>
      </p:sp>
      <p:sp>
        <p:nvSpPr>
          <p:cNvPr id="8" name="TextBox 7">
            <a:extLst>
              <a:ext uri="{FF2B5EF4-FFF2-40B4-BE49-F238E27FC236}">
                <a16:creationId xmlns:a16="http://schemas.microsoft.com/office/drawing/2014/main" id="{7866C847-2D0F-FEEE-080D-0BEA082112F1}"/>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pic>
        <p:nvPicPr>
          <p:cNvPr id="9" name="Picture 8">
            <a:extLst>
              <a:ext uri="{FF2B5EF4-FFF2-40B4-BE49-F238E27FC236}">
                <a16:creationId xmlns:a16="http://schemas.microsoft.com/office/drawing/2014/main" id="{9EA26425-534B-D74B-2592-BBD5000A106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10" name="Straight Connector 9">
            <a:extLst>
              <a:ext uri="{FF2B5EF4-FFF2-40B4-BE49-F238E27FC236}">
                <a16:creationId xmlns:a16="http://schemas.microsoft.com/office/drawing/2014/main" id="{782CBF88-226B-F5C9-BC35-D00F09F2D940}"/>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EC9EDBC-AB3B-2389-70B2-E190200BAE32}"/>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5685731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3C5D73C-D612-9EED-AA69-EA97348F625F}"/>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LISTEN AND LEARN</a:t>
            </a:r>
          </a:p>
        </p:txBody>
      </p:sp>
      <p:sp>
        <p:nvSpPr>
          <p:cNvPr id="23" name="Rectangle 22">
            <a:extLst>
              <a:ext uri="{FF2B5EF4-FFF2-40B4-BE49-F238E27FC236}">
                <a16:creationId xmlns:a16="http://schemas.microsoft.com/office/drawing/2014/main" id="{402B8E10-2EA3-46EE-8442-E0A1010BAA63}"/>
              </a:ext>
            </a:extLst>
          </p:cNvPr>
          <p:cNvSpPr/>
          <p:nvPr/>
        </p:nvSpPr>
        <p:spPr>
          <a:xfrm>
            <a:off x="475916" y="1218715"/>
            <a:ext cx="5567712" cy="2076936"/>
          </a:xfrm>
          <a:prstGeom prst="rect">
            <a:avLst/>
          </a:prstGeom>
        </p:spPr>
        <p:txBody>
          <a:bodyPr wrap="square" lIns="0" numCol="1" spcCol="360000">
            <a:noAutofit/>
          </a:bodyPr>
          <a:lstStyle/>
          <a:p>
            <a:pPr>
              <a:spcAft>
                <a:spcPts val="600"/>
              </a:spcAft>
            </a:pPr>
            <a:r>
              <a:rPr lang="en-GB" sz="900" dirty="0">
                <a:latin typeface="Avenir LT Pro 65 Medium" panose="020B0603020203020204" pitchFamily="34" charset="0"/>
              </a:rPr>
              <a:t>Listen to the little things that customers say they are concerned about or interested in and do something positive to help or acknowledge their interests. For example, did a customer mention a recent trip or hobby? Send them a relevant postcard or a small gift related to their interest to show you pay attention, care and add a personal touch.</a:t>
            </a:r>
          </a:p>
          <a:p>
            <a:pPr>
              <a:spcAft>
                <a:spcPts val="600"/>
              </a:spcAft>
              <a:buClr>
                <a:srgbClr val="003F48"/>
              </a:buClr>
            </a:pPr>
            <a:r>
              <a:rPr lang="en-GB" sz="900" dirty="0">
                <a:latin typeface="Avenir LT Pro 65 Medium" panose="020B0603020203020204" pitchFamily="34" charset="0"/>
              </a:rPr>
              <a:t>Make it easy for customers to express their opinions and give feedback, then show how you are acting on the information. Even responding personally to a specific customer’s issue or suggestion can make a big difference.</a:t>
            </a:r>
          </a:p>
          <a:p>
            <a:pPr>
              <a:spcAft>
                <a:spcPts val="600"/>
              </a:spcAft>
              <a:buClr>
                <a:srgbClr val="003F48"/>
              </a:buClr>
            </a:pPr>
            <a:r>
              <a:rPr lang="en-GB" sz="900" dirty="0">
                <a:latin typeface="Avenir LT Pro 65 Medium" panose="020B0603020203020204" pitchFamily="34" charset="0"/>
              </a:rPr>
              <a:t>Innovation is good and there are endless possibilities for creating wow moments so, don't be afraid to try something novel. However, not every attempt to create a wow moment will be successful. The important thing is to keep trying, ask for feedback, and learn from mistakes.</a:t>
            </a:r>
          </a:p>
          <a:p>
            <a:pPr>
              <a:spcAft>
                <a:spcPts val="600"/>
              </a:spcAft>
              <a:buClr>
                <a:srgbClr val="003F48"/>
              </a:buClr>
            </a:pPr>
            <a:r>
              <a:rPr lang="en-GB" sz="900" dirty="0">
                <a:latin typeface="Avenir LT Pro 65 Medium" panose="020B0603020203020204" pitchFamily="34" charset="0"/>
              </a:rPr>
              <a:t>Also, keep track of your surprise and delight efforts and see how they impact customer satisfaction and loyalty.</a:t>
            </a:r>
          </a:p>
        </p:txBody>
      </p:sp>
      <p:sp>
        <p:nvSpPr>
          <p:cNvPr id="5" name="TextBox 4">
            <a:extLst>
              <a:ext uri="{FF2B5EF4-FFF2-40B4-BE49-F238E27FC236}">
                <a16:creationId xmlns:a16="http://schemas.microsoft.com/office/drawing/2014/main" id="{E29AA88A-8120-8E9F-33D7-7887F05F55B8}"/>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6" name="Slide Number Placeholder 5">
            <a:extLst>
              <a:ext uri="{FF2B5EF4-FFF2-40B4-BE49-F238E27FC236}">
                <a16:creationId xmlns:a16="http://schemas.microsoft.com/office/drawing/2014/main" id="{CE241D05-A315-4B10-C6F3-7AB2BE69C18A}"/>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63</a:t>
            </a:fld>
            <a:endParaRPr lang="en-GB" sz="754" b="1">
              <a:solidFill>
                <a:schemeClr val="tx1"/>
              </a:solidFill>
              <a:latin typeface="Avenir LT Pro 65 Medium" panose="020B0603020203020204" pitchFamily="34" charset="0"/>
            </a:endParaRPr>
          </a:p>
        </p:txBody>
      </p:sp>
      <p:pic>
        <p:nvPicPr>
          <p:cNvPr id="7" name="Picture 6">
            <a:extLst>
              <a:ext uri="{FF2B5EF4-FFF2-40B4-BE49-F238E27FC236}">
                <a16:creationId xmlns:a16="http://schemas.microsoft.com/office/drawing/2014/main" id="{FA3755AF-11AE-93F8-549C-9D8E8DA7A4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13" name="Straight Connector 12">
            <a:extLst>
              <a:ext uri="{FF2B5EF4-FFF2-40B4-BE49-F238E27FC236}">
                <a16:creationId xmlns:a16="http://schemas.microsoft.com/office/drawing/2014/main" id="{184FBD58-8FDD-FC9C-15EF-553A8633F23B}"/>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2EA5D98-2A78-11F4-885C-213E4488719A}"/>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331025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3C5D73C-D612-9EED-AA69-EA97348F625F}"/>
              </a:ext>
            </a:extLst>
          </p:cNvPr>
          <p:cNvSpPr txBox="1">
            <a:spLocks/>
          </p:cNvSpPr>
          <p:nvPr/>
        </p:nvSpPr>
        <p:spPr>
          <a:xfrm>
            <a:off x="340029" y="792683"/>
            <a:ext cx="402020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BE FRIENDLY</a:t>
            </a:r>
          </a:p>
        </p:txBody>
      </p:sp>
      <p:sp>
        <p:nvSpPr>
          <p:cNvPr id="23" name="Rectangle 22">
            <a:extLst>
              <a:ext uri="{FF2B5EF4-FFF2-40B4-BE49-F238E27FC236}">
                <a16:creationId xmlns:a16="http://schemas.microsoft.com/office/drawing/2014/main" id="{402B8E10-2EA3-46EE-8442-E0A1010BAA63}"/>
              </a:ext>
            </a:extLst>
          </p:cNvPr>
          <p:cNvSpPr/>
          <p:nvPr/>
        </p:nvSpPr>
        <p:spPr>
          <a:xfrm>
            <a:off x="340029" y="1218715"/>
            <a:ext cx="5505961" cy="2076936"/>
          </a:xfrm>
          <a:prstGeom prst="rect">
            <a:avLst/>
          </a:prstGeom>
        </p:spPr>
        <p:txBody>
          <a:bodyPr wrap="square" lIns="0" numCol="1" spcCol="360000">
            <a:noAutofit/>
          </a:bodyPr>
          <a:lstStyle/>
          <a:p>
            <a:pPr>
              <a:spcAft>
                <a:spcPts val="600"/>
              </a:spcAft>
            </a:pPr>
            <a:r>
              <a:rPr lang="en-GB" sz="900" dirty="0">
                <a:latin typeface="Avenir LT Pro 65 Medium" panose="020B0603020203020204" pitchFamily="34" charset="0"/>
              </a:rPr>
              <a:t>Have a human personality – don’t just be a corporate entity, show them compassion and care. E.g. rather than just ignoring odd or joke requests, positively react and grant it. Be entertaining, but not to become a joke.</a:t>
            </a:r>
          </a:p>
          <a:p>
            <a:pPr>
              <a:spcAft>
                <a:spcPts val="600"/>
              </a:spcAft>
            </a:pPr>
            <a:r>
              <a:rPr lang="en-GB" sz="900" dirty="0">
                <a:latin typeface="Avenir LT Pro 65 Medium" panose="020B0603020203020204" pitchFamily="34" charset="0"/>
              </a:rPr>
              <a:t>This means treating customers as humans to demonstrate their value as being more than a number by rewarding, informing and/or making life easier for them. </a:t>
            </a:r>
          </a:p>
          <a:p>
            <a:pPr>
              <a:spcAft>
                <a:spcPts val="600"/>
              </a:spcAft>
            </a:pPr>
            <a:r>
              <a:rPr lang="en-GB" sz="900" dirty="0">
                <a:latin typeface="Avenir LT Pro 65 Medium" panose="020B0603020203020204" pitchFamily="34" charset="0"/>
              </a:rPr>
              <a:t>Also, they’re individuals with their own unique interests and preferences so, use this insight to differentiate and give them your attention. E.g. Starbucks writes your name on your cup.  </a:t>
            </a:r>
          </a:p>
          <a:p>
            <a:pPr>
              <a:spcAft>
                <a:spcPts val="600"/>
              </a:spcAft>
              <a:buClr>
                <a:srgbClr val="003F48"/>
              </a:buClr>
            </a:pPr>
            <a:r>
              <a:rPr lang="en-GB" sz="900" dirty="0">
                <a:latin typeface="Avenir LT Pro 65 Medium" panose="020B0603020203020204" pitchFamily="34" charset="0"/>
              </a:rPr>
              <a:t>Encourage and thank users to show them how they are progressing and congratulate them when they are done. In today’s digital world, a handwritten note expressing appreciation can truly stand out, as can a public thank-you on social media or showing customers you appreciate them with an exclusive event with special offers, entertainment, or early access to new products.</a:t>
            </a:r>
          </a:p>
        </p:txBody>
      </p:sp>
      <p:sp>
        <p:nvSpPr>
          <p:cNvPr id="4" name="Slide Number Placeholder 5">
            <a:extLst>
              <a:ext uri="{FF2B5EF4-FFF2-40B4-BE49-F238E27FC236}">
                <a16:creationId xmlns:a16="http://schemas.microsoft.com/office/drawing/2014/main" id="{AE72E247-7F82-C7B2-AF1F-1D11C2250D4E}"/>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64</a:t>
            </a:fld>
            <a:endParaRPr lang="en-GB" sz="754" dirty="0">
              <a:latin typeface="Avenir LT Pro 65 Medium" panose="020B0603020203020204" pitchFamily="34" charset="0"/>
            </a:endParaRPr>
          </a:p>
        </p:txBody>
      </p:sp>
      <p:sp>
        <p:nvSpPr>
          <p:cNvPr id="8" name="TextBox 7">
            <a:extLst>
              <a:ext uri="{FF2B5EF4-FFF2-40B4-BE49-F238E27FC236}">
                <a16:creationId xmlns:a16="http://schemas.microsoft.com/office/drawing/2014/main" id="{7866C847-2D0F-FEEE-080D-0BEA082112F1}"/>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pic>
        <p:nvPicPr>
          <p:cNvPr id="9" name="Picture 8">
            <a:extLst>
              <a:ext uri="{FF2B5EF4-FFF2-40B4-BE49-F238E27FC236}">
                <a16:creationId xmlns:a16="http://schemas.microsoft.com/office/drawing/2014/main" id="{9EA26425-534B-D74B-2592-BBD5000A106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10" name="Straight Connector 9">
            <a:extLst>
              <a:ext uri="{FF2B5EF4-FFF2-40B4-BE49-F238E27FC236}">
                <a16:creationId xmlns:a16="http://schemas.microsoft.com/office/drawing/2014/main" id="{782CBF88-226B-F5C9-BC35-D00F09F2D940}"/>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EC9EDBC-AB3B-2389-70B2-E190200BAE32}"/>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7819962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3C5D73C-D612-9EED-AA69-EA97348F625F}"/>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COMPANY CULTURE IS IMPORTANT</a:t>
            </a:r>
          </a:p>
        </p:txBody>
      </p:sp>
      <p:sp>
        <p:nvSpPr>
          <p:cNvPr id="23" name="Rectangle 22">
            <a:extLst>
              <a:ext uri="{FF2B5EF4-FFF2-40B4-BE49-F238E27FC236}">
                <a16:creationId xmlns:a16="http://schemas.microsoft.com/office/drawing/2014/main" id="{402B8E10-2EA3-46EE-8442-E0A1010BAA63}"/>
              </a:ext>
            </a:extLst>
          </p:cNvPr>
          <p:cNvSpPr/>
          <p:nvPr/>
        </p:nvSpPr>
        <p:spPr>
          <a:xfrm>
            <a:off x="475916" y="1218715"/>
            <a:ext cx="5567712" cy="2076936"/>
          </a:xfrm>
          <a:prstGeom prst="rect">
            <a:avLst/>
          </a:prstGeom>
        </p:spPr>
        <p:txBody>
          <a:bodyPr wrap="square" lIns="0" numCol="1" spcCol="360000">
            <a:noAutofit/>
          </a:bodyPr>
          <a:lstStyle/>
          <a:p>
            <a:pPr>
              <a:spcAft>
                <a:spcPts val="600"/>
              </a:spcAft>
            </a:pPr>
            <a:r>
              <a:rPr lang="en-GB" sz="900" dirty="0">
                <a:latin typeface="Avenir LT Pro 65 Medium" panose="020B0603020203020204" pitchFamily="34" charset="0"/>
              </a:rPr>
              <a:t>Wowing customers is a mindset applied to all customer interactions so, incentivise staff to provide great service efficiently, not just get the customer off the phone quickly, for example.</a:t>
            </a:r>
          </a:p>
          <a:p>
            <a:pPr>
              <a:spcAft>
                <a:spcPts val="600"/>
              </a:spcAft>
            </a:pPr>
            <a:r>
              <a:rPr lang="en-GB" sz="900" dirty="0">
                <a:latin typeface="Avenir LT Pro 65 Medium" panose="020B0603020203020204" pitchFamily="34" charset="0"/>
              </a:rPr>
              <a:t>Changing existing staff mindset can be challenging but recruiting the right customer-facing staff to be genuinely positive about your company and its products/services will be easier. They are more likely to engender the same positivity in the customers they deal with and make it easier to encourage change in other staff.</a:t>
            </a:r>
          </a:p>
          <a:p>
            <a:pPr>
              <a:spcAft>
                <a:spcPts val="600"/>
              </a:spcAft>
            </a:pPr>
            <a:r>
              <a:rPr lang="en-GB" sz="900" dirty="0">
                <a:latin typeface="Avenir LT Pro 65 Medium" panose="020B0603020203020204" pitchFamily="34" charset="0"/>
              </a:rPr>
              <a:t>Don’t ignore your teams and their input. They’re often the best source of ideas for how to exceed customer expectations, or at least spot the common issues or subtle pain points that can prevent customers from being delighted. </a:t>
            </a:r>
          </a:p>
          <a:p>
            <a:pPr>
              <a:spcAft>
                <a:spcPts val="600"/>
              </a:spcAft>
            </a:pPr>
            <a:r>
              <a:rPr lang="en-GB" sz="900" dirty="0">
                <a:latin typeface="Avenir LT Pro 65 Medium" panose="020B0603020203020204" pitchFamily="34" charset="0"/>
              </a:rPr>
              <a:t>They also need to understand how to use wow moments and use their judgement to determine when to wow and what to do. The implication is that staff need to be trained and empowered to go ‘off-piste’ even if it’s within defined boundaries.</a:t>
            </a:r>
          </a:p>
        </p:txBody>
      </p:sp>
      <p:sp>
        <p:nvSpPr>
          <p:cNvPr id="5" name="TextBox 4">
            <a:extLst>
              <a:ext uri="{FF2B5EF4-FFF2-40B4-BE49-F238E27FC236}">
                <a16:creationId xmlns:a16="http://schemas.microsoft.com/office/drawing/2014/main" id="{E29AA88A-8120-8E9F-33D7-7887F05F55B8}"/>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6" name="Slide Number Placeholder 5">
            <a:extLst>
              <a:ext uri="{FF2B5EF4-FFF2-40B4-BE49-F238E27FC236}">
                <a16:creationId xmlns:a16="http://schemas.microsoft.com/office/drawing/2014/main" id="{CE241D05-A315-4B10-C6F3-7AB2BE69C18A}"/>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65</a:t>
            </a:fld>
            <a:endParaRPr lang="en-GB" sz="754" b="1">
              <a:solidFill>
                <a:schemeClr val="tx1"/>
              </a:solidFill>
              <a:latin typeface="Avenir LT Pro 65 Medium" panose="020B0603020203020204" pitchFamily="34" charset="0"/>
            </a:endParaRPr>
          </a:p>
        </p:txBody>
      </p:sp>
      <p:pic>
        <p:nvPicPr>
          <p:cNvPr id="7" name="Picture 6">
            <a:extLst>
              <a:ext uri="{FF2B5EF4-FFF2-40B4-BE49-F238E27FC236}">
                <a16:creationId xmlns:a16="http://schemas.microsoft.com/office/drawing/2014/main" id="{FA3755AF-11AE-93F8-549C-9D8E8DA7A4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13" name="Straight Connector 12">
            <a:extLst>
              <a:ext uri="{FF2B5EF4-FFF2-40B4-BE49-F238E27FC236}">
                <a16:creationId xmlns:a16="http://schemas.microsoft.com/office/drawing/2014/main" id="{184FBD58-8FDD-FC9C-15EF-553A8633F23B}"/>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2EA5D98-2A78-11F4-885C-213E4488719A}"/>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2463787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66</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9" y="779070"/>
            <a:ext cx="3716048"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WOW MOMENTS IN PRACTICE</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10" name="Straight Connector 9">
            <a:extLst>
              <a:ext uri="{FF2B5EF4-FFF2-40B4-BE49-F238E27FC236}">
                <a16:creationId xmlns:a16="http://schemas.microsoft.com/office/drawing/2014/main" id="{9A828434-1188-C937-1C7C-C532AA31E209}"/>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A49C680-3DE8-34FA-9EF7-2C49B2A2C4F2}"/>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3" name="Rectangle 2">
            <a:extLst>
              <a:ext uri="{FF2B5EF4-FFF2-40B4-BE49-F238E27FC236}">
                <a16:creationId xmlns:a16="http://schemas.microsoft.com/office/drawing/2014/main" id="{3A978D51-F9CC-4435-9C2B-9F9CA37D140D}"/>
              </a:ext>
            </a:extLst>
          </p:cNvPr>
          <p:cNvSpPr/>
          <p:nvPr/>
        </p:nvSpPr>
        <p:spPr>
          <a:xfrm>
            <a:off x="853292" y="1273180"/>
            <a:ext cx="5018117" cy="2314201"/>
          </a:xfrm>
          <a:prstGeom prst="rect">
            <a:avLst/>
          </a:prstGeom>
        </p:spPr>
        <p:txBody>
          <a:bodyPr wrap="square" lIns="0" numCol="1" spcCol="360000">
            <a:noAutofit/>
          </a:bodyPr>
          <a:lstStyle/>
          <a:p>
            <a:pPr>
              <a:spcAft>
                <a:spcPts val="600"/>
              </a:spcAft>
            </a:pPr>
            <a:r>
              <a:rPr lang="en-GB" sz="900" b="1" dirty="0">
                <a:solidFill>
                  <a:srgbClr val="003F48"/>
                </a:solidFill>
                <a:latin typeface="Avenir LT Pro 65 Medium" panose="020B0603020203020204" pitchFamily="34" charset="0"/>
              </a:rPr>
              <a:t>Netflix</a:t>
            </a:r>
          </a:p>
          <a:p>
            <a:pPr>
              <a:spcAft>
                <a:spcPts val="600"/>
              </a:spcAft>
            </a:pPr>
            <a:r>
              <a:rPr lang="en-GB" sz="900" dirty="0">
                <a:latin typeface="Avenir LT Pro 65 Medium" panose="020B0603020203020204" pitchFamily="34" charset="0"/>
              </a:rPr>
              <a:t>Known for its personalised recommendations and, when you first sign up, asking questions about interests. These are used to start recommending content that you might like and, as you start watching films and shows, it adapts the recommendations, which makes the customer feel like Netflix is really paying attention to them.</a:t>
            </a:r>
          </a:p>
          <a:p>
            <a:pPr>
              <a:spcAft>
                <a:spcPts val="600"/>
              </a:spcAft>
            </a:pPr>
            <a:endParaRPr lang="en-GB" sz="900" dirty="0">
              <a:latin typeface="Avenir LT Pro 65 Medium" panose="020B0603020203020204" pitchFamily="34" charset="0"/>
            </a:endParaRPr>
          </a:p>
          <a:p>
            <a:pPr>
              <a:spcAft>
                <a:spcPts val="600"/>
              </a:spcAft>
            </a:pPr>
            <a:r>
              <a:rPr lang="en-GB" sz="900" b="1" dirty="0">
                <a:solidFill>
                  <a:srgbClr val="003F48"/>
                </a:solidFill>
                <a:latin typeface="Avenir LT Pro 65 Medium" panose="020B0603020203020204" pitchFamily="34" charset="0"/>
              </a:rPr>
              <a:t>Starbucks</a:t>
            </a:r>
          </a:p>
          <a:p>
            <a:pPr>
              <a:spcAft>
                <a:spcPts val="600"/>
              </a:spcAft>
            </a:pPr>
            <a:r>
              <a:rPr lang="en-GB" sz="900" dirty="0">
                <a:latin typeface="Avenir LT Pro 65 Medium" panose="020B0603020203020204" pitchFamily="34" charset="0"/>
              </a:rPr>
              <a:t>Known for its friendly and welcoming atmosphere, when you walk into a Starbucks, you're greeted by a friendly barista who is always happy to help you. Starbucks offers a variety of ways to personalise your coffee, which makes the customer feel special, appreciated and like they're getting a unique experience.</a:t>
            </a:r>
          </a:p>
        </p:txBody>
      </p:sp>
      <p:pic>
        <p:nvPicPr>
          <p:cNvPr id="5" name="Graphic 4" descr="Latte Cup with solid fill">
            <a:extLst>
              <a:ext uri="{FF2B5EF4-FFF2-40B4-BE49-F238E27FC236}">
                <a16:creationId xmlns:a16="http://schemas.microsoft.com/office/drawing/2014/main" id="{6BF8FBD7-5508-7068-2D97-2052C09B0C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2873" y="2328026"/>
            <a:ext cx="553951" cy="553951"/>
          </a:xfrm>
          <a:prstGeom prst="rect">
            <a:avLst/>
          </a:prstGeom>
          <a:effectLst>
            <a:glow rad="38100">
              <a:srgbClr val="003F48">
                <a:alpha val="40000"/>
              </a:srgbClr>
            </a:glow>
          </a:effectLst>
        </p:spPr>
      </p:pic>
      <p:pic>
        <p:nvPicPr>
          <p:cNvPr id="9" name="Graphic 8" descr="Television with solid fill">
            <a:extLst>
              <a:ext uri="{FF2B5EF4-FFF2-40B4-BE49-F238E27FC236}">
                <a16:creationId xmlns:a16="http://schemas.microsoft.com/office/drawing/2014/main" id="{42E00466-D780-6779-09C0-130AB464F2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3494" y="1273180"/>
            <a:ext cx="372708" cy="372708"/>
          </a:xfrm>
          <a:prstGeom prst="rect">
            <a:avLst/>
          </a:prstGeom>
          <a:effectLst>
            <a:glow rad="38100">
              <a:srgbClr val="003F48">
                <a:alpha val="40000"/>
              </a:srgbClr>
            </a:glow>
          </a:effectLst>
        </p:spPr>
      </p:pic>
    </p:spTree>
    <p:extLst>
      <p:ext uri="{BB962C8B-B14F-4D97-AF65-F5344CB8AC3E}">
        <p14:creationId xmlns:p14="http://schemas.microsoft.com/office/powerpoint/2010/main" val="25539574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11964A-C195-4338-8AE6-B586558C2F56}"/>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3" name="Slide Number Placeholder 5">
            <a:extLst>
              <a:ext uri="{FF2B5EF4-FFF2-40B4-BE49-F238E27FC236}">
                <a16:creationId xmlns:a16="http://schemas.microsoft.com/office/drawing/2014/main" id="{F9970648-39A7-C7F4-367F-4323A032A4CA}"/>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67</a:t>
            </a:fld>
            <a:endParaRPr lang="en-GB" sz="754" b="1">
              <a:solidFill>
                <a:schemeClr val="tx1"/>
              </a:solidFill>
              <a:latin typeface="Avenir LT Pro 65 Medium" panose="020B0603020203020204" pitchFamily="34" charset="0"/>
            </a:endParaRPr>
          </a:p>
        </p:txBody>
      </p:sp>
      <p:pic>
        <p:nvPicPr>
          <p:cNvPr id="5" name="Picture 4">
            <a:extLst>
              <a:ext uri="{FF2B5EF4-FFF2-40B4-BE49-F238E27FC236}">
                <a16:creationId xmlns:a16="http://schemas.microsoft.com/office/drawing/2014/main" id="{1F447DFC-C9CC-983A-6979-AFD832FC09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6" name="Straight Connector 5">
            <a:extLst>
              <a:ext uri="{FF2B5EF4-FFF2-40B4-BE49-F238E27FC236}">
                <a16:creationId xmlns:a16="http://schemas.microsoft.com/office/drawing/2014/main" id="{6C1944F8-D765-352C-9ADE-DA7791D3EC6A}"/>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9CD8148-75BF-3782-E86D-B35E330A07A4}"/>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23" name="Rectangle 22">
            <a:extLst>
              <a:ext uri="{FF2B5EF4-FFF2-40B4-BE49-F238E27FC236}">
                <a16:creationId xmlns:a16="http://schemas.microsoft.com/office/drawing/2014/main" id="{402B8E10-2EA3-46EE-8442-E0A1010BAA63}"/>
              </a:ext>
            </a:extLst>
          </p:cNvPr>
          <p:cNvSpPr/>
          <p:nvPr/>
        </p:nvSpPr>
        <p:spPr>
          <a:xfrm>
            <a:off x="999565" y="1218714"/>
            <a:ext cx="4982312" cy="2489165"/>
          </a:xfrm>
          <a:prstGeom prst="rect">
            <a:avLst/>
          </a:prstGeom>
        </p:spPr>
        <p:txBody>
          <a:bodyPr wrap="square" lIns="0" numCol="1" spcCol="360000">
            <a:noAutofit/>
          </a:bodyPr>
          <a:lstStyle/>
          <a:p>
            <a:pPr>
              <a:spcAft>
                <a:spcPts val="600"/>
              </a:spcAft>
            </a:pPr>
            <a:r>
              <a:rPr lang="en-GB" sz="900" b="1" dirty="0">
                <a:solidFill>
                  <a:srgbClr val="003F48"/>
                </a:solidFill>
                <a:latin typeface="Avenir LT Pro 65 Medium" panose="020B0603020203020204" pitchFamily="34" charset="0"/>
              </a:rPr>
              <a:t>Amazon</a:t>
            </a:r>
          </a:p>
          <a:p>
            <a:pPr>
              <a:spcAft>
                <a:spcPts val="600"/>
              </a:spcAft>
            </a:pPr>
            <a:r>
              <a:rPr lang="en-GB" sz="900" dirty="0">
                <a:latin typeface="Avenir LT Pro 65 Medium" panose="020B0603020203020204" pitchFamily="34" charset="0"/>
              </a:rPr>
              <a:t>For many businesses, having Amazon’s simple shopping experience, and fast and free delivery, could already be a wow moment. But Amazon goes above and beyond this to make the customer’s shopping experience as easy and convenient as possible, supported by (mostly) no-quibble returns, and deliveries ahead of schedule.</a:t>
            </a:r>
          </a:p>
          <a:p>
            <a:pPr>
              <a:spcAft>
                <a:spcPts val="600"/>
              </a:spcAft>
            </a:pPr>
            <a:endParaRPr lang="en-GB" sz="900" dirty="0">
              <a:latin typeface="Avenir LT Pro 65 Medium" panose="020B0603020203020204" pitchFamily="34" charset="0"/>
            </a:endParaRPr>
          </a:p>
          <a:p>
            <a:pPr>
              <a:spcAft>
                <a:spcPts val="600"/>
              </a:spcAft>
            </a:pPr>
            <a:r>
              <a:rPr lang="en-GB" sz="900" b="1" dirty="0">
                <a:solidFill>
                  <a:srgbClr val="003F48"/>
                </a:solidFill>
                <a:latin typeface="Avenir LT Pro 65 Medium" panose="020B0603020203020204" pitchFamily="34" charset="0"/>
              </a:rPr>
              <a:t>Apple</a:t>
            </a:r>
            <a:endParaRPr lang="en-GB" sz="900" dirty="0">
              <a:latin typeface="Avenir LT Pro 65 Medium" panose="020B0603020203020204" pitchFamily="34" charset="0"/>
            </a:endParaRPr>
          </a:p>
          <a:p>
            <a:pPr>
              <a:spcAft>
                <a:spcPts val="600"/>
              </a:spcAft>
            </a:pPr>
            <a:r>
              <a:rPr lang="en-GB" sz="900" dirty="0">
                <a:latin typeface="Avenir LT Pro 65 Medium" panose="020B0603020203020204" pitchFamily="34" charset="0"/>
              </a:rPr>
              <a:t>When you buy an Apple product, you can expect it to be well-designed and well-made. Apple offers excellent customer service so, if you ever have a problem, you can be sure that Apple will do everything possible to help you and make you feel like they care about you.</a:t>
            </a:r>
          </a:p>
          <a:p>
            <a:pPr>
              <a:spcAft>
                <a:spcPts val="600"/>
              </a:spcAft>
            </a:pPr>
            <a:endParaRPr lang="en-GB" sz="900" dirty="0">
              <a:latin typeface="Avenir LT Pro 65 Medium" panose="020B0603020203020204" pitchFamily="34" charset="0"/>
            </a:endParaRPr>
          </a:p>
          <a:p>
            <a:pPr>
              <a:spcAft>
                <a:spcPts val="600"/>
              </a:spcAft>
            </a:pPr>
            <a:r>
              <a:rPr lang="en-GB" sz="900" b="1" dirty="0">
                <a:solidFill>
                  <a:srgbClr val="003F48"/>
                </a:solidFill>
                <a:latin typeface="Avenir LT Pro 65 Medium" panose="020B0603020203020204" pitchFamily="34" charset="0"/>
              </a:rPr>
              <a:t>Disney</a:t>
            </a:r>
          </a:p>
          <a:p>
            <a:pPr>
              <a:spcAft>
                <a:spcPts val="600"/>
              </a:spcAft>
            </a:pPr>
            <a:r>
              <a:rPr lang="en-GB" sz="900" dirty="0">
                <a:latin typeface="Avenir LT Pro 65 Medium" panose="020B0603020203020204" pitchFamily="34" charset="0"/>
              </a:rPr>
              <a:t>When you go to Disney World, you're transported to a magical world where anything is possible. Disney employees are empowered to go well above and beyond to ensure guests have a memorable experiences and makes them feel like they're part of something special.</a:t>
            </a:r>
          </a:p>
        </p:txBody>
      </p:sp>
      <p:pic>
        <p:nvPicPr>
          <p:cNvPr id="8" name="Graphic 7" descr="Rollercoaster Up with solid fill">
            <a:extLst>
              <a:ext uri="{FF2B5EF4-FFF2-40B4-BE49-F238E27FC236}">
                <a16:creationId xmlns:a16="http://schemas.microsoft.com/office/drawing/2014/main" id="{80B3B5DA-EBD1-28CB-97B2-53B14B4F3B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434" y="3178128"/>
            <a:ext cx="408072" cy="408072"/>
          </a:xfrm>
          <a:prstGeom prst="rect">
            <a:avLst/>
          </a:prstGeom>
          <a:effectLst>
            <a:glow rad="38100">
              <a:srgbClr val="003F48">
                <a:alpha val="40000"/>
              </a:srgbClr>
            </a:glow>
          </a:effectLst>
        </p:spPr>
      </p:pic>
      <p:pic>
        <p:nvPicPr>
          <p:cNvPr id="10" name="Graphic 9" descr="Smart Phone with solid fill">
            <a:extLst>
              <a:ext uri="{FF2B5EF4-FFF2-40B4-BE49-F238E27FC236}">
                <a16:creationId xmlns:a16="http://schemas.microsoft.com/office/drawing/2014/main" id="{079E4984-BB93-CA20-16E1-948B732EC1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862120">
            <a:off x="471434" y="2318564"/>
            <a:ext cx="408072" cy="408072"/>
          </a:xfrm>
          <a:prstGeom prst="rect">
            <a:avLst/>
          </a:prstGeom>
          <a:effectLst>
            <a:glow rad="38100">
              <a:srgbClr val="003F48">
                <a:alpha val="40000"/>
              </a:srgbClr>
            </a:glow>
          </a:effectLst>
        </p:spPr>
      </p:pic>
      <p:pic>
        <p:nvPicPr>
          <p:cNvPr id="12" name="Graphic 11" descr="Shopping basket with solid fill">
            <a:extLst>
              <a:ext uri="{FF2B5EF4-FFF2-40B4-BE49-F238E27FC236}">
                <a16:creationId xmlns:a16="http://schemas.microsoft.com/office/drawing/2014/main" id="{262F501D-C464-2F48-864D-932DD4C5BE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1434" y="1218714"/>
            <a:ext cx="408072" cy="408072"/>
          </a:xfrm>
          <a:prstGeom prst="rect">
            <a:avLst/>
          </a:prstGeom>
          <a:effectLst>
            <a:glow rad="38100">
              <a:srgbClr val="003F48">
                <a:alpha val="40000"/>
              </a:srgbClr>
            </a:glow>
          </a:effectLst>
        </p:spPr>
      </p:pic>
    </p:spTree>
    <p:extLst>
      <p:ext uri="{BB962C8B-B14F-4D97-AF65-F5344CB8AC3E}">
        <p14:creationId xmlns:p14="http://schemas.microsoft.com/office/powerpoint/2010/main" val="37532128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68</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8" y="779070"/>
            <a:ext cx="4600271"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EXAMPLE: OMNI-CHANNEL LIFESTYLE BRAND</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10" name="Straight Connector 9">
            <a:extLst>
              <a:ext uri="{FF2B5EF4-FFF2-40B4-BE49-F238E27FC236}">
                <a16:creationId xmlns:a16="http://schemas.microsoft.com/office/drawing/2014/main" id="{9A828434-1188-C937-1C7C-C532AA31E209}"/>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A49C680-3DE8-34FA-9EF7-2C49B2A2C4F2}"/>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3" name="Rectangle 2">
            <a:extLst>
              <a:ext uri="{FF2B5EF4-FFF2-40B4-BE49-F238E27FC236}">
                <a16:creationId xmlns:a16="http://schemas.microsoft.com/office/drawing/2014/main" id="{3A978D51-F9CC-4435-9C2B-9F9CA37D140D}"/>
              </a:ext>
            </a:extLst>
          </p:cNvPr>
          <p:cNvSpPr/>
          <p:nvPr/>
        </p:nvSpPr>
        <p:spPr>
          <a:xfrm>
            <a:off x="340029" y="1263777"/>
            <a:ext cx="2098371" cy="2550705"/>
          </a:xfrm>
          <a:prstGeom prst="rect">
            <a:avLst/>
          </a:prstGeom>
        </p:spPr>
        <p:txBody>
          <a:bodyPr wrap="square" lIns="0" numCol="1" spcCol="360000">
            <a:noAutofit/>
          </a:bodyPr>
          <a:lstStyle/>
          <a:p>
            <a:pPr>
              <a:spcAft>
                <a:spcPts val="357"/>
              </a:spcAft>
            </a:pPr>
            <a:r>
              <a:rPr lang="en-GB" sz="900" b="1" dirty="0">
                <a:solidFill>
                  <a:srgbClr val="003F48"/>
                </a:solidFill>
                <a:latin typeface="Avenir LT Pro 65 Medium" panose="020B0603020203020204" pitchFamily="34" charset="0"/>
              </a:rPr>
              <a:t>Situation</a:t>
            </a:r>
          </a:p>
          <a:p>
            <a:pPr>
              <a:spcAft>
                <a:spcPts val="357"/>
              </a:spcAft>
            </a:pPr>
            <a:r>
              <a:rPr lang="en-GB" sz="900" dirty="0">
                <a:latin typeface="Avenir LT Pro 65 Medium" panose="020B0603020203020204" pitchFamily="34" charset="0"/>
              </a:rPr>
              <a:t>After upgrading their mobile handset and transferring their apps, data and profile, a customer was unable to resolve an issue with one 3rd party app that was not synchronising data.</a:t>
            </a:r>
          </a:p>
          <a:p>
            <a:pPr>
              <a:spcAft>
                <a:spcPts val="357"/>
              </a:spcAft>
            </a:pPr>
            <a:endParaRPr lang="en-GB" sz="900" b="1" dirty="0">
              <a:solidFill>
                <a:srgbClr val="003F48"/>
              </a:solidFill>
              <a:latin typeface="Avenir LT Pro 65 Medium" panose="020B0603020203020204" pitchFamily="34" charset="0"/>
            </a:endParaRPr>
          </a:p>
          <a:p>
            <a:pPr>
              <a:spcAft>
                <a:spcPts val="357"/>
              </a:spcAft>
            </a:pPr>
            <a:r>
              <a:rPr lang="en-GB" sz="900" b="1" dirty="0">
                <a:solidFill>
                  <a:srgbClr val="003F48"/>
                </a:solidFill>
                <a:latin typeface="Avenir LT Pro 65 Medium" panose="020B0603020203020204" pitchFamily="34" charset="0"/>
              </a:rPr>
              <a:t>Objective</a:t>
            </a:r>
          </a:p>
          <a:p>
            <a:pPr>
              <a:spcAft>
                <a:spcPts val="357"/>
              </a:spcAft>
            </a:pPr>
            <a:r>
              <a:rPr lang="en-GB" sz="900" dirty="0">
                <a:latin typeface="Avenir LT Pro 65 Medium" panose="020B0603020203020204" pitchFamily="34" charset="0"/>
              </a:rPr>
              <a:t>Solve the challenge quickly and effortlessly.</a:t>
            </a:r>
          </a:p>
        </p:txBody>
      </p:sp>
      <p:sp>
        <p:nvSpPr>
          <p:cNvPr id="4" name="Rectangle 3">
            <a:extLst>
              <a:ext uri="{FF2B5EF4-FFF2-40B4-BE49-F238E27FC236}">
                <a16:creationId xmlns:a16="http://schemas.microsoft.com/office/drawing/2014/main" id="{5CD0D6C0-003A-BD7D-BE33-61A25539CF83}"/>
              </a:ext>
            </a:extLst>
          </p:cNvPr>
          <p:cNvSpPr/>
          <p:nvPr/>
        </p:nvSpPr>
        <p:spPr>
          <a:xfrm>
            <a:off x="2640163" y="1263777"/>
            <a:ext cx="3227439" cy="2664759"/>
          </a:xfrm>
          <a:prstGeom prst="rect">
            <a:avLst/>
          </a:prstGeom>
        </p:spPr>
        <p:txBody>
          <a:bodyPr wrap="square" lIns="0" numCol="1" spcCol="360000">
            <a:noAutofit/>
          </a:bodyPr>
          <a:lstStyle/>
          <a:p>
            <a:pPr>
              <a:spcAft>
                <a:spcPts val="357"/>
              </a:spcAft>
            </a:pPr>
            <a:r>
              <a:rPr lang="en-GB" sz="900" b="1" dirty="0">
                <a:solidFill>
                  <a:srgbClr val="003F48"/>
                </a:solidFill>
                <a:latin typeface="Avenir LT Pro 65 Medium" panose="020B0603020203020204" pitchFamily="34" charset="0"/>
              </a:rPr>
              <a:t>Approach</a:t>
            </a:r>
          </a:p>
          <a:p>
            <a:pPr>
              <a:spcAft>
                <a:spcPts val="357"/>
              </a:spcAft>
            </a:pPr>
            <a:r>
              <a:rPr lang="en-GB" sz="900" dirty="0">
                <a:latin typeface="Avenir LT Pro 65 Medium" panose="020B0603020203020204" pitchFamily="34" charset="0"/>
              </a:rPr>
              <a:t>The customer initially visited the manufacturer’s website, but existing help information offered no answer so, they wanted to contact support.</a:t>
            </a:r>
          </a:p>
          <a:p>
            <a:pPr>
              <a:spcAft>
                <a:spcPts val="357"/>
              </a:spcAft>
            </a:pPr>
            <a:r>
              <a:rPr lang="en-GB" sz="900" dirty="0">
                <a:latin typeface="Avenir LT Pro 65 Medium" panose="020B0603020203020204" pitchFamily="34" charset="0"/>
              </a:rPr>
              <a:t>The support web page had simple questions to identify the right type of support and the method of contact, either email, phone or chat. </a:t>
            </a:r>
          </a:p>
          <a:p>
            <a:pPr>
              <a:spcAft>
                <a:spcPts val="357"/>
              </a:spcAft>
            </a:pPr>
            <a:r>
              <a:rPr lang="en-GB" sz="900" dirty="0">
                <a:latin typeface="Avenir LT Pro 65 Medium" panose="020B0603020203020204" pitchFamily="34" charset="0"/>
              </a:rPr>
              <a:t>Choosing chat, they were immediately connected with a support technician without waiting in a queue. The technician went through the problem and typical solutions, but to no avail.</a:t>
            </a:r>
          </a:p>
          <a:p>
            <a:pPr>
              <a:spcAft>
                <a:spcPts val="357"/>
              </a:spcAft>
            </a:pPr>
            <a:r>
              <a:rPr lang="en-GB" sz="900" dirty="0">
                <a:latin typeface="Avenir LT Pro 65 Medium" panose="020B0603020203020204" pitchFamily="34" charset="0"/>
              </a:rPr>
              <a:t>The technician then introduced a senior technician, who requested voice calling the customer’s handset directly. </a:t>
            </a:r>
          </a:p>
          <a:p>
            <a:pPr>
              <a:spcAft>
                <a:spcPts val="357"/>
              </a:spcAft>
            </a:pPr>
            <a:r>
              <a:rPr lang="en-GB" sz="900" dirty="0">
                <a:latin typeface="Avenir LT Pro 65 Medium" panose="020B0603020203020204" pitchFamily="34" charset="0"/>
              </a:rPr>
              <a:t>During the discussion, a screen-share session was established to allow the senior technician to remotely observe the issue, identify the specific problem, and interactively help the customer walk through the solution.</a:t>
            </a:r>
          </a:p>
        </p:txBody>
      </p:sp>
      <p:pic>
        <p:nvPicPr>
          <p:cNvPr id="15" name="Graphic 14" descr="Smart Phone with solid fill">
            <a:extLst>
              <a:ext uri="{FF2B5EF4-FFF2-40B4-BE49-F238E27FC236}">
                <a16:creationId xmlns:a16="http://schemas.microsoft.com/office/drawing/2014/main" id="{C8F53065-5444-E2DB-2A77-2654EE331F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862120">
            <a:off x="886429" y="3060882"/>
            <a:ext cx="726900" cy="726900"/>
          </a:xfrm>
          <a:prstGeom prst="rect">
            <a:avLst/>
          </a:prstGeom>
          <a:effectLst>
            <a:glow rad="38100">
              <a:srgbClr val="003F48">
                <a:alpha val="40000"/>
              </a:srgbClr>
            </a:glow>
          </a:effectLst>
        </p:spPr>
      </p:pic>
    </p:spTree>
    <p:extLst>
      <p:ext uri="{BB962C8B-B14F-4D97-AF65-F5344CB8AC3E}">
        <p14:creationId xmlns:p14="http://schemas.microsoft.com/office/powerpoint/2010/main" val="38517701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978D51-F9CC-4435-9C2B-9F9CA37D140D}"/>
              </a:ext>
            </a:extLst>
          </p:cNvPr>
          <p:cNvSpPr/>
          <p:nvPr/>
        </p:nvSpPr>
        <p:spPr>
          <a:xfrm>
            <a:off x="475917" y="1263777"/>
            <a:ext cx="2691940" cy="2664759"/>
          </a:xfrm>
          <a:prstGeom prst="rect">
            <a:avLst/>
          </a:prstGeom>
        </p:spPr>
        <p:txBody>
          <a:bodyPr wrap="square" lIns="0" numCol="1" spcCol="360000">
            <a:noAutofit/>
          </a:bodyPr>
          <a:lstStyle/>
          <a:p>
            <a:pPr>
              <a:spcAft>
                <a:spcPts val="357"/>
              </a:spcAft>
            </a:pPr>
            <a:r>
              <a:rPr lang="en-GB" sz="900" b="1" dirty="0">
                <a:solidFill>
                  <a:srgbClr val="003F48"/>
                </a:solidFill>
                <a:latin typeface="Avenir LT Pro 65 Medium" panose="020B0603020203020204" pitchFamily="34" charset="0"/>
              </a:rPr>
              <a:t>Outcome</a:t>
            </a:r>
          </a:p>
          <a:p>
            <a:pPr>
              <a:spcAft>
                <a:spcPts val="357"/>
              </a:spcAft>
            </a:pPr>
            <a:r>
              <a:rPr lang="en-GB" sz="900" dirty="0">
                <a:latin typeface="Avenir LT Pro 65 Medium" panose="020B0603020203020204" pitchFamily="34" charset="0"/>
              </a:rPr>
              <a:t>The seamless support across multiple channels in real-time and at no extra cost, meant it wasn’t wasting the customer’s time or money. </a:t>
            </a:r>
          </a:p>
          <a:p>
            <a:pPr>
              <a:spcAft>
                <a:spcPts val="357"/>
              </a:spcAft>
            </a:pPr>
            <a:r>
              <a:rPr lang="en-GB" sz="900" dirty="0">
                <a:latin typeface="Avenir LT Pro 65 Medium" panose="020B0603020203020204" pitchFamily="34" charset="0"/>
              </a:rPr>
              <a:t>Real-time escalation meant the customer knew the issue was being taken seriously, even though it did not relate directly to the handset itself. </a:t>
            </a:r>
          </a:p>
          <a:p>
            <a:pPr>
              <a:spcAft>
                <a:spcPts val="357"/>
              </a:spcAft>
            </a:pPr>
            <a:r>
              <a:rPr lang="en-GB" sz="900" dirty="0">
                <a:latin typeface="Avenir LT Pro 65 Medium" panose="020B0603020203020204" pitchFamily="34" charset="0"/>
              </a:rPr>
              <a:t>Each handoff, from web to chat to phone, was introduced so, the customer was not left guessing what would happen next, nor wait for someone to call them back. </a:t>
            </a:r>
          </a:p>
          <a:p>
            <a:pPr>
              <a:spcAft>
                <a:spcPts val="357"/>
              </a:spcAft>
            </a:pPr>
            <a:r>
              <a:rPr lang="en-GB" sz="900" dirty="0">
                <a:latin typeface="Avenir LT Pro 65 Medium" panose="020B0603020203020204" pitchFamily="34" charset="0"/>
              </a:rPr>
              <a:t>The overall support experience was well beyond what most organisations provide.</a:t>
            </a:r>
          </a:p>
        </p:txBody>
      </p:sp>
      <p:sp>
        <p:nvSpPr>
          <p:cNvPr id="4" name="TextBox 3">
            <a:extLst>
              <a:ext uri="{FF2B5EF4-FFF2-40B4-BE49-F238E27FC236}">
                <a16:creationId xmlns:a16="http://schemas.microsoft.com/office/drawing/2014/main" id="{3E3D3DC4-3C2E-5317-32D8-D5FA6BD9057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5" name="Slide Number Placeholder 5">
            <a:extLst>
              <a:ext uri="{FF2B5EF4-FFF2-40B4-BE49-F238E27FC236}">
                <a16:creationId xmlns:a16="http://schemas.microsoft.com/office/drawing/2014/main" id="{B526C72A-1572-5B4D-8BF6-FA571FCD40F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69</a:t>
            </a:fld>
            <a:endParaRPr lang="en-GB" sz="754" b="1">
              <a:solidFill>
                <a:schemeClr val="tx1"/>
              </a:solidFill>
              <a:latin typeface="Avenir LT Pro 65 Medium" panose="020B0603020203020204" pitchFamily="34" charset="0"/>
            </a:endParaRPr>
          </a:p>
        </p:txBody>
      </p:sp>
      <p:pic>
        <p:nvPicPr>
          <p:cNvPr id="8" name="Picture 7">
            <a:extLst>
              <a:ext uri="{FF2B5EF4-FFF2-40B4-BE49-F238E27FC236}">
                <a16:creationId xmlns:a16="http://schemas.microsoft.com/office/drawing/2014/main" id="{7EAD3C7F-675C-F8B7-9EE5-3A072B3E4D9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9" name="Straight Connector 8">
            <a:extLst>
              <a:ext uri="{FF2B5EF4-FFF2-40B4-BE49-F238E27FC236}">
                <a16:creationId xmlns:a16="http://schemas.microsoft.com/office/drawing/2014/main" id="{99FF54F7-AEFA-8A51-41EC-E54E807BCBA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D67E9E5-DCDE-1B2E-299C-8121FE315D43}"/>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234877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44C2FB5-FAB7-70BD-2C50-C42C43649D23}"/>
              </a:ext>
            </a:extLst>
          </p:cNvPr>
          <p:cNvSpPr txBox="1"/>
          <p:nvPr/>
        </p:nvSpPr>
        <p:spPr>
          <a:xfrm>
            <a:off x="475916" y="1299210"/>
            <a:ext cx="5456337" cy="507831"/>
          </a:xfrm>
          <a:prstGeom prst="rect">
            <a:avLst/>
          </a:prstGeom>
          <a:noFill/>
        </p:spPr>
        <p:txBody>
          <a:bodyPr wrap="square" lIns="0" rIns="0">
            <a:spAutoFit/>
          </a:bodyPr>
          <a:lstStyle/>
          <a:p>
            <a:pPr>
              <a:spcAft>
                <a:spcPts val="300"/>
              </a:spcAft>
            </a:pPr>
            <a:r>
              <a:rPr lang="en-GB" sz="900" b="1" dirty="0">
                <a:solidFill>
                  <a:srgbClr val="003F48"/>
                </a:solidFill>
                <a:latin typeface="Avenir LT Pro 65 Medium" panose="020B0603020203020204" pitchFamily="34" charset="0"/>
              </a:rPr>
              <a:t>BRAND </a:t>
            </a:r>
            <a:r>
              <a:rPr lang="en-GB" sz="900" dirty="0">
                <a:latin typeface="Avenir LT Pro 65 Medium" panose="020B0603020203020204" pitchFamily="34" charset="0"/>
              </a:rPr>
              <a:t>Customer perception and connection with a business, encompassing its identity, reputation, and emotional associations. Strong brands build trust, loyalty, and recognition, influencing customer decisions and shaping expectations.</a:t>
            </a:r>
          </a:p>
        </p:txBody>
      </p:sp>
      <p:sp>
        <p:nvSpPr>
          <p:cNvPr id="20" name="TextBox 19">
            <a:extLst>
              <a:ext uri="{FF2B5EF4-FFF2-40B4-BE49-F238E27FC236}">
                <a16:creationId xmlns:a16="http://schemas.microsoft.com/office/drawing/2014/main" id="{462C6AD8-AEE2-669A-9813-7368A93C22B6}"/>
              </a:ext>
            </a:extLst>
          </p:cNvPr>
          <p:cNvSpPr txBox="1"/>
          <p:nvPr/>
        </p:nvSpPr>
        <p:spPr>
          <a:xfrm>
            <a:off x="475916" y="2040571"/>
            <a:ext cx="5456337" cy="369332"/>
          </a:xfrm>
          <a:prstGeom prst="rect">
            <a:avLst/>
          </a:prstGeom>
          <a:noFill/>
        </p:spPr>
        <p:txBody>
          <a:bodyPr wrap="square" lIns="36000" rIns="36000">
            <a:spAutoFit/>
          </a:bodyPr>
          <a:lstStyle>
            <a:defPPr>
              <a:defRPr lang="en-US"/>
            </a:defPPr>
            <a:lvl1pPr algn="ctr">
              <a:spcAft>
                <a:spcPts val="600"/>
              </a:spcAft>
              <a:defRPr sz="700">
                <a:latin typeface="Avenir LT Pro 65 Medium" panose="020B0603020203020204" pitchFamily="34" charset="0"/>
              </a:defRPr>
            </a:lvl1pPr>
          </a:lstStyle>
          <a:p>
            <a:pPr algn="l">
              <a:spcAft>
                <a:spcPts val="300"/>
              </a:spcAft>
            </a:pPr>
            <a:r>
              <a:rPr lang="en-GB" sz="900" b="1" dirty="0">
                <a:solidFill>
                  <a:srgbClr val="003F48"/>
                </a:solidFill>
              </a:rPr>
              <a:t>PRODUCT </a:t>
            </a:r>
            <a:r>
              <a:rPr lang="en-GB" sz="900" dirty="0"/>
              <a:t>The product or service proposition, including quality, features, functionality, and design. A great product satisfies customer needs, solves problems, and provides value.</a:t>
            </a:r>
          </a:p>
        </p:txBody>
      </p:sp>
      <p:sp>
        <p:nvSpPr>
          <p:cNvPr id="21" name="TextBox 20">
            <a:extLst>
              <a:ext uri="{FF2B5EF4-FFF2-40B4-BE49-F238E27FC236}">
                <a16:creationId xmlns:a16="http://schemas.microsoft.com/office/drawing/2014/main" id="{960BCE55-A571-B6EA-8AA0-5960353E3658}"/>
              </a:ext>
            </a:extLst>
          </p:cNvPr>
          <p:cNvSpPr txBox="1"/>
          <p:nvPr/>
        </p:nvSpPr>
        <p:spPr>
          <a:xfrm>
            <a:off x="475917" y="2643433"/>
            <a:ext cx="5531380" cy="369332"/>
          </a:xfrm>
          <a:prstGeom prst="rect">
            <a:avLst/>
          </a:prstGeom>
          <a:noFill/>
        </p:spPr>
        <p:txBody>
          <a:bodyPr wrap="square" lIns="36000" rIns="36000">
            <a:spAutoFit/>
          </a:bodyPr>
          <a:lstStyle>
            <a:defPPr>
              <a:defRPr lang="en-US"/>
            </a:defPPr>
            <a:lvl1pPr algn="ctr">
              <a:spcAft>
                <a:spcPts val="600"/>
              </a:spcAft>
              <a:defRPr sz="700">
                <a:latin typeface="Avenir LT Pro 65 Medium" panose="020B0603020203020204" pitchFamily="34" charset="0"/>
              </a:defRPr>
            </a:lvl1pPr>
          </a:lstStyle>
          <a:p>
            <a:pPr algn="l">
              <a:spcAft>
                <a:spcPts val="300"/>
              </a:spcAft>
            </a:pPr>
            <a:r>
              <a:rPr lang="en-GB" sz="900" b="1" dirty="0">
                <a:solidFill>
                  <a:srgbClr val="003F48"/>
                </a:solidFill>
              </a:rPr>
              <a:t>SERVICE</a:t>
            </a:r>
            <a:r>
              <a:rPr lang="en-GB" sz="900" dirty="0"/>
              <a:t> Support and assistance, including interactions, responsiveness, and after-sales. Great service builds trust, loyalty, and positive word-of-mouth.</a:t>
            </a:r>
          </a:p>
        </p:txBody>
      </p:sp>
      <p:sp>
        <p:nvSpPr>
          <p:cNvPr id="22" name="TextBox 21">
            <a:extLst>
              <a:ext uri="{FF2B5EF4-FFF2-40B4-BE49-F238E27FC236}">
                <a16:creationId xmlns:a16="http://schemas.microsoft.com/office/drawing/2014/main" id="{1394998E-0AC8-1F6F-0E2E-C297C83271C3}"/>
              </a:ext>
            </a:extLst>
          </p:cNvPr>
          <p:cNvSpPr txBox="1"/>
          <p:nvPr/>
        </p:nvSpPr>
        <p:spPr>
          <a:xfrm>
            <a:off x="475917" y="3246294"/>
            <a:ext cx="5456337" cy="369332"/>
          </a:xfrm>
          <a:prstGeom prst="rect">
            <a:avLst/>
          </a:prstGeom>
          <a:noFill/>
        </p:spPr>
        <p:txBody>
          <a:bodyPr wrap="square" lIns="36000" rIns="36000">
            <a:spAutoFit/>
          </a:bodyPr>
          <a:lstStyle>
            <a:defPPr>
              <a:defRPr lang="en-US"/>
            </a:defPPr>
            <a:lvl1pPr algn="ctr">
              <a:spcAft>
                <a:spcPts val="600"/>
              </a:spcAft>
              <a:defRPr sz="700">
                <a:latin typeface="Avenir LT Pro 65 Medium" panose="020B0603020203020204" pitchFamily="34" charset="0"/>
              </a:defRPr>
            </a:lvl1pPr>
          </a:lstStyle>
          <a:p>
            <a:pPr algn="l">
              <a:spcAft>
                <a:spcPts val="300"/>
              </a:spcAft>
            </a:pPr>
            <a:r>
              <a:rPr lang="en-GB" sz="900" b="1" dirty="0">
                <a:solidFill>
                  <a:srgbClr val="003F48"/>
                </a:solidFill>
              </a:rPr>
              <a:t>PRICE</a:t>
            </a:r>
            <a:r>
              <a:rPr lang="en-GB" sz="900" dirty="0"/>
              <a:t> The cost paid for the proposition by customers, including affordability, perceived value, and willingness to buy.</a:t>
            </a:r>
          </a:p>
        </p:txBody>
      </p:sp>
      <p:sp>
        <p:nvSpPr>
          <p:cNvPr id="18" name="TextBox 17">
            <a:extLst>
              <a:ext uri="{FF2B5EF4-FFF2-40B4-BE49-F238E27FC236}">
                <a16:creationId xmlns:a16="http://schemas.microsoft.com/office/drawing/2014/main" id="{5E9A892A-C424-4CFA-3716-2ADD32BF8F70}"/>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24" name="Slide Number Placeholder 5">
            <a:extLst>
              <a:ext uri="{FF2B5EF4-FFF2-40B4-BE49-F238E27FC236}">
                <a16:creationId xmlns:a16="http://schemas.microsoft.com/office/drawing/2014/main" id="{4E8FB313-1441-36DE-C7F9-1D0B00F86842}"/>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7</a:t>
            </a:fld>
            <a:endParaRPr lang="en-GB" sz="754" b="1">
              <a:solidFill>
                <a:schemeClr val="tx1"/>
              </a:solidFill>
              <a:latin typeface="Avenir LT Pro 65 Medium" panose="020B0603020203020204" pitchFamily="34" charset="0"/>
            </a:endParaRPr>
          </a:p>
        </p:txBody>
      </p:sp>
      <p:pic>
        <p:nvPicPr>
          <p:cNvPr id="25" name="Picture 24">
            <a:extLst>
              <a:ext uri="{FF2B5EF4-FFF2-40B4-BE49-F238E27FC236}">
                <a16:creationId xmlns:a16="http://schemas.microsoft.com/office/drawing/2014/main" id="{8788B148-A0E6-6E76-44BA-87F5FF4EBE8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6" name="Straight Connector 25">
            <a:extLst>
              <a:ext uri="{FF2B5EF4-FFF2-40B4-BE49-F238E27FC236}">
                <a16:creationId xmlns:a16="http://schemas.microsoft.com/office/drawing/2014/main" id="{08611499-A771-1C19-931A-E1D70FE5D6E2}"/>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A8EDEF58-7A59-60B9-BEB5-D20D0966A056}"/>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4446895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DD4A390-8A5D-4CBB-B601-B55D32CEF214}"/>
              </a:ext>
            </a:extLst>
          </p:cNvPr>
          <p:cNvSpPr/>
          <p:nvPr/>
        </p:nvSpPr>
        <p:spPr>
          <a:xfrm>
            <a:off x="342580" y="1291555"/>
            <a:ext cx="5528831" cy="380878"/>
          </a:xfrm>
          <a:prstGeom prst="rect">
            <a:avLst/>
          </a:prstGeom>
        </p:spPr>
        <p:txBody>
          <a:bodyPr wrap="square" lIns="0" rIns="36000" numCol="1" spcCol="360000">
            <a:noAutofit/>
          </a:bodyPr>
          <a:lstStyle/>
          <a:p>
            <a:pPr>
              <a:spcAft>
                <a:spcPts val="357"/>
              </a:spcAft>
            </a:pPr>
            <a:r>
              <a:rPr lang="en-GB" sz="900" b="1" dirty="0">
                <a:solidFill>
                  <a:srgbClr val="003F48"/>
                </a:solidFill>
                <a:latin typeface="Avenir LT Pro 65 Medium" panose="020B0603020203020204" pitchFamily="34" charset="0"/>
              </a:rPr>
              <a:t>CVM People</a:t>
            </a:r>
            <a:r>
              <a:rPr lang="en-GB" sz="900" dirty="0">
                <a:latin typeface="Avenir LT Pro 65 Medium" panose="020B0603020203020204" pitchFamily="34" charset="0"/>
              </a:rPr>
              <a:t> fuse innovative thinking with proven expertise to help companies realise value from their data and customer management capabilities. Our unique transformation to operation approach means we can fluidly provide specialist consulting expertise through to executive recruitment services that accelerate customer growth ambitions. </a:t>
            </a:r>
          </a:p>
        </p:txBody>
      </p:sp>
      <p:sp>
        <p:nvSpPr>
          <p:cNvPr id="58" name="Rectangle: Rounded Corners 57">
            <a:extLst>
              <a:ext uri="{FF2B5EF4-FFF2-40B4-BE49-F238E27FC236}">
                <a16:creationId xmlns:a16="http://schemas.microsoft.com/office/drawing/2014/main" id="{7992F137-28E6-4343-BE35-9E2582CE00DA}"/>
              </a:ext>
            </a:extLst>
          </p:cNvPr>
          <p:cNvSpPr/>
          <p:nvPr/>
        </p:nvSpPr>
        <p:spPr>
          <a:xfrm>
            <a:off x="340030" y="2018582"/>
            <a:ext cx="5528830" cy="1040457"/>
          </a:xfrm>
          <a:prstGeom prst="roundRect">
            <a:avLst>
              <a:gd name="adj" fmla="val 5331"/>
            </a:avLst>
          </a:prstGeom>
          <a:solidFill>
            <a:srgbClr val="003F48"/>
          </a:solidFill>
          <a:ln w="38100">
            <a:noFill/>
            <a:extLst>
              <a:ext uri="{C807C97D-BFC1-408E-A445-0C87EB9F89A2}">
                <ask:lineSketchStyleProps xmlns:ask="http://schemas.microsoft.com/office/drawing/2018/sketchyshapes" sd="3978248048">
                  <a:custGeom>
                    <a:avLst/>
                    <a:gdLst>
                      <a:gd name="connsiteX0" fmla="*/ 0 w 504000"/>
                      <a:gd name="connsiteY0" fmla="*/ 252000 h 504000"/>
                      <a:gd name="connsiteX1" fmla="*/ 252000 w 504000"/>
                      <a:gd name="connsiteY1" fmla="*/ 0 h 504000"/>
                      <a:gd name="connsiteX2" fmla="*/ 504000 w 504000"/>
                      <a:gd name="connsiteY2" fmla="*/ 252000 h 504000"/>
                      <a:gd name="connsiteX3" fmla="*/ 252000 w 504000"/>
                      <a:gd name="connsiteY3" fmla="*/ 504000 h 504000"/>
                      <a:gd name="connsiteX4" fmla="*/ 0 w 504000"/>
                      <a:gd name="connsiteY4" fmla="*/ 25200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 h="504000" fill="none" extrusionOk="0">
                        <a:moveTo>
                          <a:pt x="0" y="252000"/>
                        </a:moveTo>
                        <a:cubicBezTo>
                          <a:pt x="10215" y="121361"/>
                          <a:pt x="108227" y="-5764"/>
                          <a:pt x="252000" y="0"/>
                        </a:cubicBezTo>
                        <a:cubicBezTo>
                          <a:pt x="365645" y="1603"/>
                          <a:pt x="495676" y="146461"/>
                          <a:pt x="504000" y="252000"/>
                        </a:cubicBezTo>
                        <a:cubicBezTo>
                          <a:pt x="504107" y="359184"/>
                          <a:pt x="374048" y="509862"/>
                          <a:pt x="252000" y="504000"/>
                        </a:cubicBezTo>
                        <a:cubicBezTo>
                          <a:pt x="101159" y="488907"/>
                          <a:pt x="20161" y="379868"/>
                          <a:pt x="0" y="252000"/>
                        </a:cubicBezTo>
                        <a:close/>
                      </a:path>
                      <a:path w="504000" h="504000" stroke="0" extrusionOk="0">
                        <a:moveTo>
                          <a:pt x="0" y="252000"/>
                        </a:moveTo>
                        <a:cubicBezTo>
                          <a:pt x="-2454" y="108298"/>
                          <a:pt x="144402" y="-14082"/>
                          <a:pt x="252000" y="0"/>
                        </a:cubicBezTo>
                        <a:cubicBezTo>
                          <a:pt x="400050" y="18812"/>
                          <a:pt x="477128" y="125353"/>
                          <a:pt x="504000" y="252000"/>
                        </a:cubicBezTo>
                        <a:cubicBezTo>
                          <a:pt x="484323" y="374101"/>
                          <a:pt x="415844" y="494832"/>
                          <a:pt x="252000" y="504000"/>
                        </a:cubicBezTo>
                        <a:cubicBezTo>
                          <a:pt x="93898" y="484274"/>
                          <a:pt x="10706" y="399289"/>
                          <a:pt x="0" y="252000"/>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atin typeface="Avenir LT Pro 65 Medium" panose="020B0603020203020204" pitchFamily="34" charset="0"/>
            </a:endParaRPr>
          </a:p>
        </p:txBody>
      </p:sp>
      <p:sp>
        <p:nvSpPr>
          <p:cNvPr id="60" name="Rectangle 59">
            <a:extLst>
              <a:ext uri="{FF2B5EF4-FFF2-40B4-BE49-F238E27FC236}">
                <a16:creationId xmlns:a16="http://schemas.microsoft.com/office/drawing/2014/main" id="{4D828E3E-2ABF-434B-8F57-428C6F6FE873}"/>
              </a:ext>
            </a:extLst>
          </p:cNvPr>
          <p:cNvSpPr/>
          <p:nvPr/>
        </p:nvSpPr>
        <p:spPr>
          <a:xfrm>
            <a:off x="342580" y="3178075"/>
            <a:ext cx="5581970" cy="530363"/>
          </a:xfrm>
          <a:prstGeom prst="rect">
            <a:avLst/>
          </a:prstGeom>
        </p:spPr>
        <p:txBody>
          <a:bodyPr wrap="square" lIns="0" rIns="36000" numCol="1" spcCol="360000">
            <a:noAutofit/>
          </a:bodyPr>
          <a:lstStyle/>
          <a:p>
            <a:pPr>
              <a:spcAft>
                <a:spcPts val="600"/>
              </a:spcAft>
            </a:pPr>
            <a:r>
              <a:rPr lang="en-GB" sz="900" b="1" dirty="0">
                <a:solidFill>
                  <a:srgbClr val="003F48"/>
                </a:solidFill>
                <a:latin typeface="Avenir LT Pro 65 Medium" panose="020B0603020203020204" pitchFamily="34" charset="0"/>
              </a:rPr>
              <a:t>CVM People</a:t>
            </a:r>
            <a:r>
              <a:rPr lang="en-GB" sz="900" dirty="0">
                <a:latin typeface="Avenir LT Pro 65 Medium" panose="020B0603020203020204" pitchFamily="34" charset="0"/>
              </a:rPr>
              <a:t> has worked with brands such as Virgin Media, Santander, Experian, Centrica, </a:t>
            </a:r>
            <a:r>
              <a:rPr lang="en-GB" sz="900" dirty="0" err="1">
                <a:latin typeface="Avenir LT Pro 65 Medium" panose="020B0603020203020204" pitchFamily="34" charset="0"/>
              </a:rPr>
              <a:t>Travelopia</a:t>
            </a:r>
            <a:r>
              <a:rPr lang="en-GB" sz="900" dirty="0">
                <a:latin typeface="Avenir LT Pro 65 Medium" panose="020B0603020203020204" pitchFamily="34" charset="0"/>
              </a:rPr>
              <a:t>, Vodafone, Camelot, The AA, LGU+, Centrica, Berry Bros &amp; Rudd. We also partner with vendors such as Adobe, Salesforce, Dynamics, SAS, HubSpot, SugarCRM, HCL Unica, </a:t>
            </a:r>
            <a:r>
              <a:rPr lang="en-GB" sz="900" dirty="0" err="1">
                <a:latin typeface="Avenir LT Pro 65 Medium" panose="020B0603020203020204" pitchFamily="34" charset="0"/>
              </a:rPr>
              <a:t>Bloomreach</a:t>
            </a:r>
            <a:r>
              <a:rPr lang="en-GB" sz="900" dirty="0">
                <a:latin typeface="Avenir LT Pro 65 Medium" panose="020B0603020203020204" pitchFamily="34" charset="0"/>
              </a:rPr>
              <a:t>, </a:t>
            </a:r>
            <a:r>
              <a:rPr lang="en-GB" sz="900" dirty="0" err="1">
                <a:latin typeface="Avenir LT Pro 65 Medium" panose="020B0603020203020204" pitchFamily="34" charset="0"/>
              </a:rPr>
              <a:t>Creatio</a:t>
            </a:r>
            <a:r>
              <a:rPr lang="en-GB" sz="900" dirty="0">
                <a:latin typeface="Avenir LT Pro 65 Medium" panose="020B0603020203020204" pitchFamily="34" charset="0"/>
              </a:rPr>
              <a:t>, </a:t>
            </a:r>
            <a:r>
              <a:rPr lang="en-GB" sz="900" dirty="0" err="1">
                <a:latin typeface="Avenir LT Pro 65 Medium" panose="020B0603020203020204" pitchFamily="34" charset="0"/>
              </a:rPr>
              <a:t>Knime</a:t>
            </a:r>
            <a:r>
              <a:rPr lang="en-GB" sz="900" dirty="0">
                <a:latin typeface="Avenir LT Pro 65 Medium" panose="020B0603020203020204" pitchFamily="34" charset="0"/>
              </a:rPr>
              <a:t>.</a:t>
            </a:r>
          </a:p>
          <a:p>
            <a:pPr>
              <a:spcAft>
                <a:spcPts val="600"/>
              </a:spcAft>
            </a:pPr>
            <a:r>
              <a:rPr lang="en-GB" sz="900" dirty="0">
                <a:latin typeface="Avenir LT Pro 65 Medium" panose="020B0603020203020204" pitchFamily="34" charset="0"/>
              </a:rPr>
              <a:t>To discuss how we can accelerate your ambitions, please contact </a:t>
            </a:r>
            <a:r>
              <a:rPr lang="en-GB" sz="900" b="1" dirty="0">
                <a:solidFill>
                  <a:srgbClr val="003F48"/>
                </a:solidFill>
                <a:latin typeface="Avenir LT Pro 65 Medium" panose="020B0603020203020204" pitchFamily="34" charset="0"/>
              </a:rPr>
              <a:t>Karl.Dixon@CVMPeople.com</a:t>
            </a:r>
          </a:p>
          <a:p>
            <a:pPr>
              <a:spcAft>
                <a:spcPts val="600"/>
              </a:spcAft>
            </a:pPr>
            <a:endParaRPr lang="en-GB" sz="900" dirty="0">
              <a:latin typeface="Avenir LT Pro 65 Medium" panose="020B0603020203020204" pitchFamily="34" charset="0"/>
            </a:endParaRPr>
          </a:p>
        </p:txBody>
      </p:sp>
      <p:graphicFrame>
        <p:nvGraphicFramePr>
          <p:cNvPr id="56" name="Table 56">
            <a:extLst>
              <a:ext uri="{FF2B5EF4-FFF2-40B4-BE49-F238E27FC236}">
                <a16:creationId xmlns:a16="http://schemas.microsoft.com/office/drawing/2014/main" id="{E8CFF836-76BA-4A7D-82D8-DF0475A35D01}"/>
              </a:ext>
            </a:extLst>
          </p:cNvPr>
          <p:cNvGraphicFramePr>
            <a:graphicFrameLocks noGrp="1"/>
          </p:cNvGraphicFramePr>
          <p:nvPr/>
        </p:nvGraphicFramePr>
        <p:xfrm>
          <a:off x="596662" y="2058550"/>
          <a:ext cx="5010392" cy="943166"/>
        </p:xfrm>
        <a:graphic>
          <a:graphicData uri="http://schemas.openxmlformats.org/drawingml/2006/table">
            <a:tbl>
              <a:tblPr>
                <a:tableStyleId>{5C22544A-7EE6-4342-B048-85BDC9FD1C3A}</a:tableStyleId>
              </a:tblPr>
              <a:tblGrid>
                <a:gridCol w="1252598">
                  <a:extLst>
                    <a:ext uri="{9D8B030D-6E8A-4147-A177-3AD203B41FA5}">
                      <a16:colId xmlns:a16="http://schemas.microsoft.com/office/drawing/2014/main" val="3146924401"/>
                    </a:ext>
                  </a:extLst>
                </a:gridCol>
                <a:gridCol w="1252598">
                  <a:extLst>
                    <a:ext uri="{9D8B030D-6E8A-4147-A177-3AD203B41FA5}">
                      <a16:colId xmlns:a16="http://schemas.microsoft.com/office/drawing/2014/main" val="4031076174"/>
                    </a:ext>
                  </a:extLst>
                </a:gridCol>
                <a:gridCol w="1252598">
                  <a:extLst>
                    <a:ext uri="{9D8B030D-6E8A-4147-A177-3AD203B41FA5}">
                      <a16:colId xmlns:a16="http://schemas.microsoft.com/office/drawing/2014/main" val="1574881658"/>
                    </a:ext>
                  </a:extLst>
                </a:gridCol>
                <a:gridCol w="1252598">
                  <a:extLst>
                    <a:ext uri="{9D8B030D-6E8A-4147-A177-3AD203B41FA5}">
                      <a16:colId xmlns:a16="http://schemas.microsoft.com/office/drawing/2014/main" val="2950426273"/>
                    </a:ext>
                  </a:extLst>
                </a:gridCol>
              </a:tblGrid>
              <a:tr h="202793">
                <a:tc>
                  <a:txBody>
                    <a:bodyPr/>
                    <a:lstStyle/>
                    <a:p>
                      <a:pPr marL="0" indent="0" algn="ctr">
                        <a:spcAft>
                          <a:spcPts val="600"/>
                        </a:spcAft>
                        <a:buFont typeface="Arial" panose="020B0604020202020204" pitchFamily="34" charset="0"/>
                        <a:buNone/>
                      </a:pPr>
                      <a:r>
                        <a:rPr lang="en-GB" sz="800" b="1" dirty="0">
                          <a:solidFill>
                            <a:srgbClr val="0094A8"/>
                          </a:solidFill>
                          <a:latin typeface="Avenir LT Pro 65 Medium" panose="020B0603020203020204" pitchFamily="34" charset="0"/>
                        </a:rPr>
                        <a:t>Strategic direction</a:t>
                      </a:r>
                      <a:endParaRPr lang="en-GB" sz="800" dirty="0">
                        <a:solidFill>
                          <a:srgbClr val="0094A8"/>
                        </a:solidFill>
                        <a:latin typeface="Avenir LT Pro 65 Medium" panose="020B0603020203020204" pitchFamily="34" charset="0"/>
                      </a:endParaRPr>
                    </a:p>
                  </a:txBody>
                  <a:tcPr marL="36000" marR="36000" marT="27153" marB="27153">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latinLnBrk="0" hangingPunct="1">
                        <a:spcAft>
                          <a:spcPts val="600"/>
                        </a:spcAft>
                        <a:buFont typeface="Arial" panose="020B0604020202020204" pitchFamily="34" charset="0"/>
                        <a:buNone/>
                      </a:pPr>
                      <a:r>
                        <a:rPr lang="en-GB" sz="800" b="1" kern="1200" dirty="0">
                          <a:solidFill>
                            <a:srgbClr val="0094A8"/>
                          </a:solidFill>
                          <a:latin typeface="Avenir LT Pro 65 Medium" panose="020B0603020203020204" pitchFamily="34" charset="0"/>
                          <a:ea typeface="+mn-ea"/>
                          <a:cs typeface="+mn-cs"/>
                        </a:rPr>
                        <a:t>Consulting</a:t>
                      </a:r>
                    </a:p>
                  </a:txBody>
                  <a:tcPr marL="36000" marR="36000" marT="27153" marB="2715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800" b="1" kern="1200" dirty="0">
                          <a:solidFill>
                            <a:srgbClr val="0094A8"/>
                          </a:solidFill>
                          <a:latin typeface="Avenir LT Pro 65 Medium" panose="020B0603020203020204" pitchFamily="34" charset="0"/>
                          <a:ea typeface="+mn-ea"/>
                          <a:cs typeface="+mn-cs"/>
                        </a:rPr>
                        <a:t>Expertise-as-a-Service</a:t>
                      </a:r>
                    </a:p>
                  </a:txBody>
                  <a:tcPr marL="36000" marR="36000" marT="27153" marB="2715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latinLnBrk="0" hangingPunct="1">
                        <a:spcAft>
                          <a:spcPts val="600"/>
                        </a:spcAft>
                        <a:buFont typeface="Arial" panose="020B0604020202020204" pitchFamily="34" charset="0"/>
                        <a:buNone/>
                      </a:pPr>
                      <a:r>
                        <a:rPr lang="en-GB" sz="800" b="1" kern="1200" dirty="0">
                          <a:solidFill>
                            <a:srgbClr val="0094A8"/>
                          </a:solidFill>
                          <a:latin typeface="Avenir LT Pro 65 Medium" panose="020B0603020203020204" pitchFamily="34" charset="0"/>
                          <a:ea typeface="+mn-ea"/>
                          <a:cs typeface="+mn-cs"/>
                        </a:rPr>
                        <a:t>Executive Recruitment</a:t>
                      </a:r>
                    </a:p>
                  </a:txBody>
                  <a:tcPr marL="36000" marR="36000" marT="27153" marB="27153">
                    <a:lnL w="12700" cap="flat" cmpd="sng" algn="ctr">
                      <a:solidFill>
                        <a:schemeClr val="bg1">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3164338"/>
                  </a:ext>
                </a:extLst>
              </a:tr>
              <a:tr h="740373">
                <a:tc>
                  <a:txBody>
                    <a:bodyPr/>
                    <a:lstStyle/>
                    <a:p>
                      <a:pPr marL="0" indent="0" algn="ctr">
                        <a:spcAft>
                          <a:spcPts val="600"/>
                        </a:spcAft>
                        <a:buFont typeface="Arial" panose="020B0604020202020204" pitchFamily="34" charset="0"/>
                        <a:buNone/>
                      </a:pPr>
                      <a:r>
                        <a:rPr lang="en-GB" sz="800" dirty="0">
                          <a:solidFill>
                            <a:schemeClr val="bg1">
                              <a:lumMod val="85000"/>
                            </a:schemeClr>
                          </a:solidFill>
                          <a:latin typeface="Avenir LT Pro 65 Medium" panose="020B0603020203020204" pitchFamily="34" charset="0"/>
                        </a:rPr>
                        <a:t>Identifying and designing the right customer management and insight capabilities for growth.</a:t>
                      </a:r>
                    </a:p>
                  </a:txBody>
                  <a:tcPr marL="36000" marR="36000" marT="27153" marB="27153">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800" kern="1200">
                          <a:solidFill>
                            <a:schemeClr val="bg1">
                              <a:lumMod val="85000"/>
                            </a:schemeClr>
                          </a:solidFill>
                          <a:latin typeface="Avenir LT Pro 65 Medium" panose="020B0603020203020204" pitchFamily="34" charset="0"/>
                          <a:ea typeface="+mn-ea"/>
                          <a:cs typeface="+mn-cs"/>
                        </a:rPr>
                        <a:t>Selecting and configuring customer management and insight capabilities to meet your needs.</a:t>
                      </a:r>
                    </a:p>
                  </a:txBody>
                  <a:tcPr marL="36000" marR="36000" marT="27153" marB="2715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800" kern="1200" dirty="0">
                          <a:solidFill>
                            <a:schemeClr val="bg1">
                              <a:lumMod val="85000"/>
                            </a:schemeClr>
                          </a:solidFill>
                          <a:latin typeface="Avenir LT Pro 65 Medium" panose="020B0603020203020204" pitchFamily="34" charset="0"/>
                          <a:ea typeface="+mn-ea"/>
                          <a:cs typeface="+mn-cs"/>
                        </a:rPr>
                        <a:t>Adding time-boxed expert resources quickly to your teams to boost your delivery and operational capacity.</a:t>
                      </a:r>
                    </a:p>
                  </a:txBody>
                  <a:tcPr marL="36000" marR="36000" marT="27153" marB="2715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latinLnBrk="0" hangingPunct="1">
                        <a:spcAft>
                          <a:spcPts val="600"/>
                        </a:spcAft>
                        <a:buFont typeface="Arial" panose="020B0604020202020204" pitchFamily="34" charset="0"/>
                        <a:buNone/>
                      </a:pPr>
                      <a:r>
                        <a:rPr lang="en-GB" sz="800" kern="1200" dirty="0">
                          <a:solidFill>
                            <a:schemeClr val="bg1">
                              <a:lumMod val="85000"/>
                            </a:schemeClr>
                          </a:solidFill>
                          <a:latin typeface="Avenir LT Pro 65 Medium" panose="020B0603020203020204" pitchFamily="34" charset="0"/>
                          <a:ea typeface="+mn-ea"/>
                          <a:cs typeface="+mn-cs"/>
                        </a:rPr>
                        <a:t>Hiring the right talent to build your team, knowledge and expertise for ongoing customer growth.</a:t>
                      </a:r>
                    </a:p>
                  </a:txBody>
                  <a:tcPr marL="36000" marR="36000" marT="27153" marB="27153">
                    <a:lnL w="12700" cap="flat" cmpd="sng" algn="ctr">
                      <a:solidFill>
                        <a:schemeClr val="bg1">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617270"/>
                  </a:ext>
                </a:extLst>
              </a:tr>
            </a:tbl>
          </a:graphicData>
        </a:graphic>
      </p:graphicFrame>
      <p:sp>
        <p:nvSpPr>
          <p:cNvPr id="8" name="TextBox 7">
            <a:extLst>
              <a:ext uri="{FF2B5EF4-FFF2-40B4-BE49-F238E27FC236}">
                <a16:creationId xmlns:a16="http://schemas.microsoft.com/office/drawing/2014/main" id="{C39D6B7D-E20B-4D02-A331-2DE6CADEFAF7}"/>
              </a:ext>
            </a:extLst>
          </p:cNvPr>
          <p:cNvSpPr txBox="1"/>
          <p:nvPr/>
        </p:nvSpPr>
        <p:spPr>
          <a:xfrm rot="16200000">
            <a:off x="188258" y="2484962"/>
            <a:ext cx="513008" cy="107697"/>
          </a:xfrm>
          <a:prstGeom prst="rect">
            <a:avLst/>
          </a:prstGeom>
          <a:noFill/>
        </p:spPr>
        <p:txBody>
          <a:bodyPr wrap="none" rtlCol="0" anchor="ctr">
            <a:noAutofit/>
          </a:bodyPr>
          <a:lstStyle/>
          <a:p>
            <a:pPr algn="ctr"/>
            <a:r>
              <a:rPr lang="en-GB" sz="800" b="1" dirty="0">
                <a:solidFill>
                  <a:schemeClr val="bg1"/>
                </a:solidFill>
                <a:latin typeface="Avenir LT Pro 65 Medium" panose="020B0603020203020204" pitchFamily="34" charset="0"/>
              </a:rPr>
              <a:t>TRANSFORMATION</a:t>
            </a:r>
          </a:p>
        </p:txBody>
      </p:sp>
      <p:sp>
        <p:nvSpPr>
          <p:cNvPr id="53" name="TextBox 52">
            <a:extLst>
              <a:ext uri="{FF2B5EF4-FFF2-40B4-BE49-F238E27FC236}">
                <a16:creationId xmlns:a16="http://schemas.microsoft.com/office/drawing/2014/main" id="{A0EC75A9-6DDE-4993-8DF3-3528B812FA21}"/>
              </a:ext>
            </a:extLst>
          </p:cNvPr>
          <p:cNvSpPr txBox="1"/>
          <p:nvPr/>
        </p:nvSpPr>
        <p:spPr>
          <a:xfrm rot="5400000">
            <a:off x="5514634" y="2484962"/>
            <a:ext cx="513008" cy="107697"/>
          </a:xfrm>
          <a:prstGeom prst="rect">
            <a:avLst/>
          </a:prstGeom>
          <a:noFill/>
        </p:spPr>
        <p:txBody>
          <a:bodyPr wrap="none" rtlCol="0" anchor="ctr">
            <a:noAutofit/>
          </a:bodyPr>
          <a:lstStyle/>
          <a:p>
            <a:pPr algn="ctr"/>
            <a:r>
              <a:rPr lang="en-GB" sz="800" b="1" spc="30" dirty="0">
                <a:solidFill>
                  <a:schemeClr val="bg1"/>
                </a:solidFill>
                <a:latin typeface="Avenir LT Pro 65 Medium" panose="020B0603020203020204" pitchFamily="34" charset="0"/>
              </a:rPr>
              <a:t>OPERATION</a:t>
            </a:r>
          </a:p>
        </p:txBody>
      </p:sp>
      <p:sp>
        <p:nvSpPr>
          <p:cNvPr id="4" name="Title 1">
            <a:extLst>
              <a:ext uri="{FF2B5EF4-FFF2-40B4-BE49-F238E27FC236}">
                <a16:creationId xmlns:a16="http://schemas.microsoft.com/office/drawing/2014/main" id="{57F57314-8B55-D719-6661-38AC5AD95059}"/>
              </a:ext>
            </a:extLst>
          </p:cNvPr>
          <p:cNvSpPr txBox="1">
            <a:spLocks/>
          </p:cNvSpPr>
          <p:nvPr/>
        </p:nvSpPr>
        <p:spPr>
          <a:xfrm>
            <a:off x="342580" y="792683"/>
            <a:ext cx="5011820" cy="277178"/>
          </a:xfrm>
          <a:prstGeom prst="rect">
            <a:avLst/>
          </a:prstGeom>
          <a:noFill/>
        </p:spPr>
        <p:txBody>
          <a:bodyPr vert="horz" wrap="square" lIns="0" tIns="27153" rIns="36000"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ACCELERATING YOUR CUSTOMER MANAGEMENT</a:t>
            </a:r>
          </a:p>
        </p:txBody>
      </p:sp>
      <p:sp>
        <p:nvSpPr>
          <p:cNvPr id="2" name="Slide Number Placeholder 5">
            <a:extLst>
              <a:ext uri="{FF2B5EF4-FFF2-40B4-BE49-F238E27FC236}">
                <a16:creationId xmlns:a16="http://schemas.microsoft.com/office/drawing/2014/main" id="{E0BAAF87-77F9-6D47-084B-A889908DC44E}"/>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70</a:t>
            </a:fld>
            <a:endParaRPr lang="en-GB" sz="754">
              <a:latin typeface="Avenir LT Pro 65 Medium" panose="020B0603020203020204" pitchFamily="34" charset="0"/>
            </a:endParaRPr>
          </a:p>
        </p:txBody>
      </p:sp>
      <p:sp>
        <p:nvSpPr>
          <p:cNvPr id="6" name="TextBox 5">
            <a:extLst>
              <a:ext uri="{FF2B5EF4-FFF2-40B4-BE49-F238E27FC236}">
                <a16:creationId xmlns:a16="http://schemas.microsoft.com/office/drawing/2014/main" id="{768280E6-97BB-E1B0-130F-83241E1A4F1A}"/>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pic>
        <p:nvPicPr>
          <p:cNvPr id="10" name="Picture 9">
            <a:extLst>
              <a:ext uri="{FF2B5EF4-FFF2-40B4-BE49-F238E27FC236}">
                <a16:creationId xmlns:a16="http://schemas.microsoft.com/office/drawing/2014/main" id="{C039C7DC-64AE-183D-A449-EF0ED06FCE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11" name="Straight Connector 10">
            <a:extLst>
              <a:ext uri="{FF2B5EF4-FFF2-40B4-BE49-F238E27FC236}">
                <a16:creationId xmlns:a16="http://schemas.microsoft.com/office/drawing/2014/main" id="{CF73FCE2-8DEC-7FBF-60A5-A07CB72DD56C}"/>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49F351C-3D18-B44B-F12F-B9A625011C18}"/>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5945748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AAAF72-ADB6-39ED-2597-B296623FDC74}"/>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9978649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AF37929-5F6B-4223-BB75-8DB906A3E10E}"/>
              </a:ext>
            </a:extLst>
          </p:cNvPr>
          <p:cNvPicPr>
            <a:picLocks noChangeAspect="1"/>
          </p:cNvPicPr>
          <p:nvPr/>
        </p:nvPicPr>
        <p:blipFill>
          <a:blip r:embed="rId3" cstate="print">
            <a:biLevel thresh="25000"/>
            <a:extLst>
              <a:ext uri="{28A0092B-C50C-407E-A947-70E740481C1C}">
                <a14:useLocalDpi xmlns:a14="http://schemas.microsoft.com/office/drawing/2010/main"/>
              </a:ext>
            </a:extLst>
          </a:blip>
          <a:stretch>
            <a:fillRect/>
          </a:stretch>
        </p:blipFill>
        <p:spPr>
          <a:xfrm>
            <a:off x="438739" y="3531909"/>
            <a:ext cx="1488696" cy="388981"/>
          </a:xfrm>
          <a:prstGeom prst="rect">
            <a:avLst/>
          </a:prstGeom>
        </p:spPr>
      </p:pic>
      <p:sp>
        <p:nvSpPr>
          <p:cNvPr id="8" name="TextBox 7">
            <a:extLst>
              <a:ext uri="{FF2B5EF4-FFF2-40B4-BE49-F238E27FC236}">
                <a16:creationId xmlns:a16="http://schemas.microsoft.com/office/drawing/2014/main" id="{9ABE8E75-76A9-4581-8CE5-9F75320DF57A}"/>
              </a:ext>
            </a:extLst>
          </p:cNvPr>
          <p:cNvSpPr txBox="1"/>
          <p:nvPr/>
        </p:nvSpPr>
        <p:spPr>
          <a:xfrm>
            <a:off x="2407164" y="3500493"/>
            <a:ext cx="3489809" cy="530915"/>
          </a:xfrm>
          <a:prstGeom prst="rect">
            <a:avLst/>
          </a:prstGeom>
          <a:noFill/>
        </p:spPr>
        <p:txBody>
          <a:bodyPr wrap="square">
            <a:spAutoFit/>
          </a:bodyPr>
          <a:lstStyle/>
          <a:p>
            <a:pPr algn="just"/>
            <a:r>
              <a:rPr lang="en-GB" sz="475" dirty="0">
                <a:solidFill>
                  <a:schemeClr val="bg1">
                    <a:lumMod val="65000"/>
                  </a:schemeClr>
                </a:solidFill>
                <a:latin typeface="Avenir LT Pro 65 Medium" panose="020B0603020203020204" pitchFamily="34" charset="0"/>
              </a:rPr>
              <a:t>All rights reserved. No part of this publication may be reproduced, stored in a retrieval system or transmitted in any form, or by any means, electronic, mechanical, photocopying, recording or otherwise, without the prior permission. CVM People Ltd is not responsible for any errors or omissions, or for the results obtained from the use of this information that was obtained from direct experience or public reports. The performance represented is "historical” and that “past performance" is not a reliable indicator of future results. All information in this document is provided “as is”, with no guarantee of completeness, accuracy, timeliness or of the results obtained from the use of this information.</a:t>
            </a:r>
          </a:p>
        </p:txBody>
      </p:sp>
      <p:grpSp>
        <p:nvGrpSpPr>
          <p:cNvPr id="2" name="Group 1">
            <a:extLst>
              <a:ext uri="{FF2B5EF4-FFF2-40B4-BE49-F238E27FC236}">
                <a16:creationId xmlns:a16="http://schemas.microsoft.com/office/drawing/2014/main" id="{B69603E8-D666-4C11-87A9-C4E80E7253E9}"/>
              </a:ext>
            </a:extLst>
          </p:cNvPr>
          <p:cNvGrpSpPr/>
          <p:nvPr/>
        </p:nvGrpSpPr>
        <p:grpSpPr>
          <a:xfrm>
            <a:off x="478895" y="1113036"/>
            <a:ext cx="1541992" cy="1740868"/>
            <a:chOff x="623501" y="2495550"/>
            <a:chExt cx="3022348" cy="3249501"/>
          </a:xfrm>
        </p:grpSpPr>
        <p:grpSp>
          <p:nvGrpSpPr>
            <p:cNvPr id="9" name="Group 8">
              <a:extLst>
                <a:ext uri="{FF2B5EF4-FFF2-40B4-BE49-F238E27FC236}">
                  <a16:creationId xmlns:a16="http://schemas.microsoft.com/office/drawing/2014/main" id="{C9184550-2936-4F23-A9E7-D344B00BB578}"/>
                </a:ext>
              </a:extLst>
            </p:cNvPr>
            <p:cNvGrpSpPr/>
            <p:nvPr/>
          </p:nvGrpSpPr>
          <p:grpSpPr>
            <a:xfrm>
              <a:off x="623501" y="2495550"/>
              <a:ext cx="3001924" cy="3249501"/>
              <a:chOff x="5660137" y="2663879"/>
              <a:chExt cx="3001924" cy="3249501"/>
            </a:xfrm>
            <a:effectLst/>
          </p:grpSpPr>
          <p:sp>
            <p:nvSpPr>
              <p:cNvPr id="10" name="Rectangle 9">
                <a:extLst>
                  <a:ext uri="{FF2B5EF4-FFF2-40B4-BE49-F238E27FC236}">
                    <a16:creationId xmlns:a16="http://schemas.microsoft.com/office/drawing/2014/main" id="{B69DE337-46B4-4763-9CF3-B417DC6034AC}"/>
                  </a:ext>
                </a:extLst>
              </p:cNvPr>
              <p:cNvSpPr/>
              <p:nvPr/>
            </p:nvSpPr>
            <p:spPr>
              <a:xfrm>
                <a:off x="5660137" y="2663879"/>
                <a:ext cx="3001924" cy="2899492"/>
              </a:xfrm>
              <a:prstGeom prst="rect">
                <a:avLst/>
              </a:prstGeom>
              <a:solidFill>
                <a:srgbClr val="003F48"/>
              </a:solidFill>
              <a:ln w="101600">
                <a:solidFill>
                  <a:srgbClr val="003F48"/>
                </a:solidFill>
                <a:extLst>
                  <a:ext uri="{C807C97D-BFC1-408E-A445-0C87EB9F89A2}">
                    <ask:lineSketchStyleProps xmlns:ask="http://schemas.microsoft.com/office/drawing/2018/sketchyshapes" sd="2435196524">
                      <a:custGeom>
                        <a:avLst/>
                        <a:gdLst>
                          <a:gd name="connsiteX0" fmla="*/ 0 w 2261260"/>
                          <a:gd name="connsiteY0" fmla="*/ 0 h 2092524"/>
                          <a:gd name="connsiteX1" fmla="*/ 610540 w 2261260"/>
                          <a:gd name="connsiteY1" fmla="*/ 0 h 2092524"/>
                          <a:gd name="connsiteX2" fmla="*/ 1108017 w 2261260"/>
                          <a:gd name="connsiteY2" fmla="*/ 0 h 2092524"/>
                          <a:gd name="connsiteX3" fmla="*/ 1650720 w 2261260"/>
                          <a:gd name="connsiteY3" fmla="*/ 0 h 2092524"/>
                          <a:gd name="connsiteX4" fmla="*/ 2261260 w 2261260"/>
                          <a:gd name="connsiteY4" fmla="*/ 0 h 2092524"/>
                          <a:gd name="connsiteX5" fmla="*/ 2261260 w 2261260"/>
                          <a:gd name="connsiteY5" fmla="*/ 718433 h 2092524"/>
                          <a:gd name="connsiteX6" fmla="*/ 2261260 w 2261260"/>
                          <a:gd name="connsiteY6" fmla="*/ 1353166 h 2092524"/>
                          <a:gd name="connsiteX7" fmla="*/ 2261260 w 2261260"/>
                          <a:gd name="connsiteY7" fmla="*/ 2092524 h 2092524"/>
                          <a:gd name="connsiteX8" fmla="*/ 1673332 w 2261260"/>
                          <a:gd name="connsiteY8" fmla="*/ 2092524 h 2092524"/>
                          <a:gd name="connsiteX9" fmla="*/ 1085405 w 2261260"/>
                          <a:gd name="connsiteY9" fmla="*/ 2092524 h 2092524"/>
                          <a:gd name="connsiteX10" fmla="*/ 565315 w 2261260"/>
                          <a:gd name="connsiteY10" fmla="*/ 2092524 h 2092524"/>
                          <a:gd name="connsiteX11" fmla="*/ 0 w 2261260"/>
                          <a:gd name="connsiteY11" fmla="*/ 2092524 h 2092524"/>
                          <a:gd name="connsiteX12" fmla="*/ 0 w 2261260"/>
                          <a:gd name="connsiteY12" fmla="*/ 1457792 h 2092524"/>
                          <a:gd name="connsiteX13" fmla="*/ 0 w 2261260"/>
                          <a:gd name="connsiteY13" fmla="*/ 823059 h 2092524"/>
                          <a:gd name="connsiteX14" fmla="*/ 0 w 2261260"/>
                          <a:gd name="connsiteY14" fmla="*/ 0 h 209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1260" h="2092524" fill="none" extrusionOk="0">
                            <a:moveTo>
                              <a:pt x="0" y="0"/>
                            </a:moveTo>
                            <a:cubicBezTo>
                              <a:pt x="225274" y="-2432"/>
                              <a:pt x="432804" y="20452"/>
                              <a:pt x="610540" y="0"/>
                            </a:cubicBezTo>
                            <a:cubicBezTo>
                              <a:pt x="788276" y="-20452"/>
                              <a:pt x="886667" y="-13594"/>
                              <a:pt x="1108017" y="0"/>
                            </a:cubicBezTo>
                            <a:cubicBezTo>
                              <a:pt x="1329367" y="13594"/>
                              <a:pt x="1539704" y="18128"/>
                              <a:pt x="1650720" y="0"/>
                            </a:cubicBezTo>
                            <a:cubicBezTo>
                              <a:pt x="1761736" y="-18128"/>
                              <a:pt x="2070022" y="-5924"/>
                              <a:pt x="2261260" y="0"/>
                            </a:cubicBezTo>
                            <a:cubicBezTo>
                              <a:pt x="2232264" y="263542"/>
                              <a:pt x="2237116" y="557619"/>
                              <a:pt x="2261260" y="718433"/>
                            </a:cubicBezTo>
                            <a:cubicBezTo>
                              <a:pt x="2285404" y="879247"/>
                              <a:pt x="2273440" y="1081825"/>
                              <a:pt x="2261260" y="1353166"/>
                            </a:cubicBezTo>
                            <a:cubicBezTo>
                              <a:pt x="2249080" y="1624507"/>
                              <a:pt x="2233933" y="1834126"/>
                              <a:pt x="2261260" y="2092524"/>
                            </a:cubicBezTo>
                            <a:cubicBezTo>
                              <a:pt x="1986278" y="2112739"/>
                              <a:pt x="1956428" y="2074358"/>
                              <a:pt x="1673332" y="2092524"/>
                            </a:cubicBezTo>
                            <a:cubicBezTo>
                              <a:pt x="1390236" y="2110690"/>
                              <a:pt x="1363875" y="2097424"/>
                              <a:pt x="1085405" y="2092524"/>
                            </a:cubicBezTo>
                            <a:cubicBezTo>
                              <a:pt x="806935" y="2087624"/>
                              <a:pt x="733498" y="2118446"/>
                              <a:pt x="565315" y="2092524"/>
                            </a:cubicBezTo>
                            <a:cubicBezTo>
                              <a:pt x="397132" y="2066603"/>
                              <a:pt x="240481" y="2113464"/>
                              <a:pt x="0" y="2092524"/>
                            </a:cubicBezTo>
                            <a:cubicBezTo>
                              <a:pt x="4241" y="1959615"/>
                              <a:pt x="14611" y="1628888"/>
                              <a:pt x="0" y="1457792"/>
                            </a:cubicBezTo>
                            <a:cubicBezTo>
                              <a:pt x="-14611" y="1286696"/>
                              <a:pt x="20215" y="1007167"/>
                              <a:pt x="0" y="823059"/>
                            </a:cubicBezTo>
                            <a:cubicBezTo>
                              <a:pt x="-20215" y="638951"/>
                              <a:pt x="38223" y="336314"/>
                              <a:pt x="0" y="0"/>
                            </a:cubicBezTo>
                            <a:close/>
                          </a:path>
                          <a:path w="2261260" h="2092524" stroke="0" extrusionOk="0">
                            <a:moveTo>
                              <a:pt x="0" y="0"/>
                            </a:moveTo>
                            <a:cubicBezTo>
                              <a:pt x="186210" y="-21035"/>
                              <a:pt x="385651" y="-28088"/>
                              <a:pt x="610540" y="0"/>
                            </a:cubicBezTo>
                            <a:cubicBezTo>
                              <a:pt x="835429" y="28088"/>
                              <a:pt x="903053" y="14700"/>
                              <a:pt x="1108017" y="0"/>
                            </a:cubicBezTo>
                            <a:cubicBezTo>
                              <a:pt x="1312981" y="-14700"/>
                              <a:pt x="1520779" y="23337"/>
                              <a:pt x="1628107" y="0"/>
                            </a:cubicBezTo>
                            <a:cubicBezTo>
                              <a:pt x="1735435" y="-23337"/>
                              <a:pt x="2040875" y="-15704"/>
                              <a:pt x="2261260" y="0"/>
                            </a:cubicBezTo>
                            <a:cubicBezTo>
                              <a:pt x="2226815" y="310248"/>
                              <a:pt x="2281778" y="535843"/>
                              <a:pt x="2261260" y="718433"/>
                            </a:cubicBezTo>
                            <a:cubicBezTo>
                              <a:pt x="2240742" y="901023"/>
                              <a:pt x="2290523" y="1127675"/>
                              <a:pt x="2261260" y="1436866"/>
                            </a:cubicBezTo>
                            <a:cubicBezTo>
                              <a:pt x="2231997" y="1746057"/>
                              <a:pt x="2293473" y="1933465"/>
                              <a:pt x="2261260" y="2092524"/>
                            </a:cubicBezTo>
                            <a:cubicBezTo>
                              <a:pt x="2091745" y="2112752"/>
                              <a:pt x="1952902" y="2095570"/>
                              <a:pt x="1650720" y="2092524"/>
                            </a:cubicBezTo>
                            <a:cubicBezTo>
                              <a:pt x="1348538" y="2089478"/>
                              <a:pt x="1320028" y="2106191"/>
                              <a:pt x="1130630" y="2092524"/>
                            </a:cubicBezTo>
                            <a:cubicBezTo>
                              <a:pt x="941232" y="2078858"/>
                              <a:pt x="742728" y="2091874"/>
                              <a:pt x="633153" y="2092524"/>
                            </a:cubicBezTo>
                            <a:cubicBezTo>
                              <a:pt x="523578" y="2093174"/>
                              <a:pt x="226374" y="2088881"/>
                              <a:pt x="0" y="2092524"/>
                            </a:cubicBezTo>
                            <a:cubicBezTo>
                              <a:pt x="-19151" y="1869278"/>
                              <a:pt x="-13691" y="1591142"/>
                              <a:pt x="0" y="1395016"/>
                            </a:cubicBezTo>
                            <a:cubicBezTo>
                              <a:pt x="13691" y="1198890"/>
                              <a:pt x="29448" y="860110"/>
                              <a:pt x="0" y="718433"/>
                            </a:cubicBezTo>
                            <a:cubicBezTo>
                              <a:pt x="-29448" y="576756"/>
                              <a:pt x="4382" y="19576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p>
            </p:txBody>
          </p:sp>
          <p:sp>
            <p:nvSpPr>
              <p:cNvPr id="11" name="Isosceles Triangle 10">
                <a:extLst>
                  <a:ext uri="{FF2B5EF4-FFF2-40B4-BE49-F238E27FC236}">
                    <a16:creationId xmlns:a16="http://schemas.microsoft.com/office/drawing/2014/main" id="{E21B3F25-283E-499B-BAED-1BA981DE84B7}"/>
                  </a:ext>
                </a:extLst>
              </p:cNvPr>
              <p:cNvSpPr/>
              <p:nvPr/>
            </p:nvSpPr>
            <p:spPr>
              <a:xfrm rot="10800000">
                <a:off x="8249520" y="5606795"/>
                <a:ext cx="249791" cy="306585"/>
              </a:xfrm>
              <a:prstGeom prst="triangle">
                <a:avLst>
                  <a:gd name="adj" fmla="val 100000"/>
                </a:avLst>
              </a:prstGeom>
              <a:solidFill>
                <a:srgbClr val="003F48"/>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p>
            </p:txBody>
          </p:sp>
        </p:grpSp>
        <p:sp>
          <p:nvSpPr>
            <p:cNvPr id="12" name="TextBox 11">
              <a:extLst>
                <a:ext uri="{FF2B5EF4-FFF2-40B4-BE49-F238E27FC236}">
                  <a16:creationId xmlns:a16="http://schemas.microsoft.com/office/drawing/2014/main" id="{103D5328-44C0-4103-AE4C-F5F7629E1163}"/>
                </a:ext>
              </a:extLst>
            </p:cNvPr>
            <p:cNvSpPr txBox="1"/>
            <p:nvPr/>
          </p:nvSpPr>
          <p:spPr>
            <a:xfrm>
              <a:off x="1165719" y="2738163"/>
              <a:ext cx="2480130" cy="342663"/>
            </a:xfrm>
            <a:prstGeom prst="rect">
              <a:avLst/>
            </a:prstGeom>
            <a:noFill/>
          </p:spPr>
          <p:txBody>
            <a:bodyPr wrap="square" rtlCol="0">
              <a:spAutoFit/>
            </a:bodyPr>
            <a:lstStyle/>
            <a:p>
              <a:r>
                <a:rPr lang="en-GB" sz="593">
                  <a:solidFill>
                    <a:schemeClr val="bg1">
                      <a:lumMod val="95000"/>
                    </a:schemeClr>
                  </a:solidFill>
                  <a:latin typeface="Avenir LT Pro 65 Medium" panose="020B0603020203020204" pitchFamily="34" charset="0"/>
                </a:rPr>
                <a:t>Karl.Dixon@cvmpeople.com</a:t>
              </a:r>
            </a:p>
          </p:txBody>
        </p:sp>
        <p:pic>
          <p:nvPicPr>
            <p:cNvPr id="14" name="Graphic 13" descr="Email">
              <a:extLst>
                <a:ext uri="{FF2B5EF4-FFF2-40B4-BE49-F238E27FC236}">
                  <a16:creationId xmlns:a16="http://schemas.microsoft.com/office/drawing/2014/main" id="{2C48C9A4-E05B-476A-A1FC-BA3F83FD714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1513" y="2656987"/>
              <a:ext cx="439349" cy="439349"/>
            </a:xfrm>
            <a:prstGeom prst="rect">
              <a:avLst/>
            </a:prstGeom>
          </p:spPr>
        </p:pic>
        <p:pic>
          <p:nvPicPr>
            <p:cNvPr id="15" name="Graphic 14" descr="Marker">
              <a:extLst>
                <a:ext uri="{FF2B5EF4-FFF2-40B4-BE49-F238E27FC236}">
                  <a16:creationId xmlns:a16="http://schemas.microsoft.com/office/drawing/2014/main" id="{FA8DA942-C329-4B9C-BB67-41FB0453ECE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11513" y="4655937"/>
              <a:ext cx="439349" cy="439349"/>
            </a:xfrm>
            <a:prstGeom prst="rect">
              <a:avLst/>
            </a:prstGeom>
          </p:spPr>
        </p:pic>
        <p:pic>
          <p:nvPicPr>
            <p:cNvPr id="16" name="Graphic 15" descr="Smart Phone">
              <a:extLst>
                <a:ext uri="{FF2B5EF4-FFF2-40B4-BE49-F238E27FC236}">
                  <a16:creationId xmlns:a16="http://schemas.microsoft.com/office/drawing/2014/main" id="{78A34C92-73A1-453E-8CDF-08EC2DB5A83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711513" y="3381108"/>
              <a:ext cx="439349" cy="439349"/>
            </a:xfrm>
            <a:prstGeom prst="rect">
              <a:avLst/>
            </a:prstGeom>
          </p:spPr>
        </p:pic>
        <p:pic>
          <p:nvPicPr>
            <p:cNvPr id="17" name="Graphic 16" descr="Internet">
              <a:extLst>
                <a:ext uri="{FF2B5EF4-FFF2-40B4-BE49-F238E27FC236}">
                  <a16:creationId xmlns:a16="http://schemas.microsoft.com/office/drawing/2014/main" id="{010607C2-58D7-4FAD-AAF1-5DF13451F98C}"/>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11513" y="4044022"/>
              <a:ext cx="439349" cy="439349"/>
            </a:xfrm>
            <a:prstGeom prst="rect">
              <a:avLst/>
            </a:prstGeom>
          </p:spPr>
        </p:pic>
        <p:sp>
          <p:nvSpPr>
            <p:cNvPr id="18" name="TextBox 17">
              <a:extLst>
                <a:ext uri="{FF2B5EF4-FFF2-40B4-BE49-F238E27FC236}">
                  <a16:creationId xmlns:a16="http://schemas.microsoft.com/office/drawing/2014/main" id="{D32434FE-B404-4F20-9310-2E762284041F}"/>
                </a:ext>
              </a:extLst>
            </p:cNvPr>
            <p:cNvSpPr txBox="1"/>
            <p:nvPr/>
          </p:nvSpPr>
          <p:spPr>
            <a:xfrm>
              <a:off x="1165719" y="4125196"/>
              <a:ext cx="2480130" cy="342663"/>
            </a:xfrm>
            <a:prstGeom prst="rect">
              <a:avLst/>
            </a:prstGeom>
            <a:noFill/>
          </p:spPr>
          <p:txBody>
            <a:bodyPr wrap="square" rtlCol="0">
              <a:spAutoFit/>
            </a:bodyPr>
            <a:lstStyle/>
            <a:p>
              <a:r>
                <a:rPr lang="en-GB" sz="593">
                  <a:solidFill>
                    <a:schemeClr val="bg1">
                      <a:lumMod val="95000"/>
                    </a:schemeClr>
                  </a:solidFill>
                  <a:latin typeface="Avenir LT Pro 65 Medium" panose="020B0603020203020204" pitchFamily="34" charset="0"/>
                </a:rPr>
                <a:t>www.cvmpeople.com</a:t>
              </a:r>
            </a:p>
          </p:txBody>
        </p:sp>
        <p:sp>
          <p:nvSpPr>
            <p:cNvPr id="19" name="TextBox 18">
              <a:extLst>
                <a:ext uri="{FF2B5EF4-FFF2-40B4-BE49-F238E27FC236}">
                  <a16:creationId xmlns:a16="http://schemas.microsoft.com/office/drawing/2014/main" id="{6087AF0E-09DE-4DE8-8AFB-CB9D45196436}"/>
                </a:ext>
              </a:extLst>
            </p:cNvPr>
            <p:cNvSpPr txBox="1"/>
            <p:nvPr/>
          </p:nvSpPr>
          <p:spPr>
            <a:xfrm>
              <a:off x="1165719" y="3462282"/>
              <a:ext cx="2480130" cy="342663"/>
            </a:xfrm>
            <a:prstGeom prst="rect">
              <a:avLst/>
            </a:prstGeom>
            <a:noFill/>
          </p:spPr>
          <p:txBody>
            <a:bodyPr wrap="square" rtlCol="0">
              <a:spAutoFit/>
            </a:bodyPr>
            <a:lstStyle/>
            <a:p>
              <a:r>
                <a:rPr lang="en-GB" sz="593">
                  <a:solidFill>
                    <a:schemeClr val="bg1">
                      <a:lumMod val="95000"/>
                    </a:schemeClr>
                  </a:solidFill>
                  <a:latin typeface="Avenir LT Pro 65 Medium" panose="020B0603020203020204" pitchFamily="34" charset="0"/>
                </a:rPr>
                <a:t>0737 605 1175</a:t>
              </a:r>
            </a:p>
          </p:txBody>
        </p:sp>
        <p:sp>
          <p:nvSpPr>
            <p:cNvPr id="20" name="TextBox 19">
              <a:extLst>
                <a:ext uri="{FF2B5EF4-FFF2-40B4-BE49-F238E27FC236}">
                  <a16:creationId xmlns:a16="http://schemas.microsoft.com/office/drawing/2014/main" id="{6E03D407-5373-43D4-A826-0052252D15EE}"/>
                </a:ext>
              </a:extLst>
            </p:cNvPr>
            <p:cNvSpPr txBox="1"/>
            <p:nvPr/>
          </p:nvSpPr>
          <p:spPr>
            <a:xfrm>
              <a:off x="1165719" y="4634192"/>
              <a:ext cx="2480130" cy="683291"/>
            </a:xfrm>
            <a:prstGeom prst="rect">
              <a:avLst/>
            </a:prstGeom>
            <a:noFill/>
          </p:spPr>
          <p:txBody>
            <a:bodyPr wrap="square" rtlCol="0">
              <a:spAutoFit/>
            </a:bodyPr>
            <a:lstStyle/>
            <a:p>
              <a:r>
                <a:rPr lang="en-GB" sz="593">
                  <a:solidFill>
                    <a:schemeClr val="bg1">
                      <a:lumMod val="95000"/>
                    </a:schemeClr>
                  </a:solidFill>
                  <a:latin typeface="Avenir LT Pro 65 Medium" panose="020B0603020203020204" pitchFamily="34" charset="0"/>
                </a:rPr>
                <a:t>11 Basepoint Business Centre</a:t>
              </a:r>
            </a:p>
            <a:p>
              <a:r>
                <a:rPr lang="en-GB" sz="593" err="1">
                  <a:solidFill>
                    <a:schemeClr val="bg1">
                      <a:lumMod val="95000"/>
                    </a:schemeClr>
                  </a:solidFill>
                  <a:latin typeface="Avenir LT Pro 65 Medium" panose="020B0603020203020204" pitchFamily="34" charset="0"/>
                </a:rPr>
                <a:t>Stroudley</a:t>
              </a:r>
              <a:r>
                <a:rPr lang="en-GB" sz="593">
                  <a:solidFill>
                    <a:schemeClr val="bg1">
                      <a:lumMod val="95000"/>
                    </a:schemeClr>
                  </a:solidFill>
                  <a:latin typeface="Avenir LT Pro 65 Medium" panose="020B0603020203020204" pitchFamily="34" charset="0"/>
                </a:rPr>
                <a:t> Road, Basingstoke</a:t>
              </a:r>
            </a:p>
            <a:p>
              <a:r>
                <a:rPr lang="en-GB" sz="593">
                  <a:solidFill>
                    <a:schemeClr val="bg1">
                      <a:lumMod val="95000"/>
                    </a:schemeClr>
                  </a:solidFill>
                  <a:latin typeface="Avenir LT Pro 65 Medium" panose="020B0603020203020204" pitchFamily="34" charset="0"/>
                </a:rPr>
                <a:t>Hampshire, RG24 8UP</a:t>
              </a:r>
            </a:p>
          </p:txBody>
        </p:sp>
      </p:grpSp>
      <p:sp>
        <p:nvSpPr>
          <p:cNvPr id="4" name="Rectangle 3">
            <a:extLst>
              <a:ext uri="{FF2B5EF4-FFF2-40B4-BE49-F238E27FC236}">
                <a16:creationId xmlns:a16="http://schemas.microsoft.com/office/drawing/2014/main" id="{874F2F61-5BEE-96C6-BB91-E8E6FE8CED91}"/>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77893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51713A-7AE7-511C-37DD-6CF4886769A4}"/>
              </a:ext>
            </a:extLst>
          </p:cNvPr>
          <p:cNvSpPr/>
          <p:nvPr/>
        </p:nvSpPr>
        <p:spPr>
          <a:xfrm>
            <a:off x="340029" y="1306659"/>
            <a:ext cx="5456337" cy="2001138"/>
          </a:xfrm>
          <a:prstGeom prst="rect">
            <a:avLst/>
          </a:prstGeom>
        </p:spPr>
        <p:txBody>
          <a:bodyPr wrap="square" lIns="0" rIns="0" numCol="1" spcCol="360000">
            <a:noAutofit/>
          </a:bodyPr>
          <a:lstStyle/>
          <a:p>
            <a:pPr>
              <a:spcAft>
                <a:spcPts val="754"/>
              </a:spcAft>
            </a:pPr>
            <a:r>
              <a:rPr lang="en-GB" sz="900" dirty="0">
                <a:latin typeface="Avenir LT Pro 65 Medium" panose="020B0603020203020204" pitchFamily="34" charset="0"/>
              </a:rPr>
              <a:t>CX is about all the interactions a customer has with a business. It includes everything from their first awareness of the brand to making a purchase and using the product or service and getting support from customer service to closing an account.</a:t>
            </a:r>
          </a:p>
          <a:p>
            <a:pPr>
              <a:spcAft>
                <a:spcPts val="754"/>
              </a:spcAft>
            </a:pPr>
            <a:r>
              <a:rPr lang="en-GB" sz="900" dirty="0">
                <a:latin typeface="Avenir LT Pro 65 Medium" panose="020B0603020203020204" pitchFamily="34" charset="0"/>
              </a:rPr>
              <a:t>In essence, CX is about the overall impression a customer has during their journey with the business. It's not just about the product or service, but also how easy it is to use, how helpful the customer service is, how relevant the messages are, and how the company makes the customer feel before, during and after the interaction.  </a:t>
            </a:r>
          </a:p>
          <a:p>
            <a:pPr>
              <a:spcAft>
                <a:spcPts val="754"/>
              </a:spcAft>
            </a:pPr>
            <a:r>
              <a:rPr lang="en-GB" sz="900" dirty="0">
                <a:latin typeface="Avenir LT Pro 65 Medium" panose="020B0603020203020204" pitchFamily="34" charset="0"/>
              </a:rPr>
              <a:t>A positive CX can lead to increased customer loyalty and sales, while a negative CX can drive customers away.</a:t>
            </a:r>
          </a:p>
          <a:p>
            <a:pPr>
              <a:spcAft>
                <a:spcPts val="754"/>
              </a:spcAft>
            </a:pPr>
            <a:r>
              <a:rPr lang="en-GB" sz="900" dirty="0">
                <a:latin typeface="Avenir LT Pro 65 Medium" panose="020B0603020203020204" pitchFamily="34" charset="0"/>
              </a:rPr>
              <a:t>CX isn’t just about digital transactions; it’s about creating meaningful and positive connections with customers throughout their journey no matter how they choose to interact with a business.</a:t>
            </a:r>
          </a:p>
        </p:txBody>
      </p:sp>
      <p:sp>
        <p:nvSpPr>
          <p:cNvPr id="8" name="Title 1">
            <a:extLst>
              <a:ext uri="{FF2B5EF4-FFF2-40B4-BE49-F238E27FC236}">
                <a16:creationId xmlns:a16="http://schemas.microsoft.com/office/drawing/2014/main" id="{1AC25601-FC44-1D74-F5A3-38AE78767088}"/>
              </a:ext>
            </a:extLst>
          </p:cNvPr>
          <p:cNvSpPr txBox="1">
            <a:spLocks/>
          </p:cNvSpPr>
          <p:nvPr/>
        </p:nvSpPr>
        <p:spPr>
          <a:xfrm>
            <a:off x="340029" y="779070"/>
            <a:ext cx="310552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IT’S ABOUT THE JOURNEY…</a:t>
            </a:r>
          </a:p>
        </p:txBody>
      </p:sp>
      <p:sp>
        <p:nvSpPr>
          <p:cNvPr id="9"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8</a:t>
            </a:fld>
            <a:endParaRPr lang="en-GB" sz="754">
              <a:latin typeface="Avenir LT Pro 65 Medium" panose="020B0603020203020204" pitchFamily="34" charset="0"/>
            </a:endParaRPr>
          </a:p>
        </p:txBody>
      </p:sp>
      <p:sp>
        <p:nvSpPr>
          <p:cNvPr id="10" name="TextBox 9">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pic>
        <p:nvPicPr>
          <p:cNvPr id="11" name="Picture 10">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12" name="Straight Connector 11">
            <a:extLst>
              <a:ext uri="{FF2B5EF4-FFF2-40B4-BE49-F238E27FC236}">
                <a16:creationId xmlns:a16="http://schemas.microsoft.com/office/drawing/2014/main" id="{73AD3930-C6E4-BF96-A0B0-072C82039A04}"/>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07379B1-E1F6-2CF6-B919-B1C51BB2C911}"/>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189838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A8FFE5-2E9D-0FC9-E01F-CB92A6BB35A4}"/>
              </a:ext>
            </a:extLst>
          </p:cNvPr>
          <p:cNvSpPr/>
          <p:nvPr/>
        </p:nvSpPr>
        <p:spPr>
          <a:xfrm>
            <a:off x="475916" y="1306659"/>
            <a:ext cx="5531381" cy="2001138"/>
          </a:xfrm>
          <a:prstGeom prst="rect">
            <a:avLst/>
          </a:prstGeom>
        </p:spPr>
        <p:txBody>
          <a:bodyPr wrap="square" lIns="0" numCol="1" spcCol="360000">
            <a:noAutofit/>
          </a:bodyPr>
          <a:lstStyle/>
          <a:p>
            <a:pPr>
              <a:spcAft>
                <a:spcPts val="754"/>
              </a:spcAft>
            </a:pPr>
            <a:r>
              <a:rPr lang="en-GB" sz="900" dirty="0">
                <a:latin typeface="Avenir LT Pro 65 Medium" panose="020B0603020203020204" pitchFamily="34" charset="0"/>
              </a:rPr>
              <a:t>Understanding how customer emotions, thoughts, and behaviours are shaped by their interactions with a brand is crucial for creating a positive and memorable CX that fosters loyalty and drives business success.</a:t>
            </a:r>
          </a:p>
          <a:p>
            <a:pPr>
              <a:spcAft>
                <a:spcPts val="754"/>
              </a:spcAft>
            </a:pPr>
            <a:r>
              <a:rPr lang="en-GB" sz="900" dirty="0">
                <a:latin typeface="Avenir LT Pro 65 Medium" panose="020B0603020203020204" pitchFamily="34" charset="0"/>
              </a:rPr>
              <a:t>Human emotions heavily influence perception of an experience so, positive emotions like joy, trust, and satisfaction lead to a better CX, whereas negative emotions like frustration, anger, or disappointment can quickly sour the experience.</a:t>
            </a:r>
          </a:p>
          <a:p>
            <a:pPr>
              <a:spcAft>
                <a:spcPts val="754"/>
              </a:spcAft>
            </a:pPr>
            <a:r>
              <a:rPr lang="en-GB" sz="900" dirty="0">
                <a:latin typeface="Avenir LT Pro 65 Medium" panose="020B0603020203020204" pitchFamily="34" charset="0"/>
              </a:rPr>
              <a:t>Humans tend to judge an experience based on how they felt at the most intense moment (peak) and its end. So, better CX comes from positive peak experiences and a satisfying conclusion.</a:t>
            </a:r>
          </a:p>
          <a:p>
            <a:pPr>
              <a:spcAft>
                <a:spcPts val="754"/>
              </a:spcAft>
            </a:pPr>
            <a:r>
              <a:rPr lang="en-GB" sz="900" dirty="0">
                <a:latin typeface="Avenir LT Pro 65 Medium" panose="020B0603020203020204" pitchFamily="34" charset="0"/>
              </a:rPr>
              <a:t>Our brains take shortcuts when processing information, which influences our perception of CX. This means we tend to favour information that confirms our existing beliefs, which can affect our perception of interactions.</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475915" y="779070"/>
            <a:ext cx="468441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…AND HOW HUMANS THINK, FEEL AND BEHAVE</a:t>
            </a:r>
          </a:p>
        </p:txBody>
      </p:sp>
      <p:sp>
        <p:nvSpPr>
          <p:cNvPr id="3" name="TextBox 2">
            <a:extLst>
              <a:ext uri="{FF2B5EF4-FFF2-40B4-BE49-F238E27FC236}">
                <a16:creationId xmlns:a16="http://schemas.microsoft.com/office/drawing/2014/main" id="{38749309-1599-3E55-56FD-A7689CA908A8}"/>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Experience Pocketbook</a:t>
            </a:r>
          </a:p>
        </p:txBody>
      </p:sp>
      <p:sp>
        <p:nvSpPr>
          <p:cNvPr id="8" name="Slide Number Placeholder 5">
            <a:extLst>
              <a:ext uri="{FF2B5EF4-FFF2-40B4-BE49-F238E27FC236}">
                <a16:creationId xmlns:a16="http://schemas.microsoft.com/office/drawing/2014/main" id="{F47786FA-5B5E-5741-776A-BF400C9C97C9}"/>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9</a:t>
            </a:fld>
            <a:endParaRPr lang="en-GB" sz="754" b="1">
              <a:solidFill>
                <a:schemeClr val="tx1"/>
              </a:solidFill>
              <a:latin typeface="Avenir LT Pro 65 Medium" panose="020B0603020203020204" pitchFamily="34" charset="0"/>
            </a:endParaRPr>
          </a:p>
        </p:txBody>
      </p:sp>
      <p:pic>
        <p:nvPicPr>
          <p:cNvPr id="10" name="Picture 9">
            <a:extLst>
              <a:ext uri="{FF2B5EF4-FFF2-40B4-BE49-F238E27FC236}">
                <a16:creationId xmlns:a16="http://schemas.microsoft.com/office/drawing/2014/main" id="{746807F1-43E7-955F-39C8-A01012BB2D0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11" name="Straight Connector 10">
            <a:extLst>
              <a:ext uri="{FF2B5EF4-FFF2-40B4-BE49-F238E27FC236}">
                <a16:creationId xmlns:a16="http://schemas.microsoft.com/office/drawing/2014/main" id="{CD756058-747F-10D9-BAA8-F89625C0F1E3}"/>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3809B07-D35E-3540-CCDD-B847CA4E53C1}"/>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023570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lIns="0" numCol="1" spcCol="360000">
        <a:noAutofit/>
      </a:bodyPr>
      <a:lstStyle>
        <a:defPPr algn="l">
          <a:spcAft>
            <a:spcPts val="600"/>
          </a:spcAft>
          <a:defRPr sz="900" dirty="0" smtClean="0">
            <a:latin typeface="Avenir LT Pro 65 Medium" panose="020B0603020203020204" pitchFamily="34" charset="0"/>
          </a:defRPr>
        </a:defPPr>
      </a:lst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4a25744-6746-469d-8ef5-4f43ec462525">
      <Terms xmlns="http://schemas.microsoft.com/office/infopath/2007/PartnerControls"/>
    </lcf76f155ced4ddcb4097134ff3c332f>
    <TaxCatchAll xmlns="80f6253c-61f6-4b79-a5c2-67489fa1e5d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999DCEE5A03742A4B31C265DEF3105" ma:contentTypeVersion="17" ma:contentTypeDescription="Create a new document." ma:contentTypeScope="" ma:versionID="c9d2b640d99d3c3d9434e4f36c360e12">
  <xsd:schema xmlns:xsd="http://www.w3.org/2001/XMLSchema" xmlns:xs="http://www.w3.org/2001/XMLSchema" xmlns:p="http://schemas.microsoft.com/office/2006/metadata/properties" xmlns:ns2="94a25744-6746-469d-8ef5-4f43ec462525" xmlns:ns3="80f6253c-61f6-4b79-a5c2-67489fa1e5d6" targetNamespace="http://schemas.microsoft.com/office/2006/metadata/properties" ma:root="true" ma:fieldsID="e1f5ba772954defc702f74abb0780859" ns2:_="" ns3:_="">
    <xsd:import namespace="94a25744-6746-469d-8ef5-4f43ec462525"/>
    <xsd:import namespace="80f6253c-61f6-4b79-a5c2-67489fa1e5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25744-6746-469d-8ef5-4f43ec4625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33d272-b376-4c14-9d75-15942958f221"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0f6253c-61f6-4b79-a5c2-67489fa1e5d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ae87b3c-242c-45b0-992a-238b5fd3e54d}" ma:internalName="TaxCatchAll" ma:showField="CatchAllData" ma:web="80f6253c-61f6-4b79-a5c2-67489fa1e5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1FCDE6-22DB-473D-BBF1-D9918B304A59}">
  <ds:schemaRefs>
    <ds:schemaRef ds:uri="http://schemas.microsoft.com/sharepoint/v3/contenttype/forms"/>
  </ds:schemaRefs>
</ds:datastoreItem>
</file>

<file path=customXml/itemProps2.xml><?xml version="1.0" encoding="utf-8"?>
<ds:datastoreItem xmlns:ds="http://schemas.openxmlformats.org/officeDocument/2006/customXml" ds:itemID="{A064A4C2-8370-49C8-8E17-E5796BB5698D}">
  <ds:schemaRefs>
    <ds:schemaRef ds:uri="http://purl.org/dc/elements/1.1/"/>
    <ds:schemaRef ds:uri="http://purl.org/dc/dcmitype/"/>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documentManagement/types"/>
    <ds:schemaRef ds:uri="72bf01a2-2fa8-4ecc-a867-cfbda88ebb0a"/>
    <ds:schemaRef ds:uri="4a08d04c-e046-4649-943f-c96f8cdfb3db"/>
    <ds:schemaRef ds:uri="http://schemas.microsoft.com/office/2006/metadata/properties"/>
  </ds:schemaRefs>
</ds:datastoreItem>
</file>

<file path=customXml/itemProps3.xml><?xml version="1.0" encoding="utf-8"?>
<ds:datastoreItem xmlns:ds="http://schemas.openxmlformats.org/officeDocument/2006/customXml" ds:itemID="{3DCFB818-9354-4624-9E93-C11C072D3B99}"/>
</file>

<file path=docProps/app.xml><?xml version="1.0" encoding="utf-8"?>
<Properties xmlns="http://schemas.openxmlformats.org/officeDocument/2006/extended-properties" xmlns:vt="http://schemas.openxmlformats.org/officeDocument/2006/docPropsVTypes">
  <Template>Office 2013 - 2022 Theme</Template>
  <TotalTime>3142</TotalTime>
  <Words>10350</Words>
  <Application>Microsoft Office PowerPoint</Application>
  <PresentationFormat>Custom</PresentationFormat>
  <Paragraphs>692</Paragraphs>
  <Slides>72</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72</vt:i4>
      </vt:variant>
    </vt:vector>
  </HeadingPairs>
  <TitlesOfParts>
    <vt:vector size="81" baseType="lpstr">
      <vt:lpstr>Arial</vt:lpstr>
      <vt:lpstr>Avenir LT Pro 65 Medium</vt:lpstr>
      <vt:lpstr>Avenir Next LT Pro</vt:lpstr>
      <vt:lpstr>Avenir Next LT Pro Light</vt:lpstr>
      <vt:lpstr>Calibri</vt:lpstr>
      <vt:lpstr>Calibri Light</vt:lpstr>
      <vt:lpstr>Georgia</vt:lpstr>
      <vt:lpstr>Wingdings</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Dixon</dc:creator>
  <cp:lastModifiedBy>Jeremy Williams</cp:lastModifiedBy>
  <cp:revision>42</cp:revision>
  <dcterms:created xsi:type="dcterms:W3CDTF">2023-07-07T09:58:33Z</dcterms:created>
  <dcterms:modified xsi:type="dcterms:W3CDTF">2024-04-30T06:38:49Z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0x01010059BD2A11D9694540A6B456C594E4C359</vt:lpwstr>
  </property>
</Properties>
</file>